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0" r:id="rId1"/>
  </p:sldMasterIdLst>
  <p:notesMasterIdLst>
    <p:notesMasterId r:id="rId68"/>
  </p:notesMasterIdLst>
  <p:handoutMasterIdLst>
    <p:handoutMasterId r:id="rId69"/>
  </p:handoutMasterIdLst>
  <p:sldIdLst>
    <p:sldId id="256" r:id="rId2"/>
    <p:sldId id="257" r:id="rId3"/>
    <p:sldId id="258" r:id="rId4"/>
    <p:sldId id="259" r:id="rId5"/>
    <p:sldId id="260" r:id="rId6"/>
    <p:sldId id="261" r:id="rId7"/>
    <p:sldId id="303" r:id="rId8"/>
    <p:sldId id="262" r:id="rId9"/>
    <p:sldId id="263" r:id="rId10"/>
    <p:sldId id="264" r:id="rId11"/>
    <p:sldId id="265" r:id="rId12"/>
    <p:sldId id="266" r:id="rId13"/>
    <p:sldId id="304" r:id="rId14"/>
    <p:sldId id="305" r:id="rId15"/>
    <p:sldId id="274" r:id="rId16"/>
    <p:sldId id="275" r:id="rId17"/>
    <p:sldId id="276" r:id="rId18"/>
    <p:sldId id="277" r:id="rId19"/>
    <p:sldId id="278" r:id="rId20"/>
    <p:sldId id="279" r:id="rId21"/>
    <p:sldId id="306" r:id="rId22"/>
    <p:sldId id="267" r:id="rId23"/>
    <p:sldId id="269" r:id="rId24"/>
    <p:sldId id="268" r:id="rId25"/>
    <p:sldId id="270" r:id="rId26"/>
    <p:sldId id="271" r:id="rId27"/>
    <p:sldId id="272" r:id="rId28"/>
    <p:sldId id="273" r:id="rId29"/>
    <p:sldId id="308" r:id="rId30"/>
    <p:sldId id="307" r:id="rId31"/>
    <p:sldId id="280" r:id="rId32"/>
    <p:sldId id="281" r:id="rId33"/>
    <p:sldId id="282" r:id="rId34"/>
    <p:sldId id="283" r:id="rId35"/>
    <p:sldId id="285" r:id="rId36"/>
    <p:sldId id="284" r:id="rId37"/>
    <p:sldId id="286" r:id="rId38"/>
    <p:sldId id="287" r:id="rId39"/>
    <p:sldId id="288" r:id="rId40"/>
    <p:sldId id="289" r:id="rId41"/>
    <p:sldId id="292" r:id="rId42"/>
    <p:sldId id="290" r:id="rId43"/>
    <p:sldId id="291" r:id="rId44"/>
    <p:sldId id="293" r:id="rId45"/>
    <p:sldId id="294" r:id="rId46"/>
    <p:sldId id="295" r:id="rId47"/>
    <p:sldId id="296" r:id="rId48"/>
    <p:sldId id="297" r:id="rId49"/>
    <p:sldId id="298" r:id="rId50"/>
    <p:sldId id="299" r:id="rId51"/>
    <p:sldId id="300" r:id="rId52"/>
    <p:sldId id="301" r:id="rId53"/>
    <p:sldId id="302" r:id="rId54"/>
    <p:sldId id="309" r:id="rId55"/>
    <p:sldId id="310" r:id="rId56"/>
    <p:sldId id="311" r:id="rId57"/>
    <p:sldId id="313" r:id="rId58"/>
    <p:sldId id="314" r:id="rId59"/>
    <p:sldId id="315" r:id="rId60"/>
    <p:sldId id="316" r:id="rId61"/>
    <p:sldId id="318" r:id="rId62"/>
    <p:sldId id="319" r:id="rId63"/>
    <p:sldId id="320" r:id="rId64"/>
    <p:sldId id="321" r:id="rId65"/>
    <p:sldId id="322" r:id="rId66"/>
    <p:sldId id="312" r:id="rId67"/>
  </p:sldIdLst>
  <p:sldSz cx="9144000" cy="5143500" type="screen16x9"/>
  <p:notesSz cx="6858000" cy="9945688"/>
  <p:custDataLst>
    <p:tags r:id="rId70"/>
  </p:custDataLst>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900">
          <p15:clr>
            <a:srgbClr val="A4A3A4"/>
          </p15:clr>
        </p15:guide>
        <p15:guide id="2" pos="5376">
          <p15:clr>
            <a:srgbClr val="A4A3A4"/>
          </p15:clr>
        </p15:guide>
      </p15:sldGuideLst>
    </p:ext>
    <p:ext uri="{2D200454-40CA-4A62-9FC3-DE9A4176ACB9}">
      <p15:notesGuideLst xmlns:p15="http://schemas.microsoft.com/office/powerpoint/2012/main" xmlns="">
        <p15:guide id="1" orient="horz" pos="3131">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C6F0FA"/>
    <a:srgbClr val="FF9900"/>
    <a:srgbClr val="CC0099"/>
    <a:srgbClr val="8CF4EA"/>
    <a:srgbClr val="C1CEFF"/>
    <a:srgbClr val="FEDCF1"/>
    <a:srgbClr val="000000"/>
    <a:srgbClr val="FF99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72" autoAdjust="0"/>
    <p:restoredTop sz="94662" autoAdjust="0"/>
  </p:normalViewPr>
  <p:slideViewPr>
    <p:cSldViewPr snapToGrid="0">
      <p:cViewPr>
        <p:scale>
          <a:sx n="95" d="100"/>
          <a:sy n="95" d="100"/>
        </p:scale>
        <p:origin x="-702" y="-228"/>
      </p:cViewPr>
      <p:guideLst>
        <p:guide orient="horz" pos="900"/>
        <p:guide pos="53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8" d="100"/>
          <a:sy n="58" d="100"/>
        </p:scale>
        <p:origin x="-1704" y="-90"/>
      </p:cViewPr>
      <p:guideLst>
        <p:guide orient="horz" pos="3131"/>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US"/>
              <a:t>Kenworth Truck</a:t>
            </a:r>
          </a:p>
          <a:p>
            <a:pPr>
              <a:defRPr sz="1400" b="0" i="0" u="none" strike="noStrike" kern="1200" spc="0" baseline="0">
                <a:solidFill>
                  <a:schemeClr val="bg1"/>
                </a:solidFill>
                <a:latin typeface="+mn-lt"/>
                <a:ea typeface="+mn-ea"/>
                <a:cs typeface="+mn-cs"/>
              </a:defRPr>
            </a:pPr>
            <a:r>
              <a:rPr lang="en-US"/>
              <a:t>Value After Depreciation</a:t>
            </a:r>
          </a:p>
          <a:p>
            <a:pPr>
              <a:defRPr sz="1400" b="0" i="0" u="none" strike="noStrike" kern="1200" spc="0" baseline="0">
                <a:solidFill>
                  <a:schemeClr val="bg1"/>
                </a:solidFill>
                <a:latin typeface="+mn-lt"/>
                <a:ea typeface="+mn-ea"/>
                <a:cs typeface="+mn-cs"/>
              </a:defRPr>
            </a:pPr>
            <a:r>
              <a:rPr lang="en-US"/>
              <a:t>(Straight Line)</a:t>
            </a:r>
            <a:endParaRPr lang="id-ID"/>
          </a:p>
        </c:rich>
      </c:tx>
      <c:layout/>
      <c:overlay val="0"/>
      <c:spPr>
        <a:noFill/>
        <a:ln>
          <a:noFill/>
        </a:ln>
        <a:effectLst/>
      </c:spPr>
    </c:title>
    <c:autoTitleDeleted val="0"/>
    <c:plotArea>
      <c:layout/>
      <c:scatterChart>
        <c:scatterStyle val="smoothMarker"/>
        <c:varyColors val="0"/>
        <c:ser>
          <c:idx val="0"/>
          <c:order val="0"/>
          <c:tx>
            <c:strRef>
              <c:f>Sheet1!$H$4</c:f>
              <c:strCache>
                <c:ptCount val="1"/>
                <c:pt idx="0">
                  <c:v>Book Value</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Sheet1!$G$5:$G$10</c:f>
              <c:numCache>
                <c:formatCode>General</c:formatCode>
                <c:ptCount val="6"/>
                <c:pt idx="0">
                  <c:v>0</c:v>
                </c:pt>
                <c:pt idx="1">
                  <c:v>1</c:v>
                </c:pt>
                <c:pt idx="2">
                  <c:v>2</c:v>
                </c:pt>
                <c:pt idx="3">
                  <c:v>3</c:v>
                </c:pt>
                <c:pt idx="4">
                  <c:v>4</c:v>
                </c:pt>
                <c:pt idx="5">
                  <c:v>5</c:v>
                </c:pt>
              </c:numCache>
            </c:numRef>
          </c:xVal>
          <c:yVal>
            <c:numRef>
              <c:f>Sheet1!$H$5:$H$10</c:f>
              <c:numCache>
                <c:formatCode>General</c:formatCode>
                <c:ptCount val="6"/>
                <c:pt idx="0">
                  <c:v>115000</c:v>
                </c:pt>
                <c:pt idx="1">
                  <c:v>96000</c:v>
                </c:pt>
                <c:pt idx="2">
                  <c:v>77000</c:v>
                </c:pt>
                <c:pt idx="3">
                  <c:v>58000</c:v>
                </c:pt>
                <c:pt idx="4">
                  <c:v>39000</c:v>
                </c:pt>
                <c:pt idx="5">
                  <c:v>20000</c:v>
                </c:pt>
              </c:numCache>
            </c:numRef>
          </c:yVal>
          <c:smooth val="1"/>
        </c:ser>
        <c:dLbls>
          <c:showLegendKey val="0"/>
          <c:showVal val="0"/>
          <c:showCatName val="0"/>
          <c:showSerName val="0"/>
          <c:showPercent val="0"/>
          <c:showBubbleSize val="0"/>
        </c:dLbls>
        <c:axId val="33986816"/>
        <c:axId val="34007296"/>
      </c:scatterChart>
      <c:valAx>
        <c:axId val="33986816"/>
        <c:scaling>
          <c:orientation val="minMax"/>
          <c:max val="5"/>
        </c:scaling>
        <c:delete val="0"/>
        <c:axPos val="b"/>
        <c:title>
          <c:tx>
            <c:rich>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r>
                  <a:rPr lang="en-US"/>
                  <a:t>Year</a:t>
                </a:r>
                <a:endParaRPr lang="id-ID"/>
              </a:p>
            </c:rich>
          </c:tx>
          <c:layout/>
          <c:overlay val="0"/>
          <c:spPr>
            <a:noFill/>
            <a:ln>
              <a:noFill/>
            </a:ln>
            <a:effectLst/>
          </c:spPr>
        </c:title>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34007296"/>
        <c:crosses val="autoZero"/>
        <c:crossBetween val="midCat"/>
      </c:valAx>
      <c:valAx>
        <c:axId val="34007296"/>
        <c:scaling>
          <c:orientation val="minMax"/>
          <c:max val="12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bg1"/>
                    </a:solidFill>
                    <a:latin typeface="+mn-lt"/>
                    <a:ea typeface="+mn-ea"/>
                    <a:cs typeface="+mn-cs"/>
                  </a:defRPr>
                </a:pPr>
                <a:r>
                  <a:rPr lang="en-US"/>
                  <a:t>Remaining Value (Book Value)</a:t>
                </a:r>
                <a:endParaRPr lang="id-ID"/>
              </a:p>
            </c:rich>
          </c:tx>
          <c:layout>
            <c:manualLayout>
              <c:xMode val="edge"/>
              <c:yMode val="edge"/>
              <c:x val="3.8888885795841426E-2"/>
              <c:y val="0.16593722551521131"/>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33986816"/>
        <c:crosses val="autoZero"/>
        <c:crossBetween val="midCat"/>
        <c:majorUnit val="20000"/>
      </c:valAx>
      <c:spPr>
        <a:noFill/>
        <a:ln>
          <a:noFill/>
        </a:ln>
        <a:effectLst/>
      </c:spPr>
    </c:plotArea>
    <c:plotVisOnly val="1"/>
    <c:dispBlanksAs val="gap"/>
    <c:showDLblsOverMax val="0"/>
  </c:chart>
  <c:spPr>
    <a:solidFill>
      <a:schemeClr val="accent3">
        <a:lumMod val="60000"/>
        <a:lumOff val="40000"/>
      </a:schemeClr>
    </a:solidFill>
    <a:ln>
      <a:noFill/>
    </a:ln>
    <a:effectLst>
      <a:outerShdw blurRad="50800" dist="38100" dir="2700000" algn="tl" rotWithShape="0">
        <a:prstClr val="black">
          <a:alpha val="40000"/>
        </a:prstClr>
      </a:outerShdw>
    </a:effectLst>
  </c:spPr>
  <c:txPr>
    <a:bodyPr/>
    <a:lstStyle/>
    <a:p>
      <a:pPr>
        <a:defRPr>
          <a:solidFill>
            <a:schemeClr val="bg1"/>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sldNum" sz="quarter" idx="3"/>
          </p:nvPr>
        </p:nvSpPr>
        <p:spPr bwMode="auto">
          <a:xfrm>
            <a:off x="3462904" y="9073847"/>
            <a:ext cx="2972122" cy="495690"/>
          </a:xfrm>
          <a:prstGeom prst="rect">
            <a:avLst/>
          </a:prstGeom>
          <a:noFill/>
          <a:ln w="9525">
            <a:noFill/>
            <a:miter lim="800000"/>
            <a:headEnd/>
            <a:tailEnd/>
          </a:ln>
          <a:effectLst/>
        </p:spPr>
        <p:txBody>
          <a:bodyPr vert="horz" wrap="square" lIns="92281" tIns="46141" rIns="92281" bIns="46141" numCol="1" anchor="b" anchorCtr="0" compatLnSpc="1">
            <a:prstTxWarp prst="textNoShape">
              <a:avLst/>
            </a:prstTxWarp>
          </a:bodyPr>
          <a:lstStyle>
            <a:lvl1pPr algn="r">
              <a:defRPr sz="1200">
                <a:latin typeface="Times New Roman" pitchFamily="18" charset="0"/>
              </a:defRPr>
            </a:lvl1pPr>
          </a:lstStyle>
          <a:p>
            <a:fld id="{D36E7115-F6DD-41BA-97B8-25347C316F7C}" type="slidenum">
              <a:rPr lang="en-US"/>
              <a:pPr/>
              <a:t>‹#›</a:t>
            </a:fld>
            <a:endParaRPr lang="en-US"/>
          </a:p>
        </p:txBody>
      </p:sp>
    </p:spTree>
    <p:extLst>
      <p:ext uri="{BB962C8B-B14F-4D97-AF65-F5344CB8AC3E}">
        <p14:creationId xmlns:p14="http://schemas.microsoft.com/office/powerpoint/2010/main" val="2279677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5370" y="4724202"/>
            <a:ext cx="5025648" cy="4473966"/>
          </a:xfrm>
          <a:prstGeom prst="rect">
            <a:avLst/>
          </a:prstGeom>
          <a:noFill/>
          <a:ln w="12700">
            <a:noFill/>
            <a:miter lim="800000"/>
            <a:headEnd/>
            <a:tailEnd/>
          </a:ln>
          <a:effectLst/>
        </p:spPr>
        <p:txBody>
          <a:bodyPr vert="horz" wrap="square" lIns="96083" tIns="48856" rIns="96083" bIns="4885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127000" y="754063"/>
            <a:ext cx="6604000" cy="3714750"/>
          </a:xfrm>
          <a:prstGeom prst="rect">
            <a:avLst/>
          </a:prstGeom>
          <a:noFill/>
          <a:ln w="12700">
            <a:solidFill>
              <a:schemeClr val="tx1"/>
            </a:solidFill>
            <a:miter lim="800000"/>
            <a:headEnd/>
            <a:tailEnd/>
          </a:ln>
          <a:effectLst/>
        </p:spPr>
      </p:sp>
    </p:spTree>
    <p:extLst>
      <p:ext uri="{BB962C8B-B14F-4D97-AF65-F5344CB8AC3E}">
        <p14:creationId xmlns:p14="http://schemas.microsoft.com/office/powerpoint/2010/main" val="150795063"/>
      </p:ext>
    </p:extLst>
  </p:cSld>
  <p:clrMap bg1="lt1" tx1="dk1" bg2="lt2" tx2="dk2" accent1="accent1" accent2="accent2" accent3="accent3" accent4="accent4" accent5="accent5" accent6="accent6" hlink="hlink" folHlink="folHlink"/>
  <p:notesStyle>
    <a:lvl1pPr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66725"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35038"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401763"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70075" algn="l" defTabSz="955675"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mtClean="0"/>
              <a:t>cia</a:t>
            </a:r>
            <a:endParaRPr lang="en-US"/>
          </a:p>
        </p:txBody>
      </p:sp>
    </p:spTree>
    <p:extLst>
      <p:ext uri="{BB962C8B-B14F-4D97-AF65-F5344CB8AC3E}">
        <p14:creationId xmlns:p14="http://schemas.microsoft.com/office/powerpoint/2010/main" val="3117645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3961213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14022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56436" y="1143000"/>
            <a:ext cx="6631128" cy="2400300"/>
          </a:xfrm>
        </p:spPr>
        <p:txBody>
          <a:bodyPr>
            <a:noAutofit/>
          </a:bodyPr>
          <a:lstStyle>
            <a:lvl1pPr>
              <a:defRPr sz="4050"/>
            </a:lvl1pPr>
          </a:lstStyle>
          <a:p>
            <a:r>
              <a:rPr lang="en-US" smtClean="0"/>
              <a:t>Click to edit Master title style</a:t>
            </a:r>
            <a:endParaRPr/>
          </a:p>
        </p:txBody>
      </p:sp>
      <p:sp>
        <p:nvSpPr>
          <p:cNvPr id="3" name="Subtitle 2"/>
          <p:cNvSpPr>
            <a:spLocks noGrp="1"/>
          </p:cNvSpPr>
          <p:nvPr>
            <p:ph type="subTitle" idx="1"/>
          </p:nvPr>
        </p:nvSpPr>
        <p:spPr>
          <a:xfrm>
            <a:off x="1256437" y="3657600"/>
            <a:ext cx="5373499" cy="742950"/>
          </a:xfrm>
        </p:spPr>
        <p:txBody>
          <a:bodyPr lIns="91440">
            <a:normAutofit/>
          </a:bodyPr>
          <a:lstStyle>
            <a:lvl1pPr marL="0" indent="0" algn="l">
              <a:spcBef>
                <a:spcPts val="0"/>
              </a:spcBef>
              <a:buNone/>
              <a:defRPr sz="1500" cap="all" spc="188" baseline="0">
                <a:solidFill>
                  <a:schemeClr val="bg2">
                    <a:lumMod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13775989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Title 6"/>
          <p:cNvSpPr>
            <a:spLocks noGrp="1"/>
          </p:cNvSpPr>
          <p:nvPr>
            <p:ph type="title"/>
          </p:nvPr>
        </p:nvSpPr>
        <p:spPr/>
        <p:txBody>
          <a:bodyPr/>
          <a:lstStyle/>
          <a:p>
            <a:r>
              <a:rPr lang="en-US" smtClean="0"/>
              <a:t>Click to edit Master title style</a:t>
            </a:r>
            <a:endParaRPr lang="id-ID"/>
          </a:p>
        </p:txBody>
      </p:sp>
    </p:spTree>
    <p:extLst>
      <p:ext uri="{BB962C8B-B14F-4D97-AF65-F5344CB8AC3E}">
        <p14:creationId xmlns:p14="http://schemas.microsoft.com/office/powerpoint/2010/main" val="10911936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0613" y="2571750"/>
            <a:ext cx="7202776" cy="1714500"/>
          </a:xfrm>
        </p:spPr>
        <p:txBody>
          <a:bodyPr anchor="b">
            <a:normAutofit/>
          </a:bodyPr>
          <a:lstStyle>
            <a:lvl1pPr algn="l">
              <a:defRPr sz="3600" b="0" cap="none" baseline="0"/>
            </a:lvl1pPr>
          </a:lstStyle>
          <a:p>
            <a:r>
              <a:rPr lang="en-US" smtClean="0"/>
              <a:t>Click to edit Master title style</a:t>
            </a:r>
            <a:endParaRPr/>
          </a:p>
        </p:txBody>
      </p:sp>
      <p:sp>
        <p:nvSpPr>
          <p:cNvPr id="3" name="Text Placeholder 2"/>
          <p:cNvSpPr>
            <a:spLocks noGrp="1"/>
          </p:cNvSpPr>
          <p:nvPr>
            <p:ph type="body" idx="1"/>
          </p:nvPr>
        </p:nvSpPr>
        <p:spPr>
          <a:xfrm>
            <a:off x="970612" y="514350"/>
            <a:ext cx="5659324" cy="800100"/>
          </a:xfrm>
        </p:spPr>
        <p:txBody>
          <a:bodyPr lIns="91440" anchor="t"/>
          <a:lstStyle>
            <a:lvl1pPr marL="0" indent="0">
              <a:spcBef>
                <a:spcPts val="0"/>
              </a:spcBef>
              <a:buNone/>
              <a:defRPr sz="1500" cap="all" spc="188" baseline="0">
                <a:solidFill>
                  <a:schemeClr val="bg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0890078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70613" y="1371600"/>
            <a:ext cx="3487057" cy="325755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86329" y="1371601"/>
            <a:ext cx="3487060" cy="325755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30779342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70612" y="1257300"/>
            <a:ext cx="3485690" cy="571500"/>
          </a:xfrm>
        </p:spPr>
        <p:txBody>
          <a:bodyPr anchor="ctr"/>
          <a:lstStyle>
            <a:lvl1pPr marL="0" indent="0">
              <a:spcBef>
                <a:spcPts val="0"/>
              </a:spcBef>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970613" y="1828800"/>
            <a:ext cx="3487057" cy="2800350"/>
          </a:xfr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86330" y="1257300"/>
            <a:ext cx="3487059" cy="571500"/>
          </a:xfrm>
        </p:spPr>
        <p:txBody>
          <a:bodyPr anchor="ctr"/>
          <a:lstStyle>
            <a:lvl1pPr marL="0" indent="0">
              <a:spcBef>
                <a:spcPts val="0"/>
              </a:spcBef>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86330" y="1828800"/>
            <a:ext cx="3487059" cy="2800350"/>
          </a:xfr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9063315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0948410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38399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456128" y="0"/>
            <a:ext cx="3663626" cy="51435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524726" y="0"/>
            <a:ext cx="3526431" cy="51435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970612" y="514350"/>
            <a:ext cx="2686750" cy="2914650"/>
          </a:xfrm>
        </p:spPr>
        <p:txBody>
          <a:bodyPr anchor="b">
            <a:noAutofit/>
          </a:bodyPr>
          <a:lstStyle>
            <a:lvl1pPr algn="l">
              <a:defRPr sz="3000" b="0"/>
            </a:lvl1pPr>
          </a:lstStyle>
          <a:p>
            <a:r>
              <a:rPr lang="en-US" smtClean="0"/>
              <a:t>Click to edit Master title style</a:t>
            </a:r>
            <a:endParaRPr/>
          </a:p>
        </p:txBody>
      </p:sp>
      <p:sp>
        <p:nvSpPr>
          <p:cNvPr id="3" name="Content Placeholder 2"/>
          <p:cNvSpPr>
            <a:spLocks noGrp="1"/>
          </p:cNvSpPr>
          <p:nvPr>
            <p:ph idx="1"/>
          </p:nvPr>
        </p:nvSpPr>
        <p:spPr>
          <a:xfrm>
            <a:off x="4572000" y="514350"/>
            <a:ext cx="4114799" cy="41148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70612" y="3543300"/>
            <a:ext cx="2686750" cy="1051323"/>
          </a:xfrm>
        </p:spPr>
        <p:txBody>
          <a:bodyPr>
            <a:normAutofit/>
          </a:bodyPr>
          <a:lstStyle>
            <a:lvl1pPr marL="0" indent="0">
              <a:spcBef>
                <a:spcPts val="900"/>
              </a:spcBef>
              <a:buNone/>
              <a:defRPr sz="15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3557875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p:nvSpPr>
        <p:spPr>
          <a:xfrm>
            <a:off x="456128" y="0"/>
            <a:ext cx="3663626" cy="51435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3" name="Rectangle 12"/>
          <p:cNvSpPr/>
          <p:nvPr/>
        </p:nvSpPr>
        <p:spPr>
          <a:xfrm>
            <a:off x="524726" y="0"/>
            <a:ext cx="3526431" cy="51435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970612" y="514350"/>
            <a:ext cx="2686750" cy="2914650"/>
          </a:xfrm>
        </p:spPr>
        <p:txBody>
          <a:bodyPr anchor="b">
            <a:noAutofit/>
          </a:bodyPr>
          <a:lstStyle>
            <a:lvl1pPr algn="l">
              <a:defRPr sz="3000" b="0"/>
            </a:lvl1pPr>
          </a:lstStyle>
          <a:p>
            <a:r>
              <a:rPr lang="en-US" smtClean="0"/>
              <a:t>Click to edit Master title style</a:t>
            </a:r>
            <a:endParaRPr/>
          </a:p>
        </p:txBody>
      </p:sp>
      <p:sp>
        <p:nvSpPr>
          <p:cNvPr id="3" name="Picture Placeholder 2"/>
          <p:cNvSpPr>
            <a:spLocks noGrp="1"/>
          </p:cNvSpPr>
          <p:nvPr>
            <p:ph type="pic" idx="1"/>
          </p:nvPr>
        </p:nvSpPr>
        <p:spPr>
          <a:xfrm>
            <a:off x="4572000" y="514350"/>
            <a:ext cx="4115872" cy="41148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a:p>
        </p:txBody>
      </p:sp>
      <p:sp>
        <p:nvSpPr>
          <p:cNvPr id="4" name="Text Placeholder 3"/>
          <p:cNvSpPr>
            <a:spLocks noGrp="1"/>
          </p:cNvSpPr>
          <p:nvPr>
            <p:ph type="body" sz="half" idx="2"/>
          </p:nvPr>
        </p:nvSpPr>
        <p:spPr>
          <a:xfrm>
            <a:off x="970612" y="3543300"/>
            <a:ext cx="2686750" cy="1051323"/>
          </a:xfrm>
        </p:spPr>
        <p:txBody>
          <a:bodyPr>
            <a:normAutofit/>
          </a:bodyPr>
          <a:lstStyle>
            <a:lvl1pPr marL="0" indent="0">
              <a:spcBef>
                <a:spcPts val="900"/>
              </a:spcBef>
              <a:buNone/>
              <a:defRPr sz="15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6734028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10" name="Rectangle 9"/>
          <p:cNvSpPr/>
          <p:nvPr/>
        </p:nvSpPr>
        <p:spPr>
          <a:xfrm>
            <a:off x="4046082" y="0"/>
            <a:ext cx="5097917" cy="51435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4114680" y="0"/>
            <a:ext cx="5029319" cy="51435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456128" y="514350"/>
            <a:ext cx="3201234" cy="2914650"/>
          </a:xfrm>
        </p:spPr>
        <p:txBody>
          <a:bodyPr anchor="b">
            <a:noAutofit/>
          </a:bodyPr>
          <a:lstStyle>
            <a:lvl1pPr algn="l">
              <a:defRPr sz="3000" b="0"/>
            </a:lvl1pPr>
          </a:lstStyle>
          <a:p>
            <a:r>
              <a:rPr lang="en-US" smtClean="0"/>
              <a:t>Click to edit Master title style</a:t>
            </a:r>
            <a:endParaRPr/>
          </a:p>
        </p:txBody>
      </p:sp>
      <p:sp>
        <p:nvSpPr>
          <p:cNvPr id="3" name="Picture Placeholder 2"/>
          <p:cNvSpPr>
            <a:spLocks noGrp="1"/>
          </p:cNvSpPr>
          <p:nvPr>
            <p:ph type="pic" idx="1"/>
          </p:nvPr>
        </p:nvSpPr>
        <p:spPr>
          <a:xfrm>
            <a:off x="4572000" y="514350"/>
            <a:ext cx="4115872" cy="41148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a:p>
        </p:txBody>
      </p:sp>
      <p:sp>
        <p:nvSpPr>
          <p:cNvPr id="4" name="Text Placeholder 3"/>
          <p:cNvSpPr>
            <a:spLocks noGrp="1"/>
          </p:cNvSpPr>
          <p:nvPr>
            <p:ph type="body" sz="half" idx="2"/>
          </p:nvPr>
        </p:nvSpPr>
        <p:spPr>
          <a:xfrm>
            <a:off x="456128" y="3543300"/>
            <a:ext cx="3201234" cy="1085850"/>
          </a:xfrm>
        </p:spPr>
        <p:txBody>
          <a:bodyPr>
            <a:normAutofit/>
          </a:bodyPr>
          <a:lstStyle>
            <a:lvl1pPr marL="0" indent="0">
              <a:spcBef>
                <a:spcPts val="900"/>
              </a:spcBef>
              <a:buNone/>
              <a:defRPr sz="15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15689682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01122" y="4800601"/>
            <a:ext cx="990302" cy="207170"/>
          </a:xfrm>
          <a:prstGeom prst="rect">
            <a:avLst/>
          </a:prstGeom>
        </p:spPr>
        <p:txBody>
          <a:bodyPr/>
          <a:lstStyle/>
          <a:p>
            <a:endParaRPr/>
          </a:p>
        </p:txBody>
      </p:sp>
      <p:sp>
        <p:nvSpPr>
          <p:cNvPr id="5" name="Footer Placeholder 4"/>
          <p:cNvSpPr>
            <a:spLocks noGrp="1"/>
          </p:cNvSpPr>
          <p:nvPr>
            <p:ph type="ftr" sz="quarter" idx="11"/>
          </p:nvPr>
        </p:nvSpPr>
        <p:spPr>
          <a:xfrm>
            <a:off x="970613" y="4800601"/>
            <a:ext cx="4744685" cy="207170"/>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1074473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58750" y="514351"/>
            <a:ext cx="914639" cy="41148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970613" y="514350"/>
            <a:ext cx="6116642" cy="4114800"/>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01122" y="4800601"/>
            <a:ext cx="990302" cy="207170"/>
          </a:xfrm>
          <a:prstGeom prst="rect">
            <a:avLst/>
          </a:prstGeom>
        </p:spPr>
        <p:txBody>
          <a:bodyPr/>
          <a:lstStyle/>
          <a:p>
            <a:endParaRPr/>
          </a:p>
        </p:txBody>
      </p:sp>
      <p:sp>
        <p:nvSpPr>
          <p:cNvPr id="5" name="Footer Placeholder 4"/>
          <p:cNvSpPr>
            <a:spLocks noGrp="1"/>
          </p:cNvSpPr>
          <p:nvPr>
            <p:ph type="ftr" sz="quarter" idx="11"/>
          </p:nvPr>
        </p:nvSpPr>
        <p:spPr>
          <a:xfrm>
            <a:off x="970613" y="4800601"/>
            <a:ext cx="4744685" cy="207170"/>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17805024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0612" y="285750"/>
            <a:ext cx="7202776" cy="85725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970613" y="1371600"/>
            <a:ext cx="7202776" cy="325755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4"/>
          </p:nvPr>
        </p:nvSpPr>
        <p:spPr>
          <a:xfrm>
            <a:off x="7258749" y="4800601"/>
            <a:ext cx="914640" cy="207170"/>
          </a:xfrm>
          <a:prstGeom prst="rect">
            <a:avLst/>
          </a:prstGeom>
        </p:spPr>
        <p:txBody>
          <a:bodyPr vert="horz" lIns="91440" tIns="45720" rIns="91440" bIns="45720" rtlCol="0" anchor="ctr"/>
          <a:lstStyle>
            <a:lvl1pPr algn="r">
              <a:defRPr sz="750">
                <a:solidFill>
                  <a:schemeClr val="tx1">
                    <a:tint val="75000"/>
                  </a:schemeClr>
                </a:solidFill>
              </a:defRPr>
            </a:lvl1pPr>
          </a:lstStyle>
          <a:p>
            <a:fld id="{A3DCDF73-85D2-4237-9B32-053DBDB0C312}" type="slidenum">
              <a:rPr kumimoji="0" lang="en-US" smtClean="0"/>
              <a:pPr/>
              <a:t>‹#›</a:t>
            </a:fld>
            <a:endParaRPr kumimoji="0" lang="en-US"/>
          </a:p>
        </p:txBody>
      </p:sp>
    </p:spTree>
    <p:extLst>
      <p:ext uri="{BB962C8B-B14F-4D97-AF65-F5344CB8AC3E}">
        <p14:creationId xmlns:p14="http://schemas.microsoft.com/office/powerpoint/2010/main" val="616237908"/>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l" defTabSz="685800" rtl="0" eaLnBrk="1" latinLnBrk="0" hangingPunct="1">
        <a:lnSpc>
          <a:spcPct val="80000"/>
        </a:lnSpc>
        <a:spcBef>
          <a:spcPct val="0"/>
        </a:spcBef>
        <a:buNone/>
        <a:defRPr sz="3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1200"/>
        </a:spcBef>
        <a:buFont typeface="Arial" pitchFamily="34" charset="0"/>
        <a:buChar char="•"/>
        <a:defRPr sz="1800" kern="1200">
          <a:solidFill>
            <a:schemeClr val="tx1"/>
          </a:solidFill>
          <a:latin typeface="+mn-lt"/>
          <a:ea typeface="+mn-ea"/>
          <a:cs typeface="+mn-cs"/>
        </a:defRPr>
      </a:lvl1pPr>
      <a:lvl2pPr marL="445770" indent="-171450" algn="l" defTabSz="685800" rtl="0" eaLnBrk="1" latinLnBrk="0" hangingPunct="1">
        <a:lnSpc>
          <a:spcPct val="90000"/>
        </a:lnSpc>
        <a:spcBef>
          <a:spcPts val="600"/>
        </a:spcBef>
        <a:buFont typeface="Century" pitchFamily="18" charset="0"/>
        <a:buChar char="–"/>
        <a:defRPr sz="1500" kern="1200">
          <a:solidFill>
            <a:schemeClr val="tx1"/>
          </a:solidFill>
          <a:latin typeface="+mn-lt"/>
          <a:ea typeface="+mn-ea"/>
          <a:cs typeface="+mn-cs"/>
        </a:defRPr>
      </a:lvl2pPr>
      <a:lvl3pPr marL="720090" indent="-171450" algn="l" defTabSz="685800" rtl="0" eaLnBrk="1" latinLnBrk="0" hangingPunct="1">
        <a:lnSpc>
          <a:spcPct val="90000"/>
        </a:lnSpc>
        <a:spcBef>
          <a:spcPts val="450"/>
        </a:spcBef>
        <a:buFont typeface="Arial" pitchFamily="34" charset="0"/>
        <a:buChar char="•"/>
        <a:defRPr sz="1350" kern="1200">
          <a:solidFill>
            <a:schemeClr val="tx1"/>
          </a:solidFill>
          <a:latin typeface="+mn-lt"/>
          <a:ea typeface="+mn-ea"/>
          <a:cs typeface="+mn-cs"/>
        </a:defRPr>
      </a:lvl3pPr>
      <a:lvl4pPr marL="994410" indent="-171450" algn="l" defTabSz="685800" rtl="0" eaLnBrk="1" latinLnBrk="0" hangingPunct="1">
        <a:lnSpc>
          <a:spcPct val="90000"/>
        </a:lnSpc>
        <a:spcBef>
          <a:spcPts val="450"/>
        </a:spcBef>
        <a:buFont typeface="Arial" pitchFamily="34" charset="0"/>
        <a:buChar char="–"/>
        <a:defRPr sz="1200" kern="1200">
          <a:solidFill>
            <a:schemeClr val="tx1"/>
          </a:solidFill>
          <a:latin typeface="+mn-lt"/>
          <a:ea typeface="+mn-ea"/>
          <a:cs typeface="+mn-cs"/>
        </a:defRPr>
      </a:lvl4pPr>
      <a:lvl5pPr marL="1268730" indent="-171450" algn="l" defTabSz="685800" rtl="0" eaLnBrk="1" latinLnBrk="0" hangingPunct="1">
        <a:lnSpc>
          <a:spcPct val="90000"/>
        </a:lnSpc>
        <a:spcBef>
          <a:spcPts val="450"/>
        </a:spcBef>
        <a:buFont typeface="Arial" pitchFamily="34" charset="0"/>
        <a:buChar char="•"/>
        <a:defRPr sz="1200" kern="1200">
          <a:solidFill>
            <a:schemeClr val="tx1"/>
          </a:solidFill>
          <a:latin typeface="+mn-lt"/>
          <a:ea typeface="+mn-ea"/>
          <a:cs typeface="+mn-cs"/>
        </a:defRPr>
      </a:lvl5pPr>
      <a:lvl6pPr marL="1543050" indent="-171450" algn="l" defTabSz="685800" rtl="0" eaLnBrk="1" latinLnBrk="0" hangingPunct="1">
        <a:spcBef>
          <a:spcPts val="450"/>
        </a:spcBef>
        <a:buFont typeface="Arial" pitchFamily="34" charset="0"/>
        <a:buChar char="–"/>
        <a:defRPr sz="1200" kern="1200">
          <a:solidFill>
            <a:schemeClr val="tx1"/>
          </a:solidFill>
          <a:latin typeface="+mn-lt"/>
          <a:ea typeface="+mn-ea"/>
          <a:cs typeface="+mn-cs"/>
        </a:defRPr>
      </a:lvl6pPr>
      <a:lvl7pPr marL="1817370" indent="-171450" algn="l" defTabSz="685800" rtl="0" eaLnBrk="1" latinLnBrk="0" hangingPunct="1">
        <a:spcBef>
          <a:spcPts val="450"/>
        </a:spcBef>
        <a:buFont typeface="Arial" pitchFamily="34" charset="0"/>
        <a:buChar char="•"/>
        <a:defRPr sz="1200" kern="1200">
          <a:solidFill>
            <a:schemeClr val="tx1"/>
          </a:solidFill>
          <a:latin typeface="+mn-lt"/>
          <a:ea typeface="+mn-ea"/>
          <a:cs typeface="+mn-cs"/>
        </a:defRPr>
      </a:lvl7pPr>
      <a:lvl8pPr marL="2091690" indent="-171450" algn="l" defTabSz="685800" rtl="0" eaLnBrk="1" latinLnBrk="0" hangingPunct="1">
        <a:spcBef>
          <a:spcPts val="450"/>
        </a:spcBef>
        <a:buFont typeface="Arial" pitchFamily="34" charset="0"/>
        <a:buChar char="–"/>
        <a:defRPr sz="1200" kern="1200">
          <a:solidFill>
            <a:schemeClr val="tx1"/>
          </a:solidFill>
          <a:latin typeface="+mn-lt"/>
          <a:ea typeface="+mn-ea"/>
          <a:cs typeface="+mn-cs"/>
        </a:defRPr>
      </a:lvl8pPr>
      <a:lvl9pPr marL="2366010" indent="-171450" algn="l" defTabSz="685800" rtl="0" eaLnBrk="1" latinLnBrk="0" hangingPunct="1">
        <a:spcBef>
          <a:spcPts val="450"/>
        </a:spcBef>
        <a:buFont typeface="Arial" pitchFamily="34" charset="0"/>
        <a:buChar char="•"/>
        <a:defRPr sz="12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685800" y="4686300"/>
            <a:ext cx="1905000" cy="342900"/>
          </a:xfrm>
          <a:prstGeom prst="rect">
            <a:avLst/>
          </a:prstGeom>
          <a:noFill/>
          <a:ln w="12700">
            <a:noFill/>
            <a:miter lim="800000"/>
            <a:headEnd/>
            <a:tailEnd/>
          </a:ln>
          <a:effectLst/>
        </p:spPr>
        <p:txBody>
          <a:bodyPr wrap="none" anchor="ctr"/>
          <a:lstStyle/>
          <a:p>
            <a:endParaRPr lang="en-US"/>
          </a:p>
        </p:txBody>
      </p:sp>
      <p:sp>
        <p:nvSpPr>
          <p:cNvPr id="4104" name="Rectangle 8"/>
          <p:cNvSpPr>
            <a:spLocks noGrp="1" noChangeArrowheads="1"/>
          </p:cNvSpPr>
          <p:nvPr>
            <p:ph type="ctrTitle"/>
          </p:nvPr>
        </p:nvSpPr>
        <p:spPr>
          <a:xfrm>
            <a:off x="580768" y="2267464"/>
            <a:ext cx="8229600" cy="1302544"/>
          </a:xfrm>
        </p:spPr>
        <p:txBody>
          <a:bodyPr>
            <a:noAutofit/>
            <a:scene3d>
              <a:camera prst="orthographicFront"/>
              <a:lightRig rig="harsh" dir="t"/>
            </a:scene3d>
            <a:sp3d extrusionH="57150" prstMaterial="matte">
              <a:bevelT w="101600" h="19050" prst="angle"/>
              <a:contourClr>
                <a:schemeClr val="bg1">
                  <a:lumMod val="65000"/>
                </a:schemeClr>
              </a:contourClr>
            </a:sp3d>
          </a:bodyPr>
          <a:lstStyle/>
          <a:p>
            <a:r>
              <a:rPr lang="id-ID" sz="4800" b="1" smtClean="0">
                <a:ln/>
                <a:solidFill>
                  <a:srgbClr val="00FF00"/>
                </a:solidFill>
                <a:latin typeface="Aharoni" panose="02010803020104030203" pitchFamily="2" charset="-79"/>
                <a:cs typeface="Aharoni" panose="02010803020104030203" pitchFamily="2" charset="-79"/>
              </a:rPr>
              <a:t>Ch</a:t>
            </a:r>
            <a:r>
              <a:rPr lang="en-US" sz="4800" b="1" smtClean="0">
                <a:ln/>
                <a:solidFill>
                  <a:srgbClr val="00FF00"/>
                </a:solidFill>
                <a:latin typeface="Aharoni" panose="02010803020104030203" pitchFamily="2" charset="-79"/>
                <a:cs typeface="Aharoni" panose="02010803020104030203" pitchFamily="2" charset="-79"/>
              </a:rPr>
              <a:t>apter</a:t>
            </a:r>
            <a:r>
              <a:rPr lang="id-ID" sz="4800" b="1" smtClean="0">
                <a:ln/>
                <a:solidFill>
                  <a:srgbClr val="00FF00"/>
                </a:solidFill>
                <a:latin typeface="Aharoni" panose="02010803020104030203" pitchFamily="2" charset="-79"/>
                <a:cs typeface="Aharoni" panose="02010803020104030203" pitchFamily="2" charset="-79"/>
              </a:rPr>
              <a:t> 17</a:t>
            </a:r>
            <a:r>
              <a:rPr lang="en-US" sz="4800" b="1" smtClean="0">
                <a:ln/>
                <a:solidFill>
                  <a:srgbClr val="FFFF00"/>
                </a:solidFill>
              </a:rPr>
              <a:t/>
            </a:r>
            <a:br>
              <a:rPr lang="en-US" sz="4800" b="1" smtClean="0">
                <a:ln/>
                <a:solidFill>
                  <a:srgbClr val="FFFF00"/>
                </a:solidFill>
              </a:rPr>
            </a:br>
            <a:r>
              <a:rPr lang="id-ID" sz="2400" b="1" smtClean="0">
                <a:ln/>
                <a:solidFill>
                  <a:srgbClr val="FFFF00"/>
                </a:solidFill>
              </a:rPr>
              <a:t/>
            </a:r>
            <a:br>
              <a:rPr lang="id-ID" sz="2400" b="1" smtClean="0">
                <a:ln/>
                <a:solidFill>
                  <a:srgbClr val="FFFF00"/>
                </a:solidFill>
              </a:rPr>
            </a:br>
            <a:r>
              <a:rPr lang="id-ID" sz="8800" b="1" smtClean="0">
                <a:ln/>
                <a:solidFill>
                  <a:srgbClr val="FFFF00"/>
                </a:solidFill>
                <a:effectLst>
                  <a:outerShdw blurRad="127000" dist="127000" dir="2700000" algn="tl" rotWithShape="0">
                    <a:prstClr val="black">
                      <a:alpha val="66000"/>
                    </a:prstClr>
                  </a:outerShdw>
                </a:effectLst>
              </a:rPr>
              <a:t>Depreciation</a:t>
            </a:r>
            <a:endParaRPr lang="en-US" sz="8800" b="1" dirty="0">
              <a:ln/>
              <a:solidFill>
                <a:srgbClr val="FFFF00"/>
              </a:solidFill>
              <a:effectLst>
                <a:outerShdw blurRad="127000" dist="127000" dir="2700000" algn="tl" rotWithShape="0">
                  <a:prstClr val="black">
                    <a:alpha val="66000"/>
                  </a:prst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04"/>
                                        </p:tgtEl>
                                        <p:attrNameLst>
                                          <p:attrName>style.visibility</p:attrName>
                                        </p:attrNameLst>
                                      </p:cBhvr>
                                      <p:to>
                                        <p:strVal val="visible"/>
                                      </p:to>
                                    </p:set>
                                    <p:anim calcmode="lin" valueType="num">
                                      <p:cBhvr>
                                        <p:cTn id="7" dur="500" fill="hold"/>
                                        <p:tgtEl>
                                          <p:spTgt spid="4104"/>
                                        </p:tgtEl>
                                        <p:attrNameLst>
                                          <p:attrName>ppt_w</p:attrName>
                                        </p:attrNameLst>
                                      </p:cBhvr>
                                      <p:tavLst>
                                        <p:tav tm="0">
                                          <p:val>
                                            <p:fltVal val="0"/>
                                          </p:val>
                                        </p:tav>
                                        <p:tav tm="100000">
                                          <p:val>
                                            <p:strVal val="#ppt_w"/>
                                          </p:val>
                                        </p:tav>
                                      </p:tavLst>
                                    </p:anim>
                                    <p:anim calcmode="lin" valueType="num">
                                      <p:cBhvr>
                                        <p:cTn id="8" dur="500" fill="hold"/>
                                        <p:tgtEl>
                                          <p:spTgt spid="4104"/>
                                        </p:tgtEl>
                                        <p:attrNameLst>
                                          <p:attrName>ppt_h</p:attrName>
                                        </p:attrNameLst>
                                      </p:cBhvr>
                                      <p:tavLst>
                                        <p:tav tm="0">
                                          <p:val>
                                            <p:fltVal val="0"/>
                                          </p:val>
                                        </p:tav>
                                        <p:tav tm="100000">
                                          <p:val>
                                            <p:strVal val="#ppt_h"/>
                                          </p:val>
                                        </p:tav>
                                      </p:tavLst>
                                    </p:anim>
                                    <p:animEffect transition="in" filter="fade">
                                      <p:cBhvr>
                                        <p:cTn id="9"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a:t>This chapter deals with </a:t>
            </a:r>
            <a:r>
              <a:rPr lang="en-US" smtClean="0"/>
              <a:t>the</a:t>
            </a:r>
            <a:r>
              <a:rPr lang="id-ID" smtClean="0"/>
              <a:t> </a:t>
            </a:r>
            <a:r>
              <a:rPr lang="en-US" smtClean="0"/>
              <a:t>valuation </a:t>
            </a:r>
            <a:r>
              <a:rPr lang="en-US"/>
              <a:t>of the </a:t>
            </a:r>
            <a:r>
              <a:rPr lang="en-US" b="1"/>
              <a:t>long-term </a:t>
            </a:r>
            <a:r>
              <a:rPr lang="en-US"/>
              <a:t>or </a:t>
            </a:r>
            <a:r>
              <a:rPr lang="en-US" b="1"/>
              <a:t>long-lived assets </a:t>
            </a:r>
            <a:r>
              <a:rPr lang="en-US"/>
              <a:t>of the firm: the property, plant, and equipment.</a:t>
            </a:r>
          </a:p>
          <a:p>
            <a:r>
              <a:rPr lang="en-US"/>
              <a:t>Companies acquire these relatively fixed or permanent assets in the course of </a:t>
            </a:r>
            <a:r>
              <a:rPr lang="en-US" smtClean="0"/>
              <a:t>building</a:t>
            </a:r>
            <a:r>
              <a:rPr lang="id-ID" smtClean="0"/>
              <a:t> </a:t>
            </a:r>
            <a:r>
              <a:rPr lang="en-US" smtClean="0"/>
              <a:t>and </a:t>
            </a:r>
            <a:r>
              <a:rPr lang="en-US"/>
              <a:t>operating a business. Some examples of these assets would be land, buildings, equipment</a:t>
            </a:r>
            <a:r>
              <a:rPr lang="en-US" smtClean="0"/>
              <a:t>,</a:t>
            </a:r>
            <a:r>
              <a:rPr lang="id-ID" smtClean="0"/>
              <a:t> </a:t>
            </a:r>
            <a:r>
              <a:rPr lang="en-US" smtClean="0"/>
              <a:t>machinery</a:t>
            </a:r>
            <a:r>
              <a:rPr lang="en-US"/>
              <a:t>, vehicles, furniture, fixtures, and tools.</a:t>
            </a:r>
          </a:p>
        </p:txBody>
      </p:sp>
      <p:sp>
        <p:nvSpPr>
          <p:cNvPr id="2" name="Title 1"/>
          <p:cNvSpPr>
            <a:spLocks noGrp="1"/>
          </p:cNvSpPr>
          <p:nvPr>
            <p:ph type="title"/>
          </p:nvPr>
        </p:nvSpPr>
        <p:spPr/>
        <p:txBody>
          <a:bodyPr/>
          <a:lstStyle/>
          <a:p>
            <a:r>
              <a:rPr lang="id-ID" smtClean="0"/>
              <a:t>Intro</a:t>
            </a:r>
            <a:endParaRPr lang="en-US"/>
          </a:p>
        </p:txBody>
      </p:sp>
    </p:spTree>
    <p:extLst>
      <p:ext uri="{BB962C8B-B14F-4D97-AF65-F5344CB8AC3E}">
        <p14:creationId xmlns:p14="http://schemas.microsoft.com/office/powerpoint/2010/main" val="8472501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r>
              <a:rPr lang="en-US" smtClean="0"/>
              <a:t>A business finds its net income (profit) by subtracting all expenses from the amount of money received by th business (revenue). Major expenses include the cost of goods sold, salaries, rent, and utilities. Other expenses include the cost of </a:t>
            </a:r>
            <a:r>
              <a:rPr lang="en-US" b="1" smtClean="0"/>
              <a:t>assets</a:t>
            </a:r>
            <a:r>
              <a:rPr lang="en-US" b="1" i="1" smtClean="0"/>
              <a:t> </a:t>
            </a:r>
            <a:r>
              <a:rPr lang="en-US" smtClean="0"/>
              <a:t>such as machines, buildings, and fixtures.</a:t>
            </a:r>
          </a:p>
          <a:p>
            <a:pPr algn="just"/>
            <a:r>
              <a:rPr lang="en-US" smtClean="0"/>
              <a:t>This assets usually last several years, so it would not show the true income of the business if the entire cost of an asset were considered an expense in the year of purchase. Instead, a method called </a:t>
            </a:r>
            <a:r>
              <a:rPr lang="en-US" b="1" smtClean="0"/>
              <a:t>depreciation</a:t>
            </a:r>
            <a:r>
              <a:rPr lang="en-US" b="1" i="1" smtClean="0"/>
              <a:t> </a:t>
            </a:r>
            <a:r>
              <a:rPr lang="en-US" smtClean="0"/>
              <a:t>is used to spread the cost of the asset over the length of its useful life, which is measured in year.</a:t>
            </a:r>
            <a:endParaRPr lang="en-US"/>
          </a:p>
          <a:p>
            <a:pPr algn="just"/>
            <a:r>
              <a:rPr lang="en-US" smtClean="0"/>
              <a:t>Depreciation is used with assets having a useful life of more than one year. The asset to be depreciated must have a predictable life: a truck can be depreciated because its useful life can be estimated, but land cannot be depreciated because its life is indefinite.</a:t>
            </a:r>
            <a:endParaRPr lang="en-US"/>
          </a:p>
        </p:txBody>
      </p:sp>
      <p:sp>
        <p:nvSpPr>
          <p:cNvPr id="2" name="Title 1"/>
          <p:cNvSpPr>
            <a:spLocks noGrp="1"/>
          </p:cNvSpPr>
          <p:nvPr>
            <p:ph type="title"/>
          </p:nvPr>
        </p:nvSpPr>
        <p:spPr/>
        <p:txBody>
          <a:bodyPr/>
          <a:lstStyle/>
          <a:p>
            <a:r>
              <a:rPr lang="id-ID" smtClean="0"/>
              <a:t>Depreciation concept</a:t>
            </a:r>
            <a:endParaRPr lang="en-US"/>
          </a:p>
        </p:txBody>
      </p:sp>
    </p:spTree>
    <p:extLst>
      <p:ext uri="{BB962C8B-B14F-4D97-AF65-F5344CB8AC3E}">
        <p14:creationId xmlns:p14="http://schemas.microsoft.com/office/powerpoint/2010/main" val="19855207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74225" y="1211725"/>
            <a:ext cx="7772400" cy="1291989"/>
          </a:xfrm>
        </p:spPr>
        <p:txBody>
          <a:bodyPr>
            <a:normAutofit/>
          </a:bodyPr>
          <a:lstStyle/>
          <a:p>
            <a:pPr marL="0" indent="0">
              <a:buNone/>
            </a:pPr>
            <a:r>
              <a:rPr lang="en-US" sz="1600"/>
              <a:t>On the balance sheet, it is used to determine</a:t>
            </a:r>
            <a:r>
              <a:rPr lang="id-ID" sz="1600"/>
              <a:t> </a:t>
            </a:r>
            <a:r>
              <a:rPr lang="en-US" sz="1600"/>
              <a:t>the current </a:t>
            </a:r>
            <a:r>
              <a:rPr lang="en-US" sz="1600" b="1"/>
              <a:t>book value </a:t>
            </a:r>
            <a:r>
              <a:rPr lang="en-US" sz="1600"/>
              <a:t>of an asset, whereby</a:t>
            </a:r>
          </a:p>
          <a:p>
            <a:pPr marL="68580" indent="0" algn="ctr">
              <a:buNone/>
            </a:pPr>
            <a:r>
              <a:rPr lang="en-US" sz="16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Book </a:t>
            </a:r>
            <a:r>
              <a:rPr lang="en-US" sz="1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value  </a:t>
            </a:r>
            <a:r>
              <a:rPr lang="id-ID" sz="1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1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Original cost </a:t>
            </a:r>
            <a:r>
              <a:rPr lang="id-ID" sz="1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r>
              <a:rPr lang="en-US" sz="1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Accumulated depreciation</a:t>
            </a:r>
          </a:p>
          <a:p>
            <a:endParaRPr lang="en-US" sz="1600"/>
          </a:p>
        </p:txBody>
      </p:sp>
      <p:sp>
        <p:nvSpPr>
          <p:cNvPr id="3" name="Title 2"/>
          <p:cNvSpPr>
            <a:spLocks noGrp="1"/>
          </p:cNvSpPr>
          <p:nvPr>
            <p:ph type="title"/>
          </p:nvPr>
        </p:nvSpPr>
        <p:spPr/>
        <p:txBody>
          <a:bodyPr/>
          <a:lstStyle/>
          <a:p>
            <a:r>
              <a:rPr lang="id-ID" smtClean="0"/>
              <a:t>BOOK VALUE</a:t>
            </a:r>
            <a:endParaRPr lang="en-US"/>
          </a:p>
        </p:txBody>
      </p:sp>
      <p:graphicFrame>
        <p:nvGraphicFramePr>
          <p:cNvPr id="4" name="Chart 3" title="Nilai Buku Setelah Depresiasi"/>
          <p:cNvGraphicFramePr>
            <a:graphicFrameLocks/>
          </p:cNvGraphicFramePr>
          <p:nvPr>
            <p:extLst>
              <p:ext uri="{D42A27DB-BD31-4B8C-83A1-F6EECF244321}">
                <p14:modId xmlns:p14="http://schemas.microsoft.com/office/powerpoint/2010/main" val="1784611394"/>
              </p:ext>
            </p:extLst>
          </p:nvPr>
        </p:nvGraphicFramePr>
        <p:xfrm>
          <a:off x="816428" y="2253343"/>
          <a:ext cx="3592286" cy="28085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688890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525780" indent="-457200" algn="just">
              <a:lnSpc>
                <a:spcPct val="120000"/>
              </a:lnSpc>
              <a:buFont typeface="+mj-lt"/>
              <a:buAutoNum type="arabicPeriod"/>
            </a:pPr>
            <a:r>
              <a:rPr lang="en-US" sz="1200" smtClean="0">
                <a:effectLst>
                  <a:outerShdw blurRad="38100" dist="38100" dir="2700000" algn="tl">
                    <a:srgbClr val="000000">
                      <a:alpha val="43137"/>
                    </a:srgbClr>
                  </a:outerShdw>
                </a:effectLst>
              </a:rPr>
              <a:t>The </a:t>
            </a:r>
            <a:r>
              <a:rPr lang="en-US" sz="1200" b="1">
                <a:solidFill>
                  <a:srgbClr val="FFFF00"/>
                </a:solidFill>
                <a:effectLst>
                  <a:outerShdw blurRad="38100" dist="38100" dir="2700000" algn="tl">
                    <a:srgbClr val="000000">
                      <a:alpha val="43137"/>
                    </a:srgbClr>
                  </a:outerShdw>
                </a:effectLst>
              </a:rPr>
              <a:t>total cost</a:t>
            </a:r>
            <a:r>
              <a:rPr lang="en-US" sz="1200">
                <a:effectLst>
                  <a:outerShdw blurRad="38100" dist="38100" dir="2700000" algn="tl">
                    <a:srgbClr val="000000">
                      <a:alpha val="43137"/>
                    </a:srgbClr>
                  </a:outerShdw>
                </a:effectLst>
              </a:rPr>
              <a:t>, or </a:t>
            </a:r>
            <a:r>
              <a:rPr lang="en-US" sz="1200" b="1">
                <a:solidFill>
                  <a:srgbClr val="FFFF00"/>
                </a:solidFill>
                <a:effectLst>
                  <a:outerShdw blurRad="38100" dist="38100" dir="2700000" algn="tl">
                    <a:srgbClr val="000000">
                      <a:alpha val="43137"/>
                    </a:srgbClr>
                  </a:outerShdw>
                </a:effectLst>
              </a:rPr>
              <a:t>original basis </a:t>
            </a:r>
            <a:r>
              <a:rPr lang="en-US" sz="1200">
                <a:effectLst>
                  <a:outerShdw blurRad="38100" dist="38100" dir="2700000" algn="tl">
                    <a:srgbClr val="000000">
                      <a:alpha val="43137"/>
                    </a:srgbClr>
                  </a:outerShdw>
                </a:effectLst>
              </a:rPr>
              <a:t>of the asset. This amount includes such items as shipping</a:t>
            </a:r>
            <a:r>
              <a:rPr lang="en-US" sz="1200" smtClean="0">
                <a:effectLst>
                  <a:outerShdw blurRad="38100" dist="38100" dir="2700000" algn="tl">
                    <a:srgbClr val="000000">
                      <a:alpha val="43137"/>
                    </a:srgbClr>
                  </a:outerShdw>
                </a:effectLst>
              </a:rPr>
              <a:t>,</a:t>
            </a:r>
            <a:r>
              <a:rPr lang="id-ID" sz="1200" smtClean="0">
                <a:effectLst>
                  <a:outerShdw blurRad="38100" dist="38100" dir="2700000" algn="tl">
                    <a:srgbClr val="000000">
                      <a:alpha val="43137"/>
                    </a:srgbClr>
                  </a:outerShdw>
                </a:effectLst>
              </a:rPr>
              <a:t> </a:t>
            </a:r>
            <a:r>
              <a:rPr lang="en-US" sz="1200" smtClean="0">
                <a:effectLst>
                  <a:outerShdw blurRad="38100" dist="38100" dir="2700000" algn="tl">
                    <a:srgbClr val="000000">
                      <a:alpha val="43137"/>
                    </a:srgbClr>
                  </a:outerShdw>
                </a:effectLst>
              </a:rPr>
              <a:t>handling</a:t>
            </a:r>
            <a:r>
              <a:rPr lang="en-US" sz="1200">
                <a:effectLst>
                  <a:outerShdw blurRad="38100" dist="38100" dir="2700000" algn="tl">
                    <a:srgbClr val="000000">
                      <a:alpha val="43137"/>
                    </a:srgbClr>
                  </a:outerShdw>
                </a:effectLst>
              </a:rPr>
              <a:t>, and set-up charges.</a:t>
            </a:r>
          </a:p>
          <a:p>
            <a:pPr marL="525780" indent="-457200" algn="just">
              <a:lnSpc>
                <a:spcPct val="120000"/>
              </a:lnSpc>
              <a:buFont typeface="+mj-lt"/>
              <a:buAutoNum type="arabicPeriod"/>
            </a:pPr>
            <a:r>
              <a:rPr lang="en-US" sz="1200" smtClean="0">
                <a:effectLst>
                  <a:outerShdw blurRad="38100" dist="38100" dir="2700000" algn="tl">
                    <a:srgbClr val="000000">
                      <a:alpha val="43137"/>
                    </a:srgbClr>
                  </a:outerShdw>
                </a:effectLst>
              </a:rPr>
              <a:t>The </a:t>
            </a:r>
            <a:r>
              <a:rPr lang="en-US" sz="1200">
                <a:effectLst>
                  <a:outerShdw blurRad="38100" dist="38100" dir="2700000" algn="tl">
                    <a:srgbClr val="000000">
                      <a:alpha val="43137"/>
                    </a:srgbClr>
                  </a:outerShdw>
                </a:effectLst>
              </a:rPr>
              <a:t>asset’s estimated </a:t>
            </a:r>
            <a:r>
              <a:rPr lang="en-US" sz="1200" b="1">
                <a:solidFill>
                  <a:srgbClr val="FFFF00"/>
                </a:solidFill>
                <a:effectLst>
                  <a:outerShdw blurRad="38100" dist="38100" dir="2700000" algn="tl">
                    <a:srgbClr val="000000">
                      <a:alpha val="43137"/>
                    </a:srgbClr>
                  </a:outerShdw>
                </a:effectLst>
              </a:rPr>
              <a:t>residual value </a:t>
            </a:r>
            <a:r>
              <a:rPr lang="en-US" sz="1200">
                <a:effectLst>
                  <a:outerShdw blurRad="38100" dist="38100" dir="2700000" algn="tl">
                    <a:srgbClr val="000000">
                      <a:alpha val="43137"/>
                    </a:srgbClr>
                  </a:outerShdw>
                </a:effectLst>
              </a:rPr>
              <a:t>at the time that it is taken out of service. This is </a:t>
            </a:r>
            <a:r>
              <a:rPr lang="en-US" sz="1200" smtClean="0">
                <a:effectLst>
                  <a:outerShdw blurRad="38100" dist="38100" dir="2700000" algn="tl">
                    <a:srgbClr val="000000">
                      <a:alpha val="43137"/>
                    </a:srgbClr>
                  </a:outerShdw>
                </a:effectLst>
              </a:rPr>
              <a:t>also</a:t>
            </a:r>
            <a:r>
              <a:rPr lang="id-ID" sz="1200" smtClean="0">
                <a:effectLst>
                  <a:outerShdw blurRad="38100" dist="38100" dir="2700000" algn="tl">
                    <a:srgbClr val="000000">
                      <a:alpha val="43137"/>
                    </a:srgbClr>
                  </a:outerShdw>
                </a:effectLst>
              </a:rPr>
              <a:t> </a:t>
            </a:r>
            <a:r>
              <a:rPr lang="en-US" sz="1200" smtClean="0">
                <a:effectLst>
                  <a:outerShdw blurRad="38100" dist="38100" dir="2700000" algn="tl">
                    <a:srgbClr val="000000">
                      <a:alpha val="43137"/>
                    </a:srgbClr>
                  </a:outerShdw>
                </a:effectLst>
              </a:rPr>
              <a:t>known </a:t>
            </a:r>
            <a:r>
              <a:rPr lang="en-US" sz="1200">
                <a:effectLst>
                  <a:outerShdw blurRad="38100" dist="38100" dir="2700000" algn="tl">
                    <a:srgbClr val="000000">
                      <a:alpha val="43137"/>
                    </a:srgbClr>
                  </a:outerShdw>
                </a:effectLst>
              </a:rPr>
              <a:t>as </a:t>
            </a:r>
            <a:r>
              <a:rPr lang="en-US" sz="1200" b="1">
                <a:effectLst>
                  <a:outerShdw blurRad="38100" dist="38100" dir="2700000" algn="tl">
                    <a:srgbClr val="000000">
                      <a:alpha val="43137"/>
                    </a:srgbClr>
                  </a:outerShdw>
                </a:effectLst>
              </a:rPr>
              <a:t>scrap value</a:t>
            </a:r>
            <a:r>
              <a:rPr lang="en-US" sz="1200">
                <a:effectLst>
                  <a:outerShdw blurRad="38100" dist="38100" dir="2700000" algn="tl">
                    <a:srgbClr val="000000">
                      <a:alpha val="43137"/>
                    </a:srgbClr>
                  </a:outerShdw>
                </a:effectLst>
              </a:rPr>
              <a:t>, </a:t>
            </a:r>
            <a:r>
              <a:rPr lang="en-US" sz="1200" b="1">
                <a:effectLst>
                  <a:outerShdw blurRad="38100" dist="38100" dir="2700000" algn="tl">
                    <a:srgbClr val="000000">
                      <a:alpha val="43137"/>
                    </a:srgbClr>
                  </a:outerShdw>
                </a:effectLst>
              </a:rPr>
              <a:t>salvage value</a:t>
            </a:r>
            <a:r>
              <a:rPr lang="en-US" sz="1200">
                <a:effectLst>
                  <a:outerShdw blurRad="38100" dist="38100" dir="2700000" algn="tl">
                    <a:srgbClr val="000000">
                      <a:alpha val="43137"/>
                    </a:srgbClr>
                  </a:outerShdw>
                </a:effectLst>
              </a:rPr>
              <a:t>, or </a:t>
            </a:r>
            <a:r>
              <a:rPr lang="en-US" sz="1200" b="1">
                <a:effectLst>
                  <a:outerShdw blurRad="38100" dist="38100" dir="2700000" algn="tl">
                    <a:srgbClr val="000000">
                      <a:alpha val="43137"/>
                    </a:srgbClr>
                  </a:outerShdw>
                </a:effectLst>
              </a:rPr>
              <a:t>trade-in value</a:t>
            </a:r>
            <a:r>
              <a:rPr lang="en-US" sz="1200">
                <a:effectLst>
                  <a:outerShdw blurRad="38100" dist="38100" dir="2700000" algn="tl">
                    <a:srgbClr val="000000">
                      <a:alpha val="43137"/>
                    </a:srgbClr>
                  </a:outerShdw>
                </a:effectLst>
              </a:rPr>
              <a:t>.</a:t>
            </a:r>
          </a:p>
          <a:p>
            <a:pPr marL="525780" indent="-457200" algn="just">
              <a:lnSpc>
                <a:spcPct val="120000"/>
              </a:lnSpc>
              <a:buFont typeface="+mj-lt"/>
              <a:buAutoNum type="arabicPeriod"/>
            </a:pPr>
            <a:r>
              <a:rPr lang="en-US" sz="1200" smtClean="0">
                <a:effectLst>
                  <a:outerShdw blurRad="38100" dist="38100" dir="2700000" algn="tl">
                    <a:srgbClr val="000000">
                      <a:alpha val="43137"/>
                    </a:srgbClr>
                  </a:outerShdw>
                </a:effectLst>
              </a:rPr>
              <a:t>An </a:t>
            </a:r>
            <a:r>
              <a:rPr lang="en-US" sz="1200">
                <a:effectLst>
                  <a:outerShdw blurRad="38100" dist="38100" dir="2700000" algn="tl">
                    <a:srgbClr val="000000">
                      <a:alpha val="43137"/>
                    </a:srgbClr>
                  </a:outerShdw>
                </a:effectLst>
              </a:rPr>
              <a:t>estimate of the </a:t>
            </a:r>
            <a:r>
              <a:rPr lang="en-US" sz="1200" b="1">
                <a:solidFill>
                  <a:srgbClr val="FFFF00"/>
                </a:solidFill>
                <a:effectLst>
                  <a:outerShdw blurRad="38100" dist="38100" dir="2700000" algn="tl">
                    <a:srgbClr val="000000">
                      <a:alpha val="43137"/>
                    </a:srgbClr>
                  </a:outerShdw>
                </a:effectLst>
              </a:rPr>
              <a:t>useful life </a:t>
            </a:r>
            <a:r>
              <a:rPr lang="en-US" sz="1200">
                <a:effectLst>
                  <a:outerShdw blurRad="38100" dist="38100" dir="2700000" algn="tl">
                    <a:srgbClr val="000000">
                      <a:alpha val="43137"/>
                    </a:srgbClr>
                  </a:outerShdw>
                </a:effectLst>
              </a:rPr>
              <a:t>of the asset or the length of time it is expected to </a:t>
            </a:r>
            <a:r>
              <a:rPr lang="en-US" sz="1200" smtClean="0">
                <a:effectLst>
                  <a:outerShdw blurRad="38100" dist="38100" dir="2700000" algn="tl">
                    <a:srgbClr val="000000">
                      <a:alpha val="43137"/>
                    </a:srgbClr>
                  </a:outerShdw>
                </a:effectLst>
              </a:rPr>
              <a:t>generate</a:t>
            </a:r>
            <a:r>
              <a:rPr lang="id-ID" sz="1200" smtClean="0">
                <a:effectLst>
                  <a:outerShdw blurRad="38100" dist="38100" dir="2700000" algn="tl">
                    <a:srgbClr val="000000">
                      <a:alpha val="43137"/>
                    </a:srgbClr>
                  </a:outerShdw>
                </a:effectLst>
              </a:rPr>
              <a:t> </a:t>
            </a:r>
            <a:r>
              <a:rPr lang="en-US" sz="1200" smtClean="0">
                <a:effectLst>
                  <a:outerShdw blurRad="38100" dist="38100" dir="2700000" algn="tl">
                    <a:srgbClr val="000000">
                      <a:alpha val="43137"/>
                    </a:srgbClr>
                  </a:outerShdw>
                </a:effectLst>
              </a:rPr>
              <a:t>revenue</a:t>
            </a:r>
            <a:r>
              <a:rPr lang="en-US" sz="1200">
                <a:effectLst>
                  <a:outerShdw blurRad="38100" dist="38100" dir="2700000" algn="tl">
                    <a:srgbClr val="000000">
                      <a:alpha val="43137"/>
                    </a:srgbClr>
                  </a:outerShdw>
                </a:effectLst>
              </a:rPr>
              <a:t>. To be depreciated, an asset must have a life greater than 1 year.</a:t>
            </a:r>
          </a:p>
          <a:p>
            <a:pPr marL="525780" indent="-457200" algn="just">
              <a:lnSpc>
                <a:spcPct val="120000"/>
              </a:lnSpc>
              <a:buFont typeface="+mj-lt"/>
              <a:buAutoNum type="arabicPeriod"/>
            </a:pPr>
            <a:r>
              <a:rPr lang="en-US" sz="1200" smtClean="0">
                <a:effectLst>
                  <a:outerShdw blurRad="38100" dist="38100" dir="2700000" algn="tl">
                    <a:srgbClr val="000000">
                      <a:alpha val="43137"/>
                    </a:srgbClr>
                  </a:outerShdw>
                </a:effectLst>
              </a:rPr>
              <a:t>The </a:t>
            </a:r>
            <a:r>
              <a:rPr lang="en-US" sz="1200" b="1">
                <a:solidFill>
                  <a:srgbClr val="FFFF00"/>
                </a:solidFill>
                <a:effectLst>
                  <a:outerShdw blurRad="38100" dist="38100" dir="2700000" algn="tl">
                    <a:srgbClr val="000000">
                      <a:alpha val="43137"/>
                    </a:srgbClr>
                  </a:outerShdw>
                </a:effectLst>
              </a:rPr>
              <a:t>method </a:t>
            </a:r>
            <a:r>
              <a:rPr lang="en-US" sz="1200">
                <a:effectLst>
                  <a:outerShdw blurRad="38100" dist="38100" dir="2700000" algn="tl">
                    <a:srgbClr val="000000">
                      <a:alpha val="43137"/>
                    </a:srgbClr>
                  </a:outerShdw>
                </a:effectLst>
              </a:rPr>
              <a:t>of calculating depreciation must match the way in which the asset </a:t>
            </a:r>
            <a:r>
              <a:rPr lang="en-US" sz="1200" smtClean="0">
                <a:effectLst>
                  <a:outerShdw blurRad="38100" dist="38100" dir="2700000" algn="tl">
                    <a:srgbClr val="000000">
                      <a:alpha val="43137"/>
                    </a:srgbClr>
                  </a:outerShdw>
                </a:effectLst>
              </a:rPr>
              <a:t>will</a:t>
            </a:r>
            <a:r>
              <a:rPr lang="id-ID" sz="1200" smtClean="0">
                <a:effectLst>
                  <a:outerShdw blurRad="38100" dist="38100" dir="2700000" algn="tl">
                    <a:srgbClr val="000000">
                      <a:alpha val="43137"/>
                    </a:srgbClr>
                  </a:outerShdw>
                </a:effectLst>
              </a:rPr>
              <a:t> </a:t>
            </a:r>
            <a:r>
              <a:rPr lang="en-US" sz="1200" smtClean="0">
                <a:effectLst>
                  <a:outerShdw blurRad="38100" dist="38100" dir="2700000" algn="tl">
                    <a:srgbClr val="000000">
                      <a:alpha val="43137"/>
                    </a:srgbClr>
                  </a:outerShdw>
                </a:effectLst>
              </a:rPr>
              <a:t>depreciate</a:t>
            </a:r>
            <a:r>
              <a:rPr lang="en-US" sz="1200">
                <a:effectLst>
                  <a:outerShdw blurRad="38100" dist="38100" dir="2700000" algn="tl">
                    <a:srgbClr val="000000">
                      <a:alpha val="43137"/>
                    </a:srgbClr>
                  </a:outerShdw>
                </a:effectLst>
              </a:rPr>
              <a:t>. Some assets depreciate evenly over the years (</a:t>
            </a:r>
            <a:r>
              <a:rPr lang="en-US" sz="1200" b="1">
                <a:effectLst>
                  <a:outerShdw blurRad="38100" dist="38100" dir="2700000" algn="tl">
                    <a:srgbClr val="000000">
                      <a:alpha val="43137"/>
                    </a:srgbClr>
                  </a:outerShdw>
                </a:effectLst>
              </a:rPr>
              <a:t>straight-line depreciation</a:t>
            </a:r>
            <a:r>
              <a:rPr lang="en-US" sz="1200" smtClean="0">
                <a:effectLst>
                  <a:outerShdw blurRad="38100" dist="38100" dir="2700000" algn="tl">
                    <a:srgbClr val="000000">
                      <a:alpha val="43137"/>
                    </a:srgbClr>
                  </a:outerShdw>
                </a:effectLst>
              </a:rPr>
              <a:t>),</a:t>
            </a:r>
            <a:r>
              <a:rPr lang="id-ID" sz="1200" smtClean="0">
                <a:effectLst>
                  <a:outerShdw blurRad="38100" dist="38100" dir="2700000" algn="tl">
                    <a:srgbClr val="000000">
                      <a:alpha val="43137"/>
                    </a:srgbClr>
                  </a:outerShdw>
                </a:effectLst>
              </a:rPr>
              <a:t> </a:t>
            </a:r>
            <a:r>
              <a:rPr lang="en-US" sz="1200" smtClean="0">
                <a:effectLst>
                  <a:outerShdw blurRad="38100" dist="38100" dir="2700000" algn="tl">
                    <a:srgbClr val="000000">
                      <a:alpha val="43137"/>
                    </a:srgbClr>
                  </a:outerShdw>
                </a:effectLst>
              </a:rPr>
              <a:t>whereas </a:t>
            </a:r>
            <a:r>
              <a:rPr lang="en-US" sz="1200">
                <a:effectLst>
                  <a:outerShdw blurRad="38100" dist="38100" dir="2700000" algn="tl">
                    <a:srgbClr val="000000">
                      <a:alpha val="43137"/>
                    </a:srgbClr>
                  </a:outerShdw>
                </a:effectLst>
              </a:rPr>
              <a:t>others depreciate more quickly at first and then slow down in the later </a:t>
            </a:r>
            <a:r>
              <a:rPr lang="en-US" sz="1200" smtClean="0">
                <a:effectLst>
                  <a:outerShdw blurRad="38100" dist="38100" dir="2700000" algn="tl">
                    <a:srgbClr val="000000">
                      <a:alpha val="43137"/>
                    </a:srgbClr>
                  </a:outerShdw>
                </a:effectLst>
              </a:rPr>
              <a:t>years</a:t>
            </a:r>
            <a:r>
              <a:rPr lang="id-ID" sz="1200" smtClean="0">
                <a:effectLst>
                  <a:outerShdw blurRad="38100" dist="38100" dir="2700000" algn="tl">
                    <a:srgbClr val="000000">
                      <a:alpha val="43137"/>
                    </a:srgbClr>
                  </a:outerShdw>
                </a:effectLst>
              </a:rPr>
              <a:t> </a:t>
            </a:r>
            <a:r>
              <a:rPr lang="en-US" sz="1200" smtClean="0">
                <a:effectLst>
                  <a:outerShdw blurRad="38100" dist="38100" dir="2700000" algn="tl">
                    <a:srgbClr val="000000">
                      <a:alpha val="43137"/>
                    </a:srgbClr>
                  </a:outerShdw>
                </a:effectLst>
              </a:rPr>
              <a:t>(</a:t>
            </a:r>
            <a:r>
              <a:rPr lang="en-US" sz="1200" b="1">
                <a:effectLst>
                  <a:outerShdw blurRad="38100" dist="38100" dir="2700000" algn="tl">
                    <a:srgbClr val="000000">
                      <a:alpha val="43137"/>
                    </a:srgbClr>
                  </a:outerShdw>
                </a:effectLst>
              </a:rPr>
              <a:t>accelerated depreciation</a:t>
            </a:r>
            <a:r>
              <a:rPr lang="en-US" sz="1200">
                <a:effectLst>
                  <a:outerShdw blurRad="38100" dist="38100" dir="2700000" algn="tl">
                    <a:srgbClr val="000000">
                      <a:alpha val="43137"/>
                    </a:srgbClr>
                  </a:outerShdw>
                </a:effectLst>
              </a:rPr>
              <a:t>). Regardless of which method a company chooses, at the end </a:t>
            </a:r>
            <a:r>
              <a:rPr lang="en-US" sz="1200" smtClean="0">
                <a:effectLst>
                  <a:outerShdw blurRad="38100" dist="38100" dir="2700000" algn="tl">
                    <a:srgbClr val="000000">
                      <a:alpha val="43137"/>
                    </a:srgbClr>
                  </a:outerShdw>
                </a:effectLst>
              </a:rPr>
              <a:t>of</a:t>
            </a:r>
            <a:r>
              <a:rPr lang="id-ID" sz="1200" smtClean="0">
                <a:effectLst>
                  <a:outerShdw blurRad="38100" dist="38100" dir="2700000" algn="tl">
                    <a:srgbClr val="000000">
                      <a:alpha val="43137"/>
                    </a:srgbClr>
                  </a:outerShdw>
                </a:effectLst>
              </a:rPr>
              <a:t> </a:t>
            </a:r>
            <a:r>
              <a:rPr lang="en-US" sz="1200" smtClean="0">
                <a:effectLst>
                  <a:outerShdw blurRad="38100" dist="38100" dir="2700000" algn="tl">
                    <a:srgbClr val="000000">
                      <a:alpha val="43137"/>
                    </a:srgbClr>
                  </a:outerShdw>
                </a:effectLst>
              </a:rPr>
              <a:t>the </a:t>
            </a:r>
            <a:r>
              <a:rPr lang="en-US" sz="1200">
                <a:effectLst>
                  <a:outerShdw blurRad="38100" dist="38100" dir="2700000" algn="tl">
                    <a:srgbClr val="000000">
                      <a:alpha val="43137"/>
                    </a:srgbClr>
                  </a:outerShdw>
                </a:effectLst>
              </a:rPr>
              <a:t>useful life of an asset, the total amount of depreciation expense write-off will be </a:t>
            </a:r>
            <a:r>
              <a:rPr lang="en-US" sz="1200" smtClean="0">
                <a:effectLst>
                  <a:outerShdw blurRad="38100" dist="38100" dir="2700000" algn="tl">
                    <a:srgbClr val="000000">
                      <a:alpha val="43137"/>
                    </a:srgbClr>
                  </a:outerShdw>
                </a:effectLst>
              </a:rPr>
              <a:t>the</a:t>
            </a:r>
            <a:r>
              <a:rPr lang="id-ID" sz="1200" smtClean="0">
                <a:effectLst>
                  <a:outerShdw blurRad="38100" dist="38100" dir="2700000" algn="tl">
                    <a:srgbClr val="000000">
                      <a:alpha val="43137"/>
                    </a:srgbClr>
                  </a:outerShdw>
                </a:effectLst>
              </a:rPr>
              <a:t> </a:t>
            </a:r>
            <a:r>
              <a:rPr lang="en-US" sz="1200" smtClean="0">
                <a:effectLst>
                  <a:outerShdw blurRad="38100" dist="38100" dir="2700000" algn="tl">
                    <a:srgbClr val="000000">
                      <a:alpha val="43137"/>
                    </a:srgbClr>
                  </a:outerShdw>
                </a:effectLst>
              </a:rPr>
              <a:t>same</a:t>
            </a:r>
            <a:r>
              <a:rPr lang="en-US" sz="1200">
                <a:effectLst>
                  <a:outerShdw blurRad="38100" dist="38100" dir="2700000" algn="tl">
                    <a:srgbClr val="000000">
                      <a:alpha val="43137"/>
                    </a:srgbClr>
                  </a:outerShdw>
                </a:effectLst>
              </a:rPr>
              <a:t>.</a:t>
            </a:r>
          </a:p>
        </p:txBody>
      </p:sp>
      <p:sp>
        <p:nvSpPr>
          <p:cNvPr id="2" name="Title 1"/>
          <p:cNvSpPr>
            <a:spLocks noGrp="1"/>
          </p:cNvSpPr>
          <p:nvPr>
            <p:ph type="title"/>
          </p:nvPr>
        </p:nvSpPr>
        <p:spPr/>
        <p:txBody>
          <a:bodyPr/>
          <a:lstStyle/>
          <a:p>
            <a:r>
              <a:rPr lang="en-US"/>
              <a:t>Four important factors</a:t>
            </a:r>
          </a:p>
        </p:txBody>
      </p:sp>
    </p:spTree>
    <p:extLst>
      <p:ext uri="{BB962C8B-B14F-4D97-AF65-F5344CB8AC3E}">
        <p14:creationId xmlns:p14="http://schemas.microsoft.com/office/powerpoint/2010/main" val="27640704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a:t>This chapter examines the various methods used to depreciate assets. In Section I, we learn to calculate depreciation by the four traditional methods: </a:t>
            </a:r>
            <a:endParaRPr lang="en-US" smtClean="0"/>
          </a:p>
          <a:p>
            <a:pPr lvl="1"/>
            <a:r>
              <a:rPr lang="en-US" b="1" smtClean="0"/>
              <a:t>straight-line method</a:t>
            </a:r>
            <a:r>
              <a:rPr lang="en-US" smtClean="0"/>
              <a:t>; </a:t>
            </a:r>
          </a:p>
          <a:p>
            <a:pPr lvl="1"/>
            <a:r>
              <a:rPr lang="en-US" b="1" smtClean="0"/>
              <a:t>declining-balance method</a:t>
            </a:r>
            <a:r>
              <a:rPr lang="en-US" smtClean="0"/>
              <a:t>;</a:t>
            </a:r>
            <a:endParaRPr lang="en-US"/>
          </a:p>
          <a:p>
            <a:pPr lvl="1"/>
            <a:r>
              <a:rPr lang="en-US" b="1" smtClean="0"/>
              <a:t>sum-of-the-years</a:t>
            </a:r>
            <a:r>
              <a:rPr lang="en-US" b="1"/>
              <a:t>’ </a:t>
            </a:r>
            <a:r>
              <a:rPr lang="en-US" b="1" smtClean="0"/>
              <a:t>digits method</a:t>
            </a:r>
            <a:r>
              <a:rPr lang="en-US" smtClean="0"/>
              <a:t>; and</a:t>
            </a:r>
          </a:p>
          <a:p>
            <a:pPr lvl="1"/>
            <a:r>
              <a:rPr lang="en-US" b="1" smtClean="0"/>
              <a:t>units-of-production method and Partial-Year Depreciation</a:t>
            </a:r>
            <a:r>
              <a:rPr lang="en-US" smtClean="0"/>
              <a:t>. </a:t>
            </a:r>
          </a:p>
          <a:p>
            <a:r>
              <a:rPr lang="en-US" smtClean="0"/>
              <a:t>Any </a:t>
            </a:r>
            <a:r>
              <a:rPr lang="en-US"/>
              <a:t>of these methods may be used for financial statement reporting. However, once a method has been implemented, it cannot be changed. </a:t>
            </a:r>
          </a:p>
          <a:p>
            <a:r>
              <a:rPr lang="en-US"/>
              <a:t>Frequently, the amount of depreciation reported by a company on its financial statements will differ from the amount reported to the </a:t>
            </a:r>
            <a:r>
              <a:rPr lang="en-US" smtClean="0"/>
              <a:t>IRS (Internal Revenue Service) for </a:t>
            </a:r>
            <a:r>
              <a:rPr lang="en-US"/>
              <a:t>income tax purposes, because the </a:t>
            </a:r>
            <a:r>
              <a:rPr lang="en-US" smtClean="0"/>
              <a:t>IRS </a:t>
            </a:r>
            <a:r>
              <a:rPr lang="en-US"/>
              <a:t>allows additional options for calculating depreciation expense. Today, the most widely used method for tax purposes is known as the </a:t>
            </a:r>
            <a:r>
              <a:rPr lang="en-US" b="1" smtClean="0"/>
              <a:t>Modified Accelerated Cost Recovery System</a:t>
            </a:r>
            <a:r>
              <a:rPr lang="en-US" b="1" i="1" smtClean="0"/>
              <a:t> </a:t>
            </a:r>
            <a:r>
              <a:rPr lang="en-US" smtClean="0"/>
              <a:t>(</a:t>
            </a:r>
            <a:r>
              <a:rPr lang="en-US"/>
              <a:t>MACRS).</a:t>
            </a:r>
          </a:p>
          <a:p>
            <a:endParaRPr lang="en-US"/>
          </a:p>
        </p:txBody>
      </p:sp>
      <p:sp>
        <p:nvSpPr>
          <p:cNvPr id="2" name="Title 1"/>
          <p:cNvSpPr>
            <a:spLocks noGrp="1"/>
          </p:cNvSpPr>
          <p:nvPr>
            <p:ph type="title"/>
          </p:nvPr>
        </p:nvSpPr>
        <p:spPr/>
        <p:txBody>
          <a:bodyPr/>
          <a:lstStyle/>
          <a:p>
            <a:r>
              <a:rPr lang="id-ID" smtClean="0">
                <a:solidFill>
                  <a:srgbClr val="FFFF00"/>
                </a:solidFill>
                <a:effectLst>
                  <a:outerShdw blurRad="38100" dist="38100" dir="2700000" algn="tl">
                    <a:srgbClr val="000000">
                      <a:alpha val="43137"/>
                    </a:srgbClr>
                  </a:outerShdw>
                </a:effectLst>
              </a:rPr>
              <a:t>DEPRECIATION METHODS</a:t>
            </a:r>
            <a:endParaRPr lang="en-US">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83892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sz="5400" b="1" smtClean="0">
                <a:ln/>
                <a:effectLst>
                  <a:outerShdw blurRad="101600" dist="101600" dir="2700000" algn="tl" rotWithShape="0">
                    <a:prstClr val="black">
                      <a:alpha val="64000"/>
                    </a:prstClr>
                  </a:outerShdw>
                </a:effectLst>
              </a:rPr>
              <a:t>17.1</a:t>
            </a:r>
            <a:r>
              <a:rPr lang="en-US" sz="5400" b="1" smtClean="0">
                <a:ln/>
                <a:solidFill>
                  <a:schemeClr val="accent3"/>
                </a:solidFill>
                <a:effectLst>
                  <a:outerShdw blurRad="101600" dist="101600" dir="2700000" algn="tl" rotWithShape="0">
                    <a:prstClr val="black">
                      <a:alpha val="64000"/>
                    </a:prstClr>
                  </a:outerShdw>
                </a:effectLst>
              </a:rPr>
              <a:t/>
            </a:r>
            <a:br>
              <a:rPr lang="en-US" sz="5400" b="1" smtClean="0">
                <a:ln/>
                <a:solidFill>
                  <a:schemeClr val="accent3"/>
                </a:solidFill>
                <a:effectLst>
                  <a:outerShdw blurRad="101600" dist="101600" dir="2700000" algn="tl" rotWithShape="0">
                    <a:prstClr val="black">
                      <a:alpha val="64000"/>
                    </a:prstClr>
                  </a:outerShdw>
                </a:effectLst>
              </a:rPr>
            </a:br>
            <a:r>
              <a:rPr lang="en-US" sz="5400" b="1" smtClean="0">
                <a:ln/>
                <a:solidFill>
                  <a:srgbClr val="FFFF00"/>
                </a:solidFill>
                <a:effectLst>
                  <a:outerShdw blurRad="101600" dist="101600" dir="2700000" algn="tl" rotWithShape="0">
                    <a:prstClr val="black">
                      <a:alpha val="64000"/>
                    </a:prstClr>
                  </a:outerShdw>
                </a:effectLst>
              </a:rPr>
              <a:t>Straight-Line Method</a:t>
            </a:r>
            <a:endParaRPr lang="id-ID" sz="5400" b="1">
              <a:ln/>
              <a:solidFill>
                <a:srgbClr val="FFFF00"/>
              </a:solidFill>
              <a:effectLst>
                <a:outerShdw blurRad="101600" dist="101600" dir="2700000" algn="tl" rotWithShape="0">
                  <a:prstClr val="black">
                    <a:alpha val="64000"/>
                  </a:prstClr>
                </a:outerShdw>
              </a:effectLst>
            </a:endParaRPr>
          </a:p>
        </p:txBody>
      </p:sp>
    </p:spTree>
    <p:extLst>
      <p:ext uri="{BB962C8B-B14F-4D97-AF65-F5344CB8AC3E}">
        <p14:creationId xmlns:p14="http://schemas.microsoft.com/office/powerpoint/2010/main" val="10441263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05543" y="141514"/>
            <a:ext cx="7367845" cy="1077686"/>
          </a:xfrm>
          <a:prstGeom prst="roundRect">
            <a:avLst>
              <a:gd name="adj" fmla="val 50000"/>
            </a:avLst>
          </a:prstGeom>
          <a:effectLst>
            <a:outerShdw blurRad="50800" dist="38100" dir="2700000" algn="tl" rotWithShape="0">
              <a:prstClr val="black">
                <a:alpha val="40000"/>
              </a:prstClr>
            </a:outerShdw>
          </a:effectLst>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lstStyle/>
          <a:p>
            <a:r>
              <a:rPr lang="id-ID"/>
              <a:t> </a:t>
            </a:r>
            <a:r>
              <a:rPr lang="en-US" smtClean="0"/>
              <a:t>The </a:t>
            </a:r>
            <a:r>
              <a:rPr lang="en-US" b="1"/>
              <a:t>straight-line depreciation </a:t>
            </a:r>
            <a:r>
              <a:rPr lang="en-US"/>
              <a:t>method is by far the most widely used in business today. It provides for equal periodic charges to be written off over the estimated useful life of the asset. </a:t>
            </a:r>
            <a:endParaRPr lang="id-ID" smtClean="0"/>
          </a:p>
          <a:p>
            <a:r>
              <a:rPr lang="en-US" smtClean="0"/>
              <a:t>Once </a:t>
            </a:r>
            <a:r>
              <a:rPr lang="en-US"/>
              <a:t>the annual depreciation has been determined, we can set up a </a:t>
            </a:r>
            <a:r>
              <a:rPr lang="en-US" b="1"/>
              <a:t>depreciation schedule</a:t>
            </a:r>
            <a:r>
              <a:rPr lang="en-US"/>
              <a:t>. The depreciation schedule is a chart illustrating the depreciation activity of the asset for each year of its useful life. </a:t>
            </a:r>
          </a:p>
          <a:p>
            <a:endParaRPr lang="en-US"/>
          </a:p>
        </p:txBody>
      </p:sp>
      <p:sp>
        <p:nvSpPr>
          <p:cNvPr id="2" name="Title 1"/>
          <p:cNvSpPr>
            <a:spLocks noGrp="1"/>
          </p:cNvSpPr>
          <p:nvPr>
            <p:ph type="title"/>
          </p:nvPr>
        </p:nvSpPr>
        <p:spPr/>
        <p:txBody>
          <a:bodyPr>
            <a:normAutofit/>
          </a:bodyPr>
          <a:lstStyle/>
          <a:p>
            <a:r>
              <a:rPr lang="en-US" b="1">
                <a:effectLst>
                  <a:outerShdw blurRad="38100" dist="38100" dir="2700000" algn="tl">
                    <a:srgbClr val="000000">
                      <a:alpha val="43137"/>
                    </a:srgbClr>
                  </a:outerShdw>
                </a:effectLst>
              </a:rPr>
              <a:t>CALCULATING DEPRECIATION BY</a:t>
            </a:r>
            <a:br>
              <a:rPr lang="en-US" b="1">
                <a:effectLst>
                  <a:outerShdw blurRad="38100" dist="38100" dir="2700000" algn="tl">
                    <a:srgbClr val="000000">
                      <a:alpha val="43137"/>
                    </a:srgbClr>
                  </a:outerShdw>
                </a:effectLst>
              </a:rPr>
            </a:br>
            <a:r>
              <a:rPr lang="en-US" b="1">
                <a:effectLst>
                  <a:outerShdw blurRad="38100" dist="38100" dir="2700000" algn="tl">
                    <a:srgbClr val="000000">
                      <a:alpha val="43137"/>
                    </a:srgbClr>
                  </a:outerShdw>
                </a:effectLst>
              </a:rPr>
              <a:t>THE STRAIGHT-LINE METHOD</a:t>
            </a:r>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564172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71463"/>
            <a:ext cx="7315200"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9115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16692" y="407774"/>
            <a:ext cx="2730843" cy="852616"/>
          </a:xfrm>
          <a:prstGeom prst="roundRect">
            <a:avLst>
              <a:gd name="adj" fmla="val 50000"/>
            </a:avLst>
          </a:prstGeom>
          <a:effectLst>
            <a:outerShdw blurRad="114300" dist="101600" dir="2700000" algn="tl" rotWithShape="0">
              <a:prstClr val="black">
                <a:alpha val="59000"/>
              </a:prstClr>
            </a:out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a:bodyPr>
          <a:lstStyle/>
          <a:p>
            <a:pPr marL="68580" indent="0" algn="just">
              <a:buNone/>
            </a:pPr>
            <a:r>
              <a:rPr lang="en-US">
                <a:effectLst>
                  <a:outerShdw blurRad="38100" dist="38100" dir="2700000" algn="tl">
                    <a:srgbClr val="000000">
                      <a:alpha val="43137"/>
                    </a:srgbClr>
                  </a:outerShdw>
                </a:effectLst>
              </a:rPr>
              <a:t>Cascade Enterprises purchased a computer system for $9,000. Shipping charges </a:t>
            </a:r>
            <a:r>
              <a:rPr lang="en-US" smtClean="0">
                <a:effectLst>
                  <a:outerShdw blurRad="38100" dist="38100" dir="2700000" algn="tl">
                    <a:srgbClr val="000000">
                      <a:alpha val="43137"/>
                    </a:srgbClr>
                  </a:outerShdw>
                </a:effectLst>
              </a:rPr>
              <a:t>were</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a:t>
            </a:r>
            <a:r>
              <a:rPr lang="en-US">
                <a:effectLst>
                  <a:outerShdw blurRad="38100" dist="38100" dir="2700000" algn="tl">
                    <a:srgbClr val="000000">
                      <a:alpha val="43137"/>
                    </a:srgbClr>
                  </a:outerShdw>
                </a:effectLst>
              </a:rPr>
              <a:t>125, and setup and programming amounted to $375. The system is expected to </a:t>
            </a:r>
            <a:r>
              <a:rPr lang="en-US" smtClean="0">
                <a:effectLst>
                  <a:outerShdw blurRad="38100" dist="38100" dir="2700000" algn="tl">
                    <a:srgbClr val="000000">
                      <a:alpha val="43137"/>
                    </a:srgbClr>
                  </a:outerShdw>
                </a:effectLst>
              </a:rPr>
              <a:t>last</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4 </a:t>
            </a:r>
            <a:r>
              <a:rPr lang="en-US">
                <a:effectLst>
                  <a:outerShdw blurRad="38100" dist="38100" dir="2700000" algn="tl">
                    <a:srgbClr val="000000">
                      <a:alpha val="43137"/>
                    </a:srgbClr>
                  </a:outerShdw>
                </a:effectLst>
              </a:rPr>
              <a:t>years and has a residual value of $1,500. If Cascade elects to use the </a:t>
            </a:r>
            <a:r>
              <a:rPr lang="en-US" smtClean="0">
                <a:effectLst>
                  <a:outerShdw blurRad="38100" dist="38100" dir="2700000" algn="tl">
                    <a:srgbClr val="000000">
                      <a:alpha val="43137"/>
                    </a:srgbClr>
                  </a:outerShdw>
                </a:effectLst>
              </a:rPr>
              <a:t>straight-line</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method </a:t>
            </a:r>
            <a:r>
              <a:rPr lang="en-US">
                <a:effectLst>
                  <a:outerShdw blurRad="38100" dist="38100" dir="2700000" algn="tl">
                    <a:srgbClr val="000000">
                      <a:alpha val="43137"/>
                    </a:srgbClr>
                  </a:outerShdw>
                </a:effectLst>
              </a:rPr>
              <a:t>of depreciation for the computer, calculate the total cost, total depreciation</a:t>
            </a:r>
            <a:r>
              <a:rPr lang="en-US" smtClean="0">
                <a:effectLst>
                  <a:outerShdw blurRad="38100" dist="38100" dir="2700000" algn="tl">
                    <a:srgbClr val="000000">
                      <a:alpha val="43137"/>
                    </a:srgbClr>
                  </a:outerShdw>
                </a:effectLst>
              </a:rPr>
              <a:t>,</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and </a:t>
            </a:r>
            <a:r>
              <a:rPr lang="en-US">
                <a:effectLst>
                  <a:outerShdw blurRad="38100" dist="38100" dir="2700000" algn="tl">
                    <a:srgbClr val="000000">
                      <a:alpha val="43137"/>
                    </a:srgbClr>
                  </a:outerShdw>
                </a:effectLst>
              </a:rPr>
              <a:t>annual depreciation. Prepare a depreciation schedule for its useful life.</a:t>
            </a:r>
          </a:p>
        </p:txBody>
      </p:sp>
      <p:sp>
        <p:nvSpPr>
          <p:cNvPr id="2" name="Title 1"/>
          <p:cNvSpPr>
            <a:spLocks noGrp="1"/>
          </p:cNvSpPr>
          <p:nvPr>
            <p:ph type="title"/>
          </p:nvPr>
        </p:nvSpPr>
        <p:spPr/>
        <p:txBody>
          <a:bodyPr/>
          <a:lstStyle/>
          <a:p>
            <a:r>
              <a:rPr lang="id-ID" b="1" smtClean="0">
                <a:effectLst>
                  <a:outerShdw blurRad="38100" dist="38100" dir="2700000" algn="tl">
                    <a:srgbClr val="000000">
                      <a:alpha val="43137"/>
                    </a:srgbClr>
                  </a:outerShdw>
                </a:effectLst>
              </a:rPr>
              <a:t>Example 1</a:t>
            </a:r>
            <a:endParaRPr lang="en-US" b="1">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723434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595" y="679285"/>
            <a:ext cx="7504540" cy="3389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36385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192" y="532436"/>
            <a:ext cx="7368121" cy="293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90309" y="2928395"/>
            <a:ext cx="798653" cy="75235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7913245"/>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400" b="1" smtClean="0">
                <a:ln/>
                <a:solidFill>
                  <a:srgbClr val="FFFF00"/>
                </a:solidFill>
                <a:effectLst>
                  <a:outerShdw blurRad="50800" dist="38100" dir="2700000" algn="tl" rotWithShape="0">
                    <a:prstClr val="black">
                      <a:alpha val="40000"/>
                    </a:prstClr>
                  </a:outerShdw>
                </a:effectLst>
              </a:rPr>
              <a:t>Exercise</a:t>
            </a:r>
            <a:endParaRPr lang="id-ID" sz="4400" b="1">
              <a:ln/>
              <a:solidFill>
                <a:srgbClr val="FFFF00"/>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normAutofit/>
          </a:bodyPr>
          <a:lstStyle/>
          <a:p>
            <a:pPr marL="0" indent="0">
              <a:buNone/>
            </a:pPr>
            <a:r>
              <a:rPr lang="en-US" sz="2000" smtClean="0"/>
              <a:t>Commercial Fisheries purchased some navigation equipment at a cost of $2,650. The estimated life of the equipnet is 5 years, with a salvage value of $350. Find the (a) annual rate of depreciation. (b) annual amount of depreciation, (c) book value at the end of the first year, (d) prepare a depreciation schedule using the straight-line method of depreciation.</a:t>
            </a:r>
            <a:endParaRPr lang="id-ID" sz="2000"/>
          </a:p>
        </p:txBody>
      </p:sp>
    </p:spTree>
    <p:extLst>
      <p:ext uri="{BB962C8B-B14F-4D97-AF65-F5344CB8AC3E}">
        <p14:creationId xmlns:p14="http://schemas.microsoft.com/office/powerpoint/2010/main" val="23581288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sz="5400" b="1" smtClean="0">
                <a:ln/>
                <a:effectLst>
                  <a:outerShdw blurRad="101600" dist="101600" dir="2700000" algn="tl" rotWithShape="0">
                    <a:prstClr val="black">
                      <a:alpha val="64000"/>
                    </a:prstClr>
                  </a:outerShdw>
                </a:effectLst>
              </a:rPr>
              <a:t>17.2</a:t>
            </a:r>
            <a:r>
              <a:rPr lang="en-US" sz="5400" b="1" smtClean="0">
                <a:ln/>
                <a:solidFill>
                  <a:schemeClr val="accent3"/>
                </a:solidFill>
                <a:effectLst>
                  <a:outerShdw blurRad="101600" dist="101600" dir="2700000" algn="tl" rotWithShape="0">
                    <a:prstClr val="black">
                      <a:alpha val="64000"/>
                    </a:prstClr>
                  </a:outerShdw>
                </a:effectLst>
              </a:rPr>
              <a:t/>
            </a:r>
            <a:br>
              <a:rPr lang="en-US" sz="5400" b="1" smtClean="0">
                <a:ln/>
                <a:solidFill>
                  <a:schemeClr val="accent3"/>
                </a:solidFill>
                <a:effectLst>
                  <a:outerShdw blurRad="101600" dist="101600" dir="2700000" algn="tl" rotWithShape="0">
                    <a:prstClr val="black">
                      <a:alpha val="64000"/>
                    </a:prstClr>
                  </a:outerShdw>
                </a:effectLst>
              </a:rPr>
            </a:br>
            <a:r>
              <a:rPr lang="en-US" sz="5400" b="1" smtClean="0">
                <a:ln/>
                <a:solidFill>
                  <a:srgbClr val="FFFF00"/>
                </a:solidFill>
                <a:effectLst>
                  <a:outerShdw blurRad="101600" dist="101600" dir="2700000" algn="tl" rotWithShape="0">
                    <a:prstClr val="black">
                      <a:alpha val="64000"/>
                    </a:prstClr>
                  </a:outerShdw>
                </a:effectLst>
              </a:rPr>
              <a:t>Declining-Balance Method</a:t>
            </a:r>
            <a:endParaRPr lang="id-ID" sz="5400" b="1">
              <a:ln/>
              <a:solidFill>
                <a:srgbClr val="FFFF00"/>
              </a:solidFill>
              <a:effectLst>
                <a:outerShdw blurRad="101600" dist="101600" dir="2700000" algn="tl" rotWithShape="0">
                  <a:prstClr val="black">
                    <a:alpha val="64000"/>
                  </a:prstClr>
                </a:outerShdw>
              </a:effectLst>
            </a:endParaRPr>
          </a:p>
        </p:txBody>
      </p:sp>
    </p:spTree>
    <p:extLst>
      <p:ext uri="{BB962C8B-B14F-4D97-AF65-F5344CB8AC3E}">
        <p14:creationId xmlns:p14="http://schemas.microsoft.com/office/powerpoint/2010/main" val="33881720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09600" y="195943"/>
            <a:ext cx="7563788" cy="1099457"/>
          </a:xfrm>
          <a:prstGeom prst="roundRect">
            <a:avLst>
              <a:gd name="adj" fmla="val 50000"/>
            </a:avLst>
          </a:prstGeom>
          <a:effectLst>
            <a:outerShdw blurRad="114300" dist="101600" dir="2700000" algn="tl"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fontScale="92500" lnSpcReduction="10000"/>
          </a:bodyPr>
          <a:lstStyle/>
          <a:p>
            <a:r>
              <a:rPr lang="en-US"/>
              <a:t>The sum-of-the-years’ digits and the declining-balance methods of calculating depreciation</a:t>
            </a:r>
            <a:r>
              <a:rPr lang="id-ID"/>
              <a:t> </a:t>
            </a:r>
            <a:r>
              <a:rPr lang="en-US"/>
              <a:t>are the two </a:t>
            </a:r>
            <a:r>
              <a:rPr lang="en-US" b="1"/>
              <a:t>accelerated depreciation </a:t>
            </a:r>
            <a:r>
              <a:rPr lang="en-US"/>
              <a:t>methods. These methods assume that an asset depreciates</a:t>
            </a:r>
            <a:r>
              <a:rPr lang="id-ID"/>
              <a:t> </a:t>
            </a:r>
            <a:r>
              <a:rPr lang="en-US"/>
              <a:t>more in the early years of its useful life than in the later years. The </a:t>
            </a:r>
            <a:r>
              <a:rPr lang="en-US" smtClean="0"/>
              <a:t>first </a:t>
            </a:r>
            <a:r>
              <a:rPr lang="en-US"/>
              <a:t>widely accepted method of accelerated depreciation in business is known as the </a:t>
            </a:r>
            <a:r>
              <a:rPr lang="en-US" b="1"/>
              <a:t>declining-balance </a:t>
            </a:r>
            <a:r>
              <a:rPr lang="en-US"/>
              <a:t>method. This method uses a </a:t>
            </a:r>
            <a:r>
              <a:rPr lang="en-US" i="1"/>
              <a:t>multiple </a:t>
            </a:r>
            <a:r>
              <a:rPr lang="en-US"/>
              <a:t>of the straight-line rate to calculate depreciation. The most frequently used multiples are 1.25, 1.5, and 2. When 1.25 is used, it is known as the 125% declining balance; when 1.5 is used, it is known as the 150% declining balance. When 2 is the multiple, the method is known as the </a:t>
            </a:r>
            <a:r>
              <a:rPr lang="en-US" b="1"/>
              <a:t>double-declining balance</a:t>
            </a:r>
            <a:r>
              <a:rPr lang="en-US"/>
              <a:t>. </a:t>
            </a:r>
          </a:p>
          <a:p>
            <a:r>
              <a:rPr lang="en-US"/>
              <a:t>To calculate the declining-balance rate, we first determine the straight-line rate by dividing 1 by the number of years of useful life, then multiplying by the appropriate decliningbalance multiple. </a:t>
            </a:r>
          </a:p>
          <a:p>
            <a:endParaRPr lang="en-US"/>
          </a:p>
        </p:txBody>
      </p:sp>
      <p:sp>
        <p:nvSpPr>
          <p:cNvPr id="2" name="Title 1"/>
          <p:cNvSpPr>
            <a:spLocks noGrp="1"/>
          </p:cNvSpPr>
          <p:nvPr>
            <p:ph type="title"/>
          </p:nvPr>
        </p:nvSpPr>
        <p:spPr/>
        <p:txBody>
          <a:bodyPr>
            <a:noAutofit/>
          </a:bodyPr>
          <a:lstStyle/>
          <a:p>
            <a:r>
              <a:rPr lang="en-US" sz="2800">
                <a:effectLst>
                  <a:outerShdw blurRad="50800" dist="38100" dir="2700000" algn="tl" rotWithShape="0">
                    <a:prstClr val="black">
                      <a:alpha val="40000"/>
                    </a:prstClr>
                  </a:outerShdw>
                </a:effectLst>
              </a:rPr>
              <a:t>CALCULATING DEPRECIATION BY</a:t>
            </a:r>
            <a:br>
              <a:rPr lang="en-US" sz="2800">
                <a:effectLst>
                  <a:outerShdw blurRad="50800" dist="38100" dir="2700000" algn="tl" rotWithShape="0">
                    <a:prstClr val="black">
                      <a:alpha val="40000"/>
                    </a:prstClr>
                  </a:outerShdw>
                </a:effectLst>
              </a:rPr>
            </a:br>
            <a:r>
              <a:rPr lang="en-US" sz="2800">
                <a:effectLst>
                  <a:outerShdw blurRad="50800" dist="38100" dir="2700000" algn="tl" rotWithShape="0">
                    <a:prstClr val="black">
                      <a:alpha val="40000"/>
                    </a:prstClr>
                  </a:outerShdw>
                </a:effectLst>
              </a:rPr>
              <a:t>THE DECLINING-BALANCE METHOD</a:t>
            </a:r>
          </a:p>
        </p:txBody>
      </p:sp>
    </p:spTree>
    <p:extLst>
      <p:ext uri="{BB962C8B-B14F-4D97-AF65-F5344CB8AC3E}">
        <p14:creationId xmlns:p14="http://schemas.microsoft.com/office/powerpoint/2010/main" val="8308531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t>The following formula should be used for this calculation:</a:t>
            </a:r>
          </a:p>
        </p:txBody>
      </p:sp>
      <p:sp>
        <p:nvSpPr>
          <p:cNvPr id="2" name="Title 1"/>
          <p:cNvSpPr>
            <a:spLocks noGrp="1"/>
          </p:cNvSpPr>
          <p:nvPr>
            <p:ph type="title"/>
          </p:nvPr>
        </p:nvSpPr>
        <p:spPr/>
        <p:txBody>
          <a:bodyPr/>
          <a:lstStyle/>
          <a:p>
            <a:r>
              <a:rPr lang="id-ID" smtClean="0"/>
              <a:t>FORMULA</a:t>
            </a:r>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863" y="2100263"/>
            <a:ext cx="6772275" cy="942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77846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2384" y="166255"/>
            <a:ext cx="5881254" cy="4878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96212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a:effectLst>
                  <a:outerShdw blurRad="38100" dist="38100" dir="2700000" algn="tl">
                    <a:srgbClr val="000000">
                      <a:alpha val="43137"/>
                    </a:srgbClr>
                  </a:outerShdw>
                </a:effectLst>
              </a:rPr>
              <a:t>Allstate Shipping bought a forklift for $20,000. It is expected to have a 5-year </a:t>
            </a:r>
            <a:r>
              <a:rPr lang="en-US" b="1" smtClean="0">
                <a:effectLst>
                  <a:outerShdw blurRad="38100" dist="38100" dir="2700000" algn="tl">
                    <a:srgbClr val="000000">
                      <a:alpha val="43137"/>
                    </a:srgbClr>
                  </a:outerShdw>
                </a:effectLst>
              </a:rPr>
              <a:t>useful</a:t>
            </a:r>
            <a:r>
              <a:rPr lang="id-ID" b="1" smtClean="0">
                <a:effectLst>
                  <a:outerShdw blurRad="38100" dist="38100" dir="2700000" algn="tl">
                    <a:srgbClr val="000000">
                      <a:alpha val="43137"/>
                    </a:srgbClr>
                  </a:outerShdw>
                </a:effectLst>
              </a:rPr>
              <a:t> </a:t>
            </a:r>
            <a:r>
              <a:rPr lang="en-US" b="1" smtClean="0">
                <a:effectLst>
                  <a:outerShdw blurRad="38100" dist="38100" dir="2700000" algn="tl">
                    <a:srgbClr val="000000">
                      <a:alpha val="43137"/>
                    </a:srgbClr>
                  </a:outerShdw>
                </a:effectLst>
              </a:rPr>
              <a:t>life </a:t>
            </a:r>
            <a:r>
              <a:rPr lang="en-US" b="1">
                <a:effectLst>
                  <a:outerShdw blurRad="38100" dist="38100" dir="2700000" algn="tl">
                    <a:srgbClr val="000000">
                      <a:alpha val="43137"/>
                    </a:srgbClr>
                  </a:outerShdw>
                </a:effectLst>
              </a:rPr>
              <a:t>and a trade-in value of $2,000. Prepare a depreciation schedule for this asset </a:t>
            </a:r>
            <a:r>
              <a:rPr lang="en-US" b="1" smtClean="0">
                <a:effectLst>
                  <a:outerShdw blurRad="38100" dist="38100" dir="2700000" algn="tl">
                    <a:srgbClr val="000000">
                      <a:alpha val="43137"/>
                    </a:srgbClr>
                  </a:outerShdw>
                </a:effectLst>
              </a:rPr>
              <a:t>by</a:t>
            </a:r>
            <a:r>
              <a:rPr lang="id-ID" b="1" smtClean="0">
                <a:effectLst>
                  <a:outerShdw blurRad="38100" dist="38100" dir="2700000" algn="tl">
                    <a:srgbClr val="000000">
                      <a:alpha val="43137"/>
                    </a:srgbClr>
                  </a:outerShdw>
                </a:effectLst>
              </a:rPr>
              <a:t> </a:t>
            </a:r>
            <a:r>
              <a:rPr lang="en-US" b="1" smtClean="0">
                <a:effectLst>
                  <a:outerShdw blurRad="38100" dist="38100" dir="2700000" algn="tl">
                    <a:srgbClr val="000000">
                      <a:alpha val="43137"/>
                    </a:srgbClr>
                  </a:outerShdw>
                </a:effectLst>
              </a:rPr>
              <a:t>using </a:t>
            </a:r>
            <a:r>
              <a:rPr lang="en-US" b="1">
                <a:effectLst>
                  <a:outerShdw blurRad="38100" dist="38100" dir="2700000" algn="tl">
                    <a:srgbClr val="000000">
                      <a:alpha val="43137"/>
                    </a:srgbClr>
                  </a:outerShdw>
                </a:effectLst>
              </a:rPr>
              <a:t>the double-declining balance method.</a:t>
            </a:r>
            <a:endParaRPr lang="en-US">
              <a:effectLst>
                <a:outerShdw blurRad="38100" dist="38100" dir="2700000" algn="tl">
                  <a:srgbClr val="000000">
                    <a:alpha val="43137"/>
                  </a:srgbClr>
                </a:outerShdw>
              </a:effectLst>
            </a:endParaRPr>
          </a:p>
        </p:txBody>
      </p:sp>
      <p:sp>
        <p:nvSpPr>
          <p:cNvPr id="2" name="Title 1"/>
          <p:cNvSpPr>
            <a:spLocks noGrp="1"/>
          </p:cNvSpPr>
          <p:nvPr>
            <p:ph type="title"/>
          </p:nvPr>
        </p:nvSpPr>
        <p:spPr/>
        <p:txBody>
          <a:bodyPr/>
          <a:lstStyle/>
          <a:p>
            <a:r>
              <a:rPr lang="en-US" smtClean="0"/>
              <a:t>Example 2</a:t>
            </a:r>
            <a:endParaRPr lang="en-US"/>
          </a:p>
        </p:txBody>
      </p:sp>
    </p:spTree>
    <p:extLst>
      <p:ext uri="{BB962C8B-B14F-4D97-AF65-F5344CB8AC3E}">
        <p14:creationId xmlns:p14="http://schemas.microsoft.com/office/powerpoint/2010/main" val="14415710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584" y="428001"/>
            <a:ext cx="7721028" cy="4238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16983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609" y="157534"/>
            <a:ext cx="7493932" cy="3820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5395219"/>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sz="5400" b="1" smtClean="0">
                <a:ln/>
                <a:effectLst>
                  <a:outerShdw blurRad="101600" dist="101600" dir="2700000" algn="tl" rotWithShape="0">
                    <a:prstClr val="black">
                      <a:alpha val="64000"/>
                    </a:prstClr>
                  </a:outerShdw>
                </a:effectLst>
              </a:rPr>
              <a:t>17.3</a:t>
            </a:r>
            <a:r>
              <a:rPr lang="en-US" sz="5400" b="1" smtClean="0">
                <a:ln/>
                <a:solidFill>
                  <a:schemeClr val="accent3"/>
                </a:solidFill>
                <a:effectLst>
                  <a:outerShdw blurRad="101600" dist="101600" dir="2700000" algn="tl" rotWithShape="0">
                    <a:prstClr val="black">
                      <a:alpha val="64000"/>
                    </a:prstClr>
                  </a:outerShdw>
                </a:effectLst>
              </a:rPr>
              <a:t/>
            </a:r>
            <a:br>
              <a:rPr lang="en-US" sz="5400" b="1" smtClean="0">
                <a:ln/>
                <a:solidFill>
                  <a:schemeClr val="accent3"/>
                </a:solidFill>
                <a:effectLst>
                  <a:outerShdw blurRad="101600" dist="101600" dir="2700000" algn="tl" rotWithShape="0">
                    <a:prstClr val="black">
                      <a:alpha val="64000"/>
                    </a:prstClr>
                  </a:outerShdw>
                </a:effectLst>
              </a:rPr>
            </a:br>
            <a:r>
              <a:rPr lang="en-US" sz="5400" b="1" smtClean="0">
                <a:ln/>
                <a:solidFill>
                  <a:srgbClr val="FFFF00"/>
                </a:solidFill>
                <a:effectLst>
                  <a:outerShdw blurRad="101600" dist="101600" dir="2700000" algn="tl" rotWithShape="0">
                    <a:prstClr val="black">
                      <a:alpha val="64000"/>
                    </a:prstClr>
                  </a:outerShdw>
                </a:effectLst>
              </a:rPr>
              <a:t>Sum-of-The-Years’- Digit Method</a:t>
            </a:r>
            <a:endParaRPr lang="id-ID" sz="5400" b="1">
              <a:ln/>
              <a:solidFill>
                <a:srgbClr val="FFFF00"/>
              </a:solidFill>
              <a:effectLst>
                <a:outerShdw blurRad="101600" dist="101600" dir="2700000" algn="tl" rotWithShape="0">
                  <a:prstClr val="black">
                    <a:alpha val="64000"/>
                  </a:prstClr>
                </a:outerShdw>
              </a:effectLst>
            </a:endParaRPr>
          </a:p>
        </p:txBody>
      </p:sp>
    </p:spTree>
    <p:extLst>
      <p:ext uri="{BB962C8B-B14F-4D97-AF65-F5344CB8AC3E}">
        <p14:creationId xmlns:p14="http://schemas.microsoft.com/office/powerpoint/2010/main" val="518171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mtClean="0"/>
              <a:t>The </a:t>
            </a:r>
            <a:r>
              <a:rPr lang="en-US"/>
              <a:t>second widely accepted method of accelerated depreciation in business is known as the </a:t>
            </a:r>
            <a:r>
              <a:rPr lang="en-US" smtClean="0"/>
              <a:t>sum-of-the-years’ digits method. Under </a:t>
            </a:r>
            <a:r>
              <a:rPr lang="en-US"/>
              <a:t>the sum-of-theyears</a:t>
            </a:r>
            <a:r>
              <a:rPr lang="en-US" smtClean="0"/>
              <a:t>’</a:t>
            </a:r>
            <a:r>
              <a:rPr lang="id-ID" smtClean="0"/>
              <a:t> </a:t>
            </a:r>
            <a:r>
              <a:rPr lang="en-US" smtClean="0"/>
              <a:t>digits </a:t>
            </a:r>
            <a:r>
              <a:rPr lang="en-US"/>
              <a:t>method, the yearly charge for depreciation </a:t>
            </a:r>
            <a:r>
              <a:rPr lang="en-US" b="1"/>
              <a:t>declines steadily </a:t>
            </a:r>
            <a:r>
              <a:rPr lang="en-US"/>
              <a:t>over the </a:t>
            </a:r>
            <a:r>
              <a:rPr lang="en-US" smtClean="0"/>
              <a:t>estimated</a:t>
            </a:r>
            <a:r>
              <a:rPr lang="id-ID" smtClean="0"/>
              <a:t> </a:t>
            </a:r>
            <a:r>
              <a:rPr lang="en-US" smtClean="0"/>
              <a:t>useful </a:t>
            </a:r>
            <a:r>
              <a:rPr lang="en-US"/>
              <a:t>life of the asset because a successively smaller fraction is applied each year to the </a:t>
            </a:r>
            <a:r>
              <a:rPr lang="en-US" smtClean="0"/>
              <a:t>total</a:t>
            </a:r>
            <a:r>
              <a:rPr lang="id-ID" smtClean="0"/>
              <a:t> </a:t>
            </a:r>
            <a:r>
              <a:rPr lang="en-US" smtClean="0"/>
              <a:t>depreciation </a:t>
            </a:r>
            <a:r>
              <a:rPr lang="en-US"/>
              <a:t>(total cost  salvage value).</a:t>
            </a:r>
          </a:p>
          <a:p>
            <a:r>
              <a:rPr lang="en-US"/>
              <a:t>This fraction is known as the </a:t>
            </a:r>
            <a:r>
              <a:rPr lang="en-US" b="1"/>
              <a:t>sum-of-the-years’ digits </a:t>
            </a:r>
            <a:r>
              <a:rPr lang="en-US"/>
              <a:t>fraction. The denominator </a:t>
            </a:r>
            <a:r>
              <a:rPr lang="en-US" smtClean="0"/>
              <a:t>of</a:t>
            </a:r>
            <a:r>
              <a:rPr lang="id-ID" smtClean="0"/>
              <a:t> </a:t>
            </a:r>
            <a:r>
              <a:rPr lang="en-US" smtClean="0"/>
              <a:t>the </a:t>
            </a:r>
            <a:r>
              <a:rPr lang="en-US"/>
              <a:t>fraction is the sum of the digits of the estimated life of the asset.</a:t>
            </a:r>
          </a:p>
        </p:txBody>
      </p:sp>
      <p:sp>
        <p:nvSpPr>
          <p:cNvPr id="4" name="Rounded Rectangle 3"/>
          <p:cNvSpPr/>
          <p:nvPr/>
        </p:nvSpPr>
        <p:spPr>
          <a:xfrm>
            <a:off x="718454" y="285750"/>
            <a:ext cx="7378731" cy="987879"/>
          </a:xfrm>
          <a:prstGeom prst="roundRect">
            <a:avLst>
              <a:gd name="adj" fmla="val 50000"/>
            </a:avLst>
          </a:prstGeom>
          <a:effectLst>
            <a:outerShdw blurRad="127000" dist="88900" dir="5400000" sx="102000" sy="102000" rotWithShape="0">
              <a:srgbClr val="000000">
                <a:alpha val="32000"/>
              </a:srgbClr>
            </a:outerShdw>
          </a:effectLst>
          <a:scene3d>
            <a:camera prst="orthographicFront"/>
            <a:lightRig rig="threePt" dir="t"/>
          </a:scene3d>
          <a:sp3d>
            <a:bevelT w="260350" h="63500"/>
          </a:sp3d>
        </p:spPr>
        <p:style>
          <a:lnRef idx="3">
            <a:schemeClr val="lt1"/>
          </a:lnRef>
          <a:fillRef idx="1">
            <a:schemeClr val="accent3"/>
          </a:fillRef>
          <a:effectRef idx="1">
            <a:schemeClr val="accent3"/>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noAutofit/>
          </a:bodyPr>
          <a:lstStyle/>
          <a:p>
            <a:r>
              <a:rPr lang="en-US" sz="2400">
                <a:effectLst>
                  <a:outerShdw blurRad="88900" dist="76200" dir="2700000" algn="tl" rotWithShape="0">
                    <a:prstClr val="black">
                      <a:alpha val="40000"/>
                    </a:prstClr>
                  </a:outerShdw>
                </a:effectLst>
              </a:rPr>
              <a:t>CALCULATING DEPRECIATION BY</a:t>
            </a:r>
            <a:br>
              <a:rPr lang="en-US" sz="2400">
                <a:effectLst>
                  <a:outerShdw blurRad="88900" dist="76200" dir="2700000" algn="tl" rotWithShape="0">
                    <a:prstClr val="black">
                      <a:alpha val="40000"/>
                    </a:prstClr>
                  </a:outerShdw>
                </a:effectLst>
              </a:rPr>
            </a:br>
            <a:r>
              <a:rPr lang="en-US" sz="2400">
                <a:effectLst>
                  <a:outerShdw blurRad="88900" dist="76200" dir="2700000" algn="tl" rotWithShape="0">
                    <a:prstClr val="black">
                      <a:alpha val="40000"/>
                    </a:prstClr>
                  </a:outerShdw>
                </a:effectLst>
              </a:rPr>
              <a:t>THE SUM-OF-THE-YEARS’ DIGITS METHOD</a:t>
            </a:r>
          </a:p>
        </p:txBody>
      </p:sp>
    </p:spTree>
    <p:extLst>
      <p:ext uri="{BB962C8B-B14F-4D97-AF65-F5344CB8AC3E}">
        <p14:creationId xmlns:p14="http://schemas.microsoft.com/office/powerpoint/2010/main" val="42018462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2579720" y="3831009"/>
            <a:ext cx="3243779" cy="838200"/>
          </a:xfrm>
          <a:prstGeom prst="roundRect">
            <a:avLst>
              <a:gd name="adj" fmla="val 50000"/>
            </a:avLst>
          </a:prstGeom>
          <a:solidFill>
            <a:srgbClr val="C6F0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ounded Rectangle 3"/>
          <p:cNvSpPr/>
          <p:nvPr/>
        </p:nvSpPr>
        <p:spPr>
          <a:xfrm>
            <a:off x="1621971" y="2133600"/>
            <a:ext cx="5900058" cy="838200"/>
          </a:xfrm>
          <a:prstGeom prst="roundRect">
            <a:avLst>
              <a:gd name="adj" fmla="val 50000"/>
            </a:avLst>
          </a:prstGeom>
          <a:solidFill>
            <a:srgbClr val="C6F0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a:bodyPr>
          <a:lstStyle/>
          <a:p>
            <a:r>
              <a:rPr lang="en-US">
                <a:effectLst>
                  <a:outerShdw blurRad="38100" dist="38100" dir="2700000" algn="tl">
                    <a:srgbClr val="000000">
                      <a:alpha val="43137"/>
                    </a:srgbClr>
                  </a:outerShdw>
                </a:effectLst>
              </a:rPr>
              <a:t>This sum-of-the-years’ </a:t>
            </a:r>
            <a:r>
              <a:rPr lang="en-US" smtClean="0">
                <a:effectLst>
                  <a:outerShdw blurRad="38100" dist="38100" dir="2700000" algn="tl">
                    <a:srgbClr val="000000">
                      <a:alpha val="43137"/>
                    </a:srgbClr>
                  </a:outerShdw>
                </a:effectLst>
              </a:rPr>
              <a:t>digits</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depreciation </a:t>
            </a:r>
            <a:r>
              <a:rPr lang="en-US">
                <a:effectLst>
                  <a:outerShdw blurRad="38100" dist="38100" dir="2700000" algn="tl">
                    <a:srgbClr val="000000">
                      <a:alpha val="43137"/>
                    </a:srgbClr>
                  </a:outerShdw>
                </a:effectLst>
              </a:rPr>
              <a:t>rate fraction can be expressed </a:t>
            </a:r>
            <a:r>
              <a:rPr lang="en-US" smtClean="0">
                <a:effectLst>
                  <a:outerShdw blurRad="38100" dist="38100" dir="2700000" algn="tl">
                    <a:srgbClr val="000000">
                      <a:alpha val="43137"/>
                    </a:srgbClr>
                  </a:outerShdw>
                </a:effectLst>
              </a:rPr>
              <a:t>as</a:t>
            </a:r>
            <a:endParaRPr lang="id-ID" smtClean="0">
              <a:effectLst>
                <a:outerShdw blurRad="38100" dist="38100" dir="2700000" algn="tl">
                  <a:srgbClr val="000000">
                    <a:alpha val="43137"/>
                  </a:srgbClr>
                </a:outerShdw>
              </a:effectLst>
            </a:endParaRPr>
          </a:p>
          <a:p>
            <a:endParaRPr lang="id-ID">
              <a:effectLst>
                <a:outerShdw blurRad="38100" dist="38100" dir="2700000" algn="tl">
                  <a:srgbClr val="000000">
                    <a:alpha val="43137"/>
                  </a:srgbClr>
                </a:outerShdw>
              </a:effectLst>
            </a:endParaRPr>
          </a:p>
          <a:p>
            <a:endParaRPr lang="id-ID" smtClean="0">
              <a:effectLst>
                <a:outerShdw blurRad="38100" dist="38100" dir="2700000" algn="tl">
                  <a:srgbClr val="000000">
                    <a:alpha val="43137"/>
                  </a:srgbClr>
                </a:outerShdw>
              </a:effectLst>
            </a:endParaRPr>
          </a:p>
          <a:p>
            <a:endParaRPr lang="id-ID">
              <a:effectLst>
                <a:outerShdw blurRad="38100" dist="38100" dir="2700000" algn="tl">
                  <a:srgbClr val="000000">
                    <a:alpha val="43137"/>
                  </a:srgbClr>
                </a:outerShdw>
              </a:effectLst>
            </a:endParaRPr>
          </a:p>
          <a:p>
            <a:r>
              <a:rPr lang="en-US">
                <a:effectLst>
                  <a:outerShdw blurRad="38100" dist="38100" dir="2700000" algn="tl">
                    <a:srgbClr val="000000">
                      <a:alpha val="43137"/>
                    </a:srgbClr>
                  </a:outerShdw>
                </a:effectLst>
              </a:rPr>
              <a:t>The denominator (the sum of the years’ digits) can be calculated by adding all the </a:t>
            </a:r>
            <a:r>
              <a:rPr lang="en-US" smtClean="0">
                <a:effectLst>
                  <a:outerShdw blurRad="38100" dist="38100" dir="2700000" algn="tl">
                    <a:srgbClr val="000000">
                      <a:alpha val="43137"/>
                    </a:srgbClr>
                  </a:outerShdw>
                </a:effectLst>
              </a:rPr>
              <a:t>digits</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of </a:t>
            </a:r>
            <a:r>
              <a:rPr lang="en-US">
                <a:effectLst>
                  <a:outerShdw blurRad="38100" dist="38100" dir="2700000" algn="tl">
                    <a:srgbClr val="000000">
                      <a:alpha val="43137"/>
                    </a:srgbClr>
                  </a:outerShdw>
                </a:effectLst>
              </a:rPr>
              <a:t>the years, or by the following formula:</a:t>
            </a:r>
          </a:p>
        </p:txBody>
      </p:sp>
      <p:sp>
        <p:nvSpPr>
          <p:cNvPr id="2" name="Title 1"/>
          <p:cNvSpPr>
            <a:spLocks noGrp="1"/>
          </p:cNvSpPr>
          <p:nvPr>
            <p:ph type="title"/>
          </p:nvPr>
        </p:nvSpPr>
        <p:spPr/>
        <p:txBody>
          <a:bodyPr>
            <a:noAutofit/>
          </a:bodyPr>
          <a:lstStyle/>
          <a:p>
            <a:r>
              <a:rPr lang="en-US" sz="2400"/>
              <a:t>CALCULATING DEPRECIATION BY</a:t>
            </a:r>
            <a:br>
              <a:rPr lang="en-US" sz="2400"/>
            </a:br>
            <a:r>
              <a:rPr lang="en-US" sz="2400"/>
              <a:t>THE SUM-OF-THE-YEARS’ DIGITS METHOD</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0" y="2286000"/>
            <a:ext cx="5524500" cy="571500"/>
          </a:xfrm>
          <a:prstGeom prst="rect">
            <a:avLst/>
          </a:prstGeom>
          <a:solidFill>
            <a:srgbClr val="FFFFFF">
              <a:shade val="85000"/>
            </a:srgbClr>
          </a:solidFill>
          <a:ln w="9525">
            <a:noFill/>
            <a:miter lim="800000"/>
            <a:headEnd/>
            <a:tailEnd/>
          </a:ln>
          <a:effectLs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155" y="3918253"/>
            <a:ext cx="2377440" cy="677682"/>
          </a:xfrm>
          <a:prstGeom prst="rect">
            <a:avLst/>
          </a:prstGeom>
          <a:ln w="9525">
            <a:noFill/>
            <a:miter lim="800000"/>
            <a:headEnd/>
            <a:tailEnd/>
          </a:ln>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74380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814" y="1"/>
            <a:ext cx="7236046" cy="4880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17828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0612" y="1371600"/>
            <a:ext cx="7624747" cy="3257550"/>
          </a:xfrm>
        </p:spPr>
        <p:txBody>
          <a:bodyPr>
            <a:normAutofit/>
          </a:bodyPr>
          <a:lstStyle/>
          <a:p>
            <a:pPr marL="68580" indent="0">
              <a:buNone/>
            </a:pPr>
            <a:r>
              <a:rPr lang="en-US" sz="2400"/>
              <a:t>Spectrum Industries purchased a delivery truck for $35,000. The truck is </a:t>
            </a:r>
            <a:r>
              <a:rPr lang="en-US" sz="2400" smtClean="0"/>
              <a:t>expected</a:t>
            </a:r>
            <a:r>
              <a:rPr lang="id-ID" sz="2400" smtClean="0"/>
              <a:t> </a:t>
            </a:r>
            <a:r>
              <a:rPr lang="en-US" sz="2400" smtClean="0"/>
              <a:t>to </a:t>
            </a:r>
            <a:r>
              <a:rPr lang="en-US" sz="2400"/>
              <a:t>have a useful life of 5 years and a trade-in value of $5,000. Using the </a:t>
            </a:r>
            <a:r>
              <a:rPr lang="en-US" sz="2400" smtClean="0"/>
              <a:t>sum-of-the-years’</a:t>
            </a:r>
            <a:r>
              <a:rPr lang="id-ID" sz="2400" smtClean="0"/>
              <a:t> </a:t>
            </a:r>
            <a:r>
              <a:rPr lang="en-US" sz="2400" smtClean="0"/>
              <a:t>digits </a:t>
            </a:r>
            <a:r>
              <a:rPr lang="en-US" sz="2400"/>
              <a:t>method, prepare a depreciation schedule for Spectrum.</a:t>
            </a:r>
          </a:p>
        </p:txBody>
      </p:sp>
      <p:sp>
        <p:nvSpPr>
          <p:cNvPr id="2" name="Title 1"/>
          <p:cNvSpPr>
            <a:spLocks noGrp="1"/>
          </p:cNvSpPr>
          <p:nvPr>
            <p:ph type="title"/>
          </p:nvPr>
        </p:nvSpPr>
        <p:spPr/>
        <p:txBody>
          <a:bodyPr/>
          <a:lstStyle/>
          <a:p>
            <a:r>
              <a:rPr lang="id-ID" b="1" smtClean="0">
                <a:solidFill>
                  <a:srgbClr val="FFFF00"/>
                </a:solidFill>
              </a:rPr>
              <a:t>Example </a:t>
            </a:r>
            <a:r>
              <a:rPr lang="en-US" b="1" smtClean="0">
                <a:solidFill>
                  <a:srgbClr val="FFFF00"/>
                </a:solidFill>
              </a:rPr>
              <a:t>3</a:t>
            </a:r>
            <a:endParaRPr lang="en-US" b="1">
              <a:solidFill>
                <a:srgbClr val="FFFF00"/>
              </a:solidFill>
            </a:endParaRPr>
          </a:p>
        </p:txBody>
      </p:sp>
    </p:spTree>
    <p:extLst>
      <p:ext uri="{BB962C8B-B14F-4D97-AF65-F5344CB8AC3E}">
        <p14:creationId xmlns:p14="http://schemas.microsoft.com/office/powerpoint/2010/main" val="15428676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756" y="410419"/>
            <a:ext cx="66675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995" y="1594532"/>
            <a:ext cx="6619875" cy="324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35559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5648" y="403849"/>
            <a:ext cx="664845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4683207"/>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013" y="328613"/>
            <a:ext cx="6657975"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8722533"/>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smtClean="0">
                <a:solidFill>
                  <a:srgbClr val="FFFF00"/>
                </a:solidFill>
                <a:effectLst>
                  <a:outerShdw blurRad="38100" dist="38100" dir="2700000" algn="tl">
                    <a:srgbClr val="000000">
                      <a:alpha val="43137"/>
                    </a:srgbClr>
                  </a:outerShdw>
                </a:effectLst>
              </a:rPr>
              <a:t>Exercise</a:t>
            </a:r>
            <a:endParaRPr lang="id-ID">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0" indent="0" algn="just">
              <a:buNone/>
            </a:pPr>
            <a:r>
              <a:rPr lang="en-US" sz="2400" smtClean="0"/>
              <a:t>A Ditch Witch 1220 Trencher is purchased by Village Nursery and Landscaping at a cost of $8,940. It has a useful life of 8 years and an estimated salvage value of $1,200. Find the first and second years’ depreciation using the sum-of-the-years-digits method.</a:t>
            </a:r>
            <a:endParaRPr lang="id-ID" sz="2400"/>
          </a:p>
        </p:txBody>
      </p:sp>
    </p:spTree>
    <p:extLst>
      <p:ext uri="{BB962C8B-B14F-4D97-AF65-F5344CB8AC3E}">
        <p14:creationId xmlns:p14="http://schemas.microsoft.com/office/powerpoint/2010/main" val="6504288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sz="5400" b="1" smtClean="0">
                <a:ln/>
                <a:effectLst>
                  <a:outerShdw blurRad="101600" dist="101600" dir="2700000" algn="tl" rotWithShape="0">
                    <a:prstClr val="black">
                      <a:alpha val="64000"/>
                    </a:prstClr>
                  </a:outerShdw>
                </a:effectLst>
              </a:rPr>
              <a:t>17.4</a:t>
            </a:r>
            <a:r>
              <a:rPr lang="en-US" sz="5400" b="1" smtClean="0">
                <a:ln/>
                <a:solidFill>
                  <a:schemeClr val="accent3"/>
                </a:solidFill>
                <a:effectLst>
                  <a:outerShdw blurRad="101600" dist="101600" dir="2700000" algn="tl" rotWithShape="0">
                    <a:prstClr val="black">
                      <a:alpha val="64000"/>
                    </a:prstClr>
                  </a:outerShdw>
                </a:effectLst>
              </a:rPr>
              <a:t/>
            </a:r>
            <a:br>
              <a:rPr lang="en-US" sz="5400" b="1" smtClean="0">
                <a:ln/>
                <a:solidFill>
                  <a:schemeClr val="accent3"/>
                </a:solidFill>
                <a:effectLst>
                  <a:outerShdw blurRad="101600" dist="101600" dir="2700000" algn="tl" rotWithShape="0">
                    <a:prstClr val="black">
                      <a:alpha val="64000"/>
                    </a:prstClr>
                  </a:outerShdw>
                </a:effectLst>
              </a:rPr>
            </a:br>
            <a:r>
              <a:rPr lang="en-US" sz="5400" b="1" smtClean="0">
                <a:ln/>
                <a:solidFill>
                  <a:srgbClr val="FFFF00"/>
                </a:solidFill>
                <a:effectLst>
                  <a:outerShdw blurRad="101600" dist="101600" dir="2700000" algn="tl" rotWithShape="0">
                    <a:prstClr val="black">
                      <a:alpha val="64000"/>
                    </a:prstClr>
                  </a:outerShdw>
                </a:effectLst>
              </a:rPr>
              <a:t>Unit-of-Production Method</a:t>
            </a:r>
            <a:endParaRPr lang="id-ID" sz="5400" b="1">
              <a:ln/>
              <a:solidFill>
                <a:srgbClr val="FFFF00"/>
              </a:solidFill>
              <a:effectLst>
                <a:outerShdw blurRad="101600" dist="101600" dir="2700000" algn="tl" rotWithShape="0">
                  <a:prstClr val="black">
                    <a:alpha val="64000"/>
                  </a:prstClr>
                </a:outerShdw>
              </a:effectLst>
            </a:endParaRPr>
          </a:p>
        </p:txBody>
      </p:sp>
    </p:spTree>
    <p:extLst>
      <p:ext uri="{BB962C8B-B14F-4D97-AF65-F5344CB8AC3E}">
        <p14:creationId xmlns:p14="http://schemas.microsoft.com/office/powerpoint/2010/main" val="30642265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20486" y="206829"/>
            <a:ext cx="7892143" cy="1077685"/>
          </a:xfrm>
          <a:prstGeom prst="roundRect">
            <a:avLst>
              <a:gd name="adj" fmla="val 50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a:bodyPr>
          <a:lstStyle/>
          <a:p>
            <a:r>
              <a:rPr lang="en-US" smtClean="0"/>
              <a:t>When </a:t>
            </a:r>
            <a:r>
              <a:rPr lang="en-US"/>
              <a:t>the useful life of an asset is more accurately defined in terms of how much it is </a:t>
            </a:r>
            <a:r>
              <a:rPr lang="en-US" smtClean="0"/>
              <a:t>used</a:t>
            </a:r>
            <a:r>
              <a:rPr lang="id-ID" smtClean="0"/>
              <a:t> </a:t>
            </a:r>
            <a:r>
              <a:rPr lang="en-US" smtClean="0"/>
              <a:t>rather </a:t>
            </a:r>
            <a:r>
              <a:rPr lang="en-US"/>
              <a:t>than the passage of time, we may use the </a:t>
            </a:r>
            <a:r>
              <a:rPr lang="en-US" b="1" smtClean="0"/>
              <a:t>units-</a:t>
            </a:r>
            <a:r>
              <a:rPr lang="en-US" b="1"/>
              <a:t>of-production </a:t>
            </a:r>
            <a:r>
              <a:rPr lang="en-US"/>
              <a:t>method to calculate depreciation. </a:t>
            </a:r>
            <a:endParaRPr lang="id-ID" smtClean="0"/>
          </a:p>
          <a:p>
            <a:r>
              <a:rPr lang="en-US" smtClean="0"/>
              <a:t>To </a:t>
            </a:r>
            <a:r>
              <a:rPr lang="en-US"/>
              <a:t>apply this method, the life of the asset is expressed in productive capacity, such as miles driven, units produced, or hours used. Some examples of assets typically depreciated by using this method would be cars, trucks, airplanes, production-line machinery, engines, pumps, and electronic equipment. </a:t>
            </a:r>
            <a:endParaRPr lang="id-ID" smtClean="0"/>
          </a:p>
          <a:p>
            <a:r>
              <a:rPr lang="en-US" smtClean="0"/>
              <a:t>To </a:t>
            </a:r>
            <a:r>
              <a:rPr lang="en-US"/>
              <a:t>calculate depreciation by using this method, we begin by determining the depreciation per unit. </a:t>
            </a:r>
          </a:p>
          <a:p>
            <a:endParaRPr lang="en-US"/>
          </a:p>
        </p:txBody>
      </p:sp>
      <p:sp>
        <p:nvSpPr>
          <p:cNvPr id="2" name="Title 1"/>
          <p:cNvSpPr>
            <a:spLocks noGrp="1"/>
          </p:cNvSpPr>
          <p:nvPr>
            <p:ph type="title"/>
          </p:nvPr>
        </p:nvSpPr>
        <p:spPr>
          <a:xfrm>
            <a:off x="970611" y="285750"/>
            <a:ext cx="7737959" cy="857250"/>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r>
              <a:rPr lang="en-US" sz="2800" b="1">
                <a:ln/>
                <a:solidFill>
                  <a:srgbClr val="FFFF00"/>
                </a:solidFill>
                <a:effectLst>
                  <a:outerShdw blurRad="50800" dist="38100" dir="2700000" algn="tl" rotWithShape="0">
                    <a:prstClr val="black">
                      <a:alpha val="40000"/>
                    </a:prstClr>
                  </a:outerShdw>
                </a:effectLst>
              </a:rPr>
              <a:t>CALCULATING DEPRECIATION BY</a:t>
            </a:r>
            <a:br>
              <a:rPr lang="en-US" sz="2800" b="1">
                <a:ln/>
                <a:solidFill>
                  <a:srgbClr val="FFFF00"/>
                </a:solidFill>
                <a:effectLst>
                  <a:outerShdw blurRad="50800" dist="38100" dir="2700000" algn="tl" rotWithShape="0">
                    <a:prstClr val="black">
                      <a:alpha val="40000"/>
                    </a:prstClr>
                  </a:outerShdw>
                </a:effectLst>
              </a:rPr>
            </a:br>
            <a:r>
              <a:rPr lang="en-US" sz="2800" b="1">
                <a:ln/>
                <a:solidFill>
                  <a:srgbClr val="FFFF00"/>
                </a:solidFill>
                <a:effectLst>
                  <a:outerShdw blurRad="50800" dist="38100" dir="2700000" algn="tl" rotWithShape="0">
                    <a:prstClr val="black">
                      <a:alpha val="40000"/>
                    </a:prstClr>
                  </a:outerShdw>
                </a:effectLst>
              </a:rPr>
              <a:t>THE UNITS-OF-PRODUCTION </a:t>
            </a:r>
            <a:r>
              <a:rPr lang="en-US" sz="2800" b="1" smtClean="0">
                <a:ln/>
                <a:solidFill>
                  <a:srgbClr val="FFFF00"/>
                </a:solidFill>
                <a:effectLst>
                  <a:outerShdw blurRad="50800" dist="38100" dir="2700000" algn="tl" rotWithShape="0">
                    <a:prstClr val="black">
                      <a:alpha val="40000"/>
                    </a:prstClr>
                  </a:outerShdw>
                </a:effectLst>
              </a:rPr>
              <a:t>METHOD</a:t>
            </a:r>
            <a:endParaRPr lang="en-US" sz="2800" b="1">
              <a:ln/>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5779100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t>This number is found by dividing the amount to be depreciated (cost </a:t>
            </a:r>
            <a:r>
              <a:rPr lang="id-ID" smtClean="0"/>
              <a:t> -</a:t>
            </a:r>
            <a:r>
              <a:rPr lang="en-US" smtClean="0"/>
              <a:t> salvage</a:t>
            </a:r>
            <a:r>
              <a:rPr lang="id-ID" smtClean="0"/>
              <a:t> </a:t>
            </a:r>
            <a:r>
              <a:rPr lang="en-US" smtClean="0"/>
              <a:t>value</a:t>
            </a:r>
            <a:r>
              <a:rPr lang="en-US"/>
              <a:t>) by the estimated units of useful life:</a:t>
            </a:r>
          </a:p>
        </p:txBody>
      </p:sp>
      <p:sp>
        <p:nvSpPr>
          <p:cNvPr id="2" name="Title 1"/>
          <p:cNvSpPr>
            <a:spLocks noGrp="1"/>
          </p:cNvSpPr>
          <p:nvPr>
            <p:ph type="title"/>
          </p:nvPr>
        </p:nvSpPr>
        <p:spPr/>
        <p:txBody>
          <a:bodyPr/>
          <a:lstStyle/>
          <a:p>
            <a:r>
              <a:rPr lang="id-ID" smtClean="0"/>
              <a:t>FORMULA</a:t>
            </a:r>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2081213"/>
            <a:ext cx="6429375" cy="981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64672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t>Once we have determined the depreciation per unit, we can find the annual </a:t>
            </a:r>
            <a:r>
              <a:rPr lang="en-US" smtClean="0"/>
              <a:t>depreciation</a:t>
            </a:r>
            <a:r>
              <a:rPr lang="id-ID" smtClean="0"/>
              <a:t> </a:t>
            </a:r>
            <a:r>
              <a:rPr lang="en-US" smtClean="0"/>
              <a:t>by </a:t>
            </a:r>
            <a:r>
              <a:rPr lang="en-US"/>
              <a:t>multiplying the depreciation per unit by the number of units produced each year.</a:t>
            </a:r>
          </a:p>
        </p:txBody>
      </p:sp>
      <p:sp>
        <p:nvSpPr>
          <p:cNvPr id="2" name="Title 1"/>
          <p:cNvSpPr>
            <a:spLocks noGrp="1"/>
          </p:cNvSpPr>
          <p:nvPr>
            <p:ph type="title"/>
          </p:nvPr>
        </p:nvSpPr>
        <p:spPr/>
        <p:txBody>
          <a:bodyPr/>
          <a:lstStyle/>
          <a:p>
            <a:r>
              <a:rPr lang="id-ID" smtClean="0"/>
              <a:t>FORMULA</a:t>
            </a:r>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38" y="2578182"/>
            <a:ext cx="8315325" cy="533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85947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012" y="7928"/>
            <a:ext cx="8295413" cy="5135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18697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a:t>Colorcraft Printing purchased a new printing press for $8,500 with a salvage </a:t>
            </a:r>
            <a:r>
              <a:rPr lang="en-US" b="1" smtClean="0"/>
              <a:t>value</a:t>
            </a:r>
            <a:r>
              <a:rPr lang="id-ID" b="1" smtClean="0"/>
              <a:t> </a:t>
            </a:r>
            <a:r>
              <a:rPr lang="en-US" b="1" smtClean="0"/>
              <a:t>of </a:t>
            </a:r>
            <a:r>
              <a:rPr lang="en-US" b="1"/>
              <a:t>$500. For depreciation purposes, the press is expected to have a useful life </a:t>
            </a:r>
            <a:r>
              <a:rPr lang="en-US" b="1" smtClean="0"/>
              <a:t>of</a:t>
            </a:r>
            <a:r>
              <a:rPr lang="id-ID" b="1" smtClean="0"/>
              <a:t> </a:t>
            </a:r>
            <a:r>
              <a:rPr lang="en-US" b="1" smtClean="0"/>
              <a:t>5,000 </a:t>
            </a:r>
            <a:r>
              <a:rPr lang="en-US" b="1"/>
              <a:t>hours. From the following estimate of hours of use, prepare a </a:t>
            </a:r>
            <a:r>
              <a:rPr lang="en-US" b="1" smtClean="0"/>
              <a:t>depreciation</a:t>
            </a:r>
            <a:r>
              <a:rPr lang="id-ID" b="1" smtClean="0"/>
              <a:t> </a:t>
            </a:r>
            <a:r>
              <a:rPr lang="en-US" b="1" smtClean="0"/>
              <a:t>schedule </a:t>
            </a:r>
            <a:r>
              <a:rPr lang="en-US" b="1"/>
              <a:t>for the printing press by using the units-of-production method.</a:t>
            </a:r>
            <a:endParaRPr lang="en-US"/>
          </a:p>
        </p:txBody>
      </p:sp>
      <p:sp>
        <p:nvSpPr>
          <p:cNvPr id="2" name="Title 1"/>
          <p:cNvSpPr>
            <a:spLocks noGrp="1"/>
          </p:cNvSpPr>
          <p:nvPr>
            <p:ph type="title"/>
          </p:nvPr>
        </p:nvSpPr>
        <p:spPr/>
        <p:txBody>
          <a:bodyPr/>
          <a:lstStyle/>
          <a:p>
            <a:r>
              <a:rPr lang="id-ID" smtClean="0"/>
              <a:t>EXAMPLE</a:t>
            </a: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808999608"/>
              </p:ext>
            </p:extLst>
          </p:nvPr>
        </p:nvGraphicFramePr>
        <p:xfrm>
          <a:off x="2315688" y="3207080"/>
          <a:ext cx="2933205" cy="1463040"/>
        </p:xfrm>
        <a:graphic>
          <a:graphicData uri="http://schemas.openxmlformats.org/drawingml/2006/table">
            <a:tbl>
              <a:tblPr firstRow="1" firstCol="1" bandRow="1">
                <a:effectLst>
                  <a:outerShdw blurRad="50800" dist="38100" dir="2700000" algn="tl" rotWithShape="0">
                    <a:prstClr val="black">
                      <a:alpha val="40000"/>
                    </a:prstClr>
                  </a:outerShdw>
                </a:effectLst>
                <a:tableStyleId>{5C22544A-7EE6-4342-B048-85BDC9FD1C3A}</a:tableStyleId>
              </a:tblPr>
              <a:tblGrid>
                <a:gridCol w="1328605"/>
                <a:gridCol w="1604600"/>
              </a:tblGrid>
              <a:tr h="0">
                <a:tc>
                  <a:txBody>
                    <a:bodyPr/>
                    <a:lstStyle/>
                    <a:p>
                      <a:pPr algn="ctr">
                        <a:spcAft>
                          <a:spcPts val="0"/>
                        </a:spcAft>
                      </a:pPr>
                      <a:r>
                        <a:rPr lang="en-US" sz="1600" b="0">
                          <a:solidFill>
                            <a:srgbClr val="CC0099"/>
                          </a:solidFill>
                          <a:effectLst>
                            <a:outerShdw blurRad="38100" dist="38100" dir="2700000" algn="tl">
                              <a:srgbClr val="000000">
                                <a:alpha val="43137"/>
                              </a:srgbClr>
                            </a:outerShdw>
                          </a:effectLst>
                        </a:rPr>
                        <a:t>Year </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c>
                  <a:txBody>
                    <a:bodyPr/>
                    <a:lstStyle/>
                    <a:p>
                      <a:pPr algn="ctr">
                        <a:spcAft>
                          <a:spcPts val="0"/>
                        </a:spcAft>
                      </a:pPr>
                      <a:r>
                        <a:rPr lang="en-US" sz="1600" b="0">
                          <a:solidFill>
                            <a:srgbClr val="CC0099"/>
                          </a:solidFill>
                          <a:effectLst>
                            <a:outerShdw blurRad="38100" dist="38100" dir="2700000" algn="tl">
                              <a:srgbClr val="000000">
                                <a:alpha val="43137"/>
                              </a:srgbClr>
                            </a:outerShdw>
                          </a:effectLst>
                        </a:rPr>
                        <a:t>Hours of Use</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r>
              <a:tr h="0">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1 </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1,500</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r>
              <a:tr h="0">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2 </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1,200</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r>
              <a:tr h="0">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3 </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2,000</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r>
              <a:tr h="0">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4 </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c>
                  <a:txBody>
                    <a:bodyPr/>
                    <a:lstStyle/>
                    <a:p>
                      <a:pPr algn="r">
                        <a:spcAft>
                          <a:spcPts val="0"/>
                        </a:spcAft>
                      </a:pPr>
                      <a:r>
                        <a:rPr lang="en-US" sz="1600" b="0">
                          <a:solidFill>
                            <a:srgbClr val="CC0099"/>
                          </a:solidFill>
                          <a:effectLst>
                            <a:outerShdw blurRad="38100" dist="38100" dir="2700000" algn="tl">
                              <a:srgbClr val="000000">
                                <a:alpha val="43137"/>
                              </a:srgbClr>
                            </a:outerShdw>
                          </a:effectLst>
                        </a:rPr>
                        <a:t>500</a:t>
                      </a:r>
                      <a:endParaRPr lang="en-US" sz="2000" b="0">
                        <a:solidFill>
                          <a:srgbClr val="CC0099"/>
                        </a:solidFill>
                        <a:effectLst>
                          <a:outerShdw blurRad="38100" dist="38100" dir="2700000" algn="tl">
                            <a:srgbClr val="000000">
                              <a:alpha val="43137"/>
                            </a:srgbClr>
                          </a:outerShdw>
                        </a:effectLst>
                        <a:latin typeface="Calibri"/>
                        <a:ea typeface="Calibri"/>
                        <a:cs typeface="Times New Roman"/>
                      </a:endParaRPr>
                    </a:p>
                  </a:txBody>
                  <a:tcPr marL="249086" marR="249086" marT="0" marB="0">
                    <a:solidFill>
                      <a:srgbClr val="00B0F0"/>
                    </a:solidFill>
                  </a:tcPr>
                </a:tc>
              </a:tr>
            </a:tbl>
          </a:graphicData>
        </a:graphic>
      </p:graphicFrame>
    </p:spTree>
    <p:extLst>
      <p:ext uri="{BB962C8B-B14F-4D97-AF65-F5344CB8AC3E}">
        <p14:creationId xmlns:p14="http://schemas.microsoft.com/office/powerpoint/2010/main" val="165616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948" y="905989"/>
            <a:ext cx="8632512" cy="2941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10603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744" y="263853"/>
            <a:ext cx="8414548" cy="3560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6585902"/>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p:cNvSpPr/>
          <p:nvPr/>
        </p:nvSpPr>
        <p:spPr>
          <a:xfrm>
            <a:off x="502418" y="1276350"/>
            <a:ext cx="6551526" cy="2435679"/>
          </a:xfrm>
          <a:prstGeom prst="round2DiagRect">
            <a:avLst>
              <a:gd name="adj1" fmla="val 16667"/>
              <a:gd name="adj2" fmla="val 0"/>
            </a:avLst>
          </a:prstGeom>
          <a:ln>
            <a:noFill/>
          </a:ln>
          <a:effectLst>
            <a:outerShdw blurRad="254000" dist="127000" dir="2700000" algn="tl" rotWithShape="0">
              <a:prstClr val="black">
                <a:alpha val="59000"/>
              </a:prstClr>
            </a:outerShdw>
          </a:effectLst>
          <a:scene3d>
            <a:camera prst="orthographicFront">
              <a:rot lat="0" lon="0" rev="0"/>
            </a:camera>
            <a:lightRig rig="balanced" dir="t">
              <a:rot lat="0" lon="0" rev="8700000"/>
            </a:lightRig>
          </a:scene3d>
          <a:sp3d prstMaterial="clear">
            <a:bevelT w="304800" h="2476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Title 3"/>
          <p:cNvSpPr>
            <a:spLocks noGrp="1"/>
          </p:cNvSpPr>
          <p:nvPr>
            <p:ph type="title"/>
          </p:nvPr>
        </p:nvSpPr>
        <p:spPr>
          <a:xfrm>
            <a:off x="905299" y="1276350"/>
            <a:ext cx="5907483" cy="1714500"/>
          </a:xfrm>
        </p:spPr>
        <p:txBody>
          <a:bodyPr>
            <a:noAutofit/>
          </a:bodyPr>
          <a:lstStyle/>
          <a:p>
            <a:r>
              <a:rPr lang="en-US" sz="2400" b="1" kern="700"/>
              <a:t>ASSET COST RECOVERY </a:t>
            </a:r>
            <a:r>
              <a:rPr lang="en-US" sz="2400" b="1" kern="700" smtClean="0"/>
              <a:t>SYSTEMS-</a:t>
            </a:r>
            <a:r>
              <a:rPr lang="en-US" sz="2400" b="1" kern="700"/>
              <a:t/>
            </a:r>
            <a:br>
              <a:rPr lang="en-US" sz="2400" b="1" kern="700"/>
            </a:br>
            <a:r>
              <a:rPr lang="en-US" sz="2400" b="1" kern="700"/>
              <a:t>IRS PRESCRIBED METHODS FOR </a:t>
            </a:r>
            <a:r>
              <a:rPr lang="en-US" sz="2400" b="1" kern="700" smtClean="0"/>
              <a:t>INCOME TAX </a:t>
            </a:r>
            <a:r>
              <a:rPr lang="en-US" sz="2400" b="1" kern="700"/>
              <a:t>REPORTING</a:t>
            </a:r>
            <a:endParaRPr lang="en-US" sz="2400" kern="700"/>
          </a:p>
        </p:txBody>
      </p:sp>
    </p:spTree>
    <p:extLst>
      <p:ext uri="{BB962C8B-B14F-4D97-AF65-F5344CB8AC3E}">
        <p14:creationId xmlns:p14="http://schemas.microsoft.com/office/powerpoint/2010/main" val="1175133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750" fill="hold"/>
                                        <p:tgtEl>
                                          <p:spTgt spid="3"/>
                                        </p:tgtEl>
                                        <p:attrNameLst>
                                          <p:attrName>ppt_w</p:attrName>
                                        </p:attrNameLst>
                                      </p:cBhvr>
                                      <p:tavLst>
                                        <p:tav tm="0">
                                          <p:val>
                                            <p:fltVal val="0"/>
                                          </p:val>
                                        </p:tav>
                                        <p:tav tm="100000">
                                          <p:val>
                                            <p:strVal val="#ppt_w"/>
                                          </p:val>
                                        </p:tav>
                                      </p:tavLst>
                                    </p:anim>
                                    <p:anim calcmode="lin" valueType="num">
                                      <p:cBhvr>
                                        <p:cTn id="8" dur="2750" fill="hold"/>
                                        <p:tgtEl>
                                          <p:spTgt spid="3"/>
                                        </p:tgtEl>
                                        <p:attrNameLst>
                                          <p:attrName>ppt_h</p:attrName>
                                        </p:attrNameLst>
                                      </p:cBhvr>
                                      <p:tavLst>
                                        <p:tav tm="0">
                                          <p:val>
                                            <p:fltVal val="0"/>
                                          </p:val>
                                        </p:tav>
                                        <p:tav tm="100000">
                                          <p:val>
                                            <p:strVal val="#ppt_h"/>
                                          </p:val>
                                        </p:tav>
                                      </p:tavLst>
                                    </p:anim>
                                    <p:animEffect transition="in" filter="fade">
                                      <p:cBhvr>
                                        <p:cTn id="9" dur="2750"/>
                                        <p:tgtEl>
                                          <p:spTgt spid="3"/>
                                        </p:tgtEl>
                                      </p:cBhvr>
                                    </p:animEffect>
                                    <p:anim calcmode="lin" valueType="num">
                                      <p:cBhvr>
                                        <p:cTn id="10" dur="2750" fill="hold"/>
                                        <p:tgtEl>
                                          <p:spTgt spid="3"/>
                                        </p:tgtEl>
                                        <p:attrNameLst>
                                          <p:attrName>ppt_x</p:attrName>
                                        </p:attrNameLst>
                                      </p:cBhvr>
                                      <p:tavLst>
                                        <p:tav tm="0">
                                          <p:val>
                                            <p:fltVal val="0.5"/>
                                          </p:val>
                                        </p:tav>
                                        <p:tav tm="100000">
                                          <p:val>
                                            <p:strVal val="#ppt_x"/>
                                          </p:val>
                                        </p:tav>
                                      </p:tavLst>
                                    </p:anim>
                                    <p:anim calcmode="lin" valueType="num">
                                      <p:cBhvr>
                                        <p:cTn id="11" dur="2750" fill="hold"/>
                                        <p:tgtEl>
                                          <p:spTgt spid="3"/>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3"/>
                                        </p:tgtEl>
                                        <p:attrNameLst>
                                          <p:attrName>ppt_c</p:attrName>
                                        </p:attrNameLst>
                                      </p:cBhvr>
                                      <p:to>
                                        <a:schemeClr val="tx1"/>
                                      </p:to>
                                    </p:animClr>
                                  </p:subTnLst>
                                </p:cTn>
                              </p:par>
                              <p:par>
                                <p:cTn id="12" presetID="53" presetClass="entr" presetSubtype="528"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2750" fill="hold"/>
                                        <p:tgtEl>
                                          <p:spTgt spid="4"/>
                                        </p:tgtEl>
                                        <p:attrNameLst>
                                          <p:attrName>ppt_w</p:attrName>
                                        </p:attrNameLst>
                                      </p:cBhvr>
                                      <p:tavLst>
                                        <p:tav tm="0">
                                          <p:val>
                                            <p:fltVal val="0"/>
                                          </p:val>
                                        </p:tav>
                                        <p:tav tm="100000">
                                          <p:val>
                                            <p:strVal val="#ppt_w"/>
                                          </p:val>
                                        </p:tav>
                                      </p:tavLst>
                                    </p:anim>
                                    <p:anim calcmode="lin" valueType="num">
                                      <p:cBhvr>
                                        <p:cTn id="15" dur="2750" fill="hold"/>
                                        <p:tgtEl>
                                          <p:spTgt spid="4"/>
                                        </p:tgtEl>
                                        <p:attrNameLst>
                                          <p:attrName>ppt_h</p:attrName>
                                        </p:attrNameLst>
                                      </p:cBhvr>
                                      <p:tavLst>
                                        <p:tav tm="0">
                                          <p:val>
                                            <p:fltVal val="0"/>
                                          </p:val>
                                        </p:tav>
                                        <p:tav tm="100000">
                                          <p:val>
                                            <p:strVal val="#ppt_h"/>
                                          </p:val>
                                        </p:tav>
                                      </p:tavLst>
                                    </p:anim>
                                    <p:animEffect transition="in" filter="fade">
                                      <p:cBhvr>
                                        <p:cTn id="16" dur="2750"/>
                                        <p:tgtEl>
                                          <p:spTgt spid="4"/>
                                        </p:tgtEl>
                                      </p:cBhvr>
                                    </p:animEffect>
                                    <p:anim calcmode="lin" valueType="num">
                                      <p:cBhvr>
                                        <p:cTn id="17" dur="2750" fill="hold"/>
                                        <p:tgtEl>
                                          <p:spTgt spid="4"/>
                                        </p:tgtEl>
                                        <p:attrNameLst>
                                          <p:attrName>ppt_x</p:attrName>
                                        </p:attrNameLst>
                                      </p:cBhvr>
                                      <p:tavLst>
                                        <p:tav tm="0">
                                          <p:val>
                                            <p:fltVal val="0.5"/>
                                          </p:val>
                                        </p:tav>
                                        <p:tav tm="100000">
                                          <p:val>
                                            <p:strVal val="#ppt_x"/>
                                          </p:val>
                                        </p:tav>
                                      </p:tavLst>
                                    </p:anim>
                                    <p:anim calcmode="lin" valueType="num">
                                      <p:cBhvr>
                                        <p:cTn id="18" dur="2750" fill="hold"/>
                                        <p:tgtEl>
                                          <p:spTgt spid="4"/>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4"/>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92500" lnSpcReduction="20000"/>
          </a:bodyPr>
          <a:lstStyle/>
          <a:p>
            <a:r>
              <a:rPr lang="en-US">
                <a:effectLst>
                  <a:outerShdw blurRad="38100" dist="38100" dir="2700000" algn="tl">
                    <a:srgbClr val="000000">
                      <a:alpha val="43137"/>
                    </a:srgbClr>
                  </a:outerShdw>
                </a:effectLst>
              </a:rPr>
              <a:t>As part of the Economic Recovery Act of 1981, the IRS introduced a depreciation method known as the </a:t>
            </a:r>
            <a:r>
              <a:rPr lang="en-US" b="1" smtClean="0">
                <a:effectLst>
                  <a:outerShdw blurRad="38100" dist="38100" dir="2700000" algn="tl">
                    <a:srgbClr val="000000">
                      <a:alpha val="43137"/>
                    </a:srgbClr>
                  </a:outerShdw>
                </a:effectLst>
              </a:rPr>
              <a:t>Accelerated Cost Recovery System </a:t>
            </a:r>
            <a:r>
              <a:rPr lang="en-US" smtClean="0">
                <a:effectLst>
                  <a:outerShdw blurRad="38100" dist="38100" dir="2700000" algn="tl">
                    <a:srgbClr val="000000">
                      <a:alpha val="43137"/>
                    </a:srgbClr>
                  </a:outerShdw>
                </a:effectLst>
              </a:rPr>
              <a:t>(</a:t>
            </a:r>
            <a:r>
              <a:rPr lang="en-US">
                <a:effectLst>
                  <a:outerShdw blurRad="38100" dist="38100" dir="2700000" algn="tl">
                    <a:srgbClr val="000000">
                      <a:alpha val="43137"/>
                    </a:srgbClr>
                  </a:outerShdw>
                </a:effectLst>
              </a:rPr>
              <a:t>ACRS), which allowed businesses to depreciate assets more quickly than they could with traditional methods. Faster write-offs encouraged businesses to invest in new equipment and other capital assets more frequently, thereby sparking needed economic growth. Essentially, ACRS discarded the concepts of estimated useful life and residual value. In their place, it required that business compute a </a:t>
            </a:r>
            <a:r>
              <a:rPr lang="en-US" b="1">
                <a:effectLst>
                  <a:outerShdw blurRad="38100" dist="38100" dir="2700000" algn="tl">
                    <a:srgbClr val="000000">
                      <a:alpha val="43137"/>
                    </a:srgbClr>
                  </a:outerShdw>
                </a:effectLst>
              </a:rPr>
              <a:t>cost recovery allowance</a:t>
            </a:r>
            <a:r>
              <a:rPr lang="en-US">
                <a:effectLst>
                  <a:outerShdw blurRad="38100" dist="38100" dir="2700000" algn="tl">
                    <a:srgbClr val="000000">
                      <a:alpha val="43137"/>
                    </a:srgbClr>
                  </a:outerShdw>
                </a:effectLst>
              </a:rPr>
              <a:t>. </a:t>
            </a:r>
            <a:endParaRPr lang="id-ID" smtClean="0">
              <a:effectLst>
                <a:outerShdw blurRad="38100" dist="38100" dir="2700000" algn="tl">
                  <a:srgbClr val="000000">
                    <a:alpha val="43137"/>
                  </a:srgbClr>
                </a:outerShdw>
              </a:effectLst>
            </a:endParaRPr>
          </a:p>
          <a:p>
            <a:r>
              <a:rPr lang="en-US" smtClean="0">
                <a:effectLst>
                  <a:outerShdw blurRad="38100" dist="38100" dir="2700000" algn="tl">
                    <a:srgbClr val="000000">
                      <a:alpha val="43137"/>
                    </a:srgbClr>
                  </a:outerShdw>
                </a:effectLst>
              </a:rPr>
              <a:t>After </a:t>
            </a:r>
            <a:r>
              <a:rPr lang="en-US">
                <a:effectLst>
                  <a:outerShdw blurRad="38100" dist="38100" dir="2700000" algn="tl">
                    <a:srgbClr val="000000">
                      <a:alpha val="43137"/>
                    </a:srgbClr>
                  </a:outerShdw>
                </a:effectLst>
              </a:rPr>
              <a:t>the ACRS was modified by the Tax Equity and Fiscal Responsibility Act of 1982 and the Tax Reform Act of 1984, it was significantly overhauled by the Tax Reform Act of 1986. The resulting method was known as the </a:t>
            </a:r>
            <a:r>
              <a:rPr lang="en-US" b="1" smtClean="0">
                <a:effectLst>
                  <a:outerShdw blurRad="38100" dist="38100" dir="2700000" algn="tl">
                    <a:srgbClr val="000000">
                      <a:alpha val="43137"/>
                    </a:srgbClr>
                  </a:outerShdw>
                </a:effectLst>
              </a:rPr>
              <a:t>Modified Accelerated Cost Recovery System (</a:t>
            </a:r>
            <a:r>
              <a:rPr lang="en-US" b="1">
                <a:effectLst>
                  <a:outerShdw blurRad="38100" dist="38100" dir="2700000" algn="tl">
                    <a:srgbClr val="000000">
                      <a:alpha val="43137"/>
                    </a:srgbClr>
                  </a:outerShdw>
                </a:effectLst>
              </a:rPr>
              <a:t>MACRS)</a:t>
            </a:r>
            <a:r>
              <a:rPr lang="en-US">
                <a:effectLst>
                  <a:outerShdw blurRad="38100" dist="38100" dir="2700000" algn="tl">
                    <a:srgbClr val="000000">
                      <a:alpha val="43137"/>
                    </a:srgbClr>
                  </a:outerShdw>
                </a:effectLst>
              </a:rPr>
              <a:t>. This is the system we shall use to calculate depreciation for federal income tax purposes. </a:t>
            </a:r>
          </a:p>
          <a:p>
            <a:endParaRPr lang="en-US">
              <a:effectLst>
                <a:outerShdw blurRad="38100" dist="38100" dir="2700000" algn="tl">
                  <a:srgbClr val="000000">
                    <a:alpha val="43137"/>
                  </a:srgbClr>
                </a:outerShdw>
              </a:effectLst>
            </a:endParaRPr>
          </a:p>
        </p:txBody>
      </p:sp>
      <p:sp>
        <p:nvSpPr>
          <p:cNvPr id="4" name="Title 3"/>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id-ID" sz="3600" b="1" smtClean="0">
                <a:ln/>
                <a:solidFill>
                  <a:srgbClr val="FFFF00"/>
                </a:solidFill>
                <a:latin typeface="Gill Sans MT" panose="020B0502020104020203" pitchFamily="34" charset="0"/>
              </a:rPr>
              <a:t>ACRS </a:t>
            </a:r>
            <a:r>
              <a:rPr lang="en-US" sz="3600" b="1" smtClean="0">
                <a:ln/>
                <a:solidFill>
                  <a:srgbClr val="FFFF00"/>
                </a:solidFill>
                <a:latin typeface="Gill Sans MT" panose="020B0502020104020203" pitchFamily="34" charset="0"/>
              </a:rPr>
              <a:t>vs</a:t>
            </a:r>
            <a:r>
              <a:rPr lang="id-ID" sz="3600" b="1" smtClean="0">
                <a:ln/>
                <a:solidFill>
                  <a:srgbClr val="FFFF00"/>
                </a:solidFill>
                <a:latin typeface="Gill Sans MT" panose="020B0502020104020203" pitchFamily="34" charset="0"/>
              </a:rPr>
              <a:t> MACRS</a:t>
            </a:r>
            <a:endParaRPr lang="en-US" sz="3600" b="1">
              <a:ln/>
              <a:solidFill>
                <a:srgbClr val="FFFF00"/>
              </a:solidFill>
              <a:latin typeface="Gill Sans MT" panose="020B0502020104020203" pitchFamily="34" charset="0"/>
            </a:endParaRPr>
          </a:p>
        </p:txBody>
      </p:sp>
    </p:spTree>
    <p:extLst>
      <p:ext uri="{BB962C8B-B14F-4D97-AF65-F5344CB8AC3E}">
        <p14:creationId xmlns:p14="http://schemas.microsoft.com/office/powerpoint/2010/main" val="30202599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7829" y="1371600"/>
            <a:ext cx="7585560" cy="3257550"/>
          </a:xfrm>
        </p:spPr>
        <p:txBody>
          <a:bodyPr>
            <a:noAutofit/>
          </a:bodyPr>
          <a:lstStyle/>
          <a:p>
            <a:pPr marL="68580" indent="0" algn="just">
              <a:buNone/>
            </a:pPr>
            <a:r>
              <a:rPr lang="en-US" sz="2400">
                <a:effectLst>
                  <a:outerShdw blurRad="38100" dist="38100" dir="2700000" algn="tl">
                    <a:srgbClr val="000000">
                      <a:alpha val="43137"/>
                    </a:srgbClr>
                  </a:outerShdw>
                </a:effectLst>
              </a:rPr>
              <a:t>According to the </a:t>
            </a:r>
            <a:r>
              <a:rPr lang="en-US" sz="2400" smtClean="0">
                <a:effectLst>
                  <a:outerShdw blurRad="38100" dist="38100" dir="2700000" algn="tl">
                    <a:srgbClr val="000000">
                      <a:alpha val="43137"/>
                    </a:srgbClr>
                  </a:outerShdw>
                </a:effectLst>
              </a:rPr>
              <a:t>IRS</a:t>
            </a:r>
            <a:r>
              <a:rPr lang="id-ID" sz="2400" smtClean="0">
                <a:effectLst>
                  <a:outerShdw blurRad="38100" dist="38100" dir="2700000" algn="tl">
                    <a:srgbClr val="000000">
                      <a:alpha val="43137"/>
                    </a:srgbClr>
                  </a:outerShdw>
                </a:effectLst>
              </a:rPr>
              <a:t> (Internal Revenue Services)</a:t>
            </a:r>
            <a:r>
              <a:rPr lang="en-US" sz="2400" smtClean="0">
                <a:effectLst>
                  <a:outerShdw blurRad="38100" dist="38100" dir="2700000" algn="tl">
                    <a:srgbClr val="000000">
                      <a:alpha val="43137"/>
                    </a:srgbClr>
                  </a:outerShdw>
                </a:effectLst>
              </a:rPr>
              <a:t>, </a:t>
            </a:r>
            <a:r>
              <a:rPr lang="en-US" sz="2400">
                <a:effectLst>
                  <a:outerShdw blurRad="38100" dist="38100" dir="2700000" algn="tl">
                    <a:srgbClr val="000000">
                      <a:alpha val="43137"/>
                    </a:srgbClr>
                  </a:outerShdw>
                </a:effectLst>
              </a:rPr>
              <a:t>the modified accelerated cost recovery system (MACRS) is the </a:t>
            </a:r>
            <a:r>
              <a:rPr lang="en-US" sz="2400" smtClean="0">
                <a:effectLst>
                  <a:outerShdw blurRad="38100" dist="38100" dir="2700000" algn="tl">
                    <a:srgbClr val="000000">
                      <a:alpha val="43137"/>
                    </a:srgbClr>
                  </a:outerShdw>
                </a:effectLst>
              </a:rPr>
              <a:t>name</a:t>
            </a:r>
            <a:r>
              <a:rPr lang="id-ID" sz="2400" smtClean="0">
                <a:effectLst>
                  <a:outerShdw blurRad="38100" dist="38100" dir="2700000" algn="tl">
                    <a:srgbClr val="000000">
                      <a:alpha val="43137"/>
                    </a:srgbClr>
                  </a:outerShdw>
                </a:effectLst>
              </a:rPr>
              <a:t> </a:t>
            </a:r>
            <a:r>
              <a:rPr lang="en-US" sz="2400" smtClean="0">
                <a:effectLst>
                  <a:outerShdw blurRad="38100" dist="38100" dir="2700000" algn="tl">
                    <a:srgbClr val="000000">
                      <a:alpha val="43137"/>
                    </a:srgbClr>
                  </a:outerShdw>
                </a:effectLst>
              </a:rPr>
              <a:t>given </a:t>
            </a:r>
            <a:r>
              <a:rPr lang="en-US" sz="2400">
                <a:effectLst>
                  <a:outerShdw blurRad="38100" dist="38100" dir="2700000" algn="tl">
                    <a:srgbClr val="000000">
                      <a:alpha val="43137"/>
                    </a:srgbClr>
                  </a:outerShdw>
                </a:effectLst>
              </a:rPr>
              <a:t>to tax rules for getting back or recovering through depreciation deductions the cost </a:t>
            </a:r>
            <a:r>
              <a:rPr lang="en-US" sz="2400" smtClean="0">
                <a:effectLst>
                  <a:outerShdw blurRad="38100" dist="38100" dir="2700000" algn="tl">
                    <a:srgbClr val="000000">
                      <a:alpha val="43137"/>
                    </a:srgbClr>
                  </a:outerShdw>
                </a:effectLst>
              </a:rPr>
              <a:t>of</a:t>
            </a:r>
            <a:r>
              <a:rPr lang="id-ID" sz="2400" smtClean="0">
                <a:effectLst>
                  <a:outerShdw blurRad="38100" dist="38100" dir="2700000" algn="tl">
                    <a:srgbClr val="000000">
                      <a:alpha val="43137"/>
                    </a:srgbClr>
                  </a:outerShdw>
                </a:effectLst>
              </a:rPr>
              <a:t> </a:t>
            </a:r>
            <a:r>
              <a:rPr lang="en-US" sz="2400" smtClean="0">
                <a:effectLst>
                  <a:outerShdw blurRad="38100" dist="38100" dir="2700000" algn="tl">
                    <a:srgbClr val="000000">
                      <a:alpha val="43137"/>
                    </a:srgbClr>
                  </a:outerShdw>
                </a:effectLst>
              </a:rPr>
              <a:t>property </a:t>
            </a:r>
            <a:r>
              <a:rPr lang="en-US" sz="2400">
                <a:effectLst>
                  <a:outerShdw blurRad="38100" dist="38100" dir="2700000" algn="tl">
                    <a:srgbClr val="000000">
                      <a:alpha val="43137"/>
                    </a:srgbClr>
                  </a:outerShdw>
                </a:effectLst>
              </a:rPr>
              <a:t>used in a trade or business or to produce income. These rules generally apply </a:t>
            </a:r>
            <a:r>
              <a:rPr lang="en-US" sz="2400" smtClean="0">
                <a:effectLst>
                  <a:outerShdw blurRad="38100" dist="38100" dir="2700000" algn="tl">
                    <a:srgbClr val="000000">
                      <a:alpha val="43137"/>
                    </a:srgbClr>
                  </a:outerShdw>
                </a:effectLst>
              </a:rPr>
              <a:t>to</a:t>
            </a:r>
            <a:r>
              <a:rPr lang="id-ID" sz="2400" smtClean="0">
                <a:effectLst>
                  <a:outerShdw blurRad="38100" dist="38100" dir="2700000" algn="tl">
                    <a:srgbClr val="000000">
                      <a:alpha val="43137"/>
                    </a:srgbClr>
                  </a:outerShdw>
                </a:effectLst>
              </a:rPr>
              <a:t> </a:t>
            </a:r>
            <a:r>
              <a:rPr lang="en-US" sz="2400" smtClean="0">
                <a:effectLst>
                  <a:outerShdw blurRad="38100" dist="38100" dir="2700000" algn="tl">
                    <a:srgbClr val="000000">
                      <a:alpha val="43137"/>
                    </a:srgbClr>
                  </a:outerShdw>
                </a:effectLst>
              </a:rPr>
              <a:t>tangible </a:t>
            </a:r>
            <a:r>
              <a:rPr lang="en-US" sz="2400">
                <a:effectLst>
                  <a:outerShdw blurRad="38100" dist="38100" dir="2700000" algn="tl">
                    <a:srgbClr val="000000">
                      <a:alpha val="43137"/>
                    </a:srgbClr>
                  </a:outerShdw>
                </a:effectLst>
              </a:rPr>
              <a:t>property placed into service </a:t>
            </a:r>
            <a:r>
              <a:rPr lang="en-US" sz="2400" i="1">
                <a:effectLst>
                  <a:outerShdw blurRad="38100" dist="38100" dir="2700000" algn="tl">
                    <a:srgbClr val="000000">
                      <a:alpha val="43137"/>
                    </a:srgbClr>
                  </a:outerShdw>
                </a:effectLst>
              </a:rPr>
              <a:t>after 1986</a:t>
            </a:r>
            <a:r>
              <a:rPr lang="en-US" sz="2400">
                <a:effectLst>
                  <a:outerShdw blurRad="38100" dist="38100" dir="2700000" algn="tl">
                    <a:srgbClr val="000000">
                      <a:alpha val="43137"/>
                    </a:srgbClr>
                  </a:outerShdw>
                </a:effectLst>
              </a:rPr>
              <a:t>.</a:t>
            </a:r>
          </a:p>
        </p:txBody>
      </p:sp>
      <p:sp>
        <p:nvSpPr>
          <p:cNvPr id="2" name="Title 1"/>
          <p:cNvSpPr>
            <a:spLocks noGrp="1"/>
          </p:cNvSpPr>
          <p:nvPr>
            <p:ph type="title"/>
          </p:nvPr>
        </p:nvSpPr>
        <p:spPr>
          <a:xfrm>
            <a:off x="500743" y="285750"/>
            <a:ext cx="8294914" cy="857250"/>
          </a:xfrm>
        </p:spPr>
        <p:txBody>
          <a:bodyPr>
            <a:noAutofit/>
          </a:bodyPr>
          <a:lstStyle/>
          <a:p>
            <a:r>
              <a:rPr lang="en-US" sz="2000" b="1">
                <a:solidFill>
                  <a:srgbClr val="FFFF00"/>
                </a:solidFill>
                <a:effectLst>
                  <a:outerShdw blurRad="38100" dist="38100" dir="2700000" algn="tl">
                    <a:srgbClr val="000000">
                      <a:alpha val="43137"/>
                    </a:srgbClr>
                  </a:outerShdw>
                </a:effectLst>
              </a:rPr>
              <a:t>CALCULATING DEPRECIATION BY USING THE MODIFIED</a:t>
            </a:r>
            <a:br>
              <a:rPr lang="en-US" sz="2000" b="1">
                <a:solidFill>
                  <a:srgbClr val="FFFF00"/>
                </a:solidFill>
                <a:effectLst>
                  <a:outerShdw blurRad="38100" dist="38100" dir="2700000" algn="tl">
                    <a:srgbClr val="000000">
                      <a:alpha val="43137"/>
                    </a:srgbClr>
                  </a:outerShdw>
                </a:effectLst>
              </a:rPr>
            </a:br>
            <a:r>
              <a:rPr lang="en-US" sz="2000" b="1">
                <a:solidFill>
                  <a:srgbClr val="FFFF00"/>
                </a:solidFill>
                <a:effectLst>
                  <a:outerShdw blurRad="38100" dist="38100" dir="2700000" algn="tl">
                    <a:srgbClr val="000000">
                      <a:alpha val="43137"/>
                    </a:srgbClr>
                  </a:outerShdw>
                </a:effectLst>
              </a:rPr>
              <a:t>ACCELERATED COST RECOVERY SYSTEM (MACRS)</a:t>
            </a:r>
          </a:p>
        </p:txBody>
      </p:sp>
    </p:spTree>
    <p:extLst>
      <p:ext uri="{BB962C8B-B14F-4D97-AF65-F5344CB8AC3E}">
        <p14:creationId xmlns:p14="http://schemas.microsoft.com/office/powerpoint/2010/main" val="12182626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85000" lnSpcReduction="10000"/>
          </a:bodyPr>
          <a:lstStyle/>
          <a:p>
            <a:r>
              <a:rPr lang="en-US"/>
              <a:t>Before we can calculate the amount of depreciation for a particular asset, we must determine the </a:t>
            </a:r>
            <a:r>
              <a:rPr lang="en-US" b="1"/>
              <a:t>basis for depreciation</a:t>
            </a:r>
            <a:r>
              <a:rPr lang="en-US"/>
              <a:t>, or “cost” of that asset, for depreciation purposes. Sometimes the basis for depreciation is the original cost of the asset; however, in many cases the original cost (original basis) is “modified” by various IRS rules, section 179 deductions, and special depreciation allowances. Once the basis for depreciation has been established, the MACRS depreciation deduction can be calculated for each year and the depreciation schedule can be prepared. </a:t>
            </a:r>
          </a:p>
          <a:p>
            <a:r>
              <a:rPr lang="en-US"/>
              <a:t>Table 17-1 exhibits the eight main property classes of MACRS, with some examples of assets included in each class. Once the </a:t>
            </a:r>
            <a:r>
              <a:rPr lang="en-US" b="1"/>
              <a:t>property class </a:t>
            </a:r>
            <a:r>
              <a:rPr lang="en-US"/>
              <a:t>for the asset has been identified, the amount of depreciation each year can be manually calculated or found by using percentage tables. As a general rule, the 3-, 5-, 7-, and 10-year property class assets are depreciated by using the 200% declining-balance method; the 15- and 20-year classes use the 150% declining-balance method; and the 31.5- and 39-year classes use straight-line depreciation. </a:t>
            </a:r>
          </a:p>
        </p:txBody>
      </p:sp>
      <p:sp>
        <p:nvSpPr>
          <p:cNvPr id="4" name="Title 3"/>
          <p:cNvSpPr>
            <a:spLocks noGrp="1"/>
          </p:cNvSpPr>
          <p:nvPr>
            <p:ph type="title"/>
          </p:nvPr>
        </p:nvSpPr>
        <p:spPr/>
        <p:txBody>
          <a:bodyPr/>
          <a:lstStyle/>
          <a:p>
            <a:r>
              <a:rPr lang="id-ID" smtClean="0"/>
              <a:t>CLASSES OF MACRS</a:t>
            </a:r>
            <a:endParaRPr lang="en-US"/>
          </a:p>
        </p:txBody>
      </p:sp>
    </p:spTree>
    <p:extLst>
      <p:ext uri="{BB962C8B-B14F-4D97-AF65-F5344CB8AC3E}">
        <p14:creationId xmlns:p14="http://schemas.microsoft.com/office/powerpoint/2010/main" val="39268144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2" y="567558"/>
            <a:ext cx="7329726" cy="4575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2219" y="63063"/>
            <a:ext cx="2246400" cy="836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84033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9193" y="141894"/>
            <a:ext cx="5744864" cy="4855778"/>
          </a:xfrm>
          <a:prstGeom prst="rect">
            <a:avLst/>
          </a:prstGeom>
          <a:ln>
            <a:noFill/>
          </a:ln>
          <a:effectLst>
            <a:outerShdw blurRad="292100" sx="101000" sy="101000" algn="ctr" rotWithShape="0">
              <a:schemeClr val="bg2">
                <a:alpha val="77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732" y="250442"/>
            <a:ext cx="2352675" cy="638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4716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2322" y="0"/>
            <a:ext cx="519804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01337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68580" indent="0">
              <a:buNone/>
            </a:pPr>
            <a:r>
              <a:rPr lang="en-US"/>
              <a:t>On July 27, 2003, Utopia Industries purchased and placed into service new office and computer equipment costing $400,000. This equipment will be used for business 100% of the time. The accountants have elected to take a $30,000 section 179 deduction. Prepare a depreciation schedule for the new asset by using MACRS. </a:t>
            </a:r>
          </a:p>
          <a:p>
            <a:pPr marL="68580" indent="0">
              <a:buNone/>
            </a:pPr>
            <a:endParaRPr lang="en-US"/>
          </a:p>
        </p:txBody>
      </p:sp>
      <p:sp>
        <p:nvSpPr>
          <p:cNvPr id="2" name="Title 1"/>
          <p:cNvSpPr>
            <a:spLocks noGrp="1"/>
          </p:cNvSpPr>
          <p:nvPr>
            <p:ph type="title"/>
          </p:nvPr>
        </p:nvSpPr>
        <p:spPr/>
        <p:txBody>
          <a:bodyPr/>
          <a:lstStyle/>
          <a:p>
            <a:r>
              <a:rPr lang="id-ID" smtClean="0"/>
              <a:t>EXAMPLE 5</a:t>
            </a:r>
            <a:endParaRPr lang="en-US"/>
          </a:p>
        </p:txBody>
      </p:sp>
    </p:spTree>
    <p:extLst>
      <p:ext uri="{BB962C8B-B14F-4D97-AF65-F5344CB8AC3E}">
        <p14:creationId xmlns:p14="http://schemas.microsoft.com/office/powerpoint/2010/main" val="6940686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375" y="603834"/>
            <a:ext cx="7920000" cy="4259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11707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087" y="69909"/>
            <a:ext cx="7920000" cy="4972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794668"/>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p:cNvSpPr/>
          <p:nvPr/>
        </p:nvSpPr>
        <p:spPr>
          <a:xfrm>
            <a:off x="957944" y="1066800"/>
            <a:ext cx="6096000" cy="2645229"/>
          </a:xfrm>
          <a:prstGeom prst="round2DiagRect">
            <a:avLst>
              <a:gd name="adj1" fmla="val 16667"/>
              <a:gd name="adj2" fmla="val 0"/>
            </a:avLst>
          </a:prstGeom>
          <a:ln>
            <a:noFill/>
          </a:ln>
          <a:effectLst>
            <a:outerShdw blurRad="254000" dist="127000" dir="2700000" algn="tl" rotWithShape="0">
              <a:prstClr val="black">
                <a:alpha val="59000"/>
              </a:prstClr>
            </a:outerShdw>
          </a:effectLst>
          <a:scene3d>
            <a:camera prst="orthographicFront">
              <a:rot lat="0" lon="0" rev="0"/>
            </a:camera>
            <a:lightRig rig="balanced" dir="t">
              <a:rot lat="0" lon="0" rev="8700000"/>
            </a:lightRig>
          </a:scene3d>
          <a:sp3d prstMaterial="clear">
            <a:bevelT w="304800" h="2476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262743" y="1635578"/>
            <a:ext cx="5682343" cy="1714500"/>
          </a:xfrm>
        </p:spPr>
        <p:txBody>
          <a:bodyPr>
            <a:noAutofit/>
          </a:bodyPr>
          <a:lstStyle/>
          <a:p>
            <a:r>
              <a:rPr lang="en-US" b="1">
                <a:effectLst>
                  <a:outerShdw blurRad="139700" dist="38100" dir="2700000" algn="tl" rotWithShape="0">
                    <a:prstClr val="black">
                      <a:alpha val="55000"/>
                    </a:prstClr>
                  </a:outerShdw>
                </a:effectLst>
              </a:rPr>
              <a:t>CALCULATING THE PERIODIC DEPLETION</a:t>
            </a:r>
            <a:br>
              <a:rPr lang="en-US" b="1">
                <a:effectLst>
                  <a:outerShdw blurRad="139700" dist="38100" dir="2700000" algn="tl" rotWithShape="0">
                    <a:prstClr val="black">
                      <a:alpha val="55000"/>
                    </a:prstClr>
                  </a:outerShdw>
                </a:effectLst>
              </a:rPr>
            </a:br>
            <a:r>
              <a:rPr lang="en-US" b="1">
                <a:effectLst>
                  <a:outerShdw blurRad="139700" dist="38100" dir="2700000" algn="tl" rotWithShape="0">
                    <a:prstClr val="black">
                      <a:alpha val="55000"/>
                    </a:prstClr>
                  </a:outerShdw>
                </a:effectLst>
              </a:rPr>
              <a:t>COST OF NATURAL RESOURCES</a:t>
            </a:r>
            <a:endParaRPr lang="en-US">
              <a:effectLst>
                <a:outerShdw blurRad="139700" dist="38100" dir="2700000" algn="tl" rotWithShape="0">
                  <a:prstClr val="black">
                    <a:alpha val="55000"/>
                  </a:prstClr>
                </a:outerShdw>
              </a:effectLst>
            </a:endParaRPr>
          </a:p>
        </p:txBody>
      </p:sp>
    </p:spTree>
    <p:extLst>
      <p:ext uri="{BB962C8B-B14F-4D97-AF65-F5344CB8AC3E}">
        <p14:creationId xmlns:p14="http://schemas.microsoft.com/office/powerpoint/2010/main" val="31858650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750" fill="hold"/>
                                        <p:tgtEl>
                                          <p:spTgt spid="2"/>
                                        </p:tgtEl>
                                        <p:attrNameLst>
                                          <p:attrName>ppt_w</p:attrName>
                                        </p:attrNameLst>
                                      </p:cBhvr>
                                      <p:tavLst>
                                        <p:tav tm="0">
                                          <p:val>
                                            <p:fltVal val="0"/>
                                          </p:val>
                                        </p:tav>
                                        <p:tav tm="100000">
                                          <p:val>
                                            <p:strVal val="#ppt_w"/>
                                          </p:val>
                                        </p:tav>
                                      </p:tavLst>
                                    </p:anim>
                                    <p:anim calcmode="lin" valueType="num">
                                      <p:cBhvr>
                                        <p:cTn id="8" dur="2750" fill="hold"/>
                                        <p:tgtEl>
                                          <p:spTgt spid="2"/>
                                        </p:tgtEl>
                                        <p:attrNameLst>
                                          <p:attrName>ppt_h</p:attrName>
                                        </p:attrNameLst>
                                      </p:cBhvr>
                                      <p:tavLst>
                                        <p:tav tm="0">
                                          <p:val>
                                            <p:fltVal val="0"/>
                                          </p:val>
                                        </p:tav>
                                        <p:tav tm="100000">
                                          <p:val>
                                            <p:strVal val="#ppt_h"/>
                                          </p:val>
                                        </p:tav>
                                      </p:tavLst>
                                    </p:anim>
                                    <p:animEffect transition="in" filter="fade">
                                      <p:cBhvr>
                                        <p:cTn id="9" dur="275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2750" fill="hold"/>
                                        <p:tgtEl>
                                          <p:spTgt spid="3"/>
                                        </p:tgtEl>
                                        <p:attrNameLst>
                                          <p:attrName>ppt_w</p:attrName>
                                        </p:attrNameLst>
                                      </p:cBhvr>
                                      <p:tavLst>
                                        <p:tav tm="0">
                                          <p:val>
                                            <p:fltVal val="0"/>
                                          </p:val>
                                        </p:tav>
                                        <p:tav tm="100000">
                                          <p:val>
                                            <p:strVal val="#ppt_w"/>
                                          </p:val>
                                        </p:tav>
                                      </p:tavLst>
                                    </p:anim>
                                    <p:anim calcmode="lin" valueType="num">
                                      <p:cBhvr>
                                        <p:cTn id="13" dur="2750" fill="hold"/>
                                        <p:tgtEl>
                                          <p:spTgt spid="3"/>
                                        </p:tgtEl>
                                        <p:attrNameLst>
                                          <p:attrName>ppt_h</p:attrName>
                                        </p:attrNameLst>
                                      </p:cBhvr>
                                      <p:tavLst>
                                        <p:tav tm="0">
                                          <p:val>
                                            <p:fltVal val="0"/>
                                          </p:val>
                                        </p:tav>
                                        <p:tav tm="100000">
                                          <p:val>
                                            <p:strVal val="#ppt_h"/>
                                          </p:val>
                                        </p:tav>
                                      </p:tavLst>
                                    </p:anim>
                                    <p:animEffect transition="in" filter="fade">
                                      <p:cBhvr>
                                        <p:cTn id="14" dur="2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pPr marL="0" indent="0">
              <a:buNone/>
            </a:pPr>
            <a:r>
              <a:rPr lang="en-US"/>
              <a:t>Just as depreciation is used to write off the useful life of plant assets such as trucks, equipment, and buildings, depletion is used to account for the consumption of natural resources such as coal, petroleum, timber, natural gas, and minerals. </a:t>
            </a:r>
            <a:r>
              <a:rPr lang="en-US" b="1"/>
              <a:t>Depletion </a:t>
            </a:r>
            <a:r>
              <a:rPr lang="en-US"/>
              <a:t>is the proportional allocation of the cost of natural resources to the units used up or depleted per accounting period. In accounting, natural resources are also known as </a:t>
            </a:r>
            <a:r>
              <a:rPr lang="en-US" b="1"/>
              <a:t>wasting assets</a:t>
            </a:r>
            <a:r>
              <a:rPr lang="en-US"/>
              <a:t>, because they are considered to be exhausted or to be used up as they are converted into inventory by mining, pumping, or cutting. </a:t>
            </a:r>
          </a:p>
          <a:p>
            <a:pPr marL="0" indent="0">
              <a:buNone/>
            </a:pPr>
            <a:endParaRPr lang="en-US"/>
          </a:p>
        </p:txBody>
      </p:sp>
      <p:sp>
        <p:nvSpPr>
          <p:cNvPr id="2" name="Rounded Rectangle 1"/>
          <p:cNvSpPr/>
          <p:nvPr/>
        </p:nvSpPr>
        <p:spPr>
          <a:xfrm>
            <a:off x="630621" y="189186"/>
            <a:ext cx="7819696" cy="1072055"/>
          </a:xfrm>
          <a:prstGeom prst="roundRect">
            <a:avLst>
              <a:gd name="adj" fmla="val 50000"/>
            </a:avLst>
          </a:prstGeom>
          <a:solidFill>
            <a:schemeClr val="accent2">
              <a:alpha val="86000"/>
            </a:schemeClr>
          </a:solidFill>
          <a:effectLst>
            <a:outerShdw blurRad="50800" dist="38100" dir="2700000" algn="tl" rotWithShape="0">
              <a:prstClr val="black">
                <a:alpha val="40000"/>
              </a:prstClr>
            </a:outerShdw>
          </a:effectLst>
          <a:scene3d>
            <a:camera prst="orthographicFront"/>
            <a:lightRig rig="threePt" dir="t"/>
          </a:scene3d>
          <a:sp3d prstMaterial="clear">
            <a:bevelT w="374650" h="215900"/>
          </a:sp3d>
        </p:spPr>
        <p:style>
          <a:lnRef idx="3">
            <a:schemeClr val="lt1"/>
          </a:lnRef>
          <a:fillRef idx="1">
            <a:schemeClr val="accent2"/>
          </a:fillRef>
          <a:effectRef idx="1">
            <a:schemeClr val="accent2"/>
          </a:effectRef>
          <a:fontRef idx="minor">
            <a:schemeClr val="lt1"/>
          </a:fontRef>
        </p:style>
        <p:txBody>
          <a:bodyPr rtlCol="0" anchor="ctr"/>
          <a:lstStyle/>
          <a:p>
            <a:pPr algn="ctr"/>
            <a:endParaRPr lang="id-ID"/>
          </a:p>
        </p:txBody>
      </p:sp>
      <p:sp>
        <p:nvSpPr>
          <p:cNvPr id="4" name="Title 3"/>
          <p:cNvSpPr>
            <a:spLocks noGrp="1"/>
          </p:cNvSpPr>
          <p:nvPr>
            <p:ph type="title"/>
          </p:nvPr>
        </p:nvSpPr>
        <p:spPr/>
        <p:txBody>
          <a:bodyPr>
            <a:noAutofit/>
          </a:bodyPr>
          <a:lstStyle/>
          <a:p>
            <a:r>
              <a:rPr lang="en-US" sz="2400" b="1">
                <a:ln w="0"/>
                <a:effectLst>
                  <a:outerShdw blurRad="88900" dist="88900" dir="2700000" algn="tl" rotWithShape="0">
                    <a:prstClr val="black">
                      <a:alpha val="53000"/>
                    </a:prstClr>
                  </a:outerShdw>
                </a:effectLst>
              </a:rPr>
              <a:t>CALCULATING THE PERIODIC DEPLETION</a:t>
            </a:r>
            <a:br>
              <a:rPr lang="en-US" sz="2400" b="1">
                <a:ln w="0"/>
                <a:effectLst>
                  <a:outerShdw blurRad="88900" dist="88900" dir="2700000" algn="tl" rotWithShape="0">
                    <a:prstClr val="black">
                      <a:alpha val="53000"/>
                    </a:prstClr>
                  </a:outerShdw>
                </a:effectLst>
              </a:rPr>
            </a:br>
            <a:r>
              <a:rPr lang="en-US" sz="2400" b="1">
                <a:ln w="0"/>
                <a:effectLst>
                  <a:outerShdw blurRad="88900" dist="88900" dir="2700000" algn="tl" rotWithShape="0">
                    <a:prstClr val="black">
                      <a:alpha val="53000"/>
                    </a:prstClr>
                  </a:outerShdw>
                </a:effectLst>
              </a:rPr>
              <a:t>COST OF NATURAL RESOURCES</a:t>
            </a:r>
          </a:p>
        </p:txBody>
      </p:sp>
    </p:spTree>
    <p:extLst>
      <p:ext uri="{BB962C8B-B14F-4D97-AF65-F5344CB8AC3E}">
        <p14:creationId xmlns:p14="http://schemas.microsoft.com/office/powerpoint/2010/main" val="11892784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1000"/>
                                        <p:tgtEl>
                                          <p:spTgt spid="5">
                                            <p:txEl>
                                              <p:pRg st="0" end="0"/>
                                            </p:txEl>
                                          </p:spTgt>
                                        </p:tgtEl>
                                      </p:cBhvr>
                                    </p:animEffect>
                                    <p:anim calcmode="lin" valueType="num">
                                      <p:cBhvr>
                                        <p:cTn id="2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 grpId="0" animBg="1"/>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46410" y="434898"/>
            <a:ext cx="6188927" cy="836341"/>
          </a:xfrm>
          <a:prstGeom prst="roundRect">
            <a:avLst>
              <a:gd name="adj" fmla="val 50000"/>
            </a:avLst>
          </a:prstGeom>
          <a:effectLst>
            <a:outerShdw blurRad="50800" dist="38100" dir="2700000" algn="tl" rotWithShape="0">
              <a:prstClr val="black">
                <a:alpha val="40000"/>
              </a:prstClr>
            </a:outerShdw>
          </a:effectLst>
          <a:scene3d>
            <a:camera prst="orthographicFront"/>
            <a:lightRig rig="threePt" dir="t"/>
          </a:scene3d>
          <a:sp3d prstMaterial="clear">
            <a:bevelT w="203200" h="273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p:txBody>
          <a:bodyPr>
            <a:normAutofit lnSpcReduction="10000"/>
          </a:bodyPr>
          <a:lstStyle/>
          <a:p>
            <a:pPr marL="68580" indent="0">
              <a:buNone/>
            </a:pPr>
            <a:r>
              <a:rPr lang="en-US">
                <a:effectLst>
                  <a:outerShdw blurRad="38100" dist="38100" dir="2700000" algn="tl">
                    <a:srgbClr val="000000">
                      <a:alpha val="43137"/>
                    </a:srgbClr>
                  </a:outerShdw>
                </a:effectLst>
              </a:rPr>
              <a:t>Depletion of natural resources is calculated in the same way as the </a:t>
            </a:r>
            <a:r>
              <a:rPr lang="en-US" smtClean="0">
                <a:effectLst>
                  <a:outerShdw blurRad="38100" dist="38100" dir="2700000" algn="tl">
                    <a:srgbClr val="000000">
                      <a:alpha val="43137"/>
                    </a:srgbClr>
                  </a:outerShdw>
                </a:effectLst>
              </a:rPr>
              <a:t>units-of-production</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method </a:t>
            </a:r>
            <a:r>
              <a:rPr lang="en-US">
                <a:effectLst>
                  <a:outerShdw blurRad="38100" dist="38100" dir="2700000" algn="tl">
                    <a:srgbClr val="000000">
                      <a:alpha val="43137"/>
                    </a:srgbClr>
                  </a:outerShdw>
                </a:effectLst>
              </a:rPr>
              <a:t>of depreciation for plant assets. To calculate the depletion allocation, we must </a:t>
            </a:r>
            <a:r>
              <a:rPr lang="en-US" smtClean="0">
                <a:effectLst>
                  <a:outerShdw blurRad="38100" dist="38100" dir="2700000" algn="tl">
                    <a:srgbClr val="000000">
                      <a:alpha val="43137"/>
                    </a:srgbClr>
                  </a:outerShdw>
                </a:effectLst>
              </a:rPr>
              <a:t>determine</a:t>
            </a:r>
            <a:r>
              <a:rPr lang="id-ID" smtClean="0">
                <a:effectLst>
                  <a:outerShdw blurRad="38100" dist="38100" dir="2700000" algn="tl">
                    <a:srgbClr val="000000">
                      <a:alpha val="43137"/>
                    </a:srgbClr>
                  </a:outerShdw>
                </a:effectLst>
              </a:rPr>
              <a:t> </a:t>
            </a:r>
            <a:r>
              <a:rPr lang="en-US" smtClean="0">
                <a:effectLst>
                  <a:outerShdw blurRad="38100" dist="38100" dir="2700000" algn="tl">
                    <a:srgbClr val="000000">
                      <a:alpha val="43137"/>
                    </a:srgbClr>
                  </a:outerShdw>
                </a:effectLst>
              </a:rPr>
              <a:t>the </a:t>
            </a:r>
            <a:r>
              <a:rPr lang="en-US">
                <a:effectLst>
                  <a:outerShdw blurRad="38100" dist="38100" dir="2700000" algn="tl">
                    <a:srgbClr val="000000">
                      <a:alpha val="43137"/>
                    </a:srgbClr>
                  </a:outerShdw>
                </a:effectLst>
              </a:rPr>
              <a:t>following</a:t>
            </a:r>
            <a:r>
              <a:rPr lang="en-US" smtClean="0">
                <a:effectLst>
                  <a:outerShdw blurRad="38100" dist="38100" dir="2700000" algn="tl">
                    <a:srgbClr val="000000">
                      <a:alpha val="43137"/>
                    </a:srgbClr>
                  </a:outerShdw>
                </a:effectLst>
              </a:rPr>
              <a:t>:</a:t>
            </a:r>
            <a:endParaRPr lang="id-ID" smtClean="0">
              <a:effectLst>
                <a:outerShdw blurRad="38100" dist="38100" dir="2700000" algn="tl">
                  <a:srgbClr val="000000">
                    <a:alpha val="43137"/>
                  </a:srgbClr>
                </a:outerShdw>
              </a:effectLst>
            </a:endParaRPr>
          </a:p>
          <a:p>
            <a:pPr marL="525780" lvl="0" indent="-457200">
              <a:buFont typeface="+mj-lt"/>
              <a:buAutoNum type="alphaLcPeriod"/>
            </a:pPr>
            <a:r>
              <a:rPr lang="en-US" b="1" i="1">
                <a:solidFill>
                  <a:srgbClr val="FFFF00"/>
                </a:solidFill>
                <a:effectLst>
                  <a:outerShdw blurRad="38100" dist="38100" dir="2700000" algn="tl">
                    <a:srgbClr val="000000">
                      <a:alpha val="43137"/>
                    </a:srgbClr>
                  </a:outerShdw>
                </a:effectLst>
              </a:rPr>
              <a:t>Total cost of the natural resource package</a:t>
            </a:r>
            <a:r>
              <a:rPr lang="en-US">
                <a:effectLst>
                  <a:outerShdw blurRad="38100" dist="38100" dir="2700000" algn="tl">
                    <a:srgbClr val="000000">
                      <a:alpha val="43137"/>
                    </a:srgbClr>
                  </a:outerShdw>
                </a:effectLst>
              </a:rPr>
              <a:t>, including the original purchase price, exploration expenses, and extraction or cutting expenses.</a:t>
            </a:r>
          </a:p>
          <a:p>
            <a:pPr marL="525780" lvl="0" indent="-457200">
              <a:buFont typeface="+mj-lt"/>
              <a:buAutoNum type="alphaLcPeriod"/>
            </a:pPr>
            <a:r>
              <a:rPr lang="en-US" b="1" i="1">
                <a:solidFill>
                  <a:srgbClr val="FFFF00"/>
                </a:solidFill>
                <a:effectLst>
                  <a:outerShdw blurRad="38100" dist="38100" dir="2700000" algn="tl">
                    <a:srgbClr val="000000">
                      <a:alpha val="43137"/>
                    </a:srgbClr>
                  </a:outerShdw>
                </a:effectLst>
              </a:rPr>
              <a:t>Residual </a:t>
            </a:r>
            <a:r>
              <a:rPr lang="en-US" i="1">
                <a:effectLst>
                  <a:outerShdw blurRad="38100" dist="38100" dir="2700000" algn="tl">
                    <a:srgbClr val="000000">
                      <a:alpha val="43137"/>
                    </a:srgbClr>
                  </a:outerShdw>
                </a:effectLst>
              </a:rPr>
              <a:t>or </a:t>
            </a:r>
            <a:r>
              <a:rPr lang="en-US" b="1" i="1">
                <a:solidFill>
                  <a:srgbClr val="FFFF00"/>
                </a:solidFill>
                <a:effectLst>
                  <a:outerShdw blurRad="38100" dist="38100" dir="2700000" algn="tl">
                    <a:srgbClr val="000000">
                      <a:alpha val="43137"/>
                    </a:srgbClr>
                  </a:outerShdw>
                </a:effectLst>
              </a:rPr>
              <a:t>salvage value </a:t>
            </a:r>
            <a:r>
              <a:rPr lang="en-US">
                <a:effectLst>
                  <a:outerShdw blurRad="38100" dist="38100" dir="2700000" algn="tl">
                    <a:srgbClr val="000000">
                      <a:alpha val="43137"/>
                    </a:srgbClr>
                  </a:outerShdw>
                </a:effectLst>
              </a:rPr>
              <a:t>of the property after resources have been exhausted.</a:t>
            </a:r>
          </a:p>
          <a:p>
            <a:pPr marL="525780" lvl="0" indent="-457200">
              <a:buFont typeface="+mj-lt"/>
              <a:buAutoNum type="alphaLcPeriod"/>
            </a:pPr>
            <a:r>
              <a:rPr lang="en-US" b="1" i="1">
                <a:solidFill>
                  <a:srgbClr val="FFFF00"/>
                </a:solidFill>
                <a:effectLst>
                  <a:outerShdw blurRad="38100" dist="38100" dir="2700000" algn="tl">
                    <a:srgbClr val="000000">
                      <a:alpha val="43137"/>
                    </a:srgbClr>
                  </a:outerShdw>
                </a:effectLst>
              </a:rPr>
              <a:t>Estimated total number of units </a:t>
            </a:r>
            <a:r>
              <a:rPr lang="en-US">
                <a:effectLst>
                  <a:outerShdw blurRad="38100" dist="38100" dir="2700000" algn="tl">
                    <a:srgbClr val="000000">
                      <a:alpha val="43137"/>
                    </a:srgbClr>
                  </a:outerShdw>
                </a:effectLst>
              </a:rPr>
              <a:t>(tons, barrels, board feet) of resource available.</a:t>
            </a:r>
          </a:p>
          <a:p>
            <a:endParaRPr lang="en-US">
              <a:effectLst>
                <a:outerShdw blurRad="38100" dist="38100" dir="2700000" algn="tl">
                  <a:srgbClr val="000000">
                    <a:alpha val="43137"/>
                  </a:srgbClr>
                </a:outerShdw>
              </a:effectLst>
            </a:endParaRPr>
          </a:p>
        </p:txBody>
      </p:sp>
      <p:sp>
        <p:nvSpPr>
          <p:cNvPr id="2" name="Title 1"/>
          <p:cNvSpPr>
            <a:spLocks noGrp="1"/>
          </p:cNvSpPr>
          <p:nvPr>
            <p:ph type="title"/>
          </p:nvPr>
        </p:nvSpPr>
        <p:spPr/>
        <p:txBody>
          <a:bodyPr/>
          <a:lstStyle/>
          <a:p>
            <a:r>
              <a:rPr lang="id-ID" b="1" smtClean="0">
                <a:ln w="0"/>
                <a:solidFill>
                  <a:srgbClr val="FFFF00"/>
                </a:solidFill>
                <a:effectLst>
                  <a:outerShdw blurRad="88900" dist="88900" dir="2700000" algn="tl" rotWithShape="0">
                    <a:prstClr val="black">
                      <a:alpha val="66000"/>
                    </a:prstClr>
                  </a:outerShdw>
                </a:effectLst>
              </a:rPr>
              <a:t>CALCULATING DEPLETION</a:t>
            </a:r>
            <a:endParaRPr lang="en-US" b="1">
              <a:ln w="0"/>
              <a:solidFill>
                <a:srgbClr val="FFFF00"/>
              </a:solidFill>
              <a:effectLst>
                <a:outerShdw blurRad="88900" dist="88900" dir="2700000" algn="tl" rotWithShape="0">
                  <a:prstClr val="black">
                    <a:alpha val="66000"/>
                  </a:prstClr>
                </a:outerShdw>
              </a:effectLst>
            </a:endParaRPr>
          </a:p>
        </p:txBody>
      </p:sp>
    </p:spTree>
    <p:extLst>
      <p:ext uri="{BB962C8B-B14F-4D97-AF65-F5344CB8AC3E}">
        <p14:creationId xmlns:p14="http://schemas.microsoft.com/office/powerpoint/2010/main" val="29445457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0"/>
                                        <p:tgtEl>
                                          <p:spTgt spid="3">
                                            <p:txEl>
                                              <p:pRg st="0" end="0"/>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2500"/>
                                        <p:tgtEl>
                                          <p:spTgt spid="3">
                                            <p:txEl>
                                              <p:pRg st="1" end="1"/>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500"/>
                                        <p:tgtEl>
                                          <p:spTgt spid="3">
                                            <p:txEl>
                                              <p:pRg st="2" end="2"/>
                                            </p:txEl>
                                          </p:spTgt>
                                        </p:tgtEl>
                                      </p:cBhvr>
                                    </p:animEffect>
                                  </p:childTnLst>
                                </p:cTn>
                              </p:par>
                            </p:childTnLst>
                          </p:cTn>
                        </p:par>
                        <p:par>
                          <p:cTn id="28" fill="hold">
                            <p:stCondLst>
                              <p:cond delay="75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uiExpand="1" build="p"/>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96818"/>
            <a:ext cx="9147523" cy="446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80860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489856" y="381000"/>
            <a:ext cx="3240339" cy="990600"/>
          </a:xfrm>
          <a:prstGeom prst="teardrop">
            <a:avLst>
              <a:gd name="adj" fmla="val 97915"/>
            </a:avLst>
          </a:prstGeom>
          <a:solidFill>
            <a:srgbClr val="00B0F0"/>
          </a:solidFill>
          <a:effectLst>
            <a:outerShdw blurRad="165100" dist="139700" dir="2700000" algn="tl" rotWithShape="0">
              <a:prstClr val="black">
                <a:alpha val="69000"/>
              </a:prstClr>
            </a:outerShdw>
          </a:effectLst>
          <a:scene3d>
            <a:camera prst="orthographicFront"/>
            <a:lightRig rig="threePt" dir="t"/>
          </a:scene3d>
          <a:sp3d prstMaterial="clear">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a:xfrm>
            <a:off x="970613" y="1665514"/>
            <a:ext cx="7202776" cy="1789785"/>
          </a:xfrm>
        </p:spPr>
        <p:txBody>
          <a:bodyPr>
            <a:normAutofit/>
          </a:bodyPr>
          <a:lstStyle/>
          <a:p>
            <a:pPr marL="68580" indent="0" algn="just">
              <a:buNone/>
            </a:pPr>
            <a:r>
              <a:rPr lang="en-US" sz="2000" b="1">
                <a:effectLst>
                  <a:outerShdw blurRad="139700" dist="88900" dir="2700000" algn="tl" rotWithShape="0">
                    <a:schemeClr val="bg1">
                      <a:alpha val="83000"/>
                    </a:schemeClr>
                  </a:outerShdw>
                </a:effectLst>
              </a:rPr>
              <a:t>Black Gold Oil, Inc., purchased a parcel of land containing an estimated 2 million barrels of crude oil for $850,000. Two oil wells were drilled at a cost of $340,000. The residual value of the property and equipment is $50,000. Calculate the periodic depletion cost for the first year of operation if 325,000 barrels were extracted. </a:t>
            </a:r>
          </a:p>
          <a:p>
            <a:pPr marL="68580" indent="0" algn="just">
              <a:buNone/>
            </a:pPr>
            <a:endParaRPr lang="en-US" sz="2000" b="1">
              <a:effectLst>
                <a:outerShdw blurRad="139700" dist="88900" dir="2700000" algn="tl" rotWithShape="0">
                  <a:schemeClr val="bg1">
                    <a:alpha val="83000"/>
                  </a:schemeClr>
                </a:outerShdw>
              </a:effectLst>
            </a:endParaRPr>
          </a:p>
        </p:txBody>
      </p:sp>
      <p:sp>
        <p:nvSpPr>
          <p:cNvPr id="2" name="Title 1"/>
          <p:cNvSpPr>
            <a:spLocks noGrp="1"/>
          </p:cNvSpPr>
          <p:nvPr>
            <p:ph type="title"/>
          </p:nvPr>
        </p:nvSpPr>
        <p:spPr>
          <a:xfrm>
            <a:off x="970611" y="285750"/>
            <a:ext cx="7367845" cy="857250"/>
          </a:xfrm>
        </p:spPr>
        <p:txBody>
          <a:bodyPr>
            <a:scene3d>
              <a:camera prst="orthographicFront"/>
              <a:lightRig rig="harsh" dir="t"/>
            </a:scene3d>
            <a:sp3d extrusionH="57150" prstMaterial="matte">
              <a:bevelT w="63500" h="12700" prst="angle"/>
              <a:contourClr>
                <a:schemeClr val="bg1">
                  <a:lumMod val="65000"/>
                </a:schemeClr>
              </a:contourClr>
            </a:sp3d>
          </a:bodyPr>
          <a:lstStyle/>
          <a:p>
            <a:r>
              <a:rPr lang="id-ID" b="1" smtClean="0">
                <a:ln/>
                <a:solidFill>
                  <a:srgbClr val="FFFF00"/>
                </a:solidFill>
                <a:effectLst>
                  <a:outerShdw blurRad="50800" dist="38100" dir="2700000" algn="tl" rotWithShape="0">
                    <a:prstClr val="black">
                      <a:alpha val="40000"/>
                    </a:prstClr>
                  </a:outerShdw>
                </a:effectLst>
              </a:rPr>
              <a:t>EXAMPLE 6</a:t>
            </a:r>
            <a:endParaRPr lang="en-US" b="1">
              <a:ln/>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8827179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530" y="1422465"/>
            <a:ext cx="8816196" cy="2764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72530" y="518984"/>
            <a:ext cx="2412840" cy="584775"/>
          </a:xfrm>
          <a:prstGeom prst="rect">
            <a:avLst/>
          </a:prstGeom>
          <a:noFill/>
        </p:spPr>
        <p:txBody>
          <a:bodyPr wrap="none" rtlCol="0">
            <a:spAutoFit/>
          </a:bodyPr>
          <a:lstStyle/>
          <a:p>
            <a:r>
              <a:rPr lang="en-US" sz="3200" b="1" i="1" smtClean="0">
                <a:solidFill>
                  <a:srgbClr val="7030A0"/>
                </a:solidFill>
                <a:effectLst>
                  <a:outerShdw blurRad="38100" dist="38100" dir="2700000" algn="tl">
                    <a:srgbClr val="000000">
                      <a:alpha val="43137"/>
                    </a:srgbClr>
                  </a:outerShdw>
                </a:effectLst>
                <a:latin typeface="Gill Sans MT" panose="020B0502020104020203" pitchFamily="34" charset="0"/>
              </a:rPr>
              <a:t>SOLUTION:</a:t>
            </a:r>
            <a:endParaRPr lang="id-ID" sz="3200" b="1" i="1">
              <a:solidFill>
                <a:srgbClr val="7030A0"/>
              </a:solidFill>
              <a:effectLst>
                <a:outerShdw blurRad="38100" dist="38100" dir="2700000" algn="tl">
                  <a:srgbClr val="000000">
                    <a:alpha val="43137"/>
                  </a:srgbClr>
                </a:outerShdw>
              </a:effectLst>
              <a:latin typeface="Gill Sans MT" panose="020B0502020104020203" pitchFamily="34" charset="0"/>
            </a:endParaRPr>
          </a:p>
        </p:txBody>
      </p:sp>
    </p:spTree>
    <p:extLst>
      <p:ext uri="{BB962C8B-B14F-4D97-AF65-F5344CB8AC3E}">
        <p14:creationId xmlns:p14="http://schemas.microsoft.com/office/powerpoint/2010/main" val="20926413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p:cNvSpPr/>
          <p:nvPr/>
        </p:nvSpPr>
        <p:spPr>
          <a:xfrm>
            <a:off x="957944" y="1066800"/>
            <a:ext cx="6096000" cy="2645229"/>
          </a:xfrm>
          <a:prstGeom prst="round2DiagRect">
            <a:avLst>
              <a:gd name="adj1" fmla="val 16667"/>
              <a:gd name="adj2" fmla="val 0"/>
            </a:avLst>
          </a:prstGeom>
          <a:ln>
            <a:noFill/>
          </a:ln>
          <a:effectLst>
            <a:outerShdw blurRad="254000" dist="127000" dir="2700000" algn="tl" rotWithShape="0">
              <a:prstClr val="black">
                <a:alpha val="59000"/>
              </a:prstClr>
            </a:outerShdw>
          </a:effectLst>
          <a:scene3d>
            <a:camera prst="orthographicFront">
              <a:rot lat="0" lon="0" rev="0"/>
            </a:camera>
            <a:lightRig rig="balanced" dir="t">
              <a:rot lat="0" lon="0" rev="8700000"/>
            </a:lightRig>
          </a:scene3d>
          <a:sp3d prstMaterial="clear">
            <a:bevelT w="304800" h="2476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262743" y="1635578"/>
            <a:ext cx="5682343" cy="1714500"/>
          </a:xfrm>
        </p:spPr>
        <p:txBody>
          <a:bodyPr anchor="ctr">
            <a:noAutofit/>
          </a:bodyPr>
          <a:lstStyle/>
          <a:p>
            <a:pPr algn="ctr"/>
            <a:r>
              <a:rPr lang="en-US" sz="4400" b="1" smtClean="0">
                <a:effectLst>
                  <a:outerShdw blurRad="139700" dist="38100" dir="2700000" algn="tl" rotWithShape="0">
                    <a:prstClr val="black">
                      <a:alpha val="55000"/>
                    </a:prstClr>
                  </a:outerShdw>
                </a:effectLst>
              </a:rPr>
              <a:t>Calculate Partial-Year Depreciation</a:t>
            </a:r>
            <a:endParaRPr lang="en-US" sz="4400">
              <a:effectLst>
                <a:outerShdw blurRad="139700" dist="38100" dir="2700000" algn="tl" rotWithShape="0">
                  <a:prstClr val="black">
                    <a:alpha val="55000"/>
                  </a:prstClr>
                </a:outerShdw>
              </a:effectLst>
            </a:endParaRPr>
          </a:p>
        </p:txBody>
      </p:sp>
    </p:spTree>
    <p:extLst>
      <p:ext uri="{BB962C8B-B14F-4D97-AF65-F5344CB8AC3E}">
        <p14:creationId xmlns:p14="http://schemas.microsoft.com/office/powerpoint/2010/main" val="18991992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Effect transition="in" filter="fade">
                                      <p:cBhvr>
                                        <p:cTn id="9" dur="20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2000" fill="hold"/>
                                        <p:tgtEl>
                                          <p:spTgt spid="3"/>
                                        </p:tgtEl>
                                        <p:attrNameLst>
                                          <p:attrName>ppt_w</p:attrName>
                                        </p:attrNameLst>
                                      </p:cBhvr>
                                      <p:tavLst>
                                        <p:tav tm="0">
                                          <p:val>
                                            <p:fltVal val="0"/>
                                          </p:val>
                                        </p:tav>
                                        <p:tav tm="100000">
                                          <p:val>
                                            <p:strVal val="#ppt_w"/>
                                          </p:val>
                                        </p:tav>
                                      </p:tavLst>
                                    </p:anim>
                                    <p:anim calcmode="lin" valueType="num">
                                      <p:cBhvr>
                                        <p:cTn id="13" dur="2000" fill="hold"/>
                                        <p:tgtEl>
                                          <p:spTgt spid="3"/>
                                        </p:tgtEl>
                                        <p:attrNameLst>
                                          <p:attrName>ppt_h</p:attrName>
                                        </p:attrNameLst>
                                      </p:cBhvr>
                                      <p:tavLst>
                                        <p:tav tm="0">
                                          <p:val>
                                            <p:fltVal val="0"/>
                                          </p:val>
                                        </p:tav>
                                        <p:tav tm="100000">
                                          <p:val>
                                            <p:strVal val="#ppt_h"/>
                                          </p:val>
                                        </p:tav>
                                      </p:tavLst>
                                    </p:anim>
                                    <p:animEffect transition="in" filter="fade">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pPr marL="282575" indent="-282575">
                  <a:buFont typeface="Wingdings" panose="05000000000000000000" pitchFamily="2" charset="2"/>
                  <a:buChar char="v"/>
                </a:pPr>
                <a:r>
                  <a:rPr lang="en-US" smtClean="0">
                    <a:effectLst>
                      <a:outerShdw blurRad="38100" dist="38100" dir="2700000" algn="tl">
                        <a:srgbClr val="000000">
                          <a:alpha val="43137"/>
                        </a:srgbClr>
                      </a:outerShdw>
                    </a:effectLst>
                  </a:rPr>
                  <a:t>If the asset is purchased during the year, only a fraction of the first year’s depreciation may be taken. </a:t>
                </a:r>
              </a:p>
              <a:p>
                <a:pPr marL="282575" indent="-282575">
                  <a:buFont typeface="Wingdings" panose="05000000000000000000" pitchFamily="2" charset="2"/>
                  <a:buChar char="v"/>
                </a:pPr>
                <a:r>
                  <a:rPr lang="en-US" smtClean="0">
                    <a:effectLst>
                      <a:outerShdw blurRad="38100" dist="38100" dir="2700000" algn="tl">
                        <a:srgbClr val="000000">
                          <a:alpha val="43137"/>
                        </a:srgbClr>
                      </a:outerShdw>
                    </a:effectLst>
                  </a:rPr>
                  <a:t>For example, if an asset is acquired on June 1, only </a:t>
                </a:r>
                <a14:m>
                  <m:oMath xmlns:m="http://schemas.openxmlformats.org/officeDocument/2006/math">
                    <m:box>
                      <m:boxPr>
                        <m:ctrlPr>
                          <a:rPr lang="en-US" i="1" smtClean="0">
                            <a:effectLst>
                              <a:outerShdw blurRad="38100" dist="38100" dir="2700000" algn="tl">
                                <a:srgbClr val="000000">
                                  <a:alpha val="43137"/>
                                </a:srgbClr>
                              </a:outerShdw>
                            </a:effectLst>
                            <a:latin typeface="Cambria Math"/>
                          </a:rPr>
                        </m:ctrlPr>
                      </m:boxPr>
                      <m:e>
                        <m:argPr>
                          <m:argSz m:val="-1"/>
                        </m:argPr>
                        <m:f>
                          <m:fPr>
                            <m:ctrlPr>
                              <a:rPr lang="en-US" i="1" smtClean="0">
                                <a:effectLst>
                                  <a:outerShdw blurRad="38100" dist="38100" dir="2700000" algn="tl">
                                    <a:srgbClr val="000000">
                                      <a:alpha val="43137"/>
                                    </a:srgbClr>
                                  </a:outerShdw>
                                </a:effectLst>
                                <a:latin typeface="Cambria Math"/>
                              </a:rPr>
                            </m:ctrlPr>
                          </m:fPr>
                          <m:num>
                            <m:r>
                              <a:rPr lang="en-US" b="0" i="1" smtClean="0">
                                <a:effectLst>
                                  <a:outerShdw blurRad="38100" dist="38100" dir="2700000" algn="tl">
                                    <a:srgbClr val="000000">
                                      <a:alpha val="43137"/>
                                    </a:srgbClr>
                                  </a:outerShdw>
                                </a:effectLst>
                                <a:latin typeface="Cambria Math" panose="02040503050406030204" pitchFamily="18" charset="0"/>
                              </a:rPr>
                              <m:t>7</m:t>
                            </m:r>
                          </m:num>
                          <m:den>
                            <m:r>
                              <a:rPr lang="en-US" b="0" i="1" smtClean="0">
                                <a:effectLst>
                                  <a:outerShdw blurRad="38100" dist="38100" dir="2700000" algn="tl">
                                    <a:srgbClr val="000000">
                                      <a:alpha val="43137"/>
                                    </a:srgbClr>
                                  </a:outerShdw>
                                </a:effectLst>
                                <a:latin typeface="Cambria Math" panose="02040503050406030204" pitchFamily="18" charset="0"/>
                              </a:rPr>
                              <m:t>12</m:t>
                            </m:r>
                          </m:den>
                        </m:f>
                      </m:e>
                    </m:box>
                  </m:oMath>
                </a14:m>
                <a:r>
                  <a:rPr lang="en-US" smtClean="0">
                    <a:effectLst>
                      <a:outerShdw blurRad="38100" dist="38100" dir="2700000" algn="tl">
                        <a:srgbClr val="000000">
                          <a:alpha val="43137"/>
                        </a:srgbClr>
                      </a:outerShdw>
                    </a:effectLst>
                  </a:rPr>
                  <a:t> (since 7 months remain) of the first year’s depreciation may be taken.  For an asset acquired on April 1, only </a:t>
                </a:r>
                <a14:m>
                  <m:oMath xmlns:m="http://schemas.openxmlformats.org/officeDocument/2006/math">
                    <m:box>
                      <m:boxPr>
                        <m:ctrlPr>
                          <a:rPr lang="en-US" i="1" smtClean="0">
                            <a:effectLst>
                              <a:outerShdw blurRad="38100" dist="38100" dir="2700000" algn="tl">
                                <a:srgbClr val="000000">
                                  <a:alpha val="43137"/>
                                </a:srgbClr>
                              </a:outerShdw>
                            </a:effectLst>
                            <a:latin typeface="Cambria Math"/>
                          </a:rPr>
                        </m:ctrlPr>
                      </m:boxPr>
                      <m:e>
                        <m:argPr>
                          <m:argSz m:val="-1"/>
                        </m:argPr>
                        <m:f>
                          <m:fPr>
                            <m:ctrlPr>
                              <a:rPr lang="en-US" i="1" smtClean="0">
                                <a:effectLst>
                                  <a:outerShdw blurRad="38100" dist="38100" dir="2700000" algn="tl">
                                    <a:srgbClr val="000000">
                                      <a:alpha val="43137"/>
                                    </a:srgbClr>
                                  </a:outerShdw>
                                </a:effectLst>
                                <a:latin typeface="Cambria Math"/>
                              </a:rPr>
                            </m:ctrlPr>
                          </m:fPr>
                          <m:num>
                            <m:r>
                              <a:rPr lang="en-US" b="0" i="1" smtClean="0">
                                <a:effectLst>
                                  <a:outerShdw blurRad="38100" dist="38100" dir="2700000" algn="tl">
                                    <a:srgbClr val="000000">
                                      <a:alpha val="43137"/>
                                    </a:srgbClr>
                                  </a:outerShdw>
                                </a:effectLst>
                                <a:latin typeface="Cambria Math" panose="02040503050406030204" pitchFamily="18" charset="0"/>
                              </a:rPr>
                              <m:t>9</m:t>
                            </m:r>
                          </m:num>
                          <m:den>
                            <m:r>
                              <a:rPr lang="en-US" b="0" i="1" smtClean="0">
                                <a:effectLst>
                                  <a:outerShdw blurRad="38100" dist="38100" dir="2700000" algn="tl">
                                    <a:srgbClr val="000000">
                                      <a:alpha val="43137"/>
                                    </a:srgbClr>
                                  </a:outerShdw>
                                </a:effectLst>
                                <a:latin typeface="Cambria Math" panose="02040503050406030204" pitchFamily="18" charset="0"/>
                              </a:rPr>
                              <m:t>12</m:t>
                            </m:r>
                          </m:den>
                        </m:f>
                      </m:e>
                    </m:box>
                  </m:oMath>
                </a14:m>
                <a:r>
                  <a:rPr lang="en-US" smtClean="0">
                    <a:effectLst>
                      <a:outerShdw blurRad="38100" dist="38100" dir="2700000" algn="tl">
                        <a:srgbClr val="000000">
                          <a:alpha val="43137"/>
                        </a:srgbClr>
                      </a:outerShdw>
                    </a:effectLst>
                  </a:rPr>
                  <a:t>, or </a:t>
                </a:r>
                <a14:m>
                  <m:oMath xmlns:m="http://schemas.openxmlformats.org/officeDocument/2006/math">
                    <m:box>
                      <m:boxPr>
                        <m:ctrlPr>
                          <a:rPr lang="en-US" i="1" smtClean="0">
                            <a:effectLst>
                              <a:outerShdw blurRad="38100" dist="38100" dir="2700000" algn="tl">
                                <a:srgbClr val="000000">
                                  <a:alpha val="43137"/>
                                </a:srgbClr>
                              </a:outerShdw>
                            </a:effectLst>
                            <a:latin typeface="Cambria Math"/>
                          </a:rPr>
                        </m:ctrlPr>
                      </m:boxPr>
                      <m:e>
                        <m:argPr>
                          <m:argSz m:val="-1"/>
                        </m:argPr>
                        <m:f>
                          <m:fPr>
                            <m:ctrlPr>
                              <a:rPr lang="en-US" i="1" smtClean="0">
                                <a:effectLst>
                                  <a:outerShdw blurRad="38100" dist="38100" dir="2700000" algn="tl">
                                    <a:srgbClr val="000000">
                                      <a:alpha val="43137"/>
                                    </a:srgbClr>
                                  </a:outerShdw>
                                </a:effectLst>
                                <a:latin typeface="Cambria Math"/>
                              </a:rPr>
                            </m:ctrlPr>
                          </m:fPr>
                          <m:num>
                            <m:r>
                              <a:rPr lang="en-US" b="0" i="1" smtClean="0">
                                <a:effectLst>
                                  <a:outerShdw blurRad="38100" dist="38100" dir="2700000" algn="tl">
                                    <a:srgbClr val="000000">
                                      <a:alpha val="43137"/>
                                    </a:srgbClr>
                                  </a:outerShdw>
                                </a:effectLst>
                                <a:latin typeface="Cambria Math" panose="02040503050406030204" pitchFamily="18" charset="0"/>
                              </a:rPr>
                              <m:t>3</m:t>
                            </m:r>
                          </m:num>
                          <m:den>
                            <m:r>
                              <a:rPr lang="en-US" b="0" i="1" smtClean="0">
                                <a:effectLst>
                                  <a:outerShdw blurRad="38100" dist="38100" dir="2700000" algn="tl">
                                    <a:srgbClr val="000000">
                                      <a:alpha val="43137"/>
                                    </a:srgbClr>
                                  </a:outerShdw>
                                </a:effectLst>
                                <a:latin typeface="Cambria Math" panose="02040503050406030204" pitchFamily="18" charset="0"/>
                              </a:rPr>
                              <m:t>4</m:t>
                            </m:r>
                          </m:den>
                        </m:f>
                      </m:e>
                    </m:box>
                  </m:oMath>
                </a14:m>
                <a:r>
                  <a:rPr lang="en-US" smtClean="0">
                    <a:effectLst>
                      <a:outerShdw blurRad="38100" dist="38100" dir="2700000" algn="tl">
                        <a:srgbClr val="000000">
                          <a:alpha val="43137"/>
                        </a:srgbClr>
                      </a:outerShdw>
                    </a:effectLst>
                  </a:rPr>
                  <a:t>, of the first year’s depreciation may be taken. If the asset is purchased at a date other than the first of the month, then count that month for depreciation if purchased on or before the 15</a:t>
                </a:r>
                <a:r>
                  <a:rPr lang="en-US" baseline="30000" smtClean="0">
                    <a:effectLst>
                      <a:outerShdw blurRad="38100" dist="38100" dir="2700000" algn="tl">
                        <a:srgbClr val="000000">
                          <a:alpha val="43137"/>
                        </a:srgbClr>
                      </a:outerShdw>
                    </a:effectLst>
                  </a:rPr>
                  <a:t>th</a:t>
                </a:r>
                <a:r>
                  <a:rPr lang="en-US" smtClean="0">
                    <a:effectLst>
                      <a:outerShdw blurRad="38100" dist="38100" dir="2700000" algn="tl">
                        <a:srgbClr val="000000">
                          <a:alpha val="43137"/>
                        </a:srgbClr>
                      </a:outerShdw>
                    </a:effectLst>
                  </a:rPr>
                  <a:t> of the month.</a:t>
                </a:r>
              </a:p>
              <a:p>
                <a:pPr marL="282575" indent="-282575">
                  <a:buFont typeface="Wingdings" panose="05000000000000000000" pitchFamily="2" charset="2"/>
                  <a:buChar char="v"/>
                </a:pPr>
                <a:r>
                  <a:rPr lang="en-US" smtClean="0">
                    <a:effectLst>
                      <a:outerShdw blurRad="38100" dist="38100" dir="2700000" algn="tl">
                        <a:srgbClr val="000000">
                          <a:alpha val="43137"/>
                        </a:srgbClr>
                      </a:outerShdw>
                    </a:effectLst>
                  </a:rPr>
                  <a:t>This </a:t>
                </a:r>
                <a:r>
                  <a:rPr lang="en-US" b="1" smtClean="0">
                    <a:effectLst>
                      <a:outerShdw blurRad="38100" dist="38100" dir="2700000" algn="tl">
                        <a:srgbClr val="000000">
                          <a:alpha val="43137"/>
                        </a:srgbClr>
                      </a:outerShdw>
                    </a:effectLst>
                  </a:rPr>
                  <a:t>partial-year depreciation </a:t>
                </a:r>
                <a:r>
                  <a:rPr lang="en-US" smtClean="0">
                    <a:effectLst>
                      <a:outerShdw blurRad="38100" dist="38100" dir="2700000" algn="tl">
                        <a:srgbClr val="000000">
                          <a:alpha val="43137"/>
                        </a:srgbClr>
                      </a:outerShdw>
                    </a:effectLst>
                  </a:rPr>
                  <a:t>is explained in the following examples.</a:t>
                </a:r>
              </a:p>
              <a:p>
                <a:pPr marL="282575" indent="-282575">
                  <a:buFont typeface="Wingdings" panose="05000000000000000000" pitchFamily="2" charset="2"/>
                  <a:buChar char="v"/>
                </a:pPr>
                <a:endParaRPr lang="id-ID">
                  <a:effectLst>
                    <a:outerShdw blurRad="38100" dist="38100" dir="2700000" algn="tl">
                      <a:srgbClr val="000000">
                        <a:alpha val="43137"/>
                      </a:srgbClr>
                    </a:outerShdw>
                  </a:effectLst>
                </a:endParaRP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rotWithShape="0">
                <a:blip r:embed="rId2"/>
                <a:stretch>
                  <a:fillRect l="-592" t="-2060"/>
                </a:stretch>
              </a:blipFill>
            </p:spPr>
            <p:txBody>
              <a:bodyPr/>
              <a:lstStyle/>
              <a:p>
                <a:r>
                  <a:rPr lang="id-ID">
                    <a:noFill/>
                  </a:rPr>
                  <a:t> </a:t>
                </a:r>
              </a:p>
            </p:txBody>
          </p:sp>
        </mc:Fallback>
      </mc:AlternateContent>
      <p:sp>
        <p:nvSpPr>
          <p:cNvPr id="4" name="Title 3"/>
          <p:cNvSpPr>
            <a:spLocks noGrp="1"/>
          </p:cNvSpPr>
          <p:nvPr>
            <p:ph type="title"/>
          </p:nvPr>
        </p:nvSpPr>
        <p:spPr/>
        <p:txBody>
          <a:bodyPr/>
          <a:lstStyle/>
          <a:p>
            <a:r>
              <a:rPr lang="en-US" smtClean="0"/>
              <a:t>Definition</a:t>
            </a:r>
            <a:endParaRPr lang="id-ID"/>
          </a:p>
        </p:txBody>
      </p:sp>
    </p:spTree>
    <p:extLst>
      <p:ext uri="{BB962C8B-B14F-4D97-AF65-F5344CB8AC3E}">
        <p14:creationId xmlns:p14="http://schemas.microsoft.com/office/powerpoint/2010/main" val="37122689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r>
                  <a:rPr lang="en-US" sz="1600" smtClean="0"/>
                  <a:t>A jewelry display rack purchased on October 1 at a cost of $6750  and has an estimated salvage value of $750 and an expected life of 5 years. Using the straight-line method of depreciation, find the depreciation in the year of purchase.</a:t>
                </a:r>
              </a:p>
              <a:p>
                <a:pPr marL="0" indent="0">
                  <a:buNone/>
                </a:pPr>
                <a:r>
                  <a:rPr lang="en-US" sz="1700" b="1" smtClean="0">
                    <a:solidFill>
                      <a:srgbClr val="FFC000"/>
                    </a:solidFill>
                    <a:effectLst>
                      <a:outerShdw blurRad="38100" dist="38100" dir="2700000" algn="tl">
                        <a:srgbClr val="000000">
                          <a:alpha val="43137"/>
                        </a:srgbClr>
                      </a:outerShdw>
                    </a:effectLst>
                  </a:rPr>
                  <a:t>SOLUTION:</a:t>
                </a:r>
              </a:p>
              <a:p>
                <a:pPr>
                  <a:spcAft>
                    <a:spcPts val="1200"/>
                  </a:spcAft>
                </a:pPr>
                <a:r>
                  <a:rPr lang="en-US" sz="1600" smtClean="0"/>
                  <a:t>The depreciation for a full year is</a:t>
                </a:r>
              </a:p>
              <a:p>
                <a:pPr marL="274320" lvl="1" indent="0">
                  <a:spcBef>
                    <a:spcPts val="2400"/>
                  </a:spcBef>
                  <a:buNone/>
                </a:pPr>
                <a14:m>
                  <m:oMathPara xmlns:m="http://schemas.openxmlformats.org/officeDocument/2006/math">
                    <m:oMathParaPr>
                      <m:jc m:val="center"/>
                    </m:oMathParaPr>
                    <m:oMath xmlns:m="http://schemas.openxmlformats.org/officeDocument/2006/math">
                      <m:f>
                        <m:fPr>
                          <m:ctrlPr>
                            <a:rPr lang="id-ID" sz="1600" i="1" smtClean="0">
                              <a:latin typeface="Cambria Math"/>
                            </a:rPr>
                          </m:ctrlPr>
                        </m:fPr>
                        <m:num>
                          <m:r>
                            <a:rPr lang="en-US" sz="1600" b="0" i="1" smtClean="0">
                              <a:latin typeface="Cambria Math" panose="02040503050406030204" pitchFamily="18" charset="0"/>
                            </a:rPr>
                            <m:t>$6750−$750</m:t>
                          </m:r>
                        </m:num>
                        <m:den>
                          <m:r>
                            <a:rPr lang="en-US" sz="1600" b="0" i="1" smtClean="0">
                              <a:latin typeface="Cambria Math" panose="02040503050406030204" pitchFamily="18" charset="0"/>
                            </a:rPr>
                            <m:t>5 </m:t>
                          </m:r>
                          <m:r>
                            <a:rPr lang="en-US" sz="1600" b="0" i="1" smtClean="0">
                              <a:latin typeface="Cambria Math" panose="02040503050406030204" pitchFamily="18" charset="0"/>
                            </a:rPr>
                            <m:t>𝑦𝑒𝑎𝑟𝑠</m:t>
                          </m:r>
                        </m:den>
                      </m:f>
                      <m:r>
                        <a:rPr lang="en-US" sz="1600" b="0" i="1" smtClean="0">
                          <a:latin typeface="Cambria Math" panose="02040503050406030204" pitchFamily="18" charset="0"/>
                        </a:rPr>
                        <m:t>=</m:t>
                      </m:r>
                      <m:f>
                        <m:fPr>
                          <m:ctrlPr>
                            <a:rPr lang="en-US" sz="1600" b="0" i="1" smtClean="0">
                              <a:latin typeface="Cambria Math"/>
                            </a:rPr>
                          </m:ctrlPr>
                        </m:fPr>
                        <m:num>
                          <m:r>
                            <a:rPr lang="en-US" sz="1600" b="0" i="1" smtClean="0">
                              <a:latin typeface="Cambria Math" panose="02040503050406030204" pitchFamily="18" charset="0"/>
                            </a:rPr>
                            <m:t>$6000</m:t>
                          </m:r>
                        </m:num>
                        <m:den>
                          <m:r>
                            <a:rPr lang="en-US" sz="1600" b="0" i="1" smtClean="0">
                              <a:latin typeface="Cambria Math" panose="02040503050406030204" pitchFamily="18" charset="0"/>
                            </a:rPr>
                            <m:t>5</m:t>
                          </m:r>
                        </m:den>
                      </m:f>
                      <m:r>
                        <a:rPr lang="en-US" sz="1600" b="0" i="1" smtClean="0">
                          <a:latin typeface="Cambria Math" panose="02040503050406030204" pitchFamily="18" charset="0"/>
                        </a:rPr>
                        <m:t>=$1200</m:t>
                      </m:r>
                    </m:oMath>
                  </m:oMathPara>
                </a14:m>
                <a:endParaRPr lang="en-US" sz="1700" smtClean="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592" t="-1311"/>
                </a:stretch>
              </a:blipFill>
            </p:spPr>
            <p:txBody>
              <a:bodyPr/>
              <a:lstStyle/>
              <a:p>
                <a:r>
                  <a:rPr lang="id-ID">
                    <a:noFill/>
                  </a:rPr>
                  <a:t> </a:t>
                </a:r>
              </a:p>
            </p:txBody>
          </p:sp>
        </mc:Fallback>
      </mc:AlternateContent>
      <p:sp>
        <p:nvSpPr>
          <p:cNvPr id="3" name="Title 2"/>
          <p:cNvSpPr>
            <a:spLocks noGrp="1"/>
          </p:cNvSpPr>
          <p:nvPr>
            <p:ph type="title"/>
          </p:nvPr>
        </p:nvSpPr>
        <p:spPr/>
        <p:txBody>
          <a:bodyPr/>
          <a:lstStyle/>
          <a:p>
            <a:r>
              <a:rPr lang="en-US" smtClean="0">
                <a:effectLst>
                  <a:outerShdw blurRad="38100" dist="38100" dir="2700000" algn="tl">
                    <a:srgbClr val="000000">
                      <a:alpha val="43137"/>
                    </a:srgbClr>
                  </a:outerShdw>
                </a:effectLst>
              </a:rPr>
              <a:t>Finding Partial-Year Depreciation with </a:t>
            </a:r>
            <a:r>
              <a:rPr lang="en-US" b="1" smtClean="0">
                <a:solidFill>
                  <a:srgbClr val="FFC000"/>
                </a:solidFill>
                <a:effectLst>
                  <a:outerShdw blurRad="38100" dist="38100" dir="2700000" algn="tl">
                    <a:srgbClr val="000000">
                      <a:alpha val="43137"/>
                    </a:srgbClr>
                  </a:outerShdw>
                </a:effectLst>
              </a:rPr>
              <a:t>Straight-Line</a:t>
            </a:r>
            <a:endParaRPr lang="id-ID"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425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2">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fill="hold" grpId="1"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1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1500" fill="hold"/>
                                        <p:tgtEl>
                                          <p:spTgt spid="2">
                                            <p:txEl>
                                              <p:pRg st="1" end="1"/>
                                            </p:txEl>
                                          </p:spTgt>
                                        </p:tgtEl>
                                        <p:attrNameLst>
                                          <p:attrName>ppt_y</p:attrName>
                                        </p:attrNameLst>
                                      </p:cBhvr>
                                      <p:tavLst>
                                        <p:tav tm="0">
                                          <p:val>
                                            <p:strVal val="0-#ppt_h/2"/>
                                          </p:val>
                                        </p:tav>
                                        <p:tav tm="100000">
                                          <p:val>
                                            <p:strVal val="#ppt_y"/>
                                          </p:val>
                                        </p:tav>
                                      </p:tavLst>
                                    </p:anim>
                                  </p:childTnLst>
                                </p:cTn>
                              </p:par>
                              <p:par>
                                <p:cTn id="13" presetID="2" presetClass="entr" presetSubtype="1" fill="hold" grpId="1"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1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1500" fill="hold"/>
                                        <p:tgtEl>
                                          <p:spTgt spid="2">
                                            <p:txEl>
                                              <p:pRg st="2" end="2"/>
                                            </p:txEl>
                                          </p:spTgt>
                                        </p:tgtEl>
                                        <p:attrNameLst>
                                          <p:attrName>ppt_y</p:attrName>
                                        </p:attrNameLst>
                                      </p:cBhvr>
                                      <p:tavLst>
                                        <p:tav tm="0">
                                          <p:val>
                                            <p:strVal val="0-#ppt_h/2"/>
                                          </p:val>
                                        </p:tav>
                                        <p:tav tm="100000">
                                          <p:val>
                                            <p:strVal val="#ppt_y"/>
                                          </p:val>
                                        </p:tav>
                                      </p:tavLst>
                                    </p:anim>
                                  </p:childTnLst>
                                </p:cTn>
                              </p:par>
                              <p:par>
                                <p:cTn id="17" presetID="2" presetClass="entr" presetSubtype="1" fill="hold" grpId="1"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1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1500" fill="hold"/>
                                        <p:tgtEl>
                                          <p:spTgt spid="2">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1" fill="hold" grpId="0" nodeType="clickEffect">
                                  <p:stCondLst>
                                    <p:cond delay="0"/>
                                  </p:stCondLst>
                                  <p:childTnLst>
                                    <p:anim calcmode="lin" valueType="num">
                                      <p:cBhvr additive="base">
                                        <p:cTn id="24" dur="1500"/>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5" dur="1500"/>
                                        <p:tgtEl>
                                          <p:spTgt spid="2">
                                            <p:txEl>
                                              <p:pRg st="0" end="0"/>
                                            </p:txEl>
                                          </p:spTgt>
                                        </p:tgtEl>
                                        <p:attrNameLst>
                                          <p:attrName>ppt_y</p:attrName>
                                        </p:attrNameLst>
                                      </p:cBhvr>
                                      <p:tavLst>
                                        <p:tav tm="0">
                                          <p:val>
                                            <p:strVal val="ppt_y"/>
                                          </p:val>
                                        </p:tav>
                                        <p:tav tm="100000">
                                          <p:val>
                                            <p:strVal val="0-ppt_h/2"/>
                                          </p:val>
                                        </p:tav>
                                      </p:tavLst>
                                    </p:anim>
                                    <p:set>
                                      <p:cBhvr>
                                        <p:cTn id="26" dur="1" fill="hold">
                                          <p:stCondLst>
                                            <p:cond delay="1499"/>
                                          </p:stCondLst>
                                        </p:cTn>
                                        <p:tgtEl>
                                          <p:spTgt spid="2">
                                            <p:txEl>
                                              <p:pRg st="0" end="0"/>
                                            </p:txEl>
                                          </p:spTgt>
                                        </p:tgtEl>
                                        <p:attrNameLst>
                                          <p:attrName>style.visibility</p:attrName>
                                        </p:attrNameLst>
                                      </p:cBhvr>
                                      <p:to>
                                        <p:strVal val="hidden"/>
                                      </p:to>
                                    </p:set>
                                  </p:childTnLst>
                                </p:cTn>
                              </p:par>
                              <p:par>
                                <p:cTn id="27" presetID="2" presetClass="exit" presetSubtype="1" fill="hold" grpId="0" nodeType="withEffect">
                                  <p:stCondLst>
                                    <p:cond delay="0"/>
                                  </p:stCondLst>
                                  <p:childTnLst>
                                    <p:anim calcmode="lin" valueType="num">
                                      <p:cBhvr additive="base">
                                        <p:cTn id="28" dur="1500"/>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9" dur="1500"/>
                                        <p:tgtEl>
                                          <p:spTgt spid="2">
                                            <p:txEl>
                                              <p:pRg st="1" end="1"/>
                                            </p:txEl>
                                          </p:spTgt>
                                        </p:tgtEl>
                                        <p:attrNameLst>
                                          <p:attrName>ppt_y</p:attrName>
                                        </p:attrNameLst>
                                      </p:cBhvr>
                                      <p:tavLst>
                                        <p:tav tm="0">
                                          <p:val>
                                            <p:strVal val="ppt_y"/>
                                          </p:val>
                                        </p:tav>
                                        <p:tav tm="100000">
                                          <p:val>
                                            <p:strVal val="0-ppt_h/2"/>
                                          </p:val>
                                        </p:tav>
                                      </p:tavLst>
                                    </p:anim>
                                    <p:set>
                                      <p:cBhvr>
                                        <p:cTn id="30" dur="1" fill="hold">
                                          <p:stCondLst>
                                            <p:cond delay="1499"/>
                                          </p:stCondLst>
                                        </p:cTn>
                                        <p:tgtEl>
                                          <p:spTgt spid="2">
                                            <p:txEl>
                                              <p:pRg st="1" end="1"/>
                                            </p:txEl>
                                          </p:spTgt>
                                        </p:tgtEl>
                                        <p:attrNameLst>
                                          <p:attrName>style.visibility</p:attrName>
                                        </p:attrNameLst>
                                      </p:cBhvr>
                                      <p:to>
                                        <p:strVal val="hidden"/>
                                      </p:to>
                                    </p:set>
                                  </p:childTnLst>
                                </p:cTn>
                              </p:par>
                              <p:par>
                                <p:cTn id="31" presetID="2" presetClass="exit" presetSubtype="1" fill="hold" grpId="0" nodeType="withEffect">
                                  <p:stCondLst>
                                    <p:cond delay="0"/>
                                  </p:stCondLst>
                                  <p:childTnLst>
                                    <p:anim calcmode="lin" valueType="num">
                                      <p:cBhvr additive="base">
                                        <p:cTn id="32" dur="1500"/>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3" dur="1500"/>
                                        <p:tgtEl>
                                          <p:spTgt spid="2">
                                            <p:txEl>
                                              <p:pRg st="2" end="2"/>
                                            </p:txEl>
                                          </p:spTgt>
                                        </p:tgtEl>
                                        <p:attrNameLst>
                                          <p:attrName>ppt_y</p:attrName>
                                        </p:attrNameLst>
                                      </p:cBhvr>
                                      <p:tavLst>
                                        <p:tav tm="0">
                                          <p:val>
                                            <p:strVal val="ppt_y"/>
                                          </p:val>
                                        </p:tav>
                                        <p:tav tm="100000">
                                          <p:val>
                                            <p:strVal val="0-ppt_h/2"/>
                                          </p:val>
                                        </p:tav>
                                      </p:tavLst>
                                    </p:anim>
                                    <p:set>
                                      <p:cBhvr>
                                        <p:cTn id="34" dur="1" fill="hold">
                                          <p:stCondLst>
                                            <p:cond delay="1499"/>
                                          </p:stCondLst>
                                        </p:cTn>
                                        <p:tgtEl>
                                          <p:spTgt spid="2">
                                            <p:txEl>
                                              <p:pRg st="2" end="2"/>
                                            </p:txEl>
                                          </p:spTgt>
                                        </p:tgtEl>
                                        <p:attrNameLst>
                                          <p:attrName>style.visibility</p:attrName>
                                        </p:attrNameLst>
                                      </p:cBhvr>
                                      <p:to>
                                        <p:strVal val="hidden"/>
                                      </p:to>
                                    </p:set>
                                  </p:childTnLst>
                                </p:cTn>
                              </p:par>
                              <p:par>
                                <p:cTn id="35" presetID="2" presetClass="exit" presetSubtype="1" fill="hold" grpId="0" nodeType="withEffect">
                                  <p:stCondLst>
                                    <p:cond delay="0"/>
                                  </p:stCondLst>
                                  <p:childTnLst>
                                    <p:anim calcmode="lin" valueType="num">
                                      <p:cBhvr additive="base">
                                        <p:cTn id="36" dur="1500"/>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7" dur="1500"/>
                                        <p:tgtEl>
                                          <p:spTgt spid="2">
                                            <p:txEl>
                                              <p:pRg st="3" end="3"/>
                                            </p:txEl>
                                          </p:spTgt>
                                        </p:tgtEl>
                                        <p:attrNameLst>
                                          <p:attrName>ppt_y</p:attrName>
                                        </p:attrNameLst>
                                      </p:cBhvr>
                                      <p:tavLst>
                                        <p:tav tm="0">
                                          <p:val>
                                            <p:strVal val="ppt_y"/>
                                          </p:val>
                                        </p:tav>
                                        <p:tav tm="100000">
                                          <p:val>
                                            <p:strVal val="0-ppt_h/2"/>
                                          </p:val>
                                        </p:tav>
                                      </p:tavLst>
                                    </p:anim>
                                    <p:set>
                                      <p:cBhvr>
                                        <p:cTn id="38" dur="1" fill="hold">
                                          <p:stCondLst>
                                            <p:cond delay="1499"/>
                                          </p:stCondLst>
                                        </p:cTn>
                                        <p:tgtEl>
                                          <p:spTgt spid="2">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970612" y="1371600"/>
                <a:ext cx="7742313" cy="3257550"/>
              </a:xfrm>
            </p:spPr>
            <p:txBody>
              <a:bodyPr>
                <a:normAutofit fontScale="85000" lnSpcReduction="20000"/>
              </a:bodyPr>
              <a:lstStyle/>
              <a:p>
                <a:pPr>
                  <a:spcBef>
                    <a:spcPts val="2400"/>
                  </a:spcBef>
                  <a:spcAft>
                    <a:spcPts val="1200"/>
                  </a:spcAft>
                </a:pPr>
                <a:r>
                  <a:rPr lang="en-US" sz="1900" smtClean="0"/>
                  <a:t>Since the purchase date is October 1, 3 months remain in the year. This means that only </a:t>
                </a:r>
                <a14:m>
                  <m:oMath xmlns:m="http://schemas.openxmlformats.org/officeDocument/2006/math">
                    <m:box>
                      <m:boxPr>
                        <m:ctrlPr>
                          <a:rPr lang="en-US" sz="1900" i="1" smtClean="0">
                            <a:latin typeface="Cambria Math"/>
                          </a:rPr>
                        </m:ctrlPr>
                      </m:boxPr>
                      <m:e>
                        <m:argPr>
                          <m:argSz m:val="-1"/>
                        </m:argPr>
                        <m:f>
                          <m:fPr>
                            <m:ctrlPr>
                              <a:rPr lang="en-US" sz="1900" i="1" smtClean="0">
                                <a:latin typeface="Cambria Math"/>
                              </a:rPr>
                            </m:ctrlPr>
                          </m:fPr>
                          <m:num>
                            <m:r>
                              <a:rPr lang="en-US" sz="1900" b="0" i="1" smtClean="0">
                                <a:latin typeface="Cambria Math" panose="02040503050406030204" pitchFamily="18" charset="0"/>
                              </a:rPr>
                              <m:t>3</m:t>
                            </m:r>
                          </m:num>
                          <m:den>
                            <m:r>
                              <a:rPr lang="en-US" sz="1900" b="0" i="1" smtClean="0">
                                <a:latin typeface="Cambria Math" panose="02040503050406030204" pitchFamily="18" charset="0"/>
                              </a:rPr>
                              <m:t>12</m:t>
                            </m:r>
                          </m:den>
                        </m:f>
                      </m:e>
                    </m:box>
                  </m:oMath>
                </a14:m>
                <a:r>
                  <a:rPr lang="en-US" sz="1900" smtClean="0"/>
                  <a:t>, or </a:t>
                </a:r>
                <a14:m>
                  <m:oMath xmlns:m="http://schemas.openxmlformats.org/officeDocument/2006/math">
                    <m:box>
                      <m:boxPr>
                        <m:ctrlPr>
                          <a:rPr lang="en-US" sz="1900" i="1">
                            <a:latin typeface="Cambria Math"/>
                          </a:rPr>
                        </m:ctrlPr>
                      </m:boxPr>
                      <m:e>
                        <m:argPr>
                          <m:argSz m:val="-1"/>
                        </m:argPr>
                        <m:f>
                          <m:fPr>
                            <m:ctrlPr>
                              <a:rPr lang="en-US" sz="1900" i="1">
                                <a:latin typeface="Cambria Math"/>
                              </a:rPr>
                            </m:ctrlPr>
                          </m:fPr>
                          <m:num>
                            <m:r>
                              <a:rPr lang="en-US" sz="1900" b="0" i="1" smtClean="0">
                                <a:latin typeface="Cambria Math" panose="02040503050406030204" pitchFamily="18" charset="0"/>
                              </a:rPr>
                              <m:t>1</m:t>
                            </m:r>
                          </m:num>
                          <m:den>
                            <m:r>
                              <a:rPr lang="en-US" sz="1900" b="0" i="1" smtClean="0">
                                <a:latin typeface="Cambria Math" panose="02040503050406030204" pitchFamily="18" charset="0"/>
                              </a:rPr>
                              <m:t>4</m:t>
                            </m:r>
                          </m:den>
                        </m:f>
                      </m:e>
                    </m:box>
                  </m:oMath>
                </a14:m>
                <a:r>
                  <a:rPr lang="en-US" sz="1900" smtClean="0"/>
                  <a:t>, or the $1200 may be taken in the year of purchase </a:t>
                </a:r>
              </a:p>
              <a:p>
                <a:pPr marL="0" indent="0" algn="ctr">
                  <a:spcBef>
                    <a:spcPts val="2400"/>
                  </a:spcBef>
                  <a:buNone/>
                </a:pPr>
                <a14:m>
                  <m:oMath xmlns:m="http://schemas.openxmlformats.org/officeDocument/2006/math">
                    <m:r>
                      <a:rPr lang="en-US" b="0" i="1" smtClean="0">
                        <a:latin typeface="Cambria Math" panose="02040503050406030204" pitchFamily="18" charset="0"/>
                      </a:rPr>
                      <m:t>$1200</m:t>
                    </m:r>
                    <m:r>
                      <a:rPr lang="en-US" b="0" i="1" smtClean="0">
                        <a:latin typeface="Cambria Math" panose="02040503050406030204" pitchFamily="18" charset="0"/>
                        <a:ea typeface="Cambria Math" panose="02040503050406030204" pitchFamily="18" charset="0"/>
                      </a:rPr>
                      <m:t>×</m:t>
                    </m:r>
                    <m:f>
                      <m:fPr>
                        <m:ctrlPr>
                          <a:rPr lang="id-ID" i="1" smtClean="0">
                            <a:latin typeface="Cambria Math"/>
                          </a:rPr>
                        </m:ctrlPr>
                      </m:fPr>
                      <m:num>
                        <m:r>
                          <a:rPr lang="en-US" b="0" i="1" smtClean="0">
                            <a:latin typeface="Cambria Math" panose="02040503050406030204" pitchFamily="18" charset="0"/>
                          </a:rPr>
                          <m:t>1</m:t>
                        </m:r>
                      </m:num>
                      <m:den>
                        <m:r>
                          <a:rPr lang="en-US" b="0" i="1" smtClean="0">
                            <a:latin typeface="Cambria Math" panose="02040503050406030204" pitchFamily="18" charset="0"/>
                          </a:rPr>
                          <m:t>4</m:t>
                        </m:r>
                      </m:den>
                    </m:f>
                    <m:r>
                      <a:rPr lang="en-US" b="0" i="1" smtClean="0">
                        <a:latin typeface="Cambria Math" panose="02040503050406030204" pitchFamily="18" charset="0"/>
                      </a:rPr>
                      <m:t>=$300</m:t>
                    </m:r>
                  </m:oMath>
                </a14:m>
                <a:r>
                  <a:rPr lang="en-US" smtClean="0"/>
                  <a:t>     </a:t>
                </a:r>
                <a:r>
                  <a:rPr lang="en-US" sz="1100" smtClean="0">
                    <a:solidFill>
                      <a:srgbClr val="FFFF00"/>
                    </a:solidFill>
                  </a:rPr>
                  <a:t>Depreciation allowed in the year of purchase</a:t>
                </a:r>
              </a:p>
              <a:p>
                <a:pPr>
                  <a:spcBef>
                    <a:spcPts val="2400"/>
                  </a:spcBef>
                </a:pPr>
                <a:r>
                  <a:rPr lang="en-US" sz="1900" smtClean="0"/>
                  <a:t>The next 4 years are depreciated at the full $1200 per year and the last 9 months </a:t>
                </a:r>
                <a14:m>
                  <m:oMath xmlns:m="http://schemas.openxmlformats.org/officeDocument/2006/math">
                    <m:r>
                      <a:rPr lang="en-US" sz="1900" b="0" i="0" smtClean="0">
                        <a:latin typeface="Cambria Math" panose="02040503050406030204" pitchFamily="18" charset="0"/>
                      </a:rPr>
                      <m:t>(</m:t>
                    </m:r>
                    <m:box>
                      <m:boxPr>
                        <m:ctrlPr>
                          <a:rPr lang="en-US" sz="1900" i="1" smtClean="0">
                            <a:latin typeface="Cambria Math"/>
                          </a:rPr>
                        </m:ctrlPr>
                      </m:boxPr>
                      <m:e>
                        <m:argPr>
                          <m:argSz m:val="-1"/>
                        </m:argPr>
                        <m:f>
                          <m:fPr>
                            <m:ctrlPr>
                              <a:rPr lang="en-US" sz="1900" i="1" smtClean="0">
                                <a:latin typeface="Cambria Math"/>
                              </a:rPr>
                            </m:ctrlPr>
                          </m:fPr>
                          <m:num>
                            <m:r>
                              <a:rPr lang="en-US" sz="1900" b="0" i="1" smtClean="0">
                                <a:latin typeface="Cambria Math" panose="02040503050406030204" pitchFamily="18" charset="0"/>
                              </a:rPr>
                              <m:t>3</m:t>
                            </m:r>
                          </m:num>
                          <m:den>
                            <m:r>
                              <a:rPr lang="en-US" sz="1900" b="0" i="1" smtClean="0">
                                <a:latin typeface="Cambria Math" panose="02040503050406030204" pitchFamily="18" charset="0"/>
                              </a:rPr>
                              <m:t>4</m:t>
                            </m:r>
                          </m:den>
                        </m:f>
                      </m:e>
                    </m:box>
                    <m:r>
                      <a:rPr lang="en-US" sz="1900" b="0" i="1" smtClean="0">
                        <a:latin typeface="Cambria Math" panose="02040503050406030204" pitchFamily="18" charset="0"/>
                      </a:rPr>
                      <m:t>)</m:t>
                    </m:r>
                  </m:oMath>
                </a14:m>
                <a:r>
                  <a:rPr lang="en-US" sz="1900" smtClean="0"/>
                  <a:t> of deprecation, figured as follows, are reported in the sixth calendar year.</a:t>
                </a:r>
              </a:p>
              <a:p>
                <a:pPr marL="0" indent="0" algn="ctr">
                  <a:spcBef>
                    <a:spcPts val="2400"/>
                  </a:spcBef>
                  <a:buNone/>
                </a:pPr>
                <a14:m>
                  <m:oMath xmlns:m="http://schemas.openxmlformats.org/officeDocument/2006/math">
                    <m:r>
                      <a:rPr lang="en-US" i="1">
                        <a:latin typeface="Cambria Math" panose="02040503050406030204" pitchFamily="18" charset="0"/>
                      </a:rPr>
                      <m:t>$1200</m:t>
                    </m:r>
                    <m:r>
                      <a:rPr lang="en-US" i="1">
                        <a:latin typeface="Cambria Math" panose="02040503050406030204" pitchFamily="18" charset="0"/>
                        <a:ea typeface="Cambria Math" panose="02040503050406030204" pitchFamily="18" charset="0"/>
                      </a:rPr>
                      <m:t>×</m:t>
                    </m:r>
                    <m:f>
                      <m:fPr>
                        <m:ctrlPr>
                          <a:rPr lang="id-ID" i="1">
                            <a:latin typeface="Cambria Math"/>
                          </a:rPr>
                        </m:ctrlPr>
                      </m:fPr>
                      <m:num>
                        <m:r>
                          <a:rPr lang="en-US" b="0" i="1" smtClean="0">
                            <a:latin typeface="Cambria Math" panose="02040503050406030204" pitchFamily="18" charset="0"/>
                          </a:rPr>
                          <m:t>3</m:t>
                        </m:r>
                      </m:num>
                      <m:den>
                        <m:r>
                          <a:rPr lang="en-US" i="1">
                            <a:latin typeface="Cambria Math" panose="02040503050406030204" pitchFamily="18" charset="0"/>
                          </a:rPr>
                          <m:t>4</m:t>
                        </m:r>
                      </m:den>
                    </m:f>
                    <m:r>
                      <a:rPr lang="en-US" i="1">
                        <a:latin typeface="Cambria Math" panose="02040503050406030204" pitchFamily="18" charset="0"/>
                      </a:rPr>
                      <m:t>=$</m:t>
                    </m:r>
                    <m:r>
                      <a:rPr lang="en-US" b="0" i="1" smtClean="0">
                        <a:latin typeface="Cambria Math" panose="02040503050406030204" pitchFamily="18" charset="0"/>
                      </a:rPr>
                      <m:t>9</m:t>
                    </m:r>
                    <m:r>
                      <a:rPr lang="en-US" i="1">
                        <a:latin typeface="Cambria Math" panose="02040503050406030204" pitchFamily="18" charset="0"/>
                      </a:rPr>
                      <m:t>00</m:t>
                    </m:r>
                  </m:oMath>
                </a14:m>
                <a:r>
                  <a:rPr lang="en-US"/>
                  <a:t>     </a:t>
                </a:r>
                <a:r>
                  <a:rPr lang="en-US" sz="1300" smtClean="0">
                    <a:solidFill>
                      <a:srgbClr val="FFFF00"/>
                    </a:solidFill>
                  </a:rPr>
                  <a:t>Partial-year depreciation</a:t>
                </a:r>
              </a:p>
              <a:p>
                <a:pPr>
                  <a:spcBef>
                    <a:spcPts val="2400"/>
                  </a:spcBef>
                </a:pPr>
                <a:r>
                  <a:rPr lang="en-US" sz="1900" smtClean="0"/>
                  <a:t>As before, the total depreciation over all the years is the depreciable amount, or $6000</a:t>
                </a:r>
                <a:endParaRPr lang="en-US" sz="190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970612" y="1371600"/>
                <a:ext cx="7742313" cy="3257550"/>
              </a:xfrm>
              <a:blipFill rotWithShape="0">
                <a:blip r:embed="rId2"/>
                <a:stretch>
                  <a:fillRect l="-315" t="-2809"/>
                </a:stretch>
              </a:blipFill>
            </p:spPr>
            <p:txBody>
              <a:bodyPr/>
              <a:lstStyle/>
              <a:p>
                <a:r>
                  <a:rPr lang="id-ID">
                    <a:noFill/>
                  </a:rPr>
                  <a:t> </a:t>
                </a:r>
              </a:p>
            </p:txBody>
          </p:sp>
        </mc:Fallback>
      </mc:AlternateContent>
      <p:sp>
        <p:nvSpPr>
          <p:cNvPr id="3" name="Title 2"/>
          <p:cNvSpPr>
            <a:spLocks noGrp="1"/>
          </p:cNvSpPr>
          <p:nvPr>
            <p:ph type="title"/>
          </p:nvPr>
        </p:nvSpPr>
        <p:spPr/>
        <p:txBody>
          <a:bodyPr/>
          <a:lstStyle/>
          <a:p>
            <a:r>
              <a:rPr lang="en-US" smtClean="0">
                <a:effectLst>
                  <a:outerShdw blurRad="38100" dist="38100" dir="2700000" algn="tl">
                    <a:srgbClr val="000000">
                      <a:alpha val="43137"/>
                    </a:srgbClr>
                  </a:outerShdw>
                </a:effectLst>
              </a:rPr>
              <a:t>Finding Partial-Year Depreciation with </a:t>
            </a:r>
            <a:r>
              <a:rPr lang="en-US" b="1" smtClean="0">
                <a:solidFill>
                  <a:srgbClr val="FFC000"/>
                </a:solidFill>
                <a:effectLst>
                  <a:outerShdw blurRad="38100" dist="38100" dir="2700000" algn="tl">
                    <a:srgbClr val="000000">
                      <a:alpha val="43137"/>
                    </a:srgbClr>
                  </a:outerShdw>
                </a:effectLst>
              </a:rPr>
              <a:t>Straight-Line</a:t>
            </a:r>
            <a:endParaRPr lang="id-ID"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45695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1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1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1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1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1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1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1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1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r>
                  <a:rPr lang="en-US" sz="1600" smtClean="0"/>
                  <a:t>A boat dock with a life of 10 years is installed on April 12 at a cost of $72,000. If the double declining-balance method is used, find the depreciation for the first partial year and the next full year.</a:t>
                </a:r>
              </a:p>
              <a:p>
                <a:pPr marL="0" indent="0">
                  <a:buNone/>
                </a:pPr>
                <a:r>
                  <a:rPr lang="en-US" sz="1700" b="1" smtClean="0">
                    <a:solidFill>
                      <a:srgbClr val="FFC000"/>
                    </a:solidFill>
                    <a:effectLst>
                      <a:outerShdw blurRad="38100" dist="38100" dir="2700000" algn="tl">
                        <a:srgbClr val="000000">
                          <a:alpha val="43137"/>
                        </a:srgbClr>
                      </a:outerShdw>
                    </a:effectLst>
                  </a:rPr>
                  <a:t>SOLUTION:</a:t>
                </a:r>
              </a:p>
              <a:p>
                <a:pPr>
                  <a:spcAft>
                    <a:spcPts val="1200"/>
                  </a:spcAft>
                </a:pPr>
                <a:r>
                  <a:rPr lang="en-US" sz="1600" smtClean="0"/>
                  <a:t>The double-declining-balance rate is 20% (</a:t>
                </a:r>
                <a14:m>
                  <m:oMath xmlns:m="http://schemas.openxmlformats.org/officeDocument/2006/math">
                    <m:f>
                      <m:fPr>
                        <m:ctrlPr>
                          <a:rPr lang="en-US" sz="1600" i="1" smtClean="0">
                            <a:latin typeface="Cambria Math"/>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10</m:t>
                        </m:r>
                      </m:den>
                    </m:f>
                    <m:r>
                      <a:rPr lang="en-US" sz="160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2=</m:t>
                    </m:r>
                    <m:f>
                      <m:fPr>
                        <m:ctrlPr>
                          <a:rPr lang="en-US" sz="1600" b="0" i="1" smtClean="0">
                            <a:latin typeface="Cambria Math"/>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2</m:t>
                        </m:r>
                      </m:num>
                      <m:den>
                        <m:r>
                          <a:rPr lang="en-US" sz="1600" b="0" i="1" smtClean="0">
                            <a:latin typeface="Cambria Math" panose="02040503050406030204" pitchFamily="18" charset="0"/>
                            <a:ea typeface="Cambria Math" panose="02040503050406030204" pitchFamily="18" charset="0"/>
                          </a:rPr>
                          <m:t>10</m:t>
                        </m:r>
                      </m:den>
                    </m:f>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1</m:t>
                        </m:r>
                      </m:num>
                      <m:den>
                        <m:r>
                          <a:rPr lang="en-US" sz="1600" b="0" i="1" smtClean="0">
                            <a:latin typeface="Cambria Math" panose="02040503050406030204" pitchFamily="18" charset="0"/>
                            <a:ea typeface="Cambria Math" panose="02040503050406030204" pitchFamily="18" charset="0"/>
                          </a:rPr>
                          <m:t>5</m:t>
                        </m:r>
                      </m:den>
                    </m:f>
                    <m:r>
                      <a:rPr lang="en-US" sz="1600" b="0" i="1" smtClean="0">
                        <a:latin typeface="Cambria Math" panose="02040503050406030204" pitchFamily="18" charset="0"/>
                        <a:ea typeface="Cambria Math" panose="02040503050406030204" pitchFamily="18" charset="0"/>
                      </a:rPr>
                      <m:t>=20%)</m:t>
                    </m:r>
                  </m:oMath>
                </a14:m>
                <a:r>
                  <a:rPr lang="en-US" sz="1600" smtClean="0"/>
                  <a:t>. Calculate the first year’s depreciation.</a:t>
                </a:r>
              </a:p>
              <a:p>
                <a:pPr marL="274320" lvl="1" indent="0" algn="ctr">
                  <a:spcBef>
                    <a:spcPts val="2400"/>
                  </a:spcBef>
                  <a:buNone/>
                </a:pPr>
                <a14:m>
                  <m:oMath xmlns:m="http://schemas.openxmlformats.org/officeDocument/2006/math">
                    <m:r>
                      <a:rPr lang="en-US" sz="1600" b="0" i="1" smtClean="0">
                        <a:latin typeface="Cambria Math" panose="02040503050406030204" pitchFamily="18" charset="0"/>
                      </a:rPr>
                      <m:t>$72,000</m:t>
                    </m:r>
                    <m:r>
                      <a:rPr lang="en-US" sz="1600" b="0" i="1" smtClean="0">
                        <a:latin typeface="Cambria Math" panose="02040503050406030204" pitchFamily="18" charset="0"/>
                        <a:ea typeface="Cambria Math" panose="02040503050406030204" pitchFamily="18" charset="0"/>
                      </a:rPr>
                      <m:t>×0.2</m:t>
                    </m:r>
                    <m:r>
                      <a:rPr lang="en-US" sz="1600" b="0" i="1" smtClean="0">
                        <a:latin typeface="Cambria Math" panose="02040503050406030204" pitchFamily="18" charset="0"/>
                      </a:rPr>
                      <m:t>=$14,400</m:t>
                    </m:r>
                  </m:oMath>
                </a14:m>
                <a:r>
                  <a:rPr lang="en-US" sz="1700" smtClean="0"/>
                  <a:t>  </a:t>
                </a:r>
                <a:r>
                  <a:rPr lang="en-US" sz="1200" smtClean="0">
                    <a:solidFill>
                      <a:srgbClr val="FFFF00"/>
                    </a:solidFill>
                  </a:rPr>
                  <a:t>Depreciation first full year</a:t>
                </a:r>
                <a:endParaRPr lang="en-US" sz="1700" smtClean="0">
                  <a:solidFill>
                    <a:srgbClr val="FFFF00"/>
                  </a:solidFill>
                </a:endParaRP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592" t="-1311"/>
                </a:stretch>
              </a:blipFill>
            </p:spPr>
            <p:txBody>
              <a:bodyPr/>
              <a:lstStyle/>
              <a:p>
                <a:r>
                  <a:rPr lang="id-ID">
                    <a:noFill/>
                  </a:rPr>
                  <a:t> </a:t>
                </a:r>
              </a:p>
            </p:txBody>
          </p:sp>
        </mc:Fallback>
      </mc:AlternateContent>
      <p:sp>
        <p:nvSpPr>
          <p:cNvPr id="3" name="Title 2"/>
          <p:cNvSpPr>
            <a:spLocks noGrp="1"/>
          </p:cNvSpPr>
          <p:nvPr>
            <p:ph type="title"/>
          </p:nvPr>
        </p:nvSpPr>
        <p:spPr/>
        <p:txBody>
          <a:bodyPr/>
          <a:lstStyle/>
          <a:p>
            <a:r>
              <a:rPr lang="en-US" smtClean="0">
                <a:effectLst>
                  <a:outerShdw blurRad="38100" dist="38100" dir="2700000" algn="tl">
                    <a:srgbClr val="000000">
                      <a:alpha val="43137"/>
                    </a:srgbClr>
                  </a:outerShdw>
                </a:effectLst>
              </a:rPr>
              <a:t>Finding Partial-Year Depreciation with </a:t>
            </a:r>
            <a:r>
              <a:rPr lang="en-US" b="1">
                <a:solidFill>
                  <a:srgbClr val="FFC000"/>
                </a:solidFill>
                <a:effectLst>
                  <a:outerShdw blurRad="38100" dist="38100" dir="2700000" algn="tl">
                    <a:srgbClr val="000000">
                      <a:alpha val="43137"/>
                    </a:srgbClr>
                  </a:outerShdw>
                </a:effectLst>
              </a:rPr>
              <a:t>D</a:t>
            </a:r>
            <a:r>
              <a:rPr lang="en-US" b="1" smtClean="0">
                <a:solidFill>
                  <a:srgbClr val="FFC000"/>
                </a:solidFill>
                <a:effectLst>
                  <a:outerShdw blurRad="38100" dist="38100" dir="2700000" algn="tl">
                    <a:srgbClr val="000000">
                      <a:alpha val="43137"/>
                    </a:srgbClr>
                  </a:outerShdw>
                </a:effectLst>
              </a:rPr>
              <a:t>ouble-Declining Balance</a:t>
            </a:r>
            <a:endParaRPr lang="id-ID"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19094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2">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1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1500" fill="hold"/>
                                        <p:tgtEl>
                                          <p:spTgt spid="2">
                                            <p:txEl>
                                              <p:pRg st="1" end="1"/>
                                            </p:tx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1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1500" fill="hold"/>
                                        <p:tgtEl>
                                          <p:spTgt spid="2">
                                            <p:txEl>
                                              <p:pRg st="2" end="2"/>
                                            </p:txEl>
                                          </p:spTgt>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1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1500" fill="hold"/>
                                        <p:tgtEl>
                                          <p:spTgt spid="2">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1" fill="hold" grpId="1" nodeType="clickEffect">
                                  <p:stCondLst>
                                    <p:cond delay="0"/>
                                  </p:stCondLst>
                                  <p:childTnLst>
                                    <p:anim calcmode="lin" valueType="num">
                                      <p:cBhvr additive="base">
                                        <p:cTn id="24" dur="1500"/>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5" dur="1500"/>
                                        <p:tgtEl>
                                          <p:spTgt spid="2">
                                            <p:txEl>
                                              <p:pRg st="0" end="0"/>
                                            </p:txEl>
                                          </p:spTgt>
                                        </p:tgtEl>
                                        <p:attrNameLst>
                                          <p:attrName>ppt_y</p:attrName>
                                        </p:attrNameLst>
                                      </p:cBhvr>
                                      <p:tavLst>
                                        <p:tav tm="0">
                                          <p:val>
                                            <p:strVal val="ppt_y"/>
                                          </p:val>
                                        </p:tav>
                                        <p:tav tm="100000">
                                          <p:val>
                                            <p:strVal val="0-ppt_h/2"/>
                                          </p:val>
                                        </p:tav>
                                      </p:tavLst>
                                    </p:anim>
                                    <p:set>
                                      <p:cBhvr>
                                        <p:cTn id="26" dur="1" fill="hold">
                                          <p:stCondLst>
                                            <p:cond delay="1499"/>
                                          </p:stCondLst>
                                        </p:cTn>
                                        <p:tgtEl>
                                          <p:spTgt spid="2">
                                            <p:txEl>
                                              <p:pRg st="0" end="0"/>
                                            </p:txEl>
                                          </p:spTgt>
                                        </p:tgtEl>
                                        <p:attrNameLst>
                                          <p:attrName>style.visibility</p:attrName>
                                        </p:attrNameLst>
                                      </p:cBhvr>
                                      <p:to>
                                        <p:strVal val="hidden"/>
                                      </p:to>
                                    </p:set>
                                  </p:childTnLst>
                                </p:cTn>
                              </p:par>
                              <p:par>
                                <p:cTn id="27" presetID="2" presetClass="exit" presetSubtype="1" fill="hold" grpId="1" nodeType="withEffect">
                                  <p:stCondLst>
                                    <p:cond delay="0"/>
                                  </p:stCondLst>
                                  <p:childTnLst>
                                    <p:anim calcmode="lin" valueType="num">
                                      <p:cBhvr additive="base">
                                        <p:cTn id="28" dur="1500"/>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9" dur="1500"/>
                                        <p:tgtEl>
                                          <p:spTgt spid="2">
                                            <p:txEl>
                                              <p:pRg st="1" end="1"/>
                                            </p:txEl>
                                          </p:spTgt>
                                        </p:tgtEl>
                                        <p:attrNameLst>
                                          <p:attrName>ppt_y</p:attrName>
                                        </p:attrNameLst>
                                      </p:cBhvr>
                                      <p:tavLst>
                                        <p:tav tm="0">
                                          <p:val>
                                            <p:strVal val="ppt_y"/>
                                          </p:val>
                                        </p:tav>
                                        <p:tav tm="100000">
                                          <p:val>
                                            <p:strVal val="0-ppt_h/2"/>
                                          </p:val>
                                        </p:tav>
                                      </p:tavLst>
                                    </p:anim>
                                    <p:set>
                                      <p:cBhvr>
                                        <p:cTn id="30" dur="1" fill="hold">
                                          <p:stCondLst>
                                            <p:cond delay="1499"/>
                                          </p:stCondLst>
                                        </p:cTn>
                                        <p:tgtEl>
                                          <p:spTgt spid="2">
                                            <p:txEl>
                                              <p:pRg st="1" end="1"/>
                                            </p:txEl>
                                          </p:spTgt>
                                        </p:tgtEl>
                                        <p:attrNameLst>
                                          <p:attrName>style.visibility</p:attrName>
                                        </p:attrNameLst>
                                      </p:cBhvr>
                                      <p:to>
                                        <p:strVal val="hidden"/>
                                      </p:to>
                                    </p:set>
                                  </p:childTnLst>
                                </p:cTn>
                              </p:par>
                              <p:par>
                                <p:cTn id="31" presetID="2" presetClass="exit" presetSubtype="1" fill="hold" grpId="1" nodeType="withEffect">
                                  <p:stCondLst>
                                    <p:cond delay="0"/>
                                  </p:stCondLst>
                                  <p:childTnLst>
                                    <p:anim calcmode="lin" valueType="num">
                                      <p:cBhvr additive="base">
                                        <p:cTn id="32" dur="1500"/>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3" dur="1500"/>
                                        <p:tgtEl>
                                          <p:spTgt spid="2">
                                            <p:txEl>
                                              <p:pRg st="2" end="2"/>
                                            </p:txEl>
                                          </p:spTgt>
                                        </p:tgtEl>
                                        <p:attrNameLst>
                                          <p:attrName>ppt_y</p:attrName>
                                        </p:attrNameLst>
                                      </p:cBhvr>
                                      <p:tavLst>
                                        <p:tav tm="0">
                                          <p:val>
                                            <p:strVal val="ppt_y"/>
                                          </p:val>
                                        </p:tav>
                                        <p:tav tm="100000">
                                          <p:val>
                                            <p:strVal val="0-ppt_h/2"/>
                                          </p:val>
                                        </p:tav>
                                      </p:tavLst>
                                    </p:anim>
                                    <p:set>
                                      <p:cBhvr>
                                        <p:cTn id="34" dur="1" fill="hold">
                                          <p:stCondLst>
                                            <p:cond delay="1499"/>
                                          </p:stCondLst>
                                        </p:cTn>
                                        <p:tgtEl>
                                          <p:spTgt spid="2">
                                            <p:txEl>
                                              <p:pRg st="2" end="2"/>
                                            </p:txEl>
                                          </p:spTgt>
                                        </p:tgtEl>
                                        <p:attrNameLst>
                                          <p:attrName>style.visibility</p:attrName>
                                        </p:attrNameLst>
                                      </p:cBhvr>
                                      <p:to>
                                        <p:strVal val="hidden"/>
                                      </p:to>
                                    </p:set>
                                  </p:childTnLst>
                                </p:cTn>
                              </p:par>
                              <p:par>
                                <p:cTn id="35" presetID="2" presetClass="exit" presetSubtype="1" fill="hold" grpId="1" nodeType="withEffect">
                                  <p:stCondLst>
                                    <p:cond delay="0"/>
                                  </p:stCondLst>
                                  <p:childTnLst>
                                    <p:anim calcmode="lin" valueType="num">
                                      <p:cBhvr additive="base">
                                        <p:cTn id="36" dur="1500"/>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7" dur="1500"/>
                                        <p:tgtEl>
                                          <p:spTgt spid="2">
                                            <p:txEl>
                                              <p:pRg st="3" end="3"/>
                                            </p:txEl>
                                          </p:spTgt>
                                        </p:tgtEl>
                                        <p:attrNameLst>
                                          <p:attrName>ppt_y</p:attrName>
                                        </p:attrNameLst>
                                      </p:cBhvr>
                                      <p:tavLst>
                                        <p:tav tm="0">
                                          <p:val>
                                            <p:strVal val="ppt_y"/>
                                          </p:val>
                                        </p:tav>
                                        <p:tav tm="100000">
                                          <p:val>
                                            <p:strVal val="0-ppt_h/2"/>
                                          </p:val>
                                        </p:tav>
                                      </p:tavLst>
                                    </p:anim>
                                    <p:set>
                                      <p:cBhvr>
                                        <p:cTn id="38" dur="1" fill="hold">
                                          <p:stCondLst>
                                            <p:cond delay="1499"/>
                                          </p:stCondLst>
                                        </p:cTn>
                                        <p:tgtEl>
                                          <p:spTgt spid="2">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lnSpcReduction="10000"/>
              </a:bodyPr>
              <a:lstStyle/>
              <a:p>
                <a:r>
                  <a:rPr lang="en-US" sz="1600" smtClean="0"/>
                  <a:t>Now find the depreciation for 9 months, or </a:t>
                </a:r>
                <a14:m>
                  <m:oMath xmlns:m="http://schemas.openxmlformats.org/officeDocument/2006/math">
                    <m:f>
                      <m:fPr>
                        <m:ctrlPr>
                          <a:rPr lang="en-US" sz="1600" i="1" smtClean="0">
                            <a:latin typeface="Cambria Math"/>
                          </a:rPr>
                        </m:ctrlPr>
                      </m:fPr>
                      <m:num>
                        <m:r>
                          <a:rPr lang="en-US" sz="1600" b="0" i="1" smtClean="0">
                            <a:latin typeface="Cambria Math" panose="02040503050406030204" pitchFamily="18" charset="0"/>
                          </a:rPr>
                          <m:t>3</m:t>
                        </m:r>
                      </m:num>
                      <m:den>
                        <m:r>
                          <a:rPr lang="en-US" sz="1600" b="0" i="1" smtClean="0">
                            <a:latin typeface="Cambria Math" panose="02040503050406030204" pitchFamily="18" charset="0"/>
                          </a:rPr>
                          <m:t>4</m:t>
                        </m:r>
                      </m:den>
                    </m:f>
                  </m:oMath>
                </a14:m>
                <a:r>
                  <a:rPr lang="en-US" sz="1600" smtClean="0"/>
                  <a:t> year. (Since April 12 is on or before April 15, count all of April.)</a:t>
                </a:r>
              </a:p>
              <a:p>
                <a:pPr marL="274320" lvl="1" indent="0" algn="ctr">
                  <a:spcBef>
                    <a:spcPts val="2400"/>
                  </a:spcBef>
                  <a:buNone/>
                </a:pPr>
                <a14:m>
                  <m:oMath xmlns:m="http://schemas.openxmlformats.org/officeDocument/2006/math">
                    <m:r>
                      <a:rPr lang="en-US" sz="1600" b="0" i="1" smtClean="0">
                        <a:latin typeface="Cambria Math" panose="02040503050406030204" pitchFamily="18" charset="0"/>
                      </a:rPr>
                      <m:t>$14,400</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3</m:t>
                        </m:r>
                      </m:num>
                      <m:den>
                        <m:r>
                          <a:rPr lang="en-US" sz="1600" b="0" i="1" smtClean="0">
                            <a:latin typeface="Cambria Math" panose="02040503050406030204" pitchFamily="18" charset="0"/>
                            <a:ea typeface="Cambria Math" panose="02040503050406030204" pitchFamily="18" charset="0"/>
                          </a:rPr>
                          <m:t>4</m:t>
                        </m:r>
                      </m:den>
                    </m:f>
                    <m:r>
                      <a:rPr lang="en-US" sz="1600" b="0" i="1" smtClean="0">
                        <a:latin typeface="Cambria Math" panose="02040503050406030204" pitchFamily="18" charset="0"/>
                      </a:rPr>
                      <m:t>=$10,800</m:t>
                    </m:r>
                  </m:oMath>
                </a14:m>
                <a:r>
                  <a:rPr lang="en-US" sz="1700" smtClean="0"/>
                  <a:t>  </a:t>
                </a:r>
                <a:r>
                  <a:rPr lang="en-US" sz="1200" smtClean="0">
                    <a:solidFill>
                      <a:srgbClr val="FFFF00"/>
                    </a:solidFill>
                  </a:rPr>
                  <a:t>Partial-year depreciation </a:t>
                </a:r>
                <a:endParaRPr lang="en-US" sz="1200" smtClean="0"/>
              </a:p>
              <a:p>
                <a:pPr algn="just">
                  <a:spcBef>
                    <a:spcPts val="2400"/>
                  </a:spcBef>
                </a:pPr>
                <a:r>
                  <a:rPr lang="en-US" sz="1600" smtClean="0"/>
                  <a:t>The book value (declining balance) is $61,200 ($72,000-$10,800). Use this book value to find the first full-year depreciation.</a:t>
                </a:r>
              </a:p>
              <a:p>
                <a:pPr marL="0" indent="0" algn="ctr">
                  <a:spcBef>
                    <a:spcPts val="2400"/>
                  </a:spcBef>
                  <a:buNone/>
                </a:pPr>
                <a:r>
                  <a:rPr lang="en-US" sz="1600" smtClean="0"/>
                  <a:t>$61,200 declining balance </a:t>
                </a:r>
                <a:r>
                  <a:rPr lang="en-US" sz="1600" smtClean="0">
                    <a:sym typeface="Symbol" panose="05050102010706020507" pitchFamily="18" charset="2"/>
                  </a:rPr>
                  <a:t> 0.2 = $12,240</a:t>
                </a:r>
              </a:p>
              <a:p>
                <a:pPr algn="just">
                  <a:spcBef>
                    <a:spcPts val="2400"/>
                  </a:spcBef>
                </a:pPr>
                <a:r>
                  <a:rPr lang="en-US" sz="1600" smtClean="0">
                    <a:sym typeface="Symbol" panose="05050102010706020507" pitchFamily="18" charset="2"/>
                  </a:rPr>
                  <a:t>The depreciation for the first full year is $12,240. Depreciation for the following years would be calculated as usual. (Make sure that book value does not go below any scrap value.)</a:t>
                </a:r>
                <a:endParaRPr lang="en-US" sz="1600" smtClean="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338" t="-936" r="-1100" b="-1498"/>
                </a:stretch>
              </a:blipFill>
            </p:spPr>
            <p:txBody>
              <a:bodyPr/>
              <a:lstStyle/>
              <a:p>
                <a:r>
                  <a:rPr lang="id-ID">
                    <a:noFill/>
                  </a:rPr>
                  <a:t> </a:t>
                </a:r>
              </a:p>
            </p:txBody>
          </p:sp>
        </mc:Fallback>
      </mc:AlternateContent>
      <p:sp>
        <p:nvSpPr>
          <p:cNvPr id="3" name="Title 2"/>
          <p:cNvSpPr>
            <a:spLocks noGrp="1"/>
          </p:cNvSpPr>
          <p:nvPr>
            <p:ph type="title"/>
          </p:nvPr>
        </p:nvSpPr>
        <p:spPr/>
        <p:txBody>
          <a:bodyPr/>
          <a:lstStyle/>
          <a:p>
            <a:r>
              <a:rPr lang="en-US" smtClean="0">
                <a:effectLst>
                  <a:outerShdw blurRad="38100" dist="38100" dir="2700000" algn="tl">
                    <a:srgbClr val="000000">
                      <a:alpha val="43137"/>
                    </a:srgbClr>
                  </a:outerShdw>
                </a:effectLst>
              </a:rPr>
              <a:t>Finding Partial-Year Depreciation with </a:t>
            </a:r>
            <a:r>
              <a:rPr lang="en-US" b="1">
                <a:solidFill>
                  <a:srgbClr val="FFC000"/>
                </a:solidFill>
                <a:effectLst>
                  <a:outerShdw blurRad="38100" dist="38100" dir="2700000" algn="tl">
                    <a:srgbClr val="000000">
                      <a:alpha val="43137"/>
                    </a:srgbClr>
                  </a:outerShdw>
                </a:effectLst>
              </a:rPr>
              <a:t>D</a:t>
            </a:r>
            <a:r>
              <a:rPr lang="en-US" b="1" smtClean="0">
                <a:solidFill>
                  <a:srgbClr val="FFC000"/>
                </a:solidFill>
                <a:effectLst>
                  <a:outerShdw blurRad="38100" dist="38100" dir="2700000" algn="tl">
                    <a:srgbClr val="000000">
                      <a:alpha val="43137"/>
                    </a:srgbClr>
                  </a:outerShdw>
                </a:effectLst>
              </a:rPr>
              <a:t>ouble-Declining Balance</a:t>
            </a:r>
            <a:endParaRPr lang="id-ID"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65813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1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1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1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1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1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1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1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1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r>
                  <a:rPr lang="en-US" sz="1600" smtClean="0"/>
                  <a:t>An industrial air-conditioning compressor is purchased on July 1 at a cost of $3800. It is estimated that the compressor will have a life of 4 years and a scrap value of $600. Use the sum-of-the-years’-ditig method to find the depreciation for each year of the life of the asset.</a:t>
                </a:r>
              </a:p>
              <a:p>
                <a:pPr marL="0" indent="0">
                  <a:buNone/>
                </a:pPr>
                <a:r>
                  <a:rPr lang="en-US" sz="1700" b="1" smtClean="0">
                    <a:solidFill>
                      <a:srgbClr val="FFC000"/>
                    </a:solidFill>
                    <a:effectLst>
                      <a:outerShdw blurRad="38100" dist="38100" dir="2700000" algn="tl">
                        <a:srgbClr val="000000">
                          <a:alpha val="43137"/>
                        </a:srgbClr>
                      </a:outerShdw>
                    </a:effectLst>
                  </a:rPr>
                  <a:t>SOLUTION:</a:t>
                </a:r>
              </a:p>
              <a:p>
                <a:pPr marL="0" indent="0">
                  <a:buNone/>
                  <a:tabLst>
                    <a:tab pos="1371600" algn="ctr"/>
                    <a:tab pos="2743200" algn="ctr"/>
                  </a:tabLst>
                </a:pPr>
                <a:r>
                  <a:rPr lang="en-US" sz="1700">
                    <a:solidFill>
                      <a:srgbClr val="FFC000"/>
                    </a:solidFill>
                    <a:effectLst>
                      <a:outerShdw blurRad="38100" dist="38100" dir="2700000" algn="tl">
                        <a:srgbClr val="000000">
                          <a:alpha val="43137"/>
                        </a:srgbClr>
                      </a:outerShdw>
                    </a:effectLst>
                  </a:rPr>
                  <a:t>	</a:t>
                </a:r>
                <a:r>
                  <a:rPr lang="en-US" sz="1700" smtClean="0">
                    <a:solidFill>
                      <a:srgbClr val="FFC000"/>
                    </a:solidFill>
                    <a:effectLst>
                      <a:outerShdw blurRad="38100" dist="38100" dir="2700000" algn="tl">
                        <a:srgbClr val="000000">
                          <a:alpha val="43137"/>
                        </a:srgbClr>
                      </a:outerShdw>
                    </a:effectLst>
                  </a:rPr>
                  <a:t>	</a:t>
                </a:r>
                <a14:m>
                  <m:oMath xmlns:m="http://schemas.openxmlformats.org/officeDocument/2006/math">
                    <m:f>
                      <m:fPr>
                        <m:ctrlPr>
                          <a:rPr lang="en-US" sz="1700" i="1" smtClean="0">
                            <a:solidFill>
                              <a:schemeClr val="tx1"/>
                            </a:solidFill>
                            <a:effectLst>
                              <a:outerShdw blurRad="38100" dist="38100" dir="2700000" algn="tl">
                                <a:srgbClr val="000000">
                                  <a:alpha val="43137"/>
                                </a:srgbClr>
                              </a:outerShdw>
                            </a:effectLst>
                            <a:latin typeface="Cambria Math"/>
                          </a:rPr>
                        </m:ctrlPr>
                      </m:fPr>
                      <m:num>
                        <m:r>
                          <a:rPr lang="en-US" sz="1700" b="0" i="1" smtClean="0">
                            <a:solidFill>
                              <a:schemeClr val="tx1"/>
                            </a:solidFill>
                            <a:effectLst>
                              <a:outerShdw blurRad="38100" dist="38100" dir="2700000" algn="tl">
                                <a:srgbClr val="000000">
                                  <a:alpha val="43137"/>
                                </a:srgbClr>
                              </a:outerShdw>
                            </a:effectLst>
                            <a:latin typeface="Cambria Math" panose="02040503050406030204" pitchFamily="18" charset="0"/>
                          </a:rPr>
                          <m:t>1</m:t>
                        </m:r>
                      </m:num>
                      <m:den>
                        <m:r>
                          <a:rPr lang="en-US" sz="1700" b="0" i="1" smtClean="0">
                            <a:solidFill>
                              <a:schemeClr val="tx1"/>
                            </a:solidFill>
                            <a:effectLst>
                              <a:outerShdw blurRad="38100" dist="38100" dir="2700000" algn="tl">
                                <a:srgbClr val="000000">
                                  <a:alpha val="43137"/>
                                </a:srgbClr>
                              </a:outerShdw>
                            </a:effectLst>
                            <a:latin typeface="Cambria Math" panose="02040503050406030204" pitchFamily="18" charset="0"/>
                          </a:rPr>
                          <m:t>2</m:t>
                        </m:r>
                      </m:den>
                    </m:f>
                  </m:oMath>
                </a14:m>
                <a:r>
                  <a:rPr lang="en-US" sz="1600" smtClean="0">
                    <a:solidFill>
                      <a:schemeClr val="tx1"/>
                    </a:solidFill>
                    <a:effectLst>
                      <a:outerShdw blurRad="38100" dist="38100" dir="2700000" algn="tl">
                        <a:srgbClr val="000000">
                          <a:alpha val="43137"/>
                        </a:srgbClr>
                      </a:outerShdw>
                    </a:effectLst>
                  </a:rPr>
                  <a:t> of </a:t>
                </a:r>
                <a:r>
                  <a:rPr lang="en-US" sz="1600" smtClean="0">
                    <a:effectLst>
                      <a:outerShdw blurRad="38100" dist="38100" dir="2700000" algn="tl">
                        <a:srgbClr val="000000">
                          <a:alpha val="43137"/>
                        </a:srgbClr>
                      </a:outerShdw>
                    </a:effectLst>
                  </a:rPr>
                  <a:t>year 1</a:t>
                </a:r>
              </a:p>
              <a:p>
                <a:pPr marL="0" indent="0">
                  <a:lnSpc>
                    <a:spcPts val="1600"/>
                  </a:lnSpc>
                  <a:buNone/>
                  <a:tabLst>
                    <a:tab pos="55563" algn="r"/>
                    <a:tab pos="1371600" algn="ctr"/>
                    <a:tab pos="2743200" algn="ctr"/>
                    <a:tab pos="3657600" algn="l"/>
                  </a:tabLst>
                </a:pPr>
                <a:r>
                  <a:rPr lang="en-US" sz="1600" smtClean="0">
                    <a:effectLst>
                      <a:outerShdw blurRad="38100" dist="38100" dir="2700000" algn="tl">
                        <a:srgbClr val="000000">
                          <a:alpha val="43137"/>
                        </a:srgbClr>
                      </a:outerShdw>
                    </a:effectLst>
                  </a:rPr>
                  <a:t>Year 1			</a:t>
                </a:r>
                <a14:m>
                  <m:oMath xmlns:m="http://schemas.openxmlformats.org/officeDocument/2006/math">
                    <m:f>
                      <m:fPr>
                        <m:ctrlPr>
                          <a:rPr lang="en-US" sz="1600" i="1" smtClean="0">
                            <a:effectLst>
                              <a:outerShdw blurRad="38100" dist="38100" dir="2700000" algn="tl">
                                <a:srgbClr val="000000">
                                  <a:alpha val="43137"/>
                                </a:srgbClr>
                              </a:outerShdw>
                            </a:effectLst>
                            <a:latin typeface="Cambria Math"/>
                          </a:rPr>
                        </m:ctrlPr>
                      </m:fPr>
                      <m:num>
                        <m:r>
                          <a:rPr lang="en-US" sz="1600" b="0" i="1" smtClean="0">
                            <a:effectLst>
                              <a:outerShdw blurRad="38100" dist="38100" dir="2700000" algn="tl">
                                <a:srgbClr val="000000">
                                  <a:alpha val="43137"/>
                                </a:srgbClr>
                              </a:outerShdw>
                            </a:effectLst>
                            <a:latin typeface="Cambria Math" panose="02040503050406030204" pitchFamily="18" charset="0"/>
                          </a:rPr>
                          <m:t>4</m:t>
                        </m:r>
                      </m:num>
                      <m:den>
                        <m:r>
                          <a:rPr lang="en-US" sz="1600" b="0" i="1" smtClean="0">
                            <a:effectLst>
                              <a:outerShdw blurRad="38100" dist="38100" dir="2700000" algn="tl">
                                <a:srgbClr val="000000">
                                  <a:alpha val="43137"/>
                                </a:srgbClr>
                              </a:outerShdw>
                            </a:effectLst>
                            <a:latin typeface="Cambria Math" panose="02040503050406030204" pitchFamily="18" charset="0"/>
                          </a:rPr>
                          <m:t>10</m:t>
                        </m:r>
                      </m:den>
                    </m:f>
                    <m:r>
                      <a:rPr lang="en-US" sz="160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$3200=$1280</m:t>
                    </m:r>
                  </m:oMath>
                </a14:m>
                <a:r>
                  <a:rPr lang="en-US" sz="1600" smtClean="0">
                    <a:effectLst>
                      <a:outerShdw blurRad="38100" dist="38100" dir="2700000" algn="tl">
                        <a:srgbClr val="000000">
                          <a:alpha val="43137"/>
                        </a:srgbClr>
                      </a:outerShdw>
                    </a:effectLst>
                  </a:rPr>
                  <a:t> (year 1)</a:t>
                </a:r>
              </a:p>
              <a:p>
                <a:pPr marL="0" indent="0">
                  <a:lnSpc>
                    <a:spcPct val="100000"/>
                  </a:lnSpc>
                  <a:spcBef>
                    <a:spcPts val="0"/>
                  </a:spcBef>
                  <a:buNone/>
                  <a:tabLst>
                    <a:tab pos="55563" algn="r"/>
                    <a:tab pos="1371600" algn="ctr"/>
                    <a:tab pos="2682875" algn="ctr"/>
                    <a:tab pos="3657600" algn="l"/>
                  </a:tabLst>
                </a:pPr>
                <a:r>
                  <a:rPr lang="en-US" sz="1600">
                    <a:effectLst>
                      <a:outerShdw blurRad="38100" dist="38100" dir="2700000" algn="tl">
                        <a:srgbClr val="000000">
                          <a:alpha val="43137"/>
                        </a:srgbClr>
                      </a:outerShdw>
                    </a:effectLst>
                  </a:rPr>
                  <a:t>	</a:t>
                </a:r>
                <a:r>
                  <a:rPr lang="en-US" sz="1600" smtClean="0">
                    <a:effectLst>
                      <a:outerShdw blurRad="38100" dist="38100" dir="2700000" algn="tl">
                        <a:srgbClr val="000000">
                          <a:alpha val="43137"/>
                        </a:srgbClr>
                      </a:outerShdw>
                    </a:effectLst>
                  </a:rPr>
                  <a:t>		$640 </a:t>
                </a:r>
              </a:p>
              <a:p>
                <a:pPr marL="0" indent="0">
                  <a:lnSpc>
                    <a:spcPct val="100000"/>
                  </a:lnSpc>
                  <a:spcBef>
                    <a:spcPts val="0"/>
                  </a:spcBef>
                  <a:buNone/>
                  <a:tabLst>
                    <a:tab pos="55563" algn="r"/>
                    <a:tab pos="1371600" algn="ctr"/>
                    <a:tab pos="2682875" algn="ctr"/>
                    <a:tab pos="3657600" algn="l"/>
                    <a:tab pos="6400800" algn="l"/>
                  </a:tabLst>
                </a:pPr>
                <a:r>
                  <a:rPr lang="en-US" sz="1600">
                    <a:effectLst>
                      <a:outerShdw blurRad="38100" dist="38100" dir="2700000" algn="tl">
                        <a:srgbClr val="000000">
                          <a:alpha val="43137"/>
                        </a:srgbClr>
                      </a:outerShdw>
                    </a:effectLst>
                  </a:rPr>
                  <a:t>	</a:t>
                </a:r>
                <a:r>
                  <a:rPr lang="en-US" sz="1600" smtClean="0">
                    <a:effectLst>
                      <a:outerShdw blurRad="38100" dist="38100" dir="2700000" algn="tl">
                        <a:srgbClr val="000000">
                          <a:alpha val="43137"/>
                        </a:srgbClr>
                      </a:outerShdw>
                    </a:effectLst>
                  </a:rPr>
                  <a:t>			</a:t>
                </a:r>
                <a14:m>
                  <m:oMath xmlns:m="http://schemas.openxmlformats.org/officeDocument/2006/math">
                    <m:f>
                      <m:fPr>
                        <m:ctrlPr>
                          <a:rPr lang="en-US" sz="1600" i="1">
                            <a:effectLst>
                              <a:outerShdw blurRad="38100" dist="38100" dir="2700000" algn="tl">
                                <a:srgbClr val="000000">
                                  <a:alpha val="43137"/>
                                </a:srgbClr>
                              </a:outerShdw>
                            </a:effectLst>
                            <a:latin typeface="Cambria Math"/>
                          </a:rPr>
                        </m:ctrlPr>
                      </m:fPr>
                      <m:num>
                        <m:r>
                          <a:rPr lang="en-US" sz="1600" b="0" i="1" smtClean="0">
                            <a:effectLst>
                              <a:outerShdw blurRad="38100" dist="38100" dir="2700000" algn="tl">
                                <a:srgbClr val="000000">
                                  <a:alpha val="43137"/>
                                </a:srgbClr>
                              </a:outerShdw>
                            </a:effectLst>
                            <a:latin typeface="Cambria Math" panose="02040503050406030204" pitchFamily="18" charset="0"/>
                          </a:rPr>
                          <m:t>1</m:t>
                        </m:r>
                      </m:num>
                      <m:den>
                        <m:r>
                          <a:rPr lang="en-US" sz="1600" b="0" i="1" smtClean="0">
                            <a:effectLst>
                              <a:outerShdw blurRad="38100" dist="38100" dir="2700000" algn="tl">
                                <a:srgbClr val="000000">
                                  <a:alpha val="43137"/>
                                </a:srgbClr>
                              </a:outerShdw>
                            </a:effectLst>
                            <a:latin typeface="Cambria Math" panose="02040503050406030204" pitchFamily="18" charset="0"/>
                          </a:rPr>
                          <m:t>2</m:t>
                        </m:r>
                      </m:den>
                    </m:f>
                    <m:r>
                      <a:rPr lang="en-US"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1280</m:t>
                    </m:r>
                    <m:r>
                      <a:rPr lang="en-US"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64</m:t>
                    </m:r>
                    <m:r>
                      <a:rPr lang="en-US"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0</m:t>
                    </m:r>
                  </m:oMath>
                </a14:m>
                <a:r>
                  <a:rPr lang="en-US" sz="1600" smtClean="0">
                    <a:effectLst>
                      <a:outerShdw blurRad="38100" dist="38100" dir="2700000" algn="tl">
                        <a:srgbClr val="000000">
                          <a:alpha val="43137"/>
                        </a:srgbClr>
                      </a:outerShdw>
                    </a:effectLst>
                  </a:rPr>
                  <a:t> 	$640</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592" t="-1311"/>
                </a:stretch>
              </a:blipFill>
            </p:spPr>
            <p:txBody>
              <a:bodyPr/>
              <a:lstStyle/>
              <a:p>
                <a:r>
                  <a:rPr lang="id-ID">
                    <a:noFill/>
                  </a:rPr>
                  <a:t> </a:t>
                </a:r>
              </a:p>
            </p:txBody>
          </p:sp>
        </mc:Fallback>
      </mc:AlternateContent>
      <p:sp>
        <p:nvSpPr>
          <p:cNvPr id="3" name="Title 2"/>
          <p:cNvSpPr>
            <a:spLocks noGrp="1"/>
          </p:cNvSpPr>
          <p:nvPr>
            <p:ph type="title"/>
          </p:nvPr>
        </p:nvSpPr>
        <p:spPr/>
        <p:txBody>
          <a:bodyPr/>
          <a:lstStyle/>
          <a:p>
            <a:r>
              <a:rPr lang="en-US" smtClean="0">
                <a:effectLst>
                  <a:outerShdw blurRad="38100" dist="38100" dir="2700000" algn="tl">
                    <a:srgbClr val="000000">
                      <a:alpha val="43137"/>
                    </a:srgbClr>
                  </a:outerShdw>
                </a:effectLst>
              </a:rPr>
              <a:t>Finding Partial-Year Depreciation with </a:t>
            </a:r>
            <a:r>
              <a:rPr lang="en-US" b="1" smtClean="0">
                <a:solidFill>
                  <a:srgbClr val="FFC000"/>
                </a:solidFill>
                <a:effectLst>
                  <a:outerShdw blurRad="38100" dist="38100" dir="2700000" algn="tl">
                    <a:srgbClr val="000000">
                      <a:alpha val="43137"/>
                    </a:srgbClr>
                  </a:outerShdw>
                </a:effectLst>
              </a:rPr>
              <a:t>Sum-of-the-Years’-Digit Method</a:t>
            </a:r>
            <a:endParaRPr lang="id-ID" b="1">
              <a:solidFill>
                <a:srgbClr val="FFC000"/>
              </a:solidFill>
              <a:effectLst>
                <a:outerShdw blurRad="38100" dist="38100" dir="2700000" algn="tl">
                  <a:srgbClr val="000000">
                    <a:alpha val="43137"/>
                  </a:srgbClr>
                </a:outerShdw>
              </a:effectLst>
            </a:endParaRPr>
          </a:p>
        </p:txBody>
      </p:sp>
      <p:cxnSp>
        <p:nvCxnSpPr>
          <p:cNvPr id="5" name="Straight Connector 4"/>
          <p:cNvCxnSpPr/>
          <p:nvPr/>
        </p:nvCxnSpPr>
        <p:spPr>
          <a:xfrm flipV="1">
            <a:off x="1789611" y="3409406"/>
            <a:ext cx="256032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Straight Connector 6"/>
          <p:cNvCxnSpPr/>
          <p:nvPr/>
        </p:nvCxnSpPr>
        <p:spPr>
          <a:xfrm flipH="1">
            <a:off x="1776549" y="3317966"/>
            <a:ext cx="0" cy="18288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flipH="1">
            <a:off x="3064421" y="3313610"/>
            <a:ext cx="0" cy="182880"/>
          </a:xfrm>
          <a:prstGeom prst="line">
            <a:avLst/>
          </a:prstGeom>
        </p:spPr>
        <p:style>
          <a:lnRef idx="3">
            <a:schemeClr val="accent3"/>
          </a:lnRef>
          <a:fillRef idx="0">
            <a:schemeClr val="accent3"/>
          </a:fillRef>
          <a:effectRef idx="2">
            <a:schemeClr val="accent3"/>
          </a:effectRef>
          <a:fontRef idx="minor">
            <a:schemeClr val="tx1"/>
          </a:fontRef>
        </p:style>
      </p:cxnSp>
      <p:cxnSp>
        <p:nvCxnSpPr>
          <p:cNvPr id="9" name="Straight Connector 8"/>
          <p:cNvCxnSpPr/>
          <p:nvPr/>
        </p:nvCxnSpPr>
        <p:spPr>
          <a:xfrm flipH="1">
            <a:off x="4354296" y="3309254"/>
            <a:ext cx="0" cy="182880"/>
          </a:xfrm>
          <a:prstGeom prst="line">
            <a:avLst/>
          </a:prstGeom>
        </p:spPr>
        <p:style>
          <a:lnRef idx="3">
            <a:schemeClr val="accent3"/>
          </a:lnRef>
          <a:fillRef idx="0">
            <a:schemeClr val="accent3"/>
          </a:fillRef>
          <a:effectRef idx="2">
            <a:schemeClr val="accent3"/>
          </a:effectRef>
          <a:fontRef idx="minor">
            <a:schemeClr val="tx1"/>
          </a:fontRef>
        </p:style>
      </p:cxnSp>
      <p:sp>
        <p:nvSpPr>
          <p:cNvPr id="11" name="Left Brace 10"/>
          <p:cNvSpPr/>
          <p:nvPr/>
        </p:nvSpPr>
        <p:spPr>
          <a:xfrm rot="5400000">
            <a:off x="3620602" y="2573378"/>
            <a:ext cx="169817" cy="1280160"/>
          </a:xfrm>
          <a:prstGeom prst="leftBrace">
            <a:avLst>
              <a:gd name="adj1" fmla="val 61587"/>
              <a:gd name="adj2" fmla="val 4890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cxnSp>
        <p:nvCxnSpPr>
          <p:cNvPr id="13" name="Straight Arrow Connector 12"/>
          <p:cNvCxnSpPr/>
          <p:nvPr/>
        </p:nvCxnSpPr>
        <p:spPr>
          <a:xfrm>
            <a:off x="6400799" y="3949002"/>
            <a:ext cx="73152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7335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marL="0" indent="0">
                  <a:buNone/>
                </a:pPr>
                <a:endParaRPr lang="en-US" sz="1700" b="1" smtClean="0">
                  <a:solidFill>
                    <a:srgbClr val="FFC000"/>
                  </a:solidFill>
                  <a:effectLst>
                    <a:outerShdw blurRad="38100" dist="38100" dir="2700000" algn="tl">
                      <a:srgbClr val="000000">
                        <a:alpha val="43137"/>
                      </a:srgbClr>
                    </a:outerShdw>
                  </a:effectLst>
                </a:endParaRPr>
              </a:p>
              <a:p>
                <a:pPr marL="0" indent="0">
                  <a:buNone/>
                  <a:tabLst>
                    <a:tab pos="1371600" algn="ctr"/>
                    <a:tab pos="2743200" algn="ctr"/>
                  </a:tabLst>
                </a:pPr>
                <a:r>
                  <a:rPr lang="en-US" sz="1700">
                    <a:solidFill>
                      <a:srgbClr val="FFC000"/>
                    </a:solidFill>
                    <a:effectLst>
                      <a:outerShdw blurRad="38100" dist="38100" dir="2700000" algn="tl">
                        <a:srgbClr val="000000">
                          <a:alpha val="43137"/>
                        </a:srgbClr>
                      </a:outerShdw>
                    </a:effectLst>
                  </a:rPr>
                  <a:t>	</a:t>
                </a:r>
                <a14:m>
                  <m:oMath xmlns:m="http://schemas.openxmlformats.org/officeDocument/2006/math">
                    <m:f>
                      <m:fPr>
                        <m:ctrlPr>
                          <a:rPr lang="en-US" sz="2000" i="1">
                            <a:effectLst>
                              <a:outerShdw blurRad="38100" dist="38100" dir="2700000" algn="tl">
                                <a:srgbClr val="000000">
                                  <a:alpha val="43137"/>
                                </a:srgbClr>
                              </a:outerShdw>
                            </a:effectLst>
                            <a:latin typeface="Cambria Math"/>
                          </a:rPr>
                        </m:ctrlPr>
                      </m:fPr>
                      <m:num>
                        <m:r>
                          <a:rPr lang="en-US" sz="2000" i="1">
                            <a:effectLst>
                              <a:outerShdw blurRad="38100" dist="38100" dir="2700000" algn="tl">
                                <a:srgbClr val="000000">
                                  <a:alpha val="43137"/>
                                </a:srgbClr>
                              </a:outerShdw>
                            </a:effectLst>
                            <a:latin typeface="Cambria Math" panose="02040503050406030204" pitchFamily="18" charset="0"/>
                          </a:rPr>
                          <m:t>1</m:t>
                        </m:r>
                      </m:num>
                      <m:den>
                        <m:r>
                          <a:rPr lang="en-US" sz="2000" i="1">
                            <a:effectLst>
                              <a:outerShdw blurRad="38100" dist="38100" dir="2700000" algn="tl">
                                <a:srgbClr val="000000">
                                  <a:alpha val="43137"/>
                                </a:srgbClr>
                              </a:outerShdw>
                            </a:effectLst>
                            <a:latin typeface="Cambria Math" panose="02040503050406030204" pitchFamily="18" charset="0"/>
                          </a:rPr>
                          <m:t>2</m:t>
                        </m:r>
                      </m:den>
                    </m:f>
                  </m:oMath>
                </a14:m>
                <a:r>
                  <a:rPr lang="en-US" sz="1600">
                    <a:effectLst>
                      <a:outerShdw blurRad="38100" dist="38100" dir="2700000" algn="tl">
                        <a:srgbClr val="000000">
                          <a:alpha val="43137"/>
                        </a:srgbClr>
                      </a:outerShdw>
                    </a:effectLst>
                  </a:rPr>
                  <a:t> of year </a:t>
                </a:r>
                <a:r>
                  <a:rPr lang="en-US" sz="1600" smtClean="0">
                    <a:effectLst>
                      <a:outerShdw blurRad="38100" dist="38100" dir="2700000" algn="tl">
                        <a:srgbClr val="000000">
                          <a:alpha val="43137"/>
                        </a:srgbClr>
                      </a:outerShdw>
                    </a:effectLst>
                  </a:rPr>
                  <a:t>1</a:t>
                </a:r>
                <a:r>
                  <a:rPr lang="en-US" sz="1700" smtClean="0">
                    <a:solidFill>
                      <a:srgbClr val="FFC000"/>
                    </a:solidFill>
                    <a:effectLst>
                      <a:outerShdw blurRad="38100" dist="38100" dir="2700000" algn="tl">
                        <a:srgbClr val="000000">
                          <a:alpha val="43137"/>
                        </a:srgbClr>
                      </a:outerShdw>
                    </a:effectLst>
                  </a:rPr>
                  <a:t>	</a:t>
                </a:r>
                <a14:m>
                  <m:oMath xmlns:m="http://schemas.openxmlformats.org/officeDocument/2006/math">
                    <m:f>
                      <m:fPr>
                        <m:ctrlPr>
                          <a:rPr lang="en-US" sz="1700" i="1" smtClean="0">
                            <a:solidFill>
                              <a:schemeClr val="tx1"/>
                            </a:solidFill>
                            <a:effectLst>
                              <a:outerShdw blurRad="38100" dist="38100" dir="2700000" algn="tl">
                                <a:srgbClr val="000000">
                                  <a:alpha val="43137"/>
                                </a:srgbClr>
                              </a:outerShdw>
                            </a:effectLst>
                            <a:latin typeface="Cambria Math"/>
                          </a:rPr>
                        </m:ctrlPr>
                      </m:fPr>
                      <m:num>
                        <m:r>
                          <a:rPr lang="en-US" sz="1700" b="0" i="1" smtClean="0">
                            <a:solidFill>
                              <a:schemeClr val="tx1"/>
                            </a:solidFill>
                            <a:effectLst>
                              <a:outerShdw blurRad="38100" dist="38100" dir="2700000" algn="tl">
                                <a:srgbClr val="000000">
                                  <a:alpha val="43137"/>
                                </a:srgbClr>
                              </a:outerShdw>
                            </a:effectLst>
                            <a:latin typeface="Cambria Math" panose="02040503050406030204" pitchFamily="18" charset="0"/>
                          </a:rPr>
                          <m:t>1</m:t>
                        </m:r>
                      </m:num>
                      <m:den>
                        <m:r>
                          <a:rPr lang="en-US" sz="1700" b="0" i="1" smtClean="0">
                            <a:solidFill>
                              <a:schemeClr val="tx1"/>
                            </a:solidFill>
                            <a:effectLst>
                              <a:outerShdw blurRad="38100" dist="38100" dir="2700000" algn="tl">
                                <a:srgbClr val="000000">
                                  <a:alpha val="43137"/>
                                </a:srgbClr>
                              </a:outerShdw>
                            </a:effectLst>
                            <a:latin typeface="Cambria Math" panose="02040503050406030204" pitchFamily="18" charset="0"/>
                          </a:rPr>
                          <m:t>2</m:t>
                        </m:r>
                      </m:den>
                    </m:f>
                  </m:oMath>
                </a14:m>
                <a:r>
                  <a:rPr lang="en-US" sz="1600" smtClean="0">
                    <a:solidFill>
                      <a:schemeClr val="tx1"/>
                    </a:solidFill>
                    <a:effectLst>
                      <a:outerShdw blurRad="38100" dist="38100" dir="2700000" algn="tl">
                        <a:srgbClr val="000000">
                          <a:alpha val="43137"/>
                        </a:srgbClr>
                      </a:outerShdw>
                    </a:effectLst>
                  </a:rPr>
                  <a:t> of </a:t>
                </a:r>
                <a:r>
                  <a:rPr lang="en-US" sz="1600" smtClean="0">
                    <a:effectLst>
                      <a:outerShdw blurRad="38100" dist="38100" dir="2700000" algn="tl">
                        <a:srgbClr val="000000">
                          <a:alpha val="43137"/>
                        </a:srgbClr>
                      </a:outerShdw>
                    </a:effectLst>
                  </a:rPr>
                  <a:t>year 2</a:t>
                </a:r>
              </a:p>
              <a:p>
                <a:pPr marL="0" indent="0">
                  <a:lnSpc>
                    <a:spcPts val="1600"/>
                  </a:lnSpc>
                  <a:buNone/>
                  <a:tabLst>
                    <a:tab pos="55563" algn="r"/>
                    <a:tab pos="1371600" algn="ctr"/>
                    <a:tab pos="2743200" algn="ctr"/>
                    <a:tab pos="3657600" algn="l"/>
                  </a:tabLst>
                </a:pPr>
                <a:r>
                  <a:rPr lang="en-US" sz="1600" smtClean="0">
                    <a:effectLst>
                      <a:outerShdw blurRad="38100" dist="38100" dir="2700000" algn="tl">
                        <a:srgbClr val="000000">
                          <a:alpha val="43137"/>
                        </a:srgbClr>
                      </a:outerShdw>
                    </a:effectLst>
                  </a:rPr>
                  <a:t>Year 2			</a:t>
                </a:r>
                <a14:m>
                  <m:oMath xmlns:m="http://schemas.openxmlformats.org/officeDocument/2006/math">
                    <m:f>
                      <m:fPr>
                        <m:ctrlPr>
                          <a:rPr lang="en-US" sz="1600" i="1" smtClean="0">
                            <a:effectLst>
                              <a:outerShdw blurRad="38100" dist="38100" dir="2700000" algn="tl">
                                <a:srgbClr val="000000">
                                  <a:alpha val="43137"/>
                                </a:srgbClr>
                              </a:outerShdw>
                            </a:effectLst>
                            <a:latin typeface="Cambria Math"/>
                          </a:rPr>
                        </m:ctrlPr>
                      </m:fPr>
                      <m:num>
                        <m:r>
                          <a:rPr lang="en-US" sz="1600" b="0" i="1" smtClean="0">
                            <a:effectLst>
                              <a:outerShdw blurRad="38100" dist="38100" dir="2700000" algn="tl">
                                <a:srgbClr val="000000">
                                  <a:alpha val="43137"/>
                                </a:srgbClr>
                              </a:outerShdw>
                            </a:effectLst>
                            <a:latin typeface="Cambria Math" panose="02040503050406030204" pitchFamily="18" charset="0"/>
                          </a:rPr>
                          <m:t>3</m:t>
                        </m:r>
                      </m:num>
                      <m:den>
                        <m:r>
                          <a:rPr lang="en-US" sz="1600" b="0" i="1" smtClean="0">
                            <a:effectLst>
                              <a:outerShdw blurRad="38100" dist="38100" dir="2700000" algn="tl">
                                <a:srgbClr val="000000">
                                  <a:alpha val="43137"/>
                                </a:srgbClr>
                              </a:outerShdw>
                            </a:effectLst>
                            <a:latin typeface="Cambria Math" panose="02040503050406030204" pitchFamily="18" charset="0"/>
                          </a:rPr>
                          <m:t>10</m:t>
                        </m:r>
                      </m:den>
                    </m:f>
                    <m:r>
                      <a:rPr lang="en-US" sz="160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$3200=$960</m:t>
                    </m:r>
                  </m:oMath>
                </a14:m>
                <a:r>
                  <a:rPr lang="en-US" sz="1600" smtClean="0">
                    <a:effectLst>
                      <a:outerShdw blurRad="38100" dist="38100" dir="2700000" algn="tl">
                        <a:srgbClr val="000000">
                          <a:alpha val="43137"/>
                        </a:srgbClr>
                      </a:outerShdw>
                    </a:effectLst>
                  </a:rPr>
                  <a:t> (year 2)</a:t>
                </a:r>
              </a:p>
              <a:p>
                <a:pPr marL="0" indent="0">
                  <a:lnSpc>
                    <a:spcPct val="100000"/>
                  </a:lnSpc>
                  <a:spcBef>
                    <a:spcPts val="0"/>
                  </a:spcBef>
                  <a:buNone/>
                  <a:tabLst>
                    <a:tab pos="55563" algn="r"/>
                    <a:tab pos="1371600" algn="ctr"/>
                    <a:tab pos="2682875" algn="ctr"/>
                    <a:tab pos="3657600" algn="l"/>
                  </a:tabLst>
                </a:pPr>
                <a:r>
                  <a:rPr lang="en-US" sz="1600">
                    <a:effectLst>
                      <a:outerShdw blurRad="38100" dist="38100" dir="2700000" algn="tl">
                        <a:srgbClr val="000000">
                          <a:alpha val="43137"/>
                        </a:srgbClr>
                      </a:outerShdw>
                    </a:effectLst>
                  </a:rPr>
                  <a:t>	</a:t>
                </a:r>
                <a:r>
                  <a:rPr lang="en-US" sz="1600" smtClean="0">
                    <a:effectLst>
                      <a:outerShdw blurRad="38100" dist="38100" dir="2700000" algn="tl">
                        <a:srgbClr val="000000">
                          <a:alpha val="43137"/>
                        </a:srgbClr>
                      </a:outerShdw>
                    </a:effectLst>
                  </a:rPr>
                  <a:t>	$640	$480 </a:t>
                </a:r>
              </a:p>
              <a:p>
                <a:pPr marL="0" indent="0">
                  <a:lnSpc>
                    <a:spcPct val="100000"/>
                  </a:lnSpc>
                  <a:spcBef>
                    <a:spcPts val="0"/>
                  </a:spcBef>
                  <a:buNone/>
                  <a:tabLst>
                    <a:tab pos="55563" algn="r"/>
                    <a:tab pos="1371600" algn="ctr"/>
                    <a:tab pos="2682875" algn="ctr"/>
                    <a:tab pos="3657600" algn="l"/>
                    <a:tab pos="6400800" algn="l"/>
                  </a:tabLst>
                </a:pPr>
                <a:r>
                  <a:rPr lang="en-US" sz="1600">
                    <a:effectLst>
                      <a:outerShdw blurRad="38100" dist="38100" dir="2700000" algn="tl">
                        <a:srgbClr val="000000">
                          <a:alpha val="43137"/>
                        </a:srgbClr>
                      </a:outerShdw>
                    </a:effectLst>
                  </a:rPr>
                  <a:t>	</a:t>
                </a:r>
                <a:r>
                  <a:rPr lang="en-US" sz="1600" smtClean="0">
                    <a:effectLst>
                      <a:outerShdw blurRad="38100" dist="38100" dir="2700000" algn="tl">
                        <a:srgbClr val="000000">
                          <a:alpha val="43137"/>
                        </a:srgbClr>
                      </a:outerShdw>
                    </a:effectLst>
                  </a:rPr>
                  <a:t>			</a:t>
                </a:r>
                <a14:m>
                  <m:oMath xmlns:m="http://schemas.openxmlformats.org/officeDocument/2006/math">
                    <m:f>
                      <m:fPr>
                        <m:ctrlPr>
                          <a:rPr lang="en-US" sz="1600" i="1">
                            <a:effectLst>
                              <a:outerShdw blurRad="38100" dist="38100" dir="2700000" algn="tl">
                                <a:srgbClr val="000000">
                                  <a:alpha val="43137"/>
                                </a:srgbClr>
                              </a:outerShdw>
                            </a:effectLst>
                            <a:latin typeface="Cambria Math"/>
                          </a:rPr>
                        </m:ctrlPr>
                      </m:fPr>
                      <m:num>
                        <m:r>
                          <a:rPr lang="en-US" sz="1600" b="0" i="1" smtClean="0">
                            <a:effectLst>
                              <a:outerShdw blurRad="38100" dist="38100" dir="2700000" algn="tl">
                                <a:srgbClr val="000000">
                                  <a:alpha val="43137"/>
                                </a:srgbClr>
                              </a:outerShdw>
                            </a:effectLst>
                            <a:latin typeface="Cambria Math" panose="02040503050406030204" pitchFamily="18" charset="0"/>
                          </a:rPr>
                          <m:t>1</m:t>
                        </m:r>
                      </m:num>
                      <m:den>
                        <m:r>
                          <a:rPr lang="en-US" sz="1600" b="0" i="1" smtClean="0">
                            <a:effectLst>
                              <a:outerShdw blurRad="38100" dist="38100" dir="2700000" algn="tl">
                                <a:srgbClr val="000000">
                                  <a:alpha val="43137"/>
                                </a:srgbClr>
                              </a:outerShdw>
                            </a:effectLst>
                            <a:latin typeface="Cambria Math" panose="02040503050406030204" pitchFamily="18" charset="0"/>
                          </a:rPr>
                          <m:t>2</m:t>
                        </m:r>
                      </m:den>
                    </m:f>
                    <m:r>
                      <a:rPr lang="en-US"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960</m:t>
                    </m:r>
                    <m:r>
                      <a:rPr lang="en-US"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480</m:t>
                    </m:r>
                  </m:oMath>
                </a14:m>
                <a:r>
                  <a:rPr lang="en-US" sz="1600" smtClean="0">
                    <a:effectLst>
                      <a:outerShdw blurRad="38100" dist="38100" dir="2700000" algn="tl">
                        <a:srgbClr val="000000">
                          <a:alpha val="43137"/>
                        </a:srgbClr>
                      </a:outerShdw>
                    </a:effectLst>
                  </a:rPr>
                  <a:t> 	</a:t>
                </a:r>
              </a:p>
              <a:p>
                <a:pPr marL="0" indent="0">
                  <a:lnSpc>
                    <a:spcPct val="100000"/>
                  </a:lnSpc>
                  <a:spcBef>
                    <a:spcPts val="1800"/>
                  </a:spcBef>
                  <a:buNone/>
                  <a:tabLst>
                    <a:tab pos="55563" algn="r"/>
                    <a:tab pos="1371600" algn="ctr"/>
                    <a:tab pos="2682875" algn="ctr"/>
                    <a:tab pos="3657600" algn="l"/>
                    <a:tab pos="6400800" algn="l"/>
                  </a:tabLst>
                </a:pPr>
                <a:r>
                  <a:rPr lang="en-US" sz="1600" smtClean="0">
                    <a:effectLst>
                      <a:outerShdw blurRad="38100" dist="38100" dir="2700000" algn="tl">
                        <a:srgbClr val="000000">
                          <a:alpha val="43137"/>
                        </a:srgbClr>
                      </a:outerShdw>
                    </a:effectLst>
                  </a:rPr>
                  <a:t>				$480 + $640 = $1120	$1120</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508"/>
                </a:stretch>
              </a:blipFill>
            </p:spPr>
            <p:txBody>
              <a:bodyPr/>
              <a:lstStyle/>
              <a:p>
                <a:r>
                  <a:rPr lang="id-ID">
                    <a:noFill/>
                  </a:rPr>
                  <a:t> </a:t>
                </a:r>
              </a:p>
            </p:txBody>
          </p:sp>
        </mc:Fallback>
      </mc:AlternateContent>
      <p:sp>
        <p:nvSpPr>
          <p:cNvPr id="3" name="Title 2"/>
          <p:cNvSpPr>
            <a:spLocks noGrp="1"/>
          </p:cNvSpPr>
          <p:nvPr>
            <p:ph type="title"/>
          </p:nvPr>
        </p:nvSpPr>
        <p:spPr/>
        <p:txBody>
          <a:bodyPr/>
          <a:lstStyle/>
          <a:p>
            <a:r>
              <a:rPr lang="en-US" smtClean="0">
                <a:effectLst>
                  <a:outerShdw blurRad="38100" dist="38100" dir="2700000" algn="tl">
                    <a:srgbClr val="000000">
                      <a:alpha val="43137"/>
                    </a:srgbClr>
                  </a:outerShdw>
                </a:effectLst>
              </a:rPr>
              <a:t>Finding Partial-Year Depreciation with </a:t>
            </a:r>
            <a:r>
              <a:rPr lang="en-US" b="1" smtClean="0">
                <a:solidFill>
                  <a:srgbClr val="FFC000"/>
                </a:solidFill>
                <a:effectLst>
                  <a:outerShdw blurRad="38100" dist="38100" dir="2700000" algn="tl">
                    <a:srgbClr val="000000">
                      <a:alpha val="43137"/>
                    </a:srgbClr>
                  </a:outerShdw>
                </a:effectLst>
              </a:rPr>
              <a:t>Sum-of-the-Years’-Digit Method</a:t>
            </a:r>
            <a:endParaRPr lang="id-ID" b="1">
              <a:solidFill>
                <a:srgbClr val="FFC000"/>
              </a:solidFill>
              <a:effectLst>
                <a:outerShdw blurRad="38100" dist="38100" dir="2700000" algn="tl">
                  <a:srgbClr val="000000">
                    <a:alpha val="43137"/>
                  </a:srgbClr>
                </a:outerShdw>
              </a:effectLst>
            </a:endParaRPr>
          </a:p>
        </p:txBody>
      </p:sp>
      <p:cxnSp>
        <p:nvCxnSpPr>
          <p:cNvPr id="13" name="Straight Arrow Connector 12"/>
          <p:cNvCxnSpPr/>
          <p:nvPr/>
        </p:nvCxnSpPr>
        <p:spPr>
          <a:xfrm>
            <a:off x="6792681" y="3496826"/>
            <a:ext cx="54864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1743902" y="2163905"/>
            <a:ext cx="2600345" cy="372297"/>
            <a:chOff x="1743902" y="2083521"/>
            <a:chExt cx="2600345" cy="372297"/>
          </a:xfrm>
        </p:grpSpPr>
        <p:cxnSp>
          <p:nvCxnSpPr>
            <p:cNvPr id="5" name="Straight Connector 4"/>
            <p:cNvCxnSpPr/>
            <p:nvPr/>
          </p:nvCxnSpPr>
          <p:spPr>
            <a:xfrm flipV="1">
              <a:off x="1769514" y="2364378"/>
              <a:ext cx="256032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Straight Connector 6"/>
            <p:cNvCxnSpPr/>
            <p:nvPr/>
          </p:nvCxnSpPr>
          <p:spPr>
            <a:xfrm flipH="1">
              <a:off x="1766500" y="2272938"/>
              <a:ext cx="0" cy="18288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flipH="1">
              <a:off x="3044324" y="2268582"/>
              <a:ext cx="0" cy="182880"/>
            </a:xfrm>
            <a:prstGeom prst="line">
              <a:avLst/>
            </a:prstGeom>
          </p:spPr>
          <p:style>
            <a:lnRef idx="3">
              <a:schemeClr val="accent3"/>
            </a:lnRef>
            <a:fillRef idx="0">
              <a:schemeClr val="accent3"/>
            </a:fillRef>
            <a:effectRef idx="2">
              <a:schemeClr val="accent3"/>
            </a:effectRef>
            <a:fontRef idx="minor">
              <a:schemeClr val="tx1"/>
            </a:fontRef>
          </p:style>
        </p:cxnSp>
        <p:cxnSp>
          <p:nvCxnSpPr>
            <p:cNvPr id="9" name="Straight Connector 8"/>
            <p:cNvCxnSpPr/>
            <p:nvPr/>
          </p:nvCxnSpPr>
          <p:spPr>
            <a:xfrm flipH="1">
              <a:off x="4344247" y="2264226"/>
              <a:ext cx="0" cy="182880"/>
            </a:xfrm>
            <a:prstGeom prst="line">
              <a:avLst/>
            </a:prstGeom>
          </p:spPr>
          <p:style>
            <a:lnRef idx="3">
              <a:schemeClr val="accent3"/>
            </a:lnRef>
            <a:fillRef idx="0">
              <a:schemeClr val="accent3"/>
            </a:fillRef>
            <a:effectRef idx="2">
              <a:schemeClr val="accent3"/>
            </a:effectRef>
            <a:fontRef idx="minor">
              <a:schemeClr val="tx1"/>
            </a:fontRef>
          </p:style>
        </p:cxnSp>
        <p:sp>
          <p:nvSpPr>
            <p:cNvPr id="11" name="Left Brace 10"/>
            <p:cNvSpPr/>
            <p:nvPr/>
          </p:nvSpPr>
          <p:spPr>
            <a:xfrm rot="5400000">
              <a:off x="3610553" y="1528350"/>
              <a:ext cx="169817" cy="1280160"/>
            </a:xfrm>
            <a:prstGeom prst="leftBrace">
              <a:avLst>
                <a:gd name="adj1" fmla="val 61587"/>
                <a:gd name="adj2" fmla="val 4890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2" name="Left Brace 11"/>
            <p:cNvSpPr/>
            <p:nvPr/>
          </p:nvSpPr>
          <p:spPr>
            <a:xfrm rot="5400000">
              <a:off x="2292542" y="1540997"/>
              <a:ext cx="182880" cy="1280160"/>
            </a:xfrm>
            <a:prstGeom prst="leftBrace">
              <a:avLst>
                <a:gd name="adj1" fmla="val 61587"/>
                <a:gd name="adj2" fmla="val 4890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grpSp>
    </p:spTree>
    <p:extLst>
      <p:ext uri="{BB962C8B-B14F-4D97-AF65-F5344CB8AC3E}">
        <p14:creationId xmlns:p14="http://schemas.microsoft.com/office/powerpoint/2010/main" val="2223602239"/>
      </p:ext>
    </p:extLst>
  </p:cSld>
  <p:clrMapOvr>
    <a:masterClrMapping/>
  </p:clrMapOvr>
  <p:transition spd="slow">
    <p:push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marL="0" indent="0">
                  <a:buNone/>
                </a:pPr>
                <a:endParaRPr lang="en-US" sz="1700" b="1" smtClean="0">
                  <a:solidFill>
                    <a:srgbClr val="FFC000"/>
                  </a:solidFill>
                  <a:effectLst>
                    <a:outerShdw blurRad="38100" dist="38100" dir="2700000" algn="tl">
                      <a:srgbClr val="000000">
                        <a:alpha val="43137"/>
                      </a:srgbClr>
                    </a:outerShdw>
                  </a:effectLst>
                </a:endParaRPr>
              </a:p>
              <a:p>
                <a:pPr marL="0" indent="0">
                  <a:buNone/>
                  <a:tabLst>
                    <a:tab pos="1371600" algn="ctr"/>
                    <a:tab pos="2743200" algn="ctr"/>
                  </a:tabLst>
                </a:pPr>
                <a:r>
                  <a:rPr lang="en-US" sz="1700">
                    <a:solidFill>
                      <a:srgbClr val="FFC000"/>
                    </a:solidFill>
                    <a:effectLst>
                      <a:outerShdw blurRad="38100" dist="38100" dir="2700000" algn="tl">
                        <a:srgbClr val="000000">
                          <a:alpha val="43137"/>
                        </a:srgbClr>
                      </a:outerShdw>
                    </a:effectLst>
                  </a:rPr>
                  <a:t>	</a:t>
                </a:r>
                <a14:m>
                  <m:oMath xmlns:m="http://schemas.openxmlformats.org/officeDocument/2006/math">
                    <m:f>
                      <m:fPr>
                        <m:ctrlPr>
                          <a:rPr lang="en-US" sz="2000" i="1">
                            <a:effectLst>
                              <a:outerShdw blurRad="38100" dist="38100" dir="2700000" algn="tl">
                                <a:srgbClr val="000000">
                                  <a:alpha val="43137"/>
                                </a:srgbClr>
                              </a:outerShdw>
                            </a:effectLst>
                            <a:latin typeface="Cambria Math"/>
                          </a:rPr>
                        </m:ctrlPr>
                      </m:fPr>
                      <m:num>
                        <m:r>
                          <a:rPr lang="en-US" sz="2000" i="1">
                            <a:effectLst>
                              <a:outerShdw blurRad="38100" dist="38100" dir="2700000" algn="tl">
                                <a:srgbClr val="000000">
                                  <a:alpha val="43137"/>
                                </a:srgbClr>
                              </a:outerShdw>
                            </a:effectLst>
                            <a:latin typeface="Cambria Math" panose="02040503050406030204" pitchFamily="18" charset="0"/>
                          </a:rPr>
                          <m:t>1</m:t>
                        </m:r>
                      </m:num>
                      <m:den>
                        <m:r>
                          <a:rPr lang="en-US" sz="2000" i="1">
                            <a:effectLst>
                              <a:outerShdw blurRad="38100" dist="38100" dir="2700000" algn="tl">
                                <a:srgbClr val="000000">
                                  <a:alpha val="43137"/>
                                </a:srgbClr>
                              </a:outerShdw>
                            </a:effectLst>
                            <a:latin typeface="Cambria Math" panose="02040503050406030204" pitchFamily="18" charset="0"/>
                          </a:rPr>
                          <m:t>2</m:t>
                        </m:r>
                      </m:den>
                    </m:f>
                  </m:oMath>
                </a14:m>
                <a:r>
                  <a:rPr lang="en-US" sz="1600">
                    <a:effectLst>
                      <a:outerShdw blurRad="38100" dist="38100" dir="2700000" algn="tl">
                        <a:srgbClr val="000000">
                          <a:alpha val="43137"/>
                        </a:srgbClr>
                      </a:outerShdw>
                    </a:effectLst>
                  </a:rPr>
                  <a:t> of year </a:t>
                </a:r>
                <a:r>
                  <a:rPr lang="en-US" sz="1600" smtClean="0">
                    <a:effectLst>
                      <a:outerShdw blurRad="38100" dist="38100" dir="2700000" algn="tl">
                        <a:srgbClr val="000000">
                          <a:alpha val="43137"/>
                        </a:srgbClr>
                      </a:outerShdw>
                    </a:effectLst>
                  </a:rPr>
                  <a:t>2</a:t>
                </a:r>
                <a:r>
                  <a:rPr lang="en-US" sz="1700" smtClean="0">
                    <a:solidFill>
                      <a:srgbClr val="FFC000"/>
                    </a:solidFill>
                    <a:effectLst>
                      <a:outerShdw blurRad="38100" dist="38100" dir="2700000" algn="tl">
                        <a:srgbClr val="000000">
                          <a:alpha val="43137"/>
                        </a:srgbClr>
                      </a:outerShdw>
                    </a:effectLst>
                  </a:rPr>
                  <a:t>	</a:t>
                </a:r>
                <a14:m>
                  <m:oMath xmlns:m="http://schemas.openxmlformats.org/officeDocument/2006/math">
                    <m:f>
                      <m:fPr>
                        <m:ctrlPr>
                          <a:rPr lang="en-US" sz="1700" i="1" smtClean="0">
                            <a:solidFill>
                              <a:schemeClr val="tx1"/>
                            </a:solidFill>
                            <a:effectLst>
                              <a:outerShdw blurRad="38100" dist="38100" dir="2700000" algn="tl">
                                <a:srgbClr val="000000">
                                  <a:alpha val="43137"/>
                                </a:srgbClr>
                              </a:outerShdw>
                            </a:effectLst>
                            <a:latin typeface="Cambria Math"/>
                          </a:rPr>
                        </m:ctrlPr>
                      </m:fPr>
                      <m:num>
                        <m:r>
                          <a:rPr lang="en-US" sz="1700" b="0" i="1" smtClean="0">
                            <a:solidFill>
                              <a:schemeClr val="tx1"/>
                            </a:solidFill>
                            <a:effectLst>
                              <a:outerShdw blurRad="38100" dist="38100" dir="2700000" algn="tl">
                                <a:srgbClr val="000000">
                                  <a:alpha val="43137"/>
                                </a:srgbClr>
                              </a:outerShdw>
                            </a:effectLst>
                            <a:latin typeface="Cambria Math" panose="02040503050406030204" pitchFamily="18" charset="0"/>
                          </a:rPr>
                          <m:t>1</m:t>
                        </m:r>
                      </m:num>
                      <m:den>
                        <m:r>
                          <a:rPr lang="en-US" sz="1700" b="0" i="1" smtClean="0">
                            <a:solidFill>
                              <a:schemeClr val="tx1"/>
                            </a:solidFill>
                            <a:effectLst>
                              <a:outerShdw blurRad="38100" dist="38100" dir="2700000" algn="tl">
                                <a:srgbClr val="000000">
                                  <a:alpha val="43137"/>
                                </a:srgbClr>
                              </a:outerShdw>
                            </a:effectLst>
                            <a:latin typeface="Cambria Math" panose="02040503050406030204" pitchFamily="18" charset="0"/>
                          </a:rPr>
                          <m:t>2</m:t>
                        </m:r>
                      </m:den>
                    </m:f>
                  </m:oMath>
                </a14:m>
                <a:r>
                  <a:rPr lang="en-US" sz="1600" smtClean="0">
                    <a:solidFill>
                      <a:schemeClr val="tx1"/>
                    </a:solidFill>
                    <a:effectLst>
                      <a:outerShdw blurRad="38100" dist="38100" dir="2700000" algn="tl">
                        <a:srgbClr val="000000">
                          <a:alpha val="43137"/>
                        </a:srgbClr>
                      </a:outerShdw>
                    </a:effectLst>
                  </a:rPr>
                  <a:t> of </a:t>
                </a:r>
                <a:r>
                  <a:rPr lang="en-US" sz="1600" smtClean="0">
                    <a:effectLst>
                      <a:outerShdw blurRad="38100" dist="38100" dir="2700000" algn="tl">
                        <a:srgbClr val="000000">
                          <a:alpha val="43137"/>
                        </a:srgbClr>
                      </a:outerShdw>
                    </a:effectLst>
                  </a:rPr>
                  <a:t>year 3</a:t>
                </a:r>
              </a:p>
              <a:p>
                <a:pPr marL="0" indent="0">
                  <a:lnSpc>
                    <a:spcPts val="1600"/>
                  </a:lnSpc>
                  <a:buNone/>
                  <a:tabLst>
                    <a:tab pos="55563" algn="r"/>
                    <a:tab pos="1371600" algn="ctr"/>
                    <a:tab pos="2743200" algn="ctr"/>
                    <a:tab pos="3657600" algn="l"/>
                  </a:tabLst>
                </a:pPr>
                <a:r>
                  <a:rPr lang="en-US" sz="1600" smtClean="0">
                    <a:effectLst>
                      <a:outerShdw blurRad="38100" dist="38100" dir="2700000" algn="tl">
                        <a:srgbClr val="000000">
                          <a:alpha val="43137"/>
                        </a:srgbClr>
                      </a:outerShdw>
                    </a:effectLst>
                  </a:rPr>
                  <a:t>Year 3			</a:t>
                </a:r>
                <a14:m>
                  <m:oMath xmlns:m="http://schemas.openxmlformats.org/officeDocument/2006/math">
                    <m:f>
                      <m:fPr>
                        <m:ctrlPr>
                          <a:rPr lang="en-US" sz="1600" i="1" smtClean="0">
                            <a:effectLst>
                              <a:outerShdw blurRad="38100" dist="38100" dir="2700000" algn="tl">
                                <a:srgbClr val="000000">
                                  <a:alpha val="43137"/>
                                </a:srgbClr>
                              </a:outerShdw>
                            </a:effectLst>
                            <a:latin typeface="Cambria Math"/>
                          </a:rPr>
                        </m:ctrlPr>
                      </m:fPr>
                      <m:num>
                        <m:r>
                          <a:rPr lang="en-US" sz="1600" b="0" i="1" smtClean="0">
                            <a:effectLst>
                              <a:outerShdw blurRad="38100" dist="38100" dir="2700000" algn="tl">
                                <a:srgbClr val="000000">
                                  <a:alpha val="43137"/>
                                </a:srgbClr>
                              </a:outerShdw>
                            </a:effectLst>
                            <a:latin typeface="Cambria Math" panose="02040503050406030204" pitchFamily="18" charset="0"/>
                          </a:rPr>
                          <m:t>2</m:t>
                        </m:r>
                      </m:num>
                      <m:den>
                        <m:r>
                          <a:rPr lang="en-US" sz="1600" b="0" i="1" smtClean="0">
                            <a:effectLst>
                              <a:outerShdw blurRad="38100" dist="38100" dir="2700000" algn="tl">
                                <a:srgbClr val="000000">
                                  <a:alpha val="43137"/>
                                </a:srgbClr>
                              </a:outerShdw>
                            </a:effectLst>
                            <a:latin typeface="Cambria Math" panose="02040503050406030204" pitchFamily="18" charset="0"/>
                          </a:rPr>
                          <m:t>10</m:t>
                        </m:r>
                      </m:den>
                    </m:f>
                    <m:r>
                      <a:rPr lang="en-US" sz="160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$3200=$640</m:t>
                    </m:r>
                  </m:oMath>
                </a14:m>
                <a:r>
                  <a:rPr lang="en-US" sz="1600" smtClean="0">
                    <a:effectLst>
                      <a:outerShdw blurRad="38100" dist="38100" dir="2700000" algn="tl">
                        <a:srgbClr val="000000">
                          <a:alpha val="43137"/>
                        </a:srgbClr>
                      </a:outerShdw>
                    </a:effectLst>
                  </a:rPr>
                  <a:t> (year 3)</a:t>
                </a:r>
              </a:p>
              <a:p>
                <a:pPr marL="0" indent="0">
                  <a:lnSpc>
                    <a:spcPct val="100000"/>
                  </a:lnSpc>
                  <a:spcBef>
                    <a:spcPts val="0"/>
                  </a:spcBef>
                  <a:buNone/>
                  <a:tabLst>
                    <a:tab pos="55563" algn="r"/>
                    <a:tab pos="1371600" algn="ctr"/>
                    <a:tab pos="2682875" algn="ctr"/>
                    <a:tab pos="3657600" algn="l"/>
                  </a:tabLst>
                </a:pPr>
                <a:r>
                  <a:rPr lang="en-US" sz="1600">
                    <a:effectLst>
                      <a:outerShdw blurRad="38100" dist="38100" dir="2700000" algn="tl">
                        <a:srgbClr val="000000">
                          <a:alpha val="43137"/>
                        </a:srgbClr>
                      </a:outerShdw>
                    </a:effectLst>
                  </a:rPr>
                  <a:t>	</a:t>
                </a:r>
                <a:r>
                  <a:rPr lang="en-US" sz="1600" smtClean="0">
                    <a:effectLst>
                      <a:outerShdw blurRad="38100" dist="38100" dir="2700000" algn="tl">
                        <a:srgbClr val="000000">
                          <a:alpha val="43137"/>
                        </a:srgbClr>
                      </a:outerShdw>
                    </a:effectLst>
                  </a:rPr>
                  <a:t>	$480	$320 </a:t>
                </a:r>
              </a:p>
              <a:p>
                <a:pPr marL="0" indent="0">
                  <a:lnSpc>
                    <a:spcPct val="100000"/>
                  </a:lnSpc>
                  <a:spcBef>
                    <a:spcPts val="0"/>
                  </a:spcBef>
                  <a:buNone/>
                  <a:tabLst>
                    <a:tab pos="55563" algn="r"/>
                    <a:tab pos="1371600" algn="ctr"/>
                    <a:tab pos="2682875" algn="ctr"/>
                    <a:tab pos="3657600" algn="l"/>
                    <a:tab pos="6400800" algn="l"/>
                  </a:tabLst>
                </a:pPr>
                <a:r>
                  <a:rPr lang="en-US" sz="1600">
                    <a:effectLst>
                      <a:outerShdw blurRad="38100" dist="38100" dir="2700000" algn="tl">
                        <a:srgbClr val="000000">
                          <a:alpha val="43137"/>
                        </a:srgbClr>
                      </a:outerShdw>
                    </a:effectLst>
                  </a:rPr>
                  <a:t>	</a:t>
                </a:r>
                <a:r>
                  <a:rPr lang="en-US" sz="1600" smtClean="0">
                    <a:effectLst>
                      <a:outerShdw blurRad="38100" dist="38100" dir="2700000" algn="tl">
                        <a:srgbClr val="000000">
                          <a:alpha val="43137"/>
                        </a:srgbClr>
                      </a:outerShdw>
                    </a:effectLst>
                  </a:rPr>
                  <a:t>			</a:t>
                </a:r>
                <a14:m>
                  <m:oMath xmlns:m="http://schemas.openxmlformats.org/officeDocument/2006/math">
                    <m:f>
                      <m:fPr>
                        <m:ctrlPr>
                          <a:rPr lang="en-US" sz="1600" i="1">
                            <a:effectLst>
                              <a:outerShdw blurRad="38100" dist="38100" dir="2700000" algn="tl">
                                <a:srgbClr val="000000">
                                  <a:alpha val="43137"/>
                                </a:srgbClr>
                              </a:outerShdw>
                            </a:effectLst>
                            <a:latin typeface="Cambria Math"/>
                          </a:rPr>
                        </m:ctrlPr>
                      </m:fPr>
                      <m:num>
                        <m:r>
                          <a:rPr lang="en-US" sz="1600" b="0" i="1" smtClean="0">
                            <a:effectLst>
                              <a:outerShdw blurRad="38100" dist="38100" dir="2700000" algn="tl">
                                <a:srgbClr val="000000">
                                  <a:alpha val="43137"/>
                                </a:srgbClr>
                              </a:outerShdw>
                            </a:effectLst>
                            <a:latin typeface="Cambria Math" panose="02040503050406030204" pitchFamily="18" charset="0"/>
                          </a:rPr>
                          <m:t>1</m:t>
                        </m:r>
                      </m:num>
                      <m:den>
                        <m:r>
                          <a:rPr lang="en-US" sz="1600" b="0" i="1" smtClean="0">
                            <a:effectLst>
                              <a:outerShdw blurRad="38100" dist="38100" dir="2700000" algn="tl">
                                <a:srgbClr val="000000">
                                  <a:alpha val="43137"/>
                                </a:srgbClr>
                              </a:outerShdw>
                            </a:effectLst>
                            <a:latin typeface="Cambria Math" panose="02040503050406030204" pitchFamily="18" charset="0"/>
                          </a:rPr>
                          <m:t>2</m:t>
                        </m:r>
                      </m:den>
                    </m:f>
                    <m:r>
                      <a:rPr lang="en-US"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640</m:t>
                    </m:r>
                    <m:r>
                      <a:rPr lang="en-US"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320</m:t>
                    </m:r>
                  </m:oMath>
                </a14:m>
                <a:r>
                  <a:rPr lang="en-US" sz="1600" smtClean="0">
                    <a:effectLst>
                      <a:outerShdw blurRad="38100" dist="38100" dir="2700000" algn="tl">
                        <a:srgbClr val="000000">
                          <a:alpha val="43137"/>
                        </a:srgbClr>
                      </a:outerShdw>
                    </a:effectLst>
                  </a:rPr>
                  <a:t> 	</a:t>
                </a:r>
              </a:p>
              <a:p>
                <a:pPr marL="0" indent="0">
                  <a:lnSpc>
                    <a:spcPct val="100000"/>
                  </a:lnSpc>
                  <a:spcBef>
                    <a:spcPts val="1800"/>
                  </a:spcBef>
                  <a:buNone/>
                  <a:tabLst>
                    <a:tab pos="55563" algn="r"/>
                    <a:tab pos="1371600" algn="ctr"/>
                    <a:tab pos="2682875" algn="ctr"/>
                    <a:tab pos="3657600" algn="l"/>
                    <a:tab pos="6400800" algn="l"/>
                  </a:tabLst>
                </a:pPr>
                <a:r>
                  <a:rPr lang="en-US" sz="1600" smtClean="0">
                    <a:effectLst>
                      <a:outerShdw blurRad="38100" dist="38100" dir="2700000" algn="tl">
                        <a:srgbClr val="000000">
                          <a:alpha val="43137"/>
                        </a:srgbClr>
                      </a:outerShdw>
                    </a:effectLst>
                  </a:rPr>
                  <a:t>				$320 + $480 = $800	$800</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508"/>
                </a:stretch>
              </a:blipFill>
            </p:spPr>
            <p:txBody>
              <a:bodyPr/>
              <a:lstStyle/>
              <a:p>
                <a:r>
                  <a:rPr lang="id-ID">
                    <a:noFill/>
                  </a:rPr>
                  <a:t> </a:t>
                </a:r>
              </a:p>
            </p:txBody>
          </p:sp>
        </mc:Fallback>
      </mc:AlternateContent>
      <p:sp>
        <p:nvSpPr>
          <p:cNvPr id="3" name="Title 2"/>
          <p:cNvSpPr>
            <a:spLocks noGrp="1"/>
          </p:cNvSpPr>
          <p:nvPr>
            <p:ph type="title"/>
          </p:nvPr>
        </p:nvSpPr>
        <p:spPr/>
        <p:txBody>
          <a:bodyPr/>
          <a:lstStyle/>
          <a:p>
            <a:r>
              <a:rPr lang="en-US" smtClean="0">
                <a:effectLst>
                  <a:outerShdw blurRad="38100" dist="38100" dir="2700000" algn="tl">
                    <a:srgbClr val="000000">
                      <a:alpha val="43137"/>
                    </a:srgbClr>
                  </a:outerShdw>
                </a:effectLst>
              </a:rPr>
              <a:t>Finding Partial-Year Depreciation with </a:t>
            </a:r>
            <a:r>
              <a:rPr lang="en-US" b="1" smtClean="0">
                <a:solidFill>
                  <a:srgbClr val="FFC000"/>
                </a:solidFill>
                <a:effectLst>
                  <a:outerShdw blurRad="38100" dist="38100" dir="2700000" algn="tl">
                    <a:srgbClr val="000000">
                      <a:alpha val="43137"/>
                    </a:srgbClr>
                  </a:outerShdw>
                </a:effectLst>
              </a:rPr>
              <a:t>Sum-of-the-Years’-Digit Method</a:t>
            </a:r>
            <a:endParaRPr lang="id-ID" b="1">
              <a:solidFill>
                <a:srgbClr val="FFC000"/>
              </a:solidFill>
              <a:effectLst>
                <a:outerShdw blurRad="38100" dist="38100" dir="2700000" algn="tl">
                  <a:srgbClr val="000000">
                    <a:alpha val="43137"/>
                  </a:srgbClr>
                </a:outerShdw>
              </a:effectLst>
            </a:endParaRPr>
          </a:p>
        </p:txBody>
      </p:sp>
      <p:cxnSp>
        <p:nvCxnSpPr>
          <p:cNvPr id="13" name="Straight Arrow Connector 12"/>
          <p:cNvCxnSpPr/>
          <p:nvPr/>
        </p:nvCxnSpPr>
        <p:spPr>
          <a:xfrm>
            <a:off x="6792681" y="3496826"/>
            <a:ext cx="54864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1743902" y="2163905"/>
            <a:ext cx="2600345" cy="372297"/>
            <a:chOff x="1743902" y="2083521"/>
            <a:chExt cx="2600345" cy="372297"/>
          </a:xfrm>
        </p:grpSpPr>
        <p:cxnSp>
          <p:nvCxnSpPr>
            <p:cNvPr id="5" name="Straight Connector 4"/>
            <p:cNvCxnSpPr/>
            <p:nvPr/>
          </p:nvCxnSpPr>
          <p:spPr>
            <a:xfrm flipV="1">
              <a:off x="1769514" y="2364378"/>
              <a:ext cx="256032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Straight Connector 6"/>
            <p:cNvCxnSpPr/>
            <p:nvPr/>
          </p:nvCxnSpPr>
          <p:spPr>
            <a:xfrm flipH="1">
              <a:off x="1766500" y="2272938"/>
              <a:ext cx="0" cy="18288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flipH="1">
              <a:off x="3044324" y="2268582"/>
              <a:ext cx="0" cy="182880"/>
            </a:xfrm>
            <a:prstGeom prst="line">
              <a:avLst/>
            </a:prstGeom>
          </p:spPr>
          <p:style>
            <a:lnRef idx="3">
              <a:schemeClr val="accent3"/>
            </a:lnRef>
            <a:fillRef idx="0">
              <a:schemeClr val="accent3"/>
            </a:fillRef>
            <a:effectRef idx="2">
              <a:schemeClr val="accent3"/>
            </a:effectRef>
            <a:fontRef idx="minor">
              <a:schemeClr val="tx1"/>
            </a:fontRef>
          </p:style>
        </p:cxnSp>
        <p:cxnSp>
          <p:nvCxnSpPr>
            <p:cNvPr id="9" name="Straight Connector 8"/>
            <p:cNvCxnSpPr/>
            <p:nvPr/>
          </p:nvCxnSpPr>
          <p:spPr>
            <a:xfrm flipH="1">
              <a:off x="4344247" y="2264226"/>
              <a:ext cx="0" cy="182880"/>
            </a:xfrm>
            <a:prstGeom prst="line">
              <a:avLst/>
            </a:prstGeom>
          </p:spPr>
          <p:style>
            <a:lnRef idx="3">
              <a:schemeClr val="accent3"/>
            </a:lnRef>
            <a:fillRef idx="0">
              <a:schemeClr val="accent3"/>
            </a:fillRef>
            <a:effectRef idx="2">
              <a:schemeClr val="accent3"/>
            </a:effectRef>
            <a:fontRef idx="minor">
              <a:schemeClr val="tx1"/>
            </a:fontRef>
          </p:style>
        </p:cxnSp>
        <p:sp>
          <p:nvSpPr>
            <p:cNvPr id="11" name="Left Brace 10"/>
            <p:cNvSpPr/>
            <p:nvPr/>
          </p:nvSpPr>
          <p:spPr>
            <a:xfrm rot="5400000">
              <a:off x="3610553" y="1528350"/>
              <a:ext cx="169817" cy="1280160"/>
            </a:xfrm>
            <a:prstGeom prst="leftBrace">
              <a:avLst>
                <a:gd name="adj1" fmla="val 61587"/>
                <a:gd name="adj2" fmla="val 4890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2" name="Left Brace 11"/>
            <p:cNvSpPr/>
            <p:nvPr/>
          </p:nvSpPr>
          <p:spPr>
            <a:xfrm rot="5400000">
              <a:off x="2292542" y="1540997"/>
              <a:ext cx="182880" cy="1280160"/>
            </a:xfrm>
            <a:prstGeom prst="leftBrace">
              <a:avLst>
                <a:gd name="adj1" fmla="val 61587"/>
                <a:gd name="adj2" fmla="val 4890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grpSp>
    </p:spTree>
    <p:extLst>
      <p:ext uri="{BB962C8B-B14F-4D97-AF65-F5344CB8AC3E}">
        <p14:creationId xmlns:p14="http://schemas.microsoft.com/office/powerpoint/2010/main" val="2816745596"/>
      </p:ext>
    </p:extLst>
  </p:cSld>
  <p:clrMapOvr>
    <a:masterClrMapping/>
  </p:clrMapOvr>
  <p:transition spd="slow">
    <p:push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marL="0" indent="0">
                  <a:buNone/>
                </a:pPr>
                <a:endParaRPr lang="en-US" sz="1700" b="1" smtClean="0">
                  <a:solidFill>
                    <a:srgbClr val="FFC000"/>
                  </a:solidFill>
                  <a:effectLst>
                    <a:outerShdw blurRad="38100" dist="38100" dir="2700000" algn="tl">
                      <a:srgbClr val="000000">
                        <a:alpha val="43137"/>
                      </a:srgbClr>
                    </a:outerShdw>
                  </a:effectLst>
                </a:endParaRPr>
              </a:p>
              <a:p>
                <a:pPr marL="0" indent="0">
                  <a:buNone/>
                  <a:tabLst>
                    <a:tab pos="1371600" algn="ctr"/>
                    <a:tab pos="2743200" algn="ctr"/>
                  </a:tabLst>
                </a:pPr>
                <a:r>
                  <a:rPr lang="en-US" sz="1700">
                    <a:solidFill>
                      <a:srgbClr val="FFC000"/>
                    </a:solidFill>
                    <a:effectLst>
                      <a:outerShdw blurRad="38100" dist="38100" dir="2700000" algn="tl">
                        <a:srgbClr val="000000">
                          <a:alpha val="43137"/>
                        </a:srgbClr>
                      </a:outerShdw>
                    </a:effectLst>
                  </a:rPr>
                  <a:t>	</a:t>
                </a:r>
                <a14:m>
                  <m:oMath xmlns:m="http://schemas.openxmlformats.org/officeDocument/2006/math">
                    <m:f>
                      <m:fPr>
                        <m:ctrlPr>
                          <a:rPr lang="en-US" sz="2000" i="1">
                            <a:effectLst>
                              <a:outerShdw blurRad="38100" dist="38100" dir="2700000" algn="tl">
                                <a:srgbClr val="000000">
                                  <a:alpha val="43137"/>
                                </a:srgbClr>
                              </a:outerShdw>
                            </a:effectLst>
                            <a:latin typeface="Cambria Math"/>
                          </a:rPr>
                        </m:ctrlPr>
                      </m:fPr>
                      <m:num>
                        <m:r>
                          <a:rPr lang="en-US" sz="2000" i="1">
                            <a:effectLst>
                              <a:outerShdw blurRad="38100" dist="38100" dir="2700000" algn="tl">
                                <a:srgbClr val="000000">
                                  <a:alpha val="43137"/>
                                </a:srgbClr>
                              </a:outerShdw>
                            </a:effectLst>
                            <a:latin typeface="Cambria Math" panose="02040503050406030204" pitchFamily="18" charset="0"/>
                          </a:rPr>
                          <m:t>1</m:t>
                        </m:r>
                      </m:num>
                      <m:den>
                        <m:r>
                          <a:rPr lang="en-US" sz="2000" i="1">
                            <a:effectLst>
                              <a:outerShdw blurRad="38100" dist="38100" dir="2700000" algn="tl">
                                <a:srgbClr val="000000">
                                  <a:alpha val="43137"/>
                                </a:srgbClr>
                              </a:outerShdw>
                            </a:effectLst>
                            <a:latin typeface="Cambria Math" panose="02040503050406030204" pitchFamily="18" charset="0"/>
                          </a:rPr>
                          <m:t>2</m:t>
                        </m:r>
                      </m:den>
                    </m:f>
                  </m:oMath>
                </a14:m>
                <a:r>
                  <a:rPr lang="en-US" sz="1600">
                    <a:effectLst>
                      <a:outerShdw blurRad="38100" dist="38100" dir="2700000" algn="tl">
                        <a:srgbClr val="000000">
                          <a:alpha val="43137"/>
                        </a:srgbClr>
                      </a:outerShdw>
                    </a:effectLst>
                  </a:rPr>
                  <a:t> of year </a:t>
                </a:r>
                <a:r>
                  <a:rPr lang="en-US" sz="1600" smtClean="0">
                    <a:effectLst>
                      <a:outerShdw blurRad="38100" dist="38100" dir="2700000" algn="tl">
                        <a:srgbClr val="000000">
                          <a:alpha val="43137"/>
                        </a:srgbClr>
                      </a:outerShdw>
                    </a:effectLst>
                  </a:rPr>
                  <a:t>3</a:t>
                </a:r>
                <a:r>
                  <a:rPr lang="en-US" sz="1700" smtClean="0">
                    <a:solidFill>
                      <a:srgbClr val="FFC000"/>
                    </a:solidFill>
                    <a:effectLst>
                      <a:outerShdw blurRad="38100" dist="38100" dir="2700000" algn="tl">
                        <a:srgbClr val="000000">
                          <a:alpha val="43137"/>
                        </a:srgbClr>
                      </a:outerShdw>
                    </a:effectLst>
                  </a:rPr>
                  <a:t>	</a:t>
                </a:r>
                <a14:m>
                  <m:oMath xmlns:m="http://schemas.openxmlformats.org/officeDocument/2006/math">
                    <m:f>
                      <m:fPr>
                        <m:ctrlPr>
                          <a:rPr lang="en-US" sz="1700" i="1" smtClean="0">
                            <a:solidFill>
                              <a:schemeClr val="tx1"/>
                            </a:solidFill>
                            <a:effectLst>
                              <a:outerShdw blurRad="38100" dist="38100" dir="2700000" algn="tl">
                                <a:srgbClr val="000000">
                                  <a:alpha val="43137"/>
                                </a:srgbClr>
                              </a:outerShdw>
                            </a:effectLst>
                            <a:latin typeface="Cambria Math"/>
                          </a:rPr>
                        </m:ctrlPr>
                      </m:fPr>
                      <m:num>
                        <m:r>
                          <a:rPr lang="en-US" sz="1700" b="0" i="1" smtClean="0">
                            <a:solidFill>
                              <a:schemeClr val="tx1"/>
                            </a:solidFill>
                            <a:effectLst>
                              <a:outerShdw blurRad="38100" dist="38100" dir="2700000" algn="tl">
                                <a:srgbClr val="000000">
                                  <a:alpha val="43137"/>
                                </a:srgbClr>
                              </a:outerShdw>
                            </a:effectLst>
                            <a:latin typeface="Cambria Math" panose="02040503050406030204" pitchFamily="18" charset="0"/>
                          </a:rPr>
                          <m:t>1</m:t>
                        </m:r>
                      </m:num>
                      <m:den>
                        <m:r>
                          <a:rPr lang="en-US" sz="1700" b="0" i="1" smtClean="0">
                            <a:solidFill>
                              <a:schemeClr val="tx1"/>
                            </a:solidFill>
                            <a:effectLst>
                              <a:outerShdw blurRad="38100" dist="38100" dir="2700000" algn="tl">
                                <a:srgbClr val="000000">
                                  <a:alpha val="43137"/>
                                </a:srgbClr>
                              </a:outerShdw>
                            </a:effectLst>
                            <a:latin typeface="Cambria Math" panose="02040503050406030204" pitchFamily="18" charset="0"/>
                          </a:rPr>
                          <m:t>2</m:t>
                        </m:r>
                      </m:den>
                    </m:f>
                  </m:oMath>
                </a14:m>
                <a:r>
                  <a:rPr lang="en-US" sz="1600" smtClean="0">
                    <a:solidFill>
                      <a:schemeClr val="tx1"/>
                    </a:solidFill>
                    <a:effectLst>
                      <a:outerShdw blurRad="38100" dist="38100" dir="2700000" algn="tl">
                        <a:srgbClr val="000000">
                          <a:alpha val="43137"/>
                        </a:srgbClr>
                      </a:outerShdw>
                    </a:effectLst>
                  </a:rPr>
                  <a:t> of </a:t>
                </a:r>
                <a:r>
                  <a:rPr lang="en-US" sz="1600" smtClean="0">
                    <a:effectLst>
                      <a:outerShdw blurRad="38100" dist="38100" dir="2700000" algn="tl">
                        <a:srgbClr val="000000">
                          <a:alpha val="43137"/>
                        </a:srgbClr>
                      </a:outerShdw>
                    </a:effectLst>
                  </a:rPr>
                  <a:t>year 4</a:t>
                </a:r>
              </a:p>
              <a:p>
                <a:pPr marL="0" indent="0">
                  <a:lnSpc>
                    <a:spcPts val="1600"/>
                  </a:lnSpc>
                  <a:buNone/>
                  <a:tabLst>
                    <a:tab pos="55563" algn="r"/>
                    <a:tab pos="1371600" algn="ctr"/>
                    <a:tab pos="2743200" algn="ctr"/>
                    <a:tab pos="3657600" algn="l"/>
                  </a:tabLst>
                </a:pPr>
                <a:r>
                  <a:rPr lang="en-US" sz="1600" smtClean="0">
                    <a:effectLst>
                      <a:outerShdw blurRad="38100" dist="38100" dir="2700000" algn="tl">
                        <a:srgbClr val="000000">
                          <a:alpha val="43137"/>
                        </a:srgbClr>
                      </a:outerShdw>
                    </a:effectLst>
                  </a:rPr>
                  <a:t>Year 4			</a:t>
                </a:r>
                <a14:m>
                  <m:oMath xmlns:m="http://schemas.openxmlformats.org/officeDocument/2006/math">
                    <m:f>
                      <m:fPr>
                        <m:ctrlPr>
                          <a:rPr lang="en-US" sz="1600" i="1" smtClean="0">
                            <a:effectLst>
                              <a:outerShdw blurRad="38100" dist="38100" dir="2700000" algn="tl">
                                <a:srgbClr val="000000">
                                  <a:alpha val="43137"/>
                                </a:srgbClr>
                              </a:outerShdw>
                            </a:effectLst>
                            <a:latin typeface="Cambria Math"/>
                          </a:rPr>
                        </m:ctrlPr>
                      </m:fPr>
                      <m:num>
                        <m:r>
                          <a:rPr lang="en-US" sz="1600" b="0" i="1" smtClean="0">
                            <a:effectLst>
                              <a:outerShdw blurRad="38100" dist="38100" dir="2700000" algn="tl">
                                <a:srgbClr val="000000">
                                  <a:alpha val="43137"/>
                                </a:srgbClr>
                              </a:outerShdw>
                            </a:effectLst>
                            <a:latin typeface="Cambria Math" panose="02040503050406030204" pitchFamily="18" charset="0"/>
                          </a:rPr>
                          <m:t>1</m:t>
                        </m:r>
                      </m:num>
                      <m:den>
                        <m:r>
                          <a:rPr lang="en-US" sz="1600" b="0" i="1" smtClean="0">
                            <a:effectLst>
                              <a:outerShdw blurRad="38100" dist="38100" dir="2700000" algn="tl">
                                <a:srgbClr val="000000">
                                  <a:alpha val="43137"/>
                                </a:srgbClr>
                              </a:outerShdw>
                            </a:effectLst>
                            <a:latin typeface="Cambria Math" panose="02040503050406030204" pitchFamily="18" charset="0"/>
                          </a:rPr>
                          <m:t>10</m:t>
                        </m:r>
                      </m:den>
                    </m:f>
                    <m:r>
                      <a:rPr lang="en-US" sz="160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$3200=$320</m:t>
                    </m:r>
                  </m:oMath>
                </a14:m>
                <a:r>
                  <a:rPr lang="en-US" sz="1600" smtClean="0">
                    <a:effectLst>
                      <a:outerShdw blurRad="38100" dist="38100" dir="2700000" algn="tl">
                        <a:srgbClr val="000000">
                          <a:alpha val="43137"/>
                        </a:srgbClr>
                      </a:outerShdw>
                    </a:effectLst>
                  </a:rPr>
                  <a:t> (year 4)</a:t>
                </a:r>
              </a:p>
              <a:p>
                <a:pPr marL="0" indent="0">
                  <a:lnSpc>
                    <a:spcPct val="100000"/>
                  </a:lnSpc>
                  <a:spcBef>
                    <a:spcPts val="0"/>
                  </a:spcBef>
                  <a:buNone/>
                  <a:tabLst>
                    <a:tab pos="55563" algn="r"/>
                    <a:tab pos="1371600" algn="ctr"/>
                    <a:tab pos="2682875" algn="ctr"/>
                    <a:tab pos="3657600" algn="l"/>
                  </a:tabLst>
                </a:pPr>
                <a:r>
                  <a:rPr lang="en-US" sz="1600">
                    <a:effectLst>
                      <a:outerShdw blurRad="38100" dist="38100" dir="2700000" algn="tl">
                        <a:srgbClr val="000000">
                          <a:alpha val="43137"/>
                        </a:srgbClr>
                      </a:outerShdw>
                    </a:effectLst>
                  </a:rPr>
                  <a:t>	</a:t>
                </a:r>
                <a:r>
                  <a:rPr lang="en-US" sz="1600" smtClean="0">
                    <a:effectLst>
                      <a:outerShdw blurRad="38100" dist="38100" dir="2700000" algn="tl">
                        <a:srgbClr val="000000">
                          <a:alpha val="43137"/>
                        </a:srgbClr>
                      </a:outerShdw>
                    </a:effectLst>
                  </a:rPr>
                  <a:t>	$320	$160 </a:t>
                </a:r>
              </a:p>
              <a:p>
                <a:pPr marL="0" indent="0">
                  <a:lnSpc>
                    <a:spcPct val="100000"/>
                  </a:lnSpc>
                  <a:spcBef>
                    <a:spcPts val="0"/>
                  </a:spcBef>
                  <a:buNone/>
                  <a:tabLst>
                    <a:tab pos="55563" algn="r"/>
                    <a:tab pos="1371600" algn="ctr"/>
                    <a:tab pos="2682875" algn="ctr"/>
                    <a:tab pos="3657600" algn="l"/>
                    <a:tab pos="6400800" algn="l"/>
                  </a:tabLst>
                </a:pPr>
                <a:r>
                  <a:rPr lang="en-US" sz="1600">
                    <a:effectLst>
                      <a:outerShdw blurRad="38100" dist="38100" dir="2700000" algn="tl">
                        <a:srgbClr val="000000">
                          <a:alpha val="43137"/>
                        </a:srgbClr>
                      </a:outerShdw>
                    </a:effectLst>
                  </a:rPr>
                  <a:t>	</a:t>
                </a:r>
                <a:r>
                  <a:rPr lang="en-US" sz="1600" smtClean="0">
                    <a:effectLst>
                      <a:outerShdw blurRad="38100" dist="38100" dir="2700000" algn="tl">
                        <a:srgbClr val="000000">
                          <a:alpha val="43137"/>
                        </a:srgbClr>
                      </a:outerShdw>
                    </a:effectLst>
                  </a:rPr>
                  <a:t>			</a:t>
                </a:r>
                <a14:m>
                  <m:oMath xmlns:m="http://schemas.openxmlformats.org/officeDocument/2006/math">
                    <m:f>
                      <m:fPr>
                        <m:ctrlPr>
                          <a:rPr lang="en-US" sz="1600" i="1">
                            <a:effectLst>
                              <a:outerShdw blurRad="38100" dist="38100" dir="2700000" algn="tl">
                                <a:srgbClr val="000000">
                                  <a:alpha val="43137"/>
                                </a:srgbClr>
                              </a:outerShdw>
                            </a:effectLst>
                            <a:latin typeface="Cambria Math"/>
                          </a:rPr>
                        </m:ctrlPr>
                      </m:fPr>
                      <m:num>
                        <m:r>
                          <a:rPr lang="en-US" sz="1600" b="0" i="1" smtClean="0">
                            <a:effectLst>
                              <a:outerShdw blurRad="38100" dist="38100" dir="2700000" algn="tl">
                                <a:srgbClr val="000000">
                                  <a:alpha val="43137"/>
                                </a:srgbClr>
                              </a:outerShdw>
                            </a:effectLst>
                            <a:latin typeface="Cambria Math" panose="02040503050406030204" pitchFamily="18" charset="0"/>
                          </a:rPr>
                          <m:t>1</m:t>
                        </m:r>
                      </m:num>
                      <m:den>
                        <m:r>
                          <a:rPr lang="en-US" sz="1600" b="0" i="1" smtClean="0">
                            <a:effectLst>
                              <a:outerShdw blurRad="38100" dist="38100" dir="2700000" algn="tl">
                                <a:srgbClr val="000000">
                                  <a:alpha val="43137"/>
                                </a:srgbClr>
                              </a:outerShdw>
                            </a:effectLst>
                            <a:latin typeface="Cambria Math" panose="02040503050406030204" pitchFamily="18" charset="0"/>
                          </a:rPr>
                          <m:t>2</m:t>
                        </m:r>
                      </m:den>
                    </m:f>
                    <m:r>
                      <a:rPr lang="en-US"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320</m:t>
                    </m:r>
                    <m:r>
                      <a:rPr lang="en-US"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160</m:t>
                    </m:r>
                  </m:oMath>
                </a14:m>
                <a:r>
                  <a:rPr lang="en-US" sz="1600" smtClean="0">
                    <a:effectLst>
                      <a:outerShdw blurRad="38100" dist="38100" dir="2700000" algn="tl">
                        <a:srgbClr val="000000">
                          <a:alpha val="43137"/>
                        </a:srgbClr>
                      </a:outerShdw>
                    </a:effectLst>
                  </a:rPr>
                  <a:t> 	</a:t>
                </a:r>
              </a:p>
              <a:p>
                <a:pPr marL="0" indent="0">
                  <a:lnSpc>
                    <a:spcPct val="100000"/>
                  </a:lnSpc>
                  <a:spcBef>
                    <a:spcPts val="1800"/>
                  </a:spcBef>
                  <a:buNone/>
                  <a:tabLst>
                    <a:tab pos="55563" algn="r"/>
                    <a:tab pos="1371600" algn="ctr"/>
                    <a:tab pos="2682875" algn="ctr"/>
                    <a:tab pos="3657600" algn="l"/>
                    <a:tab pos="6400800" algn="l"/>
                  </a:tabLst>
                </a:pPr>
                <a:r>
                  <a:rPr lang="en-US" sz="1600" smtClean="0">
                    <a:effectLst>
                      <a:outerShdw blurRad="38100" dist="38100" dir="2700000" algn="tl">
                        <a:srgbClr val="000000">
                          <a:alpha val="43137"/>
                        </a:srgbClr>
                      </a:outerShdw>
                    </a:effectLst>
                  </a:rPr>
                  <a:t>				$160 + $320 = $480	$480</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508"/>
                </a:stretch>
              </a:blipFill>
            </p:spPr>
            <p:txBody>
              <a:bodyPr/>
              <a:lstStyle/>
              <a:p>
                <a:r>
                  <a:rPr lang="id-ID">
                    <a:noFill/>
                  </a:rPr>
                  <a:t> </a:t>
                </a:r>
              </a:p>
            </p:txBody>
          </p:sp>
        </mc:Fallback>
      </mc:AlternateContent>
      <p:sp>
        <p:nvSpPr>
          <p:cNvPr id="3" name="Title 2"/>
          <p:cNvSpPr>
            <a:spLocks noGrp="1"/>
          </p:cNvSpPr>
          <p:nvPr>
            <p:ph type="title"/>
          </p:nvPr>
        </p:nvSpPr>
        <p:spPr/>
        <p:txBody>
          <a:bodyPr/>
          <a:lstStyle/>
          <a:p>
            <a:r>
              <a:rPr lang="en-US" smtClean="0">
                <a:effectLst>
                  <a:outerShdw blurRad="38100" dist="38100" dir="2700000" algn="tl">
                    <a:srgbClr val="000000">
                      <a:alpha val="43137"/>
                    </a:srgbClr>
                  </a:outerShdw>
                </a:effectLst>
              </a:rPr>
              <a:t>Finding Partial-Year Depreciation with </a:t>
            </a:r>
            <a:r>
              <a:rPr lang="en-US" b="1" smtClean="0">
                <a:solidFill>
                  <a:srgbClr val="FFC000"/>
                </a:solidFill>
                <a:effectLst>
                  <a:outerShdw blurRad="38100" dist="38100" dir="2700000" algn="tl">
                    <a:srgbClr val="000000">
                      <a:alpha val="43137"/>
                    </a:srgbClr>
                  </a:outerShdw>
                </a:effectLst>
              </a:rPr>
              <a:t>Sum-of-the-Years’-Digit Method</a:t>
            </a:r>
            <a:endParaRPr lang="id-ID" b="1">
              <a:solidFill>
                <a:srgbClr val="FFC000"/>
              </a:solidFill>
              <a:effectLst>
                <a:outerShdw blurRad="38100" dist="38100" dir="2700000" algn="tl">
                  <a:srgbClr val="000000">
                    <a:alpha val="43137"/>
                  </a:srgbClr>
                </a:outerShdw>
              </a:effectLst>
            </a:endParaRPr>
          </a:p>
        </p:txBody>
      </p:sp>
      <p:cxnSp>
        <p:nvCxnSpPr>
          <p:cNvPr id="13" name="Straight Arrow Connector 12"/>
          <p:cNvCxnSpPr/>
          <p:nvPr/>
        </p:nvCxnSpPr>
        <p:spPr>
          <a:xfrm>
            <a:off x="6792681" y="3496826"/>
            <a:ext cx="54864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1743902" y="2163905"/>
            <a:ext cx="2600345" cy="372297"/>
            <a:chOff x="1743902" y="2083521"/>
            <a:chExt cx="2600345" cy="372297"/>
          </a:xfrm>
        </p:grpSpPr>
        <p:cxnSp>
          <p:nvCxnSpPr>
            <p:cNvPr id="5" name="Straight Connector 4"/>
            <p:cNvCxnSpPr/>
            <p:nvPr/>
          </p:nvCxnSpPr>
          <p:spPr>
            <a:xfrm flipV="1">
              <a:off x="1769514" y="2364378"/>
              <a:ext cx="256032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Straight Connector 6"/>
            <p:cNvCxnSpPr/>
            <p:nvPr/>
          </p:nvCxnSpPr>
          <p:spPr>
            <a:xfrm flipH="1">
              <a:off x="1766500" y="2272938"/>
              <a:ext cx="0" cy="18288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flipH="1">
              <a:off x="3044324" y="2268582"/>
              <a:ext cx="0" cy="182880"/>
            </a:xfrm>
            <a:prstGeom prst="line">
              <a:avLst/>
            </a:prstGeom>
          </p:spPr>
          <p:style>
            <a:lnRef idx="3">
              <a:schemeClr val="accent3"/>
            </a:lnRef>
            <a:fillRef idx="0">
              <a:schemeClr val="accent3"/>
            </a:fillRef>
            <a:effectRef idx="2">
              <a:schemeClr val="accent3"/>
            </a:effectRef>
            <a:fontRef idx="minor">
              <a:schemeClr val="tx1"/>
            </a:fontRef>
          </p:style>
        </p:cxnSp>
        <p:cxnSp>
          <p:nvCxnSpPr>
            <p:cNvPr id="9" name="Straight Connector 8"/>
            <p:cNvCxnSpPr/>
            <p:nvPr/>
          </p:nvCxnSpPr>
          <p:spPr>
            <a:xfrm flipH="1">
              <a:off x="4344247" y="2264226"/>
              <a:ext cx="0" cy="182880"/>
            </a:xfrm>
            <a:prstGeom prst="line">
              <a:avLst/>
            </a:prstGeom>
          </p:spPr>
          <p:style>
            <a:lnRef idx="3">
              <a:schemeClr val="accent3"/>
            </a:lnRef>
            <a:fillRef idx="0">
              <a:schemeClr val="accent3"/>
            </a:fillRef>
            <a:effectRef idx="2">
              <a:schemeClr val="accent3"/>
            </a:effectRef>
            <a:fontRef idx="minor">
              <a:schemeClr val="tx1"/>
            </a:fontRef>
          </p:style>
        </p:cxnSp>
        <p:sp>
          <p:nvSpPr>
            <p:cNvPr id="11" name="Left Brace 10"/>
            <p:cNvSpPr/>
            <p:nvPr/>
          </p:nvSpPr>
          <p:spPr>
            <a:xfrm rot="5400000">
              <a:off x="3610553" y="1528350"/>
              <a:ext cx="169817" cy="1280160"/>
            </a:xfrm>
            <a:prstGeom prst="leftBrace">
              <a:avLst>
                <a:gd name="adj1" fmla="val 61587"/>
                <a:gd name="adj2" fmla="val 4890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2" name="Left Brace 11"/>
            <p:cNvSpPr/>
            <p:nvPr/>
          </p:nvSpPr>
          <p:spPr>
            <a:xfrm rot="5400000">
              <a:off x="2292542" y="1540997"/>
              <a:ext cx="182880" cy="1280160"/>
            </a:xfrm>
            <a:prstGeom prst="leftBrace">
              <a:avLst>
                <a:gd name="adj1" fmla="val 61587"/>
                <a:gd name="adj2" fmla="val 4890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grpSp>
    </p:spTree>
    <p:extLst>
      <p:ext uri="{BB962C8B-B14F-4D97-AF65-F5344CB8AC3E}">
        <p14:creationId xmlns:p14="http://schemas.microsoft.com/office/powerpoint/2010/main" val="12021646"/>
      </p:ext>
    </p:extLst>
  </p:cSld>
  <p:clrMapOvr>
    <a:masterClrMapping/>
  </p:clrMapOvr>
  <p:transition spd="slow">
    <p:push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marL="0" indent="0">
                  <a:buNone/>
                </a:pPr>
                <a:endParaRPr lang="en-US" sz="1700" b="1" smtClean="0">
                  <a:solidFill>
                    <a:srgbClr val="FFC000"/>
                  </a:solidFill>
                  <a:effectLst>
                    <a:outerShdw blurRad="38100" dist="38100" dir="2700000" algn="tl">
                      <a:srgbClr val="000000">
                        <a:alpha val="43137"/>
                      </a:srgbClr>
                    </a:outerShdw>
                  </a:effectLst>
                </a:endParaRPr>
              </a:p>
              <a:p>
                <a:pPr marL="0" indent="0">
                  <a:buNone/>
                  <a:tabLst>
                    <a:tab pos="1371600" algn="ctr"/>
                    <a:tab pos="2743200" algn="ctr"/>
                  </a:tabLst>
                </a:pPr>
                <a:r>
                  <a:rPr lang="en-US" sz="1700">
                    <a:solidFill>
                      <a:srgbClr val="FFC000"/>
                    </a:solidFill>
                    <a:effectLst>
                      <a:outerShdw blurRad="38100" dist="38100" dir="2700000" algn="tl">
                        <a:srgbClr val="000000">
                          <a:alpha val="43137"/>
                        </a:srgbClr>
                      </a:outerShdw>
                    </a:effectLst>
                  </a:rPr>
                  <a:t>	</a:t>
                </a:r>
                <a14:m>
                  <m:oMath xmlns:m="http://schemas.openxmlformats.org/officeDocument/2006/math">
                    <m:f>
                      <m:fPr>
                        <m:ctrlPr>
                          <a:rPr lang="en-US" sz="2000" i="1">
                            <a:effectLst>
                              <a:outerShdw blurRad="38100" dist="38100" dir="2700000" algn="tl">
                                <a:srgbClr val="000000">
                                  <a:alpha val="43137"/>
                                </a:srgbClr>
                              </a:outerShdw>
                            </a:effectLst>
                            <a:latin typeface="Cambria Math"/>
                          </a:rPr>
                        </m:ctrlPr>
                      </m:fPr>
                      <m:num>
                        <m:r>
                          <a:rPr lang="en-US" sz="2000" i="1">
                            <a:effectLst>
                              <a:outerShdw blurRad="38100" dist="38100" dir="2700000" algn="tl">
                                <a:srgbClr val="000000">
                                  <a:alpha val="43137"/>
                                </a:srgbClr>
                              </a:outerShdw>
                            </a:effectLst>
                            <a:latin typeface="Cambria Math" panose="02040503050406030204" pitchFamily="18" charset="0"/>
                          </a:rPr>
                          <m:t>1</m:t>
                        </m:r>
                      </m:num>
                      <m:den>
                        <m:r>
                          <a:rPr lang="en-US" sz="2000" i="1">
                            <a:effectLst>
                              <a:outerShdw blurRad="38100" dist="38100" dir="2700000" algn="tl">
                                <a:srgbClr val="000000">
                                  <a:alpha val="43137"/>
                                </a:srgbClr>
                              </a:outerShdw>
                            </a:effectLst>
                            <a:latin typeface="Cambria Math" panose="02040503050406030204" pitchFamily="18" charset="0"/>
                          </a:rPr>
                          <m:t>2</m:t>
                        </m:r>
                      </m:den>
                    </m:f>
                  </m:oMath>
                </a14:m>
                <a:r>
                  <a:rPr lang="en-US" sz="1600">
                    <a:effectLst>
                      <a:outerShdw blurRad="38100" dist="38100" dir="2700000" algn="tl">
                        <a:srgbClr val="000000">
                          <a:alpha val="43137"/>
                        </a:srgbClr>
                      </a:outerShdw>
                    </a:effectLst>
                  </a:rPr>
                  <a:t> of year </a:t>
                </a:r>
                <a:r>
                  <a:rPr lang="en-US" sz="1600" smtClean="0">
                    <a:effectLst>
                      <a:outerShdw blurRad="38100" dist="38100" dir="2700000" algn="tl">
                        <a:srgbClr val="000000">
                          <a:alpha val="43137"/>
                        </a:srgbClr>
                      </a:outerShdw>
                    </a:effectLst>
                  </a:rPr>
                  <a:t>4</a:t>
                </a:r>
                <a:r>
                  <a:rPr lang="en-US" sz="1700" smtClean="0">
                    <a:solidFill>
                      <a:srgbClr val="FFC000"/>
                    </a:solidFill>
                    <a:effectLst>
                      <a:outerShdw blurRad="38100" dist="38100" dir="2700000" algn="tl">
                        <a:srgbClr val="000000">
                          <a:alpha val="43137"/>
                        </a:srgbClr>
                      </a:outerShdw>
                    </a:effectLst>
                  </a:rPr>
                  <a:t>	</a:t>
                </a:r>
              </a:p>
              <a:p>
                <a:pPr marL="0" indent="0">
                  <a:buNone/>
                  <a:tabLst>
                    <a:tab pos="1371600" algn="ctr"/>
                    <a:tab pos="2743200" algn="ctr"/>
                    <a:tab pos="3657600" algn="l"/>
                    <a:tab pos="6400800" algn="l"/>
                  </a:tabLst>
                </a:pPr>
                <a:r>
                  <a:rPr lang="en-US" sz="1600" smtClean="0">
                    <a:effectLst>
                      <a:outerShdw blurRad="38100" dist="38100" dir="2700000" algn="tl">
                        <a:srgbClr val="000000">
                          <a:alpha val="43137"/>
                        </a:srgbClr>
                      </a:outerShdw>
                    </a:effectLst>
                  </a:rPr>
                  <a:t>Year 4			$</a:t>
                </a:r>
                <a14:m>
                  <m:oMath xmlns:m="http://schemas.openxmlformats.org/officeDocument/2006/math">
                    <m:r>
                      <a:rPr lang="en-US"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160</m:t>
                    </m:r>
                  </m:oMath>
                </a14:m>
                <a:r>
                  <a:rPr lang="en-US" sz="1600" smtClean="0">
                    <a:effectLst>
                      <a:outerShdw blurRad="38100" dist="38100" dir="2700000" algn="tl">
                        <a:srgbClr val="000000">
                          <a:alpha val="43137"/>
                        </a:srgbClr>
                      </a:outerShdw>
                    </a:effectLst>
                  </a:rPr>
                  <a:t> 	$160	</a:t>
                </a:r>
              </a:p>
              <a:p>
                <a:pPr marL="0" indent="0">
                  <a:lnSpc>
                    <a:spcPct val="100000"/>
                  </a:lnSpc>
                  <a:spcBef>
                    <a:spcPts val="0"/>
                  </a:spcBef>
                  <a:buNone/>
                  <a:tabLst>
                    <a:tab pos="55563" algn="r"/>
                    <a:tab pos="1371600" algn="ctr"/>
                    <a:tab pos="2682875" algn="ctr"/>
                    <a:tab pos="3657600" algn="l"/>
                    <a:tab pos="6400800" algn="l"/>
                  </a:tabLst>
                </a:pPr>
                <a:r>
                  <a:rPr lang="en-US" sz="1600">
                    <a:effectLst>
                      <a:outerShdw blurRad="38100" dist="38100" dir="2700000" algn="tl">
                        <a:srgbClr val="000000">
                          <a:alpha val="43137"/>
                        </a:srgbClr>
                      </a:outerShdw>
                    </a:effectLst>
                  </a:rPr>
                  <a:t>	</a:t>
                </a:r>
                <a:r>
                  <a:rPr lang="en-US" sz="1600" smtClean="0">
                    <a:effectLst>
                      <a:outerShdw blurRad="38100" dist="38100" dir="2700000" algn="tl">
                        <a:srgbClr val="000000">
                          <a:alpha val="43137"/>
                        </a:srgbClr>
                      </a:outerShdw>
                    </a:effectLst>
                  </a:rPr>
                  <a:t>				</a:t>
                </a:r>
              </a:p>
              <a:p>
                <a:pPr marL="0" indent="0">
                  <a:lnSpc>
                    <a:spcPct val="100000"/>
                  </a:lnSpc>
                  <a:buNone/>
                  <a:tabLst>
                    <a:tab pos="55563" algn="r"/>
                    <a:tab pos="1371600" algn="ctr"/>
                    <a:tab pos="2682875" algn="ctr"/>
                    <a:tab pos="3657600" algn="l"/>
                    <a:tab pos="6289675" algn="l"/>
                  </a:tabLst>
                </a:pPr>
                <a:r>
                  <a:rPr lang="en-US" sz="1600" smtClean="0">
                    <a:effectLst>
                      <a:outerShdw blurRad="38100" dist="38100" dir="2700000" algn="tl">
                        <a:srgbClr val="000000">
                          <a:alpha val="43137"/>
                        </a:srgbClr>
                      </a:outerShdw>
                    </a:effectLst>
                  </a:rPr>
                  <a:t>				T O T A L	$3200</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508"/>
                </a:stretch>
              </a:blipFill>
            </p:spPr>
            <p:txBody>
              <a:bodyPr/>
              <a:lstStyle/>
              <a:p>
                <a:r>
                  <a:rPr lang="id-ID">
                    <a:noFill/>
                  </a:rPr>
                  <a:t> </a:t>
                </a:r>
              </a:p>
            </p:txBody>
          </p:sp>
        </mc:Fallback>
      </mc:AlternateContent>
      <p:sp>
        <p:nvSpPr>
          <p:cNvPr id="3" name="Title 2"/>
          <p:cNvSpPr>
            <a:spLocks noGrp="1"/>
          </p:cNvSpPr>
          <p:nvPr>
            <p:ph type="title"/>
          </p:nvPr>
        </p:nvSpPr>
        <p:spPr/>
        <p:txBody>
          <a:bodyPr/>
          <a:lstStyle/>
          <a:p>
            <a:r>
              <a:rPr lang="en-US" smtClean="0">
                <a:effectLst>
                  <a:outerShdw blurRad="38100" dist="38100" dir="2700000" algn="tl">
                    <a:srgbClr val="000000">
                      <a:alpha val="43137"/>
                    </a:srgbClr>
                  </a:outerShdw>
                </a:effectLst>
              </a:rPr>
              <a:t>Finding Partial-Year Depreciation with </a:t>
            </a:r>
            <a:r>
              <a:rPr lang="en-US" b="1" smtClean="0">
                <a:solidFill>
                  <a:srgbClr val="FFC000"/>
                </a:solidFill>
                <a:effectLst>
                  <a:outerShdw blurRad="38100" dist="38100" dir="2700000" algn="tl">
                    <a:srgbClr val="000000">
                      <a:alpha val="43137"/>
                    </a:srgbClr>
                  </a:outerShdw>
                </a:effectLst>
              </a:rPr>
              <a:t>Sum-of-the-Years’-Digit Method</a:t>
            </a:r>
            <a:endParaRPr lang="id-ID" b="1">
              <a:solidFill>
                <a:srgbClr val="FFC000"/>
              </a:solidFill>
              <a:effectLst>
                <a:outerShdw blurRad="38100" dist="38100" dir="2700000" algn="tl">
                  <a:srgbClr val="000000">
                    <a:alpha val="43137"/>
                  </a:srgbClr>
                </a:outerShdw>
              </a:effectLst>
            </a:endParaRPr>
          </a:p>
        </p:txBody>
      </p:sp>
      <p:cxnSp>
        <p:nvCxnSpPr>
          <p:cNvPr id="13" name="Straight Arrow Connector 12"/>
          <p:cNvCxnSpPr/>
          <p:nvPr/>
        </p:nvCxnSpPr>
        <p:spPr>
          <a:xfrm>
            <a:off x="5285428" y="2505050"/>
            <a:ext cx="18288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flipV="1">
            <a:off x="1769514" y="2505050"/>
            <a:ext cx="256032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Straight Connector 6"/>
          <p:cNvCxnSpPr/>
          <p:nvPr/>
        </p:nvCxnSpPr>
        <p:spPr>
          <a:xfrm flipH="1">
            <a:off x="1766500" y="2413610"/>
            <a:ext cx="0" cy="18288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flipH="1">
            <a:off x="3044324" y="2409254"/>
            <a:ext cx="0" cy="182880"/>
          </a:xfrm>
          <a:prstGeom prst="line">
            <a:avLst/>
          </a:prstGeom>
        </p:spPr>
        <p:style>
          <a:lnRef idx="3">
            <a:schemeClr val="accent3"/>
          </a:lnRef>
          <a:fillRef idx="0">
            <a:schemeClr val="accent3"/>
          </a:fillRef>
          <a:effectRef idx="2">
            <a:schemeClr val="accent3"/>
          </a:effectRef>
          <a:fontRef idx="minor">
            <a:schemeClr val="tx1"/>
          </a:fontRef>
        </p:style>
      </p:cxnSp>
      <p:cxnSp>
        <p:nvCxnSpPr>
          <p:cNvPr id="9" name="Straight Connector 8"/>
          <p:cNvCxnSpPr/>
          <p:nvPr/>
        </p:nvCxnSpPr>
        <p:spPr>
          <a:xfrm flipH="1">
            <a:off x="4344247" y="2404898"/>
            <a:ext cx="0" cy="182880"/>
          </a:xfrm>
          <a:prstGeom prst="line">
            <a:avLst/>
          </a:prstGeom>
        </p:spPr>
        <p:style>
          <a:lnRef idx="3">
            <a:schemeClr val="accent3"/>
          </a:lnRef>
          <a:fillRef idx="0">
            <a:schemeClr val="accent3"/>
          </a:fillRef>
          <a:effectRef idx="2">
            <a:schemeClr val="accent3"/>
          </a:effectRef>
          <a:fontRef idx="minor">
            <a:schemeClr val="tx1"/>
          </a:fontRef>
        </p:style>
      </p:cxnSp>
      <p:sp>
        <p:nvSpPr>
          <p:cNvPr id="12" name="Left Brace 11"/>
          <p:cNvSpPr/>
          <p:nvPr/>
        </p:nvSpPr>
        <p:spPr>
          <a:xfrm rot="5400000">
            <a:off x="2292542" y="1681669"/>
            <a:ext cx="182880" cy="1280160"/>
          </a:xfrm>
          <a:prstGeom prst="leftBrace">
            <a:avLst>
              <a:gd name="adj1" fmla="val 61587"/>
              <a:gd name="adj2" fmla="val 4890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cxnSp>
        <p:nvCxnSpPr>
          <p:cNvPr id="10" name="Straight Connector 9"/>
          <p:cNvCxnSpPr/>
          <p:nvPr/>
        </p:nvCxnSpPr>
        <p:spPr>
          <a:xfrm>
            <a:off x="7315200" y="2656778"/>
            <a:ext cx="6832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4029789"/>
      </p:ext>
    </p:extLst>
  </p:cSld>
  <p:clrMapOvr>
    <a:masterClrMapping/>
  </p:clrMapOvr>
  <p:transition spd="slow">
    <p:push di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92500" lnSpcReduction="20000"/>
              </a:bodyPr>
              <a:lstStyle/>
              <a:p>
                <a:r>
                  <a:rPr lang="en-US" sz="1600" smtClean="0">
                    <a:effectLst>
                      <a:outerShdw blurRad="38100" dist="38100" dir="2700000" algn="tl">
                        <a:srgbClr val="000000">
                          <a:alpha val="43137"/>
                        </a:srgbClr>
                      </a:outerShdw>
                    </a:effectLst>
                  </a:rPr>
                  <a:t>The partial year here is </a:t>
                </a:r>
                <a14:m>
                  <m:oMath xmlns:m="http://schemas.openxmlformats.org/officeDocument/2006/math">
                    <m:f>
                      <m:fPr>
                        <m:ctrlPr>
                          <a:rPr lang="en-US" sz="1600" i="1" smtClean="0">
                            <a:effectLst>
                              <a:outerShdw blurRad="38100" dist="38100" dir="2700000" algn="tl">
                                <a:srgbClr val="000000">
                                  <a:alpha val="43137"/>
                                </a:srgbClr>
                              </a:outerShdw>
                            </a:effectLst>
                            <a:latin typeface="Cambria Math"/>
                          </a:rPr>
                        </m:ctrlPr>
                      </m:fPr>
                      <m:num>
                        <m:r>
                          <a:rPr lang="en-US" sz="1600" b="0" i="1" smtClean="0">
                            <a:effectLst>
                              <a:outerShdw blurRad="38100" dist="38100" dir="2700000" algn="tl">
                                <a:srgbClr val="000000">
                                  <a:alpha val="43137"/>
                                </a:srgbClr>
                              </a:outerShdw>
                            </a:effectLst>
                            <a:latin typeface="Cambria Math" panose="02040503050406030204" pitchFamily="18" charset="0"/>
                          </a:rPr>
                          <m:t>1</m:t>
                        </m:r>
                      </m:num>
                      <m:den>
                        <m:r>
                          <a:rPr lang="en-US" sz="1600" b="0" i="1" smtClean="0">
                            <a:effectLst>
                              <a:outerShdw blurRad="38100" dist="38100" dir="2700000" algn="tl">
                                <a:srgbClr val="000000">
                                  <a:alpha val="43137"/>
                                </a:srgbClr>
                              </a:outerShdw>
                            </a:effectLst>
                            <a:latin typeface="Cambria Math" panose="02040503050406030204" pitchFamily="18" charset="0"/>
                          </a:rPr>
                          <m:t>2</m:t>
                        </m:r>
                      </m:den>
                    </m:f>
                  </m:oMath>
                </a14:m>
                <a:r>
                  <a:rPr lang="en-US" sz="1600" smtClean="0">
                    <a:effectLst>
                      <a:outerShdw blurRad="38100" dist="38100" dir="2700000" algn="tl">
                        <a:srgbClr val="000000">
                          <a:alpha val="43137"/>
                        </a:srgbClr>
                      </a:outerShdw>
                    </a:effectLst>
                  </a:rPr>
                  <a:t> (6 months). The depreciation fractio I year 1 is </a:t>
                </a:r>
                <a14:m>
                  <m:oMath xmlns:m="http://schemas.openxmlformats.org/officeDocument/2006/math">
                    <m:f>
                      <m:fPr>
                        <m:ctrlPr>
                          <a:rPr lang="en-US" sz="1600" i="1">
                            <a:effectLst>
                              <a:outerShdw blurRad="38100" dist="38100" dir="2700000" algn="tl">
                                <a:srgbClr val="000000">
                                  <a:alpha val="43137"/>
                                </a:srgbClr>
                              </a:outerShdw>
                            </a:effectLst>
                            <a:latin typeface="Cambria Math"/>
                          </a:rPr>
                        </m:ctrlPr>
                      </m:fPr>
                      <m:num>
                        <m:r>
                          <a:rPr lang="en-US" sz="1600" b="0" i="1" smtClean="0">
                            <a:effectLst>
                              <a:outerShdw blurRad="38100" dist="38100" dir="2700000" algn="tl">
                                <a:srgbClr val="000000">
                                  <a:alpha val="43137"/>
                                </a:srgbClr>
                              </a:outerShdw>
                            </a:effectLst>
                            <a:latin typeface="Cambria Math" panose="02040503050406030204" pitchFamily="18" charset="0"/>
                          </a:rPr>
                          <m:t>4</m:t>
                        </m:r>
                      </m:num>
                      <m:den>
                        <m:r>
                          <a:rPr lang="en-US" sz="1600" b="0" i="1" smtClean="0">
                            <a:effectLst>
                              <a:outerShdw blurRad="38100" dist="38100" dir="2700000" algn="tl">
                                <a:srgbClr val="000000">
                                  <a:alpha val="43137"/>
                                </a:srgbClr>
                              </a:outerShdw>
                            </a:effectLst>
                            <a:latin typeface="Cambria Math" panose="02040503050406030204" pitchFamily="18" charset="0"/>
                          </a:rPr>
                          <m:t>10</m:t>
                        </m:r>
                      </m:den>
                    </m:f>
                  </m:oMath>
                </a14:m>
                <a:r>
                  <a:rPr lang="en-US" sz="1600" smtClean="0">
                    <a:effectLst>
                      <a:outerShdw blurRad="38100" dist="38100" dir="2700000" algn="tl">
                        <a:srgbClr val="000000">
                          <a:alpha val="43137"/>
                        </a:srgbClr>
                      </a:outerShdw>
                    </a:effectLst>
                  </a:rPr>
                  <a:t> and the depreciable amount is $3200 ($3800 - $600).   </a:t>
                </a:r>
              </a:p>
              <a:p>
                <a:endParaRPr lang="en-US" sz="1600" smtClean="0">
                  <a:effectLst>
                    <a:outerShdw blurRad="38100" dist="38100" dir="2700000" algn="tl">
                      <a:srgbClr val="000000">
                        <a:alpha val="43137"/>
                      </a:srgbClr>
                    </a:outerShdw>
                  </a:effectLst>
                </a:endParaRPr>
              </a:p>
              <a:p>
                <a:pPr marL="0" indent="0">
                  <a:spcBef>
                    <a:spcPts val="2400"/>
                  </a:spcBef>
                  <a:buNone/>
                  <a:tabLst>
                    <a:tab pos="1371600" algn="ctr"/>
                    <a:tab pos="2230438" algn="l"/>
                  </a:tabLst>
                </a:pPr>
                <a:r>
                  <a:rPr lang="en-US" sz="1700">
                    <a:solidFill>
                      <a:srgbClr val="FFC000"/>
                    </a:solidFill>
                    <a:effectLst>
                      <a:outerShdw blurRad="38100" dist="38100" dir="2700000" algn="tl">
                        <a:srgbClr val="000000">
                          <a:alpha val="43137"/>
                        </a:srgbClr>
                      </a:outerShdw>
                    </a:effectLst>
                  </a:rPr>
                  <a:t>	</a:t>
                </a:r>
                <a14:m>
                  <m:oMath xmlns:m="http://schemas.openxmlformats.org/officeDocument/2006/math">
                    <m:f>
                      <m:fPr>
                        <m:ctrlPr>
                          <a:rPr lang="en-US" sz="1900" i="1">
                            <a:effectLst>
                              <a:outerShdw blurRad="38100" dist="38100" dir="2700000" algn="tl">
                                <a:srgbClr val="000000">
                                  <a:alpha val="43137"/>
                                </a:srgbClr>
                              </a:outerShdw>
                            </a:effectLst>
                            <a:latin typeface="Cambria Math"/>
                          </a:rPr>
                        </m:ctrlPr>
                      </m:fPr>
                      <m:num>
                        <m:r>
                          <a:rPr lang="en-US" sz="1900" i="1">
                            <a:effectLst>
                              <a:outerShdw blurRad="38100" dist="38100" dir="2700000" algn="tl">
                                <a:srgbClr val="000000">
                                  <a:alpha val="43137"/>
                                </a:srgbClr>
                              </a:outerShdw>
                            </a:effectLst>
                            <a:latin typeface="Cambria Math" panose="02040503050406030204" pitchFamily="18" charset="0"/>
                          </a:rPr>
                          <m:t>1</m:t>
                        </m:r>
                      </m:num>
                      <m:den>
                        <m:r>
                          <a:rPr lang="en-US" sz="1900" i="1">
                            <a:effectLst>
                              <a:outerShdw blurRad="38100" dist="38100" dir="2700000" algn="tl">
                                <a:srgbClr val="000000">
                                  <a:alpha val="43137"/>
                                </a:srgbClr>
                              </a:outerShdw>
                            </a:effectLst>
                            <a:latin typeface="Cambria Math" panose="02040503050406030204" pitchFamily="18" charset="0"/>
                          </a:rPr>
                          <m:t>2</m:t>
                        </m:r>
                      </m:den>
                    </m:f>
                    <m:r>
                      <a:rPr lang="en-US" sz="190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en-US" sz="19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$3200=$1280</m:t>
                    </m:r>
                  </m:oMath>
                </a14:m>
                <a:r>
                  <a:rPr lang="en-US" sz="1500">
                    <a:effectLst>
                      <a:outerShdw blurRad="38100" dist="38100" dir="2700000" algn="tl">
                        <a:srgbClr val="000000">
                          <a:alpha val="43137"/>
                        </a:srgbClr>
                      </a:outerShdw>
                    </a:effectLst>
                  </a:rPr>
                  <a:t> </a:t>
                </a:r>
                <a:r>
                  <a:rPr lang="en-US" sz="1500" smtClean="0">
                    <a:effectLst>
                      <a:outerShdw blurRad="38100" dist="38100" dir="2700000" algn="tl">
                        <a:srgbClr val="000000">
                          <a:alpha val="43137"/>
                        </a:srgbClr>
                      </a:outerShdw>
                    </a:effectLst>
                  </a:rPr>
                  <a:t>   	</a:t>
                </a:r>
                <a:r>
                  <a:rPr lang="en-US" sz="1100" smtClean="0">
                    <a:solidFill>
                      <a:srgbClr val="FFFF00"/>
                    </a:solidFill>
                    <a:effectLst>
                      <a:outerShdw blurRad="38100" dist="38100" dir="2700000" algn="tl">
                        <a:srgbClr val="000000">
                          <a:alpha val="43137"/>
                        </a:srgbClr>
                      </a:outerShdw>
                    </a:effectLst>
                  </a:rPr>
                  <a:t>Depreciation year 1</a:t>
                </a:r>
              </a:p>
              <a:p>
                <a:pPr marL="0" indent="0">
                  <a:spcBef>
                    <a:spcPts val="2400"/>
                  </a:spcBef>
                  <a:buNone/>
                  <a:tabLst>
                    <a:tab pos="1371600" algn="ctr"/>
                    <a:tab pos="2230438" algn="l"/>
                  </a:tabLst>
                </a:pPr>
                <a:r>
                  <a:rPr lang="en-US" sz="1700">
                    <a:solidFill>
                      <a:srgbClr val="FFC000"/>
                    </a:solidFill>
                    <a:effectLst>
                      <a:outerShdw blurRad="38100" dist="38100" dir="2700000" algn="tl">
                        <a:srgbClr val="000000">
                          <a:alpha val="43137"/>
                        </a:srgbClr>
                      </a:outerShdw>
                    </a:effectLst>
                  </a:rPr>
                  <a:t>	</a:t>
                </a:r>
                <a14:m>
                  <m:oMath xmlns:m="http://schemas.openxmlformats.org/officeDocument/2006/math">
                    <m:r>
                      <a:rPr lang="en-US" sz="1900" b="0" i="0" smtClean="0">
                        <a:effectLst>
                          <a:outerShdw blurRad="38100" dist="38100" dir="2700000" algn="tl">
                            <a:srgbClr val="000000">
                              <a:alpha val="43137"/>
                            </a:srgbClr>
                          </a:outerShdw>
                        </a:effectLst>
                        <a:latin typeface="Cambria Math" panose="02040503050406030204" pitchFamily="18" charset="0"/>
                      </a:rPr>
                      <m:t>$1280</m:t>
                    </m:r>
                    <m:r>
                      <a:rPr lang="en-US" sz="19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f>
                      <m:fPr>
                        <m:ctrlPr>
                          <a:rPr lang="en-US" sz="1900" i="1">
                            <a:effectLst>
                              <a:outerShdw blurRad="38100" dist="38100" dir="2700000" algn="tl">
                                <a:srgbClr val="000000">
                                  <a:alpha val="43137"/>
                                </a:srgbClr>
                              </a:outerShdw>
                            </a:effectLst>
                            <a:latin typeface="Cambria Math"/>
                          </a:rPr>
                        </m:ctrlPr>
                      </m:fPr>
                      <m:num>
                        <m:r>
                          <a:rPr lang="en-US" sz="1900" i="1">
                            <a:effectLst>
                              <a:outerShdw blurRad="38100" dist="38100" dir="2700000" algn="tl">
                                <a:srgbClr val="000000">
                                  <a:alpha val="43137"/>
                                </a:srgbClr>
                              </a:outerShdw>
                            </a:effectLst>
                            <a:latin typeface="Cambria Math" panose="02040503050406030204" pitchFamily="18" charset="0"/>
                          </a:rPr>
                          <m:t>1</m:t>
                        </m:r>
                      </m:num>
                      <m:den>
                        <m:r>
                          <a:rPr lang="en-US" sz="1900" i="1">
                            <a:effectLst>
                              <a:outerShdw blurRad="38100" dist="38100" dir="2700000" algn="tl">
                                <a:srgbClr val="000000">
                                  <a:alpha val="43137"/>
                                </a:srgbClr>
                              </a:outerShdw>
                            </a:effectLst>
                            <a:latin typeface="Cambria Math" panose="02040503050406030204" pitchFamily="18" charset="0"/>
                          </a:rPr>
                          <m:t>2</m:t>
                        </m:r>
                      </m:den>
                    </m:f>
                    <m:r>
                      <a:rPr lang="en-US" sz="19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oMath>
                </a14:m>
                <a:r>
                  <a:rPr lang="en-US" sz="1700" smtClean="0">
                    <a:effectLst>
                      <a:outerShdw blurRad="38100" dist="38100" dir="2700000" algn="tl">
                        <a:srgbClr val="000000">
                          <a:alpha val="43137"/>
                        </a:srgbClr>
                      </a:outerShdw>
                    </a:effectLst>
                  </a:rPr>
                  <a:t>640    	</a:t>
                </a:r>
                <a:r>
                  <a:rPr lang="en-US" sz="1100" smtClean="0">
                    <a:solidFill>
                      <a:srgbClr val="FFFF00"/>
                    </a:solidFill>
                    <a:effectLst>
                      <a:outerShdw blurRad="38100" dist="38100" dir="2700000" algn="tl">
                        <a:srgbClr val="000000">
                          <a:alpha val="43137"/>
                        </a:srgbClr>
                      </a:outerShdw>
                    </a:effectLst>
                  </a:rPr>
                  <a:t>Partial-year depreciation</a:t>
                </a:r>
                <a:endParaRPr lang="en-US" sz="1100">
                  <a:solidFill>
                    <a:srgbClr val="FFFF00"/>
                  </a:solidFill>
                  <a:effectLst>
                    <a:outerShdw blurRad="38100" dist="38100" dir="2700000" algn="tl">
                      <a:srgbClr val="000000">
                        <a:alpha val="43137"/>
                      </a:srgbClr>
                    </a:outerShdw>
                  </a:effectLst>
                </a:endParaRPr>
              </a:p>
              <a:p>
                <a:pPr marL="0" indent="0" algn="ctr">
                  <a:buNone/>
                  <a:tabLst>
                    <a:tab pos="1371600" algn="ctr"/>
                    <a:tab pos="2743200" algn="ctr"/>
                  </a:tabLst>
                </a:pPr>
                <a:r>
                  <a:rPr lang="en-US" sz="1700" smtClean="0">
                    <a:solidFill>
                      <a:srgbClr val="FFC000"/>
                    </a:solidFill>
                    <a:effectLst>
                      <a:outerShdw blurRad="38100" dist="38100" dir="2700000" algn="tl">
                        <a:srgbClr val="000000">
                          <a:alpha val="43137"/>
                        </a:srgbClr>
                      </a:outerShdw>
                    </a:effectLst>
                  </a:rPr>
                  <a:t>	</a:t>
                </a:r>
              </a:p>
              <a:p>
                <a:pPr marL="0" indent="0">
                  <a:buNone/>
                  <a:tabLst>
                    <a:tab pos="1371600" algn="ctr"/>
                    <a:tab pos="2743200" algn="ctr"/>
                    <a:tab pos="3657600" algn="l"/>
                    <a:tab pos="6400800" algn="l"/>
                  </a:tabLst>
                </a:pPr>
                <a:r>
                  <a:rPr lang="en-US" sz="1600" smtClean="0">
                    <a:effectLst>
                      <a:outerShdw blurRad="38100" dist="38100" dir="2700000" algn="tl">
                        <a:srgbClr val="000000">
                          <a:alpha val="43137"/>
                        </a:srgbClr>
                      </a:outerShdw>
                    </a:effectLst>
                  </a:rPr>
                  <a:t>			</a:t>
                </a:r>
                <a:r>
                  <a:rPr lang="en-US" sz="1600">
                    <a:effectLst>
                      <a:outerShdw blurRad="38100" dist="38100" dir="2700000" algn="tl">
                        <a:srgbClr val="000000">
                          <a:alpha val="43137"/>
                        </a:srgbClr>
                      </a:outerShdw>
                    </a:effectLst>
                  </a:rPr>
                  <a:t>	</a:t>
                </a:r>
                <a:r>
                  <a:rPr lang="en-US" sz="1600" smtClean="0">
                    <a:effectLst>
                      <a:outerShdw blurRad="38100" dist="38100" dir="2700000" algn="tl">
                        <a:srgbClr val="000000">
                          <a:alpha val="43137"/>
                        </a:srgbClr>
                      </a:outerShdw>
                    </a:effectLst>
                  </a:rPr>
                  <a:t>				</a:t>
                </a:r>
              </a:p>
              <a:p>
                <a:pPr marL="0" indent="0">
                  <a:lnSpc>
                    <a:spcPct val="100000"/>
                  </a:lnSpc>
                  <a:buNone/>
                  <a:tabLst>
                    <a:tab pos="55563" algn="r"/>
                    <a:tab pos="1371600" algn="ctr"/>
                    <a:tab pos="2682875" algn="ctr"/>
                    <a:tab pos="3657600" algn="l"/>
                    <a:tab pos="6289675" algn="l"/>
                  </a:tabLst>
                </a:pPr>
                <a:r>
                  <a:rPr lang="en-US" sz="1600" smtClean="0">
                    <a:effectLst>
                      <a:outerShdw blurRad="38100" dist="38100" dir="2700000" algn="tl">
                        <a:srgbClr val="000000">
                          <a:alpha val="43137"/>
                        </a:srgbClr>
                      </a:outerShdw>
                    </a:effectLst>
                  </a:rPr>
                  <a:t>				</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338" t="-1498"/>
                </a:stretch>
              </a:blipFill>
            </p:spPr>
            <p:txBody>
              <a:bodyPr/>
              <a:lstStyle/>
              <a:p>
                <a:r>
                  <a:rPr lang="id-ID">
                    <a:noFill/>
                  </a:rPr>
                  <a:t> </a:t>
                </a:r>
              </a:p>
            </p:txBody>
          </p:sp>
        </mc:Fallback>
      </mc:AlternateContent>
      <p:sp>
        <p:nvSpPr>
          <p:cNvPr id="3" name="Title 2"/>
          <p:cNvSpPr>
            <a:spLocks noGrp="1"/>
          </p:cNvSpPr>
          <p:nvPr>
            <p:ph type="title"/>
          </p:nvPr>
        </p:nvSpPr>
        <p:spPr/>
        <p:txBody>
          <a:bodyPr/>
          <a:lstStyle/>
          <a:p>
            <a:r>
              <a:rPr lang="en-US" smtClean="0">
                <a:effectLst>
                  <a:outerShdw blurRad="38100" dist="38100" dir="2700000" algn="tl">
                    <a:srgbClr val="000000">
                      <a:alpha val="43137"/>
                    </a:srgbClr>
                  </a:outerShdw>
                </a:effectLst>
              </a:rPr>
              <a:t>Finding Partial-Year Depreciation with </a:t>
            </a:r>
            <a:r>
              <a:rPr lang="en-US" b="1" smtClean="0">
                <a:solidFill>
                  <a:srgbClr val="FFC000"/>
                </a:solidFill>
                <a:effectLst>
                  <a:outerShdw blurRad="38100" dist="38100" dir="2700000" algn="tl">
                    <a:srgbClr val="000000">
                      <a:alpha val="43137"/>
                    </a:srgbClr>
                  </a:outerShdw>
                </a:effectLst>
              </a:rPr>
              <a:t>Sum-of-the-Years’-Digit Method</a:t>
            </a:r>
            <a:endParaRPr lang="id-ID" b="1">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3129351"/>
      </p:ext>
    </p:extLst>
  </p:cSld>
  <p:clrMapOvr>
    <a:masterClrMapping/>
  </p:clrMapOvr>
  <p:transition spd="slow">
    <p:push di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id-ID"/>
          </a:p>
        </p:txBody>
      </p:sp>
      <p:sp>
        <p:nvSpPr>
          <p:cNvPr id="3" name="Title 2"/>
          <p:cNvSpPr>
            <a:spLocks noGrp="1"/>
          </p:cNvSpPr>
          <p:nvPr>
            <p:ph type="title"/>
          </p:nvPr>
        </p:nvSpPr>
        <p:spPr/>
        <p:txBody>
          <a:bodyPr/>
          <a:lstStyle/>
          <a:p>
            <a:endParaRPr lang="id-ID"/>
          </a:p>
        </p:txBody>
      </p:sp>
    </p:spTree>
    <p:extLst>
      <p:ext uri="{BB962C8B-B14F-4D97-AF65-F5344CB8AC3E}">
        <p14:creationId xmlns:p14="http://schemas.microsoft.com/office/powerpoint/2010/main" val="8124401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0cf6d68883946209af4f4a3ef27cbfc8b3ed4ba"/>
</p:tagLst>
</file>

<file path=ppt/theme/theme1.xml><?xml version="1.0" encoding="utf-8"?>
<a:theme xmlns:a="http://schemas.openxmlformats.org/drawingml/2006/main" name="Theme27">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heme27" id="{464E8106-5DF1-44EF-8EED-B340113CB021}" vid="{F8371F7D-C1E6-4231-9640-C3F72B24F33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Theme27</Template>
  <TotalTime>2178</TotalTime>
  <Pages>72</Pages>
  <Words>2910</Words>
  <Application>Microsoft Office PowerPoint</Application>
  <PresentationFormat>On-screen Show (16:9)</PresentationFormat>
  <Paragraphs>172</Paragraphs>
  <Slides>66</Slides>
  <Notes>3</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Theme27</vt:lpstr>
      <vt:lpstr>Chapter 17  Depreciation</vt:lpstr>
      <vt:lpstr>Intro</vt:lpstr>
      <vt:lpstr>Depreciation concept</vt:lpstr>
      <vt:lpstr>BOOK VALUE</vt:lpstr>
      <vt:lpstr>Four important factors</vt:lpstr>
      <vt:lpstr>DEPRECIATION METHODS</vt:lpstr>
      <vt:lpstr>17.1 Straight-Line Method</vt:lpstr>
      <vt:lpstr>CALCULATING DEPRECIATION BY THE STRAIGHT-LINE METHOD</vt:lpstr>
      <vt:lpstr>PowerPoint Presentation</vt:lpstr>
      <vt:lpstr>Example 1</vt:lpstr>
      <vt:lpstr>PowerPoint Presentation</vt:lpstr>
      <vt:lpstr>PowerPoint Presentation</vt:lpstr>
      <vt:lpstr>Exercise</vt:lpstr>
      <vt:lpstr>17.2 Declining-Balance Method</vt:lpstr>
      <vt:lpstr>CALCULATING DEPRECIATION BY THE DECLINING-BALANCE METHOD</vt:lpstr>
      <vt:lpstr>FORMULA</vt:lpstr>
      <vt:lpstr>PowerPoint Presentation</vt:lpstr>
      <vt:lpstr>Example 2</vt:lpstr>
      <vt:lpstr>PowerPoint Presentation</vt:lpstr>
      <vt:lpstr>PowerPoint Presentation</vt:lpstr>
      <vt:lpstr>17.3 Sum-of-The-Years’- Digit Method</vt:lpstr>
      <vt:lpstr>CALCULATING DEPRECIATION BY THE SUM-OF-THE-YEARS’ DIGITS METHOD</vt:lpstr>
      <vt:lpstr>CALCULATING DEPRECIATION BY THE SUM-OF-THE-YEARS’ DIGITS METHOD</vt:lpstr>
      <vt:lpstr>PowerPoint Presentation</vt:lpstr>
      <vt:lpstr>Example 3</vt:lpstr>
      <vt:lpstr>PowerPoint Presentation</vt:lpstr>
      <vt:lpstr>PowerPoint Presentation</vt:lpstr>
      <vt:lpstr>PowerPoint Presentation</vt:lpstr>
      <vt:lpstr>Exercise</vt:lpstr>
      <vt:lpstr>17.4 Unit-of-Production Method</vt:lpstr>
      <vt:lpstr>CALCULATING DEPRECIATION BY THE UNITS-OF-PRODUCTION METHOD</vt:lpstr>
      <vt:lpstr>FORMULA</vt:lpstr>
      <vt:lpstr>FORMULA</vt:lpstr>
      <vt:lpstr>PowerPoint Presentation</vt:lpstr>
      <vt:lpstr>EXAMPLE</vt:lpstr>
      <vt:lpstr>PowerPoint Presentation</vt:lpstr>
      <vt:lpstr>PowerPoint Presentation</vt:lpstr>
      <vt:lpstr>ASSET COST RECOVERY SYSTEMS- IRS PRESCRIBED METHODS FOR INCOME TAX REPORTING</vt:lpstr>
      <vt:lpstr>ACRS vs MACRS</vt:lpstr>
      <vt:lpstr>CALCULATING DEPRECIATION BY USING THE MODIFIED ACCELERATED COST RECOVERY SYSTEM (MACRS)</vt:lpstr>
      <vt:lpstr>CLASSES OF MACRS</vt:lpstr>
      <vt:lpstr>PowerPoint Presentation</vt:lpstr>
      <vt:lpstr>PowerPoint Presentation</vt:lpstr>
      <vt:lpstr>PowerPoint Presentation</vt:lpstr>
      <vt:lpstr>EXAMPLE 5</vt:lpstr>
      <vt:lpstr>PowerPoint Presentation</vt:lpstr>
      <vt:lpstr>PowerPoint Presentation</vt:lpstr>
      <vt:lpstr>CALCULATING THE PERIODIC DEPLETION COST OF NATURAL RESOURCES</vt:lpstr>
      <vt:lpstr>CALCULATING THE PERIODIC DEPLETION COST OF NATURAL RESOURCES</vt:lpstr>
      <vt:lpstr>CALCULATING DEPLETION</vt:lpstr>
      <vt:lpstr>PowerPoint Presentation</vt:lpstr>
      <vt:lpstr>EXAMPLE 6</vt:lpstr>
      <vt:lpstr>PowerPoint Presentation</vt:lpstr>
      <vt:lpstr>Calculate Partial-Year Depreciation</vt:lpstr>
      <vt:lpstr>Definition</vt:lpstr>
      <vt:lpstr>Finding Partial-Year Depreciation with Straight-Line</vt:lpstr>
      <vt:lpstr>Finding Partial-Year Depreciation with Straight-Line</vt:lpstr>
      <vt:lpstr>Finding Partial-Year Depreciation with Double-Declining Balance</vt:lpstr>
      <vt:lpstr>Finding Partial-Year Depreciation with Double-Declining Balance</vt:lpstr>
      <vt:lpstr>Finding Partial-Year Depreciation with Sum-of-the-Years’-Digit Method</vt:lpstr>
      <vt:lpstr>Finding Partial-Year Depreciation with Sum-of-the-Years’-Digit Method</vt:lpstr>
      <vt:lpstr>Finding Partial-Year Depreciation with Sum-of-the-Years’-Digit Method</vt:lpstr>
      <vt:lpstr>Finding Partial-Year Depreciation with Sum-of-the-Years’-Digit Method</vt:lpstr>
      <vt:lpstr>Finding Partial-Year Depreciation with Sum-of-the-Years’-Digit Method</vt:lpstr>
      <vt:lpstr>Finding Partial-Year Depreciation with Sum-of-the-Years’-Digit Method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FM10 Chapter 8</dc:title>
  <dc:subject>Powerpoint Show</dc:subject>
  <dc:creator>Mike Ehrhardt</dc:creator>
  <cp:lastModifiedBy>Jary</cp:lastModifiedBy>
  <cp:revision>222</cp:revision>
  <cp:lastPrinted>2012-09-11T00:37:26Z</cp:lastPrinted>
  <dcterms:created xsi:type="dcterms:W3CDTF">1997-09-17T12:14:40Z</dcterms:created>
  <dcterms:modified xsi:type="dcterms:W3CDTF">2015-02-15T14:14:56Z</dcterms:modified>
</cp:coreProperties>
</file>