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1" r:id="rId1"/>
  </p:sldMasterIdLst>
  <p:notesMasterIdLst>
    <p:notesMasterId r:id="rId56"/>
  </p:notesMasterIdLst>
  <p:sldIdLst>
    <p:sldId id="256" r:id="rId2"/>
    <p:sldId id="257" r:id="rId3"/>
    <p:sldId id="258" r:id="rId4"/>
    <p:sldId id="259" r:id="rId5"/>
    <p:sldId id="260" r:id="rId6"/>
    <p:sldId id="261" r:id="rId7"/>
    <p:sldId id="273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4" r:id="rId19"/>
    <p:sldId id="275" r:id="rId20"/>
    <p:sldId id="277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9" r:id="rId43"/>
    <p:sldId id="298" r:id="rId44"/>
    <p:sldId id="301" r:id="rId45"/>
    <p:sldId id="302" r:id="rId46"/>
    <p:sldId id="303" r:id="rId47"/>
    <p:sldId id="305" r:id="rId48"/>
    <p:sldId id="306" r:id="rId49"/>
    <p:sldId id="307" r:id="rId50"/>
    <p:sldId id="308" r:id="rId51"/>
    <p:sldId id="309" r:id="rId52"/>
    <p:sldId id="310" r:id="rId53"/>
    <p:sldId id="304" r:id="rId54"/>
    <p:sldId id="311" r:id="rId55"/>
  </p:sldIdLst>
  <p:sldSz cx="9144000" cy="5143500" type="screen16x9"/>
  <p:notesSz cx="6858000" cy="9144000"/>
  <p:custDataLst>
    <p:tags r:id="rId57"/>
  </p:custDataLst>
  <p:defaultTextStyle>
    <a:defPPr>
      <a:defRPr lang="en-US"/>
    </a:defPPr>
    <a:lvl1pPr marL="0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5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-234" y="-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gs" Target="tags/tag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E7DEEC-89D4-4D4D-B58E-6489EFCAD456}" type="datetimeFigureOut">
              <a:rPr lang="en-US" smtClean="0"/>
              <a:t>2/15/2015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B9319-9B4C-4461-AE40-25CFD8AB25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595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5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29100" y="228601"/>
            <a:ext cx="4114800" cy="1885949"/>
          </a:xfrm>
        </p:spPr>
        <p:txBody>
          <a:bodyPr anchor="b">
            <a:normAutofit/>
          </a:bodyPr>
          <a:lstStyle>
            <a:lvl1pPr algn="l">
              <a:defRPr sz="405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29100" y="2171700"/>
            <a:ext cx="4114800" cy="685800"/>
          </a:xfrm>
        </p:spPr>
        <p:txBody>
          <a:bodyPr/>
          <a:lstStyle>
            <a:lvl1pPr marL="0" indent="0" algn="l">
              <a:spcBef>
                <a:spcPts val="900"/>
              </a:spcBef>
              <a:buNone/>
              <a:defRPr sz="18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95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>
              <a:defRPr b="0" cap="none" spc="50" baseline="0">
                <a:ln/>
                <a:solidFill>
                  <a:srgbClr val="FFFF00"/>
                </a:solidFill>
                <a:effectLst>
                  <a:outerShdw blurRad="127000" dist="114300" dir="2700000" algn="tl" rotWithShape="0">
                    <a:prstClr val="black">
                      <a:alpha val="7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defRPr>
            </a:lvl1pPr>
            <a:lvl2pPr>
              <a:defRPr sz="16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defRPr>
            </a:lvl2pPr>
            <a:lvl3pPr>
              <a:defRPr sz="14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defRPr>
            </a:lvl3pPr>
            <a:lvl4pPr>
              <a:defRPr sz="14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defRPr>
            </a:lvl4pPr>
            <a:lvl5pPr>
              <a:defRPr sz="14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675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338" y="1257301"/>
            <a:ext cx="7543800" cy="131445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5338" y="2686050"/>
            <a:ext cx="7543800" cy="857250"/>
          </a:xfrm>
        </p:spPr>
        <p:txBody>
          <a:bodyPr/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935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0100" y="1257301"/>
            <a:ext cx="3634740" cy="32575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9160" y="1257301"/>
            <a:ext cx="3634740" cy="32575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034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0100" y="1260872"/>
            <a:ext cx="3634740" cy="617934"/>
          </a:xfrm>
        </p:spPr>
        <p:txBody>
          <a:bodyPr anchor="ctr"/>
          <a:lstStyle>
            <a:lvl1pPr marL="0" indent="0">
              <a:buNone/>
              <a:defRPr sz="1800" b="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0100" y="1878807"/>
            <a:ext cx="3634740" cy="26360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9160" y="1260872"/>
            <a:ext cx="3634740" cy="617934"/>
          </a:xfrm>
        </p:spPr>
        <p:txBody>
          <a:bodyPr anchor="ctr"/>
          <a:lstStyle>
            <a:lvl1pPr marL="0" indent="0">
              <a:buNone/>
              <a:defRPr sz="1800" b="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9160" y="1878807"/>
            <a:ext cx="3634740" cy="26360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2/15/2015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414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2/15/2015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218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2/15/2015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052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5600700" cy="51435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0" y="628650"/>
            <a:ext cx="2743200" cy="1600200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8650"/>
            <a:ext cx="4629150" cy="3886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1" y="2343150"/>
            <a:ext cx="2743200" cy="2171700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065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429250" y="0"/>
            <a:ext cx="171450" cy="51435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0" y="628650"/>
            <a:ext cx="2743200" cy="1600200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1" y="2343150"/>
            <a:ext cx="2743200" cy="2171700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5429250" cy="5143500"/>
          </a:xfrm>
          <a:solidFill>
            <a:schemeClr val="bg1"/>
          </a:solidFill>
        </p:spPr>
        <p:txBody>
          <a:bodyPr tIns="365760">
            <a:normAutofit/>
          </a:bodyPr>
          <a:lstStyle>
            <a:lvl1pPr marL="0" indent="0" algn="ctr">
              <a:buNone/>
              <a:defRPr sz="18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25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882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273844"/>
            <a:ext cx="1371600" cy="424100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273844"/>
            <a:ext cx="6000750" cy="424100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937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0100" y="228600"/>
            <a:ext cx="7543800" cy="8572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0100" y="1257300"/>
            <a:ext cx="7543800" cy="3257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4794422"/>
            <a:ext cx="971550" cy="1357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3189" y="4794422"/>
            <a:ext cx="5311861" cy="1357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4794422"/>
            <a:ext cx="800100" cy="1357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5391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13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77190" indent="-171450" algn="l" defTabSz="68580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582930" indent="-171450" algn="l" defTabSz="68580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788670" indent="-171450" algn="l" defTabSz="68580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94410" indent="-171450" algn="l" defTabSz="68580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150" indent="-171450" algn="l" defTabSz="68580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405890" indent="-171450" algn="l" defTabSz="68580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611630" indent="-171450" algn="l" defTabSz="68580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817370" indent="-171450" algn="l" defTabSz="68580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e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3429" y="2132780"/>
            <a:ext cx="7770736" cy="2228851"/>
          </a:xfrm>
          <a:effectLst>
            <a:outerShdw blurRad="88900" dist="63500" dir="2700000" algn="tl" rotWithShape="0">
              <a:prstClr val="black">
                <a:alpha val="68000"/>
              </a:prstClr>
            </a:outerShdw>
          </a:effectLst>
        </p:spPr>
        <p:txBody>
          <a:bodyPr>
            <a:normAutofit fontScale="900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id-ID" sz="3200" b="1" cap="none" smtClean="0">
                <a:ln/>
                <a:effectLst>
                  <a:outerShdw blurRad="114300" dist="88900" dir="2700000" algn="tl" rotWithShape="0">
                    <a:prstClr val="black">
                      <a:alpha val="64000"/>
                    </a:prst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Chapter 18</a:t>
            </a:r>
            <a:r>
              <a:rPr lang="id-ID" sz="4400" b="1" cap="none" smtClean="0">
                <a:ln/>
                <a:solidFill>
                  <a:srgbClr val="FFFF00"/>
                </a:solidFill>
                <a:effectLst>
                  <a:outerShdw blurRad="114300" dist="88900" dir="2700000" algn="tl" rotWithShape="0">
                    <a:prstClr val="black">
                      <a:alpha val="64000"/>
                    </a:prst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id-ID" sz="4400" b="1" cap="none" smtClean="0">
                <a:ln/>
                <a:solidFill>
                  <a:srgbClr val="FFFF00"/>
                </a:solidFill>
                <a:effectLst>
                  <a:outerShdw blurRad="114300" dist="88900" dir="2700000" algn="tl" rotWithShape="0">
                    <a:prstClr val="black">
                      <a:alpha val="64000"/>
                    </a:prst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id-ID" sz="6700" b="1" cap="none" smtClean="0">
                <a:ln/>
                <a:solidFill>
                  <a:srgbClr val="FFFF00"/>
                </a:solidFill>
                <a:effectLst>
                  <a:outerShdw blurRad="114300" dist="88900" dir="2700000" algn="tl" rotWithShape="0">
                    <a:prstClr val="black">
                      <a:alpha val="64000"/>
                    </a:prst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Financial Statement </a:t>
            </a:r>
            <a:r>
              <a:rPr lang="en-US" sz="6700" b="1" cap="none" smtClean="0">
                <a:ln/>
                <a:solidFill>
                  <a:srgbClr val="FFFF00"/>
                </a:solidFill>
                <a:effectLst>
                  <a:outerShdw blurRad="114300" dist="88900" dir="2700000" algn="tl" rotWithShape="0">
                    <a:prstClr val="black">
                      <a:alpha val="64000"/>
                    </a:prst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r>
              <a:rPr lang="id-ID" sz="6700" b="1" cap="none" smtClean="0">
                <a:ln/>
                <a:solidFill>
                  <a:srgbClr val="FFFF00"/>
                </a:solidFill>
                <a:effectLst>
                  <a:outerShdw blurRad="114300" dist="88900" dir="2700000" algn="tl" rotWithShape="0">
                    <a:prstClr val="black">
                      <a:alpha val="64000"/>
                    </a:prst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nd Ratios</a:t>
            </a:r>
            <a:endParaRPr lang="en-US" sz="6700" b="1" cap="none">
              <a:ln/>
              <a:solidFill>
                <a:srgbClr val="FFFF00"/>
              </a:solidFill>
              <a:effectLst>
                <a:outerShdw blurRad="114300" dist="88900" dir="2700000" algn="tl" rotWithShape="0">
                  <a:prstClr val="black">
                    <a:alpha val="64000"/>
                  </a:prst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011309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400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Definition</a:t>
            </a:r>
            <a:endParaRPr lang="en-US" sz="400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>
                <a:effectLst/>
              </a:rPr>
              <a:t>Financial statements </a:t>
            </a:r>
            <a:r>
              <a:rPr lang="en-US">
                <a:effectLst/>
              </a:rPr>
              <a:t>are the periodic report cards of how a business is doing from a monetary perspective. After all, money is the primary way in which the score is kept in the competitive arena of business. </a:t>
            </a:r>
            <a:endParaRPr lang="id-ID" smtClean="0">
              <a:effectLst/>
            </a:endParaRPr>
          </a:p>
          <a:p>
            <a:r>
              <a:rPr lang="en-US" smtClean="0">
                <a:effectLst/>
              </a:rPr>
              <a:t>These </a:t>
            </a:r>
            <a:r>
              <a:rPr lang="en-US">
                <a:effectLst/>
              </a:rPr>
              <a:t>important statements are a summary of a company’s financial data compiled from business activity over a period of time. The four major financial statements used in business today are </a:t>
            </a:r>
            <a:r>
              <a:rPr lang="en-US" b="1">
                <a:solidFill>
                  <a:srgbClr val="FFFF00"/>
                </a:solidFill>
              </a:rPr>
              <a:t>the balance sheet</a:t>
            </a:r>
            <a:r>
              <a:rPr lang="en-US">
                <a:effectLst/>
              </a:rPr>
              <a:t>, </a:t>
            </a:r>
            <a:r>
              <a:rPr lang="en-US" b="1">
                <a:solidFill>
                  <a:srgbClr val="FFFF00"/>
                </a:solidFill>
              </a:rPr>
              <a:t>the income statement</a:t>
            </a:r>
            <a:r>
              <a:rPr lang="en-US">
                <a:effectLst/>
              </a:rPr>
              <a:t>, </a:t>
            </a:r>
            <a:r>
              <a:rPr lang="en-US" b="1">
                <a:solidFill>
                  <a:srgbClr val="FFFF00"/>
                </a:solidFill>
              </a:rPr>
              <a:t>the owner’s equity statement</a:t>
            </a:r>
            <a:r>
              <a:rPr lang="en-US">
                <a:effectLst/>
              </a:rPr>
              <a:t>, and </a:t>
            </a:r>
            <a:r>
              <a:rPr lang="en-US" b="1">
                <a:solidFill>
                  <a:srgbClr val="FFFF00"/>
                </a:solidFill>
              </a:rPr>
              <a:t>the cash flow statement</a:t>
            </a:r>
            <a:r>
              <a:rPr lang="en-US">
                <a:effectLst/>
              </a:rPr>
              <a:t>. Together, they tell a story about how a company has performed in the past and is likely to perform in the near future.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73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320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Financial Analysis</a:t>
            </a:r>
            <a:endParaRPr lang="en-US" sz="320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>
                <a:effectLst/>
              </a:rPr>
              <a:t>Financial analysis </a:t>
            </a:r>
            <a:r>
              <a:rPr lang="en-US">
                <a:effectLst/>
              </a:rPr>
              <a:t>is the </a:t>
            </a:r>
            <a:r>
              <a:rPr lang="en-US" b="1">
                <a:solidFill>
                  <a:srgbClr val="FFFF00"/>
                </a:solidFill>
              </a:rPr>
              <a:t>assessmen</a:t>
            </a:r>
            <a:r>
              <a:rPr lang="en-US">
                <a:effectLst/>
              </a:rPr>
              <a:t>t of a company’s </a:t>
            </a:r>
            <a:r>
              <a:rPr lang="en-US" b="1">
                <a:solidFill>
                  <a:srgbClr val="00B0F0"/>
                </a:solidFill>
              </a:rPr>
              <a:t>past</a:t>
            </a:r>
            <a:r>
              <a:rPr lang="en-US">
                <a:effectLst/>
              </a:rPr>
              <a:t>, </a:t>
            </a:r>
            <a:r>
              <a:rPr lang="en-US" b="1">
                <a:solidFill>
                  <a:srgbClr val="00B0F0"/>
                </a:solidFill>
              </a:rPr>
              <a:t>present</a:t>
            </a:r>
            <a:r>
              <a:rPr lang="en-US">
                <a:effectLst/>
              </a:rPr>
              <a:t>, and </a:t>
            </a:r>
            <a:r>
              <a:rPr lang="en-US" b="1">
                <a:solidFill>
                  <a:srgbClr val="00B0F0"/>
                </a:solidFill>
              </a:rPr>
              <a:t>anticipated future </a:t>
            </a:r>
            <a:r>
              <a:rPr lang="en-US">
                <a:effectLst/>
              </a:rPr>
              <a:t>financial condition based on the information found on the financial statements. </a:t>
            </a:r>
            <a:endParaRPr lang="en-US" smtClean="0">
              <a:effectLst/>
            </a:endParaRPr>
          </a:p>
          <a:p>
            <a:r>
              <a:rPr lang="en-US" smtClean="0">
                <a:effectLst/>
              </a:rPr>
              <a:t>Financial </a:t>
            </a:r>
            <a:r>
              <a:rPr lang="en-US">
                <a:effectLst/>
              </a:rPr>
              <a:t>ratios are the primary tool of this analysis. </a:t>
            </a:r>
            <a:r>
              <a:rPr lang="en-US" smtClean="0">
                <a:effectLst/>
              </a:rPr>
              <a:t>These </a:t>
            </a:r>
            <a:r>
              <a:rPr lang="en-US">
                <a:effectLst/>
              </a:rPr>
              <a:t>ratios are a way of standardizing financial data so that they may be compared with ratios from previous operating periods of the same firm or from other similar-size firms in the same industry.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270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26572" y="1632856"/>
            <a:ext cx="3657600" cy="1219200"/>
          </a:xfrm>
          <a:prstGeom prst="roundRect">
            <a:avLst>
              <a:gd name="adj" fmla="val 50000"/>
            </a:avLst>
          </a:prstGeom>
          <a:effectLst>
            <a:outerShdw blurRad="152400" dist="152400" dir="2700000" algn="tl" rotWithShape="0">
              <a:prstClr val="black">
                <a:alpha val="47000"/>
              </a:prstClr>
            </a:outerShdw>
          </a:effectLst>
          <a:scene3d>
            <a:camera prst="orthographicFront"/>
            <a:lightRig rig="threePt" dir="t"/>
          </a:scene3d>
          <a:sp3d prstMaterial="clear">
            <a:bevelT w="203200" h="254000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338" y="1257301"/>
            <a:ext cx="3319462" cy="1314450"/>
          </a:xfrm>
        </p:spPr>
        <p:txBody>
          <a:bodyPr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id-ID" b="1" smtClean="0">
                <a:ln/>
                <a:solidFill>
                  <a:schemeClr val="accent5">
                    <a:lumMod val="20000"/>
                    <a:lumOff val="80000"/>
                  </a:schemeClr>
                </a:solidFill>
              </a:rPr>
              <a:t>Balance sheet</a:t>
            </a:r>
            <a:endParaRPr lang="en-US" b="1">
              <a:ln/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937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531" y="0"/>
            <a:ext cx="6840000" cy="5118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0458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228" y="203264"/>
            <a:ext cx="6840000" cy="387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03436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41515" y="1126672"/>
            <a:ext cx="4180114" cy="1747156"/>
          </a:xfrm>
          <a:prstGeom prst="roundRect">
            <a:avLst>
              <a:gd name="adj" fmla="val 50000"/>
            </a:avLst>
          </a:prstGeom>
          <a:ln>
            <a:solidFill>
              <a:srgbClr val="00B0F0"/>
            </a:solidFill>
          </a:ln>
          <a:effectLst>
            <a:outerShdw blurRad="152400" dist="152400" dir="2700000" algn="tl" rotWithShape="0">
              <a:prstClr val="black">
                <a:alpha val="47000"/>
              </a:prstClr>
            </a:outerShdw>
          </a:effectLst>
          <a:scene3d>
            <a:camera prst="orthographicFront"/>
            <a:lightRig rig="threePt" dir="t"/>
          </a:scene3d>
          <a:sp3d prstMaterial="clear">
            <a:bevelT w="203200" h="254000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338" y="1257301"/>
            <a:ext cx="3003776" cy="1314450"/>
          </a:xfrm>
        </p:spPr>
        <p:txBody>
          <a:bodyPr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id-ID" b="1" smtClean="0">
                <a:ln/>
                <a:solidFill>
                  <a:schemeClr val="accent5">
                    <a:lumMod val="20000"/>
                    <a:lumOff val="80000"/>
                  </a:schemeClr>
                </a:solidFill>
              </a:rPr>
              <a:t>Balance sheet</a:t>
            </a:r>
            <a:br>
              <a:rPr lang="id-ID" b="1" smtClean="0">
                <a:ln/>
                <a:solidFill>
                  <a:schemeClr val="accent5">
                    <a:lumMod val="20000"/>
                    <a:lumOff val="80000"/>
                  </a:schemeClr>
                </a:solidFill>
              </a:rPr>
            </a:br>
            <a:r>
              <a:rPr lang="id-ID" b="1" smtClean="0">
                <a:ln/>
                <a:solidFill>
                  <a:schemeClr val="accent5">
                    <a:lumMod val="20000"/>
                    <a:lumOff val="80000"/>
                  </a:schemeClr>
                </a:solidFill>
              </a:rPr>
              <a:t>COMPONENTS</a:t>
            </a:r>
            <a:endParaRPr lang="en-US" b="1">
              <a:ln/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794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491" y="477984"/>
            <a:ext cx="7200000" cy="438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869012" y="477983"/>
            <a:ext cx="879320" cy="246221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  <a:alpha val="64000"/>
            </a:schemeClr>
          </a:solidFill>
          <a:ln>
            <a:solidFill>
              <a:schemeClr val="accent4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clear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19192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34" y="103910"/>
            <a:ext cx="7200000" cy="4846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1649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80" y="238992"/>
            <a:ext cx="7200000" cy="3093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3138485"/>
            <a:ext cx="7452000" cy="714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905589" y="268252"/>
            <a:ext cx="3498162" cy="246221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  <a:alpha val="71000"/>
            </a:schemeClr>
          </a:solidFill>
          <a:ln>
            <a:solidFill>
              <a:schemeClr val="accent4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clear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97086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850" y="781050"/>
            <a:ext cx="7200000" cy="5883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86405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850" y="-4229100"/>
            <a:ext cx="7200000" cy="5883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58948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39486" y="1205594"/>
            <a:ext cx="4724400" cy="1537605"/>
          </a:xfrm>
          <a:prstGeom prst="roundRect">
            <a:avLst>
              <a:gd name="adj" fmla="val 50000"/>
            </a:avLst>
          </a:prstGeom>
          <a:effectLst>
            <a:outerShdw blurRad="152400" dist="152400" dir="2700000" algn="tl" rotWithShape="0">
              <a:prstClr val="black">
                <a:alpha val="47000"/>
              </a:prstClr>
            </a:outerShdw>
          </a:effectLst>
          <a:scene3d>
            <a:camera prst="orthographicFront"/>
            <a:lightRig rig="threePt" dir="t"/>
          </a:scene3d>
          <a:sp3d prstMaterial="clear">
            <a:bevelT w="203200" h="254000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338" y="1257301"/>
            <a:ext cx="3482748" cy="1314450"/>
          </a:xfrm>
        </p:spPr>
        <p:txBody>
          <a:bodyPr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id-ID" b="1" smtClean="0">
                <a:ln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STEPS TO PREPAIR A BALANCE SHEET</a:t>
            </a:r>
            <a:endParaRPr lang="en-US" b="1">
              <a:ln/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27129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101" y="0"/>
            <a:ext cx="6667499" cy="5114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5741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EXAMPLE 1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/>
              <a:t>Use the following financial information to prepare a balance sheet for Royal </a:t>
            </a:r>
            <a:r>
              <a:rPr lang="en-US" smtClean="0"/>
              <a:t>Equipment</a:t>
            </a:r>
            <a:r>
              <a:rPr lang="id-ID" smtClean="0"/>
              <a:t> </a:t>
            </a:r>
            <a:r>
              <a:rPr lang="en-US" smtClean="0"/>
              <a:t>Supply</a:t>
            </a:r>
            <a:r>
              <a:rPr lang="en-US"/>
              <a:t>, Inc., as of June 30, 2008: cash, $3,400; accounts receivable, $5,600</a:t>
            </a:r>
            <a:r>
              <a:rPr lang="en-US" smtClean="0"/>
              <a:t>;</a:t>
            </a:r>
            <a:r>
              <a:rPr lang="id-ID" smtClean="0"/>
              <a:t> </a:t>
            </a:r>
            <a:r>
              <a:rPr lang="en-US" smtClean="0"/>
              <a:t>merchandise </a:t>
            </a:r>
            <a:r>
              <a:rPr lang="en-US"/>
              <a:t>inventory, $</a:t>
            </a:r>
            <a:r>
              <a:rPr lang="en-US" smtClean="0"/>
              <a:t>98,700</a:t>
            </a:r>
            <a:r>
              <a:rPr lang="en-US"/>
              <a:t>; prepaid insurance, $455; supplies, $800; land </a:t>
            </a:r>
            <a:r>
              <a:rPr lang="en-US" smtClean="0"/>
              <a:t>and</a:t>
            </a:r>
            <a:r>
              <a:rPr lang="id-ID" smtClean="0"/>
              <a:t> </a:t>
            </a:r>
            <a:r>
              <a:rPr lang="en-US" smtClean="0"/>
              <a:t>building</a:t>
            </a:r>
            <a:r>
              <a:rPr lang="en-US"/>
              <a:t>, $147,000; fixtures, $8,600; delivery vehicles, $27,000; forklift, $7,000; goodwill</a:t>
            </a:r>
            <a:r>
              <a:rPr lang="en-US" smtClean="0"/>
              <a:t>,</a:t>
            </a:r>
            <a:r>
              <a:rPr lang="id-ID" smtClean="0"/>
              <a:t> </a:t>
            </a:r>
            <a:r>
              <a:rPr lang="fr-FR" smtClean="0"/>
              <a:t>$</a:t>
            </a:r>
            <a:r>
              <a:rPr lang="fr-FR"/>
              <a:t>10,000; accounts payable, $16,500; notes payable, $10,000; mortgage payable</a:t>
            </a:r>
            <a:r>
              <a:rPr lang="fr-FR" smtClean="0"/>
              <a:t>,</a:t>
            </a:r>
            <a:r>
              <a:rPr lang="id-ID" smtClean="0"/>
              <a:t> </a:t>
            </a:r>
            <a:r>
              <a:rPr lang="en-US" smtClean="0"/>
              <a:t>$</a:t>
            </a:r>
            <a:r>
              <a:rPr lang="en-US"/>
              <a:t>67,000; common stock, $185,055; and retained earnings, $30,000.</a:t>
            </a:r>
          </a:p>
        </p:txBody>
      </p:sp>
    </p:spTree>
    <p:extLst>
      <p:ext uri="{BB962C8B-B14F-4D97-AF65-F5344CB8AC3E}">
        <p14:creationId xmlns:p14="http://schemas.microsoft.com/office/powerpoint/2010/main" val="448074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975" y="0"/>
            <a:ext cx="7200000" cy="6417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9451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53523E-6 L -1.94444E-6 -0.305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2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184" y="161364"/>
            <a:ext cx="7200000" cy="3916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18592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4499" y="434714"/>
            <a:ext cx="7429500" cy="3417757"/>
          </a:xfrm>
          <a:ln>
            <a:solidFill>
              <a:schemeClr val="accent4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harsh" dir="t"/>
          </a:scene3d>
          <a:sp3d>
            <a:bevelT/>
          </a:sp3d>
        </p:spPr>
        <p:txBody>
          <a:bodyPr>
            <a:noAutofit/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6000" b="1" smtClean="0">
                <a:ln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88900" dist="127000" dir="2700000" algn="tl" rotWithShape="0">
                    <a:prstClr val="black">
                      <a:alpha val="46000"/>
                    </a:prstClr>
                  </a:outerShdw>
                </a:effectLst>
              </a:rPr>
              <a:t/>
            </a:r>
            <a:br>
              <a:rPr lang="en-US" sz="6000" b="1" smtClean="0">
                <a:ln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88900" dist="127000" dir="2700000" algn="tl" rotWithShape="0">
                    <a:prstClr val="black">
                      <a:alpha val="46000"/>
                    </a:prstClr>
                  </a:outerShdw>
                </a:effectLst>
              </a:rPr>
            </a:br>
            <a:r>
              <a:rPr lang="en-US" sz="6000" b="1" smtClean="0">
                <a:ln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88900" dist="127000" dir="2700000" algn="tl" rotWithShape="0">
                    <a:prstClr val="black">
                      <a:alpha val="46000"/>
                    </a:prstClr>
                  </a:outerShdw>
                </a:effectLst>
              </a:rPr>
              <a:t>Vertical Analysis,</a:t>
            </a:r>
            <a:br>
              <a:rPr lang="en-US" sz="6000" b="1" smtClean="0">
                <a:ln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88900" dist="127000" dir="2700000" algn="tl" rotWithShape="0">
                    <a:prstClr val="black">
                      <a:alpha val="46000"/>
                    </a:prstClr>
                  </a:outerShdw>
                </a:effectLst>
              </a:rPr>
            </a:br>
            <a:r>
              <a:rPr lang="en-US" sz="6000" b="1" smtClean="0">
                <a:ln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88900" dist="127000" dir="2700000" algn="tl" rotWithShape="0">
                    <a:prstClr val="black">
                      <a:alpha val="46000"/>
                    </a:prstClr>
                  </a:outerShdw>
                </a:effectLst>
              </a:rPr>
              <a:t>Horizontal Analysis, &amp;</a:t>
            </a:r>
            <a:br>
              <a:rPr lang="en-US" sz="6000" b="1" smtClean="0">
                <a:ln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88900" dist="127000" dir="2700000" algn="tl" rotWithShape="0">
                    <a:prstClr val="black">
                      <a:alpha val="46000"/>
                    </a:prstClr>
                  </a:outerShdw>
                </a:effectLst>
              </a:rPr>
            </a:br>
            <a:r>
              <a:rPr lang="en-US" sz="6000" b="1" smtClean="0">
                <a:ln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88900" dist="127000" dir="2700000" algn="tl" rotWithShape="0">
                    <a:prstClr val="black">
                      <a:alpha val="46000"/>
                    </a:prstClr>
                  </a:outerShdw>
                </a:effectLst>
              </a:rPr>
              <a:t>Common Size Analysis</a:t>
            </a:r>
            <a:endParaRPr lang="id-ID" sz="6000" b="1">
              <a:ln/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88900" dist="127000" dir="2700000" algn="tl" rotWithShape="0">
                  <a:prstClr val="black">
                    <a:alpha val="46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5892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smtClean="0"/>
              <a:t>Definition</a:t>
            </a:r>
            <a:endParaRPr lang="id-ID" sz="400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400" b="1" smtClean="0"/>
              <a:t>Vertical Analysis </a:t>
            </a:r>
            <a:r>
              <a:rPr lang="en-US" sz="2400" smtClean="0"/>
              <a:t>is a </a:t>
            </a:r>
            <a:r>
              <a:rPr lang="en-US" sz="2400"/>
              <a:t>percentage </a:t>
            </a:r>
            <a:r>
              <a:rPr lang="en-US" sz="2400" smtClean="0"/>
              <a:t>method of </a:t>
            </a:r>
            <a:r>
              <a:rPr lang="en-US" sz="2400"/>
              <a:t>analyzing financial statements </a:t>
            </a:r>
            <a:r>
              <a:rPr lang="en-US" sz="2400" smtClean="0"/>
              <a:t>whereby each </a:t>
            </a:r>
            <a:r>
              <a:rPr lang="en-US" sz="2400"/>
              <a:t>item on the statement is expressed as </a:t>
            </a:r>
            <a:r>
              <a:rPr lang="en-US" sz="2400" smtClean="0"/>
              <a:t>a percent </a:t>
            </a:r>
            <a:r>
              <a:rPr lang="en-US" sz="2400"/>
              <a:t>of a base amount. </a:t>
            </a:r>
            <a:endParaRPr lang="en-US" sz="2400" smtClean="0"/>
          </a:p>
          <a:p>
            <a:pPr algn="just"/>
            <a:r>
              <a:rPr lang="en-US" sz="2400" smtClean="0"/>
              <a:t>On </a:t>
            </a:r>
            <a:r>
              <a:rPr lang="en-US" sz="2400"/>
              <a:t>balance </a:t>
            </a:r>
            <a:r>
              <a:rPr lang="en-US" sz="2400" smtClean="0"/>
              <a:t>sheet analysis</a:t>
            </a:r>
            <a:r>
              <a:rPr lang="en-US" sz="2400"/>
              <a:t>, the base is total assets; on </a:t>
            </a:r>
            <a:r>
              <a:rPr lang="en-US" sz="2400" smtClean="0"/>
              <a:t>income statement </a:t>
            </a:r>
            <a:r>
              <a:rPr lang="en-US" sz="2400"/>
              <a:t>analysis, the base is net sales.</a:t>
            </a:r>
            <a:endParaRPr lang="id-ID" sz="2400"/>
          </a:p>
        </p:txBody>
      </p:sp>
    </p:spTree>
    <p:extLst>
      <p:ext uri="{BB962C8B-B14F-4D97-AF65-F5344CB8AC3E}">
        <p14:creationId xmlns:p14="http://schemas.microsoft.com/office/powerpoint/2010/main" val="320711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smtClean="0"/>
              <a:t>Definition</a:t>
            </a:r>
            <a:endParaRPr lang="id-ID" sz="400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800" b="1" smtClean="0"/>
              <a:t>C</a:t>
            </a:r>
            <a:r>
              <a:rPr lang="id-ID" sz="2800" b="1" smtClean="0"/>
              <a:t>ommon-size </a:t>
            </a:r>
            <a:r>
              <a:rPr lang="en-US" sz="2800" b="1" smtClean="0"/>
              <a:t>B</a:t>
            </a:r>
            <a:r>
              <a:rPr lang="id-ID" sz="2800" b="1" smtClean="0"/>
              <a:t>alance </a:t>
            </a:r>
            <a:r>
              <a:rPr lang="en-US" sz="2800" b="1" smtClean="0"/>
              <a:t>S</a:t>
            </a:r>
            <a:r>
              <a:rPr lang="id-ID" sz="2800" b="1" smtClean="0"/>
              <a:t>heets</a:t>
            </a:r>
            <a:r>
              <a:rPr lang="en-US" sz="2800" b="1" smtClean="0"/>
              <a:t>:</a:t>
            </a:r>
            <a:r>
              <a:rPr lang="id-ID" sz="2800" b="1" smtClean="0"/>
              <a:t> </a:t>
            </a:r>
            <a:r>
              <a:rPr lang="en-US" sz="2800" smtClean="0"/>
              <a:t>Is the </a:t>
            </a:r>
            <a:r>
              <a:rPr lang="en-US" sz="2800"/>
              <a:t>s</a:t>
            </a:r>
            <a:r>
              <a:rPr lang="id-ID" sz="2800" smtClean="0"/>
              <a:t>pecial</a:t>
            </a:r>
            <a:r>
              <a:rPr lang="en-US" sz="2800" smtClean="0"/>
              <a:t> forms </a:t>
            </a:r>
            <a:r>
              <a:rPr lang="en-US" sz="2800"/>
              <a:t>of balance sheets that list only </a:t>
            </a:r>
            <a:r>
              <a:rPr lang="en-US" sz="2800" smtClean="0"/>
              <a:t>the vertical </a:t>
            </a:r>
            <a:r>
              <a:rPr lang="en-US" sz="2800"/>
              <a:t>analysis percentages, not the </a:t>
            </a:r>
            <a:r>
              <a:rPr lang="en-US" sz="2800" smtClean="0"/>
              <a:t>dollar figures</a:t>
            </a:r>
            <a:r>
              <a:rPr lang="en-US" sz="2800"/>
              <a:t>. All items are expressed as a </a:t>
            </a:r>
            <a:r>
              <a:rPr lang="en-US" sz="2800" smtClean="0"/>
              <a:t>percent </a:t>
            </a:r>
            <a:r>
              <a:rPr lang="id-ID" sz="2800" smtClean="0"/>
              <a:t>of </a:t>
            </a:r>
            <a:r>
              <a:rPr lang="id-ID" sz="2800"/>
              <a:t>total assets.</a:t>
            </a:r>
          </a:p>
        </p:txBody>
      </p:sp>
    </p:spTree>
    <p:extLst>
      <p:ext uri="{BB962C8B-B14F-4D97-AF65-F5344CB8AC3E}">
        <p14:creationId xmlns:p14="http://schemas.microsoft.com/office/powerpoint/2010/main" val="304393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Definition</a:t>
            </a:r>
            <a:endParaRPr lang="id-ID" sz="36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smtClean="0"/>
              <a:t>C</a:t>
            </a:r>
            <a:r>
              <a:rPr lang="id-ID" sz="3200" b="1" smtClean="0"/>
              <a:t>omparative </a:t>
            </a:r>
            <a:r>
              <a:rPr lang="en-US" sz="3200" b="1" smtClean="0"/>
              <a:t>B</a:t>
            </a:r>
            <a:r>
              <a:rPr lang="id-ID" sz="3200" b="1" smtClean="0"/>
              <a:t>alance </a:t>
            </a:r>
            <a:r>
              <a:rPr lang="en-US" sz="3200" b="1" smtClean="0"/>
              <a:t>S</a:t>
            </a:r>
            <a:r>
              <a:rPr lang="id-ID" sz="3200" b="1" smtClean="0"/>
              <a:t>heet</a:t>
            </a:r>
            <a:r>
              <a:rPr lang="en-US" sz="3200" b="1" smtClean="0"/>
              <a:t>: </a:t>
            </a:r>
            <a:r>
              <a:rPr lang="en-US" sz="3200" smtClean="0"/>
              <a:t>Is if the </a:t>
            </a:r>
            <a:r>
              <a:rPr lang="en-US" sz="3200"/>
              <a:t>b</a:t>
            </a:r>
            <a:r>
              <a:rPr lang="id-ID" sz="3200" smtClean="0"/>
              <a:t>alance</a:t>
            </a:r>
            <a:r>
              <a:rPr lang="en-US" sz="3200" smtClean="0"/>
              <a:t> sheet </a:t>
            </a:r>
            <a:r>
              <a:rPr lang="en-US" sz="3200"/>
              <a:t>prepared with the data from </a:t>
            </a:r>
            <a:r>
              <a:rPr lang="en-US" sz="3200" smtClean="0"/>
              <a:t>the current </a:t>
            </a:r>
            <a:r>
              <a:rPr lang="en-US" sz="3200"/>
              <a:t>year or operating period side by </a:t>
            </a:r>
            <a:r>
              <a:rPr lang="en-US" sz="3200" smtClean="0"/>
              <a:t>side with </a:t>
            </a:r>
            <a:r>
              <a:rPr lang="en-US" sz="3200"/>
              <a:t>the figures from one or more </a:t>
            </a:r>
            <a:r>
              <a:rPr lang="en-US" sz="3200" smtClean="0"/>
              <a:t>previous </a:t>
            </a:r>
            <a:r>
              <a:rPr lang="id-ID" sz="3200" smtClean="0"/>
              <a:t>periods.</a:t>
            </a:r>
            <a:endParaRPr lang="en-US" sz="3200" smtClean="0"/>
          </a:p>
          <a:p>
            <a:endParaRPr lang="id-ID" sz="3200"/>
          </a:p>
        </p:txBody>
      </p:sp>
    </p:spTree>
    <p:extLst>
      <p:ext uri="{BB962C8B-B14F-4D97-AF65-F5344CB8AC3E}">
        <p14:creationId xmlns:p14="http://schemas.microsoft.com/office/powerpoint/2010/main" val="422519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Definition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smtClean="0"/>
              <a:t>Horizontal Analysis: </a:t>
            </a:r>
            <a:r>
              <a:rPr lang="en-US" sz="2800" smtClean="0"/>
              <a:t>Is the method </a:t>
            </a:r>
            <a:r>
              <a:rPr lang="en-US" sz="2800"/>
              <a:t>of </a:t>
            </a:r>
            <a:r>
              <a:rPr lang="en-US" sz="2800" smtClean="0"/>
              <a:t>analyzing financial </a:t>
            </a:r>
            <a:r>
              <a:rPr lang="en-US" sz="2800"/>
              <a:t>statements whereby each item </a:t>
            </a:r>
            <a:r>
              <a:rPr lang="en-US" sz="2800" smtClean="0"/>
              <a:t>of the </a:t>
            </a:r>
            <a:r>
              <a:rPr lang="en-US" sz="2800"/>
              <a:t>current period is compared in dollars </a:t>
            </a:r>
            <a:r>
              <a:rPr lang="en-US" sz="2800" smtClean="0"/>
              <a:t>and percent </a:t>
            </a:r>
            <a:r>
              <a:rPr lang="en-US" sz="2800"/>
              <a:t>with the corresponding item from </a:t>
            </a:r>
            <a:r>
              <a:rPr lang="en-US" sz="2800" smtClean="0"/>
              <a:t>a </a:t>
            </a:r>
            <a:r>
              <a:rPr lang="id-ID" sz="2800" smtClean="0"/>
              <a:t>previous </a:t>
            </a:r>
            <a:r>
              <a:rPr lang="id-ID" sz="2800"/>
              <a:t>period.</a:t>
            </a:r>
          </a:p>
        </p:txBody>
      </p:sp>
    </p:spTree>
    <p:extLst>
      <p:ext uri="{BB962C8B-B14F-4D97-AF65-F5344CB8AC3E}">
        <p14:creationId xmlns:p14="http://schemas.microsoft.com/office/powerpoint/2010/main" val="1809266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09" y="986719"/>
            <a:ext cx="8313366" cy="346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268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bright="-20000" contrast="59000"/>
          </a:blip>
          <a:stretch>
            <a:fillRect/>
          </a:stretch>
        </p:blipFill>
        <p:spPr>
          <a:xfrm>
            <a:off x="1715558" y="0"/>
            <a:ext cx="5241347" cy="4860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627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lum bright="-20000" contrast="67000"/>
          </a:blip>
          <a:stretch>
            <a:fillRect/>
          </a:stretch>
        </p:blipFill>
        <p:spPr>
          <a:xfrm>
            <a:off x="1589850" y="162067"/>
            <a:ext cx="5175504" cy="2455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3836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507" y="202874"/>
            <a:ext cx="7337043" cy="494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7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1437585" y="203805"/>
            <a:ext cx="6358770" cy="704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894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2556" y="-4907827"/>
            <a:ext cx="6358770" cy="704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043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625" y="1041693"/>
            <a:ext cx="6358770" cy="6088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4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625" y="-4099924"/>
            <a:ext cx="6358770" cy="608812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2695" y="1623597"/>
            <a:ext cx="6012200" cy="341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713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smtClean="0"/>
              <a:t>INCOME STATEMENT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924136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Definition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When all is said and done, the question is how well did the business do. The real score </a:t>
            </a:r>
            <a:r>
              <a:rPr lang="en-US" smtClean="0"/>
              <a:t>is found </a:t>
            </a:r>
            <a:r>
              <a:rPr lang="en-US"/>
              <a:t>on the income statement. </a:t>
            </a:r>
            <a:endParaRPr lang="en-US" smtClean="0"/>
          </a:p>
          <a:p>
            <a:r>
              <a:rPr lang="en-US" smtClean="0"/>
              <a:t>An </a:t>
            </a:r>
            <a:r>
              <a:rPr lang="en-US" b="1"/>
              <a:t>income statement</a:t>
            </a:r>
            <a:r>
              <a:rPr lang="en-US"/>
              <a:t>, also known as an </a:t>
            </a:r>
            <a:r>
              <a:rPr lang="en-US" b="1"/>
              <a:t>operating </a:t>
            </a:r>
            <a:r>
              <a:rPr lang="en-US" b="1" smtClean="0"/>
              <a:t>statement </a:t>
            </a:r>
            <a:r>
              <a:rPr lang="en-US" smtClean="0"/>
              <a:t>or </a:t>
            </a:r>
            <a:r>
              <a:rPr lang="en-US" b="1"/>
              <a:t>profit and loss statement</a:t>
            </a:r>
            <a:r>
              <a:rPr lang="en-US"/>
              <a:t>, is a summary of the operations of a business over </a:t>
            </a:r>
            <a:r>
              <a:rPr lang="en-US" smtClean="0"/>
              <a:t>a period </a:t>
            </a:r>
            <a:r>
              <a:rPr lang="en-US"/>
              <a:t>of time—usually a month, a quarter, or a year. For any business to exist, it must </a:t>
            </a:r>
            <a:r>
              <a:rPr lang="en-US" smtClean="0"/>
              <a:t>have earnings </a:t>
            </a:r>
            <a:r>
              <a:rPr lang="en-US"/>
              <a:t>as well as expenses in the form of either cash or credit. </a:t>
            </a:r>
            <a:endParaRPr lang="en-US" smtClean="0"/>
          </a:p>
          <a:p>
            <a:r>
              <a:rPr lang="en-US" smtClean="0"/>
              <a:t>The </a:t>
            </a:r>
            <a:r>
              <a:rPr lang="en-US"/>
              <a:t>income statement </a:t>
            </a:r>
            <a:r>
              <a:rPr lang="en-US" smtClean="0"/>
              <a:t>shows the </a:t>
            </a:r>
            <a:r>
              <a:rPr lang="en-US" b="1"/>
              <a:t>revenue</a:t>
            </a:r>
            <a:r>
              <a:rPr lang="en-US"/>
              <a:t>, or earnings, of the business from the sale of goods and services; the </a:t>
            </a:r>
            <a:r>
              <a:rPr lang="en-US" b="1"/>
              <a:t>expenses</a:t>
            </a:r>
            <a:r>
              <a:rPr lang="en-US" smtClean="0"/>
              <a:t>, the </a:t>
            </a:r>
            <a:r>
              <a:rPr lang="en-US"/>
              <a:t>costs incurred to generate that revenue; and the bottom line </a:t>
            </a:r>
            <a:r>
              <a:rPr lang="en-US" b="1"/>
              <a:t>profit </a:t>
            </a:r>
            <a:r>
              <a:rPr lang="en-US"/>
              <a:t>or </a:t>
            </a:r>
            <a:r>
              <a:rPr lang="en-US" b="1"/>
              <a:t>loss</a:t>
            </a:r>
            <a:r>
              <a:rPr lang="en-US"/>
              <a:t>, the </a:t>
            </a:r>
            <a:r>
              <a:rPr lang="en-US" smtClean="0"/>
              <a:t>difference </a:t>
            </a:r>
            <a:r>
              <a:rPr lang="id-ID" smtClean="0"/>
              <a:t>between </a:t>
            </a:r>
            <a:r>
              <a:rPr lang="id-ID"/>
              <a:t>revenue and expenses.</a:t>
            </a:r>
          </a:p>
        </p:txBody>
      </p:sp>
    </p:spTree>
    <p:extLst>
      <p:ext uri="{BB962C8B-B14F-4D97-AF65-F5344CB8AC3E}">
        <p14:creationId xmlns:p14="http://schemas.microsoft.com/office/powerpoint/2010/main" val="165684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Definition</a:t>
            </a:r>
            <a:endParaRPr lang="id-ID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5191" y="2599200"/>
            <a:ext cx="7153617" cy="573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191" y="3172950"/>
            <a:ext cx="7153617" cy="9767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72970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036" y="-57938"/>
            <a:ext cx="5349927" cy="525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399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5133" y="1104469"/>
            <a:ext cx="6008764" cy="264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738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8098" y="336488"/>
            <a:ext cx="6400800" cy="4648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021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422" y="125234"/>
            <a:ext cx="6400800" cy="2890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4607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Horizontal Analysis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0384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319" y="77531"/>
            <a:ext cx="4891362" cy="4988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33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568" y="125121"/>
            <a:ext cx="6309360" cy="4914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34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610" y="355573"/>
            <a:ext cx="6731020" cy="265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4595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4800" b="1" smtClean="0">
                <a:ln/>
                <a:solidFill>
                  <a:srgbClr val="FFFF00"/>
                </a:solidFill>
                <a:effectLst>
                  <a:outerShdw blurRad="152400" dist="114300" dir="2700000" algn="tl" rotWithShape="0">
                    <a:prstClr val="black">
                      <a:alpha val="47000"/>
                    </a:prst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RATIO ANALYSIS</a:t>
            </a:r>
            <a:endParaRPr lang="id-ID" b="1">
              <a:ln/>
              <a:solidFill>
                <a:srgbClr val="FFFF00"/>
              </a:solidFill>
              <a:effectLst>
                <a:outerShdw blurRad="152400" dist="114300" dir="2700000" algn="tl" rotWithShape="0">
                  <a:prstClr val="black">
                    <a:alpha val="47000"/>
                  </a:prst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86098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FINANCIAL RATIO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6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LIQUIDITY RATIO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ASSET MANAGEMENT RATIO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DEBT MANAGEMENT RATIO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PROFITABILITY RATIO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MARKET VALUE RATIO</a:t>
            </a:r>
            <a:endParaRPr lang="id-ID" sz="360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95349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1. RASIO LIKUIDITAS</a:t>
            </a:r>
            <a:endParaRPr lang="id-ID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sz="2800" smtClean="0"/>
                  <a:t>CURRENT RATIO</a:t>
                </a:r>
              </a:p>
              <a:p>
                <a:endParaRPr lang="en-US" sz="2400" smtClean="0"/>
              </a:p>
              <a:p>
                <a:pPr marL="20574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𝐶𝑢𝑟𝑟𝑒𝑛𝑡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𝑅𝑎𝑡𝑖𝑜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𝐶𝑢𝑟𝑟𝑒𝑛𝑡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𝐴𝑠𝑠𝑒𝑡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𝐶𝑢𝑟𝑟𝑒𝑛𝑡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𝐿𝑖𝑎𝑏𝑖𝑙𝑖𝑡𝑖𝑒𝑠</m:t>
                          </m:r>
                        </m:den>
                      </m:f>
                    </m:oMath>
                  </m:oMathPara>
                </a14:m>
                <a:endParaRPr lang="en-US" sz="2400" smtClean="0"/>
              </a:p>
              <a:p>
                <a:pPr marL="205740" lvl="1" indent="0">
                  <a:buNone/>
                </a:pPr>
                <a:endParaRPr lang="en-US" sz="2400"/>
              </a:p>
              <a:p>
                <a:r>
                  <a:rPr lang="en-US" sz="2800" smtClean="0"/>
                  <a:t>QUICK </a:t>
                </a:r>
                <a:r>
                  <a:rPr lang="en-US" sz="2800"/>
                  <a:t>RATIO</a:t>
                </a:r>
              </a:p>
              <a:p>
                <a:endParaRPr lang="en-US" sz="2400"/>
              </a:p>
              <a:p>
                <a:pPr marL="20574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𝑄𝑢𝑖𝑐𝑘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𝑅𝑎𝑡𝑖𝑜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𝐶𝑢𝑟𝑟𝑒𝑛𝑡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𝐴𝑠𝑠𝑒𝑡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𝐼𝑛𝑣𝑒𝑛𝑡𝑜𝑟𝑦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𝐶𝑢𝑟𝑟𝑒𝑛𝑡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𝐿𝑖𝑎𝑏𝑖𝑙𝑖𝑡𝑖𝑒𝑠</m:t>
                          </m:r>
                        </m:den>
                      </m:f>
                    </m:oMath>
                  </m:oMathPara>
                </a14:m>
                <a:endParaRPr lang="en-US" sz="240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92" t="-5234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0818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1. RASIO LIKUIDITAS</a:t>
            </a:r>
            <a:endParaRPr lang="id-ID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800" smtClean="0"/>
                  <a:t>CASH RATIO</a:t>
                </a:r>
              </a:p>
              <a:p>
                <a:endParaRPr lang="en-US" sz="2400" smtClean="0"/>
              </a:p>
              <a:p>
                <a:pPr marL="20574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1" smtClean="0">
                          <a:latin typeface="Cambria Math" panose="02040503050406030204" pitchFamily="18" charset="0"/>
                        </a:rPr>
                        <m:t>C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𝑎𝑠h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𝑅𝑎𝑡𝑖𝑜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𝐶𝑎𝑠h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𝑀𝑎𝑟𝑘𝑒𝑡𝑎𝑏𝑙𝑒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𝑆𝑒𝑐𝑢𝑟𝑖𝑡𝑖𝑒𝑠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𝐶𝑢𝑟𝑟𝑒𝑛𝑡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𝐿𝑖𝑎𝑏𝑖𝑙𝑖𝑡𝑖𝑒𝑠</m:t>
                          </m:r>
                        </m:den>
                      </m:f>
                    </m:oMath>
                  </m:oMathPara>
                </a14:m>
                <a:endParaRPr lang="en-US" sz="2400" smtClean="0"/>
              </a:p>
              <a:p>
                <a:pPr marL="205740" lvl="1" indent="0">
                  <a:buNone/>
                </a:pPr>
                <a:endParaRPr lang="en-US" sz="2400"/>
              </a:p>
              <a:p>
                <a:endParaRPr lang="en-US" sz="240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535" t="-3364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596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2. ASSETS MANAGEMENT RATIO</a:t>
            </a:r>
            <a:endParaRPr lang="id-ID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smtClean="0"/>
                  <a:t>TOTAL ASSETS TURNOVER (TATO)</a:t>
                </a:r>
              </a:p>
              <a:p>
                <a:pPr marL="0" indent="0">
                  <a:buNone/>
                </a:pPr>
                <a:r>
                  <a:rPr lang="en-US" sz="2400" smtClean="0"/>
                  <a:t>	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𝑇𝐴𝑇𝑂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𝑁𝑒𝑡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𝑆𝑎𝑙𝑒𝑠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𝑇𝑜𝑡𝑎𝑙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𝐴𝑠𝑠𝑒𝑡𝑠</m:t>
                        </m:r>
                      </m:den>
                    </m:f>
                  </m:oMath>
                </a14:m>
                <a:endParaRPr lang="en-US" sz="2400"/>
              </a:p>
              <a:p>
                <a:endParaRPr lang="en-US" sz="2400" smtClean="0"/>
              </a:p>
              <a:p>
                <a:r>
                  <a:rPr lang="en-US" sz="2400" smtClean="0"/>
                  <a:t>FIXED </a:t>
                </a:r>
                <a:r>
                  <a:rPr lang="en-US" sz="2400"/>
                  <a:t>ASSETS </a:t>
                </a:r>
                <a:r>
                  <a:rPr lang="en-US" sz="2400" smtClean="0"/>
                  <a:t>TURNOVER</a:t>
                </a:r>
                <a:endParaRPr lang="en-US" sz="2400"/>
              </a:p>
              <a:p>
                <a:pPr marL="0" indent="0">
                  <a:buNone/>
                </a:pPr>
                <a:r>
                  <a:rPr lang="en-US" sz="2400"/>
                  <a:t>	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𝐹𝑖𝑥𝑒𝑑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𝐴𝑠𝑠𝑒𝑡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𝑇𝑢𝑟𝑛𝑜𝑣𝑒𝑟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𝑁𝑒𝑡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𝑆𝑎𝑙𝑒𝑠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𝐹𝑖𝑥𝑒𝑑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𝐴𝑠𝑠𝑒𝑡𝑠</m:t>
                        </m:r>
                      </m:den>
                    </m:f>
                  </m:oMath>
                </a14:m>
                <a:endParaRPr lang="en-US" sz="2400"/>
              </a:p>
              <a:p>
                <a:endParaRPr lang="en-US" sz="2400"/>
              </a:p>
              <a:p>
                <a:endParaRPr lang="id-ID" sz="240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131" t="-2804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8501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2. ASSETS MANAGEMENT RATIO</a:t>
            </a:r>
            <a:endParaRPr lang="id-ID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smtClean="0"/>
                  <a:t>INVENTORY TURNOVER</a:t>
                </a:r>
              </a:p>
              <a:p>
                <a:pPr marL="0" indent="0">
                  <a:buNone/>
                </a:pPr>
                <a:r>
                  <a:rPr lang="en-US" sz="2400" smtClean="0"/>
                  <a:t>	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𝐼𝑛𝑣𝑒𝑛𝑡𝑜𝑟𝑦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𝑇𝑢𝑟𝑛𝑜𝑣𝑒𝑟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𝐶𝑜𝑠𝑡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𝐺𝑜𝑜𝑑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𝑆𝑜𝑙𝑑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𝐼𝑛𝑡𝑒𝑛𝑡𝑜𝑟𝑦</m:t>
                        </m:r>
                      </m:den>
                    </m:f>
                  </m:oMath>
                </a14:m>
                <a:endParaRPr lang="en-US" sz="2400"/>
              </a:p>
              <a:p>
                <a:endParaRPr lang="en-US" sz="2400" smtClean="0"/>
              </a:p>
              <a:p>
                <a:r>
                  <a:rPr lang="en-US" sz="2400" smtClean="0"/>
                  <a:t>ACCOUNT RECEIVABLE  TURNOVER</a:t>
                </a:r>
                <a:endParaRPr lang="en-US" sz="2400"/>
              </a:p>
              <a:p>
                <a:pPr marL="0" indent="0">
                  <a:buNone/>
                </a:pPr>
                <a:r>
                  <a:rPr lang="en-US" sz="240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𝐴𝑐𝑐𝑜𝑢𝑛𝑡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𝑅𝑒𝑐𝑒𝑖𝑣𝑎𝑏𝑙𝑒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𝑇𝑢𝑟𝑛𝑜𝑣𝑒𝑟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𝑁𝑒𝑡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𝑆𝑎𝑙𝑒𝑠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𝐴𝑐𝑐𝑜𝑢𝑛𝑡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𝑅𝑒𝑐𝑒𝑖𝑣𝑎𝑏𝑙𝑒</m:t>
                        </m:r>
                      </m:den>
                    </m:f>
                  </m:oMath>
                </a14:m>
                <a:endParaRPr lang="en-US" sz="2400"/>
              </a:p>
              <a:p>
                <a:endParaRPr lang="en-US" sz="2400"/>
              </a:p>
              <a:p>
                <a:endParaRPr lang="id-ID" sz="240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131" t="-2804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4631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2. ASSETS MANAGEMENT RATIO</a:t>
            </a:r>
            <a:endParaRPr lang="id-ID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smtClean="0"/>
                  <a:t>CASH TURNOVER</a:t>
                </a:r>
              </a:p>
              <a:p>
                <a:pPr marL="0" indent="0">
                  <a:buNone/>
                </a:pPr>
                <a:r>
                  <a:rPr lang="en-US" sz="2400" smtClean="0"/>
                  <a:t>	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𝐶𝑎𝑠h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𝑇𝑢𝑟𝑛𝑜𝑣𝑒𝑟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𝑁𝑒𝑡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𝑆𝑎𝑙𝑒𝑠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𝐶𝑎𝑠h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𝑀𝑎𝑟𝑘𝑒𝑡𝑎𝑏𝑙𝑒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𝑆𝑒𝑐𝑢𝑟𝑖𝑡𝑖𝑒𝑠</m:t>
                        </m:r>
                      </m:den>
                    </m:f>
                  </m:oMath>
                </a14:m>
                <a:endParaRPr lang="en-US" sz="2400"/>
              </a:p>
              <a:p>
                <a:endParaRPr lang="en-US" sz="2400" smtClean="0"/>
              </a:p>
              <a:p>
                <a:endParaRPr lang="en-US" sz="2400"/>
              </a:p>
              <a:p>
                <a:endParaRPr lang="id-ID" sz="240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131" t="-2804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244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</a:t>
            </a:r>
            <a:r>
              <a:rPr lang="en-US" smtClean="0"/>
              <a:t>. DEBT MANAGEMENT RATIO</a:t>
            </a:r>
            <a:endParaRPr lang="id-ID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smtClean="0"/>
                  <a:t>DEBT RATIO (DR)</a:t>
                </a:r>
              </a:p>
              <a:p>
                <a:pPr marL="0" indent="0">
                  <a:buNone/>
                </a:pPr>
                <a:r>
                  <a:rPr lang="en-US" sz="2400" smtClean="0"/>
                  <a:t>	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𝐷𝑅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𝑇𝑜𝑡𝑎𝑙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𝐷𝑒𝑏𝑡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𝑇𝑜𝑡𝑎𝑙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𝐴𝑠𝑠𝑒𝑡𝑠</m:t>
                        </m:r>
                      </m:den>
                    </m:f>
                  </m:oMath>
                </a14:m>
                <a:endParaRPr lang="en-US" sz="2400"/>
              </a:p>
              <a:p>
                <a:endParaRPr lang="en-US" sz="2400" smtClean="0"/>
              </a:p>
              <a:p>
                <a:r>
                  <a:rPr lang="en-US" sz="2400"/>
                  <a:t>DEBT </a:t>
                </a:r>
                <a:r>
                  <a:rPr lang="en-US" sz="2400" smtClean="0"/>
                  <a:t>TO EQUITY RATIO </a:t>
                </a:r>
                <a:r>
                  <a:rPr lang="en-US" sz="2400"/>
                  <a:t>(DR)</a:t>
                </a:r>
              </a:p>
              <a:p>
                <a:pPr marL="0" indent="0">
                  <a:buNone/>
                </a:pPr>
                <a:r>
                  <a:rPr lang="en-US" sz="2400"/>
                  <a:t>	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𝑇𝑜𝑡𝑎𝑙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𝐷𝑒𝑏𝑡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𝑆h𝑎𝑟𝑒h𝑜𝑙𝑑𝑒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𝐸𝑞𝑢𝑖𝑡𝑦</m:t>
                        </m:r>
                      </m:den>
                    </m:f>
                  </m:oMath>
                </a14:m>
                <a:endParaRPr lang="en-US" sz="2400"/>
              </a:p>
              <a:p>
                <a:endParaRPr lang="en-US" sz="2400"/>
              </a:p>
              <a:p>
                <a:endParaRPr lang="id-ID" sz="240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131" t="-2804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8455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</a:t>
            </a:r>
            <a:r>
              <a:rPr lang="en-US" smtClean="0"/>
              <a:t>. DEBT MANAGEMENT RATIO</a:t>
            </a:r>
            <a:endParaRPr lang="id-ID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smtClean="0"/>
                  <a:t>TIME INTEREST EARN (TIE)</a:t>
                </a:r>
              </a:p>
              <a:p>
                <a:pPr marL="0" indent="0">
                  <a:buNone/>
                </a:pPr>
                <a:r>
                  <a:rPr lang="en-US" sz="2400" smtClean="0"/>
                  <a:t>	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𝑇𝐼𝐸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𝐼𝑛𝑡𝑒𝑟𝑒𝑠𝑡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𝐸𝑥𝑝𝑒𝑛𝑠𝑒𝑠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𝑁𝑒𝑡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𝐼𝑛𝑐𝑜𝑚𝑒</m:t>
                        </m:r>
                      </m:den>
                    </m:f>
                  </m:oMath>
                </a14:m>
                <a:endParaRPr lang="en-US" sz="2400"/>
              </a:p>
              <a:p>
                <a:endParaRPr lang="en-US" sz="2400" smtClean="0"/>
              </a:p>
              <a:p>
                <a:endParaRPr lang="en-US" sz="2400"/>
              </a:p>
              <a:p>
                <a:endParaRPr lang="id-ID" sz="240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131" t="-2804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740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4. PROFITABILITY RATIO</a:t>
            </a:r>
            <a:endParaRPr lang="id-ID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smtClean="0"/>
                  <a:t>PROFIT MARGIN</a:t>
                </a:r>
              </a:p>
              <a:p>
                <a:pPr marL="0" indent="0">
                  <a:buNone/>
                </a:pPr>
                <a:r>
                  <a:rPr lang="en-US" sz="2400" smtClean="0"/>
                  <a:t>	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𝑃𝑟𝑜𝑓𝑖𝑡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𝑀𝑎𝑟𝑔𝑖𝑛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𝑁𝑒𝑡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𝐼𝑛𝑐𝑜𝑚𝑒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𝑁𝑒𝑡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𝑆𝑎𝑙𝑒𝑠</m:t>
                        </m:r>
                      </m:den>
                    </m:f>
                  </m:oMath>
                </a14:m>
                <a:endParaRPr lang="en-US" sz="2400"/>
              </a:p>
              <a:p>
                <a:endParaRPr lang="en-US" sz="2400" smtClean="0"/>
              </a:p>
              <a:p>
                <a:r>
                  <a:rPr lang="en-US" sz="2400" smtClean="0"/>
                  <a:t>ROA (Return on Assets</a:t>
                </a:r>
                <a:endParaRPr lang="en-US" sz="2400"/>
              </a:p>
              <a:p>
                <a:pPr marL="0" indent="0">
                  <a:buNone/>
                </a:pPr>
                <a:r>
                  <a:rPr lang="en-US" sz="240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𝑅𝑂𝐴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𝑁𝑒𝑡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𝐼𝑛𝑐𝑜𝑚𝑒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𝑇𝑜𝑡𝑎𝑙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𝐴𝑠𝑠𝑒𝑡𝑠</m:t>
                        </m:r>
                      </m:den>
                    </m:f>
                  </m:oMath>
                </a14:m>
                <a:endParaRPr lang="en-US" sz="2400"/>
              </a:p>
              <a:p>
                <a:endParaRPr lang="en-US" sz="2400"/>
              </a:p>
              <a:p>
                <a:endParaRPr lang="en-US" sz="2400"/>
              </a:p>
              <a:p>
                <a:endParaRPr lang="id-ID" sz="240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131" t="-2804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2067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4. PROFITABILITY RATIO</a:t>
            </a:r>
            <a:endParaRPr lang="id-ID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smtClean="0"/>
                  <a:t>ROE (Return on Equity)</a:t>
                </a:r>
                <a:endParaRPr lang="en-US" sz="2400"/>
              </a:p>
              <a:p>
                <a:pPr marL="0" indent="0">
                  <a:buNone/>
                </a:pPr>
                <a:r>
                  <a:rPr lang="en-US" sz="240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𝑅𝑂𝐸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𝑁𝑒𝑡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𝐼𝑛𝑐𝑜𝑚𝑒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𝑆h𝑎𝑟𝑒h𝑜𝑙𝑑𝑒𝑟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𝐸𝑞𝑢𝑖𝑡𝑦</m:t>
                        </m:r>
                      </m:den>
                    </m:f>
                  </m:oMath>
                </a14:m>
                <a:endParaRPr lang="en-US" sz="2400"/>
              </a:p>
              <a:p>
                <a:endParaRPr lang="en-US" sz="2400"/>
              </a:p>
              <a:p>
                <a:endParaRPr lang="en-US" sz="2400"/>
              </a:p>
              <a:p>
                <a:endParaRPr lang="id-ID" sz="240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131" t="-2804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435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5. MARKET VALUE RATIO</a:t>
            </a:r>
            <a:endParaRPr lang="id-ID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smtClean="0"/>
                  <a:t>PER (Price Earning Ratio)</a:t>
                </a:r>
              </a:p>
              <a:p>
                <a:endParaRPr lang="en-US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𝑃𝐸𝑅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𝑀𝑎𝑟𝑘𝑒𝑡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𝑃𝑟𝑖𝑐𝑒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𝑝𝑒𝑟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𝑆h𝑎𝑟𝑒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𝐸𝑎𝑟𝑛𝑖𝑛𝑔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𝑃𝑒𝑟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𝑆h𝑎𝑟𝑒</m:t>
                          </m:r>
                        </m:den>
                      </m:f>
                    </m:oMath>
                  </m:oMathPara>
                </a14:m>
                <a:endParaRPr lang="en-US" smtClean="0"/>
              </a:p>
              <a:p>
                <a:pPr marL="0" indent="0">
                  <a:buNone/>
                </a:pPr>
                <a:endParaRPr lang="en-US"/>
              </a:p>
              <a:p>
                <a:r>
                  <a:rPr lang="en-US" smtClean="0"/>
                  <a:t>PBV (PRICE TO BOOK VALUE) RATIO</a:t>
                </a:r>
                <a:endParaRPr lang="en-US"/>
              </a:p>
              <a:p>
                <a:endParaRPr lang="en-US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𝐵𝑉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𝑀𝑎𝑟𝑘𝑒𝑡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𝑃𝑟𝑖𝑐𝑒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𝑝𝑒𝑟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𝑆h𝑎𝑟𝑒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𝐵𝑜𝑜𝑘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𝑉𝑎𝑙𝑢𝑒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𝑝𝑒𝑟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𝑆h𝑎𝑟𝑒</m:t>
                          </m:r>
                        </m:den>
                      </m:f>
                    </m:oMath>
                  </m:oMathPara>
                </a14:m>
                <a:endParaRPr lang="id-ID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808" t="-2991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7663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5. MARKET VALUE RATIO</a:t>
            </a:r>
            <a:endParaRPr lang="id-ID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smtClean="0"/>
                  <a:t>DPR (DIVIDEND PAYOUT RATIO)</a:t>
                </a:r>
              </a:p>
              <a:p>
                <a:endParaRPr lang="en-US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𝐷𝑃𝑅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𝐶𝑎𝑠h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𝐷𝑖𝑣𝑖𝑑𝑒𝑛𝑑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𝑃𝑟𝑖𝑐𝑒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𝑝𝑒𝑟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𝑆h𝑎𝑟𝑒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𝐸𝑎𝑟𝑛𝑖𝑛𝑔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𝑝𝑒𝑟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𝑆h𝑎𝑟𝑒</m:t>
                          </m:r>
                        </m:den>
                      </m:f>
                    </m:oMath>
                  </m:oMathPara>
                </a14:m>
                <a:endParaRPr lang="en-US" smtClean="0"/>
              </a:p>
              <a:p>
                <a:pPr marL="0" indent="0">
                  <a:buNone/>
                </a:pPr>
                <a:endParaRPr lang="en-US"/>
              </a:p>
              <a:p>
                <a:r>
                  <a:rPr lang="en-US" smtClean="0"/>
                  <a:t>EARNING PER SHARE (EPS)</a:t>
                </a:r>
              </a:p>
              <a:p>
                <a:endParaRPr lang="en-US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𝐸𝑃𝑆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𝑁𝑒𝑡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𝐼𝑛𝑐𝑜𝑚𝑒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𝑆h𝑎𝑟𝑒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𝑂𝑢𝑡𝑠𝑡𝑎𝑛𝑑𝑖𝑛𝑔</m:t>
                          </m:r>
                        </m:den>
                      </m:f>
                    </m:oMath>
                  </m:oMathPara>
                </a14:m>
                <a:endParaRPr lang="id-ID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808" t="-2991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4208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386877bdd3ddc588c3fb1c9a1b3514f6e57b7"/>
</p:tagLst>
</file>

<file path=ppt/theme/theme1.xml><?xml version="1.0" encoding="utf-8"?>
<a:theme xmlns:a="http://schemas.openxmlformats.org/drawingml/2006/main" name="Theme21">
  <a:themeElements>
    <a:clrScheme name="Basketball">
      <a:dk1>
        <a:sysClr val="windowText" lastClr="000000"/>
      </a:dk1>
      <a:lt1>
        <a:sysClr val="window" lastClr="FFFFFF"/>
      </a:lt1>
      <a:dk2>
        <a:srgbClr val="51270B"/>
      </a:dk2>
      <a:lt2>
        <a:srgbClr val="CAAF92"/>
      </a:lt2>
      <a:accent1>
        <a:srgbClr val="8C061E"/>
      </a:accent1>
      <a:accent2>
        <a:srgbClr val="CD0205"/>
      </a:accent2>
      <a:accent3>
        <a:srgbClr val="D05002"/>
      </a:accent3>
      <a:accent4>
        <a:srgbClr val="052A5E"/>
      </a:accent4>
      <a:accent5>
        <a:srgbClr val="1A559C"/>
      </a:accent5>
      <a:accent6>
        <a:srgbClr val="156645"/>
      </a:accent6>
      <a:hlink>
        <a:srgbClr val="D05002"/>
      </a:hlink>
      <a:folHlink>
        <a:srgbClr val="808080"/>
      </a:folHlink>
    </a:clrScheme>
    <a:fontScheme name="Impact - Franklin Gothic Medium">
      <a:majorFont>
        <a:latin typeface="Impact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Theme21" id="{241E2045-9E60-46EB-8C8D-EC3FBB134F26}" vid="{3ACD9592-CBBC-4BC8-AC4D-040201BFE85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Theme21</Template>
  <TotalTime>1468</TotalTime>
  <Words>839</Words>
  <Application>Microsoft Office PowerPoint</Application>
  <PresentationFormat>On-screen Show (16:9)</PresentationFormat>
  <Paragraphs>101</Paragraphs>
  <Slides>54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Theme21</vt:lpstr>
      <vt:lpstr>Chapter 18 Financial Statement and Ratios</vt:lpstr>
      <vt:lpstr>Definition</vt:lpstr>
      <vt:lpstr>Financial Analysis</vt:lpstr>
      <vt:lpstr>Balance sheet</vt:lpstr>
      <vt:lpstr>PowerPoint Presentation</vt:lpstr>
      <vt:lpstr>PowerPoint Presentation</vt:lpstr>
      <vt:lpstr>Balance sheet COMPONENTS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STEPS TO PREPAIR A BALANCE SHEET</vt:lpstr>
      <vt:lpstr>PowerPoint Presentation</vt:lpstr>
      <vt:lpstr>EXAMPLE 1</vt:lpstr>
      <vt:lpstr>PowerPoint Presentation</vt:lpstr>
      <vt:lpstr>PowerPoint Presentation</vt:lpstr>
      <vt:lpstr> Vertical Analysis, Horizontal Analysis, &amp; Common Size Analysis</vt:lpstr>
      <vt:lpstr>Definition</vt:lpstr>
      <vt:lpstr>Definition</vt:lpstr>
      <vt:lpstr>Definition</vt:lpstr>
      <vt:lpstr>Definition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INCOME STATEMENT</vt:lpstr>
      <vt:lpstr>Definition</vt:lpstr>
      <vt:lpstr>Definition</vt:lpstr>
      <vt:lpstr>PowerPoint Presentation</vt:lpstr>
      <vt:lpstr>PowerPoint Presentation</vt:lpstr>
      <vt:lpstr>PowerPoint Presentation</vt:lpstr>
      <vt:lpstr>PowerPoint Presentation</vt:lpstr>
      <vt:lpstr>Horizontal Analysis</vt:lpstr>
      <vt:lpstr>PowerPoint Presentation</vt:lpstr>
      <vt:lpstr>PowerPoint Presentation</vt:lpstr>
      <vt:lpstr>PowerPoint Presentation</vt:lpstr>
      <vt:lpstr>RATIO ANALYSIS</vt:lpstr>
      <vt:lpstr>FINANCIAL RATIO</vt:lpstr>
      <vt:lpstr>1. RASIO LIKUIDITAS</vt:lpstr>
      <vt:lpstr>1. RASIO LIKUIDITAS</vt:lpstr>
      <vt:lpstr>2. ASSETS MANAGEMENT RATIO</vt:lpstr>
      <vt:lpstr>2. ASSETS MANAGEMENT RATIO</vt:lpstr>
      <vt:lpstr>2. ASSETS MANAGEMENT RATIO</vt:lpstr>
      <vt:lpstr>3. DEBT MANAGEMENT RATIO</vt:lpstr>
      <vt:lpstr>3. DEBT MANAGEMENT RATIO</vt:lpstr>
      <vt:lpstr>4. PROFITABILITY RATIO</vt:lpstr>
      <vt:lpstr>4. PROFITABILITY RATIO</vt:lpstr>
      <vt:lpstr>5. MARKET VALUE RATIO</vt:lpstr>
      <vt:lpstr>5. MARKET VALUE RATIO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Jary</cp:lastModifiedBy>
  <cp:revision>33</cp:revision>
  <dcterms:created xsi:type="dcterms:W3CDTF">2013-11-23T15:59:06Z</dcterms:created>
  <dcterms:modified xsi:type="dcterms:W3CDTF">2015-02-15T14:18:44Z</dcterms:modified>
</cp:coreProperties>
</file>