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111"/>
  </p:notesMasterIdLst>
  <p:handoutMasterIdLst>
    <p:handoutMasterId r:id="rId112"/>
  </p:handoutMasterIdLst>
  <p:sldIdLst>
    <p:sldId id="256" r:id="rId2"/>
    <p:sldId id="257" r:id="rId3"/>
    <p:sldId id="258" r:id="rId4"/>
    <p:sldId id="317" r:id="rId5"/>
    <p:sldId id="259" r:id="rId6"/>
    <p:sldId id="260" r:id="rId7"/>
    <p:sldId id="261" r:id="rId8"/>
    <p:sldId id="27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9" r:id="rId20"/>
    <p:sldId id="274" r:id="rId21"/>
    <p:sldId id="275" r:id="rId22"/>
    <p:sldId id="306" r:id="rId23"/>
    <p:sldId id="276" r:id="rId24"/>
    <p:sldId id="277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7" r:id="rId51"/>
    <p:sldId id="308" r:id="rId52"/>
    <p:sldId id="309" r:id="rId53"/>
    <p:sldId id="310" r:id="rId54"/>
    <p:sldId id="311" r:id="rId55"/>
    <p:sldId id="313" r:id="rId56"/>
    <p:sldId id="314" r:id="rId57"/>
    <p:sldId id="312" r:id="rId58"/>
    <p:sldId id="315" r:id="rId59"/>
    <p:sldId id="316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45" r:id="rId82"/>
    <p:sldId id="346" r:id="rId83"/>
    <p:sldId id="347" r:id="rId84"/>
    <p:sldId id="348" r:id="rId85"/>
    <p:sldId id="349" r:id="rId86"/>
    <p:sldId id="350" r:id="rId87"/>
    <p:sldId id="351" r:id="rId88"/>
    <p:sldId id="352" r:id="rId89"/>
    <p:sldId id="353" r:id="rId90"/>
    <p:sldId id="354" r:id="rId91"/>
    <p:sldId id="355" r:id="rId92"/>
    <p:sldId id="356" r:id="rId93"/>
    <p:sldId id="357" r:id="rId94"/>
    <p:sldId id="358" r:id="rId95"/>
    <p:sldId id="359" r:id="rId96"/>
    <p:sldId id="360" r:id="rId97"/>
    <p:sldId id="361" r:id="rId98"/>
    <p:sldId id="362" r:id="rId99"/>
    <p:sldId id="363" r:id="rId100"/>
    <p:sldId id="364" r:id="rId101"/>
    <p:sldId id="365" r:id="rId102"/>
    <p:sldId id="366" r:id="rId103"/>
    <p:sldId id="367" r:id="rId104"/>
    <p:sldId id="368" r:id="rId105"/>
    <p:sldId id="340" r:id="rId106"/>
    <p:sldId id="341" r:id="rId107"/>
    <p:sldId id="342" r:id="rId108"/>
    <p:sldId id="343" r:id="rId109"/>
    <p:sldId id="344" r:id="rId110"/>
  </p:sldIdLst>
  <p:sldSz cx="9144000" cy="5143500" type="screen16x9"/>
  <p:notesSz cx="6858000" cy="9945688"/>
  <p:defaultTextStyle>
    <a:defPPr>
      <a:defRPr lang="en-US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6" d="100"/>
          <a:sy n="46" d="100"/>
        </p:scale>
        <p:origin x="-1116" y="-7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DA818-0311-40FC-9A3C-5494B51CD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005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B9319-9B4C-4461-AE40-25CFD8AB2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9514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28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3" y="750888"/>
            <a:ext cx="6608762" cy="3717925"/>
          </a:xfrm>
          <a:ln cap="flat"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5929"/>
            <a:ext cx="5029200" cy="4475560"/>
          </a:xfrm>
          <a:noFill/>
          <a:ln w="9525"/>
        </p:spPr>
        <p:txBody>
          <a:bodyPr lIns="91905" tIns="46732" rIns="91905" bIns="4673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3" y="750888"/>
            <a:ext cx="6608762" cy="3717925"/>
          </a:xfrm>
          <a:ln cap="flat"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5929"/>
            <a:ext cx="5029200" cy="4475560"/>
          </a:xfrm>
          <a:noFill/>
          <a:ln w="9525"/>
        </p:spPr>
        <p:txBody>
          <a:bodyPr lIns="91905" tIns="46732" rIns="91905" bIns="46732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293" y="514350"/>
            <a:ext cx="6002313" cy="2228851"/>
          </a:xfrm>
        </p:spPr>
        <p:txBody>
          <a:bodyPr anchor="b">
            <a:normAutofit/>
          </a:bodyPr>
          <a:lstStyle>
            <a:lvl1pPr algn="l">
              <a:defRPr sz="36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293" y="2882901"/>
            <a:ext cx="480185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2616" y="6350"/>
            <a:ext cx="2858244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2322" y="68660"/>
            <a:ext cx="4561679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8282" y="171450"/>
            <a:ext cx="3715718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3311" y="24210"/>
            <a:ext cx="3640690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5602" y="457202"/>
            <a:ext cx="3258398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88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98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1504950"/>
            <a:ext cx="6402468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371850"/>
            <a:ext cx="6402467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45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293" y="514351"/>
            <a:ext cx="3704206" cy="271145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235" y="514351"/>
            <a:ext cx="3701823" cy="271145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84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250" y="514350"/>
            <a:ext cx="3488249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93" y="952897"/>
            <a:ext cx="3704206" cy="2272904"/>
          </a:xfrm>
        </p:spPr>
        <p:txBody>
          <a:bodyPr anchor="t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0488" y="514350"/>
            <a:ext cx="3499762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6044" y="946546"/>
            <a:ext cx="3697854" cy="2272904"/>
          </a:xfrm>
        </p:spPr>
        <p:txBody>
          <a:bodyPr anchor="t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79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63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0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143" y="514350"/>
            <a:ext cx="2743915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4" y="514350"/>
            <a:ext cx="4458862" cy="398145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5143" y="1657351"/>
            <a:ext cx="2743915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63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032" y="1085850"/>
            <a:ext cx="4516026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032" y="2082801"/>
            <a:ext cx="4517217" cy="15367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741952" y="685800"/>
            <a:ext cx="2461372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85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980" y="2882900"/>
            <a:ext cx="6229780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514484" y="400050"/>
            <a:ext cx="8116223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1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086100"/>
            <a:ext cx="6403658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81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2" y="514350"/>
            <a:ext cx="6859787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225801"/>
            <a:ext cx="6402467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942" y="2571750"/>
            <a:ext cx="6402467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6069" y="2076451"/>
            <a:ext cx="45731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44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2571750"/>
            <a:ext cx="6402467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849736"/>
            <a:ext cx="640366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68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2" y="514350"/>
            <a:ext cx="6859787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733800"/>
            <a:ext cx="6402468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3" y="2946400"/>
            <a:ext cx="6402468" cy="787400"/>
          </a:xfrm>
        </p:spPr>
        <p:txBody>
          <a:bodyPr vert="horz" lIns="68580" tIns="34290" rIns="68580" bIns="34290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6069" y="2076451"/>
            <a:ext cx="457319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15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vert="horz" lIns="68580" tIns="34290" rIns="68580" bIns="3429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575050"/>
            <a:ext cx="6402468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3" y="2946401"/>
            <a:ext cx="6402467" cy="628650"/>
          </a:xfrm>
        </p:spPr>
        <p:txBody>
          <a:bodyPr vert="horz" lIns="68580" tIns="34290" rIns="68580" bIns="34290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8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57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606" y="514350"/>
            <a:ext cx="1543452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484" y="514350"/>
            <a:ext cx="5868929" cy="398145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6" y="2392758"/>
            <a:ext cx="2236976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1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8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3" y="2762252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81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64333"/>
            <a:ext cx="8229600" cy="4260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825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938214" y="1371600"/>
            <a:ext cx="8053387" cy="165735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F425AB-E9F9-4936-9467-D1E486BC2A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21901"/>
      </p:ext>
    </p:extLst>
  </p:cSld>
  <p:clrMapOvr>
    <a:masterClrMapping/>
  </p:clrMapOvr>
  <p:transition spd="med">
    <p:circl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291465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4769644"/>
            <a:ext cx="2133600" cy="2595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A64FD-7BEA-4797-8C25-A46A8731C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68225"/>
      </p:ext>
    </p:extLst>
  </p:cSld>
  <p:clrMapOvr>
    <a:masterClrMapping/>
  </p:clrMapOvr>
  <p:transition spd="med">
    <p:circl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8229600" cy="1400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00375"/>
            <a:ext cx="8229600" cy="1400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4769644"/>
            <a:ext cx="2133600" cy="259556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919BF-289B-477A-A35F-3709BB85C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1202"/>
      </p:ext>
    </p:extLst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rgbClr val="92D050"/>
            </a:gs>
            <a:gs pos="100000">
              <a:srgbClr val="00682F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292" y="558088"/>
            <a:ext cx="6402467" cy="1130300"/>
          </a:xfrm>
          <a:prstGeom prst="rect">
            <a:avLst/>
          </a:prstGeom>
          <a:effectLst/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1824559"/>
            <a:ext cx="6402467" cy="271145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7327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b="0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Courier New" pitchFamily="49" charset="0"/>
        <a:buChar char="o"/>
        <a:defRPr sz="18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Courier New" pitchFamily="49" charset="0"/>
        <a:buChar char="o"/>
        <a:defRPr sz="15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Courier New" pitchFamily="49" charset="0"/>
        <a:buChar char="o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Courier New" pitchFamily="49" charset="0"/>
        <a:buChar char="o"/>
        <a:defRPr sz="12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Courier New" pitchFamily="49" charset="0"/>
        <a:buChar char="o"/>
        <a:defRPr sz="12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" Target="slide61.xml"/><Relationship Id="rId1" Type="http://schemas.openxmlformats.org/officeDocument/2006/relationships/slideLayout" Target="../slideLayouts/slideLayout2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" Target="slide61.xml"/><Relationship Id="rId1" Type="http://schemas.openxmlformats.org/officeDocument/2006/relationships/slideLayout" Target="../slideLayouts/slideLayout2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" Target="slide62.xml"/><Relationship Id="rId1" Type="http://schemas.openxmlformats.org/officeDocument/2006/relationships/slideLayout" Target="../slideLayouts/slideLayout2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293" y="514350"/>
            <a:ext cx="7770736" cy="222885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d-ID" sz="5400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FINANCIAL STATEMENT AND RATIOS</a:t>
            </a:r>
            <a:endParaRPr lang="en-US" sz="5400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smtClean="0"/>
              <a:t>CHAPTER 18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01130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16" y="1533613"/>
            <a:ext cx="7997702" cy="2711450"/>
          </a:xfrm>
        </p:spPr>
        <p:txBody>
          <a:bodyPr>
            <a:noAutofit/>
          </a:bodyPr>
          <a:lstStyle/>
          <a:p>
            <a:r>
              <a:rPr lang="id-ID" sz="1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</a:t>
            </a:r>
            <a:r>
              <a:rPr lang="id-ID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keuangan </a:t>
            </a:r>
            <a:r>
              <a:rPr lang="id-ID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 </a:t>
            </a:r>
            <a:r>
              <a:rPr lang="id-ID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</a:t>
            </a:r>
            <a:r>
              <a:rPr lang="id-ID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berkala tentang bagaimana bisnis </a:t>
            </a:r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dijalankan</a:t>
            </a:r>
            <a:r>
              <a:rPr lang="id-ID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dilihat </a:t>
            </a:r>
            <a:r>
              <a:rPr lang="id-ID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 </a:t>
            </a:r>
            <a:r>
              <a:rPr lang="id-ID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perspektif moneter. </a:t>
            </a:r>
            <a:endParaRPr lang="en-US" sz="16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Keuangan merupakan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dari data keuangan </a:t>
            </a:r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perusahaan,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disusun dari kegiatan usaha </a:t>
            </a:r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periode waktu atau saat tertentu. </a:t>
            </a:r>
          </a:p>
          <a:p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Empat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keuangan utama yang digunakan dalam bisnis saat ini adalah </a:t>
            </a:r>
            <a:r>
              <a:rPr 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neraca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laba rugi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ekuitas </a:t>
            </a:r>
            <a:r>
              <a:rPr lang="en-US" sz="1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pemilik </a:t>
            </a:r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(sering disebut </a:t>
            </a:r>
            <a:r>
              <a:rPr lang="en-US" sz="16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perubahan modal</a:t>
            </a:r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</a:t>
            </a:r>
            <a:r>
              <a:rPr 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arus kas.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Bersama-sama, mereka bercerita tentang bagaimana sebuah perusahaan telah dilakukan di masa lalu dan kemungkinan akan </a:t>
            </a:r>
            <a:r>
              <a:rPr lang="en-US" sz="1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dilakukan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 waktu dekat.</a:t>
            </a:r>
          </a:p>
          <a:p>
            <a:endParaRPr lang="en-US" sz="160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673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FINANCIAL ANALYSIS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Analisis </a:t>
            </a:r>
            <a:r>
              <a:rPr lang="id-ID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keuangan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 penilaian </a:t>
            </a:r>
            <a:r>
              <a:rPr lang="id-ID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 lalu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perusahaan, </a:t>
            </a:r>
            <a:r>
              <a:rPr lang="id-ID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sekarang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dan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antisipasi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kondisi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keuangan </a:t>
            </a:r>
            <a:r>
              <a:rPr lang="id-ID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 depan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berdasarkan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informasi yang ditemukan pada laporan keuangan. </a:t>
            </a:r>
            <a:r>
              <a:rPr lang="id-ID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Rasio keuangan 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 alat utama dari analisis </a:t>
            </a:r>
            <a:r>
              <a:rPr lang="id-ID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keuangan ini</a:t>
            </a:r>
            <a:r>
              <a: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d-ID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Rasio</a:t>
            </a:r>
            <a:r>
              <a:rPr lang="id-ID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keuangan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adalah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 standardisasi data keuangan sehingga 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 ini 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dapat dibandingkan dengan </a:t>
            </a:r>
            <a:r>
              <a:rPr lang="en-US" i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rasio dari periode operasi sebelumnya dari perusahaan yang sama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atau </a:t>
            </a:r>
            <a:r>
              <a:rPr lang="id-ID" i="1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rasio </a:t>
            </a:r>
            <a:r>
              <a:rPr lang="en-US" i="1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 </a:t>
            </a:r>
            <a:r>
              <a:rPr lang="en-US" i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perusahaan yang </a:t>
            </a:r>
            <a:r>
              <a:rPr lang="en-US" i="1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berbeda dalam </a:t>
            </a:r>
            <a:r>
              <a:rPr lang="en-US" i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industri yang </a:t>
            </a:r>
            <a:r>
              <a:rPr lang="en-US" i="1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</a:t>
            </a:r>
            <a:r>
              <a:rPr lang="id-ID" i="1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pada waktu sama</a:t>
            </a: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02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6838"/>
            <a:ext cx="9144000" cy="235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28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smtClean="0"/>
              <a:t>Balance sheet</a:t>
            </a:r>
            <a:br>
              <a:rPr lang="id-ID" sz="3600" smtClean="0"/>
            </a:br>
            <a:r>
              <a:rPr lang="id-ID" sz="3600" smtClean="0"/>
              <a:t>(neraca)</a:t>
            </a:r>
            <a:endParaRPr lang="en-US" sz="360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3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31" y="0"/>
            <a:ext cx="6840000" cy="511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45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28" y="203264"/>
            <a:ext cx="6840000" cy="387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3436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smtClean="0"/>
              <a:t>Balance sheet</a:t>
            </a:r>
            <a:br>
              <a:rPr lang="id-ID" sz="3200" smtClean="0"/>
            </a:br>
            <a:r>
              <a:rPr lang="id-ID" sz="3200" smtClean="0"/>
              <a:t>COMPONENTS</a:t>
            </a:r>
            <a:endParaRPr lang="en-US" sz="320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9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1" y="477984"/>
            <a:ext cx="7200000" cy="438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919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4" y="103910"/>
            <a:ext cx="7200000" cy="484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649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0" y="238992"/>
            <a:ext cx="7200000" cy="3093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138485"/>
            <a:ext cx="7452000" cy="714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08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781050"/>
            <a:ext cx="7200000" cy="58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640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-4229100"/>
            <a:ext cx="7200000" cy="588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894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smtClean="0"/>
              <a:t>STEPS TO PREPAIR A BALANCE SHEET</a:t>
            </a: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2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1" y="0"/>
            <a:ext cx="6667499" cy="511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74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d-ID" sz="36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EXAMPLE 1</a:t>
            </a:r>
            <a:endParaRPr lang="en-US" sz="36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mtClean="0"/>
              <a:t>Gunakan </a:t>
            </a:r>
            <a:r>
              <a:rPr lang="en-US"/>
              <a:t>informasi keuangan berikut ini untuk </a:t>
            </a:r>
            <a:r>
              <a:rPr lang="en-US" smtClean="0"/>
              <a:t>menyusun </a:t>
            </a:r>
            <a:r>
              <a:rPr lang="en-US"/>
              <a:t>neraca </a:t>
            </a:r>
            <a:r>
              <a:rPr lang="en-US" b="1" smtClean="0">
                <a:solidFill>
                  <a:srgbClr val="FFFF00"/>
                </a:solidFill>
              </a:rPr>
              <a:t>Royal </a:t>
            </a:r>
            <a:r>
              <a:rPr lang="en-US" b="1">
                <a:solidFill>
                  <a:srgbClr val="FFFF00"/>
                </a:solidFill>
              </a:rPr>
              <a:t>Equipment Supply, Inc</a:t>
            </a:r>
            <a:r>
              <a:rPr lang="en-US"/>
              <a:t>, </a:t>
            </a:r>
            <a:r>
              <a:rPr lang="en-US" smtClean="0"/>
              <a:t>dari informasi pada </a:t>
            </a:r>
            <a:r>
              <a:rPr lang="en-US"/>
              <a:t>tanggal 30 Juni </a:t>
            </a:r>
            <a:r>
              <a:rPr lang="en-US" smtClean="0"/>
              <a:t>2008 sbb: </a:t>
            </a:r>
            <a:r>
              <a:rPr lang="en-US"/>
              <a:t>tunai, </a:t>
            </a:r>
            <a:r>
              <a:rPr lang="en-US" smtClean="0"/>
              <a:t>$3400</a:t>
            </a:r>
            <a:r>
              <a:rPr lang="en-US"/>
              <a:t>, piutang, </a:t>
            </a:r>
            <a:r>
              <a:rPr lang="en-US" smtClean="0"/>
              <a:t>$5600</a:t>
            </a:r>
            <a:r>
              <a:rPr lang="en-US"/>
              <a:t>, persediaan barang dagangan, </a:t>
            </a:r>
            <a:r>
              <a:rPr lang="en-US" smtClean="0"/>
              <a:t>$98.700</a:t>
            </a:r>
            <a:r>
              <a:rPr lang="en-US"/>
              <a:t>, asuransi dibayar di muka, </a:t>
            </a:r>
            <a:r>
              <a:rPr lang="en-US" smtClean="0"/>
              <a:t>$455</a:t>
            </a:r>
            <a:r>
              <a:rPr lang="en-US"/>
              <a:t>, perlengkapan, </a:t>
            </a:r>
            <a:r>
              <a:rPr lang="en-US" smtClean="0"/>
              <a:t>$800</a:t>
            </a:r>
            <a:r>
              <a:rPr lang="en-US"/>
              <a:t>; tanah dan bangunan, </a:t>
            </a:r>
            <a:r>
              <a:rPr lang="en-US" smtClean="0"/>
              <a:t>$147,000</a:t>
            </a:r>
            <a:r>
              <a:rPr lang="en-US"/>
              <a:t>, perlengkapan, </a:t>
            </a:r>
            <a:r>
              <a:rPr lang="en-US" smtClean="0"/>
              <a:t>$8600</a:t>
            </a:r>
            <a:r>
              <a:rPr lang="en-US"/>
              <a:t>, </a:t>
            </a:r>
            <a:r>
              <a:rPr lang="en-US" smtClean="0"/>
              <a:t>kendaraan</a:t>
            </a:r>
            <a:r>
              <a:rPr lang="en-US"/>
              <a:t>, </a:t>
            </a:r>
            <a:r>
              <a:rPr lang="en-US" smtClean="0"/>
              <a:t>$27.000</a:t>
            </a:r>
            <a:r>
              <a:rPr lang="en-US"/>
              <a:t>, forklift, </a:t>
            </a:r>
            <a:r>
              <a:rPr lang="en-US" smtClean="0"/>
              <a:t>$7000</a:t>
            </a:r>
            <a:r>
              <a:rPr lang="en-US"/>
              <a:t>, goodwill, </a:t>
            </a:r>
            <a:r>
              <a:rPr lang="en-US" smtClean="0"/>
              <a:t>$10.000</a:t>
            </a:r>
            <a:r>
              <a:rPr lang="en-US"/>
              <a:t>, </a:t>
            </a:r>
            <a:r>
              <a:rPr lang="en-US" smtClean="0"/>
              <a:t>utang dagang, $16.500 </a:t>
            </a:r>
            <a:r>
              <a:rPr lang="en-US"/>
              <a:t>rekening, </a:t>
            </a:r>
            <a:r>
              <a:rPr lang="en-US" smtClean="0"/>
              <a:t>utang wesel (wesel bayar), $10.000</a:t>
            </a:r>
            <a:r>
              <a:rPr lang="en-US"/>
              <a:t>; </a:t>
            </a:r>
            <a:r>
              <a:rPr lang="en-US" smtClean="0"/>
              <a:t>utang hipotik, $67.000</a:t>
            </a:r>
            <a:r>
              <a:rPr lang="en-US"/>
              <a:t>, saham biasa, </a:t>
            </a:r>
            <a:r>
              <a:rPr lang="en-US" smtClean="0"/>
              <a:t>$185.055</a:t>
            </a:r>
            <a:r>
              <a:rPr lang="en-US"/>
              <a:t>, dan laba ditahan, </a:t>
            </a:r>
            <a:r>
              <a:rPr lang="en-US" smtClean="0"/>
              <a:t>$30.000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807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75" y="0"/>
            <a:ext cx="7200000" cy="641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45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53523E-6 L -1.94444E-6 -0.305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4" y="161364"/>
            <a:ext cx="7200000" cy="3916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859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VERTICAL ANALYSIS</a:t>
            </a:r>
            <a:endParaRPr lang="en-US" sz="36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Vertical Analysis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>
                <a:effectLst/>
              </a:rPr>
              <a:t>Vertical Analysis </a:t>
            </a:r>
            <a:r>
              <a:rPr lang="en-US">
                <a:effectLst/>
              </a:rPr>
              <a:t>A percentage method of analyzing financial statements whereby each item on the statement is expressed as a percent of a base amount. On balance sheet analysis, the base is total assets; on income statement analysis, the base is net sales. </a:t>
            </a:r>
            <a:endParaRPr lang="en-US" smtClean="0">
              <a:effectLst/>
            </a:endParaRPr>
          </a:p>
          <a:p>
            <a:r>
              <a:rPr lang="en-US" b="1" smtClean="0">
                <a:effectLst/>
              </a:rPr>
              <a:t>Common-Size </a:t>
            </a:r>
            <a:r>
              <a:rPr lang="en-US" b="1">
                <a:effectLst/>
              </a:rPr>
              <a:t>Balance Sheets </a:t>
            </a:r>
            <a:r>
              <a:rPr lang="en-US">
                <a:effectLst/>
              </a:rPr>
              <a:t>Special forms of balance sheets that list only the vertical analysis percentages, not the dollar figures. All items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9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64" y="851638"/>
            <a:ext cx="8858860" cy="348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336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EXAMPLE 2</a:t>
            </a:r>
            <a:endParaRPr lang="en-US" sz="32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3" y="1824559"/>
            <a:ext cx="7554942" cy="2711450"/>
          </a:xfrm>
        </p:spPr>
        <p:txBody>
          <a:bodyPr>
            <a:normAutofit/>
          </a:bodyPr>
          <a:lstStyle/>
          <a:p>
            <a:r>
              <a:rPr lang="en-US" sz="2800" b="1"/>
              <a:t>Prepare a vertical analysis of the balance sheet for Hypothetical Enterprises, Inc., </a:t>
            </a:r>
            <a:r>
              <a:rPr lang="en-US" sz="2800" b="1" smtClean="0"/>
              <a:t>on pages </a:t>
            </a:r>
            <a:r>
              <a:rPr lang="en-US" sz="2800" b="1"/>
              <a:t>491–492.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20044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40"/>
            <a:ext cx="9162554" cy="14572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86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" y="-4745874"/>
            <a:ext cx="9162554" cy="1367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440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" y="-9994149"/>
            <a:ext cx="9162554" cy="1367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281362"/>
            <a:ext cx="9270368" cy="393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0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HORIZONTAL ANALYSIS OF BALANCE SHEET</a:t>
            </a:r>
            <a:endParaRPr 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1" smtClean="0">
                <a:solidFill>
                  <a:srgbClr val="FF0000"/>
                </a:solidFill>
              </a:rPr>
              <a:t>(ANALISIS HORISONTAL DARI NERACA)</a:t>
            </a:r>
            <a:endParaRPr lang="en-US" sz="2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3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HORIZONTAL ANALYSIS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6143" y="1834084"/>
            <a:ext cx="6402467" cy="2711450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Frequently, balance sheets are prepared with the data from the current year or </a:t>
            </a:r>
            <a:r>
              <a:rPr lang="en-US" smtClean="0"/>
              <a:t>operating period </a:t>
            </a:r>
            <a:r>
              <a:rPr lang="en-US"/>
              <a:t>side by side with the figures from one or more previous periods. This type of </a:t>
            </a:r>
            <a:r>
              <a:rPr lang="en-US" smtClean="0"/>
              <a:t>presentation is </a:t>
            </a:r>
            <a:r>
              <a:rPr lang="en-US"/>
              <a:t>known as a </a:t>
            </a:r>
            <a:r>
              <a:rPr lang="en-US" b="1"/>
              <a:t>comparative balance sheet </a:t>
            </a:r>
            <a:r>
              <a:rPr lang="en-US"/>
              <a:t>because the data from different </a:t>
            </a:r>
            <a:r>
              <a:rPr lang="en-US" smtClean="0"/>
              <a:t>periods can </a:t>
            </a:r>
            <a:r>
              <a:rPr lang="en-US"/>
              <a:t>be readily compared. This information provides managers, creditors, and investors </a:t>
            </a:r>
            <a:r>
              <a:rPr lang="en-US" smtClean="0"/>
              <a:t>with important </a:t>
            </a:r>
            <a:r>
              <a:rPr lang="en-US"/>
              <a:t>data concerning the progress of the company over a period of time, financial </a:t>
            </a:r>
            <a:r>
              <a:rPr lang="en-US" smtClean="0"/>
              <a:t>trends that </a:t>
            </a:r>
            <a:r>
              <a:rPr lang="en-US"/>
              <a:t>may be developing, and the likelihood of future success.</a:t>
            </a:r>
          </a:p>
          <a:p>
            <a:r>
              <a:rPr lang="en-US"/>
              <a:t>Comparative balance sheets use horizontal analysis to measure the increases and </a:t>
            </a:r>
            <a:r>
              <a:rPr lang="en-US" smtClean="0"/>
              <a:t>decreases that </a:t>
            </a:r>
            <a:r>
              <a:rPr lang="en-US"/>
              <a:t>have taken place in the financial data between two operating periods. In </a:t>
            </a:r>
            <a:r>
              <a:rPr lang="en-US" b="1" smtClean="0"/>
              <a:t>horizontal analysis</a:t>
            </a:r>
            <a:r>
              <a:rPr lang="en-US"/>
              <a:t>, each item of the current period is compared in dollars and percent with the </a:t>
            </a:r>
            <a:r>
              <a:rPr lang="en-US" smtClean="0"/>
              <a:t>corresponding item </a:t>
            </a:r>
            <a:r>
              <a:rPr lang="en-US"/>
              <a:t>from a previous period.</a:t>
            </a:r>
          </a:p>
        </p:txBody>
      </p:sp>
    </p:spTree>
    <p:extLst>
      <p:ext uri="{BB962C8B-B14F-4D97-AF65-F5344CB8AC3E}">
        <p14:creationId xmlns:p14="http://schemas.microsoft.com/office/powerpoint/2010/main" val="424128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6" y="670251"/>
            <a:ext cx="6134099" cy="4112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17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CONTOH 3</a:t>
            </a:r>
            <a:endParaRPr lang="en-US" sz="32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/>
              <a:t>Using the following comparative balance sheet for the Supreme </a:t>
            </a:r>
            <a:r>
              <a:rPr lang="en-US" b="1" smtClean="0"/>
              <a:t>Construction Company </a:t>
            </a:r>
            <a:r>
              <a:rPr lang="en-US" b="1"/>
              <a:t>as of December 31, 2011 and 2012, prepare a horizontal analysis of </a:t>
            </a:r>
            <a:r>
              <a:rPr lang="en-US" b="1" smtClean="0"/>
              <a:t>this balance </a:t>
            </a:r>
            <a:r>
              <a:rPr lang="en-US" b="1"/>
              <a:t>sheet for the owner, Randy McQueen</a:t>
            </a:r>
            <a:r>
              <a:rPr lang="en-US" b="1" smtClean="0"/>
              <a:t>.</a:t>
            </a:r>
          </a:p>
          <a:p>
            <a:r>
              <a:rPr lang="en-US" b="1">
                <a:solidFill>
                  <a:srgbClr val="FFFF00"/>
                </a:solidFill>
              </a:rPr>
              <a:t>(Menggunakan neraca perbandingan </a:t>
            </a:r>
            <a:r>
              <a:rPr lang="en-US" b="1" smtClean="0">
                <a:solidFill>
                  <a:srgbClr val="FFFF00"/>
                </a:solidFill>
              </a:rPr>
              <a:t>Agung Construction </a:t>
            </a:r>
            <a:r>
              <a:rPr lang="en-US" b="1">
                <a:solidFill>
                  <a:srgbClr val="FFFF00"/>
                </a:solidFill>
              </a:rPr>
              <a:t>Company pada tanggal 31 Desember 2011 dan 2012, </a:t>
            </a:r>
            <a:r>
              <a:rPr lang="en-US" b="1" smtClean="0">
                <a:solidFill>
                  <a:srgbClr val="FFFF00"/>
                </a:solidFill>
              </a:rPr>
              <a:t>susunlah </a:t>
            </a:r>
            <a:r>
              <a:rPr lang="en-US" b="1">
                <a:solidFill>
                  <a:srgbClr val="FFFF00"/>
                </a:solidFill>
              </a:rPr>
              <a:t>analisis horizontal neraca </a:t>
            </a:r>
            <a:r>
              <a:rPr lang="en-US" b="1" smtClean="0">
                <a:solidFill>
                  <a:srgbClr val="FFFF00"/>
                </a:solidFill>
              </a:rPr>
              <a:t>ini atau pemiliknya, </a:t>
            </a:r>
            <a:r>
              <a:rPr lang="en-US" b="1">
                <a:solidFill>
                  <a:srgbClr val="FFFF00"/>
                </a:solidFill>
              </a:rPr>
              <a:t>Randy McQueen</a:t>
            </a:r>
            <a:r>
              <a:rPr lang="en-US" b="1" smtClean="0">
                <a:solidFill>
                  <a:srgbClr val="FFFF00"/>
                </a:solidFill>
              </a:rPr>
              <a:t>.)</a:t>
            </a:r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2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14" y="-24064"/>
            <a:ext cx="8925518" cy="96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953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14" y="-5173545"/>
            <a:ext cx="8925518" cy="96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93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1082838"/>
            <a:ext cx="8789136" cy="845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298067"/>
            <a:ext cx="554355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60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-4114770"/>
            <a:ext cx="8789136" cy="845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533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6" y="0"/>
            <a:ext cx="8646079" cy="4272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037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2034"/>
            <a:ext cx="15355614" cy="171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14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BOTTOM LINE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3293" y="1824559"/>
            <a:ext cx="7732073" cy="2711450"/>
          </a:xfrm>
        </p:spPr>
        <p:txBody>
          <a:bodyPr>
            <a:normAutofit fontScale="92500"/>
          </a:bodyPr>
          <a:lstStyle/>
          <a:p>
            <a:r>
              <a:rPr lang="en-US"/>
              <a:t>When all is said and done, the question is how well did the business do. The real score </a:t>
            </a:r>
            <a:r>
              <a:rPr lang="en-US" smtClean="0"/>
              <a:t>is found </a:t>
            </a:r>
            <a:r>
              <a:rPr lang="en-US"/>
              <a:t>on the income statement. An </a:t>
            </a:r>
            <a:r>
              <a:rPr lang="en-US" b="1"/>
              <a:t>income statement</a:t>
            </a:r>
            <a:r>
              <a:rPr lang="en-US"/>
              <a:t>, also known as an </a:t>
            </a:r>
            <a:r>
              <a:rPr lang="en-US" b="1"/>
              <a:t>operating </a:t>
            </a:r>
            <a:r>
              <a:rPr lang="en-US" b="1" smtClean="0"/>
              <a:t>statement </a:t>
            </a:r>
            <a:r>
              <a:rPr lang="en-US" smtClean="0"/>
              <a:t>or </a:t>
            </a:r>
            <a:r>
              <a:rPr lang="en-US" b="1"/>
              <a:t>profit and loss statement</a:t>
            </a:r>
            <a:r>
              <a:rPr lang="en-US"/>
              <a:t>, is a summary of the operations of a business over </a:t>
            </a:r>
            <a:r>
              <a:rPr lang="en-US" smtClean="0"/>
              <a:t>a period </a:t>
            </a:r>
            <a:r>
              <a:rPr lang="en-US"/>
              <a:t>of time—usually a month, a quarter, or a year. For any business to exist, it must </a:t>
            </a:r>
            <a:r>
              <a:rPr lang="en-US" smtClean="0"/>
              <a:t>have earnings </a:t>
            </a:r>
            <a:r>
              <a:rPr lang="en-US"/>
              <a:t>as well as expenses in the form of either cash or credit. The income statement </a:t>
            </a:r>
            <a:r>
              <a:rPr lang="en-US" smtClean="0"/>
              <a:t>shows the </a:t>
            </a:r>
            <a:r>
              <a:rPr lang="en-US" b="1"/>
              <a:t>revenue</a:t>
            </a:r>
            <a:r>
              <a:rPr lang="en-US"/>
              <a:t>, or earnings, of the business from the sale of goods and services; the </a:t>
            </a:r>
            <a:r>
              <a:rPr lang="en-US" b="1"/>
              <a:t>expenses</a:t>
            </a:r>
            <a:r>
              <a:rPr lang="en-US" smtClean="0"/>
              <a:t>, the </a:t>
            </a:r>
            <a:r>
              <a:rPr lang="en-US"/>
              <a:t>costs incurred to generate that revenue; and the bottom line </a:t>
            </a:r>
            <a:r>
              <a:rPr lang="en-US" b="1"/>
              <a:t>profit </a:t>
            </a:r>
            <a:r>
              <a:rPr lang="en-US"/>
              <a:t>or </a:t>
            </a:r>
            <a:r>
              <a:rPr lang="en-US" b="1"/>
              <a:t>loss</a:t>
            </a:r>
            <a:r>
              <a:rPr lang="en-US"/>
              <a:t>, the </a:t>
            </a:r>
            <a:r>
              <a:rPr lang="en-US" smtClean="0"/>
              <a:t>difference between </a:t>
            </a:r>
            <a:r>
              <a:rPr lang="en-US"/>
              <a:t>revenue and expenses.</a:t>
            </a:r>
          </a:p>
        </p:txBody>
      </p:sp>
    </p:spTree>
    <p:extLst>
      <p:ext uri="{BB962C8B-B14F-4D97-AF65-F5344CB8AC3E}">
        <p14:creationId xmlns:p14="http://schemas.microsoft.com/office/powerpoint/2010/main" val="275810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68525" indent="-2168525">
              <a:buNone/>
              <a:tabLst>
                <a:tab pos="233363" algn="l"/>
              </a:tabLst>
            </a:pPr>
            <a:r>
              <a:rPr lang="en-US"/>
              <a:t>where: </a:t>
            </a:r>
            <a:endParaRPr lang="en-US" smtClean="0"/>
          </a:p>
          <a:p>
            <a:pPr marL="1946275" indent="-1946275">
              <a:buNone/>
              <a:tabLst>
                <a:tab pos="233363" algn="l"/>
              </a:tabLst>
            </a:pPr>
            <a:r>
              <a:rPr lang="en-US" smtClean="0"/>
              <a:t>Revenue           = 	Earnings </a:t>
            </a:r>
            <a:r>
              <a:rPr lang="en-US"/>
              <a:t>(either cash or credit) from sales during the </a:t>
            </a:r>
            <a:r>
              <a:rPr lang="en-US" smtClean="0"/>
              <a:t>period</a:t>
            </a:r>
          </a:p>
          <a:p>
            <a:pPr marL="1946275" indent="-1946275">
              <a:buNone/>
              <a:tabLst>
                <a:tab pos="233363" algn="l"/>
              </a:tabLst>
            </a:pPr>
            <a:r>
              <a:rPr lang="en-US"/>
              <a:t>Total expenses </a:t>
            </a:r>
            <a:r>
              <a:rPr lang="en-US" smtClean="0"/>
              <a:t>= </a:t>
            </a:r>
            <a:r>
              <a:rPr lang="en-US"/>
              <a:t>Cost of goods sold </a:t>
            </a:r>
            <a:r>
              <a:rPr lang="en-US" smtClean="0"/>
              <a:t>+ </a:t>
            </a:r>
            <a:r>
              <a:rPr lang="en-US"/>
              <a:t>Operating </a:t>
            </a:r>
            <a:r>
              <a:rPr lang="en-US" smtClean="0"/>
              <a:t> expenses + </a:t>
            </a:r>
            <a:r>
              <a:rPr lang="en-US"/>
              <a:t>Taxes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96" y="957264"/>
            <a:ext cx="5943600" cy="48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59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PREPARING AN INCOME STATEMENT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Once again, let’s begin by looking at a typical income statement. As before, we will </a:t>
            </a:r>
            <a:r>
              <a:rPr lang="en-US" smtClean="0"/>
              <a:t>use Hypothetical </a:t>
            </a:r>
            <a:r>
              <a:rPr lang="en-US"/>
              <a:t>Enterprises, Inc., to illustrate. Carefully look over the following income </a:t>
            </a:r>
            <a:r>
              <a:rPr lang="en-US" smtClean="0"/>
              <a:t>statement and </a:t>
            </a:r>
            <a:r>
              <a:rPr lang="en-US"/>
              <a:t>then read the descriptions of each section and its components.</a:t>
            </a:r>
          </a:p>
        </p:txBody>
      </p:sp>
    </p:spTree>
    <p:extLst>
      <p:ext uri="{BB962C8B-B14F-4D97-AF65-F5344CB8AC3E}">
        <p14:creationId xmlns:p14="http://schemas.microsoft.com/office/powerpoint/2010/main" val="14953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952"/>
            <a:ext cx="9144648" cy="8030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4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66828"/>
            <a:ext cx="9144648" cy="8030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70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97245"/>
            <a:ext cx="8443572" cy="8618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-4939579"/>
            <a:ext cx="8443572" cy="8618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EXAMPLE 4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/>
              <a:t>Use the following financial information to prepare an income statement for </a:t>
            </a:r>
            <a:r>
              <a:rPr lang="en-US" smtClean="0"/>
              <a:t>Royal Equipment </a:t>
            </a:r>
            <a:r>
              <a:rPr lang="en-US"/>
              <a:t>Supply, Inc., for the year ended December 31, 2011: gross sales, $458,400</a:t>
            </a:r>
            <a:r>
              <a:rPr lang="en-US" smtClean="0"/>
              <a:t>; sales </a:t>
            </a:r>
            <a:r>
              <a:rPr lang="en-US"/>
              <a:t>returns and allowances, $13,200; sales discounts, $1,244; merchandise inventory</a:t>
            </a:r>
            <a:r>
              <a:rPr lang="en-US" smtClean="0"/>
              <a:t>, Jan</a:t>
            </a:r>
            <a:r>
              <a:rPr lang="en-US"/>
              <a:t>. 1, 2011, $198,700; merchandise inventory, Dec. 31, 2011, $76,400; </a:t>
            </a:r>
            <a:r>
              <a:rPr lang="en-US" smtClean="0"/>
              <a:t>net purchases</a:t>
            </a:r>
            <a:r>
              <a:rPr lang="en-US"/>
              <a:t>, $86,760; freight in, $875; salaries, $124,200; rent, $21,000; utilities</a:t>
            </a:r>
            <a:r>
              <a:rPr lang="en-US" smtClean="0"/>
              <a:t>, $</a:t>
            </a:r>
            <a:r>
              <a:rPr lang="en-US"/>
              <a:t>1,780; advertising, $5,400; insurance, $2,340; administrative expenses, $14,500</a:t>
            </a:r>
            <a:r>
              <a:rPr lang="en-US" smtClean="0"/>
              <a:t>; miscellaneous </a:t>
            </a:r>
            <a:r>
              <a:rPr lang="en-US"/>
              <a:t>expenses, $6,000; and income tax, $17,335.</a:t>
            </a:r>
          </a:p>
        </p:txBody>
      </p:sp>
    </p:spTree>
    <p:extLst>
      <p:ext uri="{BB962C8B-B14F-4D97-AF65-F5344CB8AC3E}">
        <p14:creationId xmlns:p14="http://schemas.microsoft.com/office/powerpoint/2010/main" val="88698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90" y="0"/>
            <a:ext cx="8699634" cy="1103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02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3.61111E-6 -0.3688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90" y="-6972300"/>
            <a:ext cx="8699634" cy="1103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3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PREPARING A VERTICAL ANALYSIS</a:t>
            </a:r>
            <a:br>
              <a:rPr lang="en-US" b="1"/>
            </a:br>
            <a:r>
              <a:rPr lang="en-US" b="1"/>
              <a:t>OF AN INCOME STATEMENT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1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PREPARING A VERTICAL ANALYSIS</a:t>
            </a:r>
            <a:br>
              <a:rPr lang="en-US" b="1"/>
            </a:br>
            <a:r>
              <a:rPr lang="en-US" b="1"/>
              <a:t>OF AN INCOME STATEMENT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3293" y="1824559"/>
            <a:ext cx="7259107" cy="27114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/>
              <a:t>Vertical analysis can be applied to the income statement just as it was to the balance sheet</a:t>
            </a:r>
            <a:r>
              <a:rPr lang="en-US" smtClean="0"/>
              <a:t>. Each </a:t>
            </a:r>
            <a:r>
              <a:rPr lang="en-US"/>
              <a:t>figure on the income statement is expressed as a percent of net sales (net sales 5 100</a:t>
            </a:r>
            <a:r>
              <a:rPr lang="en-US" smtClean="0"/>
              <a:t>%). The </a:t>
            </a:r>
            <a:r>
              <a:rPr lang="en-US"/>
              <a:t>resulting figures describe how net sales were distributed among the expenses and </a:t>
            </a:r>
            <a:r>
              <a:rPr lang="en-US" smtClean="0"/>
              <a:t>what percent </a:t>
            </a:r>
            <a:r>
              <a:rPr lang="en-US"/>
              <a:t>was left as net profit. For analysis purposes, this information can then be </a:t>
            </a:r>
            <a:r>
              <a:rPr lang="en-US" smtClean="0"/>
              <a:t>compared with </a:t>
            </a:r>
            <a:r>
              <a:rPr lang="en-US"/>
              <a:t>the figures from previous operating periods for the company, with competitors’ figures</a:t>
            </a:r>
            <a:r>
              <a:rPr lang="en-US" smtClean="0"/>
              <a:t>, or </a:t>
            </a:r>
            <a:r>
              <a:rPr lang="en-US"/>
              <a:t>with published industry averages for similar-size companies.</a:t>
            </a:r>
          </a:p>
          <a:p>
            <a:pPr algn="just"/>
            <a:r>
              <a:rPr lang="en-US"/>
              <a:t>As with balance sheets, income statements with vertical analysis can be displayed in </a:t>
            </a:r>
            <a:r>
              <a:rPr lang="en-US" smtClean="0"/>
              <a:t>the format </a:t>
            </a:r>
            <a:r>
              <a:rPr lang="en-US"/>
              <a:t>known as </a:t>
            </a:r>
            <a:r>
              <a:rPr lang="en-US" b="1"/>
              <a:t>common-size</a:t>
            </a:r>
            <a:r>
              <a:rPr lang="en-US"/>
              <a:t>, in which all figures on the statement appear as percentages.</a:t>
            </a:r>
          </a:p>
        </p:txBody>
      </p:sp>
    </p:spTree>
    <p:extLst>
      <p:ext uri="{BB962C8B-B14F-4D97-AF65-F5344CB8AC3E}">
        <p14:creationId xmlns:p14="http://schemas.microsoft.com/office/powerpoint/2010/main" val="325986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47750"/>
            <a:ext cx="8915481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8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EXAMPLE 5</a:t>
            </a:r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/>
              <a:t>Prepare a vertical analysis of the income statement for Hypothetical Enterprises</a:t>
            </a:r>
            <a:r>
              <a:rPr lang="en-US" sz="2800" b="1" smtClean="0"/>
              <a:t>, Inc</a:t>
            </a:r>
            <a:r>
              <a:rPr lang="en-US" sz="2800" b="1"/>
              <a:t>., on page 500.</a:t>
            </a:r>
            <a:endParaRPr lang="en-US" sz="280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6155"/>
            <a:ext cx="914400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92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53" y="0"/>
            <a:ext cx="7501295" cy="832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01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53" y="-5076491"/>
            <a:ext cx="7501295" cy="832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93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1504950"/>
            <a:ext cx="8283866" cy="1711200"/>
          </a:xfrm>
        </p:spPr>
        <p:txBody>
          <a:bodyPr>
            <a:noAutofit/>
          </a:bodyPr>
          <a:lstStyle/>
          <a:p>
            <a:r>
              <a:rPr lang="en-US" sz="3200" b="1" cap="none">
                <a:ln w="28575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PREPARING A HORIZONTAL ANALYSIS</a:t>
            </a:r>
            <a:br>
              <a:rPr lang="en-US" sz="3200" b="1" cap="none">
                <a:ln w="28575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sz="3200" b="1" cap="none">
                <a:ln w="28575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OF AN INCOME STATEMENT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0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PREPARING A HORIZONTAL ANALYSIS</a:t>
            </a:r>
            <a:br>
              <a:rPr lang="en-US" b="1"/>
            </a:br>
            <a:r>
              <a:rPr lang="en-US" b="1"/>
              <a:t>OF AN INCOME STATEMENT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3293" y="1824559"/>
            <a:ext cx="7432528" cy="2711450"/>
          </a:xfrm>
        </p:spPr>
        <p:txBody>
          <a:bodyPr>
            <a:normAutofit/>
          </a:bodyPr>
          <a:lstStyle/>
          <a:p>
            <a:pPr algn="just"/>
            <a:r>
              <a:rPr lang="en-US"/>
              <a:t>As with the balance sheet, the income statement can be prepared in a format that compares </a:t>
            </a:r>
            <a:r>
              <a:rPr lang="en-US" smtClean="0"/>
              <a:t>the financial </a:t>
            </a:r>
            <a:r>
              <a:rPr lang="en-US"/>
              <a:t>data of the business from one operating period to another. This horizontal </a:t>
            </a:r>
            <a:r>
              <a:rPr lang="en-US" smtClean="0"/>
              <a:t>analysis provides </a:t>
            </a:r>
            <a:r>
              <a:rPr lang="en-US"/>
              <a:t>percent increase or decrease information for each item on the income statement</a:t>
            </a:r>
            <a:r>
              <a:rPr lang="en-US" smtClean="0"/>
              <a:t>. </a:t>
            </a:r>
            <a:endParaRPr lang="en-US"/>
          </a:p>
          <a:p>
            <a:pPr algn="just"/>
            <a:r>
              <a:rPr lang="en-US"/>
              <a:t>Such information provides a useful progress report of the company. As before, the </a:t>
            </a:r>
            <a:r>
              <a:rPr lang="en-US" smtClean="0"/>
              <a:t>previous or </a:t>
            </a:r>
            <a:r>
              <a:rPr lang="en-US"/>
              <a:t>original period figure is the base.</a:t>
            </a:r>
          </a:p>
        </p:txBody>
      </p:sp>
    </p:spTree>
    <p:extLst>
      <p:ext uri="{BB962C8B-B14F-4D97-AF65-F5344CB8AC3E}">
        <p14:creationId xmlns:p14="http://schemas.microsoft.com/office/powerpoint/2010/main" val="303909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9" y="0"/>
            <a:ext cx="8752114" cy="504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50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EXAMPLE6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508166"/>
            <a:ext cx="9144000" cy="36353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2" y="1587680"/>
            <a:ext cx="5807033" cy="5669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96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EXAMPLE6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2" y="-3542320"/>
            <a:ext cx="5807033" cy="5669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344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1" y="0"/>
            <a:ext cx="8052673" cy="1023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40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1" y="-5105400"/>
            <a:ext cx="8052673" cy="1023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61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57350"/>
            <a:ext cx="9144000" cy="1716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36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DEFINITION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3293" y="1824559"/>
            <a:ext cx="7758837" cy="271145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/>
              <a:t>In addition to vertical and horizontal analysis of financial statements, managers, creditors</a:t>
            </a:r>
            <a:r>
              <a:rPr lang="en-US" smtClean="0"/>
              <a:t>, and </a:t>
            </a:r>
            <a:r>
              <a:rPr lang="en-US"/>
              <a:t>investors also study comparisons among various components on the statements. </a:t>
            </a:r>
            <a:r>
              <a:rPr lang="en-US" smtClean="0"/>
              <a:t>These comparisons </a:t>
            </a:r>
            <a:r>
              <a:rPr lang="en-US"/>
              <a:t>are expressed as ratios and are known as </a:t>
            </a:r>
            <a:r>
              <a:rPr lang="en-US" b="1"/>
              <a:t>financial ratios</a:t>
            </a:r>
            <a:r>
              <a:rPr lang="en-US" smtClean="0"/>
              <a:t>. Basically</a:t>
            </a:r>
            <a:r>
              <a:rPr lang="en-US"/>
              <a:t>, financial ratios represent an effort by analysts to standardize financial information</a:t>
            </a:r>
            <a:r>
              <a:rPr lang="en-US" smtClean="0"/>
              <a:t>, which </a:t>
            </a:r>
            <a:r>
              <a:rPr lang="en-US"/>
              <a:t>in turn makes comparisons more meaningful. The fundamental purpose of </a:t>
            </a:r>
            <a:r>
              <a:rPr lang="en-US" smtClean="0"/>
              <a:t>ratio analysis </a:t>
            </a:r>
            <a:r>
              <a:rPr lang="en-US"/>
              <a:t>is to indicate areas requiring further investigation. Think of them as signals </a:t>
            </a:r>
            <a:r>
              <a:rPr lang="en-US" smtClean="0"/>
              <a:t>indicating areas </a:t>
            </a:r>
            <a:r>
              <a:rPr lang="en-US"/>
              <a:t>of potential strength or weakness of the firm. Frequently, financial ratios have </a:t>
            </a:r>
            <a:r>
              <a:rPr lang="en-US" smtClean="0"/>
              <a:t>to be </a:t>
            </a:r>
            <a:r>
              <a:rPr lang="en-US"/>
              <a:t>examined more closely to discover their true meaning. A high ratio, for example, </a:t>
            </a:r>
            <a:r>
              <a:rPr lang="en-US" smtClean="0"/>
              <a:t>might indicate </a:t>
            </a:r>
            <a:r>
              <a:rPr lang="en-US"/>
              <a:t>that the numerator figure is too high or the denominator figure is too low.</a:t>
            </a:r>
          </a:p>
        </p:txBody>
      </p:sp>
    </p:spTree>
    <p:extLst>
      <p:ext uri="{BB962C8B-B14F-4D97-AF65-F5344CB8AC3E}">
        <p14:creationId xmlns:p14="http://schemas.microsoft.com/office/powerpoint/2010/main" val="315282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3292" y="558088"/>
            <a:ext cx="7758838" cy="1130300"/>
          </a:xfrm>
        </p:spPr>
        <p:txBody>
          <a:bodyPr anchor="b">
            <a:normAutofit/>
          </a:bodyPr>
          <a:lstStyle/>
          <a:p>
            <a:r>
              <a:rPr lang="en-US" sz="2000"/>
              <a:t>Financial ratios fall into </a:t>
            </a:r>
            <a:r>
              <a:rPr lang="en-US" sz="2000" b="1" smtClean="0"/>
              <a:t>five</a:t>
            </a:r>
            <a:r>
              <a:rPr lang="en-US" sz="2000" smtClean="0"/>
              <a:t> </a:t>
            </a:r>
            <a:r>
              <a:rPr lang="en-US" sz="2000"/>
              <a:t>major categories: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/>
              <a:t>Liquidity </a:t>
            </a:r>
            <a:r>
              <a:rPr lang="en-US" b="1"/>
              <a:t>R</a:t>
            </a:r>
            <a:r>
              <a:rPr lang="en-US" b="1" smtClean="0"/>
              <a:t>atios </a:t>
            </a:r>
            <a:r>
              <a:rPr lang="en-US"/>
              <a:t>tell how well a company can pay off its short-term debts and meet </a:t>
            </a:r>
            <a:r>
              <a:rPr lang="en-US" smtClean="0"/>
              <a:t>unexpected needs </a:t>
            </a:r>
            <a:r>
              <a:rPr lang="en-US"/>
              <a:t>for cash.</a:t>
            </a:r>
          </a:p>
          <a:p>
            <a:r>
              <a:rPr lang="en-US" b="1" smtClean="0"/>
              <a:t>Efficiency </a:t>
            </a:r>
            <a:r>
              <a:rPr lang="en-US" b="1"/>
              <a:t>R</a:t>
            </a:r>
            <a:r>
              <a:rPr lang="en-US" b="1" smtClean="0"/>
              <a:t>atios </a:t>
            </a:r>
            <a:r>
              <a:rPr lang="en-US"/>
              <a:t>indicate how effectively a company uses its resources to </a:t>
            </a:r>
            <a:r>
              <a:rPr lang="en-US" smtClean="0"/>
              <a:t>generate sales. Also called as </a:t>
            </a:r>
            <a:r>
              <a:rPr lang="en-US" b="1" smtClean="0"/>
              <a:t>Activity Ratio</a:t>
            </a:r>
            <a:r>
              <a:rPr lang="en-US" smtClean="0"/>
              <a:t> or </a:t>
            </a:r>
            <a:r>
              <a:rPr lang="en-US" b="1" smtClean="0"/>
              <a:t>Asset Management Ratio</a:t>
            </a:r>
            <a:endParaRPr lang="en-US"/>
          </a:p>
          <a:p>
            <a:r>
              <a:rPr lang="en-US" b="1" smtClean="0"/>
              <a:t>Leverage </a:t>
            </a:r>
            <a:r>
              <a:rPr lang="en-US" b="1"/>
              <a:t>R</a:t>
            </a:r>
            <a:r>
              <a:rPr lang="en-US" b="1" smtClean="0"/>
              <a:t>atios </a:t>
            </a:r>
            <a:r>
              <a:rPr lang="en-US"/>
              <a:t>show how and to what degree a company has financed its assets</a:t>
            </a:r>
            <a:r>
              <a:rPr lang="en-US" smtClean="0"/>
              <a:t>. Also called as </a:t>
            </a:r>
            <a:r>
              <a:rPr lang="en-US" b="1" smtClean="0"/>
              <a:t>Debt Management Ratio</a:t>
            </a:r>
            <a:r>
              <a:rPr lang="en-US" smtClean="0"/>
              <a:t>.</a:t>
            </a:r>
            <a:endParaRPr lang="en-US"/>
          </a:p>
          <a:p>
            <a:r>
              <a:rPr lang="en-US" b="1" smtClean="0"/>
              <a:t>Profitability </a:t>
            </a:r>
            <a:r>
              <a:rPr lang="en-US" b="1"/>
              <a:t>R</a:t>
            </a:r>
            <a:r>
              <a:rPr lang="en-US" b="1" smtClean="0"/>
              <a:t>atios </a:t>
            </a:r>
            <a:r>
              <a:rPr lang="en-US"/>
              <a:t>tell how much of each dollar of sales, assets, and stockholders</a:t>
            </a:r>
            <a:r>
              <a:rPr lang="en-US" smtClean="0"/>
              <a:t>’ investment </a:t>
            </a:r>
            <a:r>
              <a:rPr lang="en-US"/>
              <a:t>resulted in bottom-line net profit</a:t>
            </a:r>
            <a:r>
              <a:rPr lang="en-US" smtClean="0"/>
              <a:t>.</a:t>
            </a:r>
          </a:p>
          <a:p>
            <a:r>
              <a:rPr lang="en-US" b="1" smtClean="0"/>
              <a:t>Market Price Ratio, </a:t>
            </a:r>
            <a:r>
              <a:rPr lang="en-US" smtClean="0"/>
              <a:t>do </a:t>
            </a:r>
            <a:r>
              <a:rPr lang="en-US"/>
              <a:t>investors like what they see as reflected in P/E and M/B ratios?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2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EXAMPLE 7</a:t>
            </a:r>
            <a:endParaRPr lang="en-US" sz="32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Calculate the financial ratios for Hypothetical Enterprises, Inc., using the data </a:t>
            </a:r>
            <a:r>
              <a:rPr lang="en-US" b="1" smtClean="0"/>
              <a:t>from the </a:t>
            </a:r>
            <a:r>
              <a:rPr lang="en-US" b="1"/>
              <a:t>financial statements presented on pages 489 and 500.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6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" y="0"/>
            <a:ext cx="9144000" cy="1722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67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" y="-5286750"/>
            <a:ext cx="9144000" cy="1722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19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" y="-10556875"/>
            <a:ext cx="9144000" cy="1734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407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727383"/>
            <a:ext cx="9144000" cy="1734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" y="1596060"/>
            <a:ext cx="9149577" cy="1765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91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" y="-3649612"/>
            <a:ext cx="9149577" cy="18231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658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" y="-8525984"/>
            <a:ext cx="9149577" cy="1765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788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" y="-13602480"/>
            <a:ext cx="9149577" cy="1765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990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81888"/>
            <a:ext cx="9144000" cy="1630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459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-5090704"/>
            <a:ext cx="9144000" cy="1630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955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" y="-8843810"/>
            <a:ext cx="9144000" cy="1396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6367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2" y="1504950"/>
            <a:ext cx="7702659" cy="1711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PREPARING A TREND ANALYSIS OF FINANCIAL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6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TREND ANALYSIS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3293" y="1824559"/>
            <a:ext cx="7852785" cy="2711450"/>
          </a:xfrm>
        </p:spPr>
        <p:txBody>
          <a:bodyPr>
            <a:normAutofit/>
          </a:bodyPr>
          <a:lstStyle/>
          <a:p>
            <a:r>
              <a:rPr lang="en-US">
                <a:effectLst/>
              </a:rPr>
              <a:t>In Sections I and II of this chapter, we used horizontal analysis to calculate and report the </a:t>
            </a:r>
            <a:r>
              <a:rPr lang="en-US" i="1">
                <a:effectLst/>
              </a:rPr>
              <a:t>amount </a:t>
            </a:r>
            <a:r>
              <a:rPr lang="en-US">
                <a:effectLst/>
              </a:rPr>
              <a:t>and </a:t>
            </a:r>
            <a:r>
              <a:rPr lang="en-US" i="1">
                <a:effectLst/>
              </a:rPr>
              <a:t>percent </a:t>
            </a:r>
            <a:r>
              <a:rPr lang="en-US">
                <a:effectLst/>
              </a:rPr>
              <a:t>change in various balance sheet and income statement items from one operating period to another. When these percentage changes are tracked for a number of successive periods, it is known as </a:t>
            </a:r>
            <a:r>
              <a:rPr lang="en-US" b="1">
                <a:effectLst/>
              </a:rPr>
              <a:t>trend analysis</a:t>
            </a:r>
            <a:r>
              <a:rPr lang="en-US">
                <a:effectLst/>
              </a:rPr>
              <a:t>. Trend analysis introduces the element of time into financial analysis. Whereas data from one statement gives a firm’s financial position at a given point in time, trend analysis provides a dynamic picture of the firm by showing its financial direction over a period of time.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5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TREND ANALYSIS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3293" y="1824559"/>
            <a:ext cx="7852785" cy="2711450"/>
          </a:xfrm>
        </p:spPr>
        <p:txBody>
          <a:bodyPr>
            <a:normAutofit/>
          </a:bodyPr>
          <a:lstStyle/>
          <a:p>
            <a:r>
              <a:rPr lang="en-US" b="1" smtClean="0">
                <a:effectLst/>
              </a:rPr>
              <a:t>Index </a:t>
            </a:r>
            <a:r>
              <a:rPr lang="en-US" b="1">
                <a:effectLst/>
              </a:rPr>
              <a:t>numbers </a:t>
            </a:r>
            <a:r>
              <a:rPr lang="en-US">
                <a:effectLst/>
              </a:rPr>
              <a:t>are used in trend analysis to show the percentage change in various financial statement items. With index numbers, a base year is chosen and is equal to 100%. All other years’ figures are measured as a percentage of the base year. Once again, we encounter the now familiar percentage formula Rate = Portion : Base. The index number should be expressed as a percent rounded to the nearest tenth.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1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90" y="723403"/>
            <a:ext cx="7219950" cy="1076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965278"/>
            <a:ext cx="9144000" cy="31782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04" y="2168218"/>
            <a:ext cx="8091322" cy="92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98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7883"/>
            <a:ext cx="9144000" cy="337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95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" y="-182880"/>
            <a:ext cx="8961120" cy="799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60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00226 -0.688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344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" y="0"/>
            <a:ext cx="8833104" cy="657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2967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842" y="297179"/>
            <a:ext cx="4917758" cy="4628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85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596900" y="285750"/>
            <a:ext cx="7937500" cy="785813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2821" name="Rectangle 5"/>
          <p:cNvSpPr>
            <a:spLocks noGrp="1" noChangeArrowheads="1"/>
          </p:cNvSpPr>
          <p:nvPr>
            <p:ph type="title"/>
          </p:nvPr>
        </p:nvSpPr>
        <p:spPr>
          <a:xfrm>
            <a:off x="845127" y="389929"/>
            <a:ext cx="8229600" cy="577453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mtClean="0"/>
              <a:t>Balance Sheet:  Assets</a:t>
            </a:r>
          </a:p>
        </p:txBody>
      </p:sp>
      <p:graphicFrame>
        <p:nvGraphicFramePr>
          <p:cNvPr id="162912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628369"/>
              </p:ext>
            </p:extLst>
          </p:nvPr>
        </p:nvGraphicFramePr>
        <p:xfrm>
          <a:off x="533400" y="1203723"/>
          <a:ext cx="8052434" cy="3436144"/>
        </p:xfrm>
        <a:graphic>
          <a:graphicData uri="http://schemas.openxmlformats.org/drawingml/2006/table">
            <a:tbl>
              <a:tblPr/>
              <a:tblGrid>
                <a:gridCol w="3248025"/>
                <a:gridCol w="208280"/>
                <a:gridCol w="2360612"/>
                <a:gridCol w="208280"/>
                <a:gridCol w="2027237"/>
              </a:tblGrid>
              <a:tr h="303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Cash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14,000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7,282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ST investments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71,632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AR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878,000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632,160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Inventories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1,716,480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1,287,360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Total CA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2,680,112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1,926,802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7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Gross FA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1,197,160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1,202,950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Less: Accum. Deprec.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380,120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263,160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Net FA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817,040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939,790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Total assets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3,497,152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2,866,592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84" name="Text Box 97"/>
          <p:cNvSpPr txBox="1">
            <a:spLocks noChangeArrowheads="1"/>
          </p:cNvSpPr>
          <p:nvPr/>
        </p:nvSpPr>
        <p:spPr bwMode="auto">
          <a:xfrm>
            <a:off x="2492375" y="4868466"/>
            <a:ext cx="48418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hlinkClick r:id="rId2" action="ppaction://hlinksldjump"/>
              </a:rPr>
              <a:t>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5849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14364" y="513160"/>
            <a:ext cx="7920037" cy="57150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91729"/>
            <a:ext cx="8229600" cy="592931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mtClean="0"/>
              <a:t>Liabilities and Equity</a:t>
            </a:r>
          </a:p>
        </p:txBody>
      </p:sp>
      <p:graphicFrame>
        <p:nvGraphicFramePr>
          <p:cNvPr id="163936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176219"/>
              </p:ext>
            </p:extLst>
          </p:nvPr>
        </p:nvGraphicFramePr>
        <p:xfrm>
          <a:off x="457200" y="1203723"/>
          <a:ext cx="8204834" cy="3438525"/>
        </p:xfrm>
        <a:graphic>
          <a:graphicData uri="http://schemas.openxmlformats.org/drawingml/2006/table">
            <a:tbl>
              <a:tblPr/>
              <a:tblGrid>
                <a:gridCol w="3705225"/>
                <a:gridCol w="208280"/>
                <a:gridCol w="2027237"/>
                <a:gridCol w="208280"/>
                <a:gridCol w="2055812"/>
              </a:tblGrid>
              <a:tr h="303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Accounts payable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436,800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524,160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Notes payable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600,000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720,000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Accruals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408,000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489,600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Total CL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1,444,800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1,733,760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Long-term debt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500,000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1,000,000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7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Common stock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1,680,936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460,000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Retained earnings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(128,584)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(327,168)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Total equity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1,552,352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132,832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Total L&amp;E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3,497,152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2,866,592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09" name="Text Box 97"/>
          <p:cNvSpPr txBox="1">
            <a:spLocks noChangeArrowheads="1"/>
          </p:cNvSpPr>
          <p:nvPr/>
        </p:nvSpPr>
        <p:spPr bwMode="auto">
          <a:xfrm>
            <a:off x="2543175" y="4868466"/>
            <a:ext cx="48418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hlinkClick r:id="rId2" action="ppaction://hlinksldjump"/>
              </a:rPr>
              <a:t>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73014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579438" y="513160"/>
            <a:ext cx="7954962" cy="558403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title"/>
          </p:nvPr>
        </p:nvSpPr>
        <p:spPr>
          <a:xfrm>
            <a:off x="819874" y="513160"/>
            <a:ext cx="8093075" cy="548879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mtClean="0"/>
              <a:t>Income Statement</a:t>
            </a:r>
          </a:p>
        </p:txBody>
      </p:sp>
      <p:graphicFrame>
        <p:nvGraphicFramePr>
          <p:cNvPr id="164964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121157"/>
              </p:ext>
            </p:extLst>
          </p:nvPr>
        </p:nvGraphicFramePr>
        <p:xfrm>
          <a:off x="533401" y="1132283"/>
          <a:ext cx="8052435" cy="3724517"/>
        </p:xfrm>
        <a:graphic>
          <a:graphicData uri="http://schemas.openxmlformats.org/drawingml/2006/table">
            <a:tbl>
              <a:tblPr/>
              <a:tblGrid>
                <a:gridCol w="3249613"/>
                <a:gridCol w="208280"/>
                <a:gridCol w="2359025"/>
                <a:gridCol w="208280"/>
                <a:gridCol w="2027237"/>
              </a:tblGrid>
              <a:tr h="309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Sales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7,035,600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5,834,400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5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COGS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6,100,000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5,728,000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Other expenses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312,960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680,000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Depreciation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120,000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116,960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Tot. op. costs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6,532,960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6,524,960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EBIT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502,640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(690,560)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Interest exp.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80,000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176,000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EBT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422,640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(866,560)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Taxes (40%)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169,056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(346,624)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Net income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253,584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(519,936)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207923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96900" y="525066"/>
            <a:ext cx="7937500" cy="559594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536972"/>
            <a:ext cx="8093075" cy="547688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mtClean="0"/>
              <a:t>Other Data</a:t>
            </a:r>
          </a:p>
        </p:txBody>
      </p:sp>
      <p:graphicFrame>
        <p:nvGraphicFramePr>
          <p:cNvPr id="16595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895667"/>
              </p:ext>
            </p:extLst>
          </p:nvPr>
        </p:nvGraphicFramePr>
        <p:xfrm>
          <a:off x="533400" y="1457325"/>
          <a:ext cx="8052434" cy="2971800"/>
        </p:xfrm>
        <a:graphic>
          <a:graphicData uri="http://schemas.openxmlformats.org/drawingml/2006/table">
            <a:tbl>
              <a:tblPr/>
              <a:tblGrid>
                <a:gridCol w="3248025"/>
                <a:gridCol w="208280"/>
                <a:gridCol w="2360612"/>
                <a:gridCol w="208280"/>
                <a:gridCol w="2027237"/>
              </a:tblGrid>
              <a:tr h="388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Shares out.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250,000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100,000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EPS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$1.014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($5.199)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DPS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$0.220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$0.110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Stock price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$12.17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$2.25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Lease pmts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$40,000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$40,000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30" name="Text Box 63"/>
          <p:cNvSpPr txBox="1">
            <a:spLocks noChangeArrowheads="1"/>
          </p:cNvSpPr>
          <p:nvPr/>
        </p:nvSpPr>
        <p:spPr bwMode="auto">
          <a:xfrm>
            <a:off x="2830513" y="4785122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2" action="ppaction://hlinksldjump"/>
              </a:rPr>
              <a:t>19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444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71526" y="1915717"/>
            <a:ext cx="7707313" cy="1620440"/>
          </a:xfrm>
          <a:noFill/>
        </p:spPr>
        <p:txBody>
          <a:bodyPr lIns="90488" tIns="44450" rIns="90488" bIns="44450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smtClean="0"/>
              <a:t>Standardize numbers; facilitate comparisons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smtClean="0"/>
              <a:t>Used to highlight weaknesses and strengths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35000" y="513160"/>
            <a:ext cx="7899400" cy="57150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18" name="Rectangle 6"/>
          <p:cNvSpPr>
            <a:spLocks noGrp="1" noChangeArrowheads="1"/>
          </p:cNvSpPr>
          <p:nvPr>
            <p:ph type="title"/>
          </p:nvPr>
        </p:nvSpPr>
        <p:spPr>
          <a:xfrm>
            <a:off x="674402" y="519112"/>
            <a:ext cx="8093075" cy="547688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mtClean="0"/>
              <a:t>Why are ratios useful?</a:t>
            </a:r>
          </a:p>
        </p:txBody>
      </p:sp>
    </p:spTree>
    <p:extLst>
      <p:ext uri="{BB962C8B-B14F-4D97-AF65-F5344CB8AC3E}">
        <p14:creationId xmlns:p14="http://schemas.microsoft.com/office/powerpoint/2010/main" val="366546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09614" y="2247900"/>
            <a:ext cx="7896225" cy="1457325"/>
          </a:xfrm>
          <a:noFill/>
        </p:spPr>
        <p:txBody>
          <a:bodyPr lIns="90488" tIns="44450" rIns="90488" bIns="44450">
            <a:normAutofit fontScale="85000" lnSpcReduction="20000"/>
          </a:bodyPr>
          <a:lstStyle/>
          <a:p>
            <a:pPr eaLnBrk="1" hangingPunct="1"/>
            <a:r>
              <a:rPr lang="en-US" sz="2800" smtClean="0">
                <a:solidFill>
                  <a:schemeClr val="bg2"/>
                </a:solidFill>
              </a:rPr>
              <a:t>Liquidity:</a:t>
            </a:r>
            <a:r>
              <a:rPr lang="en-US" sz="2800" smtClean="0"/>
              <a:t>  Can we make required payments as they fall due?</a:t>
            </a:r>
          </a:p>
          <a:p>
            <a:pPr eaLnBrk="1" hangingPunct="1"/>
            <a:r>
              <a:rPr lang="en-US" sz="2800" smtClean="0">
                <a:solidFill>
                  <a:schemeClr val="bg2"/>
                </a:solidFill>
              </a:rPr>
              <a:t>Asset management:</a:t>
            </a:r>
            <a:r>
              <a:rPr lang="en-US" sz="2800" smtClean="0"/>
              <a:t>  Do we have the right amount of assets for the level of sales?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635000" y="513160"/>
            <a:ext cx="7899400" cy="131564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title"/>
          </p:nvPr>
        </p:nvSpPr>
        <p:spPr>
          <a:xfrm>
            <a:off x="714376" y="558404"/>
            <a:ext cx="7643813" cy="1208484"/>
          </a:xfrm>
        </p:spPr>
        <p:txBody>
          <a:bodyPr lIns="90488" tIns="44450" rIns="90488" bIns="44450">
            <a:noAutofit/>
          </a:bodyPr>
          <a:lstStyle/>
          <a:p>
            <a:pPr eaLnBrk="1" hangingPunct="1">
              <a:defRPr/>
            </a:pPr>
            <a:r>
              <a:rPr lang="en-US" sz="2400" smtClean="0"/>
              <a:t>What are the five major categories of ratios, and what questions do they answer?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397750" y="4400551"/>
            <a:ext cx="1276311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272410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971551"/>
            <a:ext cx="7715250" cy="3393281"/>
          </a:xfrm>
          <a:noFill/>
        </p:spPr>
        <p:txBody>
          <a:bodyPr lIns="90488" tIns="44450" rIns="90488" bIns="44450">
            <a:normAutofit/>
          </a:bodyPr>
          <a:lstStyle/>
          <a:p>
            <a:pPr eaLnBrk="1" hangingPunct="1"/>
            <a:r>
              <a:rPr lang="en-US" sz="2400" smtClean="0">
                <a:solidFill>
                  <a:schemeClr val="bg2"/>
                </a:solidFill>
              </a:rPr>
              <a:t>Debt management:</a:t>
            </a:r>
            <a:r>
              <a:rPr lang="en-US" sz="2400" smtClean="0"/>
              <a:t>  Do we have the right mix of debt and equity?</a:t>
            </a:r>
          </a:p>
          <a:p>
            <a:pPr eaLnBrk="1" hangingPunct="1"/>
            <a:r>
              <a:rPr lang="en-US" sz="2400" smtClean="0">
                <a:solidFill>
                  <a:schemeClr val="bg2"/>
                </a:solidFill>
              </a:rPr>
              <a:t>Profitability:</a:t>
            </a:r>
            <a:r>
              <a:rPr lang="en-US" sz="2400" smtClean="0"/>
              <a:t>  Do sales prices exceed unit costs, and are sales high enough as reflected in PM, ROE, and ROA?</a:t>
            </a:r>
          </a:p>
          <a:p>
            <a:pPr eaLnBrk="1" hangingPunct="1"/>
            <a:r>
              <a:rPr lang="en-US" sz="2400" smtClean="0">
                <a:solidFill>
                  <a:schemeClr val="bg2"/>
                </a:solidFill>
              </a:rPr>
              <a:t>Market value:</a:t>
            </a:r>
            <a:r>
              <a:rPr lang="en-US" sz="2400" smtClean="0"/>
              <a:t>  Do investors like what they see as reflected in P/E and M/B ratios?</a:t>
            </a:r>
          </a:p>
        </p:txBody>
      </p:sp>
    </p:spTree>
    <p:extLst>
      <p:ext uri="{BB962C8B-B14F-4D97-AF65-F5344CB8AC3E}">
        <p14:creationId xmlns:p14="http://schemas.microsoft.com/office/powerpoint/2010/main" val="36110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701676" y="3018235"/>
            <a:ext cx="3590925" cy="731044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92151" y="1875235"/>
            <a:ext cx="2479675" cy="731044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631826" y="525066"/>
            <a:ext cx="7902575" cy="910828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title"/>
          </p:nvPr>
        </p:nvSpPr>
        <p:spPr>
          <a:xfrm>
            <a:off x="714376" y="584597"/>
            <a:ext cx="7643813" cy="833438"/>
          </a:xfrm>
        </p:spPr>
        <p:txBody>
          <a:bodyPr lIns="90488" tIns="44450" rIns="90488" bIns="44450">
            <a:normAutofit/>
          </a:bodyPr>
          <a:lstStyle/>
          <a:p>
            <a:pPr eaLnBrk="1" hangingPunct="1">
              <a:defRPr/>
            </a:pPr>
            <a:r>
              <a:rPr lang="en-US" sz="2400" smtClean="0"/>
              <a:t>Calculate the firm’s forecasted current and quick ratios for 2002.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836614" y="2039541"/>
            <a:ext cx="467435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CR</a:t>
            </a:r>
            <a:r>
              <a:rPr lang="en-US" sz="2400" b="1" baseline="-25000">
                <a:solidFill>
                  <a:schemeClr val="bg1"/>
                </a:solidFill>
              </a:rPr>
              <a:t>02</a:t>
            </a:r>
            <a:r>
              <a:rPr lang="en-US" sz="2400" b="1">
                <a:solidFill>
                  <a:schemeClr val="bg1"/>
                </a:solidFill>
              </a:rPr>
              <a:t> =           =               = 1.85x.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835025" y="3213497"/>
            <a:ext cx="1120501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QR</a:t>
            </a:r>
            <a:r>
              <a:rPr lang="en-US" sz="2400" b="1" baseline="-25000">
                <a:solidFill>
                  <a:schemeClr val="bg1"/>
                </a:solidFill>
              </a:rPr>
              <a:t>02</a:t>
            </a:r>
            <a:r>
              <a:rPr lang="en-US" sz="2400" b="1">
                <a:solidFill>
                  <a:schemeClr val="bg1"/>
                </a:solidFill>
              </a:rPr>
              <a:t> =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1835151" y="4037410"/>
            <a:ext cx="401392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=                             = 0.67x.</a:t>
            </a: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2096104" y="1922860"/>
            <a:ext cx="650820" cy="717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b="1" u="sng">
                <a:solidFill>
                  <a:schemeClr val="bg1"/>
                </a:solidFill>
              </a:rPr>
              <a:t>CA</a:t>
            </a:r>
            <a:endParaRPr lang="en-US" sz="2400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chemeClr val="bg1"/>
                </a:solidFill>
              </a:rPr>
              <a:t>CL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171599" y="1914526"/>
            <a:ext cx="1134927" cy="717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b="1" u="sng">
                <a:solidFill>
                  <a:schemeClr val="bg1"/>
                </a:solidFill>
              </a:rPr>
              <a:t>$2,680</a:t>
            </a:r>
            <a:endParaRPr lang="en-US" sz="2400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chemeClr val="bg1"/>
                </a:solidFill>
              </a:rPr>
              <a:t>$1,445</a:t>
            </a: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2574480" y="3913585"/>
            <a:ext cx="2390078" cy="717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b="1" u="sng">
                <a:solidFill>
                  <a:schemeClr val="bg1"/>
                </a:solidFill>
              </a:rPr>
              <a:t>$2,680 - $1,716</a:t>
            </a:r>
            <a:endParaRPr lang="en-US" sz="2400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chemeClr val="bg1"/>
                </a:solidFill>
              </a:rPr>
              <a:t>$1,445</a:t>
            </a: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2433603" y="3107532"/>
            <a:ext cx="1484382" cy="717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b="1" u="sng">
                <a:solidFill>
                  <a:schemeClr val="bg1"/>
                </a:solidFill>
              </a:rPr>
              <a:t>CA - Inv.</a:t>
            </a:r>
            <a:endParaRPr lang="en-US" sz="2400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chemeClr val="bg1"/>
                </a:solidFill>
              </a:rPr>
              <a:t>CL</a:t>
            </a:r>
          </a:p>
        </p:txBody>
      </p:sp>
    </p:spTree>
    <p:extLst>
      <p:ext uri="{BB962C8B-B14F-4D97-AF65-F5344CB8AC3E}">
        <p14:creationId xmlns:p14="http://schemas.microsoft.com/office/powerpoint/2010/main" val="115902696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919163" y="3444479"/>
            <a:ext cx="7537450" cy="16655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349250" indent="-349250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3200" b="1"/>
              <a:t>Expected to improve but still below the industry average.</a:t>
            </a:r>
          </a:p>
          <a:p>
            <a:pPr marL="349250" indent="-349250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3200" b="1"/>
              <a:t>Liquidity position is weak.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596900" y="533400"/>
            <a:ext cx="7937500" cy="55245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title"/>
          </p:nvPr>
        </p:nvSpPr>
        <p:spPr>
          <a:xfrm>
            <a:off x="487364" y="519112"/>
            <a:ext cx="8093075" cy="547688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mtClean="0"/>
              <a:t>Comments on CR and QR</a:t>
            </a:r>
          </a:p>
        </p:txBody>
      </p:sp>
      <p:graphicFrame>
        <p:nvGraphicFramePr>
          <p:cNvPr id="1710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888733"/>
              </p:ext>
            </p:extLst>
          </p:nvPr>
        </p:nvGraphicFramePr>
        <p:xfrm>
          <a:off x="990600" y="1319647"/>
          <a:ext cx="7086600" cy="1691402"/>
        </p:xfrm>
        <a:graphic>
          <a:graphicData uri="http://schemas.openxmlformats.org/drawingml/2006/table">
            <a:tbl>
              <a:tblPr/>
              <a:tblGrid>
                <a:gridCol w="1219200"/>
                <a:gridCol w="1676400"/>
                <a:gridCol w="1417638"/>
                <a:gridCol w="1401762"/>
                <a:gridCol w="1371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CR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1.85x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1.1x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2.3x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2.7x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QR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0.67x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0.4x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0.8x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1.0x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28142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96900" y="525066"/>
            <a:ext cx="7937500" cy="910828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400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title"/>
          </p:nvPr>
        </p:nvSpPr>
        <p:spPr>
          <a:xfrm>
            <a:off x="709614" y="598885"/>
            <a:ext cx="7742237" cy="816769"/>
          </a:xfrm>
        </p:spPr>
        <p:txBody>
          <a:bodyPr lIns="90488" tIns="44450" rIns="90488" bIns="44450"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/>
              <a:t>What is the inventory turnover ratio as compared to the industry average?</a:t>
            </a:r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879476" y="1710929"/>
            <a:ext cx="5745163" cy="1458516"/>
            <a:chOff x="554" y="1437"/>
            <a:chExt cx="3619" cy="1225"/>
          </a:xfrm>
        </p:grpSpPr>
        <p:sp>
          <p:nvSpPr>
            <p:cNvPr id="14356" name="Rectangle 7"/>
            <p:cNvSpPr>
              <a:spLocks noChangeArrowheads="1"/>
            </p:cNvSpPr>
            <p:nvPr/>
          </p:nvSpPr>
          <p:spPr bwMode="auto">
            <a:xfrm>
              <a:off x="554" y="1530"/>
              <a:ext cx="3619" cy="10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Inv. turnover	=</a:t>
              </a:r>
            </a:p>
            <a:p>
              <a:endParaRPr lang="en-US" sz="2400" b="1">
                <a:solidFill>
                  <a:schemeClr val="bg1"/>
                </a:solidFill>
              </a:endParaRPr>
            </a:p>
            <a:p>
              <a:r>
                <a:rPr lang="en-US" sz="2400" b="1">
                  <a:solidFill>
                    <a:schemeClr val="bg1"/>
                  </a:solidFill>
                </a:rPr>
                <a:t>			=                =  4.10x.</a:t>
              </a:r>
            </a:p>
          </p:txBody>
        </p:sp>
        <p:grpSp>
          <p:nvGrpSpPr>
            <p:cNvPr id="14357" name="Group 8"/>
            <p:cNvGrpSpPr>
              <a:grpSpLocks/>
            </p:cNvGrpSpPr>
            <p:nvPr/>
          </p:nvGrpSpPr>
          <p:grpSpPr bwMode="auto">
            <a:xfrm>
              <a:off x="2651" y="1437"/>
              <a:ext cx="1402" cy="603"/>
              <a:chOff x="2651" y="1437"/>
              <a:chExt cx="1402" cy="603"/>
            </a:xfrm>
          </p:grpSpPr>
          <p:sp>
            <p:nvSpPr>
              <p:cNvPr id="14359" name="Rectangle 9"/>
              <p:cNvSpPr>
                <a:spLocks noChangeArrowheads="1"/>
              </p:cNvSpPr>
              <p:nvPr/>
            </p:nvSpPr>
            <p:spPr bwMode="auto">
              <a:xfrm>
                <a:off x="2812" y="1437"/>
                <a:ext cx="1135" cy="60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Sales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Inventories</a:t>
                </a:r>
              </a:p>
            </p:txBody>
          </p:sp>
          <p:sp>
            <p:nvSpPr>
              <p:cNvPr id="14360" name="Line 10"/>
              <p:cNvSpPr>
                <a:spLocks noChangeShapeType="1"/>
              </p:cNvSpPr>
              <p:nvPr/>
            </p:nvSpPr>
            <p:spPr bwMode="auto">
              <a:xfrm>
                <a:off x="2651" y="1706"/>
                <a:ext cx="140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358" name="Rectangle 11"/>
            <p:cNvSpPr>
              <a:spLocks noChangeArrowheads="1"/>
            </p:cNvSpPr>
            <p:nvPr/>
          </p:nvSpPr>
          <p:spPr bwMode="auto">
            <a:xfrm>
              <a:off x="2689" y="2059"/>
              <a:ext cx="715" cy="60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400" b="1" u="sng">
                  <a:solidFill>
                    <a:schemeClr val="bg1"/>
                  </a:solidFill>
                </a:rPr>
                <a:t>$7,036</a:t>
              </a:r>
              <a:endParaRPr lang="en-US" sz="2400" b="1">
                <a:solidFill>
                  <a:schemeClr val="bg1"/>
                </a:solidFill>
              </a:endParaRPr>
            </a:p>
            <a:p>
              <a:pPr algn="ctr">
                <a:lnSpc>
                  <a:spcPct val="85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$1,716</a:t>
              </a:r>
            </a:p>
          </p:txBody>
        </p:sp>
      </p:grpSp>
      <p:graphicFrame>
        <p:nvGraphicFramePr>
          <p:cNvPr id="17204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234077"/>
              </p:ext>
            </p:extLst>
          </p:nvPr>
        </p:nvGraphicFramePr>
        <p:xfrm>
          <a:off x="990600" y="3200400"/>
          <a:ext cx="7239000" cy="1275588"/>
        </p:xfrm>
        <a:graphic>
          <a:graphicData uri="http://schemas.openxmlformats.org/drawingml/2006/table">
            <a:tbl>
              <a:tblPr/>
              <a:tblGrid>
                <a:gridCol w="1371600"/>
                <a:gridCol w="1676400"/>
                <a:gridCol w="1417638"/>
                <a:gridCol w="1401762"/>
                <a:gridCol w="1371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Inv. T.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4.1x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4.5x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4.8x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6.1x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61764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98501" y="1539479"/>
            <a:ext cx="7758113" cy="2268140"/>
          </a:xfrm>
          <a:noFill/>
        </p:spPr>
        <p:txBody>
          <a:bodyPr lIns="90488" tIns="44450" rIns="90488" bIns="44450">
            <a:normAutofit/>
          </a:bodyPr>
          <a:lstStyle/>
          <a:p>
            <a:pPr eaLnBrk="1" hangingPunct="1"/>
            <a:r>
              <a:rPr lang="en-US" sz="2400" smtClean="0"/>
              <a:t>Inventory turnover is </a:t>
            </a:r>
            <a:r>
              <a:rPr lang="en-US" sz="2400" smtClean="0">
                <a:solidFill>
                  <a:schemeClr val="bg2"/>
                </a:solidFill>
              </a:rPr>
              <a:t>below</a:t>
            </a:r>
            <a:r>
              <a:rPr lang="en-US" sz="2400" smtClean="0"/>
              <a:t> industry average.</a:t>
            </a:r>
          </a:p>
          <a:p>
            <a:pPr eaLnBrk="1" hangingPunct="1"/>
            <a:r>
              <a:rPr lang="en-US" sz="2400" smtClean="0"/>
              <a:t>Firm might have old inventory, or its control might be poor.</a:t>
            </a:r>
          </a:p>
          <a:p>
            <a:pPr eaLnBrk="1" hangingPunct="1"/>
            <a:r>
              <a:rPr lang="en-US" sz="2400" smtClean="0"/>
              <a:t>No improvement is currently forecasted.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6900" y="513160"/>
            <a:ext cx="7937500" cy="57150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title"/>
          </p:nvPr>
        </p:nvSpPr>
        <p:spPr>
          <a:xfrm>
            <a:off x="570492" y="448866"/>
            <a:ext cx="8093075" cy="617934"/>
          </a:xfrm>
        </p:spPr>
        <p:txBody>
          <a:bodyPr lIns="90488" tIns="44450" rIns="90488" bIns="44450">
            <a:normAutofit/>
          </a:bodyPr>
          <a:lstStyle/>
          <a:p>
            <a:pPr eaLnBrk="1" hangingPunct="1">
              <a:defRPr/>
            </a:pPr>
            <a:r>
              <a:rPr lang="en-US" sz="2400" smtClean="0"/>
              <a:t>Comments on Inventory Turnover</a:t>
            </a:r>
          </a:p>
        </p:txBody>
      </p:sp>
    </p:spTree>
    <p:extLst>
      <p:ext uri="{BB962C8B-B14F-4D97-AF65-F5344CB8AC3E}">
        <p14:creationId xmlns:p14="http://schemas.microsoft.com/office/powerpoint/2010/main" val="117243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762804" y="2164557"/>
            <a:ext cx="3004029" cy="612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chemeClr val="bg1"/>
                </a:solidFill>
              </a:rPr>
              <a:t>Receivables</a:t>
            </a:r>
          </a:p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chemeClr val="bg1"/>
                </a:solidFill>
              </a:rPr>
              <a:t>Average sales per day</a:t>
            </a: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5111750" y="3562350"/>
            <a:ext cx="19827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2114550" y="2475310"/>
            <a:ext cx="42814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35000" y="513160"/>
            <a:ext cx="7899400" cy="131564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14376" y="584598"/>
            <a:ext cx="7770813" cy="12442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r>
              <a:rPr lang="en-US" sz="2000" b="1"/>
              <a:t>DSO is the average number of days after making a sale before receiving cash.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504825" y="2268142"/>
            <a:ext cx="4841070" cy="19364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tabLst>
                <a:tab pos="1022350" algn="l"/>
              </a:tabLst>
            </a:pPr>
            <a:r>
              <a:rPr lang="en-US" sz="2000" b="1">
                <a:solidFill>
                  <a:schemeClr val="bg1"/>
                </a:solidFill>
              </a:rPr>
              <a:t>DSO	=</a:t>
            </a:r>
          </a:p>
          <a:p>
            <a:pPr>
              <a:tabLst>
                <a:tab pos="1022350" algn="l"/>
              </a:tabLst>
            </a:pPr>
            <a:endParaRPr lang="en-US" sz="2000" b="1">
              <a:solidFill>
                <a:schemeClr val="bg1"/>
              </a:solidFill>
            </a:endParaRPr>
          </a:p>
          <a:p>
            <a:pPr>
              <a:tabLst>
                <a:tab pos="1022350" algn="l"/>
              </a:tabLst>
            </a:pPr>
            <a:endParaRPr lang="en-US" sz="2000" b="1">
              <a:solidFill>
                <a:schemeClr val="bg1"/>
              </a:solidFill>
            </a:endParaRPr>
          </a:p>
          <a:p>
            <a:pPr>
              <a:tabLst>
                <a:tab pos="1022350" algn="l"/>
              </a:tabLst>
            </a:pPr>
            <a:r>
              <a:rPr lang="en-US" sz="2000" b="1">
                <a:solidFill>
                  <a:schemeClr val="bg1"/>
                </a:solidFill>
              </a:rPr>
              <a:t>	=                         =                     </a:t>
            </a:r>
          </a:p>
          <a:p>
            <a:pPr>
              <a:tabLst>
                <a:tab pos="1022350" algn="l"/>
              </a:tabLst>
            </a:pPr>
            <a:endParaRPr lang="en-US" sz="2000" b="1">
              <a:solidFill>
                <a:schemeClr val="bg1"/>
              </a:solidFill>
            </a:endParaRPr>
          </a:p>
          <a:p>
            <a:pPr>
              <a:tabLst>
                <a:tab pos="1022350" algn="l"/>
              </a:tabLst>
            </a:pPr>
            <a:r>
              <a:rPr lang="en-US" sz="2000" b="1">
                <a:solidFill>
                  <a:schemeClr val="bg1"/>
                </a:solidFill>
              </a:rPr>
              <a:t>         = 44.9 days. 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399997" y="3255169"/>
            <a:ext cx="1703994" cy="612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u="sng">
                <a:solidFill>
                  <a:schemeClr val="bg1"/>
                </a:solidFill>
              </a:rPr>
              <a:t>Receivables</a:t>
            </a:r>
            <a:endParaRPr lang="en-US" sz="2000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chemeClr val="bg1"/>
                </a:solidFill>
              </a:rPr>
              <a:t>Sales/360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5373443" y="3257551"/>
            <a:ext cx="1527663" cy="612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chemeClr val="bg1"/>
                </a:solidFill>
              </a:rPr>
              <a:t>$878</a:t>
            </a:r>
          </a:p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chemeClr val="bg1"/>
                </a:solidFill>
              </a:rPr>
              <a:t>$7,036/360</a:t>
            </a:r>
          </a:p>
        </p:txBody>
      </p:sp>
    </p:spTree>
    <p:extLst>
      <p:ext uri="{BB962C8B-B14F-4D97-AF65-F5344CB8AC3E}">
        <p14:creationId xmlns:p14="http://schemas.microsoft.com/office/powerpoint/2010/main" val="101606714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35000" y="513160"/>
            <a:ext cx="7899400" cy="57269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title"/>
          </p:nvPr>
        </p:nvSpPr>
        <p:spPr>
          <a:xfrm>
            <a:off x="1018314" y="479822"/>
            <a:ext cx="8229600" cy="622697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mtClean="0"/>
              <a:t>Appraisal of DSO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936625" y="3016287"/>
            <a:ext cx="7424738" cy="1271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452438" indent="-452438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Monotype Sorts" pitchFamily="2" charset="2"/>
              <a:buChar char="n"/>
            </a:pPr>
            <a:r>
              <a:rPr lang="en-US" sz="2400" b="1"/>
              <a:t>Firm collects too slowly, and situation is getting worse.</a:t>
            </a:r>
          </a:p>
          <a:p>
            <a:pPr marL="452438" indent="-452438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Monotype Sorts" pitchFamily="2" charset="2"/>
              <a:buChar char="n"/>
            </a:pPr>
            <a:r>
              <a:rPr lang="en-US" sz="2400" b="1"/>
              <a:t>Poor credit policy.</a:t>
            </a:r>
          </a:p>
        </p:txBody>
      </p:sp>
      <p:graphicFrame>
        <p:nvGraphicFramePr>
          <p:cNvPr id="175111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68762"/>
              </p:ext>
            </p:extLst>
          </p:nvPr>
        </p:nvGraphicFramePr>
        <p:xfrm>
          <a:off x="914400" y="1371600"/>
          <a:ext cx="7239000" cy="1290828"/>
        </p:xfrm>
        <a:graphic>
          <a:graphicData uri="http://schemas.openxmlformats.org/drawingml/2006/table">
            <a:tbl>
              <a:tblPr/>
              <a:tblGrid>
                <a:gridCol w="1371600"/>
                <a:gridCol w="1676400"/>
                <a:gridCol w="1417638"/>
                <a:gridCol w="1401762"/>
                <a:gridCol w="1371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DSO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44.9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39.0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36.8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32.0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93249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976313" y="3133725"/>
            <a:ext cx="7239000" cy="767954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976313" y="1572816"/>
            <a:ext cx="7239000" cy="767953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96900" y="500063"/>
            <a:ext cx="7937500" cy="935831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715964" y="578644"/>
            <a:ext cx="7693025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 b="1"/>
              <a:t>Fixed Assets and Total Assets</a:t>
            </a:r>
          </a:p>
          <a:p>
            <a:pPr algn="ctr"/>
            <a:r>
              <a:rPr lang="en-US" sz="2400" b="1"/>
              <a:t>Turnover Ratios</a:t>
            </a:r>
          </a:p>
        </p:txBody>
      </p:sp>
      <p:grpSp>
        <p:nvGrpSpPr>
          <p:cNvPr id="18438" name="Group 6"/>
          <p:cNvGrpSpPr>
            <a:grpSpLocks/>
          </p:cNvGrpSpPr>
          <p:nvPr/>
        </p:nvGrpSpPr>
        <p:grpSpPr bwMode="auto">
          <a:xfrm>
            <a:off x="1620838" y="1599010"/>
            <a:ext cx="5799138" cy="3059905"/>
            <a:chOff x="1021" y="1402"/>
            <a:chExt cx="3653" cy="2570"/>
          </a:xfrm>
        </p:grpSpPr>
        <p:grpSp>
          <p:nvGrpSpPr>
            <p:cNvPr id="18440" name="Group 7"/>
            <p:cNvGrpSpPr>
              <a:grpSpLocks/>
            </p:cNvGrpSpPr>
            <p:nvPr/>
          </p:nvGrpSpPr>
          <p:grpSpPr bwMode="auto">
            <a:xfrm>
              <a:off x="1021" y="1402"/>
              <a:ext cx="3653" cy="1270"/>
              <a:chOff x="1021" y="1402"/>
              <a:chExt cx="3653" cy="1270"/>
            </a:xfrm>
          </p:grpSpPr>
          <p:sp>
            <p:nvSpPr>
              <p:cNvPr id="18446" name="Rectangle 8"/>
              <p:cNvSpPr>
                <a:spLocks noChangeArrowheads="1"/>
              </p:cNvSpPr>
              <p:nvPr/>
            </p:nvSpPr>
            <p:spPr bwMode="auto">
              <a:xfrm>
                <a:off x="1021" y="1402"/>
                <a:ext cx="1236" cy="6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Fixed assets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turnover</a:t>
                </a:r>
              </a:p>
            </p:txBody>
          </p:sp>
          <p:sp>
            <p:nvSpPr>
              <p:cNvPr id="18447" name="Rectangle 9"/>
              <p:cNvSpPr>
                <a:spLocks noChangeArrowheads="1"/>
              </p:cNvSpPr>
              <p:nvPr/>
            </p:nvSpPr>
            <p:spPr bwMode="auto">
              <a:xfrm>
                <a:off x="3093" y="1402"/>
                <a:ext cx="1581" cy="6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400" b="1" u="sng">
                    <a:solidFill>
                      <a:schemeClr val="bg1"/>
                    </a:solidFill>
                  </a:rPr>
                  <a:t>         Sales         </a:t>
                </a:r>
                <a:endParaRPr lang="en-US" sz="2400" b="1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Net fixed assets</a:t>
                </a:r>
              </a:p>
            </p:txBody>
          </p:sp>
          <p:sp>
            <p:nvSpPr>
              <p:cNvPr id="18448" name="Rectangle 10"/>
              <p:cNvSpPr>
                <a:spLocks noChangeArrowheads="1"/>
              </p:cNvSpPr>
              <p:nvPr/>
            </p:nvSpPr>
            <p:spPr bwMode="auto">
              <a:xfrm>
                <a:off x="2523" y="1533"/>
                <a:ext cx="1820" cy="10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=</a:t>
                </a:r>
              </a:p>
              <a:p>
                <a:endParaRPr lang="en-US" sz="2400" b="1">
                  <a:solidFill>
                    <a:schemeClr val="bg1"/>
                  </a:solidFill>
                </a:endParaRPr>
              </a:p>
              <a:p>
                <a:r>
                  <a:rPr lang="en-US" sz="2400" b="1">
                    <a:solidFill>
                      <a:schemeClr val="bg1"/>
                    </a:solidFill>
                  </a:rPr>
                  <a:t>=                = 8.61x.</a:t>
                </a:r>
              </a:p>
            </p:txBody>
          </p:sp>
          <p:sp>
            <p:nvSpPr>
              <p:cNvPr id="18449" name="Rectangle 11"/>
              <p:cNvSpPr>
                <a:spLocks noChangeArrowheads="1"/>
              </p:cNvSpPr>
              <p:nvPr/>
            </p:nvSpPr>
            <p:spPr bwMode="auto">
              <a:xfrm>
                <a:off x="2945" y="2023"/>
                <a:ext cx="715" cy="6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400" b="1" u="sng">
                    <a:solidFill>
                      <a:schemeClr val="bg1"/>
                    </a:solidFill>
                  </a:rPr>
                  <a:t>$7,036</a:t>
                </a:r>
                <a:endParaRPr lang="en-US" sz="2400" b="1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$817</a:t>
                </a:r>
              </a:p>
            </p:txBody>
          </p:sp>
        </p:grpSp>
        <p:grpSp>
          <p:nvGrpSpPr>
            <p:cNvPr id="18441" name="Group 12"/>
            <p:cNvGrpSpPr>
              <a:grpSpLocks/>
            </p:cNvGrpSpPr>
            <p:nvPr/>
          </p:nvGrpSpPr>
          <p:grpSpPr bwMode="auto">
            <a:xfrm>
              <a:off x="1023" y="2702"/>
              <a:ext cx="3621" cy="1270"/>
              <a:chOff x="1023" y="2702"/>
              <a:chExt cx="3621" cy="1270"/>
            </a:xfrm>
          </p:grpSpPr>
          <p:sp>
            <p:nvSpPr>
              <p:cNvPr id="18442" name="Rectangle 13"/>
              <p:cNvSpPr>
                <a:spLocks noChangeArrowheads="1"/>
              </p:cNvSpPr>
              <p:nvPr/>
            </p:nvSpPr>
            <p:spPr bwMode="auto">
              <a:xfrm>
                <a:off x="1023" y="2702"/>
                <a:ext cx="1174" cy="6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Total assets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turnover</a:t>
                </a:r>
              </a:p>
            </p:txBody>
          </p:sp>
          <p:sp>
            <p:nvSpPr>
              <p:cNvPr id="18443" name="Rectangle 14"/>
              <p:cNvSpPr>
                <a:spLocks noChangeArrowheads="1"/>
              </p:cNvSpPr>
              <p:nvPr/>
            </p:nvSpPr>
            <p:spPr bwMode="auto">
              <a:xfrm>
                <a:off x="3063" y="2702"/>
                <a:ext cx="1581" cy="6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400" b="1" u="sng">
                    <a:solidFill>
                      <a:schemeClr val="bg1"/>
                    </a:solidFill>
                  </a:rPr>
                  <a:t>         Sales         </a:t>
                </a:r>
                <a:endParaRPr lang="en-US" sz="2400" b="1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Total assets</a:t>
                </a:r>
              </a:p>
            </p:txBody>
          </p:sp>
          <p:sp>
            <p:nvSpPr>
              <p:cNvPr id="18444" name="Rectangle 15"/>
              <p:cNvSpPr>
                <a:spLocks noChangeArrowheads="1"/>
              </p:cNvSpPr>
              <p:nvPr/>
            </p:nvSpPr>
            <p:spPr bwMode="auto">
              <a:xfrm>
                <a:off x="2493" y="2833"/>
                <a:ext cx="1820" cy="10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=</a:t>
                </a:r>
              </a:p>
              <a:p>
                <a:endParaRPr lang="en-US" sz="2400" b="1">
                  <a:solidFill>
                    <a:schemeClr val="bg1"/>
                  </a:solidFill>
                </a:endParaRPr>
              </a:p>
              <a:p>
                <a:r>
                  <a:rPr lang="en-US" sz="2400" b="1">
                    <a:solidFill>
                      <a:schemeClr val="bg1"/>
                    </a:solidFill>
                  </a:rPr>
                  <a:t>=                = 2.01x.</a:t>
                </a:r>
              </a:p>
            </p:txBody>
          </p:sp>
          <p:sp>
            <p:nvSpPr>
              <p:cNvPr id="18445" name="Rectangle 16"/>
              <p:cNvSpPr>
                <a:spLocks noChangeArrowheads="1"/>
              </p:cNvSpPr>
              <p:nvPr/>
            </p:nvSpPr>
            <p:spPr bwMode="auto">
              <a:xfrm>
                <a:off x="2915" y="3323"/>
                <a:ext cx="715" cy="6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400" b="1" u="sng">
                    <a:solidFill>
                      <a:schemeClr val="bg1"/>
                    </a:solidFill>
                  </a:rPr>
                  <a:t>$7,036</a:t>
                </a:r>
                <a:endParaRPr lang="en-US" sz="2400" b="1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85000"/>
                  </a:lnSpc>
                </a:pPr>
                <a:r>
                  <a:rPr lang="en-US" sz="2400" b="1">
                    <a:solidFill>
                      <a:schemeClr val="bg1"/>
                    </a:solidFill>
                  </a:rPr>
                  <a:t>$3,497</a:t>
                </a:r>
              </a:p>
            </p:txBody>
          </p:sp>
        </p:grpSp>
      </p:grpSp>
      <p:sp>
        <p:nvSpPr>
          <p:cNvPr id="18439" name="Rectangle 17"/>
          <p:cNvSpPr>
            <a:spLocks noChangeArrowheads="1"/>
          </p:cNvSpPr>
          <p:nvPr/>
        </p:nvSpPr>
        <p:spPr bwMode="auto">
          <a:xfrm>
            <a:off x="7467600" y="4400551"/>
            <a:ext cx="1371600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34923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049338" y="2613423"/>
            <a:ext cx="7497762" cy="19364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333375" indent="-333375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2400" b="1"/>
              <a:t>FA turnover is expected to exceed industry average.  Good.</a:t>
            </a:r>
          </a:p>
          <a:p>
            <a:pPr marL="333375" indent="-333375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2400" b="1"/>
              <a:t>TA turnover not up to industry average.  Caused by excessive current assets (A/R and inventory).</a:t>
            </a:r>
          </a:p>
        </p:txBody>
      </p:sp>
      <p:graphicFrame>
        <p:nvGraphicFramePr>
          <p:cNvPr id="177157" name="Group 5"/>
          <p:cNvGraphicFramePr>
            <a:graphicFrameLocks noGrp="1"/>
          </p:cNvGraphicFramePr>
          <p:nvPr/>
        </p:nvGraphicFramePr>
        <p:xfrm>
          <a:off x="914400" y="514350"/>
          <a:ext cx="7315200" cy="1712738"/>
        </p:xfrm>
        <a:graphic>
          <a:graphicData uri="http://schemas.openxmlformats.org/drawingml/2006/table">
            <a:tbl>
              <a:tblPr/>
              <a:tblGrid>
                <a:gridCol w="1447800"/>
                <a:gridCol w="1676400"/>
                <a:gridCol w="1417638"/>
                <a:gridCol w="1401762"/>
                <a:gridCol w="1371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FA TO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8.6x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6.2x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10.0x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7.0x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TA TO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2.0x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2.0x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2.3x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2.5x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55686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09600" y="533400"/>
            <a:ext cx="7924800" cy="89535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715964" y="617935"/>
            <a:ext cx="7693025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 b="1"/>
              <a:t>Calculate the debt, TIE, and EBITDA coverage ratios.</a:t>
            </a:r>
          </a:p>
        </p:txBody>
      </p:sp>
      <p:grpSp>
        <p:nvGrpSpPr>
          <p:cNvPr id="20486" name="Group 6"/>
          <p:cNvGrpSpPr>
            <a:grpSpLocks/>
          </p:cNvGrpSpPr>
          <p:nvPr/>
        </p:nvGrpSpPr>
        <p:grpSpPr bwMode="auto">
          <a:xfrm>
            <a:off x="809625" y="1643063"/>
            <a:ext cx="6383338" cy="3086100"/>
            <a:chOff x="510" y="1380"/>
            <a:chExt cx="4021" cy="2592"/>
          </a:xfrm>
        </p:grpSpPr>
        <p:sp>
          <p:nvSpPr>
            <p:cNvPr id="20488" name="Rectangle 7"/>
            <p:cNvSpPr>
              <a:spLocks noChangeArrowheads="1"/>
            </p:cNvSpPr>
            <p:nvPr/>
          </p:nvSpPr>
          <p:spPr bwMode="auto">
            <a:xfrm>
              <a:off x="510" y="2691"/>
              <a:ext cx="3630" cy="645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0489" name="Rectangle 8"/>
            <p:cNvSpPr>
              <a:spLocks noChangeArrowheads="1"/>
            </p:cNvSpPr>
            <p:nvPr/>
          </p:nvSpPr>
          <p:spPr bwMode="auto">
            <a:xfrm>
              <a:off x="510" y="1380"/>
              <a:ext cx="3630" cy="645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0490" name="Rectangle 9"/>
            <p:cNvSpPr>
              <a:spLocks noChangeArrowheads="1"/>
            </p:cNvSpPr>
            <p:nvPr/>
          </p:nvSpPr>
          <p:spPr bwMode="auto">
            <a:xfrm>
              <a:off x="2496" y="1402"/>
              <a:ext cx="1266" cy="6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>
                  <a:solidFill>
                    <a:schemeClr val="bg1"/>
                  </a:solidFill>
                </a:rPr>
                <a:t>  Total debt  </a:t>
              </a:r>
              <a:endParaRPr lang="en-US" sz="2400" b="1">
                <a:solidFill>
                  <a:schemeClr val="bg1"/>
                </a:solidFill>
              </a:endParaRPr>
            </a:p>
            <a:p>
              <a:pPr algn="ctr">
                <a:lnSpc>
                  <a:spcPct val="85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Total assets</a:t>
              </a:r>
            </a:p>
          </p:txBody>
        </p:sp>
        <p:sp>
          <p:nvSpPr>
            <p:cNvPr id="20491" name="Rectangle 10"/>
            <p:cNvSpPr>
              <a:spLocks noChangeArrowheads="1"/>
            </p:cNvSpPr>
            <p:nvPr/>
          </p:nvSpPr>
          <p:spPr bwMode="auto">
            <a:xfrm>
              <a:off x="706" y="1533"/>
              <a:ext cx="3825" cy="10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tabLst>
                  <a:tab pos="2119313" algn="l"/>
                </a:tabLst>
              </a:pPr>
              <a:r>
                <a:rPr lang="en-US" sz="2400" b="1">
                  <a:solidFill>
                    <a:schemeClr val="bg1"/>
                  </a:solidFill>
                </a:rPr>
                <a:t>Debt ratio	=</a:t>
              </a:r>
            </a:p>
            <a:p>
              <a:pPr>
                <a:tabLst>
                  <a:tab pos="2119313" algn="l"/>
                </a:tabLst>
              </a:pPr>
              <a:endParaRPr lang="en-US" sz="2400" b="1">
                <a:solidFill>
                  <a:schemeClr val="bg1"/>
                </a:solidFill>
              </a:endParaRPr>
            </a:p>
            <a:p>
              <a:pPr>
                <a:tabLst>
                  <a:tab pos="2119313" algn="l"/>
                </a:tabLst>
              </a:pPr>
              <a:r>
                <a:rPr lang="en-US" sz="2400" b="1">
                  <a:solidFill>
                    <a:schemeClr val="bg1"/>
                  </a:solidFill>
                </a:rPr>
                <a:t>	=                           = 55.6%.</a:t>
              </a:r>
            </a:p>
          </p:txBody>
        </p:sp>
        <p:sp>
          <p:nvSpPr>
            <p:cNvPr id="20492" name="Rectangle 11"/>
            <p:cNvSpPr>
              <a:spLocks noChangeArrowheads="1"/>
            </p:cNvSpPr>
            <p:nvPr/>
          </p:nvSpPr>
          <p:spPr bwMode="auto">
            <a:xfrm>
              <a:off x="2509" y="2023"/>
              <a:ext cx="1376" cy="649"/>
            </a:xfrm>
            <a:prstGeom prst="rect">
              <a:avLst/>
            </a:prstGeom>
            <a:solidFill>
              <a:srgbClr val="60C900"/>
            </a:solidFill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>
                  <a:solidFill>
                    <a:schemeClr val="bg1"/>
                  </a:solidFill>
                  <a:hlinkClick r:id="rId2" action="ppaction://hlinksldjump"/>
                </a:rPr>
                <a:t>$</a:t>
              </a:r>
              <a:r>
                <a:rPr lang="en-US" sz="2400" b="1" u="sng">
                  <a:solidFill>
                    <a:schemeClr val="bg1"/>
                  </a:solidFill>
                </a:rPr>
                <a:t>1,445 + $500</a:t>
              </a:r>
              <a:endParaRPr lang="en-US" sz="2400" b="1">
                <a:solidFill>
                  <a:schemeClr val="bg1"/>
                </a:solidFill>
              </a:endParaRPr>
            </a:p>
            <a:p>
              <a:pPr algn="ctr">
                <a:lnSpc>
                  <a:spcPct val="85000"/>
                </a:lnSpc>
              </a:pPr>
              <a:r>
                <a:rPr lang="en-US" sz="2400" b="1">
                  <a:solidFill>
                    <a:schemeClr val="bg1"/>
                  </a:solidFill>
                  <a:hlinkClick r:id="rId3" action="ppaction://hlinksldjump"/>
                </a:rPr>
                <a:t>$</a:t>
              </a:r>
              <a:r>
                <a:rPr lang="en-US" sz="2400" b="1">
                  <a:solidFill>
                    <a:schemeClr val="bg1"/>
                  </a:solidFill>
                </a:rPr>
                <a:t>3,497</a:t>
              </a:r>
            </a:p>
          </p:txBody>
        </p:sp>
        <p:sp>
          <p:nvSpPr>
            <p:cNvPr id="20493" name="Rectangle 12"/>
            <p:cNvSpPr>
              <a:spLocks noChangeArrowheads="1"/>
            </p:cNvSpPr>
            <p:nvPr/>
          </p:nvSpPr>
          <p:spPr bwMode="auto">
            <a:xfrm>
              <a:off x="2533" y="2702"/>
              <a:ext cx="1264" cy="6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>
                  <a:solidFill>
                    <a:schemeClr val="bg1"/>
                  </a:solidFill>
                </a:rPr>
                <a:t>       EBIT       </a:t>
              </a:r>
              <a:endParaRPr lang="en-US" sz="2400" b="1">
                <a:solidFill>
                  <a:schemeClr val="bg1"/>
                </a:solidFill>
              </a:endParaRPr>
            </a:p>
            <a:p>
              <a:pPr algn="ctr">
                <a:lnSpc>
                  <a:spcPct val="85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Int. expense</a:t>
              </a:r>
            </a:p>
          </p:txBody>
        </p:sp>
        <p:sp>
          <p:nvSpPr>
            <p:cNvPr id="20494" name="Rectangle 13"/>
            <p:cNvSpPr>
              <a:spLocks noChangeArrowheads="1"/>
            </p:cNvSpPr>
            <p:nvPr/>
          </p:nvSpPr>
          <p:spPr bwMode="auto">
            <a:xfrm>
              <a:off x="706" y="2833"/>
              <a:ext cx="3671" cy="10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>
                <a:tabLst>
                  <a:tab pos="2119313" algn="l"/>
                </a:tabLst>
              </a:pPr>
              <a:r>
                <a:rPr lang="en-US" sz="2400" b="1">
                  <a:solidFill>
                    <a:schemeClr val="bg1"/>
                  </a:solidFill>
                </a:rPr>
                <a:t>           TIE	=</a:t>
              </a:r>
            </a:p>
            <a:p>
              <a:pPr>
                <a:tabLst>
                  <a:tab pos="2119313" algn="l"/>
                </a:tabLst>
              </a:pPr>
              <a:endParaRPr lang="en-US" sz="2400" b="1">
                <a:solidFill>
                  <a:schemeClr val="bg1"/>
                </a:solidFill>
              </a:endParaRPr>
            </a:p>
            <a:p>
              <a:pPr>
                <a:tabLst>
                  <a:tab pos="2119313" algn="l"/>
                </a:tabLst>
              </a:pPr>
              <a:r>
                <a:rPr lang="en-US" sz="2400" b="1">
                  <a:solidFill>
                    <a:schemeClr val="bg1"/>
                  </a:solidFill>
                </a:rPr>
                <a:t>	=               = 6.3x.</a:t>
              </a:r>
            </a:p>
          </p:txBody>
        </p:sp>
        <p:sp>
          <p:nvSpPr>
            <p:cNvPr id="20495" name="Rectangle 14"/>
            <p:cNvSpPr>
              <a:spLocks noChangeArrowheads="1"/>
            </p:cNvSpPr>
            <p:nvPr/>
          </p:nvSpPr>
          <p:spPr bwMode="auto">
            <a:xfrm>
              <a:off x="2411" y="3323"/>
              <a:ext cx="715" cy="6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>
                  <a:solidFill>
                    <a:schemeClr val="bg1"/>
                  </a:solidFill>
                </a:rPr>
                <a:t>$502.6</a:t>
              </a:r>
              <a:endParaRPr lang="en-US" sz="2400" b="1">
                <a:solidFill>
                  <a:schemeClr val="bg1"/>
                </a:solidFill>
              </a:endParaRPr>
            </a:p>
            <a:p>
              <a:pPr algn="ctr">
                <a:lnSpc>
                  <a:spcPct val="85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$80</a:t>
              </a:r>
            </a:p>
          </p:txBody>
        </p:sp>
      </p:grpSp>
      <p:sp>
        <p:nvSpPr>
          <p:cNvPr id="20487" name="Rectangle 15"/>
          <p:cNvSpPr>
            <a:spLocks noChangeArrowheads="1"/>
          </p:cNvSpPr>
          <p:nvPr/>
        </p:nvSpPr>
        <p:spPr bwMode="auto">
          <a:xfrm>
            <a:off x="7397750" y="4400551"/>
            <a:ext cx="1059906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215041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66750" y="517922"/>
            <a:ext cx="7881938" cy="2214563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735013" y="3955256"/>
            <a:ext cx="7835900" cy="8653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All three ratios reflect use of debt, but focus on different aspects.</a:t>
            </a:r>
          </a:p>
        </p:txBody>
      </p:sp>
      <p:sp>
        <p:nvSpPr>
          <p:cNvPr id="179206" name="Rectangle 6"/>
          <p:cNvSpPr>
            <a:spLocks noChangeArrowheads="1"/>
          </p:cNvSpPr>
          <p:nvPr/>
        </p:nvSpPr>
        <p:spPr bwMode="auto">
          <a:xfrm>
            <a:off x="579439" y="790576"/>
            <a:ext cx="3684587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EBITDA coverage</a:t>
            </a:r>
          </a:p>
        </p:txBody>
      </p:sp>
      <p:sp>
        <p:nvSpPr>
          <p:cNvPr id="179207" name="Rectangle 7"/>
          <p:cNvSpPr>
            <a:spLocks noChangeArrowheads="1"/>
          </p:cNvSpPr>
          <p:nvPr/>
        </p:nvSpPr>
        <p:spPr bwMode="auto">
          <a:xfrm>
            <a:off x="4248151" y="829866"/>
            <a:ext cx="990657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=</a:t>
            </a:r>
            <a:r>
              <a:rPr lang="en-US" sz="2800" b="1">
                <a:latin typeface="Arial" pitchFamily="34" charset="0"/>
                <a:cs typeface="Arial" pitchFamily="34" charset="0"/>
              </a:rPr>
              <a:t> EC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045659" y="1435923"/>
            <a:ext cx="6519862" cy="2244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r>
              <a:rPr lang="en-US" sz="2800" b="1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sz="2800" b="1">
              <a:latin typeface="Arial" pitchFamily="34" charset="0"/>
              <a:cs typeface="Arial" pitchFamily="34" charset="0"/>
            </a:endParaRPr>
          </a:p>
          <a:p>
            <a:endParaRPr lang="en-US" sz="2800" b="1">
              <a:latin typeface="Arial" pitchFamily="34" charset="0"/>
              <a:cs typeface="Arial" pitchFamily="34" charset="0"/>
            </a:endParaRPr>
          </a:p>
          <a:p>
            <a:endParaRPr lang="en-US" sz="2800" b="1">
              <a:latin typeface="Arial" pitchFamily="34" charset="0"/>
              <a:cs typeface="Arial" pitchFamily="34" charset="0"/>
            </a:endParaRPr>
          </a:p>
          <a:p>
            <a:r>
              <a:rPr lang="en-US" sz="2800" b="1">
                <a:latin typeface="Arial" pitchFamily="34" charset="0"/>
                <a:cs typeface="Arial" pitchFamily="34" charset="0"/>
              </a:rPr>
              <a:t>=                                           = </a:t>
            </a:r>
            <a:r>
              <a:rPr lang="en-US" sz="2800" b="1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5.5x.</a:t>
            </a:r>
            <a:endParaRPr lang="en-US" sz="2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824348" y="1387186"/>
            <a:ext cx="6149120" cy="12162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u="sng">
                <a:latin typeface="Arial" pitchFamily="34" charset="0"/>
                <a:cs typeface="Arial" pitchFamily="34" charset="0"/>
              </a:rPr>
              <a:t>EBIT + Depr. &amp; Amort. + Lease payments </a:t>
            </a:r>
            <a:endParaRPr lang="en-US" sz="2400" b="1">
              <a:latin typeface="Arial" pitchFamily="34" charset="0"/>
              <a:cs typeface="Arial" pitchFamily="34" charset="0"/>
            </a:endParaRPr>
          </a:p>
          <a:p>
            <a:r>
              <a:rPr lang="en-US" sz="2400" b="1">
                <a:latin typeface="Arial" pitchFamily="34" charset="0"/>
                <a:cs typeface="Arial" pitchFamily="34" charset="0"/>
              </a:rPr>
              <a:t> Interest     Lease    Loan pmt.</a:t>
            </a:r>
          </a:p>
          <a:p>
            <a:pPr>
              <a:lnSpc>
                <a:spcPct val="85000"/>
              </a:lnSpc>
            </a:pPr>
            <a:r>
              <a:rPr lang="en-US" sz="2400" b="1">
                <a:latin typeface="Arial" pitchFamily="34" charset="0"/>
                <a:cs typeface="Arial" pitchFamily="34" charset="0"/>
              </a:rPr>
              <a:t>expense      pmt.                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2082801" y="1779985"/>
            <a:ext cx="2486025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r>
              <a:rPr lang="en-US" sz="2800" b="1">
                <a:latin typeface="Arial" pitchFamily="34" charset="0"/>
                <a:cs typeface="Arial" pitchFamily="34" charset="0"/>
              </a:rPr>
              <a:t>+           +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1444691" y="2971800"/>
            <a:ext cx="3925756" cy="886909"/>
          </a:xfrm>
          <a:prstGeom prst="rect">
            <a:avLst/>
          </a:prstGeom>
          <a:solidFill>
            <a:srgbClr val="60C900"/>
          </a:soli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 b="1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u="sng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$</a:t>
            </a:r>
            <a:r>
              <a:rPr lang="en-US" sz="2800" b="1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502.6 + $120 + $40  </a:t>
            </a:r>
            <a:endParaRPr lang="en-US" sz="28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$</a:t>
            </a:r>
            <a: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80 + </a:t>
            </a:r>
            <a: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$</a:t>
            </a:r>
            <a: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 + $0</a:t>
            </a:r>
          </a:p>
        </p:txBody>
      </p:sp>
    </p:spTree>
    <p:extLst>
      <p:ext uri="{BB962C8B-B14F-4D97-AF65-F5344CB8AC3E}">
        <p14:creationId xmlns:p14="http://schemas.microsoft.com/office/powerpoint/2010/main" val="304975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977900" y="3948113"/>
            <a:ext cx="7473950" cy="976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/>
              <a:t>Too much debt, but projected to improve.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14364" y="513160"/>
            <a:ext cx="7920037" cy="91559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715963" y="585788"/>
            <a:ext cx="7785100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 b="1"/>
              <a:t>How do the debt management ratios compare with industry averages?</a:t>
            </a:r>
          </a:p>
        </p:txBody>
      </p:sp>
      <p:graphicFrame>
        <p:nvGraphicFramePr>
          <p:cNvPr id="18027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81587"/>
              </p:ext>
            </p:extLst>
          </p:nvPr>
        </p:nvGraphicFramePr>
        <p:xfrm>
          <a:off x="914400" y="1646961"/>
          <a:ext cx="7315200" cy="2182226"/>
        </p:xfrm>
        <a:graphic>
          <a:graphicData uri="http://schemas.openxmlformats.org/drawingml/2006/table">
            <a:tbl>
              <a:tblPr/>
              <a:tblGrid>
                <a:gridCol w="1447800"/>
                <a:gridCol w="1676400"/>
                <a:gridCol w="1417638"/>
                <a:gridCol w="1401762"/>
                <a:gridCol w="1371600"/>
              </a:tblGrid>
              <a:tr h="532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D/A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55.6%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95.4%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54.8%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50.0%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TIE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6.3x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-3.9x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3.3x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6.2x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EC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5.5x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-2.5x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2.6x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8.0x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1212722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195389" y="3581400"/>
            <a:ext cx="7616825" cy="7545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/>
              <a:t>Very bad in 2001, but projected to </a:t>
            </a:r>
          </a:p>
          <a:p>
            <a:pPr>
              <a:lnSpc>
                <a:spcPct val="90000"/>
              </a:lnSpc>
            </a:pPr>
            <a:r>
              <a:rPr lang="en-US" sz="2400" b="1"/>
              <a:t>meet industry average in 2002.  Looking good.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14364" y="525066"/>
            <a:ext cx="7920037" cy="559594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79823"/>
            <a:ext cx="8229600" cy="607219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sz="2800" smtClean="0"/>
              <a:t>Profit Margin (PM)</a:t>
            </a: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1195389" y="1496616"/>
            <a:ext cx="5394106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2800" b="1"/>
              <a:t> PM  =             =              = </a:t>
            </a:r>
            <a:r>
              <a:rPr lang="en-US" sz="2800" b="1">
                <a:solidFill>
                  <a:schemeClr val="hlink"/>
                </a:solidFill>
              </a:rPr>
              <a:t>3.6%.</a:t>
            </a:r>
            <a:endParaRPr lang="en-US" sz="2800" b="1"/>
          </a:p>
        </p:txBody>
      </p:sp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2549682" y="1402557"/>
            <a:ext cx="952185" cy="773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 u="sng"/>
              <a:t> NI   </a:t>
            </a:r>
            <a:endParaRPr lang="en-US" sz="2400" b="1"/>
          </a:p>
          <a:p>
            <a:pPr algn="ctr">
              <a:lnSpc>
                <a:spcPct val="85000"/>
              </a:lnSpc>
            </a:pPr>
            <a:r>
              <a:rPr lang="en-US" sz="2400" b="1"/>
              <a:t>Sales</a:t>
            </a: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3926750" y="1402557"/>
            <a:ext cx="1134928" cy="773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 u="sng"/>
              <a:t>$253.6</a:t>
            </a:r>
            <a:endParaRPr lang="en-US" sz="2400" b="1"/>
          </a:p>
          <a:p>
            <a:pPr algn="ctr">
              <a:lnSpc>
                <a:spcPct val="85000"/>
              </a:lnSpc>
            </a:pPr>
            <a:r>
              <a:rPr lang="en-US" sz="2400" b="1"/>
              <a:t>$7,036</a:t>
            </a:r>
          </a:p>
        </p:txBody>
      </p:sp>
      <p:graphicFrame>
        <p:nvGraphicFramePr>
          <p:cNvPr id="181290" name="Group 42"/>
          <p:cNvGraphicFramePr>
            <a:graphicFrameLocks noGrp="1"/>
          </p:cNvGraphicFramePr>
          <p:nvPr/>
        </p:nvGraphicFramePr>
        <p:xfrm>
          <a:off x="914400" y="2057400"/>
          <a:ext cx="7239000" cy="1056132"/>
        </p:xfrm>
        <a:graphic>
          <a:graphicData uri="http://schemas.openxmlformats.org/drawingml/2006/table">
            <a:tbl>
              <a:tblPr/>
              <a:tblGrid>
                <a:gridCol w="1371600"/>
                <a:gridCol w="1676400"/>
                <a:gridCol w="1417638"/>
                <a:gridCol w="1401762"/>
                <a:gridCol w="1371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PM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3.6%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-8.9%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2.6%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3.6%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42883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4580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5008422" y="2108908"/>
            <a:ext cx="5005387" cy="1314450"/>
          </a:xfrm>
          <a:noFill/>
        </p:spPr>
        <p:txBody>
          <a:bodyPr lIns="90488" tIns="44450" rIns="90488" bIns="44450">
            <a:noAutofit/>
          </a:bodyPr>
          <a:lstStyle/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r>
              <a:rPr lang="en-US" sz="2000" smtClean="0">
                <a:solidFill>
                  <a:schemeClr val="bg1"/>
                </a:solidFill>
              </a:rPr>
              <a:t>BEP	=</a:t>
            </a:r>
          </a:p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endParaRPr lang="en-US" sz="2000" smtClean="0">
              <a:solidFill>
                <a:schemeClr val="bg1"/>
              </a:solidFill>
            </a:endParaRPr>
          </a:p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r>
              <a:rPr lang="en-US" sz="2000" smtClean="0">
                <a:solidFill>
                  <a:schemeClr val="bg1"/>
                </a:solidFill>
              </a:rPr>
              <a:t>	=             = </a:t>
            </a:r>
          </a:p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endParaRPr lang="en-US" sz="2000" smtClean="0">
              <a:solidFill>
                <a:schemeClr val="bg1"/>
              </a:solidFill>
            </a:endParaRPr>
          </a:p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r>
              <a:rPr lang="en-US" sz="2000" smtClean="0">
                <a:solidFill>
                  <a:schemeClr val="bg1"/>
                </a:solidFill>
              </a:rPr>
              <a:t>          14.4%.</a:t>
            </a: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685800" y="628650"/>
            <a:ext cx="7772400" cy="481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Berlin Sans FB Demi" pitchFamily="34" charset="0"/>
              </a:rPr>
              <a:t>Basic Earning Power (BEP)</a:t>
            </a:r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6377693" y="1974056"/>
            <a:ext cx="1495602" cy="6022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 u="sng">
                <a:solidFill>
                  <a:schemeClr val="bg1"/>
                </a:solidFill>
              </a:rPr>
              <a:t>       EBIT       </a:t>
            </a:r>
            <a:endParaRPr lang="en-US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b="1">
                <a:solidFill>
                  <a:schemeClr val="bg1"/>
                </a:solidFill>
              </a:rPr>
              <a:t>Total assets</a:t>
            </a:r>
          </a:p>
        </p:txBody>
      </p: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6222809" y="2899172"/>
            <a:ext cx="1024320" cy="6022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 u="sng">
                <a:solidFill>
                  <a:schemeClr val="bg1"/>
                </a:solidFill>
              </a:rPr>
              <a:t> $502.6 </a:t>
            </a:r>
            <a:endParaRPr lang="en-US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b="1">
                <a:solidFill>
                  <a:schemeClr val="bg1"/>
                </a:solidFill>
              </a:rPr>
              <a:t>$3,497</a:t>
            </a:r>
          </a:p>
        </p:txBody>
      </p:sp>
      <p:sp>
        <p:nvSpPr>
          <p:cNvPr id="24584" name="Rectangle 10"/>
          <p:cNvSpPr>
            <a:spLocks noChangeArrowheads="1"/>
          </p:cNvSpPr>
          <p:nvPr/>
        </p:nvSpPr>
        <p:spPr bwMode="auto">
          <a:xfrm>
            <a:off x="7473950" y="4388644"/>
            <a:ext cx="116891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327570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23939" y="2286001"/>
            <a:ext cx="7477125" cy="2164556"/>
          </a:xfrm>
          <a:noFill/>
        </p:spPr>
        <p:txBody>
          <a:bodyPr lIns="90488" tIns="44450" rIns="90488" bIns="44450">
            <a:normAutofit/>
          </a:bodyPr>
          <a:lstStyle/>
          <a:p>
            <a:pPr eaLnBrk="1" hangingPunct="1"/>
            <a:r>
              <a:rPr lang="en-US" sz="2000" smtClean="0"/>
              <a:t>BEP removes effect of taxes and financial leverage.  Useful for comparison.</a:t>
            </a:r>
          </a:p>
          <a:p>
            <a:pPr eaLnBrk="1" hangingPunct="1"/>
            <a:r>
              <a:rPr lang="en-US" sz="2000" smtClean="0"/>
              <a:t>Projected to be below average.</a:t>
            </a:r>
          </a:p>
          <a:p>
            <a:pPr eaLnBrk="1" hangingPunct="1"/>
            <a:r>
              <a:rPr lang="en-US" sz="2000" smtClean="0"/>
              <a:t>Room for improvement.</a:t>
            </a:r>
          </a:p>
        </p:txBody>
      </p:sp>
      <p:graphicFrame>
        <p:nvGraphicFramePr>
          <p:cNvPr id="183332" name="Group 36"/>
          <p:cNvGraphicFramePr>
            <a:graphicFrameLocks noGrp="1"/>
          </p:cNvGraphicFramePr>
          <p:nvPr/>
        </p:nvGraphicFramePr>
        <p:xfrm>
          <a:off x="762000" y="641747"/>
          <a:ext cx="7239000" cy="1056132"/>
        </p:xfrm>
        <a:graphic>
          <a:graphicData uri="http://schemas.openxmlformats.org/drawingml/2006/table">
            <a:tbl>
              <a:tblPr/>
              <a:tblGrid>
                <a:gridCol w="1371600"/>
                <a:gridCol w="1600200"/>
                <a:gridCol w="1493838"/>
                <a:gridCol w="1401762"/>
                <a:gridCol w="1371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BEP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14.4%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-24.1%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14.2%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17.8%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51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02672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041072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96900" y="513160"/>
            <a:ext cx="7937500" cy="91559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85800" y="571500"/>
            <a:ext cx="7772400" cy="857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r>
              <a:rPr lang="en-US" sz="2800" b="1"/>
              <a:t>Return on Assets (ROA)</a:t>
            </a:r>
          </a:p>
          <a:p>
            <a:pPr algn="ctr"/>
            <a:r>
              <a:rPr lang="en-US" sz="2800" b="1"/>
              <a:t>and Return on Equity (ROE)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607561" y="1882379"/>
            <a:ext cx="5762625" cy="767953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ubTitle" idx="4294967295"/>
          </p:nvPr>
        </p:nvSpPr>
        <p:spPr>
          <a:xfrm>
            <a:off x="2507672" y="2075260"/>
            <a:ext cx="5943600" cy="1314450"/>
          </a:xfrm>
          <a:noFill/>
        </p:spPr>
        <p:txBody>
          <a:bodyPr lIns="90488" tIns="44450" rIns="90488" bIns="44450">
            <a:normAutofit/>
          </a:bodyPr>
          <a:lstStyle/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r>
              <a:rPr lang="en-US" sz="2000" smtClean="0"/>
              <a:t>ROA	=</a:t>
            </a:r>
          </a:p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endParaRPr lang="en-US" sz="2000" smtClean="0"/>
          </a:p>
          <a:p>
            <a:pPr marL="0" indent="0" eaLnBrk="1" hangingPunct="1">
              <a:buFont typeface="Wingdings" pitchFamily="2" charset="2"/>
              <a:buNone/>
              <a:tabLst>
                <a:tab pos="1023938" algn="l"/>
              </a:tabLst>
            </a:pPr>
            <a:r>
              <a:rPr lang="en-US" sz="2000" smtClean="0"/>
              <a:t>	=                        = </a:t>
            </a:r>
            <a:r>
              <a:rPr lang="en-US" sz="2000" smtClean="0">
                <a:solidFill>
                  <a:schemeClr val="hlink"/>
                </a:solidFill>
              </a:rPr>
              <a:t>7.3%.</a:t>
            </a:r>
            <a:endParaRPr lang="en-US" sz="2000" smtClean="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189800" y="1902619"/>
            <a:ext cx="2098332" cy="773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 u="sng"/>
              <a:t> Net income </a:t>
            </a:r>
            <a:endParaRPr lang="en-US" sz="2400" b="1"/>
          </a:p>
          <a:p>
            <a:pPr algn="ctr">
              <a:lnSpc>
                <a:spcPct val="85000"/>
              </a:lnSpc>
            </a:pPr>
            <a:r>
              <a:rPr lang="en-US" sz="2400" b="1"/>
              <a:t>Total assets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066833" y="2771884"/>
            <a:ext cx="1308051" cy="773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 u="sng"/>
              <a:t> $253.6 </a:t>
            </a:r>
            <a:endParaRPr lang="en-US" sz="2400" b="1"/>
          </a:p>
          <a:p>
            <a:pPr algn="ctr">
              <a:lnSpc>
                <a:spcPct val="85000"/>
              </a:lnSpc>
            </a:pPr>
            <a:r>
              <a:rPr lang="en-US" sz="2400" b="1"/>
              <a:t>$3,497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7467022" y="4407694"/>
            <a:ext cx="1059906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(More…)</a:t>
            </a:r>
          </a:p>
        </p:txBody>
      </p:sp>
    </p:spTree>
    <p:extLst>
      <p:ext uri="{BB962C8B-B14F-4D97-AF65-F5344CB8AC3E}">
        <p14:creationId xmlns:p14="http://schemas.microsoft.com/office/powerpoint/2010/main" val="2644344059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1" name="Group 4"/>
          <p:cNvGrpSpPr>
            <a:grpSpLocks/>
          </p:cNvGrpSpPr>
          <p:nvPr/>
        </p:nvGrpSpPr>
        <p:grpSpPr bwMode="auto">
          <a:xfrm>
            <a:off x="1952626" y="878682"/>
            <a:ext cx="5243513" cy="1703784"/>
            <a:chOff x="1230" y="738"/>
            <a:chExt cx="3303" cy="1431"/>
          </a:xfrm>
        </p:grpSpPr>
        <p:sp>
          <p:nvSpPr>
            <p:cNvPr id="27671" name="Rectangle 5"/>
            <p:cNvSpPr>
              <a:spLocks noChangeArrowheads="1"/>
            </p:cNvSpPr>
            <p:nvPr/>
          </p:nvSpPr>
          <p:spPr bwMode="auto">
            <a:xfrm>
              <a:off x="1230" y="738"/>
              <a:ext cx="3303" cy="645"/>
            </a:xfrm>
            <a:prstGeom prst="rect">
              <a:avLst/>
            </a:prstGeom>
            <a:solidFill>
              <a:schemeClr val="fol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2" name="Rectangle 6"/>
            <p:cNvSpPr>
              <a:spLocks noChangeArrowheads="1"/>
            </p:cNvSpPr>
            <p:nvPr/>
          </p:nvSpPr>
          <p:spPr bwMode="auto">
            <a:xfrm>
              <a:off x="1380" y="900"/>
              <a:ext cx="3153" cy="11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/>
            <a:lstStyle/>
            <a:p>
              <a:pPr>
                <a:spcBef>
                  <a:spcPct val="20000"/>
                </a:spcBef>
                <a:tabLst>
                  <a:tab pos="1023938" algn="l"/>
                </a:tabLst>
              </a:pPr>
              <a:r>
                <a:rPr lang="en-US" sz="2800" b="1"/>
                <a:t>ROE	=</a:t>
              </a:r>
            </a:p>
            <a:p>
              <a:pPr>
                <a:spcBef>
                  <a:spcPct val="20000"/>
                </a:spcBef>
                <a:tabLst>
                  <a:tab pos="1023938" algn="l"/>
                </a:tabLst>
              </a:pPr>
              <a:endParaRPr lang="en-US" sz="2800" b="1"/>
            </a:p>
            <a:p>
              <a:pPr>
                <a:spcBef>
                  <a:spcPct val="20000"/>
                </a:spcBef>
                <a:tabLst>
                  <a:tab pos="1023938" algn="l"/>
                </a:tabLst>
              </a:pPr>
              <a:r>
                <a:rPr lang="en-US" sz="2800" b="1"/>
                <a:t>	=                = </a:t>
              </a:r>
              <a:r>
                <a:rPr lang="en-US" sz="2800" b="1">
                  <a:solidFill>
                    <a:schemeClr val="hlink"/>
                  </a:solidFill>
                </a:rPr>
                <a:t>16.3%.</a:t>
              </a:r>
              <a:endParaRPr lang="en-US" sz="2800" b="1"/>
            </a:p>
          </p:txBody>
        </p:sp>
        <p:sp>
          <p:nvSpPr>
            <p:cNvPr id="27673" name="Rectangle 7"/>
            <p:cNvSpPr>
              <a:spLocks noChangeArrowheads="1"/>
            </p:cNvSpPr>
            <p:nvPr/>
          </p:nvSpPr>
          <p:spPr bwMode="auto">
            <a:xfrm>
              <a:off x="2487" y="755"/>
              <a:ext cx="1649" cy="6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/>
                <a:t>    Net income    </a:t>
              </a:r>
              <a:endParaRPr lang="en-US" sz="2400" b="1"/>
            </a:p>
            <a:p>
              <a:pPr algn="ctr">
                <a:lnSpc>
                  <a:spcPct val="85000"/>
                </a:lnSpc>
              </a:pPr>
              <a:r>
                <a:rPr lang="en-US" sz="2400" b="1"/>
                <a:t>Common equity</a:t>
              </a:r>
            </a:p>
          </p:txBody>
        </p:sp>
        <p:sp>
          <p:nvSpPr>
            <p:cNvPr id="27674" name="Rectangle 8"/>
            <p:cNvSpPr>
              <a:spLocks noChangeArrowheads="1"/>
            </p:cNvSpPr>
            <p:nvPr/>
          </p:nvSpPr>
          <p:spPr bwMode="auto">
            <a:xfrm>
              <a:off x="2390" y="1520"/>
              <a:ext cx="824" cy="6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/>
                <a:t> $253.6 </a:t>
              </a:r>
              <a:endParaRPr lang="en-US" sz="2400" b="1"/>
            </a:p>
            <a:p>
              <a:pPr algn="ctr">
                <a:lnSpc>
                  <a:spcPct val="85000"/>
                </a:lnSpc>
              </a:pPr>
              <a:r>
                <a:rPr lang="en-US" sz="2400" b="1"/>
                <a:t>$1,552</a:t>
              </a:r>
            </a:p>
          </p:txBody>
        </p:sp>
      </p:grpSp>
      <p:sp>
        <p:nvSpPr>
          <p:cNvPr id="27652" name="Rectangle 9"/>
          <p:cNvSpPr>
            <a:spLocks noChangeArrowheads="1"/>
          </p:cNvSpPr>
          <p:nvPr/>
        </p:nvSpPr>
        <p:spPr bwMode="auto">
          <a:xfrm>
            <a:off x="854075" y="4268391"/>
            <a:ext cx="543899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/>
              <a:t>Both below average but improving.</a:t>
            </a:r>
          </a:p>
        </p:txBody>
      </p:sp>
      <p:graphicFrame>
        <p:nvGraphicFramePr>
          <p:cNvPr id="185354" name="Group 10"/>
          <p:cNvGraphicFramePr>
            <a:graphicFrameLocks noGrp="1"/>
          </p:cNvGraphicFramePr>
          <p:nvPr/>
        </p:nvGraphicFramePr>
        <p:xfrm>
          <a:off x="990600" y="2545556"/>
          <a:ext cx="7315200" cy="1626394"/>
        </p:xfrm>
        <a:graphic>
          <a:graphicData uri="http://schemas.openxmlformats.org/drawingml/2006/table">
            <a:tbl>
              <a:tblPr/>
              <a:tblGrid>
                <a:gridCol w="1371600"/>
                <a:gridCol w="1447800"/>
                <a:gridCol w="1752600"/>
                <a:gridCol w="1371600"/>
                <a:gridCol w="1371600"/>
              </a:tblGrid>
              <a:tr h="556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ROA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7.3%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-18.1%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6.0%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9.0%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ROE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16.3%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-391.0%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nerikXBold" pitchFamily="2" charset="0"/>
                        </a:rPr>
                        <a:t>13.3%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CennerikXBold" pitchFamily="2" charset="0"/>
                        </a:rPr>
                        <a:t>18.0%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525399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9126" y="1594248"/>
            <a:ext cx="7942263" cy="2272903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ROA is lowered by debt-interest expense lowers net income, which also lowers ROA.</a:t>
            </a:r>
          </a:p>
          <a:p>
            <a:pPr eaLnBrk="1" hangingPunct="1"/>
            <a:r>
              <a:rPr lang="en-US" smtClean="0"/>
              <a:t>However, the use of debt lowers equity, and if equity is lowered more than net income, ROE would increase.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96900" y="525066"/>
            <a:ext cx="7937500" cy="559594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685800" y="571500"/>
            <a:ext cx="7772400" cy="494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r>
              <a:rPr lang="en-US" sz="3200" b="1">
                <a:solidFill>
                  <a:schemeClr val="bg2"/>
                </a:solidFill>
              </a:rPr>
              <a:t>Effects of Debt on ROA and ROE</a:t>
            </a:r>
          </a:p>
        </p:txBody>
      </p:sp>
    </p:spTree>
    <p:extLst>
      <p:ext uri="{BB962C8B-B14F-4D97-AF65-F5344CB8AC3E}">
        <p14:creationId xmlns:p14="http://schemas.microsoft.com/office/powerpoint/2010/main" val="400534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79438" y="513160"/>
            <a:ext cx="7954962" cy="922734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715964" y="572691"/>
            <a:ext cx="7693025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 b="1"/>
              <a:t>Calculate and appraise the</a:t>
            </a:r>
          </a:p>
          <a:p>
            <a:pPr algn="ctr"/>
            <a:r>
              <a:rPr lang="en-US" sz="2400" b="1"/>
              <a:t>P/E, P/CF, and M/B ratios.</a:t>
            </a:r>
          </a:p>
        </p:txBody>
      </p:sp>
      <p:sp>
        <p:nvSpPr>
          <p:cNvPr id="29706" name="Rectangle 8"/>
          <p:cNvSpPr>
            <a:spLocks noChangeArrowheads="1"/>
          </p:cNvSpPr>
          <p:nvPr/>
        </p:nvSpPr>
        <p:spPr bwMode="auto">
          <a:xfrm>
            <a:off x="982663" y="1783235"/>
            <a:ext cx="7551737" cy="30444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Price = $12.17.</a:t>
            </a:r>
          </a:p>
          <a:p>
            <a:endParaRPr lang="en-US" sz="3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EPS =                       =              = $1.01</a:t>
            </a:r>
          </a:p>
          <a:p>
            <a:endParaRPr lang="en-US" sz="3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3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P/E =                             =              = 12x.</a:t>
            </a:r>
          </a:p>
        </p:txBody>
      </p:sp>
      <p:sp>
        <p:nvSpPr>
          <p:cNvPr id="29707" name="Rectangle 9"/>
          <p:cNvSpPr>
            <a:spLocks noChangeArrowheads="1"/>
          </p:cNvSpPr>
          <p:nvPr/>
        </p:nvSpPr>
        <p:spPr bwMode="auto">
          <a:xfrm>
            <a:off x="2393950" y="2562555"/>
            <a:ext cx="2165350" cy="8870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NI</a:t>
            </a:r>
            <a:r>
              <a:rPr lang="en-US" sz="280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</a:t>
            </a:r>
            <a:endParaRPr lang="en-US" sz="2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2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Shares out.</a:t>
            </a:r>
          </a:p>
        </p:txBody>
      </p:sp>
      <p:sp>
        <p:nvSpPr>
          <p:cNvPr id="29708" name="Rectangle 10"/>
          <p:cNvSpPr>
            <a:spLocks noChangeArrowheads="1"/>
          </p:cNvSpPr>
          <p:nvPr/>
        </p:nvSpPr>
        <p:spPr bwMode="auto">
          <a:xfrm>
            <a:off x="5031508" y="2645683"/>
            <a:ext cx="1444625" cy="10013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320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$253.6</a:t>
            </a:r>
            <a:endParaRPr lang="en-US" sz="3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3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250</a:t>
            </a:r>
          </a:p>
        </p:txBody>
      </p:sp>
      <p:sp>
        <p:nvSpPr>
          <p:cNvPr id="29709" name="Rectangle 11"/>
          <p:cNvSpPr>
            <a:spLocks noChangeArrowheads="1"/>
          </p:cNvSpPr>
          <p:nvPr/>
        </p:nvSpPr>
        <p:spPr bwMode="auto">
          <a:xfrm>
            <a:off x="2603627" y="4164159"/>
            <a:ext cx="2271457" cy="773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Price per share</a:t>
            </a:r>
            <a:endParaRPr lang="en-US" sz="2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EPS</a:t>
            </a:r>
          </a:p>
        </p:txBody>
      </p:sp>
      <p:sp>
        <p:nvSpPr>
          <p:cNvPr id="29710" name="Rectangle 12"/>
          <p:cNvSpPr>
            <a:spLocks noChangeArrowheads="1"/>
          </p:cNvSpPr>
          <p:nvPr/>
        </p:nvSpPr>
        <p:spPr bwMode="auto">
          <a:xfrm>
            <a:off x="5656263" y="4039469"/>
            <a:ext cx="1444625" cy="10013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320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$12.17</a:t>
            </a:r>
            <a:endParaRPr lang="en-US" sz="3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3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$1.01</a:t>
            </a:r>
          </a:p>
        </p:txBody>
      </p:sp>
      <p:sp>
        <p:nvSpPr>
          <p:cNvPr id="29705" name="Line 15"/>
          <p:cNvSpPr>
            <a:spLocks noChangeShapeType="1"/>
          </p:cNvSpPr>
          <p:nvPr/>
        </p:nvSpPr>
        <p:spPr bwMode="auto">
          <a:xfrm>
            <a:off x="2401887" y="2996213"/>
            <a:ext cx="2170113" cy="0"/>
          </a:xfrm>
          <a:prstGeom prst="line">
            <a:avLst/>
          </a:prstGeom>
          <a:ln w="57150"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87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09600" y="142875"/>
            <a:ext cx="7924800" cy="628650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09600" y="142875"/>
            <a:ext cx="7848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3200" b="1">
                <a:solidFill>
                  <a:schemeClr val="bg2"/>
                </a:solidFill>
              </a:rPr>
              <a:t>Typical industry average P/E ratios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36420" y="4497169"/>
            <a:ext cx="8977744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* Because many internet companies have negative earnings and no P/E, there was only a small sample of internet companies. </a:t>
            </a:r>
          </a:p>
        </p:txBody>
      </p:sp>
      <p:graphicFrame>
        <p:nvGraphicFramePr>
          <p:cNvPr id="188470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568693"/>
              </p:ext>
            </p:extLst>
          </p:nvPr>
        </p:nvGraphicFramePr>
        <p:xfrm>
          <a:off x="1132609" y="1017249"/>
          <a:ext cx="6878782" cy="3479920"/>
        </p:xfrm>
        <a:graphic>
          <a:graphicData uri="http://schemas.openxmlformats.org/drawingml/2006/table">
            <a:tbl>
              <a:tblPr/>
              <a:tblGrid>
                <a:gridCol w="5278581"/>
                <a:gridCol w="1600201"/>
              </a:tblGrid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Industry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P/E ratio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Banking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17.15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Computer Software Services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33.01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Drug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41.81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Electric Utilities (Eastern U.S.)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   19.40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Internet Services*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290.35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Semiconductors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78.41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Steel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12.71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Tobacco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11.59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Water Utilities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21.84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06368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838200" y="857250"/>
            <a:ext cx="7620000" cy="8001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4773039" y="914401"/>
            <a:ext cx="1760097" cy="77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40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NI + Depr. </a:t>
            </a:r>
            <a:endParaRPr lang="en-US" sz="2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Shares out.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838200" y="1059657"/>
            <a:ext cx="6527428" cy="120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>
              <a:tabLst>
                <a:tab pos="2571750" algn="l"/>
                <a:tab pos="7772400" algn="r"/>
              </a:tabLst>
            </a:pPr>
            <a:r>
              <a: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CF per share	=</a:t>
            </a:r>
          </a:p>
          <a:p>
            <a:pPr>
              <a:tabLst>
                <a:tab pos="2571750" algn="l"/>
                <a:tab pos="7772400" algn="r"/>
              </a:tabLst>
            </a:pPr>
            <a:endParaRPr lang="en-US" sz="2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tabLst>
                <a:tab pos="2571750" algn="l"/>
                <a:tab pos="7772400" algn="r"/>
              </a:tabLst>
            </a:pPr>
            <a:r>
              <a: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=                            = $1.49.</a:t>
            </a:r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3736176" y="1657351"/>
            <a:ext cx="2447786" cy="77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400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$253.6 + $120.0</a:t>
            </a:r>
            <a:endParaRPr lang="en-US" sz="2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250</a:t>
            </a:r>
          </a:p>
        </p:txBody>
      </p:sp>
      <p:grpSp>
        <p:nvGrpSpPr>
          <p:cNvPr id="31750" name="Group 11"/>
          <p:cNvGrpSpPr>
            <a:grpSpLocks/>
          </p:cNvGrpSpPr>
          <p:nvPr/>
        </p:nvGrpSpPr>
        <p:grpSpPr bwMode="auto">
          <a:xfrm>
            <a:off x="1763713" y="3043237"/>
            <a:ext cx="7010400" cy="1547812"/>
            <a:chOff x="528" y="2160"/>
            <a:chExt cx="4416" cy="1300"/>
          </a:xfrm>
        </p:grpSpPr>
        <p:sp>
          <p:nvSpPr>
            <p:cNvPr id="31753" name="Rectangle 3"/>
            <p:cNvSpPr>
              <a:spLocks noChangeArrowheads="1"/>
            </p:cNvSpPr>
            <p:nvPr/>
          </p:nvSpPr>
          <p:spPr bwMode="auto">
            <a:xfrm>
              <a:off x="528" y="2160"/>
              <a:ext cx="4416" cy="6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54" name="Rectangle 7"/>
            <p:cNvSpPr>
              <a:spLocks noChangeArrowheads="1"/>
            </p:cNvSpPr>
            <p:nvPr/>
          </p:nvSpPr>
          <p:spPr bwMode="auto">
            <a:xfrm>
              <a:off x="2223" y="2187"/>
              <a:ext cx="1843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400" u="sng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Price per share </a:t>
              </a:r>
              <a:endPara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US" sz="24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Cash flow per share</a:t>
              </a:r>
            </a:p>
          </p:txBody>
        </p:sp>
        <p:sp>
          <p:nvSpPr>
            <p:cNvPr id="31755" name="Rectangle 8"/>
            <p:cNvSpPr>
              <a:spLocks noChangeArrowheads="1"/>
            </p:cNvSpPr>
            <p:nvPr/>
          </p:nvSpPr>
          <p:spPr bwMode="auto">
            <a:xfrm>
              <a:off x="708" y="2333"/>
              <a:ext cx="3673" cy="1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tabLst>
                  <a:tab pos="7772400" algn="r"/>
                </a:tabLst>
              </a:pPr>
              <a:r>
                <a:rPr lang="en-US" sz="24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P/CF =</a:t>
              </a:r>
            </a:p>
            <a:p>
              <a:pPr>
                <a:tabLst>
                  <a:tab pos="7772400" algn="r"/>
                </a:tabLst>
              </a:pPr>
              <a:endPara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tabLst>
                  <a:tab pos="7772400" algn="r"/>
                </a:tabLst>
              </a:pPr>
              <a:r>
                <a:rPr lang="en-US" sz="24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      =               = 8.2x.</a:t>
              </a:r>
            </a:p>
          </p:txBody>
        </p:sp>
        <p:sp>
          <p:nvSpPr>
            <p:cNvPr id="31756" name="Rectangle 9"/>
            <p:cNvSpPr>
              <a:spLocks noChangeArrowheads="1"/>
            </p:cNvSpPr>
            <p:nvPr/>
          </p:nvSpPr>
          <p:spPr bwMode="auto">
            <a:xfrm>
              <a:off x="1693" y="2808"/>
              <a:ext cx="717" cy="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400" u="sng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$12.17</a:t>
              </a:r>
              <a:endParaRPr lang="en-US" sz="24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sz="24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$1.49</a:t>
              </a:r>
            </a:p>
          </p:txBody>
        </p:sp>
      </p:grpSp>
      <p:sp>
        <p:nvSpPr>
          <p:cNvPr id="190474" name="Text Box 10"/>
          <p:cNvSpPr txBox="1">
            <a:spLocks noChangeArrowheads="1"/>
          </p:cNvSpPr>
          <p:nvPr/>
        </p:nvSpPr>
        <p:spPr bwMode="auto">
          <a:xfrm>
            <a:off x="309563" y="286941"/>
            <a:ext cx="390523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ASH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LOW 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 SHARE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=</a:t>
            </a:r>
          </a:p>
        </p:txBody>
      </p:sp>
      <p:sp>
        <p:nvSpPr>
          <p:cNvPr id="190476" name="Text Box 12"/>
          <p:cNvSpPr txBox="1">
            <a:spLocks noChangeArrowheads="1"/>
          </p:cNvSpPr>
          <p:nvPr/>
        </p:nvSpPr>
        <p:spPr bwMode="auto">
          <a:xfrm>
            <a:off x="304801" y="2653904"/>
            <a:ext cx="405591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RICE 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ER 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ASH 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LOW =</a:t>
            </a:r>
          </a:p>
        </p:txBody>
      </p:sp>
    </p:spTree>
    <p:extLst>
      <p:ext uri="{BB962C8B-B14F-4D97-AF65-F5344CB8AC3E}">
        <p14:creationId xmlns:p14="http://schemas.microsoft.com/office/powerpoint/2010/main" val="219308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814389" y="878681"/>
            <a:ext cx="5305425" cy="7679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3119986" y="904875"/>
            <a:ext cx="2184893" cy="773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 u="sng">
                <a:solidFill>
                  <a:schemeClr val="bg1"/>
                </a:solidFill>
              </a:rPr>
              <a:t> Com. equity </a:t>
            </a:r>
            <a:endParaRPr lang="en-US" sz="2400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chemeClr val="bg1"/>
                </a:solidFill>
              </a:rPr>
              <a:t>Shares out.</a:t>
            </a:r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1127126" y="1060848"/>
            <a:ext cx="4076758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tabLst>
                <a:tab pos="1262063" algn="l"/>
              </a:tabLst>
            </a:pPr>
            <a:r>
              <a:rPr lang="en-US" sz="2400" b="1">
                <a:solidFill>
                  <a:schemeClr val="bg1"/>
                </a:solidFill>
              </a:rPr>
              <a:t>BVPS	=</a:t>
            </a:r>
          </a:p>
          <a:p>
            <a:pPr>
              <a:tabLst>
                <a:tab pos="1262063" algn="l"/>
              </a:tabLst>
            </a:pPr>
            <a:endParaRPr lang="en-US" sz="2400" b="1">
              <a:solidFill>
                <a:schemeClr val="bg1"/>
              </a:solidFill>
            </a:endParaRPr>
          </a:p>
          <a:p>
            <a:pPr>
              <a:tabLst>
                <a:tab pos="1262063" algn="l"/>
              </a:tabLst>
            </a:pPr>
            <a:r>
              <a:rPr lang="en-US" sz="2400" b="1">
                <a:solidFill>
                  <a:schemeClr val="bg1"/>
                </a:solidFill>
              </a:rPr>
              <a:t>	=               = $6.21.</a:t>
            </a:r>
          </a:p>
        </p:txBody>
      </p:sp>
      <p:sp>
        <p:nvSpPr>
          <p:cNvPr id="32775" name="Rectangle 8"/>
          <p:cNvSpPr>
            <a:spLocks noChangeArrowheads="1"/>
          </p:cNvSpPr>
          <p:nvPr/>
        </p:nvSpPr>
        <p:spPr bwMode="auto">
          <a:xfrm>
            <a:off x="2866227" y="1644254"/>
            <a:ext cx="1134927" cy="773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 u="sng">
                <a:solidFill>
                  <a:schemeClr val="bg1"/>
                </a:solidFill>
              </a:rPr>
              <a:t>$1,552</a:t>
            </a:r>
            <a:endParaRPr lang="en-US" sz="2400" b="1">
              <a:solidFill>
                <a:schemeClr val="bg1"/>
              </a:solidFill>
            </a:endParaRPr>
          </a:p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chemeClr val="bg1"/>
                </a:solidFill>
              </a:rPr>
              <a:t>250</a:t>
            </a:r>
          </a:p>
        </p:txBody>
      </p:sp>
      <p:grpSp>
        <p:nvGrpSpPr>
          <p:cNvPr id="32776" name="Group 14"/>
          <p:cNvGrpSpPr>
            <a:grpSpLocks/>
          </p:cNvGrpSpPr>
          <p:nvPr/>
        </p:nvGrpSpPr>
        <p:grpSpPr bwMode="auto">
          <a:xfrm>
            <a:off x="814389" y="3137298"/>
            <a:ext cx="6948487" cy="1543050"/>
            <a:chOff x="513" y="2162"/>
            <a:chExt cx="4377" cy="1296"/>
          </a:xfrm>
        </p:grpSpPr>
        <p:sp>
          <p:nvSpPr>
            <p:cNvPr id="32780" name="Rectangle 4"/>
            <p:cNvSpPr>
              <a:spLocks noChangeArrowheads="1"/>
            </p:cNvSpPr>
            <p:nvPr/>
          </p:nvSpPr>
          <p:spPr bwMode="auto">
            <a:xfrm>
              <a:off x="513" y="2162"/>
              <a:ext cx="4377" cy="6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32781" name="Rectangle 9"/>
            <p:cNvSpPr>
              <a:spLocks noChangeArrowheads="1"/>
            </p:cNvSpPr>
            <p:nvPr/>
          </p:nvSpPr>
          <p:spPr bwMode="auto">
            <a:xfrm>
              <a:off x="2094" y="2188"/>
              <a:ext cx="2104" cy="6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>
                  <a:solidFill>
                    <a:schemeClr val="bg1"/>
                  </a:solidFill>
                </a:rPr>
                <a:t> Mkt. price per share </a:t>
              </a:r>
              <a:endParaRPr lang="en-US" sz="2400" b="1">
                <a:solidFill>
                  <a:schemeClr val="bg1"/>
                </a:solidFill>
              </a:endParaRPr>
            </a:p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Book value per share</a:t>
              </a:r>
            </a:p>
          </p:txBody>
        </p:sp>
        <p:sp>
          <p:nvSpPr>
            <p:cNvPr id="32782" name="Rectangle 10"/>
            <p:cNvSpPr>
              <a:spLocks noChangeArrowheads="1"/>
            </p:cNvSpPr>
            <p:nvPr/>
          </p:nvSpPr>
          <p:spPr bwMode="auto">
            <a:xfrm>
              <a:off x="709" y="2334"/>
              <a:ext cx="3671" cy="10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>
                <a:tabLst>
                  <a:tab pos="1262063" algn="l"/>
                </a:tabLst>
              </a:pPr>
              <a:r>
                <a:rPr lang="en-US" sz="2400" b="1">
                  <a:solidFill>
                    <a:schemeClr val="bg1"/>
                  </a:solidFill>
                </a:rPr>
                <a:t>   M/B	=</a:t>
              </a:r>
            </a:p>
            <a:p>
              <a:pPr>
                <a:tabLst>
                  <a:tab pos="1262063" algn="l"/>
                </a:tabLst>
              </a:pPr>
              <a:endParaRPr lang="en-US" sz="2400" b="1">
                <a:solidFill>
                  <a:schemeClr val="bg1"/>
                </a:solidFill>
              </a:endParaRPr>
            </a:p>
            <a:p>
              <a:pPr>
                <a:tabLst>
                  <a:tab pos="1262063" algn="l"/>
                </a:tabLst>
              </a:pPr>
              <a:r>
                <a:rPr lang="en-US" sz="2400" b="1">
                  <a:solidFill>
                    <a:schemeClr val="bg1"/>
                  </a:solidFill>
                </a:rPr>
                <a:t>	=               = 2.0x.</a:t>
              </a:r>
            </a:p>
          </p:txBody>
        </p:sp>
        <p:sp>
          <p:nvSpPr>
            <p:cNvPr id="32783" name="Rectangle 11"/>
            <p:cNvSpPr>
              <a:spLocks noChangeArrowheads="1"/>
            </p:cNvSpPr>
            <p:nvPr/>
          </p:nvSpPr>
          <p:spPr bwMode="auto">
            <a:xfrm>
              <a:off x="1885" y="2809"/>
              <a:ext cx="715" cy="6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 u="sng">
                  <a:solidFill>
                    <a:schemeClr val="bg1"/>
                  </a:solidFill>
                </a:rPr>
                <a:t>$12.17</a:t>
              </a:r>
              <a:endParaRPr lang="en-US" sz="2400" b="1">
                <a:solidFill>
                  <a:schemeClr val="bg1"/>
                </a:solidFill>
              </a:endParaRPr>
            </a:p>
            <a:p>
              <a:pPr algn="ctr">
                <a:lnSpc>
                  <a:spcPct val="85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$6.21</a:t>
              </a:r>
            </a:p>
          </p:txBody>
        </p:sp>
      </p:grpSp>
      <p:sp>
        <p:nvSpPr>
          <p:cNvPr id="32777" name="Rectangle 12"/>
          <p:cNvSpPr>
            <a:spLocks noChangeArrowheads="1"/>
          </p:cNvSpPr>
          <p:nvPr/>
        </p:nvSpPr>
        <p:spPr bwMode="auto">
          <a:xfrm>
            <a:off x="7473950" y="4388644"/>
            <a:ext cx="1059906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(More…)</a:t>
            </a:r>
          </a:p>
        </p:txBody>
      </p:sp>
      <p:sp>
        <p:nvSpPr>
          <p:cNvPr id="192525" name="Text Box 13"/>
          <p:cNvSpPr txBox="1">
            <a:spLocks noChangeArrowheads="1"/>
          </p:cNvSpPr>
          <p:nvPr/>
        </p:nvSpPr>
        <p:spPr bwMode="auto">
          <a:xfrm>
            <a:off x="203201" y="532210"/>
            <a:ext cx="398218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OOK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ALUE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ER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HARE =</a:t>
            </a:r>
          </a:p>
        </p:txBody>
      </p:sp>
      <p:sp>
        <p:nvSpPr>
          <p:cNvPr id="192527" name="Text Box 15"/>
          <p:cNvSpPr txBox="1">
            <a:spLocks noChangeArrowheads="1"/>
          </p:cNvSpPr>
          <p:nvPr/>
        </p:nvSpPr>
        <p:spPr bwMode="auto">
          <a:xfrm>
            <a:off x="198439" y="2781300"/>
            <a:ext cx="412324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ARKET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ER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OOK VALUE=</a:t>
            </a:r>
          </a:p>
        </p:txBody>
      </p:sp>
    </p:spTree>
    <p:extLst>
      <p:ext uri="{BB962C8B-B14F-4D97-AF65-F5344CB8AC3E}">
        <p14:creationId xmlns:p14="http://schemas.microsoft.com/office/powerpoint/2010/main" val="34158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340821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835025" y="3704947"/>
            <a:ext cx="7473950" cy="1000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333375" indent="-333375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b="1"/>
              <a:t>P/E: How much investors will pay for $1 of earnings.  High is good.</a:t>
            </a:r>
          </a:p>
          <a:p>
            <a:pPr marL="333375" indent="-333375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b="1"/>
              <a:t>M/B: How much paid for $1 of book value.  Higher is good.</a:t>
            </a:r>
          </a:p>
          <a:p>
            <a:pPr marL="333375" indent="-333375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n"/>
            </a:pPr>
            <a:r>
              <a:rPr lang="en-US" sz="1600" b="1"/>
              <a:t>P/E and M/B are high if ROE is high, risk is low.</a:t>
            </a:r>
          </a:p>
        </p:txBody>
      </p:sp>
      <p:graphicFrame>
        <p:nvGraphicFramePr>
          <p:cNvPr id="193541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06786"/>
              </p:ext>
            </p:extLst>
          </p:nvPr>
        </p:nvGraphicFramePr>
        <p:xfrm>
          <a:off x="228600" y="632222"/>
          <a:ext cx="8707581" cy="2468880"/>
        </p:xfrm>
        <a:graphic>
          <a:graphicData uri="http://schemas.openxmlformats.org/drawingml/2006/table">
            <a:tbl>
              <a:tblPr/>
              <a:tblGrid>
                <a:gridCol w="1880046"/>
                <a:gridCol w="1880046"/>
                <a:gridCol w="1682146"/>
                <a:gridCol w="1583197"/>
                <a:gridCol w="1682146"/>
              </a:tblGrid>
              <a:tr h="424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nerikXBold" pitchFamily="2" charset="0"/>
                      </a:endParaRPr>
                    </a:p>
                  </a:txBody>
                  <a:tcPr marT="34290" marB="342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2002E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2001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2000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Ind.</a:t>
                      </a:r>
                    </a:p>
                  </a:txBody>
                  <a:tcPr marT="34290" marB="34290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P/E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12.0x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-0.4x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9.7x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14.2x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P/CF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8.2x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-0.6x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8.0x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7.6x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M/B</a:t>
                      </a: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2.0x</a:t>
                      </a:r>
                    </a:p>
                  </a:txBody>
                  <a:tcPr marT="34290" marB="3429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1.7x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1.3x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nerikXBold" pitchFamily="2" charset="0"/>
                        </a:rPr>
                        <a:t>2.9x</a:t>
                      </a:r>
                    </a:p>
                  </a:txBody>
                  <a:tcPr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43676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4">
  <a:themeElements>
    <a:clrScheme name="Slice HD-RCD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 HD-RC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heme14" id="{CD566B56-F34E-4ADA-B9FA-162510FD0D59}" vid="{5BAFFD93-B936-4DC9-8867-E72EAAB712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Theme14</Template>
  <TotalTime>373</TotalTime>
  <Words>2842</Words>
  <Application>Microsoft Office PowerPoint</Application>
  <PresentationFormat>On-screen Show (16:9)</PresentationFormat>
  <Paragraphs>519</Paragraphs>
  <Slides>109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0" baseType="lpstr">
      <vt:lpstr>Theme14</vt:lpstr>
      <vt:lpstr>FINANCIAL STATEMENT AND RATIOS</vt:lpstr>
      <vt:lpstr>DEFINITION</vt:lpstr>
      <vt:lpstr>FINANCIAL ANALYSIS</vt:lpstr>
      <vt:lpstr>PowerPoint Presentation</vt:lpstr>
      <vt:lpstr>Balance sheet (neraca)</vt:lpstr>
      <vt:lpstr>PowerPoint Presentation</vt:lpstr>
      <vt:lpstr>PowerPoint Presentation</vt:lpstr>
      <vt:lpstr>Balance sheet COMPONENTS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STEPS TO PREPAIR A BALANCE SHEET</vt:lpstr>
      <vt:lpstr>PowerPoint Presentation</vt:lpstr>
      <vt:lpstr>EXAMPLE 1</vt:lpstr>
      <vt:lpstr>PowerPoint Presentation</vt:lpstr>
      <vt:lpstr>PowerPoint Presentation</vt:lpstr>
      <vt:lpstr>VERTICAL ANALYSIS</vt:lpstr>
      <vt:lpstr>Vertical Analysis</vt:lpstr>
      <vt:lpstr>PowerPoint Presentation</vt:lpstr>
      <vt:lpstr>EXAMPLE 2</vt:lpstr>
      <vt:lpstr>PowerPoint Presentation</vt:lpstr>
      <vt:lpstr>PowerPoint Presentation</vt:lpstr>
      <vt:lpstr>PowerPoint Presentation</vt:lpstr>
      <vt:lpstr>HORIZONTAL ANALYSIS OF BALANCE SHEET</vt:lpstr>
      <vt:lpstr>HORIZONTAL ANALYSIS</vt:lpstr>
      <vt:lpstr>PowerPoint Presentation</vt:lpstr>
      <vt:lpstr>CONTOH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BOTTOM LINE</vt:lpstr>
      <vt:lpstr>PowerPoint Presentation</vt:lpstr>
      <vt:lpstr>PREPARING AN INCOME STATEMENT</vt:lpstr>
      <vt:lpstr>PowerPoint Presentation</vt:lpstr>
      <vt:lpstr>PowerPoint Presentation</vt:lpstr>
      <vt:lpstr>PowerPoint Presentation</vt:lpstr>
      <vt:lpstr>PowerPoint Presentation</vt:lpstr>
      <vt:lpstr>EXAMPLE 4</vt:lpstr>
      <vt:lpstr>PowerPoint Presentation</vt:lpstr>
      <vt:lpstr>PowerPoint Presentation</vt:lpstr>
      <vt:lpstr>PREPARING A VERTICAL ANALYSIS OF AN INCOME STATEMENT</vt:lpstr>
      <vt:lpstr>PREPARING A VERTICAL ANALYSIS OF AN INCOME STATEMENT</vt:lpstr>
      <vt:lpstr>PowerPoint Presentation</vt:lpstr>
      <vt:lpstr>EXAMPLE 5</vt:lpstr>
      <vt:lpstr>PowerPoint Presentation</vt:lpstr>
      <vt:lpstr>PowerPoint Presentation</vt:lpstr>
      <vt:lpstr>PREPARING A HORIZONTAL ANALYSIS OF AN INCOME STATEMENT</vt:lpstr>
      <vt:lpstr>PREPARING A HORIZONTAL ANALYSIS OF AN INCOME STATEMENT</vt:lpstr>
      <vt:lpstr>PowerPoint Presentation</vt:lpstr>
      <vt:lpstr>EXAMPLE6</vt:lpstr>
      <vt:lpstr>EXAMPLE6</vt:lpstr>
      <vt:lpstr>PowerPoint Presentation</vt:lpstr>
      <vt:lpstr>PowerPoint Presentation</vt:lpstr>
      <vt:lpstr>PowerPoint Presentation</vt:lpstr>
      <vt:lpstr>DEFINITION</vt:lpstr>
      <vt:lpstr>Financial ratios fall into five major categories:</vt:lpstr>
      <vt:lpstr>EXAMPLE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PREPARING A TREND ANALYSIS OF FINANCIAL DATA</vt:lpstr>
      <vt:lpstr>TREND ANALYSIS</vt:lpstr>
      <vt:lpstr>TREND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Balance Sheet:  Assets</vt:lpstr>
      <vt:lpstr>Liabilities and Equity</vt:lpstr>
      <vt:lpstr>Income Statement</vt:lpstr>
      <vt:lpstr>Other Data</vt:lpstr>
      <vt:lpstr>Why are ratios useful?</vt:lpstr>
      <vt:lpstr>What are the five major categories of ratios, and what questions do they answer?</vt:lpstr>
      <vt:lpstr>PowerPoint Presentation</vt:lpstr>
      <vt:lpstr>Calculate the firm’s forecasted current and quick ratios for 2002.</vt:lpstr>
      <vt:lpstr>Comments on CR and QR</vt:lpstr>
      <vt:lpstr>What is the inventory turnover ratio as compared to the industry average?</vt:lpstr>
      <vt:lpstr>Comments on Inventory Turnover</vt:lpstr>
      <vt:lpstr>PowerPoint Presentation</vt:lpstr>
      <vt:lpstr>Appraisal of DSO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Profit Margin (PM)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48</cp:revision>
  <cp:lastPrinted>2013-11-24T08:00:17Z</cp:lastPrinted>
  <dcterms:created xsi:type="dcterms:W3CDTF">2013-11-23T15:59:06Z</dcterms:created>
  <dcterms:modified xsi:type="dcterms:W3CDTF">2013-12-10T07:37:29Z</dcterms:modified>
</cp:coreProperties>
</file>