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65"/>
  </p:notesMasterIdLst>
  <p:sldIdLst>
    <p:sldId id="256" r:id="rId2"/>
    <p:sldId id="258" r:id="rId3"/>
    <p:sldId id="265" r:id="rId4"/>
    <p:sldId id="298" r:id="rId5"/>
    <p:sldId id="257" r:id="rId6"/>
    <p:sldId id="259" r:id="rId7"/>
    <p:sldId id="260" r:id="rId8"/>
    <p:sldId id="261" r:id="rId9"/>
    <p:sldId id="262" r:id="rId10"/>
    <p:sldId id="263" r:id="rId11"/>
    <p:sldId id="264"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Lst>
  <p:sldSz cx="9144000" cy="5143500" type="screen16x9"/>
  <p:notesSz cx="6858000" cy="9144000"/>
  <p:custDataLst>
    <p:tags r:id="rId6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234" y="-7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CDFF322-0186-4B92-9E05-3D0391C0C43E}" type="datetimeFigureOut">
              <a:rPr lang="en-US" smtClean="0"/>
              <a:t>2/15/2015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72BD32-8DE9-4801-A808-C5FF48559F07}" type="slidenum">
              <a:rPr lang="en-US" smtClean="0"/>
              <a:t>‹#›</a:t>
            </a:fld>
            <a:endParaRPr lang="en-US"/>
          </a:p>
        </p:txBody>
      </p:sp>
    </p:spTree>
    <p:extLst>
      <p:ext uri="{BB962C8B-B14F-4D97-AF65-F5344CB8AC3E}">
        <p14:creationId xmlns:p14="http://schemas.microsoft.com/office/powerpoint/2010/main" val="42264315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Note</a:t>
            </a:r>
            <a:r>
              <a:rPr lang="en-US" baseline="0" smtClean="0"/>
              <a:t> jajalan</a:t>
            </a:r>
            <a:endParaRPr lang="id-ID"/>
          </a:p>
        </p:txBody>
      </p:sp>
      <p:sp>
        <p:nvSpPr>
          <p:cNvPr id="4" name="Slide Number Placeholder 3"/>
          <p:cNvSpPr>
            <a:spLocks noGrp="1"/>
          </p:cNvSpPr>
          <p:nvPr>
            <p:ph type="sldNum" sz="quarter" idx="10"/>
          </p:nvPr>
        </p:nvSpPr>
        <p:spPr/>
        <p:txBody>
          <a:bodyPr/>
          <a:lstStyle/>
          <a:p>
            <a:fld id="{8372BD32-8DE9-4801-A808-C5FF48559F07}" type="slidenum">
              <a:rPr lang="en-US" smtClean="0"/>
              <a:t>1</a:t>
            </a:fld>
            <a:endParaRPr lang="en-US"/>
          </a:p>
        </p:txBody>
      </p:sp>
    </p:spTree>
    <p:extLst>
      <p:ext uri="{BB962C8B-B14F-4D97-AF65-F5344CB8AC3E}">
        <p14:creationId xmlns:p14="http://schemas.microsoft.com/office/powerpoint/2010/main" val="4012529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372BD32-8DE9-4801-A808-C5FF48559F07}" type="slidenum">
              <a:rPr lang="en-US" smtClean="0"/>
              <a:t>9</a:t>
            </a:fld>
            <a:endParaRPr lang="en-US"/>
          </a:p>
        </p:txBody>
      </p:sp>
    </p:spTree>
    <p:extLst>
      <p:ext uri="{BB962C8B-B14F-4D97-AF65-F5344CB8AC3E}">
        <p14:creationId xmlns:p14="http://schemas.microsoft.com/office/powerpoint/2010/main" val="17947273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smtClean="0">
                <a:solidFill>
                  <a:schemeClr val="tx1"/>
                </a:solidFill>
                <a:latin typeface="+mn-lt"/>
                <a:ea typeface="+mn-ea"/>
                <a:cs typeface="+mn-cs"/>
              </a:rPr>
              <a:t>In example E, although the accrued interest is an additional payment by the buyer, the</a:t>
            </a:r>
          </a:p>
          <a:p>
            <a:r>
              <a:rPr lang="en-US" sz="1200" b="0" i="0" u="none" strike="noStrike" kern="1200" baseline="0" smtClean="0">
                <a:solidFill>
                  <a:schemeClr val="tx1"/>
                </a:solidFill>
                <a:latin typeface="+mn-lt"/>
                <a:ea typeface="+mn-ea"/>
                <a:cs typeface="+mn-cs"/>
              </a:rPr>
              <a:t>buyer will get it back in the $40 ($1,000 </a:t>
            </a:r>
            <a:r>
              <a:rPr lang="id-ID" sz="1200" b="0" i="0" u="none" strike="noStrike" kern="1200" baseline="0" smtClean="0">
                <a:solidFill>
                  <a:schemeClr val="tx1"/>
                </a:solidFill>
                <a:latin typeface="+mn-lt"/>
                <a:ea typeface="+mn-ea"/>
                <a:cs typeface="+mn-cs"/>
              </a:rPr>
              <a:t>X</a:t>
            </a:r>
            <a:r>
              <a:rPr lang="en-US" sz="1200" b="0" i="0" u="none" strike="noStrike" kern="1200" baseline="0" smtClean="0">
                <a:solidFill>
                  <a:schemeClr val="tx1"/>
                </a:solidFill>
                <a:latin typeface="+mn-lt"/>
                <a:ea typeface="+mn-ea"/>
                <a:cs typeface="+mn-cs"/>
              </a:rPr>
              <a:t> 8%</a:t>
            </a:r>
            <a:r>
              <a:rPr lang="id-ID" sz="1200" b="0" i="0" u="none" strike="noStrike" kern="1200" baseline="0" smtClean="0">
                <a:solidFill>
                  <a:schemeClr val="tx1"/>
                </a:solidFill>
                <a:latin typeface="+mn-lt"/>
                <a:ea typeface="+mn-ea"/>
                <a:cs typeface="+mn-cs"/>
              </a:rPr>
              <a:t> X 1/2</a:t>
            </a:r>
            <a:r>
              <a:rPr lang="en-US" sz="1200" b="0" i="0" u="none" strike="noStrike" kern="1200" baseline="0" smtClean="0">
                <a:solidFill>
                  <a:schemeClr val="tx1"/>
                </a:solidFill>
                <a:latin typeface="+mn-lt"/>
                <a:ea typeface="+mn-ea"/>
                <a:cs typeface="+mn-cs"/>
              </a:rPr>
              <a:t> ) interest payment on January 1.</a:t>
            </a:r>
            <a:endParaRPr lang="en-US"/>
          </a:p>
        </p:txBody>
      </p:sp>
      <p:sp>
        <p:nvSpPr>
          <p:cNvPr id="4" name="Slide Number Placeholder 3"/>
          <p:cNvSpPr>
            <a:spLocks noGrp="1"/>
          </p:cNvSpPr>
          <p:nvPr>
            <p:ph type="sldNum" sz="quarter" idx="10"/>
          </p:nvPr>
        </p:nvSpPr>
        <p:spPr/>
        <p:txBody>
          <a:bodyPr/>
          <a:lstStyle/>
          <a:p>
            <a:fld id="{8372BD32-8DE9-4801-A808-C5FF48559F07}" type="slidenum">
              <a:rPr lang="en-US" smtClean="0"/>
              <a:t>51</a:t>
            </a:fld>
            <a:endParaRPr lang="en-US"/>
          </a:p>
        </p:txBody>
      </p:sp>
    </p:spTree>
    <p:extLst>
      <p:ext uri="{BB962C8B-B14F-4D97-AF65-F5344CB8AC3E}">
        <p14:creationId xmlns:p14="http://schemas.microsoft.com/office/powerpoint/2010/main" val="31751809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99118" y="1371600"/>
            <a:ext cx="6173808" cy="2171700"/>
          </a:xfrm>
        </p:spPr>
        <p:txBody>
          <a:bodyPr anchor="b">
            <a:normAutofit/>
          </a:bodyPr>
          <a:lstStyle>
            <a:lvl1pPr>
              <a:lnSpc>
                <a:spcPct val="80000"/>
              </a:lnSpc>
              <a:defRPr sz="5000">
                <a:solidFill>
                  <a:schemeClr val="tx1"/>
                </a:solidFill>
              </a:defRPr>
            </a:lvl1pPr>
          </a:lstStyle>
          <a:p>
            <a:r>
              <a:rPr lang="en-US" smtClean="0"/>
              <a:t>Click to edit Master title style</a:t>
            </a:r>
            <a:endParaRPr/>
          </a:p>
        </p:txBody>
      </p:sp>
      <p:sp>
        <p:nvSpPr>
          <p:cNvPr id="3" name="Subtitle 2"/>
          <p:cNvSpPr>
            <a:spLocks noGrp="1"/>
          </p:cNvSpPr>
          <p:nvPr>
            <p:ph type="subTitle" idx="1"/>
          </p:nvPr>
        </p:nvSpPr>
        <p:spPr>
          <a:xfrm>
            <a:off x="799118" y="3600450"/>
            <a:ext cx="6173808" cy="914400"/>
          </a:xfrm>
        </p:spPr>
        <p:txBody>
          <a:bodyPr>
            <a:normAutofit/>
          </a:bodyPr>
          <a:lstStyle>
            <a:lvl1pPr marL="0" indent="0" algn="l">
              <a:spcBef>
                <a:spcPts val="0"/>
              </a:spcBef>
              <a:buNone/>
              <a:defRPr sz="1500" cap="all" spc="150" baseline="0">
                <a:solidFill>
                  <a:schemeClr val="accent1"/>
                </a:solidFill>
              </a:defRPr>
            </a:lvl1pPr>
            <a:lvl2pPr marL="342946" indent="0" algn="ctr">
              <a:buNone/>
              <a:defRPr>
                <a:solidFill>
                  <a:schemeClr val="tx1">
                    <a:tint val="75000"/>
                  </a:schemeClr>
                </a:solidFill>
              </a:defRPr>
            </a:lvl2pPr>
            <a:lvl3pPr marL="685891" indent="0" algn="ctr">
              <a:buNone/>
              <a:defRPr>
                <a:solidFill>
                  <a:schemeClr val="tx1">
                    <a:tint val="75000"/>
                  </a:schemeClr>
                </a:solidFill>
              </a:defRPr>
            </a:lvl3pPr>
            <a:lvl4pPr marL="1028837" indent="0" algn="ctr">
              <a:buNone/>
              <a:defRPr>
                <a:solidFill>
                  <a:schemeClr val="tx1">
                    <a:tint val="75000"/>
                  </a:schemeClr>
                </a:solidFill>
              </a:defRPr>
            </a:lvl4pPr>
            <a:lvl5pPr marL="1371783" indent="0" algn="ctr">
              <a:buNone/>
              <a:defRPr>
                <a:solidFill>
                  <a:schemeClr val="tx1">
                    <a:tint val="75000"/>
                  </a:schemeClr>
                </a:solidFill>
              </a:defRPr>
            </a:lvl5pPr>
            <a:lvl6pPr marL="1714729" indent="0" algn="ctr">
              <a:buNone/>
              <a:defRPr>
                <a:solidFill>
                  <a:schemeClr val="tx1">
                    <a:tint val="75000"/>
                  </a:schemeClr>
                </a:solidFill>
              </a:defRPr>
            </a:lvl6pPr>
            <a:lvl7pPr marL="2057674" indent="0" algn="ctr">
              <a:buNone/>
              <a:defRPr>
                <a:solidFill>
                  <a:schemeClr val="tx1">
                    <a:tint val="75000"/>
                  </a:schemeClr>
                </a:solidFill>
              </a:defRPr>
            </a:lvl7pPr>
            <a:lvl8pPr marL="2400620" indent="0" algn="ctr">
              <a:buNone/>
              <a:defRPr>
                <a:solidFill>
                  <a:schemeClr val="tx1">
                    <a:tint val="75000"/>
                  </a:schemeClr>
                </a:solidFill>
              </a:defRPr>
            </a:lvl8pPr>
            <a:lvl9pPr marL="2743566" indent="0" algn="ctr">
              <a:buNone/>
              <a:defRPr>
                <a:solidFill>
                  <a:schemeClr val="tx1">
                    <a:tint val="75000"/>
                  </a:schemeClr>
                </a:solidFill>
              </a:defRPr>
            </a:lvl9pPr>
          </a:lstStyle>
          <a:p>
            <a:r>
              <a:rPr lang="en-US" smtClean="0"/>
              <a:t>Click to edit Master subtitle style</a:t>
            </a:r>
            <a:endParaRPr/>
          </a:p>
        </p:txBody>
      </p:sp>
    </p:spTree>
    <p:extLst>
      <p:ext uri="{BB962C8B-B14F-4D97-AF65-F5344CB8AC3E}">
        <p14:creationId xmlns:p14="http://schemas.microsoft.com/office/powerpoint/2010/main" val="94999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vl6pPr>
              <a:defRPr/>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extLst>
      <p:ext uri="{BB962C8B-B14F-4D97-AF65-F5344CB8AC3E}">
        <p14:creationId xmlns:p14="http://schemas.microsoft.com/office/powerpoint/2010/main" val="2738254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94918" y="1885950"/>
            <a:ext cx="6520997" cy="2114550"/>
          </a:xfrm>
        </p:spPr>
        <p:txBody>
          <a:bodyPr anchor="b">
            <a:normAutofit/>
          </a:bodyPr>
          <a:lstStyle>
            <a:lvl1pPr algn="l">
              <a:lnSpc>
                <a:spcPct val="80000"/>
              </a:lnSpc>
              <a:defRPr sz="3600" b="0" cap="none" baseline="0"/>
            </a:lvl1pPr>
          </a:lstStyle>
          <a:p>
            <a:r>
              <a:rPr lang="en-US" smtClean="0"/>
              <a:t>Click to edit Master title style</a:t>
            </a:r>
            <a:endParaRPr/>
          </a:p>
        </p:txBody>
      </p:sp>
      <p:sp>
        <p:nvSpPr>
          <p:cNvPr id="3" name="Text Placeholder 2"/>
          <p:cNvSpPr>
            <a:spLocks noGrp="1"/>
          </p:cNvSpPr>
          <p:nvPr>
            <p:ph type="body" idx="1"/>
          </p:nvPr>
        </p:nvSpPr>
        <p:spPr>
          <a:xfrm>
            <a:off x="799118" y="4057650"/>
            <a:ext cx="6517197" cy="457201"/>
          </a:xfrm>
        </p:spPr>
        <p:txBody>
          <a:bodyPr anchor="t">
            <a:normAutofit/>
          </a:bodyPr>
          <a:lstStyle>
            <a:lvl1pPr marL="0" indent="0">
              <a:spcBef>
                <a:spcPts val="0"/>
              </a:spcBef>
              <a:buNone/>
              <a:defRPr sz="1500" cap="all" spc="150" baseline="0">
                <a:solidFill>
                  <a:schemeClr val="accent1"/>
                </a:solidFill>
              </a:defRPr>
            </a:lvl1pPr>
            <a:lvl2pPr marL="342946" indent="0">
              <a:buNone/>
              <a:defRPr sz="1400">
                <a:solidFill>
                  <a:schemeClr val="tx1">
                    <a:tint val="75000"/>
                  </a:schemeClr>
                </a:solidFill>
              </a:defRPr>
            </a:lvl2pPr>
            <a:lvl3pPr marL="685891" indent="0">
              <a:buNone/>
              <a:defRPr sz="1200">
                <a:solidFill>
                  <a:schemeClr val="tx1">
                    <a:tint val="75000"/>
                  </a:schemeClr>
                </a:solidFill>
              </a:defRPr>
            </a:lvl3pPr>
            <a:lvl4pPr marL="1028837" indent="0">
              <a:buNone/>
              <a:defRPr sz="1100">
                <a:solidFill>
                  <a:schemeClr val="tx1">
                    <a:tint val="75000"/>
                  </a:schemeClr>
                </a:solidFill>
              </a:defRPr>
            </a:lvl4pPr>
            <a:lvl5pPr marL="1371783" indent="0">
              <a:buNone/>
              <a:defRPr sz="1100">
                <a:solidFill>
                  <a:schemeClr val="tx1">
                    <a:tint val="75000"/>
                  </a:schemeClr>
                </a:solidFill>
              </a:defRPr>
            </a:lvl5pPr>
            <a:lvl6pPr marL="1714729" indent="0">
              <a:buNone/>
              <a:defRPr sz="1100">
                <a:solidFill>
                  <a:schemeClr val="tx1">
                    <a:tint val="75000"/>
                  </a:schemeClr>
                </a:solidFill>
              </a:defRPr>
            </a:lvl6pPr>
            <a:lvl7pPr marL="2057674" indent="0">
              <a:buNone/>
              <a:defRPr sz="1100">
                <a:solidFill>
                  <a:schemeClr val="tx1">
                    <a:tint val="75000"/>
                  </a:schemeClr>
                </a:solidFill>
              </a:defRPr>
            </a:lvl7pPr>
            <a:lvl8pPr marL="2400620" indent="0">
              <a:buNone/>
              <a:defRPr sz="1100">
                <a:solidFill>
                  <a:schemeClr val="tx1">
                    <a:tint val="75000"/>
                  </a:schemeClr>
                </a:solidFill>
              </a:defRPr>
            </a:lvl8pPr>
            <a:lvl9pPr marL="2743566" indent="0">
              <a:buNone/>
              <a:defRPr sz="11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1761813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128880" y="1428751"/>
            <a:ext cx="3315563" cy="3086100"/>
          </a:xfrm>
        </p:spPr>
        <p:txBody>
          <a:bodyPr>
            <a:normAutofit/>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673104" y="1428751"/>
            <a:ext cx="3315563" cy="3086100"/>
          </a:xfrm>
        </p:spPr>
        <p:txBody>
          <a:bodyPr>
            <a:normAutofit/>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extLst>
      <p:ext uri="{BB962C8B-B14F-4D97-AF65-F5344CB8AC3E}">
        <p14:creationId xmlns:p14="http://schemas.microsoft.com/office/powerpoint/2010/main" val="282534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142106" y="1428750"/>
            <a:ext cx="3313277" cy="571500"/>
          </a:xfrm>
        </p:spPr>
        <p:txBody>
          <a:bodyPr anchor="ctr">
            <a:noAutofit/>
          </a:bodyPr>
          <a:lstStyle>
            <a:lvl1pPr marL="0" indent="0">
              <a:spcBef>
                <a:spcPts val="0"/>
              </a:spcBef>
              <a:buNone/>
              <a:defRPr sz="1500" b="0" cap="all" spc="150" baseline="0">
                <a:solidFill>
                  <a:schemeClr val="accent1"/>
                </a:solidFill>
              </a:defRPr>
            </a:lvl1pPr>
            <a:lvl2pPr marL="342946" indent="0">
              <a:buNone/>
              <a:defRPr sz="1500" b="1"/>
            </a:lvl2pPr>
            <a:lvl3pPr marL="685891" indent="0">
              <a:buNone/>
              <a:defRPr sz="1400" b="1"/>
            </a:lvl3pPr>
            <a:lvl4pPr marL="1028837" indent="0">
              <a:buNone/>
              <a:defRPr sz="1200" b="1"/>
            </a:lvl4pPr>
            <a:lvl5pPr marL="1371783" indent="0">
              <a:buNone/>
              <a:defRPr sz="1200" b="1"/>
            </a:lvl5pPr>
            <a:lvl6pPr marL="1714729" indent="0">
              <a:buNone/>
              <a:defRPr sz="1200" b="1"/>
            </a:lvl6pPr>
            <a:lvl7pPr marL="2057674" indent="0">
              <a:buNone/>
              <a:defRPr sz="1200" b="1"/>
            </a:lvl7pPr>
            <a:lvl8pPr marL="2400620" indent="0">
              <a:buNone/>
              <a:defRPr sz="1200" b="1"/>
            </a:lvl8pPr>
            <a:lvl9pPr marL="2743566"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1142106" y="2057401"/>
            <a:ext cx="3313277" cy="2457450"/>
          </a:xfrm>
        </p:spPr>
        <p:txBody>
          <a:bodyPr>
            <a:normAutofit/>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688617" y="1428750"/>
            <a:ext cx="3313277" cy="571500"/>
          </a:xfrm>
        </p:spPr>
        <p:txBody>
          <a:bodyPr anchor="ctr">
            <a:noAutofit/>
          </a:bodyPr>
          <a:lstStyle>
            <a:lvl1pPr marL="0" indent="0">
              <a:spcBef>
                <a:spcPts val="0"/>
              </a:spcBef>
              <a:buNone/>
              <a:defRPr sz="1500" b="0" cap="all" spc="150" baseline="0">
                <a:solidFill>
                  <a:schemeClr val="accent1"/>
                </a:solidFill>
              </a:defRPr>
            </a:lvl1pPr>
            <a:lvl2pPr marL="342946" indent="0">
              <a:buNone/>
              <a:defRPr sz="1500" b="1"/>
            </a:lvl2pPr>
            <a:lvl3pPr marL="685891" indent="0">
              <a:buNone/>
              <a:defRPr sz="1400" b="1"/>
            </a:lvl3pPr>
            <a:lvl4pPr marL="1028837" indent="0">
              <a:buNone/>
              <a:defRPr sz="1200" b="1"/>
            </a:lvl4pPr>
            <a:lvl5pPr marL="1371783" indent="0">
              <a:buNone/>
              <a:defRPr sz="1200" b="1"/>
            </a:lvl5pPr>
            <a:lvl6pPr marL="1714729" indent="0">
              <a:buNone/>
              <a:defRPr sz="1200" b="1"/>
            </a:lvl6pPr>
            <a:lvl7pPr marL="2057674" indent="0">
              <a:buNone/>
              <a:defRPr sz="1200" b="1"/>
            </a:lvl7pPr>
            <a:lvl8pPr marL="2400620" indent="0">
              <a:buNone/>
              <a:defRPr sz="1200" b="1"/>
            </a:lvl8pPr>
            <a:lvl9pPr marL="2743566"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88617" y="2057401"/>
            <a:ext cx="3313277" cy="2457450"/>
          </a:xfrm>
        </p:spPr>
        <p:txBody>
          <a:bodyPr>
            <a:normAutofit/>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extLst>
      <p:ext uri="{BB962C8B-B14F-4D97-AF65-F5344CB8AC3E}">
        <p14:creationId xmlns:p14="http://schemas.microsoft.com/office/powerpoint/2010/main" val="420841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Tree>
    <p:extLst>
      <p:ext uri="{BB962C8B-B14F-4D97-AF65-F5344CB8AC3E}">
        <p14:creationId xmlns:p14="http://schemas.microsoft.com/office/powerpoint/2010/main" val="162663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2"/>
        </a:solidFill>
        <a:effectLst/>
      </p:bgPr>
    </p:bg>
    <p:spTree>
      <p:nvGrpSpPr>
        <p:cNvPr id="1" name=""/>
        <p:cNvGrpSpPr/>
        <p:nvPr/>
      </p:nvGrpSpPr>
      <p:grpSpPr>
        <a:xfrm>
          <a:off x="0" y="0"/>
          <a:ext cx="0" cy="0"/>
          <a:chOff x="0" y="0"/>
          <a:chExt cx="0" cy="0"/>
        </a:xfrm>
      </p:grpSpPr>
      <p:sp>
        <p:nvSpPr>
          <p:cNvPr id="5" name="Rectangle 4"/>
          <p:cNvSpPr/>
          <p:nvPr userDrawn="1"/>
        </p:nvSpPr>
        <p:spPr>
          <a:xfrm>
            <a:off x="0" y="0"/>
            <a:ext cx="9144000" cy="51435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07540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91910" y="1428750"/>
            <a:ext cx="2698158" cy="2000250"/>
          </a:xfrm>
        </p:spPr>
        <p:txBody>
          <a:bodyPr anchor="b">
            <a:noAutofit/>
          </a:bodyPr>
          <a:lstStyle>
            <a:lvl1pPr algn="l">
              <a:lnSpc>
                <a:spcPct val="90000"/>
              </a:lnSpc>
              <a:defRPr sz="2700" b="0" baseline="0">
                <a:solidFill>
                  <a:schemeClr val="tx1"/>
                </a:solidFill>
              </a:defRPr>
            </a:lvl1pPr>
          </a:lstStyle>
          <a:p>
            <a:r>
              <a:rPr lang="en-US" smtClean="0"/>
              <a:t>Click to edit Master title style</a:t>
            </a:r>
            <a:endParaRPr/>
          </a:p>
        </p:txBody>
      </p:sp>
      <p:sp>
        <p:nvSpPr>
          <p:cNvPr id="3" name="Content Placeholder 2"/>
          <p:cNvSpPr>
            <a:spLocks noGrp="1"/>
          </p:cNvSpPr>
          <p:nvPr>
            <p:ph idx="1"/>
          </p:nvPr>
        </p:nvSpPr>
        <p:spPr>
          <a:xfrm>
            <a:off x="3714528" y="514350"/>
            <a:ext cx="4801850" cy="4000500"/>
          </a:xfrm>
        </p:spPr>
        <p:txBody>
          <a:bodyPr>
            <a:normAutofit/>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799118" y="3486150"/>
            <a:ext cx="2686749" cy="1028700"/>
          </a:xfrm>
        </p:spPr>
        <p:txBody>
          <a:bodyPr>
            <a:normAutofit/>
          </a:bodyPr>
          <a:lstStyle>
            <a:lvl1pPr marL="0" indent="0">
              <a:lnSpc>
                <a:spcPct val="90000"/>
              </a:lnSpc>
              <a:spcBef>
                <a:spcPts val="900"/>
              </a:spcBef>
              <a:buNone/>
              <a:defRPr sz="1400"/>
            </a:lvl1pPr>
            <a:lvl2pPr marL="342946" indent="0">
              <a:buNone/>
              <a:defRPr sz="900"/>
            </a:lvl2pPr>
            <a:lvl3pPr marL="685891" indent="0">
              <a:buNone/>
              <a:defRPr sz="800"/>
            </a:lvl3pPr>
            <a:lvl4pPr marL="1028837" indent="0">
              <a:buNone/>
              <a:defRPr sz="700"/>
            </a:lvl4pPr>
            <a:lvl5pPr marL="1371783" indent="0">
              <a:buNone/>
              <a:defRPr sz="700"/>
            </a:lvl5pPr>
            <a:lvl6pPr marL="1714729" indent="0">
              <a:buNone/>
              <a:defRPr sz="700"/>
            </a:lvl6pPr>
            <a:lvl7pPr marL="2057674" indent="0">
              <a:buNone/>
              <a:defRPr sz="700"/>
            </a:lvl7pPr>
            <a:lvl8pPr marL="2400620" indent="0">
              <a:buNone/>
              <a:defRPr sz="700"/>
            </a:lvl8pPr>
            <a:lvl9pPr marL="2743566" indent="0">
              <a:buNone/>
              <a:defRPr sz="700"/>
            </a:lvl9pPr>
          </a:lstStyle>
          <a:p>
            <a:pPr lvl="0"/>
            <a:r>
              <a:rPr lang="en-US" smtClean="0"/>
              <a:t>Click to edit Master text styles</a:t>
            </a:r>
          </a:p>
        </p:txBody>
      </p:sp>
    </p:spTree>
    <p:extLst>
      <p:ext uri="{BB962C8B-B14F-4D97-AF65-F5344CB8AC3E}">
        <p14:creationId xmlns:p14="http://schemas.microsoft.com/office/powerpoint/2010/main" val="254498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714528" y="514350"/>
            <a:ext cx="4801850" cy="4000500"/>
          </a:xfrm>
          <a:solidFill>
            <a:schemeClr val="bg2"/>
          </a:solidFill>
          <a:ln w="76200">
            <a:solidFill>
              <a:schemeClr val="tx1"/>
            </a:solidFill>
            <a:miter lim="800000"/>
          </a:ln>
        </p:spPr>
        <p:txBody>
          <a:bodyPr>
            <a:normAutofit/>
          </a:bodyPr>
          <a:lstStyle>
            <a:lvl1pPr marL="0" indent="0" algn="ctr">
              <a:buNone/>
              <a:defRPr sz="1800"/>
            </a:lvl1pPr>
            <a:lvl2pPr marL="342946" indent="0">
              <a:buNone/>
              <a:defRPr sz="2100"/>
            </a:lvl2pPr>
            <a:lvl3pPr marL="685891" indent="0">
              <a:buNone/>
              <a:defRPr sz="1800"/>
            </a:lvl3pPr>
            <a:lvl4pPr marL="1028837" indent="0">
              <a:buNone/>
              <a:defRPr sz="1500"/>
            </a:lvl4pPr>
            <a:lvl5pPr marL="1371783" indent="0">
              <a:buNone/>
              <a:defRPr sz="1500"/>
            </a:lvl5pPr>
            <a:lvl6pPr marL="1714729" indent="0">
              <a:buNone/>
              <a:defRPr sz="1500"/>
            </a:lvl6pPr>
            <a:lvl7pPr marL="2057674" indent="0">
              <a:buNone/>
              <a:defRPr sz="1500"/>
            </a:lvl7pPr>
            <a:lvl8pPr marL="2400620" indent="0">
              <a:buNone/>
              <a:defRPr sz="1500"/>
            </a:lvl8pPr>
            <a:lvl9pPr marL="2743566" indent="0">
              <a:buNone/>
              <a:defRPr sz="1500"/>
            </a:lvl9pPr>
          </a:lstStyle>
          <a:p>
            <a:r>
              <a:rPr lang="en-US" smtClean="0"/>
              <a:t>Click icon to add picture</a:t>
            </a:r>
            <a:endParaRPr/>
          </a:p>
        </p:txBody>
      </p:sp>
      <p:sp>
        <p:nvSpPr>
          <p:cNvPr id="2" name="Title 1"/>
          <p:cNvSpPr>
            <a:spLocks noGrp="1"/>
          </p:cNvSpPr>
          <p:nvPr>
            <p:ph type="title"/>
          </p:nvPr>
        </p:nvSpPr>
        <p:spPr>
          <a:xfrm>
            <a:off x="791910" y="1428750"/>
            <a:ext cx="2698158" cy="2000250"/>
          </a:xfrm>
        </p:spPr>
        <p:txBody>
          <a:bodyPr anchor="b">
            <a:normAutofit/>
          </a:bodyPr>
          <a:lstStyle>
            <a:lvl1pPr algn="l">
              <a:lnSpc>
                <a:spcPct val="90000"/>
              </a:lnSpc>
              <a:defRPr sz="2700" b="0" i="0" baseline="0">
                <a:solidFill>
                  <a:schemeClr val="tx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799118" y="3486150"/>
            <a:ext cx="2686749" cy="1028700"/>
          </a:xfrm>
        </p:spPr>
        <p:txBody>
          <a:bodyPr>
            <a:normAutofit/>
          </a:bodyPr>
          <a:lstStyle>
            <a:lvl1pPr marL="0" indent="0">
              <a:lnSpc>
                <a:spcPct val="90000"/>
              </a:lnSpc>
              <a:spcBef>
                <a:spcPts val="900"/>
              </a:spcBef>
              <a:buNone/>
              <a:defRPr sz="1400"/>
            </a:lvl1pPr>
            <a:lvl2pPr marL="342946" indent="0">
              <a:buNone/>
              <a:defRPr sz="900"/>
            </a:lvl2pPr>
            <a:lvl3pPr marL="685891" indent="0">
              <a:buNone/>
              <a:defRPr sz="800"/>
            </a:lvl3pPr>
            <a:lvl4pPr marL="1028837" indent="0">
              <a:buNone/>
              <a:defRPr sz="700"/>
            </a:lvl4pPr>
            <a:lvl5pPr marL="1371783" indent="0">
              <a:buNone/>
              <a:defRPr sz="700"/>
            </a:lvl5pPr>
            <a:lvl6pPr marL="1714729" indent="0">
              <a:buNone/>
              <a:defRPr sz="700"/>
            </a:lvl6pPr>
            <a:lvl7pPr marL="2057674" indent="0">
              <a:buNone/>
              <a:defRPr sz="700"/>
            </a:lvl7pPr>
            <a:lvl8pPr marL="2400620" indent="0">
              <a:buNone/>
              <a:defRPr sz="700"/>
            </a:lvl8pPr>
            <a:lvl9pPr marL="2743566" indent="0">
              <a:buNone/>
              <a:defRPr sz="700"/>
            </a:lvl9pPr>
          </a:lstStyle>
          <a:p>
            <a:pPr lvl="0"/>
            <a:r>
              <a:rPr lang="en-US" smtClean="0"/>
              <a:t>Click to edit Master text styles</a:t>
            </a:r>
          </a:p>
        </p:txBody>
      </p:sp>
    </p:spTree>
    <p:extLst>
      <p:ext uri="{BB962C8B-B14F-4D97-AF65-F5344CB8AC3E}">
        <p14:creationId xmlns:p14="http://schemas.microsoft.com/office/powerpoint/2010/main" val="2249172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extLst>
      <p:ext uri="{BB962C8B-B14F-4D97-AF65-F5344CB8AC3E}">
        <p14:creationId xmlns:p14="http://schemas.microsoft.com/office/powerpoint/2010/main" val="460095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596" y="285751"/>
            <a:ext cx="1143298" cy="42291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142107" y="285751"/>
            <a:ext cx="5544993" cy="42291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extLst>
      <p:ext uri="{BB962C8B-B14F-4D97-AF65-F5344CB8AC3E}">
        <p14:creationId xmlns:p14="http://schemas.microsoft.com/office/powerpoint/2010/main" val="4079035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2108" y="285750"/>
            <a:ext cx="6859787" cy="1028700"/>
          </a:xfrm>
          <a:prstGeom prst="rect">
            <a:avLst/>
          </a:prstGeom>
        </p:spPr>
        <p:txBody>
          <a:bodyPr vert="horz" lIns="68589" tIns="34295" rIns="68589" bIns="34295" rtlCol="0" anchor="b">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mtClean="0"/>
              <a:t>Click to edit Master title style</a:t>
            </a:r>
            <a:endParaRPr/>
          </a:p>
        </p:txBody>
      </p:sp>
      <p:sp>
        <p:nvSpPr>
          <p:cNvPr id="3" name="Text Placeholder 2"/>
          <p:cNvSpPr>
            <a:spLocks noGrp="1"/>
          </p:cNvSpPr>
          <p:nvPr>
            <p:ph type="body" idx="1"/>
          </p:nvPr>
        </p:nvSpPr>
        <p:spPr>
          <a:xfrm>
            <a:off x="1142107" y="1428749"/>
            <a:ext cx="6852578" cy="3086101"/>
          </a:xfrm>
          <a:prstGeom prst="rect">
            <a:avLst/>
          </a:prstGeom>
        </p:spPr>
        <p:txBody>
          <a:bodyPr vert="horz" lIns="68589" tIns="34295" rIns="68589" bIns="3429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6171424" y="4800600"/>
            <a:ext cx="1087325" cy="207171"/>
          </a:xfrm>
          <a:prstGeom prst="rect">
            <a:avLst/>
          </a:prstGeom>
        </p:spPr>
        <p:txBody>
          <a:bodyPr vert="horz" lIns="68589" tIns="34295" rIns="68589" bIns="34295" rtlCol="0" anchor="ctr"/>
          <a:lstStyle>
            <a:lvl1pPr algn="r">
              <a:defRPr sz="800">
                <a:solidFill>
                  <a:schemeClr val="tx1">
                    <a:tint val="75000"/>
                  </a:schemeClr>
                </a:solidFill>
              </a:defRPr>
            </a:lvl1pPr>
          </a:lstStyle>
          <a:p>
            <a:fld id="{05DCBA58-22C5-4E68-B3FA-4386B8B985E1}" type="datetimeFigureOut">
              <a:rPr lang="en-US" smtClean="0"/>
              <a:t>2/15/2015</a:t>
            </a:fld>
            <a:endParaRPr lang="en-US"/>
          </a:p>
        </p:txBody>
      </p:sp>
      <p:sp>
        <p:nvSpPr>
          <p:cNvPr id="5" name="Footer Placeholder 4"/>
          <p:cNvSpPr>
            <a:spLocks noGrp="1"/>
          </p:cNvSpPr>
          <p:nvPr>
            <p:ph type="ftr" sz="quarter" idx="3"/>
          </p:nvPr>
        </p:nvSpPr>
        <p:spPr>
          <a:xfrm>
            <a:off x="1142107" y="4800600"/>
            <a:ext cx="4916180" cy="207171"/>
          </a:xfrm>
          <a:prstGeom prst="rect">
            <a:avLst/>
          </a:prstGeom>
        </p:spPr>
        <p:txBody>
          <a:bodyPr vert="horz" lIns="68589" tIns="34295" rIns="68589" bIns="34295" rtlCol="0" anchor="ctr"/>
          <a:lstStyle>
            <a:lvl1pPr algn="l">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373078" y="4800600"/>
            <a:ext cx="628815" cy="207171"/>
          </a:xfrm>
          <a:prstGeom prst="rect">
            <a:avLst/>
          </a:prstGeom>
        </p:spPr>
        <p:txBody>
          <a:bodyPr vert="horz" lIns="68589" tIns="34295" rIns="68589" bIns="34295" rtlCol="0" anchor="ctr"/>
          <a:lstStyle>
            <a:lvl1pPr algn="r">
              <a:defRPr sz="800">
                <a:solidFill>
                  <a:schemeClr val="tx1">
                    <a:tint val="75000"/>
                  </a:schemeClr>
                </a:solidFill>
              </a:defRPr>
            </a:lvl1pPr>
          </a:lstStyle>
          <a:p>
            <a:fld id="{9C514152-0355-447D-8373-843138FEA732}" type="slidenum">
              <a:rPr lang="en-US" smtClean="0"/>
              <a:t>‹#›</a:t>
            </a:fld>
            <a:endParaRPr lang="en-US"/>
          </a:p>
        </p:txBody>
      </p:sp>
    </p:spTree>
    <p:extLst>
      <p:ext uri="{BB962C8B-B14F-4D97-AF65-F5344CB8AC3E}">
        <p14:creationId xmlns:p14="http://schemas.microsoft.com/office/powerpoint/2010/main" val="140305999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sldNum="0" hdr="0" ftr="0" dt="0"/>
  <p:txStyles>
    <p:titleStyle>
      <a:lvl1pPr algn="l" defTabSz="685891" rtl="0" eaLnBrk="1" latinLnBrk="0" hangingPunct="1">
        <a:lnSpc>
          <a:spcPct val="90000"/>
        </a:lnSpc>
        <a:spcBef>
          <a:spcPct val="0"/>
        </a:spcBef>
        <a:buNone/>
        <a:defRPr sz="2700" b="1" kern="1200" cap="none" spc="50" baseline="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j-lt"/>
          <a:ea typeface="+mj-ea"/>
          <a:cs typeface="+mj-cs"/>
        </a:defRPr>
      </a:lvl1pPr>
    </p:titleStyle>
    <p:bodyStyle>
      <a:lvl1pPr marL="167901" indent="-167901" algn="l" defTabSz="685891" rtl="0" eaLnBrk="1" latinLnBrk="0" hangingPunct="1">
        <a:lnSpc>
          <a:spcPct val="90000"/>
        </a:lnSpc>
        <a:spcBef>
          <a:spcPts val="1350"/>
        </a:spcBef>
        <a:buClr>
          <a:schemeClr val="accent1"/>
        </a:buClr>
        <a:buSzPct val="100000"/>
        <a:buFont typeface="Arial" pitchFamily="34" charset="0"/>
        <a:buChar char="•"/>
        <a:defRPr sz="1800" kern="1200">
          <a:solidFill>
            <a:schemeClr val="tx1"/>
          </a:solidFill>
          <a:effectLst>
            <a:outerShdw blurRad="38100" dist="38100" dir="2700000" algn="tl">
              <a:srgbClr val="000000">
                <a:alpha val="43137"/>
              </a:srgbClr>
            </a:outerShdw>
          </a:effectLst>
          <a:latin typeface="+mn-lt"/>
          <a:ea typeface="+mn-ea"/>
          <a:cs typeface="+mn-cs"/>
        </a:defRPr>
      </a:lvl1pPr>
      <a:lvl2pPr marL="347709" indent="-173854" algn="l" defTabSz="685891" rtl="0" eaLnBrk="1" latinLnBrk="0" hangingPunct="1">
        <a:lnSpc>
          <a:spcPct val="90000"/>
        </a:lnSpc>
        <a:spcBef>
          <a:spcPts val="900"/>
        </a:spcBef>
        <a:buClr>
          <a:schemeClr val="accent1"/>
        </a:buClr>
        <a:buSzPct val="100000"/>
        <a:buFont typeface="Arial" pitchFamily="34" charset="0"/>
        <a:buChar char="•"/>
        <a:defRPr sz="1500" kern="1200">
          <a:solidFill>
            <a:schemeClr val="tx1"/>
          </a:solidFill>
          <a:effectLst>
            <a:outerShdw blurRad="38100" dist="38100" dir="2700000" algn="tl">
              <a:srgbClr val="000000">
                <a:alpha val="43137"/>
              </a:srgbClr>
            </a:outerShdw>
          </a:effectLst>
          <a:latin typeface="+mn-lt"/>
          <a:ea typeface="+mn-ea"/>
          <a:cs typeface="+mn-cs"/>
        </a:defRPr>
      </a:lvl2pPr>
      <a:lvl3pPr marL="512037" indent="-164328" algn="l" defTabSz="685891" rtl="0" eaLnBrk="1" latinLnBrk="0" hangingPunct="1">
        <a:lnSpc>
          <a:spcPct val="90000"/>
        </a:lnSpc>
        <a:spcBef>
          <a:spcPts val="450"/>
        </a:spcBef>
        <a:buClr>
          <a:schemeClr val="accent1"/>
        </a:buClr>
        <a:buSzPct val="100000"/>
        <a:buFont typeface="Arial" pitchFamily="34" charset="0"/>
        <a:buChar char="•"/>
        <a:defRPr sz="1400" kern="1200">
          <a:solidFill>
            <a:schemeClr val="tx1"/>
          </a:solidFill>
          <a:effectLst>
            <a:outerShdw blurRad="38100" dist="38100" dir="2700000" algn="tl">
              <a:srgbClr val="000000">
                <a:alpha val="43137"/>
              </a:srgbClr>
            </a:outerShdw>
          </a:effectLst>
          <a:latin typeface="+mn-lt"/>
          <a:ea typeface="+mn-ea"/>
          <a:cs typeface="+mn-cs"/>
        </a:defRPr>
      </a:lvl3pPr>
      <a:lvl4pPr marL="643023" indent="-130986" algn="l" defTabSz="685891" rtl="0" eaLnBrk="1" latinLnBrk="0" hangingPunct="1">
        <a:lnSpc>
          <a:spcPct val="90000"/>
        </a:lnSpc>
        <a:spcBef>
          <a:spcPts val="450"/>
        </a:spcBef>
        <a:buClr>
          <a:schemeClr val="accent1"/>
        </a:buClr>
        <a:buSzPct val="100000"/>
        <a:buFont typeface="Arial" pitchFamily="34" charset="0"/>
        <a:buChar char="•"/>
        <a:defRPr sz="1200" kern="1200">
          <a:solidFill>
            <a:schemeClr val="tx1"/>
          </a:solidFill>
          <a:effectLst>
            <a:outerShdw blurRad="38100" dist="38100" dir="2700000" algn="tl">
              <a:srgbClr val="000000">
                <a:alpha val="43137"/>
              </a:srgbClr>
            </a:outerShdw>
          </a:effectLst>
          <a:latin typeface="+mn-lt"/>
          <a:ea typeface="+mn-ea"/>
          <a:cs typeface="+mn-cs"/>
        </a:defRPr>
      </a:lvl4pPr>
      <a:lvl5pPr marL="772819" indent="-129796" algn="l" defTabSz="685891" rtl="0" eaLnBrk="1" latinLnBrk="0" hangingPunct="1">
        <a:lnSpc>
          <a:spcPct val="90000"/>
        </a:lnSpc>
        <a:spcBef>
          <a:spcPts val="450"/>
        </a:spcBef>
        <a:buClr>
          <a:schemeClr val="accent1"/>
        </a:buClr>
        <a:buSzPct val="100000"/>
        <a:buFont typeface="Arial" pitchFamily="34" charset="0"/>
        <a:buChar char="•"/>
        <a:defRPr sz="1200" kern="1200">
          <a:solidFill>
            <a:schemeClr val="tx1"/>
          </a:solidFill>
          <a:effectLst>
            <a:outerShdw blurRad="38100" dist="38100" dir="2700000" algn="tl">
              <a:srgbClr val="000000">
                <a:alpha val="43137"/>
              </a:srgbClr>
            </a:outerShdw>
          </a:effectLst>
          <a:latin typeface="+mn-lt"/>
          <a:ea typeface="+mn-ea"/>
          <a:cs typeface="+mn-cs"/>
        </a:defRPr>
      </a:lvl5pPr>
      <a:lvl6pPr marL="905377" indent="-130319" algn="l" defTabSz="685891" rtl="0" eaLnBrk="1" latinLnBrk="0" hangingPunct="1">
        <a:spcBef>
          <a:spcPts val="450"/>
        </a:spcBef>
        <a:buClr>
          <a:schemeClr val="accent1"/>
        </a:buClr>
        <a:buFont typeface="Arial" pitchFamily="34" charset="0"/>
        <a:buChar char="•"/>
        <a:defRPr sz="1200" kern="1200">
          <a:solidFill>
            <a:schemeClr val="tx1"/>
          </a:solidFill>
          <a:latin typeface="+mn-lt"/>
          <a:ea typeface="+mn-ea"/>
          <a:cs typeface="+mn-cs"/>
        </a:defRPr>
      </a:lvl6pPr>
      <a:lvl7pPr marL="1035696" indent="-130319" algn="l" defTabSz="685891" rtl="0" eaLnBrk="1" latinLnBrk="0" hangingPunct="1">
        <a:spcBef>
          <a:spcPts val="450"/>
        </a:spcBef>
        <a:buClr>
          <a:schemeClr val="accent1"/>
        </a:buClr>
        <a:buFont typeface="Arial" pitchFamily="34" charset="0"/>
        <a:buChar char="•"/>
        <a:defRPr sz="1200" kern="1200">
          <a:solidFill>
            <a:schemeClr val="tx1"/>
          </a:solidFill>
          <a:latin typeface="+mn-lt"/>
          <a:ea typeface="+mn-ea"/>
          <a:cs typeface="+mn-cs"/>
        </a:defRPr>
      </a:lvl7pPr>
      <a:lvl8pPr marL="1166015" indent="-130319" algn="l" defTabSz="685891" rtl="0" eaLnBrk="1" latinLnBrk="0" hangingPunct="1">
        <a:spcBef>
          <a:spcPts val="450"/>
        </a:spcBef>
        <a:buClr>
          <a:schemeClr val="accent1"/>
        </a:buClr>
        <a:buFont typeface="Arial" pitchFamily="34" charset="0"/>
        <a:buChar char="•"/>
        <a:defRPr sz="1200" kern="1200">
          <a:solidFill>
            <a:schemeClr val="tx1"/>
          </a:solidFill>
          <a:latin typeface="+mn-lt"/>
          <a:ea typeface="+mn-ea"/>
          <a:cs typeface="+mn-cs"/>
        </a:defRPr>
      </a:lvl8pPr>
      <a:lvl9pPr marL="1296335" indent="-130319" algn="l" defTabSz="685891" rtl="0" eaLnBrk="1" latinLnBrk="0" hangingPunct="1">
        <a:spcBef>
          <a:spcPts val="450"/>
        </a:spcBef>
        <a:buClr>
          <a:schemeClr val="accent1"/>
        </a:buClr>
        <a:buFont typeface="Arial" pitchFamily="34" charset="0"/>
        <a:buChar char="•"/>
        <a:defRPr sz="1200" kern="1200">
          <a:solidFill>
            <a:schemeClr val="tx1"/>
          </a:solidFill>
          <a:latin typeface="+mn-lt"/>
          <a:ea typeface="+mn-ea"/>
          <a:cs typeface="+mn-cs"/>
        </a:defRPr>
      </a:lvl9pPr>
    </p:bodyStyle>
    <p:otherStyle>
      <a:defPPr>
        <a:defRPr/>
      </a:defPPr>
      <a:lvl1pPr marL="0" algn="l" defTabSz="685891" rtl="0" eaLnBrk="1" latinLnBrk="0" hangingPunct="1">
        <a:defRPr sz="1400" kern="1200">
          <a:solidFill>
            <a:schemeClr val="tx1"/>
          </a:solidFill>
          <a:latin typeface="+mn-lt"/>
          <a:ea typeface="+mn-ea"/>
          <a:cs typeface="+mn-cs"/>
        </a:defRPr>
      </a:lvl1pPr>
      <a:lvl2pPr marL="342946" algn="l" defTabSz="685891" rtl="0" eaLnBrk="1" latinLnBrk="0" hangingPunct="1">
        <a:defRPr sz="1400" kern="1200">
          <a:solidFill>
            <a:schemeClr val="tx1"/>
          </a:solidFill>
          <a:latin typeface="+mn-lt"/>
          <a:ea typeface="+mn-ea"/>
          <a:cs typeface="+mn-cs"/>
        </a:defRPr>
      </a:lvl2pPr>
      <a:lvl3pPr marL="685891" algn="l" defTabSz="685891" rtl="0" eaLnBrk="1" latinLnBrk="0" hangingPunct="1">
        <a:defRPr sz="1400" kern="1200">
          <a:solidFill>
            <a:schemeClr val="tx1"/>
          </a:solidFill>
          <a:latin typeface="+mn-lt"/>
          <a:ea typeface="+mn-ea"/>
          <a:cs typeface="+mn-cs"/>
        </a:defRPr>
      </a:lvl3pPr>
      <a:lvl4pPr marL="1028837" algn="l" defTabSz="685891" rtl="0" eaLnBrk="1" latinLnBrk="0" hangingPunct="1">
        <a:defRPr sz="1400" kern="1200">
          <a:solidFill>
            <a:schemeClr val="tx1"/>
          </a:solidFill>
          <a:latin typeface="+mn-lt"/>
          <a:ea typeface="+mn-ea"/>
          <a:cs typeface="+mn-cs"/>
        </a:defRPr>
      </a:lvl4pPr>
      <a:lvl5pPr marL="1371783" algn="l" defTabSz="685891" rtl="0" eaLnBrk="1" latinLnBrk="0" hangingPunct="1">
        <a:defRPr sz="1400" kern="1200">
          <a:solidFill>
            <a:schemeClr val="tx1"/>
          </a:solidFill>
          <a:latin typeface="+mn-lt"/>
          <a:ea typeface="+mn-ea"/>
          <a:cs typeface="+mn-cs"/>
        </a:defRPr>
      </a:lvl5pPr>
      <a:lvl6pPr marL="1714729" algn="l" defTabSz="685891" rtl="0" eaLnBrk="1" latinLnBrk="0" hangingPunct="1">
        <a:defRPr sz="1400" kern="1200">
          <a:solidFill>
            <a:schemeClr val="tx1"/>
          </a:solidFill>
          <a:latin typeface="+mn-lt"/>
          <a:ea typeface="+mn-ea"/>
          <a:cs typeface="+mn-cs"/>
        </a:defRPr>
      </a:lvl6pPr>
      <a:lvl7pPr marL="2057674" algn="l" defTabSz="685891" rtl="0" eaLnBrk="1" latinLnBrk="0" hangingPunct="1">
        <a:defRPr sz="1400" kern="1200">
          <a:solidFill>
            <a:schemeClr val="tx1"/>
          </a:solidFill>
          <a:latin typeface="+mn-lt"/>
          <a:ea typeface="+mn-ea"/>
          <a:cs typeface="+mn-cs"/>
        </a:defRPr>
      </a:lvl7pPr>
      <a:lvl8pPr marL="2400620" algn="l" defTabSz="685891" rtl="0" eaLnBrk="1" latinLnBrk="0" hangingPunct="1">
        <a:defRPr sz="1400" kern="1200">
          <a:solidFill>
            <a:schemeClr val="tx1"/>
          </a:solidFill>
          <a:latin typeface="+mn-lt"/>
          <a:ea typeface="+mn-ea"/>
          <a:cs typeface="+mn-cs"/>
        </a:defRPr>
      </a:lvl8pPr>
      <a:lvl9pPr marL="2743566" algn="l" defTabSz="685891" rtl="0" eaLnBrk="1" latinLnBrk="0" hangingPunct="1">
        <a:defRPr sz="14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pos="3839">
          <p15:clr>
            <a:srgbClr val="F26B43"/>
          </p15:clr>
        </p15:guide>
        <p15:guide id="2" orient="horz" pos="216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85950"/>
            <a:ext cx="7587082" cy="2419350"/>
          </a:xfrm>
        </p:spPr>
        <p:txBody>
          <a:bodyPr>
            <a:noAutofit/>
          </a:bodyPr>
          <a:lstStyle/>
          <a:p>
            <a:r>
              <a:rPr lang="id-ID" sz="6000" b="1" spc="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Securities and Distribution of Profit and Overhead</a:t>
            </a:r>
            <a:endParaRPr lang="en-US" sz="4400" b="1" spc="0"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4" name="Text Placeholder 3"/>
          <p:cNvSpPr>
            <a:spLocks noGrp="1"/>
          </p:cNvSpPr>
          <p:nvPr>
            <p:ph type="body" idx="1"/>
          </p:nvPr>
        </p:nvSpPr>
        <p:spPr>
          <a:xfrm>
            <a:off x="914400" y="1047750"/>
            <a:ext cx="6517197" cy="457201"/>
          </a:xfrm>
        </p:spPr>
        <p:txBody>
          <a:bodyPr>
            <a:noAutofit/>
          </a:bodyPr>
          <a:lstStyle/>
          <a:p>
            <a:r>
              <a:rPr lang="en-US" sz="3600" smtClean="0"/>
              <a:t>CHAPTER 19</a:t>
            </a:r>
            <a:endParaRPr lang="en-US" sz="3600"/>
          </a:p>
        </p:txBody>
      </p:sp>
    </p:spTree>
    <p:extLst>
      <p:ext uri="{BB962C8B-B14F-4D97-AF65-F5344CB8AC3E}">
        <p14:creationId xmlns:p14="http://schemas.microsoft.com/office/powerpoint/2010/main" val="1835849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DEFINITION</a:t>
            </a:r>
            <a:endParaRPr lang="en-US"/>
          </a:p>
        </p:txBody>
      </p:sp>
      <p:sp>
        <p:nvSpPr>
          <p:cNvPr id="3" name="Content Placeholder 2"/>
          <p:cNvSpPr>
            <a:spLocks noGrp="1"/>
          </p:cNvSpPr>
          <p:nvPr>
            <p:ph idx="1"/>
          </p:nvPr>
        </p:nvSpPr>
        <p:spPr>
          <a:xfrm>
            <a:off x="838200" y="1428749"/>
            <a:ext cx="7391399" cy="3086101"/>
          </a:xfrm>
        </p:spPr>
        <p:txBody>
          <a:bodyPr>
            <a:normAutofit fontScale="92500" lnSpcReduction="10000"/>
          </a:bodyPr>
          <a:lstStyle/>
          <a:p>
            <a:r>
              <a:rPr lang="en-US"/>
              <a:t>A </a:t>
            </a:r>
            <a:r>
              <a:rPr lang="en-US" b="1"/>
              <a:t>corporation </a:t>
            </a:r>
            <a:r>
              <a:rPr lang="en-US"/>
              <a:t>is a body that is granted </a:t>
            </a:r>
            <a:r>
              <a:rPr lang="en-US" smtClean="0"/>
              <a:t>a</a:t>
            </a:r>
            <a:r>
              <a:rPr lang="id-ID" smtClean="0"/>
              <a:t> </a:t>
            </a:r>
            <a:r>
              <a:rPr lang="en-US" smtClean="0"/>
              <a:t>charter </a:t>
            </a:r>
            <a:r>
              <a:rPr lang="en-US"/>
              <a:t>by a state legally recognizing it as a separate entity, having its own rights</a:t>
            </a:r>
            <a:r>
              <a:rPr lang="en-US" smtClean="0"/>
              <a:t>,</a:t>
            </a:r>
            <a:r>
              <a:rPr lang="id-ID" smtClean="0"/>
              <a:t> </a:t>
            </a:r>
            <a:r>
              <a:rPr lang="en-US" smtClean="0"/>
              <a:t>privileges</a:t>
            </a:r>
            <a:r>
              <a:rPr lang="en-US"/>
              <a:t>, and liabilities distinct from those of its owners. A corporation acquires assets</a:t>
            </a:r>
            <a:r>
              <a:rPr lang="en-US" smtClean="0"/>
              <a:t>,</a:t>
            </a:r>
            <a:r>
              <a:rPr lang="id-ID" smtClean="0"/>
              <a:t> </a:t>
            </a:r>
            <a:r>
              <a:rPr lang="en-US" smtClean="0"/>
              <a:t>enters </a:t>
            </a:r>
            <a:r>
              <a:rPr lang="en-US"/>
              <a:t>into contracts, sues or is sued, and pays taxes in its own name. Two </a:t>
            </a:r>
            <a:r>
              <a:rPr lang="en-US" smtClean="0"/>
              <a:t>primary</a:t>
            </a:r>
            <a:r>
              <a:rPr lang="id-ID" smtClean="0"/>
              <a:t> </a:t>
            </a:r>
            <a:r>
              <a:rPr lang="en-US" smtClean="0"/>
              <a:t>reasons </a:t>
            </a:r>
            <a:r>
              <a:rPr lang="en-US"/>
              <a:t>for forming a corporation are to limit liability and facilitate broadening </a:t>
            </a:r>
            <a:r>
              <a:rPr lang="en-US" smtClean="0"/>
              <a:t>the</a:t>
            </a:r>
            <a:r>
              <a:rPr lang="id-ID" smtClean="0"/>
              <a:t> </a:t>
            </a:r>
            <a:r>
              <a:rPr lang="en-US" smtClean="0"/>
              <a:t>ownership </a:t>
            </a:r>
            <a:r>
              <a:rPr lang="en-US"/>
              <a:t>base. A corporation raises capital by selling shares of ownership, </a:t>
            </a:r>
            <a:r>
              <a:rPr lang="en-US" smtClean="0"/>
              <a:t>which</a:t>
            </a:r>
            <a:r>
              <a:rPr lang="id-ID" smtClean="0"/>
              <a:t> </a:t>
            </a:r>
            <a:r>
              <a:rPr lang="en-US" smtClean="0"/>
              <a:t>increases </a:t>
            </a:r>
            <a:r>
              <a:rPr lang="en-US"/>
              <a:t>its assets without increasing its debt</a:t>
            </a:r>
            <a:r>
              <a:rPr lang="en-US" smtClean="0"/>
              <a:t>.</a:t>
            </a:r>
            <a:endParaRPr lang="id-ID" smtClean="0"/>
          </a:p>
          <a:p>
            <a:r>
              <a:rPr lang="en-US"/>
              <a:t>The general term applied to the shares of a corporation is </a:t>
            </a:r>
            <a:r>
              <a:rPr lang="en-US" b="1"/>
              <a:t>capital stock. </a:t>
            </a:r>
            <a:r>
              <a:rPr lang="en-US"/>
              <a:t>Each share </a:t>
            </a:r>
            <a:r>
              <a:rPr lang="en-US" smtClean="0"/>
              <a:t>of</a:t>
            </a:r>
            <a:r>
              <a:rPr lang="id-ID" smtClean="0"/>
              <a:t> </a:t>
            </a:r>
            <a:r>
              <a:rPr lang="en-US" smtClean="0"/>
              <a:t>capital </a:t>
            </a:r>
            <a:r>
              <a:rPr lang="en-US"/>
              <a:t>stock is a share of the ownership of the company’s net assets (assets minus liabilities</a:t>
            </a:r>
            <a:r>
              <a:rPr lang="en-US" smtClean="0"/>
              <a:t>).</a:t>
            </a:r>
            <a:r>
              <a:rPr lang="id-ID" smtClean="0"/>
              <a:t> </a:t>
            </a:r>
            <a:r>
              <a:rPr lang="en-US" smtClean="0"/>
              <a:t>The </a:t>
            </a:r>
            <a:r>
              <a:rPr lang="en-US"/>
              <a:t>number of shares that a corporation is authorized to </a:t>
            </a:r>
            <a:r>
              <a:rPr lang="en-US" i="1"/>
              <a:t>issue, </a:t>
            </a:r>
            <a:r>
              <a:rPr lang="en-US"/>
              <a:t>or offer for sale, </a:t>
            </a:r>
            <a:r>
              <a:rPr lang="en-US" smtClean="0"/>
              <a:t>is</a:t>
            </a:r>
            <a:r>
              <a:rPr lang="id-ID" smtClean="0"/>
              <a:t> </a:t>
            </a:r>
            <a:r>
              <a:rPr lang="en-US" smtClean="0"/>
              <a:t>set </a:t>
            </a:r>
            <a:r>
              <a:rPr lang="en-US"/>
              <a:t>forth in its </a:t>
            </a:r>
            <a:r>
              <a:rPr lang="en-US" b="1"/>
              <a:t>charter, </a:t>
            </a:r>
            <a:r>
              <a:rPr lang="en-US"/>
              <a:t>the basic approval document issued by the state, under which </a:t>
            </a:r>
            <a:r>
              <a:rPr lang="en-US" smtClean="0"/>
              <a:t>the</a:t>
            </a:r>
            <a:r>
              <a:rPr lang="id-ID" smtClean="0"/>
              <a:t> </a:t>
            </a:r>
            <a:r>
              <a:rPr lang="en-US" smtClean="0"/>
              <a:t>corporation </a:t>
            </a:r>
            <a:r>
              <a:rPr lang="en-US"/>
              <a:t>operates. Ownership of stock is evidenced by a </a:t>
            </a:r>
            <a:r>
              <a:rPr lang="en-US" b="1"/>
              <a:t>stock certificate.</a:t>
            </a:r>
            <a:endParaRPr lang="en-US"/>
          </a:p>
        </p:txBody>
      </p:sp>
    </p:spTree>
    <p:extLst>
      <p:ext uri="{BB962C8B-B14F-4D97-AF65-F5344CB8AC3E}">
        <p14:creationId xmlns:p14="http://schemas.microsoft.com/office/powerpoint/2010/main" val="2303765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DEFINITION</a:t>
            </a:r>
            <a:endParaRPr lang="en-US"/>
          </a:p>
        </p:txBody>
      </p:sp>
      <p:sp>
        <p:nvSpPr>
          <p:cNvPr id="3" name="Content Placeholder 2"/>
          <p:cNvSpPr>
            <a:spLocks noGrp="1"/>
          </p:cNvSpPr>
          <p:nvPr>
            <p:ph idx="1"/>
          </p:nvPr>
        </p:nvSpPr>
        <p:spPr>
          <a:xfrm>
            <a:off x="838200" y="1428749"/>
            <a:ext cx="7467600" cy="3086101"/>
          </a:xfrm>
        </p:spPr>
        <p:txBody>
          <a:bodyPr>
            <a:normAutofit/>
          </a:bodyPr>
          <a:lstStyle/>
          <a:p>
            <a:r>
              <a:rPr lang="en-US"/>
              <a:t>Broker commissions may be a flat rate per transaction, a percent of the value of </a:t>
            </a:r>
            <a:r>
              <a:rPr lang="en-US" smtClean="0"/>
              <a:t>the</a:t>
            </a:r>
            <a:r>
              <a:rPr lang="id-ID" smtClean="0"/>
              <a:t> </a:t>
            </a:r>
            <a:r>
              <a:rPr lang="en-US" smtClean="0"/>
              <a:t>stock</a:t>
            </a:r>
            <a:r>
              <a:rPr lang="en-US"/>
              <a:t>, an amount per share traded, or an amount negotiated between the client and </a:t>
            </a:r>
            <a:r>
              <a:rPr lang="en-US" smtClean="0"/>
              <a:t>the</a:t>
            </a:r>
            <a:r>
              <a:rPr lang="id-ID" smtClean="0"/>
              <a:t> </a:t>
            </a:r>
            <a:r>
              <a:rPr lang="en-US" smtClean="0"/>
              <a:t>broker</a:t>
            </a:r>
            <a:r>
              <a:rPr lang="en-US"/>
              <a:t>. Generally, commissions for brokers are less than 1% of the value of the stock</a:t>
            </a:r>
            <a:r>
              <a:rPr lang="en-US" smtClean="0"/>
              <a:t>,</a:t>
            </a:r>
            <a:r>
              <a:rPr lang="id-ID" smtClean="0"/>
              <a:t> </a:t>
            </a:r>
            <a:r>
              <a:rPr lang="en-US" smtClean="0"/>
              <a:t>ranging </a:t>
            </a:r>
            <a:r>
              <a:rPr lang="en-US"/>
              <a:t>from $0.02 to $0.50 per share bought or sold.</a:t>
            </a:r>
          </a:p>
        </p:txBody>
      </p:sp>
    </p:spTree>
    <p:extLst>
      <p:ext uri="{BB962C8B-B14F-4D97-AF65-F5344CB8AC3E}">
        <p14:creationId xmlns:p14="http://schemas.microsoft.com/office/powerpoint/2010/main" val="3315210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512401"/>
            <a:ext cx="8640000" cy="4116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0077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mtClean="0"/>
              <a:t>TOTAL COST AND PROCEED OF STOCK</a:t>
            </a:r>
            <a:endParaRPr lang="en-US" dirty="0"/>
          </a:p>
        </p:txBody>
      </p:sp>
      <p:sp>
        <p:nvSpPr>
          <p:cNvPr id="3" name="Content Placeholder 2"/>
          <p:cNvSpPr>
            <a:spLocks noGrp="1"/>
          </p:cNvSpPr>
          <p:nvPr>
            <p:ph idx="1"/>
          </p:nvPr>
        </p:nvSpPr>
        <p:spPr/>
        <p:txBody>
          <a:bodyPr>
            <a:normAutofit/>
          </a:bodyPr>
          <a:lstStyle/>
          <a:p>
            <a:r>
              <a:rPr lang="en-US"/>
              <a:t>Both the buyer and the seller of stock pay commissions to the stockbroker. The </a:t>
            </a:r>
            <a:r>
              <a:rPr lang="en-US" smtClean="0"/>
              <a:t>total</a:t>
            </a:r>
            <a:r>
              <a:rPr lang="id-ID" smtClean="0"/>
              <a:t> </a:t>
            </a:r>
            <a:r>
              <a:rPr lang="en-US" smtClean="0"/>
              <a:t>amount </a:t>
            </a:r>
            <a:r>
              <a:rPr lang="en-US"/>
              <a:t>paid by a buyer to purchase a stock includes the market price of the stock </a:t>
            </a:r>
            <a:r>
              <a:rPr lang="en-US" smtClean="0"/>
              <a:t>and</a:t>
            </a:r>
            <a:r>
              <a:rPr lang="id-ID" smtClean="0"/>
              <a:t> </a:t>
            </a:r>
            <a:r>
              <a:rPr lang="en-US" smtClean="0"/>
              <a:t>the </a:t>
            </a:r>
            <a:r>
              <a:rPr lang="en-US"/>
              <a:t>stockbroker’s commission (charge). The </a:t>
            </a:r>
            <a:r>
              <a:rPr lang="en-US" b="1"/>
              <a:t>total cost </a:t>
            </a:r>
            <a:r>
              <a:rPr lang="en-US"/>
              <a:t>paid by the purchaser is equal </a:t>
            </a:r>
            <a:r>
              <a:rPr lang="en-US" smtClean="0"/>
              <a:t>to</a:t>
            </a:r>
            <a:r>
              <a:rPr lang="id-ID" smtClean="0"/>
              <a:t> </a:t>
            </a:r>
            <a:r>
              <a:rPr lang="en-US" smtClean="0"/>
              <a:t>the </a:t>
            </a:r>
            <a:r>
              <a:rPr lang="en-US"/>
              <a:t>purchase price plus a broker’s commission. The </a:t>
            </a:r>
            <a:r>
              <a:rPr lang="en-US" b="1"/>
              <a:t>proceeds </a:t>
            </a:r>
            <a:r>
              <a:rPr lang="en-US"/>
              <a:t>received by the seller </a:t>
            </a:r>
            <a:r>
              <a:rPr lang="en-US" smtClean="0"/>
              <a:t>are</a:t>
            </a:r>
            <a:r>
              <a:rPr lang="id-ID" smtClean="0"/>
              <a:t> </a:t>
            </a:r>
            <a:r>
              <a:rPr lang="en-US" smtClean="0"/>
              <a:t>equal </a:t>
            </a:r>
            <a:r>
              <a:rPr lang="en-US"/>
              <a:t>to the selling price minus the commission.</a:t>
            </a:r>
            <a:endParaRPr lang="en-US" dirty="0"/>
          </a:p>
        </p:txBody>
      </p:sp>
    </p:spTree>
    <p:extLst>
      <p:ext uri="{BB962C8B-B14F-4D97-AF65-F5344CB8AC3E}">
        <p14:creationId xmlns:p14="http://schemas.microsoft.com/office/powerpoint/2010/main" val="1615991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266152"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4986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4025" y="9525"/>
            <a:ext cx="5695950" cy="512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88405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77161"/>
            <a:ext cx="8915400" cy="4832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9100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825" y="1571625"/>
            <a:ext cx="8707575" cy="2600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98442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Capital Gain and Capital Loss</a:t>
            </a:r>
            <a:endParaRPr lang="en-US"/>
          </a:p>
        </p:txBody>
      </p:sp>
      <p:sp>
        <p:nvSpPr>
          <p:cNvPr id="3" name="Content Placeholder 2"/>
          <p:cNvSpPr>
            <a:spLocks noGrp="1"/>
          </p:cNvSpPr>
          <p:nvPr>
            <p:ph idx="1"/>
          </p:nvPr>
        </p:nvSpPr>
        <p:spPr/>
        <p:txBody>
          <a:bodyPr/>
          <a:lstStyle/>
          <a:p>
            <a:r>
              <a:rPr lang="en-US"/>
              <a:t>The par value may differ from the market price. </a:t>
            </a:r>
            <a:r>
              <a:rPr lang="en-US" smtClean="0"/>
              <a:t>In</a:t>
            </a:r>
            <a:r>
              <a:rPr lang="id-ID" smtClean="0"/>
              <a:t> </a:t>
            </a:r>
            <a:r>
              <a:rPr lang="en-US" smtClean="0"/>
              <a:t>the </a:t>
            </a:r>
            <a:r>
              <a:rPr lang="en-US"/>
              <a:t>marketplace, stock may be sold for any amount agreed upon by the buyer and seller</a:t>
            </a:r>
            <a:r>
              <a:rPr lang="en-US" smtClean="0"/>
              <a:t>.</a:t>
            </a:r>
            <a:endParaRPr lang="id-ID" smtClean="0"/>
          </a:p>
          <a:p>
            <a:r>
              <a:rPr lang="en-US"/>
              <a:t>After purchasing stock, a buyer may sell that stock at any price on the open </a:t>
            </a:r>
            <a:r>
              <a:rPr lang="en-US" smtClean="0"/>
              <a:t>market,regardless </a:t>
            </a:r>
            <a:r>
              <a:rPr lang="en-US"/>
              <a:t>of the par value. Stocks are usually bought and sold on </a:t>
            </a:r>
            <a:r>
              <a:rPr lang="en-US" b="1"/>
              <a:t>stock exchanges</a:t>
            </a:r>
            <a:r>
              <a:rPr lang="en-US"/>
              <a:t>, </a:t>
            </a:r>
            <a:r>
              <a:rPr lang="en-US" smtClean="0"/>
              <a:t>the</a:t>
            </a:r>
            <a:r>
              <a:rPr lang="id-ID" smtClean="0"/>
              <a:t> </a:t>
            </a:r>
            <a:r>
              <a:rPr lang="en-US" smtClean="0"/>
              <a:t>formal </a:t>
            </a:r>
            <a:r>
              <a:rPr lang="en-US"/>
              <a:t>marketplaces set up for the purpose of trading stocks</a:t>
            </a:r>
            <a:r>
              <a:rPr lang="en-US" smtClean="0"/>
              <a:t>.</a:t>
            </a:r>
            <a:endParaRPr lang="id-ID" smtClean="0"/>
          </a:p>
          <a:p>
            <a:r>
              <a:rPr lang="id-ID" smtClean="0"/>
              <a:t>If no transaction cost, and selling price exeed the purchasing price, then the buyer get a </a:t>
            </a:r>
            <a:r>
              <a:rPr lang="id-ID" b="1" smtClean="0"/>
              <a:t>capital gain</a:t>
            </a:r>
            <a:r>
              <a:rPr lang="id-ID" smtClean="0"/>
              <a:t>. If selling price less than  purchasing price (and if no transaction cost), then the buyer get a </a:t>
            </a:r>
            <a:r>
              <a:rPr lang="id-ID" b="1" smtClean="0"/>
              <a:t>capital loss</a:t>
            </a:r>
            <a:r>
              <a:rPr lang="id-ID" smtClean="0"/>
              <a:t>.</a:t>
            </a:r>
          </a:p>
        </p:txBody>
      </p:sp>
    </p:spTree>
    <p:extLst>
      <p:ext uri="{BB962C8B-B14F-4D97-AF65-F5344CB8AC3E}">
        <p14:creationId xmlns:p14="http://schemas.microsoft.com/office/powerpoint/2010/main" val="1065708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638" y="819150"/>
            <a:ext cx="8848725"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13238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Computing the Costs and Proceeds of Round</a:t>
            </a:r>
            <a:br>
              <a:rPr lang="en-US"/>
            </a:br>
            <a:r>
              <a:rPr lang="en-US"/>
              <a:t>and Odd Lots</a:t>
            </a:r>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1989970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id-ID" smtClean="0"/>
              <a:t>ROUND LOT </a:t>
            </a:r>
            <a:r>
              <a:rPr lang="id-ID" b="0" spc="0" smtClean="0">
                <a:ln w="18415" cmpd="sng">
                  <a:solidFill>
                    <a:srgbClr val="FFFFFF"/>
                  </a:solidFill>
                  <a:prstDash val="solid"/>
                </a:ln>
                <a:solidFill>
                  <a:srgbClr val="FFFFFF"/>
                </a:solidFill>
                <a:effectLst>
                  <a:outerShdw blurRad="63500" dir="3600000" algn="tl" rotWithShape="0">
                    <a:srgbClr val="000000">
                      <a:alpha val="70000"/>
                    </a:srgbClr>
                  </a:outerShdw>
                </a:effectLst>
              </a:rPr>
              <a:t>vs.</a:t>
            </a:r>
            <a:r>
              <a:rPr lang="id-ID" smtClean="0"/>
              <a:t> ODD LOT</a:t>
            </a:r>
            <a:endParaRPr lang="en-US"/>
          </a:p>
        </p:txBody>
      </p:sp>
      <p:sp>
        <p:nvSpPr>
          <p:cNvPr id="5" name="Content Placeholder 4"/>
          <p:cNvSpPr>
            <a:spLocks noGrp="1"/>
          </p:cNvSpPr>
          <p:nvPr>
            <p:ph idx="1"/>
          </p:nvPr>
        </p:nvSpPr>
        <p:spPr/>
        <p:txBody>
          <a:bodyPr>
            <a:normAutofit/>
          </a:bodyPr>
          <a:lstStyle/>
          <a:p>
            <a:pPr marL="0" indent="0">
              <a:buNone/>
            </a:pPr>
            <a:r>
              <a:rPr lang="en-US"/>
              <a:t>Stocks are sold in round lots, odd lots, or a combination of the two. A </a:t>
            </a:r>
            <a:r>
              <a:rPr lang="en-US" b="1"/>
              <a:t>round </a:t>
            </a:r>
            <a:r>
              <a:rPr lang="en-US" b="1" smtClean="0"/>
              <a:t>lot</a:t>
            </a:r>
            <a:r>
              <a:rPr lang="id-ID" b="1" smtClean="0"/>
              <a:t> </a:t>
            </a:r>
            <a:r>
              <a:rPr lang="en-US" smtClean="0"/>
              <a:t>usually </a:t>
            </a:r>
            <a:r>
              <a:rPr lang="en-US"/>
              <a:t>is 100 shares. An </a:t>
            </a:r>
            <a:r>
              <a:rPr lang="en-US" b="1"/>
              <a:t>odd lot </a:t>
            </a:r>
            <a:r>
              <a:rPr lang="en-US"/>
              <a:t>consists of any number of shares less than </a:t>
            </a:r>
            <a:r>
              <a:rPr lang="en-US" smtClean="0"/>
              <a:t>100</a:t>
            </a:r>
            <a:r>
              <a:rPr lang="id-ID" smtClean="0"/>
              <a:t> </a:t>
            </a:r>
            <a:r>
              <a:rPr lang="en-US" smtClean="0"/>
              <a:t>(</a:t>
            </a:r>
            <a:r>
              <a:rPr lang="en-US"/>
              <a:t>1 to 99 shares is an odd lot for a stock with a 100-share round lot).When odd </a:t>
            </a:r>
            <a:r>
              <a:rPr lang="en-US" smtClean="0"/>
              <a:t>lots</a:t>
            </a:r>
            <a:r>
              <a:rPr lang="id-ID" smtClean="0"/>
              <a:t> </a:t>
            </a:r>
            <a:r>
              <a:rPr lang="en-US" smtClean="0"/>
              <a:t>are </a:t>
            </a:r>
            <a:r>
              <a:rPr lang="en-US"/>
              <a:t>purchased, a small extra charge, or </a:t>
            </a:r>
            <a:r>
              <a:rPr lang="en-US" b="1"/>
              <a:t>odd-lot differential, </a:t>
            </a:r>
            <a:r>
              <a:rPr lang="en-US"/>
              <a:t>is commonly added to </a:t>
            </a:r>
            <a:r>
              <a:rPr lang="en-US" smtClean="0"/>
              <a:t>the</a:t>
            </a:r>
            <a:r>
              <a:rPr lang="id-ID" smtClean="0"/>
              <a:t> </a:t>
            </a:r>
            <a:r>
              <a:rPr lang="en-US" smtClean="0"/>
              <a:t>round-lot </a:t>
            </a:r>
            <a:r>
              <a:rPr lang="en-US"/>
              <a:t>price. The differential is added to the price for a purchaser </a:t>
            </a:r>
            <a:r>
              <a:rPr lang="en-US" smtClean="0"/>
              <a:t>and</a:t>
            </a:r>
            <a:r>
              <a:rPr lang="id-ID" smtClean="0"/>
              <a:t> </a:t>
            </a:r>
            <a:r>
              <a:rPr lang="en-US" smtClean="0"/>
              <a:t>deducted</a:t>
            </a:r>
            <a:r>
              <a:rPr lang="id-ID" smtClean="0"/>
              <a:t> </a:t>
            </a:r>
            <a:r>
              <a:rPr lang="en-US" smtClean="0"/>
              <a:t>from </a:t>
            </a:r>
            <a:r>
              <a:rPr lang="en-US"/>
              <a:t>the price for the seller. In this book, we use a differential of 12.5 </a:t>
            </a:r>
            <a:r>
              <a:rPr lang="en-US" smtClean="0"/>
              <a:t>cents</a:t>
            </a:r>
            <a:r>
              <a:rPr lang="id-ID" smtClean="0"/>
              <a:t> </a:t>
            </a:r>
            <a:r>
              <a:rPr lang="en-US" smtClean="0"/>
              <a:t>as </a:t>
            </a:r>
            <a:r>
              <a:rPr lang="en-US"/>
              <a:t>the odd-lot rate.</a:t>
            </a:r>
          </a:p>
        </p:txBody>
      </p:sp>
    </p:spTree>
    <p:extLst>
      <p:ext uri="{BB962C8B-B14F-4D97-AF65-F5344CB8AC3E}">
        <p14:creationId xmlns:p14="http://schemas.microsoft.com/office/powerpoint/2010/main" val="2801724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669681"/>
            <a:ext cx="8458200" cy="3578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0330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605" y="514350"/>
            <a:ext cx="8514395" cy="417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94254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443360"/>
            <a:ext cx="8763000" cy="41857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73115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Computing the Rate of Yield and Gains or Losses</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545740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id-ID" smtClean="0"/>
              <a:t>DEFINITION</a:t>
            </a:r>
            <a:endParaRPr lang="en-US"/>
          </a:p>
        </p:txBody>
      </p:sp>
      <p:sp>
        <p:nvSpPr>
          <p:cNvPr id="5" name="Content Placeholder 4"/>
          <p:cNvSpPr>
            <a:spLocks noGrp="1"/>
          </p:cNvSpPr>
          <p:nvPr>
            <p:ph idx="1"/>
          </p:nvPr>
        </p:nvSpPr>
        <p:spPr/>
        <p:txBody>
          <a:bodyPr>
            <a:normAutofit/>
          </a:bodyPr>
          <a:lstStyle/>
          <a:p>
            <a:r>
              <a:rPr lang="en-US"/>
              <a:t>The </a:t>
            </a:r>
            <a:r>
              <a:rPr lang="en-US" b="1"/>
              <a:t>board of directors </a:t>
            </a:r>
            <a:r>
              <a:rPr lang="en-US"/>
              <a:t>is a group of people elected by shareholders to oversee </a:t>
            </a:r>
            <a:r>
              <a:rPr lang="en-US" smtClean="0"/>
              <a:t>the</a:t>
            </a:r>
            <a:r>
              <a:rPr lang="id-ID" smtClean="0"/>
              <a:t> </a:t>
            </a:r>
            <a:r>
              <a:rPr lang="en-US" smtClean="0"/>
              <a:t>operations </a:t>
            </a:r>
            <a:r>
              <a:rPr lang="en-US"/>
              <a:t>of the corporation. The board has sole authority to distribute earnings </a:t>
            </a:r>
            <a:r>
              <a:rPr lang="en-US" smtClean="0"/>
              <a:t>to</a:t>
            </a:r>
            <a:r>
              <a:rPr lang="id-ID" smtClean="0"/>
              <a:t> </a:t>
            </a:r>
            <a:r>
              <a:rPr lang="en-US" smtClean="0"/>
              <a:t>shareholders.When </a:t>
            </a:r>
            <a:r>
              <a:rPr lang="en-US"/>
              <a:t>such action is taken, the directors are said to </a:t>
            </a:r>
            <a:r>
              <a:rPr lang="en-US" b="1"/>
              <a:t>declare a dividend.</a:t>
            </a:r>
          </a:p>
          <a:p>
            <a:r>
              <a:rPr lang="en-US"/>
              <a:t>The rate of dividend is either a certain percent of the par value of the stock or a </a:t>
            </a:r>
            <a:r>
              <a:rPr lang="en-US" smtClean="0"/>
              <a:t>flat</a:t>
            </a:r>
            <a:r>
              <a:rPr lang="id-ID" smtClean="0"/>
              <a:t> </a:t>
            </a:r>
            <a:r>
              <a:rPr lang="en-US" smtClean="0"/>
              <a:t>amount </a:t>
            </a:r>
            <a:r>
              <a:rPr lang="en-US"/>
              <a:t>of money per share. Thus, a dividend of 8% on a stock with a par value </a:t>
            </a:r>
            <a:r>
              <a:rPr lang="en-US" smtClean="0"/>
              <a:t>of</a:t>
            </a:r>
            <a:r>
              <a:rPr lang="id-ID" smtClean="0"/>
              <a:t> </a:t>
            </a:r>
            <a:r>
              <a:rPr lang="en-US" smtClean="0"/>
              <a:t>$</a:t>
            </a:r>
            <a:r>
              <a:rPr lang="en-US"/>
              <a:t>100 would be $8.00 per share.Most large corporations pay dividends quarterly.</a:t>
            </a:r>
          </a:p>
          <a:p>
            <a:r>
              <a:rPr lang="en-US"/>
              <a:t>The </a:t>
            </a:r>
            <a:r>
              <a:rPr lang="en-US" b="1"/>
              <a:t>rate of yield </a:t>
            </a:r>
            <a:r>
              <a:rPr lang="en-US"/>
              <a:t>from an investment in stock is the ratio of the dividend to the </a:t>
            </a:r>
            <a:r>
              <a:rPr lang="en-US" smtClean="0"/>
              <a:t>total</a:t>
            </a:r>
            <a:r>
              <a:rPr lang="id-ID" smtClean="0"/>
              <a:t> </a:t>
            </a:r>
            <a:r>
              <a:rPr lang="en-US" smtClean="0"/>
              <a:t>cost </a:t>
            </a:r>
            <a:r>
              <a:rPr lang="en-US"/>
              <a:t>of the stock.</a:t>
            </a:r>
          </a:p>
        </p:txBody>
      </p:sp>
    </p:spTree>
    <p:extLst>
      <p:ext uri="{BB962C8B-B14F-4D97-AF65-F5344CB8AC3E}">
        <p14:creationId xmlns:p14="http://schemas.microsoft.com/office/powerpoint/2010/main" val="1526627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779806"/>
            <a:ext cx="8420100" cy="3544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9895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GAIN OR LOSS ON SALE OF STOCK</a:t>
            </a:r>
          </a:p>
        </p:txBody>
      </p:sp>
      <p:sp>
        <p:nvSpPr>
          <p:cNvPr id="3" name="Content Placeholder 2"/>
          <p:cNvSpPr>
            <a:spLocks noGrp="1"/>
          </p:cNvSpPr>
          <p:nvPr>
            <p:ph idx="1"/>
          </p:nvPr>
        </p:nvSpPr>
        <p:spPr/>
        <p:txBody>
          <a:bodyPr/>
          <a:lstStyle/>
          <a:p>
            <a:r>
              <a:rPr lang="en-US"/>
              <a:t>For income tax and accounting purposes, the amount of gain or loss on a sale of stock </a:t>
            </a:r>
            <a:r>
              <a:rPr lang="en-US" smtClean="0"/>
              <a:t>is</a:t>
            </a:r>
            <a:r>
              <a:rPr lang="id-ID" smtClean="0"/>
              <a:t> </a:t>
            </a:r>
            <a:r>
              <a:rPr lang="en-US" smtClean="0"/>
              <a:t>determined </a:t>
            </a:r>
            <a:r>
              <a:rPr lang="en-US"/>
              <a:t>by comparing the sale proceeds to the total cost</a:t>
            </a:r>
            <a:r>
              <a:rPr lang="en-US" smtClean="0"/>
              <a:t>.</a:t>
            </a:r>
            <a:endParaRPr lang="id-ID" smtClean="0"/>
          </a:p>
          <a:p>
            <a:endParaRPr lang="id-ID"/>
          </a:p>
          <a:p>
            <a:endParaRPr lang="en-US"/>
          </a:p>
        </p:txBody>
      </p:sp>
    </p:spTree>
    <p:extLst>
      <p:ext uri="{BB962C8B-B14F-4D97-AF65-F5344CB8AC3E}">
        <p14:creationId xmlns:p14="http://schemas.microsoft.com/office/powerpoint/2010/main" val="2861818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858901"/>
            <a:ext cx="8458200" cy="3313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34091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908636"/>
            <a:ext cx="8429625" cy="3263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33862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228601"/>
            <a:ext cx="5219678" cy="4629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81670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Computing Comparative Earning Potential</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677574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id-ID" smtClean="0"/>
              <a:t>DEFINITION</a:t>
            </a:r>
            <a:endParaRPr lang="en-US"/>
          </a:p>
        </p:txBody>
      </p:sp>
      <p:sp>
        <p:nvSpPr>
          <p:cNvPr id="5" name="Content Placeholder 4"/>
          <p:cNvSpPr>
            <a:spLocks noGrp="1"/>
          </p:cNvSpPr>
          <p:nvPr>
            <p:ph idx="1"/>
          </p:nvPr>
        </p:nvSpPr>
        <p:spPr/>
        <p:txBody>
          <a:bodyPr>
            <a:normAutofit lnSpcReduction="10000"/>
          </a:bodyPr>
          <a:lstStyle/>
          <a:p>
            <a:r>
              <a:rPr lang="en-US" b="1"/>
              <a:t>Common stock </a:t>
            </a:r>
            <a:r>
              <a:rPr lang="en-US"/>
              <a:t>is the usual type of stock issued by a corporation. Another type </a:t>
            </a:r>
            <a:r>
              <a:rPr lang="en-US" smtClean="0"/>
              <a:t>frequently</a:t>
            </a:r>
            <a:r>
              <a:rPr lang="id-ID" smtClean="0"/>
              <a:t> </a:t>
            </a:r>
            <a:r>
              <a:rPr lang="en-US" smtClean="0"/>
              <a:t>issued</a:t>
            </a:r>
            <a:r>
              <a:rPr lang="en-US"/>
              <a:t>, </a:t>
            </a:r>
            <a:r>
              <a:rPr lang="en-US" b="1"/>
              <a:t>preferred stock, </a:t>
            </a:r>
            <a:r>
              <a:rPr lang="en-US"/>
              <a:t>gives holders a right to share in earnings and </a:t>
            </a:r>
            <a:r>
              <a:rPr lang="en-US" smtClean="0"/>
              <a:t>liquidation</a:t>
            </a:r>
            <a:r>
              <a:rPr lang="id-ID" smtClean="0"/>
              <a:t> </a:t>
            </a:r>
            <a:r>
              <a:rPr lang="en-US" smtClean="0"/>
              <a:t>before </a:t>
            </a:r>
            <a:r>
              <a:rPr lang="en-US"/>
              <a:t>common shareholders do. For example, a company that has a 7% preferred </a:t>
            </a:r>
            <a:r>
              <a:rPr lang="en-US" smtClean="0"/>
              <a:t>stock</a:t>
            </a:r>
            <a:r>
              <a:rPr lang="id-ID" smtClean="0"/>
              <a:t> </a:t>
            </a:r>
            <a:r>
              <a:rPr lang="en-US" smtClean="0"/>
              <a:t>must </a:t>
            </a:r>
            <a:r>
              <a:rPr lang="en-US"/>
              <a:t>first pay dividends of 7% of the par value to the holders of preferred stock </a:t>
            </a:r>
            <a:r>
              <a:rPr lang="en-US" smtClean="0"/>
              <a:t>before</a:t>
            </a:r>
            <a:r>
              <a:rPr lang="id-ID" smtClean="0"/>
              <a:t> </a:t>
            </a:r>
            <a:r>
              <a:rPr lang="en-US" smtClean="0"/>
              <a:t>anything </a:t>
            </a:r>
            <a:r>
              <a:rPr lang="en-US"/>
              <a:t>is paid to the holders of common stock. </a:t>
            </a:r>
            <a:endParaRPr lang="id-ID" smtClean="0"/>
          </a:p>
          <a:p>
            <a:r>
              <a:rPr lang="en-US" smtClean="0"/>
              <a:t>Preferred </a:t>
            </a:r>
            <a:r>
              <a:rPr lang="en-US"/>
              <a:t>stock may be designated </a:t>
            </a:r>
            <a:r>
              <a:rPr lang="en-US" smtClean="0"/>
              <a:t>as</a:t>
            </a:r>
            <a:r>
              <a:rPr lang="id-ID" smtClean="0"/>
              <a:t> </a:t>
            </a:r>
            <a:r>
              <a:rPr lang="en-US" b="1" smtClean="0"/>
              <a:t>cumulative</a:t>
            </a:r>
            <a:r>
              <a:rPr lang="en-US" smtClean="0"/>
              <a:t>—that </a:t>
            </a:r>
            <a:r>
              <a:rPr lang="en-US"/>
              <a:t>is, if the corporation doesn’t pay the specified percentage, the </a:t>
            </a:r>
            <a:r>
              <a:rPr lang="en-US" smtClean="0"/>
              <a:t>unpaid</a:t>
            </a:r>
            <a:r>
              <a:rPr lang="id-ID" smtClean="0"/>
              <a:t> </a:t>
            </a:r>
            <a:r>
              <a:rPr lang="en-US" smtClean="0"/>
              <a:t>amount</a:t>
            </a:r>
            <a:r>
              <a:rPr lang="en-US"/>
              <a:t>, called a </a:t>
            </a:r>
            <a:r>
              <a:rPr lang="en-US" b="1"/>
              <a:t>dividend in arrears</a:t>
            </a:r>
            <a:r>
              <a:rPr lang="en-US"/>
              <a:t>, carries over to the following year or years. If </a:t>
            </a:r>
            <a:r>
              <a:rPr lang="en-US" smtClean="0"/>
              <a:t>dividends</a:t>
            </a:r>
            <a:r>
              <a:rPr lang="id-ID" smtClean="0"/>
              <a:t> </a:t>
            </a:r>
            <a:r>
              <a:rPr lang="en-US" smtClean="0"/>
              <a:t>aren’t </a:t>
            </a:r>
            <a:r>
              <a:rPr lang="en-US"/>
              <a:t>paid on noncumulative preferred stock during one year, the unpaid </a:t>
            </a:r>
            <a:r>
              <a:rPr lang="en-US" smtClean="0"/>
              <a:t>amount</a:t>
            </a:r>
            <a:r>
              <a:rPr lang="id-ID" smtClean="0"/>
              <a:t> </a:t>
            </a:r>
            <a:r>
              <a:rPr lang="en-US" smtClean="0"/>
              <a:t>doesn’t </a:t>
            </a:r>
            <a:r>
              <a:rPr lang="en-US"/>
              <a:t>carry over to the next year.</a:t>
            </a:r>
          </a:p>
        </p:txBody>
      </p:sp>
    </p:spTree>
    <p:extLst>
      <p:ext uri="{BB962C8B-B14F-4D97-AF65-F5344CB8AC3E}">
        <p14:creationId xmlns:p14="http://schemas.microsoft.com/office/powerpoint/2010/main" val="2535570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438150"/>
            <a:ext cx="8630308" cy="3919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3253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00076"/>
            <a:ext cx="8655832" cy="38004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1946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CONVERTIBLE PREFERRED STOCK</a:t>
            </a:r>
            <a:endParaRPr lang="en-US"/>
          </a:p>
        </p:txBody>
      </p:sp>
      <p:sp>
        <p:nvSpPr>
          <p:cNvPr id="3" name="Content Placeholder 2"/>
          <p:cNvSpPr>
            <a:spLocks noGrp="1"/>
          </p:cNvSpPr>
          <p:nvPr>
            <p:ph idx="1"/>
          </p:nvPr>
        </p:nvSpPr>
        <p:spPr/>
        <p:txBody>
          <a:bodyPr>
            <a:normAutofit/>
          </a:bodyPr>
          <a:lstStyle/>
          <a:p>
            <a:r>
              <a:rPr lang="en-US"/>
              <a:t>Another feature that sometimes makes preferred stock an attractive investment is </a:t>
            </a:r>
            <a:r>
              <a:rPr lang="en-US" smtClean="0"/>
              <a:t>the</a:t>
            </a:r>
            <a:r>
              <a:rPr lang="id-ID" smtClean="0"/>
              <a:t> </a:t>
            </a:r>
            <a:r>
              <a:rPr lang="en-US" smtClean="0"/>
              <a:t>possibility </a:t>
            </a:r>
            <a:r>
              <a:rPr lang="en-US"/>
              <a:t>of converting the preferred stock into common stock. </a:t>
            </a:r>
            <a:endParaRPr lang="id-ID" smtClean="0"/>
          </a:p>
          <a:p>
            <a:r>
              <a:rPr lang="en-US" b="1" smtClean="0"/>
              <a:t>Convertible preferred</a:t>
            </a:r>
            <a:r>
              <a:rPr lang="id-ID" b="1" smtClean="0"/>
              <a:t> </a:t>
            </a:r>
            <a:r>
              <a:rPr lang="en-US" b="1" smtClean="0"/>
              <a:t>stock </a:t>
            </a:r>
            <a:r>
              <a:rPr lang="en-US"/>
              <a:t>gives the owner the option of converting those preferred shares into a stated </a:t>
            </a:r>
            <a:r>
              <a:rPr lang="en-US" smtClean="0"/>
              <a:t>number</a:t>
            </a:r>
            <a:r>
              <a:rPr lang="id-ID" smtClean="0"/>
              <a:t> </a:t>
            </a:r>
            <a:r>
              <a:rPr lang="en-US" smtClean="0"/>
              <a:t>of </a:t>
            </a:r>
            <a:r>
              <a:rPr lang="en-US"/>
              <a:t>common shares. For example, a stated conversion of 1 to 3 means that 1 share </a:t>
            </a:r>
            <a:r>
              <a:rPr lang="en-US" smtClean="0"/>
              <a:t>of</a:t>
            </a:r>
            <a:r>
              <a:rPr lang="id-ID" smtClean="0"/>
              <a:t> </a:t>
            </a:r>
            <a:r>
              <a:rPr lang="en-US" smtClean="0"/>
              <a:t>preferred </a:t>
            </a:r>
            <a:r>
              <a:rPr lang="en-US"/>
              <a:t>stock could be changed into 3 shares of common stock. </a:t>
            </a:r>
            <a:endParaRPr lang="id-ID" smtClean="0"/>
          </a:p>
          <a:p>
            <a:r>
              <a:rPr lang="en-US" smtClean="0"/>
              <a:t>The </a:t>
            </a:r>
            <a:r>
              <a:rPr lang="en-US"/>
              <a:t>conversion </a:t>
            </a:r>
            <a:r>
              <a:rPr lang="en-US" smtClean="0"/>
              <a:t>feature</a:t>
            </a:r>
            <a:r>
              <a:rPr lang="id-ID" smtClean="0"/>
              <a:t> </a:t>
            </a:r>
            <a:r>
              <a:rPr lang="en-US" smtClean="0"/>
              <a:t>combines </a:t>
            </a:r>
            <a:r>
              <a:rPr lang="en-US"/>
              <a:t>the safety of preferred stock with the possibility of growth through </a:t>
            </a:r>
            <a:r>
              <a:rPr lang="en-US" smtClean="0"/>
              <a:t>conversion</a:t>
            </a:r>
            <a:r>
              <a:rPr lang="id-ID" smtClean="0"/>
              <a:t> </a:t>
            </a:r>
            <a:r>
              <a:rPr lang="en-US" smtClean="0"/>
              <a:t>to </a:t>
            </a:r>
            <a:r>
              <a:rPr lang="en-US"/>
              <a:t>common stock.</a:t>
            </a:r>
          </a:p>
        </p:txBody>
      </p:sp>
    </p:spTree>
    <p:extLst>
      <p:ext uri="{BB962C8B-B14F-4D97-AF65-F5344CB8AC3E}">
        <p14:creationId xmlns:p14="http://schemas.microsoft.com/office/powerpoint/2010/main" val="2473843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200" y="341716"/>
            <a:ext cx="8640000" cy="45160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27148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9050"/>
            <a:ext cx="8640000" cy="2331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9190571"/>
      </p:ext>
    </p:extLst>
  </p:cSld>
  <p:clrMapOvr>
    <a:masterClrMapping/>
  </p:clrMapOvr>
  <p:transition spd="slow">
    <p:push di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 y="378845"/>
            <a:ext cx="8896350" cy="4478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6400800" y="233403"/>
            <a:ext cx="381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41293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id-ID" smtClean="0"/>
              <a:t>Corporate and Government Bonds</a:t>
            </a:r>
            <a:endParaRPr lang="en-US"/>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747648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DEFINITION</a:t>
            </a:r>
            <a:endParaRPr lang="en-US"/>
          </a:p>
        </p:txBody>
      </p:sp>
      <p:sp>
        <p:nvSpPr>
          <p:cNvPr id="3" name="Content Placeholder 2"/>
          <p:cNvSpPr>
            <a:spLocks noGrp="1"/>
          </p:cNvSpPr>
          <p:nvPr>
            <p:ph idx="1"/>
          </p:nvPr>
        </p:nvSpPr>
        <p:spPr/>
        <p:txBody>
          <a:bodyPr>
            <a:normAutofit fontScale="92500" lnSpcReduction="20000"/>
          </a:bodyPr>
          <a:lstStyle/>
          <a:p>
            <a:r>
              <a:rPr lang="en-US">
                <a:effectLst/>
              </a:rPr>
              <a:t>When a corporation or government entity needs cash for a long period of time, usually 10 years or more, it often will issue long-term notes known as </a:t>
            </a:r>
            <a:r>
              <a:rPr lang="en-US" b="1">
                <a:effectLst/>
              </a:rPr>
              <a:t>bonds. </a:t>
            </a:r>
            <a:r>
              <a:rPr lang="en-US" smtClean="0">
                <a:effectLst/>
              </a:rPr>
              <a:t>Bonds </a:t>
            </a:r>
            <a:r>
              <a:rPr lang="en-US">
                <a:effectLst/>
              </a:rPr>
              <a:t>are bought and sold on the open market,much like stocks. </a:t>
            </a:r>
            <a:endParaRPr lang="id-ID" smtClean="0">
              <a:effectLst/>
            </a:endParaRPr>
          </a:p>
          <a:p>
            <a:r>
              <a:rPr lang="en-US" smtClean="0">
                <a:effectLst/>
              </a:rPr>
              <a:t>Two </a:t>
            </a:r>
            <a:r>
              <a:rPr lang="en-US">
                <a:effectLst/>
              </a:rPr>
              <a:t>main types of </a:t>
            </a:r>
            <a:r>
              <a:rPr lang="en-US" b="1">
                <a:effectLst/>
              </a:rPr>
              <a:t>government bonds </a:t>
            </a:r>
            <a:r>
              <a:rPr lang="en-US">
                <a:effectLst/>
              </a:rPr>
              <a:t>are treasury bonds and municipal bonds. </a:t>
            </a:r>
            <a:r>
              <a:rPr lang="en-US" b="1">
                <a:effectLst/>
              </a:rPr>
              <a:t>Treasury bonds </a:t>
            </a:r>
            <a:r>
              <a:rPr lang="en-US">
                <a:effectLst/>
              </a:rPr>
              <a:t>are issued by the United States government. These bonds are fully guaranteed by the full faith and credit of the United States government. Bondholders are protected against default unless the federal government becomes insolvent</a:t>
            </a:r>
            <a:r>
              <a:rPr lang="en-US" smtClean="0">
                <a:effectLst/>
              </a:rPr>
              <a:t>.</a:t>
            </a:r>
            <a:endParaRPr lang="id-ID" smtClean="0">
              <a:effectLst/>
            </a:endParaRPr>
          </a:p>
          <a:p>
            <a:r>
              <a:rPr lang="en-US" b="1" smtClean="0">
                <a:effectLst/>
              </a:rPr>
              <a:t>Municipal </a:t>
            </a:r>
            <a:r>
              <a:rPr lang="en-US" b="1">
                <a:effectLst/>
              </a:rPr>
              <a:t>bonds </a:t>
            </a:r>
            <a:r>
              <a:rPr lang="en-US">
                <a:effectLst/>
              </a:rPr>
              <a:t>are issued by states, cities, school districts, and other public entities. Unlike treasury bonds,municipal bonds pose a risk that the issuer might fail to repay the principal. Interest paid on municipal bonds generally is exempt from federal and state income taxes. </a:t>
            </a:r>
          </a:p>
          <a:p>
            <a:endParaRPr lang="en-US"/>
          </a:p>
        </p:txBody>
      </p:sp>
    </p:spTree>
    <p:extLst>
      <p:ext uri="{BB962C8B-B14F-4D97-AF65-F5344CB8AC3E}">
        <p14:creationId xmlns:p14="http://schemas.microsoft.com/office/powerpoint/2010/main" val="274455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DEFINITION</a:t>
            </a:r>
            <a:endParaRPr lang="en-US"/>
          </a:p>
        </p:txBody>
      </p:sp>
      <p:sp>
        <p:nvSpPr>
          <p:cNvPr id="3" name="Content Placeholder 2"/>
          <p:cNvSpPr>
            <a:spLocks noGrp="1"/>
          </p:cNvSpPr>
          <p:nvPr>
            <p:ph idx="1"/>
          </p:nvPr>
        </p:nvSpPr>
        <p:spPr/>
        <p:txBody>
          <a:bodyPr>
            <a:normAutofit/>
          </a:bodyPr>
          <a:lstStyle/>
          <a:p>
            <a:r>
              <a:rPr lang="en-US"/>
              <a:t>There are many kinds of </a:t>
            </a:r>
            <a:r>
              <a:rPr lang="en-US" b="1"/>
              <a:t>corporate bonds, </a:t>
            </a:r>
            <a:r>
              <a:rPr lang="en-US"/>
              <a:t>two of which are convertible bonds </a:t>
            </a:r>
            <a:r>
              <a:rPr lang="en-US" smtClean="0"/>
              <a:t>and</a:t>
            </a:r>
            <a:r>
              <a:rPr lang="id-ID" smtClean="0"/>
              <a:t> </a:t>
            </a:r>
            <a:r>
              <a:rPr lang="en-US" smtClean="0"/>
              <a:t>callable </a:t>
            </a:r>
            <a:r>
              <a:rPr lang="en-US"/>
              <a:t>bonds. </a:t>
            </a:r>
            <a:r>
              <a:rPr lang="en-US" b="1"/>
              <a:t>Convertible bonds </a:t>
            </a:r>
            <a:r>
              <a:rPr lang="en-US"/>
              <a:t>have a provision that they may be converted to </a:t>
            </a:r>
            <a:r>
              <a:rPr lang="en-US" smtClean="0"/>
              <a:t>a</a:t>
            </a:r>
            <a:r>
              <a:rPr lang="id-ID" smtClean="0"/>
              <a:t> </a:t>
            </a:r>
            <a:r>
              <a:rPr lang="en-US" smtClean="0"/>
              <a:t>designated </a:t>
            </a:r>
            <a:r>
              <a:rPr lang="en-US"/>
              <a:t>number of shares or a designated value of the corporation’s stock. </a:t>
            </a:r>
            <a:endParaRPr lang="id-ID" smtClean="0"/>
          </a:p>
          <a:p>
            <a:r>
              <a:rPr lang="en-US" b="1" smtClean="0"/>
              <a:t>Callable</a:t>
            </a:r>
            <a:r>
              <a:rPr lang="id-ID" b="1" smtClean="0"/>
              <a:t> </a:t>
            </a:r>
            <a:r>
              <a:rPr lang="en-US" b="1" smtClean="0"/>
              <a:t>bonds </a:t>
            </a:r>
            <a:r>
              <a:rPr lang="en-US"/>
              <a:t>have a provision that the issuer can repurchase, or call in, the bonds at </a:t>
            </a:r>
            <a:r>
              <a:rPr lang="en-US" smtClean="0"/>
              <a:t>specified</a:t>
            </a:r>
            <a:r>
              <a:rPr lang="id-ID" smtClean="0"/>
              <a:t> </a:t>
            </a:r>
            <a:r>
              <a:rPr lang="en-US" smtClean="0"/>
              <a:t>dates </a:t>
            </a:r>
            <a:r>
              <a:rPr lang="en-US"/>
              <a:t>if the board of directors authorizes the retirement (payoff) of the bonds </a:t>
            </a:r>
            <a:r>
              <a:rPr lang="en-US" smtClean="0"/>
              <a:t>before</a:t>
            </a:r>
            <a:r>
              <a:rPr lang="id-ID" smtClean="0"/>
              <a:t> </a:t>
            </a:r>
            <a:r>
              <a:rPr lang="en-US" smtClean="0"/>
              <a:t>their </a:t>
            </a:r>
            <a:r>
              <a:rPr lang="en-US"/>
              <a:t>maturity date. Such action by the board of directors would be appropriate </a:t>
            </a:r>
            <a:r>
              <a:rPr lang="en-US" smtClean="0"/>
              <a:t>if</a:t>
            </a:r>
            <a:r>
              <a:rPr lang="id-ID" smtClean="0"/>
              <a:t> </a:t>
            </a:r>
            <a:r>
              <a:rPr lang="en-US" smtClean="0"/>
              <a:t>interest </a:t>
            </a:r>
            <a:r>
              <a:rPr lang="en-US"/>
              <a:t>rates fell significantly below the interest rate of the callable bond.</a:t>
            </a:r>
          </a:p>
        </p:txBody>
      </p:sp>
    </p:spTree>
    <p:extLst>
      <p:ext uri="{BB962C8B-B14F-4D97-AF65-F5344CB8AC3E}">
        <p14:creationId xmlns:p14="http://schemas.microsoft.com/office/powerpoint/2010/main" val="3435696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a:t>Computing Gains and Losses</a:t>
            </a:r>
            <a:br>
              <a:rPr lang="en-US" b="0"/>
            </a:br>
            <a:r>
              <a:rPr lang="en-US" b="0"/>
              <a:t>on Corporate Bonds</a:t>
            </a:r>
            <a:endParaRPr lang="en-US"/>
          </a:p>
        </p:txBody>
      </p:sp>
      <p:sp>
        <p:nvSpPr>
          <p:cNvPr id="4" name="Text Placeholder 3"/>
          <p:cNvSpPr>
            <a:spLocks noGrp="1"/>
          </p:cNvSpPr>
          <p:nvPr>
            <p:ph type="body" idx="1"/>
          </p:nvPr>
        </p:nvSpPr>
        <p:spPr/>
        <p:txBody>
          <a:bodyPr/>
          <a:lstStyle/>
          <a:p>
            <a:endParaRPr lang="en-US"/>
          </a:p>
        </p:txBody>
      </p:sp>
    </p:spTree>
    <p:extLst>
      <p:ext uri="{BB962C8B-B14F-4D97-AF65-F5344CB8AC3E}">
        <p14:creationId xmlns:p14="http://schemas.microsoft.com/office/powerpoint/2010/main" val="1013456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400" y="1004741"/>
            <a:ext cx="8640000" cy="30148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69720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400" y="813150"/>
            <a:ext cx="8640000" cy="343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9094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638" y="1423988"/>
            <a:ext cx="8848725" cy="2295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7163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Computing Annual Interest on </a:t>
            </a:r>
            <a:r>
              <a:rPr lang="en-US" smtClean="0"/>
              <a:t>Corporate</a:t>
            </a:r>
            <a:r>
              <a:rPr lang="id-ID" smtClean="0"/>
              <a:t> </a:t>
            </a:r>
            <a:r>
              <a:rPr lang="en-US" smtClean="0"/>
              <a:t>and </a:t>
            </a:r>
            <a:r>
              <a:rPr lang="en-US"/>
              <a:t>Government Bonds</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30414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id-ID" smtClean="0"/>
              <a:t>DEFINITION</a:t>
            </a:r>
            <a:endParaRPr lang="en-US"/>
          </a:p>
        </p:txBody>
      </p:sp>
      <p:sp>
        <p:nvSpPr>
          <p:cNvPr id="5" name="Content Placeholder 4"/>
          <p:cNvSpPr>
            <a:spLocks noGrp="1"/>
          </p:cNvSpPr>
          <p:nvPr>
            <p:ph idx="1"/>
          </p:nvPr>
        </p:nvSpPr>
        <p:spPr/>
        <p:txBody>
          <a:bodyPr>
            <a:normAutofit fontScale="85000" lnSpcReduction="10000"/>
          </a:bodyPr>
          <a:lstStyle/>
          <a:p>
            <a:r>
              <a:rPr lang="en-US">
                <a:effectLst/>
              </a:rPr>
              <a:t>When first issued, bonds are sold either through brokerage houses or directly to investors at or near the price of $1,000, called face value. </a:t>
            </a:r>
            <a:endParaRPr lang="id-ID" smtClean="0">
              <a:effectLst/>
            </a:endParaRPr>
          </a:p>
          <a:p>
            <a:r>
              <a:rPr lang="en-US" b="1" smtClean="0">
                <a:effectLst/>
              </a:rPr>
              <a:t>Face </a:t>
            </a:r>
            <a:r>
              <a:rPr lang="en-US" b="1">
                <a:effectLst/>
              </a:rPr>
              <a:t>value </a:t>
            </a:r>
            <a:r>
              <a:rPr lang="en-US">
                <a:effectLst/>
              </a:rPr>
              <a:t>represents the amount that will be paid to the holder when the bonds are redeemed at maturity. If the market value becomes less than the face value, the bond sells at a </a:t>
            </a:r>
            <a:r>
              <a:rPr lang="en-US" b="1">
                <a:effectLst/>
              </a:rPr>
              <a:t>discount. </a:t>
            </a:r>
            <a:r>
              <a:rPr lang="en-US">
                <a:effectLst/>
              </a:rPr>
              <a:t>If the market value becomes more than the face value, the bond sells at a </a:t>
            </a:r>
            <a:r>
              <a:rPr lang="en-US" b="1">
                <a:effectLst/>
              </a:rPr>
              <a:t>premium. </a:t>
            </a:r>
            <a:r>
              <a:rPr lang="en-US">
                <a:effectLst/>
              </a:rPr>
              <a:t>(The discount or premium amount is the difference between the market value and the face value.) </a:t>
            </a:r>
            <a:endParaRPr lang="id-ID" smtClean="0">
              <a:effectLst/>
            </a:endParaRPr>
          </a:p>
          <a:p>
            <a:r>
              <a:rPr lang="en-US" smtClean="0">
                <a:effectLst/>
              </a:rPr>
              <a:t>Bonds </a:t>
            </a:r>
            <a:r>
              <a:rPr lang="en-US">
                <a:effectLst/>
              </a:rPr>
              <a:t>are rated. By checking a bond’s rating, buyers can have some indication of how safe their bond investment is. </a:t>
            </a:r>
            <a:r>
              <a:rPr lang="en-US" b="1">
                <a:effectLst/>
              </a:rPr>
              <a:t>Bond ratings </a:t>
            </a:r>
            <a:r>
              <a:rPr lang="en-US">
                <a:effectLst/>
              </a:rPr>
              <a:t>are information based on experience and research; they are not a guarantee. One major firm rating bonds is Standard &amp; Poor’s. In Standard &amp; Poor’s system, the ratings include AAA (the highest rating), AA, A, BBB, BB, B, CCC, CC, C, and D. A bond with a low rating is a higher-risk bond and sometimes is known as a </a:t>
            </a:r>
            <a:r>
              <a:rPr lang="en-US" b="1">
                <a:effectLst/>
              </a:rPr>
              <a:t>junk bond. </a:t>
            </a:r>
            <a:r>
              <a:rPr lang="en-US">
                <a:effectLst/>
              </a:rPr>
              <a:t>The lower a bond’s rating, the higher are its yield and its risk. </a:t>
            </a:r>
          </a:p>
          <a:p>
            <a:endParaRPr lang="en-US"/>
          </a:p>
        </p:txBody>
      </p:sp>
    </p:spTree>
    <p:extLst>
      <p:ext uri="{BB962C8B-B14F-4D97-AF65-F5344CB8AC3E}">
        <p14:creationId xmlns:p14="http://schemas.microsoft.com/office/powerpoint/2010/main" val="2802857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400" y="819150"/>
            <a:ext cx="8640000" cy="43830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33705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050" y="47500"/>
            <a:ext cx="8640000" cy="458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6695680"/>
      </p:ext>
    </p:extLst>
  </p:cSld>
  <p:clrMapOvr>
    <a:masterClrMapping/>
  </p:clrMapOvr>
  <p:transition spd="slow">
    <p:push dir="u"/>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id-ID" smtClean="0"/>
              <a:t>BOND PRICE AND INFORMATION ON NEWSPAPER</a:t>
            </a:r>
            <a:endParaRPr lang="en-US"/>
          </a:p>
        </p:txBody>
      </p:sp>
      <p:sp>
        <p:nvSpPr>
          <p:cNvPr id="4" name="Content Placeholder 3"/>
          <p:cNvSpPr>
            <a:spLocks noGrp="1"/>
          </p:cNvSpPr>
          <p:nvPr>
            <p:ph idx="1"/>
          </p:nvPr>
        </p:nvSpPr>
        <p:spPr/>
        <p:txBody>
          <a:bodyPr>
            <a:normAutofit/>
          </a:bodyPr>
          <a:lstStyle/>
          <a:p>
            <a:r>
              <a:rPr lang="en-US"/>
              <a:t>Information about the market value and sale of bonds on the major exchanges is </a:t>
            </a:r>
            <a:r>
              <a:rPr lang="en-US" smtClean="0"/>
              <a:t>reported</a:t>
            </a:r>
            <a:r>
              <a:rPr lang="id-ID" smtClean="0"/>
              <a:t> </a:t>
            </a:r>
            <a:r>
              <a:rPr lang="en-US" smtClean="0"/>
              <a:t>daily </a:t>
            </a:r>
            <a:r>
              <a:rPr lang="en-US"/>
              <a:t>in financial newspapers. Figure 22-1 shows information usually included in a </a:t>
            </a:r>
            <a:r>
              <a:rPr lang="en-US" smtClean="0"/>
              <a:t>bond</a:t>
            </a:r>
            <a:r>
              <a:rPr lang="id-ID" smtClean="0"/>
              <a:t> </a:t>
            </a:r>
            <a:r>
              <a:rPr lang="en-US" smtClean="0"/>
              <a:t>report.</a:t>
            </a:r>
            <a:endParaRPr lang="id-ID" smtClean="0"/>
          </a:p>
          <a:p>
            <a:r>
              <a:rPr lang="en-US"/>
              <a:t>Prices of bonds are quoted in percents of face value. For example, a $1,000 </a:t>
            </a:r>
            <a:r>
              <a:rPr lang="en-US" smtClean="0"/>
              <a:t>bond</a:t>
            </a:r>
            <a:r>
              <a:rPr lang="id-ID" smtClean="0"/>
              <a:t> </a:t>
            </a:r>
            <a:r>
              <a:rPr lang="en-US" smtClean="0"/>
              <a:t>quoted </a:t>
            </a:r>
            <a:r>
              <a:rPr lang="en-US"/>
              <a:t>at 104 would sell at a premium price of $1,040 ($1,000 3 104%). If quoted at 87</a:t>
            </a:r>
            <a:r>
              <a:rPr lang="en-US" smtClean="0"/>
              <a:t>,</a:t>
            </a:r>
            <a:r>
              <a:rPr lang="id-ID" smtClean="0"/>
              <a:t> </a:t>
            </a:r>
            <a:r>
              <a:rPr lang="en-US" smtClean="0"/>
              <a:t>the </a:t>
            </a:r>
            <a:r>
              <a:rPr lang="en-US"/>
              <a:t>bond would sell at a discounted price of $870 ($1,000 3 87%).</a:t>
            </a:r>
          </a:p>
          <a:p>
            <a:pPr marL="628650" indent="-628650">
              <a:buNone/>
            </a:pPr>
            <a:r>
              <a:rPr lang="en-US" b="1"/>
              <a:t>Rule: </a:t>
            </a:r>
            <a:r>
              <a:rPr lang="id-ID" b="1" smtClean="0"/>
              <a:t>	</a:t>
            </a:r>
            <a:r>
              <a:rPr lang="en-US" b="1" smtClean="0"/>
              <a:t>Prices </a:t>
            </a:r>
            <a:r>
              <a:rPr lang="en-US" b="1"/>
              <a:t>over 100 (100%) include a premium. Those under 100 (100%) include </a:t>
            </a:r>
            <a:r>
              <a:rPr lang="en-US" b="1" smtClean="0"/>
              <a:t>a</a:t>
            </a:r>
            <a:r>
              <a:rPr lang="id-ID" b="1" smtClean="0"/>
              <a:t> </a:t>
            </a:r>
            <a:r>
              <a:rPr lang="en-US" b="1" smtClean="0"/>
              <a:t>discount</a:t>
            </a:r>
            <a:r>
              <a:rPr lang="en-US" b="1"/>
              <a:t>.</a:t>
            </a:r>
            <a:endParaRPr lang="id-ID" smtClean="0"/>
          </a:p>
          <a:p>
            <a:endParaRPr lang="en-US"/>
          </a:p>
        </p:txBody>
      </p:sp>
    </p:spTree>
    <p:extLst>
      <p:ext uri="{BB962C8B-B14F-4D97-AF65-F5344CB8AC3E}">
        <p14:creationId xmlns:p14="http://schemas.microsoft.com/office/powerpoint/2010/main" val="2192227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id-ID" smtClean="0"/>
              <a:t>BOND PRICE AND INFORMATION ON NEWSPAPER</a:t>
            </a:r>
            <a:endParaRPr lang="en-US"/>
          </a:p>
        </p:txBody>
      </p:sp>
      <p:sp>
        <p:nvSpPr>
          <p:cNvPr id="4" name="Content Placeholder 3"/>
          <p:cNvSpPr>
            <a:spLocks noGrp="1"/>
          </p:cNvSpPr>
          <p:nvPr>
            <p:ph idx="1"/>
          </p:nvPr>
        </p:nvSpPr>
        <p:spPr/>
        <p:txBody>
          <a:bodyPr>
            <a:normAutofit/>
          </a:bodyPr>
          <a:lstStyle/>
          <a:p>
            <a:r>
              <a:rPr lang="en-US"/>
              <a:t>The two main factors that influence the market price are the interest rate and the </a:t>
            </a:r>
            <a:r>
              <a:rPr lang="en-US" smtClean="0"/>
              <a:t>bond</a:t>
            </a:r>
            <a:r>
              <a:rPr lang="id-ID" smtClean="0"/>
              <a:t> </a:t>
            </a:r>
            <a:r>
              <a:rPr lang="en-US" smtClean="0"/>
              <a:t>rating</a:t>
            </a:r>
            <a:r>
              <a:rPr lang="en-US"/>
              <a:t>. For example, if a bond pays 8% interest and the current market rate of interest </a:t>
            </a:r>
            <a:r>
              <a:rPr lang="en-US" smtClean="0"/>
              <a:t>is</a:t>
            </a:r>
            <a:r>
              <a:rPr lang="id-ID" smtClean="0"/>
              <a:t> </a:t>
            </a:r>
            <a:r>
              <a:rPr lang="en-US" smtClean="0"/>
              <a:t>greater </a:t>
            </a:r>
            <a:r>
              <a:rPr lang="en-US"/>
              <a:t>than 8% for similarly rated bonds, the bonds will sell at a discount sufficient </a:t>
            </a:r>
            <a:r>
              <a:rPr lang="en-US" smtClean="0"/>
              <a:t>to</a:t>
            </a:r>
            <a:r>
              <a:rPr lang="id-ID" smtClean="0"/>
              <a:t> </a:t>
            </a:r>
            <a:r>
              <a:rPr lang="en-US" smtClean="0"/>
              <a:t>make </a:t>
            </a:r>
            <a:r>
              <a:rPr lang="en-US"/>
              <a:t>up for the difference in interest rates over the term of the bond.</a:t>
            </a:r>
          </a:p>
          <a:p>
            <a:r>
              <a:rPr lang="en-US"/>
              <a:t>Printed bond reports generally give a letter abbreviation for the company, the </a:t>
            </a:r>
            <a:r>
              <a:rPr lang="en-US" smtClean="0"/>
              <a:t>interest</a:t>
            </a:r>
            <a:r>
              <a:rPr lang="id-ID" smtClean="0"/>
              <a:t> </a:t>
            </a:r>
            <a:r>
              <a:rPr lang="en-US" smtClean="0"/>
              <a:t>rate</a:t>
            </a:r>
            <a:r>
              <a:rPr lang="en-US"/>
              <a:t>, a small s to designate </a:t>
            </a:r>
            <a:r>
              <a:rPr lang="en-US" i="1"/>
              <a:t>semiannual </a:t>
            </a:r>
            <a:r>
              <a:rPr lang="en-US"/>
              <a:t>(every 6 months) interest payments, and </a:t>
            </a:r>
            <a:r>
              <a:rPr lang="en-US" smtClean="0"/>
              <a:t>the</a:t>
            </a:r>
            <a:r>
              <a:rPr lang="id-ID" smtClean="0"/>
              <a:t> </a:t>
            </a:r>
            <a:r>
              <a:rPr lang="en-US" smtClean="0"/>
              <a:t>maturity </a:t>
            </a:r>
            <a:r>
              <a:rPr lang="en-US"/>
              <a:t>date, followed by the current yield, the number of bonds sold that day, </a:t>
            </a:r>
            <a:r>
              <a:rPr lang="en-US" smtClean="0"/>
              <a:t>the</a:t>
            </a:r>
            <a:r>
              <a:rPr lang="id-ID" smtClean="0"/>
              <a:t> </a:t>
            </a:r>
            <a:r>
              <a:rPr lang="en-US" smtClean="0"/>
              <a:t>closing </a:t>
            </a:r>
            <a:r>
              <a:rPr lang="en-US"/>
              <a:t>price of the bond, and the net change in price from the prior day.</a:t>
            </a:r>
          </a:p>
        </p:txBody>
      </p:sp>
    </p:spTree>
    <p:extLst>
      <p:ext uri="{BB962C8B-B14F-4D97-AF65-F5344CB8AC3E}">
        <p14:creationId xmlns:p14="http://schemas.microsoft.com/office/powerpoint/2010/main" val="3839718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200" y="592043"/>
            <a:ext cx="8640000" cy="39609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5879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COMMISSIONS FOR BUYING AND SELLING BONDS</a:t>
            </a:r>
            <a:endParaRPr lang="en-US"/>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316099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id-ID" smtClean="0"/>
              <a:t>DEFINITION</a:t>
            </a:r>
            <a:endParaRPr lang="en-US"/>
          </a:p>
        </p:txBody>
      </p:sp>
      <p:sp>
        <p:nvSpPr>
          <p:cNvPr id="5" name="Content Placeholder 4"/>
          <p:cNvSpPr>
            <a:spLocks noGrp="1"/>
          </p:cNvSpPr>
          <p:nvPr>
            <p:ph idx="1"/>
          </p:nvPr>
        </p:nvSpPr>
        <p:spPr/>
        <p:txBody>
          <a:bodyPr/>
          <a:lstStyle/>
          <a:p>
            <a:r>
              <a:rPr lang="en-US"/>
              <a:t>The charge for buying and selling bonds varies among brokers, but there is no </a:t>
            </a:r>
            <a:r>
              <a:rPr lang="en-US" smtClean="0"/>
              <a:t>standard</a:t>
            </a:r>
            <a:r>
              <a:rPr lang="id-ID" smtClean="0"/>
              <a:t> </a:t>
            </a:r>
            <a:r>
              <a:rPr lang="en-US" smtClean="0"/>
              <a:t>commission</a:t>
            </a:r>
            <a:r>
              <a:rPr lang="en-US"/>
              <a:t>. Commissions are very small and thus comprise only a negligible part of </a:t>
            </a:r>
            <a:r>
              <a:rPr lang="en-US" smtClean="0"/>
              <a:t>the</a:t>
            </a:r>
            <a:r>
              <a:rPr lang="id-ID" smtClean="0"/>
              <a:t> </a:t>
            </a:r>
            <a:r>
              <a:rPr lang="en-US" smtClean="0"/>
              <a:t>bond </a:t>
            </a:r>
            <a:r>
              <a:rPr lang="en-US"/>
              <a:t>transaction.We do not use commission costs for problems in this textbook</a:t>
            </a:r>
            <a:r>
              <a:rPr lang="en-US" smtClean="0"/>
              <a:t>.</a:t>
            </a:r>
            <a:endParaRPr lang="id-ID" smtClean="0"/>
          </a:p>
          <a:p>
            <a:endParaRPr lang="en-US"/>
          </a:p>
        </p:txBody>
      </p:sp>
    </p:spTree>
    <p:extLst>
      <p:ext uri="{BB962C8B-B14F-4D97-AF65-F5344CB8AC3E}">
        <p14:creationId xmlns:p14="http://schemas.microsoft.com/office/powerpoint/2010/main" val="4200443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187572"/>
            <a:ext cx="8640000" cy="23747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22505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Computing Accrued Interest on </a:t>
            </a:r>
            <a:r>
              <a:rPr lang="en-US" smtClean="0"/>
              <a:t>Bond</a:t>
            </a:r>
            <a:r>
              <a:rPr lang="id-ID" smtClean="0"/>
              <a:t> </a:t>
            </a:r>
            <a:r>
              <a:rPr lang="en-US" smtClean="0"/>
              <a:t>Transactions</a:t>
            </a:r>
            <a:endParaRPr lang="en-US"/>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352599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id-ID" smtClean="0"/>
              <a:t>ACCRUED INTEREST</a:t>
            </a:r>
            <a:endParaRPr lang="en-US"/>
          </a:p>
        </p:txBody>
      </p:sp>
      <p:sp>
        <p:nvSpPr>
          <p:cNvPr id="5" name="Content Placeholder 4"/>
          <p:cNvSpPr>
            <a:spLocks noGrp="1"/>
          </p:cNvSpPr>
          <p:nvPr>
            <p:ph idx="1"/>
          </p:nvPr>
        </p:nvSpPr>
        <p:spPr/>
        <p:txBody>
          <a:bodyPr>
            <a:normAutofit fontScale="92500" lnSpcReduction="20000"/>
          </a:bodyPr>
          <a:lstStyle/>
          <a:p>
            <a:r>
              <a:rPr lang="en-US"/>
              <a:t>Most bonds specify that interest is payable quarterly, semiannually, or annually. </a:t>
            </a:r>
            <a:r>
              <a:rPr lang="en-US" smtClean="0"/>
              <a:t>The</a:t>
            </a:r>
            <a:r>
              <a:rPr lang="id-ID" smtClean="0"/>
              <a:t> </a:t>
            </a:r>
            <a:r>
              <a:rPr lang="en-US" smtClean="0"/>
              <a:t>interest </a:t>
            </a:r>
            <a:r>
              <a:rPr lang="en-US"/>
              <a:t>payment dates—such as January 1 (for interest through December 31) and July </a:t>
            </a:r>
            <a:r>
              <a:rPr lang="en-US" smtClean="0"/>
              <a:t>1</a:t>
            </a:r>
            <a:r>
              <a:rPr lang="id-ID" smtClean="0"/>
              <a:t> </a:t>
            </a:r>
            <a:r>
              <a:rPr lang="en-US" smtClean="0"/>
              <a:t>(</a:t>
            </a:r>
            <a:r>
              <a:rPr lang="en-US"/>
              <a:t>for interest through June 30)—are stated on the bond.When a bond is </a:t>
            </a:r>
            <a:r>
              <a:rPr lang="en-US" smtClean="0"/>
              <a:t>purchased</a:t>
            </a:r>
            <a:r>
              <a:rPr lang="id-ID" smtClean="0"/>
              <a:t> </a:t>
            </a:r>
            <a:r>
              <a:rPr lang="en-US" smtClean="0"/>
              <a:t>between </a:t>
            </a:r>
            <a:r>
              <a:rPr lang="en-US"/>
              <a:t>these dates, it is customary to add the </a:t>
            </a:r>
            <a:r>
              <a:rPr lang="en-US" b="1"/>
              <a:t>accrued interest </a:t>
            </a:r>
            <a:r>
              <a:rPr lang="en-US"/>
              <a:t>(interest earned </a:t>
            </a:r>
            <a:r>
              <a:rPr lang="en-US" smtClean="0"/>
              <a:t>from</a:t>
            </a:r>
            <a:r>
              <a:rPr lang="id-ID" smtClean="0"/>
              <a:t> </a:t>
            </a:r>
            <a:r>
              <a:rPr lang="en-US" smtClean="0"/>
              <a:t>the </a:t>
            </a:r>
            <a:r>
              <a:rPr lang="en-US"/>
              <a:t>last payment date to the purchase date). This interest is calculated by finding </a:t>
            </a:r>
            <a:r>
              <a:rPr lang="en-US" smtClean="0"/>
              <a:t>the</a:t>
            </a:r>
            <a:r>
              <a:rPr lang="id-ID" smtClean="0"/>
              <a:t> </a:t>
            </a:r>
            <a:r>
              <a:rPr lang="en-US" smtClean="0"/>
              <a:t>number </a:t>
            </a:r>
            <a:r>
              <a:rPr lang="en-US"/>
              <a:t>of days from the day on which interest was last paid through the day before </a:t>
            </a:r>
            <a:r>
              <a:rPr lang="en-US" smtClean="0"/>
              <a:t>the</a:t>
            </a:r>
            <a:r>
              <a:rPr lang="id-ID" smtClean="0"/>
              <a:t> </a:t>
            </a:r>
            <a:r>
              <a:rPr lang="en-US" smtClean="0"/>
              <a:t>purchase </a:t>
            </a:r>
            <a:r>
              <a:rPr lang="en-US"/>
              <a:t>and dividing this number by 360</a:t>
            </a:r>
            <a:r>
              <a:rPr lang="en-US" smtClean="0"/>
              <a:t>.</a:t>
            </a:r>
            <a:endParaRPr lang="id-ID" smtClean="0"/>
          </a:p>
          <a:p>
            <a:r>
              <a:rPr lang="en-US">
                <a:effectLst/>
              </a:rPr>
              <a:t>The buyer pays the seller for the interest accumulated or accrued on the bond since the last interest payment date. On the next regular interest payment date, the new owner receives the interest for the full interest period. This procedure allocates the interest correctly between the buyer and the seller for the split interest period because the corporation that issued the bond will pay the entire amount to whomever owns the bond as of each interest date. </a:t>
            </a:r>
          </a:p>
          <a:p>
            <a:endParaRPr lang="en-US"/>
          </a:p>
        </p:txBody>
      </p:sp>
    </p:spTree>
    <p:extLst>
      <p:ext uri="{BB962C8B-B14F-4D97-AF65-F5344CB8AC3E}">
        <p14:creationId xmlns:p14="http://schemas.microsoft.com/office/powerpoint/2010/main" val="2680947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200" y="419515"/>
            <a:ext cx="8640000" cy="39810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75993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264553"/>
            <a:ext cx="8640000" cy="25263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10811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Computing the Rate of Yield for Bonds</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947811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id-ID" smtClean="0"/>
              <a:t>YIELD</a:t>
            </a:r>
            <a:endParaRPr lang="en-US"/>
          </a:p>
        </p:txBody>
      </p:sp>
      <p:sp>
        <p:nvSpPr>
          <p:cNvPr id="5" name="Content Placeholder 4"/>
          <p:cNvSpPr>
            <a:spLocks noGrp="1"/>
          </p:cNvSpPr>
          <p:nvPr>
            <p:ph idx="1"/>
          </p:nvPr>
        </p:nvSpPr>
        <p:spPr/>
        <p:txBody>
          <a:bodyPr/>
          <a:lstStyle/>
          <a:p>
            <a:r>
              <a:rPr lang="en-US"/>
              <a:t>Interest on bonds provides income to bondholders. This income is referred to as </a:t>
            </a:r>
            <a:r>
              <a:rPr lang="en-US" b="1"/>
              <a:t>yield</a:t>
            </a:r>
            <a:r>
              <a:rPr lang="en-US" b="1" smtClean="0"/>
              <a:t>.</a:t>
            </a:r>
            <a:r>
              <a:rPr lang="id-ID" b="1" smtClean="0"/>
              <a:t> </a:t>
            </a:r>
            <a:r>
              <a:rPr lang="en-US" smtClean="0"/>
              <a:t>Newspapers </a:t>
            </a:r>
            <a:r>
              <a:rPr lang="en-US"/>
              <a:t>and bond brokers refer to the annual yield of a bond as its </a:t>
            </a:r>
            <a:r>
              <a:rPr lang="en-US" b="1"/>
              <a:t>current yield</a:t>
            </a:r>
            <a:r>
              <a:rPr lang="en-US" b="1" smtClean="0"/>
              <a:t>.</a:t>
            </a:r>
            <a:r>
              <a:rPr lang="id-ID" b="1" smtClean="0"/>
              <a:t> </a:t>
            </a:r>
            <a:r>
              <a:rPr lang="en-US" smtClean="0"/>
              <a:t>Many </a:t>
            </a:r>
            <a:r>
              <a:rPr lang="en-US"/>
              <a:t>newspaper bond reports include a column showing current yield. To calculate </a:t>
            </a:r>
            <a:r>
              <a:rPr lang="en-US" smtClean="0"/>
              <a:t>the</a:t>
            </a:r>
            <a:r>
              <a:rPr lang="id-ID" smtClean="0"/>
              <a:t> </a:t>
            </a:r>
            <a:r>
              <a:rPr lang="en-US" smtClean="0"/>
              <a:t>current </a:t>
            </a:r>
            <a:r>
              <a:rPr lang="en-US"/>
              <a:t>yield from an investment in bonds, use the following formula:</a:t>
            </a:r>
          </a:p>
        </p:txBody>
      </p:sp>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2876550"/>
            <a:ext cx="7162800" cy="49554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29298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id-ID" smtClean="0"/>
              <a:t>YIELD</a:t>
            </a:r>
            <a:endParaRPr lang="en-US"/>
          </a:p>
        </p:txBody>
      </p:sp>
      <p:sp>
        <p:nvSpPr>
          <p:cNvPr id="5" name="Content Placeholder 4"/>
          <p:cNvSpPr>
            <a:spLocks noGrp="1"/>
          </p:cNvSpPr>
          <p:nvPr>
            <p:ph idx="1"/>
          </p:nvPr>
        </p:nvSpPr>
        <p:spPr/>
        <p:txBody>
          <a:bodyPr>
            <a:normAutofit/>
          </a:bodyPr>
          <a:lstStyle/>
          <a:p>
            <a:r>
              <a:rPr lang="en-US"/>
              <a:t>When a bond is purchased at a discount, the current yield is greater than the </a:t>
            </a:r>
            <a:r>
              <a:rPr lang="en-US" smtClean="0"/>
              <a:t>face</a:t>
            </a:r>
            <a:r>
              <a:rPr lang="id-ID" smtClean="0"/>
              <a:t> </a:t>
            </a:r>
            <a:r>
              <a:rPr lang="en-US" smtClean="0"/>
              <a:t>rate</a:t>
            </a:r>
            <a:r>
              <a:rPr lang="en-US"/>
              <a:t>. For example, a $1,000 bond, purchased at 90, pays 7% interest and matures </a:t>
            </a:r>
            <a:r>
              <a:rPr lang="en-US" smtClean="0"/>
              <a:t>in</a:t>
            </a:r>
            <a:r>
              <a:rPr lang="id-ID" smtClean="0"/>
              <a:t> </a:t>
            </a:r>
            <a:r>
              <a:rPr lang="en-US" smtClean="0"/>
              <a:t>10 </a:t>
            </a:r>
            <a:r>
              <a:rPr lang="en-US"/>
              <a:t>years. Interest of $70 ($1,000 3 7%) is paid annually, but as the bond was </a:t>
            </a:r>
            <a:r>
              <a:rPr lang="en-US" smtClean="0"/>
              <a:t>purchased</a:t>
            </a:r>
            <a:r>
              <a:rPr lang="id-ID" smtClean="0"/>
              <a:t> </a:t>
            </a:r>
            <a:r>
              <a:rPr lang="en-US" smtClean="0"/>
              <a:t>for </a:t>
            </a:r>
            <a:r>
              <a:rPr lang="en-US"/>
              <a:t>$900 ($1,000 3 90%), the effective rate, or yield, as a percent of cost is 7.8</a:t>
            </a:r>
            <a:r>
              <a:rPr lang="en-US" smtClean="0"/>
              <a:t>%</a:t>
            </a:r>
            <a:r>
              <a:rPr lang="id-ID" smtClean="0"/>
              <a:t> </a:t>
            </a:r>
            <a:r>
              <a:rPr lang="en-US" smtClean="0"/>
              <a:t>($</a:t>
            </a:r>
            <a:r>
              <a:rPr lang="en-US"/>
              <a:t>70 4 $900</a:t>
            </a:r>
            <a:r>
              <a:rPr lang="en-US" smtClean="0"/>
              <a:t>).</a:t>
            </a:r>
            <a:r>
              <a:rPr lang="id-ID" smtClean="0"/>
              <a:t> </a:t>
            </a:r>
          </a:p>
          <a:p>
            <a:r>
              <a:rPr lang="en-US" smtClean="0"/>
              <a:t>When </a:t>
            </a:r>
            <a:r>
              <a:rPr lang="en-US"/>
              <a:t>a bond is purchased at a premium, the current yield is less than the face rate</a:t>
            </a:r>
            <a:r>
              <a:rPr lang="en-US" smtClean="0"/>
              <a:t>.</a:t>
            </a:r>
            <a:r>
              <a:rPr lang="id-ID" smtClean="0"/>
              <a:t> </a:t>
            </a:r>
            <a:r>
              <a:rPr lang="en-US" smtClean="0"/>
              <a:t>The </a:t>
            </a:r>
            <a:r>
              <a:rPr lang="en-US"/>
              <a:t>reason is that the interest paid is calculated on the face value, and the yield is </a:t>
            </a:r>
            <a:r>
              <a:rPr lang="en-US" smtClean="0"/>
              <a:t>based</a:t>
            </a:r>
            <a:r>
              <a:rPr lang="id-ID" smtClean="0"/>
              <a:t> </a:t>
            </a:r>
            <a:r>
              <a:rPr lang="en-US" smtClean="0"/>
              <a:t>on </a:t>
            </a:r>
            <a:r>
              <a:rPr lang="en-US"/>
              <a:t>the higher market price.</a:t>
            </a:r>
          </a:p>
        </p:txBody>
      </p:sp>
    </p:spTree>
    <p:extLst>
      <p:ext uri="{BB962C8B-B14F-4D97-AF65-F5344CB8AC3E}">
        <p14:creationId xmlns:p14="http://schemas.microsoft.com/office/powerpoint/2010/main" val="926376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507041"/>
            <a:ext cx="8640000" cy="41221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30827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400" y="1428750"/>
            <a:ext cx="8640000" cy="221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98248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Computing the Rate of Yield to Maturity</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770493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id-ID" smtClean="0"/>
              <a:t>DEFINITION</a:t>
            </a:r>
            <a:endParaRPr lang="en-US"/>
          </a:p>
        </p:txBody>
      </p:sp>
      <p:sp>
        <p:nvSpPr>
          <p:cNvPr id="5" name="Content Placeholder 4"/>
          <p:cNvSpPr>
            <a:spLocks noGrp="1"/>
          </p:cNvSpPr>
          <p:nvPr>
            <p:ph idx="1"/>
          </p:nvPr>
        </p:nvSpPr>
        <p:spPr/>
        <p:txBody>
          <a:bodyPr/>
          <a:lstStyle/>
          <a:p>
            <a:r>
              <a:rPr lang="en-US"/>
              <a:t>Careful investors calculate the </a:t>
            </a:r>
            <a:r>
              <a:rPr lang="en-US" b="1"/>
              <a:t>rate of yield to maturity, </a:t>
            </a:r>
            <a:r>
              <a:rPr lang="en-US"/>
              <a:t>or the rate of interest they </a:t>
            </a:r>
            <a:r>
              <a:rPr lang="en-US" smtClean="0"/>
              <a:t>will</a:t>
            </a:r>
            <a:r>
              <a:rPr lang="id-ID" smtClean="0"/>
              <a:t> </a:t>
            </a:r>
            <a:r>
              <a:rPr lang="en-US" smtClean="0"/>
              <a:t>earn </a:t>
            </a:r>
            <a:r>
              <a:rPr lang="en-US"/>
              <a:t>if they hold the bond to its maturity date. The yield to maturity calculation </a:t>
            </a:r>
            <a:r>
              <a:rPr lang="en-US" smtClean="0"/>
              <a:t>involves</a:t>
            </a:r>
            <a:r>
              <a:rPr lang="id-ID" smtClean="0"/>
              <a:t> </a:t>
            </a:r>
            <a:r>
              <a:rPr lang="en-US" smtClean="0"/>
              <a:t>use </a:t>
            </a:r>
            <a:r>
              <a:rPr lang="en-US"/>
              <a:t>of the true annual interest by adding a part of the discount or subtracting a part </a:t>
            </a:r>
            <a:r>
              <a:rPr lang="en-US" smtClean="0"/>
              <a:t>of</a:t>
            </a:r>
            <a:r>
              <a:rPr lang="id-ID" smtClean="0"/>
              <a:t> </a:t>
            </a:r>
            <a:r>
              <a:rPr lang="en-US" smtClean="0"/>
              <a:t>the </a:t>
            </a:r>
            <a:r>
              <a:rPr lang="en-US"/>
              <a:t>premium and basing the rate on the average principal invested (the average of </a:t>
            </a:r>
            <a:r>
              <a:rPr lang="en-US" smtClean="0"/>
              <a:t>the</a:t>
            </a:r>
            <a:r>
              <a:rPr lang="id-ID" smtClean="0"/>
              <a:t> </a:t>
            </a:r>
            <a:r>
              <a:rPr lang="en-US" smtClean="0"/>
              <a:t>investor’s </a:t>
            </a:r>
            <a:r>
              <a:rPr lang="en-US"/>
              <a:t>purchase price and the bond’s maturity value).</a:t>
            </a:r>
          </a:p>
        </p:txBody>
      </p:sp>
    </p:spTree>
    <p:extLst>
      <p:ext uri="{BB962C8B-B14F-4D97-AF65-F5344CB8AC3E}">
        <p14:creationId xmlns:p14="http://schemas.microsoft.com/office/powerpoint/2010/main" val="211927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200" y="61195"/>
            <a:ext cx="8640000" cy="5025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20470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854064"/>
            <a:ext cx="8640000" cy="3546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2992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200" y="547065"/>
            <a:ext cx="8640000" cy="4005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29644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400" y="1077804"/>
            <a:ext cx="8640000" cy="2789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37357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405d7a533a385c42ba33d167412e6ea4f0ef4980"/>
</p:tagLst>
</file>

<file path=ppt/theme/theme1.xml><?xml version="1.0" encoding="utf-8"?>
<a:theme xmlns:a="http://schemas.openxmlformats.org/drawingml/2006/main" name="Theme3">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Theme3" id="{2E056669-5877-4827-A20C-619363BF400E}" vid="{D375232A-8C0E-4E13-A2A8-66D4967B8A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Theme3</Template>
  <TotalTime>1918</TotalTime>
  <Words>2286</Words>
  <Application>Microsoft Office PowerPoint</Application>
  <PresentationFormat>On-screen Show (16:9)</PresentationFormat>
  <Paragraphs>74</Paragraphs>
  <Slides>63</Slides>
  <Notes>3</Notes>
  <HiddenSlides>0</HiddenSlides>
  <MMClips>0</MMClips>
  <ScaleCrop>false</ScaleCrop>
  <HeadingPairs>
    <vt:vector size="4" baseType="variant">
      <vt:variant>
        <vt:lpstr>Theme</vt:lpstr>
      </vt:variant>
      <vt:variant>
        <vt:i4>1</vt:i4>
      </vt:variant>
      <vt:variant>
        <vt:lpstr>Slide Titles</vt:lpstr>
      </vt:variant>
      <vt:variant>
        <vt:i4>63</vt:i4>
      </vt:variant>
    </vt:vector>
  </HeadingPairs>
  <TitlesOfParts>
    <vt:vector size="64" baseType="lpstr">
      <vt:lpstr>Theme3</vt:lpstr>
      <vt:lpstr>Securities and Distribution of Profit and Overhead</vt:lpstr>
      <vt:lpstr>DEFINITION</vt:lpstr>
      <vt:lpstr>DEFINITION</vt:lpstr>
      <vt:lpstr>PowerPoint Presentation</vt:lpstr>
      <vt:lpstr>TOTAL COST AND PROCEED OF STOCK</vt:lpstr>
      <vt:lpstr>PowerPoint Presentation</vt:lpstr>
      <vt:lpstr>PowerPoint Presentation</vt:lpstr>
      <vt:lpstr>PowerPoint Presentation</vt:lpstr>
      <vt:lpstr>PowerPoint Presentation</vt:lpstr>
      <vt:lpstr>Capital Gain and Capital Loss</vt:lpstr>
      <vt:lpstr>PowerPoint Presentation</vt:lpstr>
      <vt:lpstr>Computing the Costs and Proceeds of Round and Odd Lots</vt:lpstr>
      <vt:lpstr>ROUND LOT vs. ODD LOT</vt:lpstr>
      <vt:lpstr>PowerPoint Presentation</vt:lpstr>
      <vt:lpstr>PowerPoint Presentation</vt:lpstr>
      <vt:lpstr>PowerPoint Presentation</vt:lpstr>
      <vt:lpstr>Computing the Rate of Yield and Gains or Losses</vt:lpstr>
      <vt:lpstr>DEFINITION</vt:lpstr>
      <vt:lpstr>PowerPoint Presentation</vt:lpstr>
      <vt:lpstr>GAIN OR LOSS ON SALE OF STOCK</vt:lpstr>
      <vt:lpstr>PowerPoint Presentation</vt:lpstr>
      <vt:lpstr>PowerPoint Presentation</vt:lpstr>
      <vt:lpstr>PowerPoint Presentation</vt:lpstr>
      <vt:lpstr>Computing Comparative Earning Potential</vt:lpstr>
      <vt:lpstr>DEFINITION</vt:lpstr>
      <vt:lpstr>PowerPoint Presentation</vt:lpstr>
      <vt:lpstr>PowerPoint Presentation</vt:lpstr>
      <vt:lpstr>CONVERTIBLE PREFERRED STOCK</vt:lpstr>
      <vt:lpstr>PowerPoint Presentation</vt:lpstr>
      <vt:lpstr>PowerPoint Presentation</vt:lpstr>
      <vt:lpstr>PowerPoint Presentation</vt:lpstr>
      <vt:lpstr>Corporate and Government Bonds</vt:lpstr>
      <vt:lpstr>DEFINITION</vt:lpstr>
      <vt:lpstr>DEFINITION</vt:lpstr>
      <vt:lpstr>Computing Gains and Losses on Corporate Bonds</vt:lpstr>
      <vt:lpstr>PowerPoint Presentation</vt:lpstr>
      <vt:lpstr>PowerPoint Presentation</vt:lpstr>
      <vt:lpstr>PowerPoint Presentation</vt:lpstr>
      <vt:lpstr>Computing Annual Interest on Corporate and Government Bonds</vt:lpstr>
      <vt:lpstr>DEFINITION</vt:lpstr>
      <vt:lpstr>PowerPoint Presentation</vt:lpstr>
      <vt:lpstr>PowerPoint Presentation</vt:lpstr>
      <vt:lpstr>BOND PRICE AND INFORMATION ON NEWSPAPER</vt:lpstr>
      <vt:lpstr>BOND PRICE AND INFORMATION ON NEWSPAPER</vt:lpstr>
      <vt:lpstr>PowerPoint Presentation</vt:lpstr>
      <vt:lpstr>COMMISSIONS FOR BUYING AND SELLING BONDS</vt:lpstr>
      <vt:lpstr>DEFINITION</vt:lpstr>
      <vt:lpstr>PowerPoint Presentation</vt:lpstr>
      <vt:lpstr>Computing Accrued Interest on Bond Transactions</vt:lpstr>
      <vt:lpstr>ACCRUED INTEREST</vt:lpstr>
      <vt:lpstr>PowerPoint Presentation</vt:lpstr>
      <vt:lpstr>PowerPoint Presentation</vt:lpstr>
      <vt:lpstr>Computing the Rate of Yield for Bonds</vt:lpstr>
      <vt:lpstr>YIELD</vt:lpstr>
      <vt:lpstr>YIELD</vt:lpstr>
      <vt:lpstr>PowerPoint Presentation</vt:lpstr>
      <vt:lpstr>PowerPoint Presentation</vt:lpstr>
      <vt:lpstr>Computing the Rate of Yield to Maturity</vt:lpstr>
      <vt:lpstr>DEFINITION</vt:lpstr>
      <vt:lpstr>PowerPoint Presentation</vt:lpstr>
      <vt:lpstr>PowerPoint Presentation</vt:lpstr>
      <vt:lpstr>PowerPoint Presentation</vt:lpstr>
      <vt:lpstr>PowerPoint Presentation</vt:lpstr>
    </vt:vector>
  </TitlesOfParts>
  <Company>White Shark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Markup</dc:title>
  <dc:creator>Jary</dc:creator>
  <cp:lastModifiedBy>Jary</cp:lastModifiedBy>
  <cp:revision>53</cp:revision>
  <dcterms:created xsi:type="dcterms:W3CDTF">2012-10-15T23:02:22Z</dcterms:created>
  <dcterms:modified xsi:type="dcterms:W3CDTF">2015-02-15T14:22:02Z</dcterms:modified>
</cp:coreProperties>
</file>