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73"/>
  </p:notesMasterIdLst>
  <p:sldIdLst>
    <p:sldId id="257" r:id="rId2"/>
    <p:sldId id="280" r:id="rId3"/>
    <p:sldId id="365" r:id="rId4"/>
    <p:sldId id="436" r:id="rId5"/>
    <p:sldId id="371" r:id="rId6"/>
    <p:sldId id="473" r:id="rId7"/>
    <p:sldId id="373" r:id="rId8"/>
    <p:sldId id="374" r:id="rId9"/>
    <p:sldId id="375" r:id="rId10"/>
    <p:sldId id="437" r:id="rId11"/>
    <p:sldId id="376" r:id="rId12"/>
    <p:sldId id="438" r:id="rId13"/>
    <p:sldId id="377" r:id="rId14"/>
    <p:sldId id="378" r:id="rId15"/>
    <p:sldId id="439" r:id="rId16"/>
    <p:sldId id="393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382" r:id="rId26"/>
    <p:sldId id="383" r:id="rId27"/>
    <p:sldId id="440" r:id="rId28"/>
    <p:sldId id="441" r:id="rId29"/>
    <p:sldId id="442" r:id="rId30"/>
    <p:sldId id="443" r:id="rId31"/>
    <p:sldId id="445" r:id="rId32"/>
    <p:sldId id="446" r:id="rId33"/>
    <p:sldId id="403" r:id="rId34"/>
    <p:sldId id="447" r:id="rId35"/>
    <p:sldId id="448" r:id="rId36"/>
    <p:sldId id="449" r:id="rId37"/>
    <p:sldId id="407" r:id="rId38"/>
    <p:sldId id="450" r:id="rId39"/>
    <p:sldId id="452" r:id="rId40"/>
    <p:sldId id="453" r:id="rId41"/>
    <p:sldId id="451" r:id="rId42"/>
    <p:sldId id="417" r:id="rId43"/>
    <p:sldId id="418" r:id="rId44"/>
    <p:sldId id="419" r:id="rId45"/>
    <p:sldId id="421" r:id="rId46"/>
    <p:sldId id="423" r:id="rId47"/>
    <p:sldId id="420" r:id="rId48"/>
    <p:sldId id="422" r:id="rId49"/>
    <p:sldId id="454" r:id="rId50"/>
    <p:sldId id="456" r:id="rId51"/>
    <p:sldId id="457" r:id="rId52"/>
    <p:sldId id="455" r:id="rId53"/>
    <p:sldId id="458" r:id="rId54"/>
    <p:sldId id="385" r:id="rId55"/>
    <p:sldId id="387" r:id="rId56"/>
    <p:sldId id="459" r:id="rId57"/>
    <p:sldId id="460" r:id="rId58"/>
    <p:sldId id="461" r:id="rId59"/>
    <p:sldId id="462" r:id="rId60"/>
    <p:sldId id="463" r:id="rId61"/>
    <p:sldId id="426" r:id="rId62"/>
    <p:sldId id="464" r:id="rId63"/>
    <p:sldId id="465" r:id="rId64"/>
    <p:sldId id="468" r:id="rId65"/>
    <p:sldId id="469" r:id="rId66"/>
    <p:sldId id="467" r:id="rId67"/>
    <p:sldId id="470" r:id="rId68"/>
    <p:sldId id="434" r:id="rId69"/>
    <p:sldId id="471" r:id="rId70"/>
    <p:sldId id="472" r:id="rId71"/>
    <p:sldId id="435" r:id="rId72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BDB2"/>
    <a:srgbClr val="FFCC00"/>
    <a:srgbClr val="FFDDB1"/>
    <a:srgbClr val="3D9A3A"/>
    <a:srgbClr val="8AAAD3"/>
    <a:srgbClr val="3F5B2E"/>
    <a:srgbClr val="D9F8FF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23" autoAdjust="0"/>
    <p:restoredTop sz="97907" autoAdjust="0"/>
  </p:normalViewPr>
  <p:slideViewPr>
    <p:cSldViewPr snapToGrid="0" snapToObjects="1">
      <p:cViewPr>
        <p:scale>
          <a:sx n="75" d="100"/>
          <a:sy n="75" d="100"/>
        </p:scale>
        <p:origin x="-1542" y="-390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80B103-128B-4C19-AAFB-AC0B99A43195}" type="datetimeFigureOut">
              <a:rPr lang="en-US"/>
              <a:pPr>
                <a:defRPr/>
              </a:pPr>
              <a:t>10/7/2015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52F61FC-18C4-4063-957B-511F7C08A4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716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C3A833-D925-4D23-AE69-5F21E6E0358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979AE2-56EA-44DF-8CA1-690F4FFD1DD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3A26CD-73A1-4E8A-A92C-E3C4126E33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BC88A-6404-4E5E-AD5C-B69E7E42175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BC88A-6404-4E5E-AD5C-B69E7E42175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0279E9-3634-41BD-9FB8-793E8503521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981D0E-1907-49F7-87B6-1A406D4BC09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EE9286-A08C-46BA-843A-9DF3AA4C850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E38B08-AC27-4F9E-8BA2-82E7B2FCB53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937665-BAD4-4CE2-B80D-246DB421D70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30B538-907B-488F-A600-D9CAEDF6072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655815-399E-45AE-B039-1AB4136D2FB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B98CBA-1F82-4E60-8B98-E5C35747C8E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DB5D01-D248-4FB8-AAEB-C60469F51B2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7912FC-06F1-4C10-8FA5-D563491F31C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6A3C69-D742-4AF0-B979-B6DA529DE63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D7F2D0-4708-4AC8-864C-78B57B4A083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900463-9888-4D13-A178-0B6142D663B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32C977-A9E6-40A6-92C2-154802E9A46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BACD6C-B677-4D35-BB69-B77DE5CDA2C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4E309E-5294-4D9E-9ED2-2562810BB76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DC4A3A-181C-41F7-BBAD-2A5B358F951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1908CA-150E-4C22-B979-22DD52C4A50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564086-9199-41D9-83F7-C654FA54B8A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DFE5C6-15DD-4E86-8F0B-7F0CA1BFEE7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733A4B-E284-47ED-955E-ED6D15FED54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DB7406-4BA6-4F5E-BF10-D57F8DFC489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303A85-0B93-4B1B-9C27-11A6767C335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458A13-CC54-4DAC-B8C9-AE6AEF12559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802FAB-58E6-4AE7-A6E5-30349067479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0DEEE4-60DE-43CB-AFDE-D58E5248616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B47B88-F702-4A27-8243-AEDF1D3A69B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08FA4E-01D7-483F-B9BC-D856CBBD961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3FFA72-E8DA-44C5-8E3D-258F75999FF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6318A3-F47D-4BCA-BCEB-563DADFF764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E7E524-F06C-4391-B6E9-5395A7D677A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64EBAE-66B0-4940-BD85-CA1499AD4D3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E01BC4-061B-4A79-8D31-E1FFB9742E3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E864BD-A262-4742-94D4-13B7245E3AC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6318C9-299B-42A5-B78D-EFA4C477625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9D11FE-E143-4B36-8FC1-363A82B0992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90D368-7D1B-4A7F-8982-EE967C1E409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3DAAEB-8928-4BB7-891F-416E24CFC49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0BC695-BC2B-4147-AEDA-C6945936C28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75F9E0-3720-4032-B021-3D9356C4B98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C05D59-0426-43BE-9713-18001F7A44A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0B263F-1FD7-479C-83C2-14F2D434907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89A5CB-D15E-41B8-8424-23BE89EC9DE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DBCF5C-6C11-4F40-9725-9E39A01615F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21850A-9F24-48D8-947F-6BBC948E63A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8F81A0-FE22-4968-A3B9-298F4CB9CDE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9C1937-080E-49AF-9B91-D7C51406D68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E03FCD-B54B-4694-A7F6-98DAC6A55A8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7A4998-ACF3-42B1-85B2-7F90C4DCCF0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C4743C-7D6C-4629-8BF6-2CF3A5DD6C1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774853"/>
            <a:ext cx="8305800" cy="85725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075299"/>
            <a:ext cx="8305800" cy="14859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2662595"/>
            <a:ext cx="2971800" cy="1191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2662595"/>
            <a:ext cx="2971800" cy="1191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2644727"/>
            <a:ext cx="45720" cy="3429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83F28072-F9C6-498D-A477-976C003FC09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65376A97-FC15-4C40-991A-16B2164B9A9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28900"/>
            <a:ext cx="7924800" cy="10287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19148"/>
            <a:ext cx="7924800" cy="738552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3687744"/>
            <a:ext cx="7924800" cy="3226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ABEBBE12-CF6E-41A8-98D9-B5C0F4CED70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59936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59936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593B8B00-6FE3-47CE-B086-C017BCD45D92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49695"/>
            <a:ext cx="4040188" cy="5715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1651422"/>
            <a:ext cx="4038600" cy="293522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1651422"/>
            <a:ext cx="4038600" cy="293522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85725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049695"/>
            <a:ext cx="4040188" cy="5715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1635164"/>
            <a:ext cx="3749040" cy="1191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1635164"/>
            <a:ext cx="3749040" cy="1191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314EBCF6-1A0C-49FD-9AA9-257EDE3C2CD2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32" grpId="0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7C69394F-3701-4ACF-8823-E3395B22E983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6248400" cy="42862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200150"/>
            <a:ext cx="1984248" cy="280035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342900"/>
            <a:ext cx="1981200" cy="8001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84B85563-36E8-4A23-8208-07037F9DBA93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utoUpdateAnimBg="0"/>
      <p:bldP spid="3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342900"/>
            <a:ext cx="2057400" cy="8001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342900"/>
            <a:ext cx="6019800" cy="417195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200150"/>
            <a:ext cx="2057400" cy="33147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C046B710-C32F-47A1-9C70-385B5774C117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A932B811-7D32-47F2-B119-7AFF3F743053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C69AD8CE-B95B-4A50-A9DE-873305AA5452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085850"/>
            <a:ext cx="8229600" cy="35087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144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685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11 - </a:t>
            </a:r>
            <a:fld id="{DA4F4508-3CDB-432B-A4ED-F1D2ED069115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198262" y="361652"/>
            <a:ext cx="1866665" cy="20005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400" b="1" dirty="0">
                <a:ln w="285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11</a:t>
            </a:r>
          </a:p>
        </p:txBody>
      </p:sp>
      <p:sp>
        <p:nvSpPr>
          <p:cNvPr id="14345" name="TextBox 3"/>
          <p:cNvSpPr txBox="1">
            <a:spLocks noChangeArrowheads="1"/>
          </p:cNvSpPr>
          <p:nvPr/>
        </p:nvSpPr>
        <p:spPr bwMode="auto">
          <a:xfrm>
            <a:off x="-1079500" y="23622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578619" y="2040742"/>
            <a:ext cx="7247115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20399999" lon="0" rev="0"/>
              </a:camera>
              <a:lightRig rig="morning" dir="tl">
                <a:rot lat="0" lon="0" rev="3600000"/>
              </a:lightRig>
            </a:scene3d>
            <a:sp3d prstMaterial="powder">
              <a:bevelT w="63500" h="203200"/>
              <a:bevelB w="146050" h="1143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>
                  <a:solidFill>
                    <a:srgbClr val="FFFF00"/>
                  </a:solidFill>
                </a:ln>
                <a:solidFill>
                  <a:srgbClr val="FFCC00"/>
                </a:solidFill>
                <a:effectLst>
                  <a:outerShdw blurRad="114300" dist="101600" dir="2700000" algn="tl" rotWithShape="0">
                    <a:prstClr val="black">
                      <a:alpha val="86000"/>
                    </a:prstClr>
                  </a:outerShdw>
                </a:effectLst>
              </a:rPr>
              <a:t>Supply Chain Management</a:t>
            </a:r>
          </a:p>
          <a:p>
            <a:pPr algn="ctr"/>
            <a:endParaRPr lang="en-US" sz="8000" b="1" dirty="0">
              <a:ln w="11430">
                <a:solidFill>
                  <a:srgbClr val="FFFF00"/>
                </a:solidFill>
              </a:ln>
              <a:solidFill>
                <a:srgbClr val="FFCC00"/>
              </a:solidFill>
              <a:effectLst>
                <a:outerShdw blurRad="114300" dist="101600" dir="2700000" algn="tl" rotWithShape="0">
                  <a:prstClr val="black">
                    <a:alpha val="86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028700"/>
            <a:ext cx="7696200" cy="923925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Global Company Profile: </a:t>
            </a:r>
            <a:br>
              <a:rPr lang="en-US" alt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Darden Restaurants</a:t>
            </a:r>
          </a:p>
        </p:txBody>
      </p:sp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914525"/>
            <a:ext cx="74676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Supply Chain’s Strategic Importance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Sourcing Issues: Make-or-Buy vs. Outsourcing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Sourcing Strategies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27100" y="1323975"/>
            <a:ext cx="7289800" cy="3190875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Supply Chain Risk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Managing the Integrated Supply Chain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Building the Supply Base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Logistics Management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Distribution Management</a:t>
            </a:r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 - Continued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27100" y="1323975"/>
            <a:ext cx="7289800" cy="3190875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Ethics and Sustainable Supply Chain Management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Measuring Supply Chain Performance</a:t>
            </a:r>
          </a:p>
        </p:txBody>
      </p:sp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 - Continued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02519"/>
            <a:ext cx="8034338" cy="834629"/>
          </a:xfrm>
        </p:spPr>
        <p:txBody>
          <a:bodyPr>
            <a:normAutofit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24BDB2"/>
                </a:solidFill>
                <a:effectLst>
                  <a:outerShdw blurRad="215900" dist="38100" dir="2700000" algn="tl" rotWithShape="0">
                    <a:prstClr val="black">
                      <a:alpha val="71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00139" y="2047875"/>
            <a:ext cx="6942137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/>
              <a:t>Explain</a:t>
            </a:r>
            <a:r>
              <a:rPr lang="en-US" altLang="en-US" sz="2400"/>
              <a:t> the strategic importance of the supply chain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/>
              <a:t>Identify</a:t>
            </a:r>
            <a:r>
              <a:rPr lang="en-US" altLang="en-US" sz="2400"/>
              <a:t> six sourcing strategies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/>
              <a:t>Explain</a:t>
            </a:r>
            <a:r>
              <a:rPr lang="en-US" altLang="en-US" sz="2400"/>
              <a:t> issues and opportunities in the supply chain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/>
              <a:t>Describe</a:t>
            </a:r>
            <a:r>
              <a:rPr lang="en-US" altLang="en-US" sz="2400"/>
              <a:t> the steps in supplier selection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  <p:bldP spid="2662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02519"/>
            <a:ext cx="8034338" cy="834629"/>
          </a:xfrm>
        </p:spPr>
        <p:txBody>
          <a:bodyPr>
            <a:normAutofit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24BDB2"/>
                </a:solidFill>
                <a:effectLst>
                  <a:outerShdw blurRad="215900" dist="38100" dir="2700000" algn="tl" rotWithShape="0">
                    <a:prstClr val="black">
                      <a:alpha val="71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00139" y="2047875"/>
            <a:ext cx="6942137" cy="123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400" b="1"/>
              <a:t>Explain</a:t>
            </a:r>
            <a:r>
              <a:rPr lang="en-US" altLang="en-US" sz="2400"/>
              <a:t> major issues in logistics management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400" b="1"/>
              <a:t>Compute</a:t>
            </a:r>
            <a:r>
              <a:rPr lang="en-US" altLang="en-US" sz="2400"/>
              <a:t> percent of assets committed to inventory and inventory turnover</a:t>
            </a:r>
          </a:p>
        </p:txBody>
      </p:sp>
    </p:spTree>
    <p:extLst>
      <p:ext uri="{BB962C8B-B14F-4D97-AF65-F5344CB8AC3E}">
        <p14:creationId xmlns:p14="http://schemas.microsoft.com/office/powerpoint/2010/main" val="32553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  <p:bldP spid="266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5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1028700" y="326231"/>
            <a:ext cx="7429500" cy="66675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en-US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Darden’s Supply Chain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914401" y="1554956"/>
            <a:ext cx="7313613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8163" indent="-53816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Largest publicly traded casual dining company in the world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Serves over 400 million meals annually in more than 1,900 restaurants in the US and Canada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Annual sales of flagship brands totals $6 billion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Operations is the strategy</a:t>
            </a:r>
          </a:p>
        </p:txBody>
      </p:sp>
      <p:sp>
        <p:nvSpPr>
          <p:cNvPr id="25609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7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9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32772" name="Rectangle 4"/>
          <p:cNvSpPr>
            <a:spLocks noGrp="1" noChangeArrowheads="1"/>
          </p:cNvSpPr>
          <p:nvPr>
            <p:ph idx="1"/>
          </p:nvPr>
        </p:nvSpPr>
        <p:spPr>
          <a:xfrm>
            <a:off x="846139" y="1437085"/>
            <a:ext cx="7451725" cy="3152775"/>
          </a:xfrm>
        </p:spPr>
        <p:txBody>
          <a:bodyPr/>
          <a:lstStyle/>
          <a:p>
            <a:pPr marL="538163" indent="-538163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Sources food from five continents and thousands of suppliers</a:t>
            </a:r>
          </a:p>
          <a:p>
            <a:pPr marL="538163" indent="-538163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Four distinct supply chains</a:t>
            </a:r>
          </a:p>
          <a:p>
            <a:pPr marL="538163" indent="-538163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Over $2 billion spent annually in supply chains</a:t>
            </a:r>
          </a:p>
          <a:p>
            <a:pPr marL="538163" indent="-538163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Competitive advantage achieved through superior supply chain</a:t>
            </a:r>
          </a:p>
        </p:txBody>
      </p:sp>
      <p:sp>
        <p:nvSpPr>
          <p:cNvPr id="27657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title"/>
          </p:nvPr>
        </p:nvSpPr>
        <p:spPr>
          <a:xfrm>
            <a:off x="1028700" y="326231"/>
            <a:ext cx="7429500" cy="66675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en-US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Darden’s Supply Chain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1079500" y="1514475"/>
            <a:ext cx="6845300" cy="2390775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alt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objective of supply chain management is to coordinate activities within the supply chain to maximize the supply chain’s competitive advantage and benefits to the ultimate consumer</a:t>
            </a:r>
          </a:p>
        </p:txBody>
      </p:sp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Supply-Chain Management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1"/>
          <p:cNvSpPr>
            <a:spLocks noGrp="1"/>
          </p:cNvSpPr>
          <p:nvPr>
            <p:ph idx="1"/>
          </p:nvPr>
        </p:nvSpPr>
        <p:spPr>
          <a:xfrm>
            <a:off x="685800" y="1590676"/>
            <a:ext cx="7772400" cy="3003947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coordination of all supply chain activities, starting with raw materials and ending with a satisfied customer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Includes suppliers, manufacturers and/or service providers, distributors, wholesalers, retailers, and final customer</a:t>
            </a:r>
          </a:p>
        </p:txBody>
      </p:sp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1213247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Supply Chain’s Strategic Importance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1"/>
          <p:cNvSpPr>
            <a:spLocks noGrp="1"/>
          </p:cNvSpPr>
          <p:nvPr>
            <p:ph idx="1"/>
          </p:nvPr>
        </p:nvSpPr>
        <p:spPr>
          <a:xfrm>
            <a:off x="685800" y="1495425"/>
            <a:ext cx="7772400" cy="318135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Large portion of sales dollars spent on purchases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Supplier relationships increasingly integrated and long term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Improve innovation, speed design, reduce costs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Managing supplier relationships has added emphasis</a:t>
            </a:r>
          </a:p>
        </p:txBody>
      </p:sp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1213247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Supply Chain’s Strategic Importance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7675"/>
            <a:ext cx="2692400" cy="2038350"/>
          </a:xfrm>
        </p:spPr>
        <p:txBody>
          <a:bodyPr/>
          <a:lstStyle/>
          <a:p>
            <a:pPr algn="l"/>
            <a:r>
              <a:rPr lang="en-US" altLang="en-US" smtClean="0">
                <a:latin typeface="Arial" pitchFamily="34" charset="0"/>
                <a:cs typeface="Arial" pitchFamily="34" charset="0"/>
              </a:rPr>
              <a:t>Supply Chain Costs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98800" y="723900"/>
          <a:ext cx="5359400" cy="3665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0"/>
                <a:gridCol w="838200"/>
                <a:gridCol w="2870200"/>
              </a:tblGrid>
              <a:tr h="2781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TABLE 11.1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48">
                <a:tc gridSpan="3">
                  <a:txBody>
                    <a:bodyPr/>
                    <a:lstStyle/>
                    <a:p>
                      <a:r>
                        <a:rPr lang="en-US" sz="1400" b="1" dirty="0" smtClean="0"/>
                        <a:t>Supply Chain Costs as a Percentage of Sales</a:t>
                      </a:r>
                      <a:endParaRPr lang="en-US" sz="1400" b="1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INDUSTRY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% PURCHASED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Automobiles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67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Beverages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52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Chemical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62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Food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60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Lumber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61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Metals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Paper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55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Petroleum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79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Restaurants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35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48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Transportation 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62</a:t>
                      </a:r>
                      <a:endParaRPr lang="en-US" sz="14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1"/>
          <p:cNvSpPr>
            <a:spLocks noGrp="1"/>
          </p:cNvSpPr>
          <p:nvPr>
            <p:ph idx="1"/>
          </p:nvPr>
        </p:nvSpPr>
        <p:spPr>
          <a:xfrm>
            <a:off x="711200" y="1371600"/>
            <a:ext cx="6743700" cy="1266825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Arial Unicode MS" pitchFamily="34" charset="-128"/>
              <a:buNone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Hau Lee Furniture</a:t>
            </a:r>
          </a:p>
          <a:p>
            <a:pPr marL="0" indent="0">
              <a:buFont typeface="Arial Unicode MS" pitchFamily="34" charset="-128"/>
              <a:buNone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	60% of sales $ in supply chain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	Current gross profit = $10,000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	Increase profits to $15,000 (50%)</a:t>
            </a:r>
          </a:p>
        </p:txBody>
      </p:sp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1194197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Supply Chain vs. </a:t>
            </a:r>
            <a:br>
              <a:rPr lang="en-US" altLang="en-US" smtClean="0"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Sales Strategy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22300" y="2743200"/>
          <a:ext cx="7874000" cy="18252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8500"/>
                <a:gridCol w="1968500"/>
                <a:gridCol w="1968500"/>
                <a:gridCol w="1968500"/>
              </a:tblGrid>
              <a:tr h="434397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CURRENT SITUATION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SUPPLY CHAIN STRATEGY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SALES STRATEGY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Sales 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$100,000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$100,000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$125,000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Cost of materials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$60,000 (60%)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$55,000 (55%)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$75,000 (60%)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Production costs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$20,000 (20%)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$20,000 (20%)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$25,000 (20%)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Fixed costs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$10,000 (10%)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$10,000 (10%)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$10,000 (8%)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Profit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$10,000 (10%)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$15,000 (15%)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$15,000 (12%)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 11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7" b="8734"/>
          <a:stretch>
            <a:fillRect/>
          </a:stretch>
        </p:blipFill>
        <p:spPr bwMode="auto">
          <a:xfrm>
            <a:off x="757239" y="1485900"/>
            <a:ext cx="764857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57175"/>
            <a:ext cx="7772400" cy="657225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 Supply Chain for Beer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517525" y="997744"/>
            <a:ext cx="12065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11.1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Supply Chain Management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20701" y="1135856"/>
          <a:ext cx="8102599" cy="34823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7000"/>
                <a:gridCol w="416817"/>
                <a:gridCol w="1704083"/>
                <a:gridCol w="1866900"/>
                <a:gridCol w="2717799"/>
              </a:tblGrid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11.2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How Corporate Strategy Impacts Supply Chain Decisions </a:t>
                      </a:r>
                      <a:endParaRPr lang="en-US" sz="1100" b="1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16">
                <a:tc gridSpan="2"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LOW COST STRATEGY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RESPONSE STRATEGY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DIFFERENTIATION STRATEGY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08656">
                <a:tc gridSpan="2">
                  <a:txBody>
                    <a:bodyPr/>
                    <a:lstStyle/>
                    <a:p>
                      <a:r>
                        <a:rPr lang="en-US" sz="1100" dirty="0" smtClean="0"/>
                        <a:t>Primary supplier selection criteria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Cost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Capacity</a:t>
                      </a:r>
                    </a:p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Speed</a:t>
                      </a:r>
                    </a:p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Flexibility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Product development skills</a:t>
                      </a:r>
                    </a:p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Willing to share information</a:t>
                      </a:r>
                    </a:p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Jointly and rapidly develop products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 gridSpan="2">
                  <a:txBody>
                    <a:bodyPr/>
                    <a:lstStyle/>
                    <a:p>
                      <a:r>
                        <a:rPr lang="en-US" sz="1100" dirty="0" smtClean="0"/>
                        <a:t>Supply chain inventory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Minimize inventory to hold down costs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Use buffer stocks to ensure speedy supply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Minimize inventory to avoid product obsolescence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28696">
                <a:tc gridSpan="2">
                  <a:txBody>
                    <a:bodyPr/>
                    <a:lstStyle/>
                    <a:p>
                      <a:r>
                        <a:rPr lang="en-US" sz="1100" dirty="0" smtClean="0"/>
                        <a:t>Distribution network </a:t>
                      </a:r>
                    </a:p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Inexpensive transportation </a:t>
                      </a:r>
                    </a:p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Sell through discount distributors/retailers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Fast transportation</a:t>
                      </a:r>
                    </a:p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Provide premium customer service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Gather and communicate market research data </a:t>
                      </a:r>
                    </a:p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Knowledgeable sales staff </a:t>
                      </a:r>
                      <a:endParaRPr lang="en-US" sz="1100" dirty="0" smtClean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 gridSpan="2">
                  <a:txBody>
                    <a:bodyPr/>
                    <a:lstStyle/>
                    <a:p>
                      <a:r>
                        <a:rPr lang="en-US" sz="1100" dirty="0" smtClean="0"/>
                        <a:t>Product design characteristics 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indent="-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Maximize performance</a:t>
                      </a:r>
                    </a:p>
                    <a:p>
                      <a:pPr marL="177800" marR="0" indent="-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Minimize cost</a:t>
                      </a:r>
                      <a:endParaRPr lang="en-US" sz="1100" dirty="0" smtClean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 setup time</a:t>
                      </a:r>
                    </a:p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 production ramp-up </a:t>
                      </a:r>
                      <a:endParaRPr lang="en-US" sz="1100" dirty="0" smtClean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/>
                        <a:buChar char="•"/>
                      </a:pPr>
                      <a:r>
                        <a:rPr lang="en-US" sz="1100" dirty="0" smtClean="0"/>
                        <a:t>Modular design to aid product differentiation</a:t>
                      </a:r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"/>
          <p:cNvSpPr>
            <a:spLocks noGrp="1" noChangeArrowheads="1"/>
          </p:cNvSpPr>
          <p:nvPr>
            <p:ph idx="1"/>
          </p:nvPr>
        </p:nvSpPr>
        <p:spPr>
          <a:xfrm>
            <a:off x="457200" y="1114426"/>
            <a:ext cx="8229600" cy="33944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Make-or-buy vs. outsourcing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Choosing between obtaining products and services externally as opposed to producing them internally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Outsourcing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Transfer traditional internal activities and resources to outside vendors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Efficiency in specialization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Focus on core competencies</a:t>
            </a:r>
          </a:p>
        </p:txBody>
      </p:sp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76275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Sourcing Issues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1"/>
          <p:cNvSpPr>
            <a:spLocks noGrp="1"/>
          </p:cNvSpPr>
          <p:nvPr>
            <p:ph idx="1"/>
          </p:nvPr>
        </p:nvSpPr>
        <p:spPr>
          <a:xfrm>
            <a:off x="1346200" y="1323975"/>
            <a:ext cx="5448300" cy="30861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Many suppliers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Few suppliers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Vertical integration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Joint ventures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i="1" smtClean="0">
                <a:latin typeface="Arial" pitchFamily="34" charset="0"/>
                <a:cs typeface="Arial" pitchFamily="34" charset="0"/>
              </a:rPr>
              <a:t>Keiretsu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 networks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Virtual companies</a:t>
            </a:r>
          </a:p>
        </p:txBody>
      </p:sp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Six Sourcing Strategies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1"/>
          <p:cNvSpPr>
            <a:spLocks noGrp="1"/>
          </p:cNvSpPr>
          <p:nvPr>
            <p:ph idx="1"/>
          </p:nvPr>
        </p:nvSpPr>
        <p:spPr>
          <a:xfrm>
            <a:off x="800100" y="1187053"/>
            <a:ext cx="7543800" cy="33944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Commonly used for commodity products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Purchasing is typically based on price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Suppliers compete with one another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Supplier is responsible for technology, expertise, forecasting, cost, quality, and delivery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Many Suppliers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t Placeholder 1"/>
          <p:cNvSpPr>
            <a:spLocks noGrp="1"/>
          </p:cNvSpPr>
          <p:nvPr>
            <p:ph idx="1"/>
          </p:nvPr>
        </p:nvSpPr>
        <p:spPr>
          <a:xfrm>
            <a:off x="457200" y="1114425"/>
            <a:ext cx="8229600" cy="3743325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Buyer forms longer term relationships with fewer suppliers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Create value through economies of scale and learning curve improvements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Suppliers more willing to participate in JIT programs and contribute design and technological expertise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Cost of changing suppliers is huge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Trade secrets and other alliances</a:t>
            </a:r>
          </a:p>
        </p:txBody>
      </p:sp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Few Suppliers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048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Vertical Integration</a:t>
            </a:r>
          </a:p>
        </p:txBody>
      </p:sp>
      <p:sp>
        <p:nvSpPr>
          <p:cNvPr id="75793" name="Rectangle 17"/>
          <p:cNvSpPr>
            <a:spLocks noChangeArrowheads="1"/>
          </p:cNvSpPr>
          <p:nvPr/>
        </p:nvSpPr>
        <p:spPr bwMode="auto">
          <a:xfrm>
            <a:off x="7108825" y="4198144"/>
            <a:ext cx="12065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11.2</a:t>
            </a:r>
          </a:p>
        </p:txBody>
      </p:sp>
      <p:graphicFrame>
        <p:nvGraphicFramePr>
          <p:cNvPr id="75862" name="Group 86"/>
          <p:cNvGraphicFramePr>
            <a:graphicFrameLocks noGrp="1"/>
          </p:cNvGraphicFramePr>
          <p:nvPr/>
        </p:nvGraphicFramePr>
        <p:xfrm>
          <a:off x="685800" y="1485900"/>
          <a:ext cx="7772400" cy="3105153"/>
        </p:xfrm>
        <a:graphic>
          <a:graphicData uri="http://schemas.openxmlformats.org/drawingml/2006/table">
            <a:tbl>
              <a:tblPr/>
              <a:tblGrid>
                <a:gridCol w="2159000"/>
                <a:gridCol w="1600200"/>
                <a:gridCol w="2159000"/>
                <a:gridCol w="1854200"/>
              </a:tblGrid>
              <a:tr h="39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Raw material (suppliers)</a:t>
                      </a:r>
                    </a:p>
                  </a:txBody>
                  <a:tcPr marT="34296" marB="34296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Tree Harvesting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Backward integration</a:t>
                      </a:r>
                    </a:p>
                  </a:txBody>
                  <a:tcPr marT="34296" marB="34296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Chipmakers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Pulpmaking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Current transformation</a:t>
                      </a:r>
                    </a:p>
                  </a:txBody>
                  <a:tcPr marT="34296" marB="34296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2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Pepsi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2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Apple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2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International Paper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280"/>
                    </a:solidFill>
                  </a:tcPr>
                </a:tc>
              </a:tr>
              <a:tr h="233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Forward integration</a:t>
                      </a:r>
                    </a:p>
                  </a:txBody>
                  <a:tcPr marT="34296" marB="34296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Bottling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Retail stores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End-User Paper Conversion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Finished goods (customers)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6" marB="34296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5857" name="Group 81"/>
          <p:cNvGrpSpPr>
            <a:grpSpLocks/>
          </p:cNvGrpSpPr>
          <p:nvPr/>
        </p:nvGrpSpPr>
        <p:grpSpPr bwMode="auto">
          <a:xfrm>
            <a:off x="533400" y="1179910"/>
            <a:ext cx="7785100" cy="369093"/>
            <a:chOff x="336" y="991"/>
            <a:chExt cx="4904" cy="310"/>
          </a:xfrm>
        </p:grpSpPr>
        <p:sp>
          <p:nvSpPr>
            <p:cNvPr id="51253" name="Rectangle 82"/>
            <p:cNvSpPr>
              <a:spLocks noChangeArrowheads="1"/>
            </p:cNvSpPr>
            <p:nvPr/>
          </p:nvSpPr>
          <p:spPr bwMode="auto">
            <a:xfrm>
              <a:off x="390" y="991"/>
              <a:ext cx="428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9530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Vertical Integration	Examples of Vertical Integration</a:t>
              </a:r>
            </a:p>
          </p:txBody>
        </p:sp>
        <p:sp>
          <p:nvSpPr>
            <p:cNvPr id="51254" name="Line 83"/>
            <p:cNvSpPr>
              <a:spLocks noChangeShapeType="1"/>
            </p:cNvSpPr>
            <p:nvPr/>
          </p:nvSpPr>
          <p:spPr bwMode="auto">
            <a:xfrm>
              <a:off x="336" y="1232"/>
              <a:ext cx="15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5" name="Line 84"/>
            <p:cNvSpPr>
              <a:spLocks noChangeShapeType="1"/>
            </p:cNvSpPr>
            <p:nvPr/>
          </p:nvSpPr>
          <p:spPr bwMode="auto">
            <a:xfrm>
              <a:off x="2032" y="1232"/>
              <a:ext cx="32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5589" y="1800225"/>
            <a:ext cx="5995987" cy="2209800"/>
            <a:chOff x="1525588" y="2400300"/>
            <a:chExt cx="5995987" cy="2946400"/>
          </a:xfrm>
        </p:grpSpPr>
        <p:grpSp>
          <p:nvGrpSpPr>
            <p:cNvPr id="51242" name="Group 2"/>
            <p:cNvGrpSpPr>
              <a:grpSpLocks/>
            </p:cNvGrpSpPr>
            <p:nvPr/>
          </p:nvGrpSpPr>
          <p:grpSpPr bwMode="auto">
            <a:xfrm>
              <a:off x="1525588" y="2400300"/>
              <a:ext cx="5995987" cy="2946400"/>
              <a:chOff x="961" y="1512"/>
              <a:chExt cx="3777" cy="1856"/>
            </a:xfrm>
          </p:grpSpPr>
          <p:sp>
            <p:nvSpPr>
              <p:cNvPr id="51244" name="Line 3"/>
              <p:cNvSpPr>
                <a:spLocks noChangeShapeType="1"/>
              </p:cNvSpPr>
              <p:nvPr/>
            </p:nvSpPr>
            <p:spPr bwMode="auto">
              <a:xfrm>
                <a:off x="4738" y="1512"/>
                <a:ext cx="0" cy="264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45" name="Line 4"/>
              <p:cNvSpPr>
                <a:spLocks noChangeShapeType="1"/>
              </p:cNvSpPr>
              <p:nvPr/>
            </p:nvSpPr>
            <p:spPr bwMode="auto">
              <a:xfrm>
                <a:off x="3494" y="1992"/>
                <a:ext cx="0" cy="312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46" name="Line 5"/>
              <p:cNvSpPr>
                <a:spLocks noChangeShapeType="1"/>
              </p:cNvSpPr>
              <p:nvPr/>
            </p:nvSpPr>
            <p:spPr bwMode="auto">
              <a:xfrm flipV="1">
                <a:off x="3494" y="2600"/>
                <a:ext cx="0" cy="272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47" name="Line 9"/>
              <p:cNvSpPr>
                <a:spLocks noChangeShapeType="1"/>
              </p:cNvSpPr>
              <p:nvPr/>
            </p:nvSpPr>
            <p:spPr bwMode="auto">
              <a:xfrm flipV="1">
                <a:off x="2384" y="2616"/>
                <a:ext cx="0" cy="224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48" name="Line 10"/>
              <p:cNvSpPr>
                <a:spLocks noChangeShapeType="1"/>
              </p:cNvSpPr>
              <p:nvPr/>
            </p:nvSpPr>
            <p:spPr bwMode="auto">
              <a:xfrm>
                <a:off x="961" y="1552"/>
                <a:ext cx="0" cy="224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49" name="Line 11"/>
              <p:cNvSpPr>
                <a:spLocks noChangeShapeType="1"/>
              </p:cNvSpPr>
              <p:nvPr/>
            </p:nvSpPr>
            <p:spPr bwMode="auto">
              <a:xfrm>
                <a:off x="961" y="2072"/>
                <a:ext cx="0" cy="224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50" name="Line 12"/>
              <p:cNvSpPr>
                <a:spLocks noChangeShapeType="1"/>
              </p:cNvSpPr>
              <p:nvPr/>
            </p:nvSpPr>
            <p:spPr bwMode="auto">
              <a:xfrm flipV="1">
                <a:off x="961" y="2592"/>
                <a:ext cx="0" cy="224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51" name="Line 13"/>
              <p:cNvSpPr>
                <a:spLocks noChangeShapeType="1"/>
              </p:cNvSpPr>
              <p:nvPr/>
            </p:nvSpPr>
            <p:spPr bwMode="auto">
              <a:xfrm flipV="1">
                <a:off x="961" y="3144"/>
                <a:ext cx="0" cy="224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52" name="Line 14"/>
              <p:cNvSpPr>
                <a:spLocks noChangeShapeType="1"/>
              </p:cNvSpPr>
              <p:nvPr/>
            </p:nvSpPr>
            <p:spPr bwMode="auto">
              <a:xfrm flipV="1">
                <a:off x="4738" y="2632"/>
                <a:ext cx="0" cy="208"/>
              </a:xfrm>
              <a:prstGeom prst="line">
                <a:avLst/>
              </a:prstGeom>
              <a:noFill/>
              <a:ln w="76200">
                <a:solidFill>
                  <a:srgbClr val="BF0922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243" name="Line 4"/>
            <p:cNvSpPr>
              <a:spLocks noChangeShapeType="1"/>
            </p:cNvSpPr>
            <p:nvPr/>
          </p:nvSpPr>
          <p:spPr bwMode="auto">
            <a:xfrm>
              <a:off x="7505700" y="3162300"/>
              <a:ext cx="0" cy="495300"/>
            </a:xfrm>
            <a:prstGeom prst="line">
              <a:avLst/>
            </a:prstGeom>
            <a:noFill/>
            <a:ln w="76200">
              <a:solidFill>
                <a:srgbClr val="BF0922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5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9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5"/>
          <p:cNvSpPr>
            <a:spLocks noGrp="1" noChangeArrowheads="1"/>
          </p:cNvSpPr>
          <p:nvPr>
            <p:ph idx="1"/>
          </p:nvPr>
        </p:nvSpPr>
        <p:spPr>
          <a:xfrm>
            <a:off x="685800" y="1119187"/>
            <a:ext cx="7772400" cy="3405188"/>
          </a:xfrm>
        </p:spPr>
        <p:txBody>
          <a:bodyPr>
            <a:normAutofit fontScale="92500"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Developing the ability to produce goods or service previously purchased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Integration may be forward, towards the customer, or backward, towards suppliers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Can improve cost, quality, and inventory but requires capital, managerial skills, and demand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Risky in industries with rapid technological change</a:t>
            </a:r>
          </a:p>
        </p:txBody>
      </p:sp>
      <p:sp>
        <p:nvSpPr>
          <p:cNvPr id="53249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048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Vertical Integration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1"/>
            <a:ext cx="7620000" cy="33944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Formal collaboration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Enhance skills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Secure supply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costs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Cooperation without diluting brand or conceding competitive advantage</a:t>
            </a:r>
          </a:p>
        </p:txBody>
      </p:sp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Joint Ventures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 middle ground between few suppliers and vertical integration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Supplier becomes part of the company coalition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Often provide financial support for suppliers through ownership or loans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Members expect long-term relationships and provide technical expertise and stable deliveries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May extend through several levels of the supply chain</a:t>
            </a:r>
          </a:p>
        </p:txBody>
      </p:sp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smtClean="0">
                <a:latin typeface="Arial" pitchFamily="34" charset="0"/>
                <a:cs typeface="Arial" pitchFamily="34" charset="0"/>
              </a:rPr>
              <a:t>Keiretsu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 Networks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Rely on a variety of supplier relationships to provide services on demand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Fluid organizational boundaries that allow the creation of unique enterprises to meet changing market demands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Relationships may be short- or long-term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Exceptionally lean performance, low capital investment, flexibility, and speed</a:t>
            </a:r>
          </a:p>
        </p:txBody>
      </p:sp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Virtual Companies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1"/>
          <p:cNvSpPr>
            <a:spLocks noGrp="1"/>
          </p:cNvSpPr>
          <p:nvPr>
            <p:ph idx="1"/>
          </p:nvPr>
        </p:nvSpPr>
        <p:spPr>
          <a:xfrm>
            <a:off x="698500" y="1200151"/>
            <a:ext cx="7747000" cy="33944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More reliance on supply chains means more risk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Fewer suppliers increase dependence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Compounded by globalization and logistical complexity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Vendor reliability and quality risks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Political and currency risks</a:t>
            </a: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Supply Chain Risk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ontent Placeholder 1"/>
          <p:cNvSpPr>
            <a:spLocks noGrp="1"/>
          </p:cNvSpPr>
          <p:nvPr>
            <p:ph idx="1"/>
          </p:nvPr>
        </p:nvSpPr>
        <p:spPr>
          <a:xfrm>
            <a:off x="736600" y="1200151"/>
            <a:ext cx="7670800" cy="33944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Research and assess possible risks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Innovative planning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potential disruptions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Prepare responses for negative events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Flexible, secure supply chains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Diversified supplier base</a:t>
            </a:r>
          </a:p>
        </p:txBody>
      </p:sp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Risk and Mitigation Tactics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Risk and Mitigation Tactics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085850"/>
          <a:ext cx="8229600" cy="3169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/>
                <a:gridCol w="266700"/>
                <a:gridCol w="3048000"/>
                <a:gridCol w="3505200"/>
              </a:tblGrid>
              <a:tr h="27813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TABLE 11.3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 smtClean="0"/>
                        <a:t>Supply Chain Risks and Tactics</a:t>
                      </a:r>
                      <a:endParaRPr lang="en-US" sz="1400" b="1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r>
                        <a:rPr lang="en-US" sz="1400" b="1" baseline="0" dirty="0" smtClean="0">
                          <a:solidFill>
                            <a:srgbClr val="FFFFFF"/>
                          </a:solidFill>
                        </a:rPr>
                        <a:t> REDUCTION TACTICS</a:t>
                      </a:r>
                      <a:endParaRPr lang="en-US" sz="1400" b="1" dirty="0" smtClean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EXAMPLE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3030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Supplier failure to deliver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Use multiple suppliers; effective contracts with penalties; subcontractors on retainer; pre-planning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McDonald’s</a:t>
                      </a:r>
                      <a:r>
                        <a:rPr lang="en-US" sz="1400" dirty="0" smtClean="0"/>
                        <a:t> planned its supply chain 6 years before its opening in Russia. Every plant—bakery, meat, chicken, fish, and lettuce—is closely monitored to ensure strong links.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30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Supplier quality failure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EF4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Careful supplier selection, training, certification, and monitoring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E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Darden Restaurants </a:t>
                      </a:r>
                      <a:r>
                        <a:rPr lang="en-US" sz="1400" dirty="0" smtClean="0"/>
                        <a:t>has placed extensive controls, including third-party audits, on supplier processes and logistics to ensure constant monitoring and reduction of risk.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Risk and Mitigation Tactics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085850"/>
          <a:ext cx="8229600" cy="3169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/>
                <a:gridCol w="266700"/>
                <a:gridCol w="3048000"/>
                <a:gridCol w="3505200"/>
              </a:tblGrid>
              <a:tr h="27813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TABLE 11.3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 smtClean="0"/>
                        <a:t>Supply Chain Risks and Tactics</a:t>
                      </a:r>
                      <a:endParaRPr lang="en-US" sz="1400" b="1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r>
                        <a:rPr lang="en-US" sz="1400" b="1" baseline="0" dirty="0" smtClean="0">
                          <a:solidFill>
                            <a:srgbClr val="FFFFFF"/>
                          </a:solidFill>
                        </a:rPr>
                        <a:t> REDUCTION TACTICS</a:t>
                      </a:r>
                      <a:endParaRPr lang="en-US" sz="1400" b="1" dirty="0" smtClean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EXAMPLE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3030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Logistics delays</a:t>
                      </a:r>
                      <a:r>
                        <a:rPr lang="en-US" sz="1400" baseline="0" dirty="0" smtClean="0"/>
                        <a:t> or damage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Multiple/redundant transportation modes</a:t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and warehouses; secure packaging; effective contracts with penalties 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Walmart</a:t>
                      </a:r>
                      <a:r>
                        <a:rPr lang="en-US" sz="1400" b="0" dirty="0" smtClean="0"/>
                        <a:t>, with its own trucking fleet and numerous distribution centers located throughout the U.S., finds alternative origins and delivery routes bypassing problem areas. 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30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Distribution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Careful selection, monitoring, and effective contracts with penalties 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Toyota</a:t>
                      </a:r>
                      <a:r>
                        <a:rPr lang="en-US" sz="1400" dirty="0" smtClean="0"/>
                        <a:t> trains its dealers around the world, invoking principles of the Toyota Production System to help dealers improve customer service, used-car logistics, and body and paint operations. 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Risk and Mitigation Tactics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085850"/>
          <a:ext cx="8229600" cy="29641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/>
                <a:gridCol w="266700"/>
                <a:gridCol w="3048000"/>
                <a:gridCol w="3505200"/>
              </a:tblGrid>
              <a:tr h="27810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TABLE 11.3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 smtClean="0"/>
                        <a:t>Supply Chain Risks and Tactics</a:t>
                      </a:r>
                      <a:endParaRPr lang="en-US" sz="1400" b="1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0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87" marB="34287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r>
                        <a:rPr lang="en-US" sz="1400" b="1" baseline="0" dirty="0" smtClean="0">
                          <a:solidFill>
                            <a:srgbClr val="FFFFFF"/>
                          </a:solidFill>
                        </a:rPr>
                        <a:t> REDUCTION TACTICS</a:t>
                      </a:r>
                      <a:endParaRPr lang="en-US" sz="1400" b="1" dirty="0" smtClean="0">
                        <a:solidFill>
                          <a:srgbClr val="FFFFFF"/>
                        </a:solidFill>
                      </a:endParaRPr>
                    </a:p>
                  </a:txBody>
                  <a:tcPr marT="34287" marB="34287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EXAMPLE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87" marB="34287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303014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Information loss or distortion </a:t>
                      </a: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Redundant databases; secure IT systems; training of supply chain partners on the proper interpretations and uses of information </a:t>
                      </a: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Boeing</a:t>
                      </a:r>
                      <a:r>
                        <a:rPr lang="en-US" sz="1400" dirty="0" smtClean="0"/>
                        <a:t> utilizes a state-of-the-art international communication system that transmits engineering, scheduling, and logistics data to Boeing facilities and suppliers worldwide. </a:t>
                      </a: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274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Political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Political risk insurance; cross-country diversification; franchising and licensing </a:t>
                      </a: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Hard Rock Café </a:t>
                      </a:r>
                      <a:r>
                        <a:rPr lang="en-US" sz="1400" dirty="0" smtClean="0"/>
                        <a:t>reduces political risk by franchising and licensing, rather than owning, when the political and cultural barriers seem significant. </a:t>
                      </a: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Risk and Mitigation Tactics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085851"/>
          <a:ext cx="8229600" cy="3581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9400"/>
                <a:gridCol w="127000"/>
                <a:gridCol w="3200400"/>
                <a:gridCol w="3352800"/>
              </a:tblGrid>
              <a:tr h="27816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TABLE 11.3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 smtClean="0"/>
                        <a:t>Supply Chain Risks and Tactics</a:t>
                      </a:r>
                      <a:endParaRPr lang="en-US" sz="1400" b="1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6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r>
                        <a:rPr lang="en-US" sz="1400" b="1" baseline="0" dirty="0" smtClean="0">
                          <a:solidFill>
                            <a:srgbClr val="FFFFFF"/>
                          </a:solidFill>
                        </a:rPr>
                        <a:t> REDUCTION TACTICS</a:t>
                      </a:r>
                      <a:endParaRPr lang="en-US" sz="1400" b="1" dirty="0" smtClean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EXAMPLE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30319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Economic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Hedging to combat exchange rate risk; purchasing contracts that address price fluctuations 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Honda and Nissan </a:t>
                      </a:r>
                      <a:r>
                        <a:rPr lang="en-US" sz="1400" dirty="0" smtClean="0"/>
                        <a:t>are moving more manufacturing out of Japan as the exchange rate for the yen makes Japanese-made autos more expensive. 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7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Natural catastrophes 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Insurance; alternate sourcing; cross-country diversification </a:t>
                      </a:r>
                    </a:p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Toyota</a:t>
                      </a:r>
                      <a:r>
                        <a:rPr lang="en-US" sz="1400" dirty="0" smtClean="0"/>
                        <a:t>, after its experience with fires, earthquakes, and tsunamis, now attempts to have at least two suppliers, each in a different geographical region, for each component. </a:t>
                      </a:r>
                    </a:p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Risk and Mitigation Tactics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085851"/>
          <a:ext cx="8229600" cy="1867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9400"/>
                <a:gridCol w="127000"/>
                <a:gridCol w="3200400"/>
                <a:gridCol w="3352800"/>
              </a:tblGrid>
              <a:tr h="27820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TABLE 11.3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T="34299" marB="34299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 smtClean="0"/>
                        <a:t>Supply Chain Risks and Tactics</a:t>
                      </a:r>
                      <a:endParaRPr lang="en-US" sz="1400" b="1" dirty="0"/>
                    </a:p>
                  </a:txBody>
                  <a:tcPr marT="34299" marB="34299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20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9" marB="34299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RISK</a:t>
                      </a:r>
                      <a:r>
                        <a:rPr lang="en-US" sz="1400" b="1" baseline="0" dirty="0" smtClean="0">
                          <a:solidFill>
                            <a:srgbClr val="FFFFFF"/>
                          </a:solidFill>
                        </a:rPr>
                        <a:t> REDUCTION TACTICS</a:t>
                      </a:r>
                      <a:endParaRPr lang="en-US" sz="1400" b="1" dirty="0" smtClean="0">
                        <a:solidFill>
                          <a:srgbClr val="FFFFFF"/>
                        </a:solidFill>
                      </a:endParaRPr>
                    </a:p>
                  </a:txBody>
                  <a:tcPr marT="34299" marB="34299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EXAMPLE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9" marB="34299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303354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Theft, vandalism, and terrorism </a:t>
                      </a:r>
                    </a:p>
                  </a:txBody>
                  <a:tcPr marT="34299" marB="34299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Insurance; patent protection; security measures including RFID and GPS; diversification </a:t>
                      </a:r>
                    </a:p>
                  </a:txBody>
                  <a:tcPr marT="34299" marB="34299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Domestic Port Radiation Initiative</a:t>
                      </a:r>
                      <a:r>
                        <a:rPr lang="en-US" sz="1400" dirty="0" smtClean="0"/>
                        <a:t>: The U.S. government has set up radiation portal monitors that scan nearly all imported containers for radiation. </a:t>
                      </a:r>
                    </a:p>
                  </a:txBody>
                  <a:tcPr marT="34299" marB="34299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622300" y="1228726"/>
            <a:ext cx="7975600" cy="33944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Shipments get misrouted, stolen, damaged, or excessively delayed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Technological innovations are improving security and inventory management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Location, motion sensors, broken seals, temperature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Tracking can help expedite shipments</a:t>
            </a:r>
          </a:p>
        </p:txBody>
      </p:sp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Security and JIT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ontent Placeholder 1"/>
          <p:cNvSpPr>
            <a:spLocks noGrp="1"/>
          </p:cNvSpPr>
          <p:nvPr>
            <p:ph idx="1"/>
          </p:nvPr>
        </p:nvSpPr>
        <p:spPr>
          <a:xfrm>
            <a:off x="698500" y="1381126"/>
            <a:ext cx="7759700" cy="310872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Issues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Local optimization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can magnify fluctuations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Incentives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 push merchandise into the supply chain for sales that have not occurred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Large lots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reduce shipping costs but increase inventory holding and do not reflect actual sales</a:t>
            </a:r>
          </a:p>
        </p:txBody>
      </p:sp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053"/>
            <a:ext cx="8229600" cy="1337072"/>
          </a:xfrm>
        </p:spPr>
        <p:txBody>
          <a:bodyPr lIns="91427" tIns="45713" rIns="91427" bIns="45713">
            <a:normAutofit fontScale="90000"/>
          </a:bodyPr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Managing the Integrated Supply Chain</a:t>
            </a:r>
          </a:p>
        </p:txBody>
      </p:sp>
      <p:sp>
        <p:nvSpPr>
          <p:cNvPr id="3" name="TextBox 2"/>
          <p:cNvSpPr txBox="1"/>
          <p:nvPr/>
        </p:nvSpPr>
        <p:spPr>
          <a:xfrm rot="21040189">
            <a:off x="4724400" y="150625"/>
            <a:ext cx="3937000" cy="2461001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lIns="360000" tIns="280800" rIns="360000" bIns="3276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Bullwhip effect occurs when orders are relayed through the supply chain increasing at each step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Content Placeholder 1"/>
          <p:cNvSpPr>
            <a:spLocks noGrp="1"/>
          </p:cNvSpPr>
          <p:nvPr>
            <p:ph idx="1"/>
          </p:nvPr>
        </p:nvSpPr>
        <p:spPr>
          <a:xfrm>
            <a:off x="698500" y="1381126"/>
            <a:ext cx="7759700" cy="310872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Opportunities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Accurate “pull” data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, shared information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Lot size reduction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, shipping, discounts, reduced ordering costs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Single stage control of replenishment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Single supply chain member responsible for ordering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Vendor managed inventory (VMI)</a:t>
            </a:r>
          </a:p>
        </p:txBody>
      </p:sp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053"/>
            <a:ext cx="8229600" cy="1337072"/>
          </a:xfrm>
        </p:spPr>
        <p:txBody>
          <a:bodyPr lIns="91427" tIns="45713" rIns="91427" bIns="45713">
            <a:normAutofit fontScale="90000"/>
          </a:bodyPr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Managing the Integrated Supply Chain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Content Placeholder 1"/>
          <p:cNvSpPr>
            <a:spLocks noGrp="1"/>
          </p:cNvSpPr>
          <p:nvPr>
            <p:ph idx="1"/>
          </p:nvPr>
        </p:nvSpPr>
        <p:spPr>
          <a:xfrm>
            <a:off x="698500" y="1381126"/>
            <a:ext cx="7759700" cy="310872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Opportunities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Collaborative planning, forecasting, and replenishment (CPFR)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through the supply chain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Blanket orders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against which actual orders are released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Standardization</a:t>
            </a:r>
          </a:p>
        </p:txBody>
      </p:sp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053"/>
            <a:ext cx="8229600" cy="1337072"/>
          </a:xfrm>
        </p:spPr>
        <p:txBody>
          <a:bodyPr lIns="91427" tIns="45713" rIns="91427" bIns="45713">
            <a:normAutofit fontScale="90000"/>
          </a:bodyPr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Managing the Integrated Supply Chain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Content Placeholder 1"/>
          <p:cNvSpPr>
            <a:spLocks noGrp="1"/>
          </p:cNvSpPr>
          <p:nvPr>
            <p:ph idx="1"/>
          </p:nvPr>
        </p:nvSpPr>
        <p:spPr>
          <a:xfrm>
            <a:off x="698500" y="1381126"/>
            <a:ext cx="7759700" cy="310872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Opportunities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Postponement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 withholds modification as long as possible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Electronic ordering and funds transfer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speed transactions and reduce paperwork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Drop shipping and special packaging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bypasses the seller and reduces costs</a:t>
            </a:r>
          </a:p>
        </p:txBody>
      </p:sp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053"/>
            <a:ext cx="8229600" cy="1337072"/>
          </a:xfrm>
        </p:spPr>
        <p:txBody>
          <a:bodyPr lIns="91427" tIns="45713" rIns="91427" bIns="45713">
            <a:normAutofit fontScale="90000"/>
          </a:bodyPr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Managing the Integrated Supply Chain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dirty="0" smtClean="0"/>
              <a:t>Supplier evaluation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Finding potential suppliers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Determine likelihood of their becoming good suppliers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b="1" dirty="0" smtClean="0"/>
              <a:t>Supplier certification</a:t>
            </a:r>
          </a:p>
          <a:p>
            <a:pPr marL="1371600" lvl="2" indent="-45720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/>
              <a:t>Qualification</a:t>
            </a:r>
          </a:p>
          <a:p>
            <a:pPr marL="1371600" lvl="2" indent="-45720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/>
              <a:t>Education</a:t>
            </a:r>
          </a:p>
          <a:p>
            <a:pPr marL="1371600" lvl="2" indent="-45720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/>
              <a:t>Certification</a:t>
            </a:r>
          </a:p>
          <a:p>
            <a:pPr marL="0" indent="0" fontAlgn="auto">
              <a:spcBef>
                <a:spcPts val="0"/>
              </a:spcBef>
              <a:buFont typeface="Arial Unicode MS"/>
              <a:buNone/>
              <a:defRPr/>
            </a:pPr>
            <a:endParaRPr lang="en-US" dirty="0"/>
          </a:p>
        </p:txBody>
      </p:sp>
      <p:sp>
        <p:nvSpPr>
          <p:cNvPr id="8396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Building the Supply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dirty="0" smtClean="0"/>
              <a:t>Supplier development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Integrate the supplier into the system</a:t>
            </a:r>
          </a:p>
          <a:p>
            <a:pPr lvl="2" fontAlgn="auto">
              <a:spcBef>
                <a:spcPts val="0"/>
              </a:spcBef>
              <a:defRPr/>
            </a:pPr>
            <a:r>
              <a:rPr lang="en-US" dirty="0" smtClean="0"/>
              <a:t>Quality requirements</a:t>
            </a:r>
          </a:p>
          <a:p>
            <a:pPr lvl="2" fontAlgn="auto">
              <a:spcBef>
                <a:spcPts val="0"/>
              </a:spcBef>
              <a:defRPr/>
            </a:pPr>
            <a:r>
              <a:rPr lang="en-US" dirty="0" smtClean="0"/>
              <a:t>Product specifications</a:t>
            </a:r>
          </a:p>
          <a:p>
            <a:pPr lvl="2" fontAlgn="auto">
              <a:spcBef>
                <a:spcPts val="0"/>
              </a:spcBef>
              <a:defRPr/>
            </a:pPr>
            <a:r>
              <a:rPr lang="en-US" dirty="0" smtClean="0"/>
              <a:t>Schedules and delivery</a:t>
            </a:r>
          </a:p>
          <a:p>
            <a:pPr lvl="2" fontAlgn="auto">
              <a:spcBef>
                <a:spcPts val="0"/>
              </a:spcBef>
              <a:defRPr/>
            </a:pPr>
            <a:r>
              <a:rPr lang="en-US" dirty="0" smtClean="0"/>
              <a:t>Procurement policies</a:t>
            </a:r>
          </a:p>
          <a:p>
            <a:pPr lvl="2" fontAlgn="auto">
              <a:spcBef>
                <a:spcPts val="0"/>
              </a:spcBef>
              <a:defRPr/>
            </a:pPr>
            <a:r>
              <a:rPr lang="en-US" dirty="0" smtClean="0"/>
              <a:t>Training</a:t>
            </a:r>
          </a:p>
          <a:p>
            <a:pPr lvl="2" fontAlgn="auto">
              <a:spcBef>
                <a:spcPts val="0"/>
              </a:spcBef>
              <a:defRPr/>
            </a:pPr>
            <a:r>
              <a:rPr lang="en-US" dirty="0" smtClean="0"/>
              <a:t>Engineering and production help</a:t>
            </a:r>
          </a:p>
          <a:p>
            <a:pPr lvl="2" fontAlgn="auto">
              <a:spcBef>
                <a:spcPts val="0"/>
              </a:spcBef>
              <a:defRPr/>
            </a:pPr>
            <a:r>
              <a:rPr lang="en-US" dirty="0" smtClean="0"/>
              <a:t>Information transfer procedures</a:t>
            </a:r>
          </a:p>
          <a:p>
            <a:pPr marL="0" indent="0" fontAlgn="auto">
              <a:spcBef>
                <a:spcPts val="0"/>
              </a:spcBef>
              <a:buFont typeface="Arial Unicode MS"/>
              <a:buNone/>
              <a:defRPr/>
            </a:pPr>
            <a:endParaRPr lang="en-US" dirty="0"/>
          </a:p>
        </p:txBody>
      </p:sp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Building the Supply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Content Placeholder 1"/>
          <p:cNvSpPr>
            <a:spLocks noGrp="1"/>
          </p:cNvSpPr>
          <p:nvPr>
            <p:ph idx="1"/>
          </p:nvPr>
        </p:nvSpPr>
        <p:spPr>
          <a:xfrm>
            <a:off x="457200" y="1063228"/>
            <a:ext cx="8229600" cy="37373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Negotiation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 significant element in purchasing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Highly valued skills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Cost-based price model</a:t>
            </a:r>
          </a:p>
          <a:p>
            <a:pPr lvl="3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Supplier opens books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Market-based price model</a:t>
            </a:r>
          </a:p>
          <a:p>
            <a:pPr lvl="3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Based on published, auction, or indexed prices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Competitive bidding</a:t>
            </a:r>
          </a:p>
          <a:p>
            <a:pPr lvl="3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Common policy for many purchases</a:t>
            </a:r>
          </a:p>
          <a:p>
            <a:pPr lvl="3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Does not generally foster long-term relationships</a:t>
            </a:r>
          </a:p>
        </p:txBody>
      </p:sp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Building the Supply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3228"/>
            <a:ext cx="8229600" cy="3784997"/>
          </a:xfrm>
        </p:spPr>
        <p:txBody>
          <a:bodyPr rtlCol="0">
            <a:normAutofit lnSpcReduction="10000"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dirty="0" smtClean="0"/>
              <a:t>Contracting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Share risks, benefits, create incentives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dirty="0" smtClean="0"/>
              <a:t>Centralized purchasing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Leverage volume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Develop specialized staff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Develop supplier relationships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Maintain professional control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Devote resources to selection and negotiation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Reduce duplication of tasks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 smtClean="0"/>
              <a:t>Promote standardization</a:t>
            </a:r>
            <a:endParaRPr lang="en-US" dirty="0"/>
          </a:p>
        </p:txBody>
      </p:sp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Building the Supply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E-Procurement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Speeds purchasing, reduces costs, integrates supply chain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Online catalogs and exchanges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Standard items or industry-specific web sites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Online auctions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Low barriers to entry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Reverse auctions for buyers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Price not always the most important factor</a:t>
            </a:r>
          </a:p>
        </p:txBody>
      </p:sp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Building the Supply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Objective is to obtain efficient operations through the integration of all material acquisition, movement, and storage activities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Is a frequent candidate for outsourcing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Allows competitive advantage to be gained through reduced costs and improved customer service</a:t>
            </a:r>
          </a:p>
        </p:txBody>
      </p:sp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Logistics Management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Trucking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Moves the vast majority of manufactured goods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Chief advantage is flexibility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Railroads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Capable of carrying large loads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Little flexibility though containers and piggybacking have helped with this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2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Shipping Systems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Airfreight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Fast and flexible for light loads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May be expensive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Waterways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Typically used for bulky, low-value cargo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Used when shipping cost is more important than speed</a:t>
            </a:r>
          </a:p>
        </p:txBody>
      </p:sp>
      <p:sp>
        <p:nvSpPr>
          <p:cNvPr id="983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Shipping Systems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Pipelines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Used for transporting oil, gas, and other chemical products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Multimodal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Combines shipping methods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Common, especially in international shipments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Aided by standardized containers</a:t>
            </a:r>
          </a:p>
        </p:txBody>
      </p:sp>
      <p:sp>
        <p:nvSpPr>
          <p:cNvPr id="1003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Shipping Systems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Content Placeholder 1"/>
          <p:cNvSpPr>
            <a:spLocks noGrp="1"/>
          </p:cNvSpPr>
          <p:nvPr>
            <p:ph idx="1"/>
          </p:nvPr>
        </p:nvSpPr>
        <p:spPr>
          <a:xfrm>
            <a:off x="939800" y="1209675"/>
            <a:ext cx="7264400" cy="257175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Faster shipping is generally more expensive than slower shipping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Faster methods tend to involve smaller shipment sizes while slower methods involve very large shipment sizes</a:t>
            </a:r>
          </a:p>
        </p:txBody>
      </p:sp>
      <p:sp>
        <p:nvSpPr>
          <p:cNvPr id="1024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Cost and Speed of Shipments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Content Placeholder 1"/>
          <p:cNvSpPr>
            <a:spLocks noGrp="1"/>
          </p:cNvSpPr>
          <p:nvPr>
            <p:ph idx="1"/>
          </p:nvPr>
        </p:nvSpPr>
        <p:spPr>
          <a:xfrm>
            <a:off x="584200" y="1200151"/>
            <a:ext cx="7975600" cy="33944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May be expensive, but alternatives may be more so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Fundamental purpose is to store goods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May provide other functions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Consolidation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Break-bulk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Cross-docking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Channel assembly</a:t>
            </a:r>
          </a:p>
        </p:txBody>
      </p:sp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Warehousing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3"/>
          <p:cNvSpPr>
            <a:spLocks noGrp="1" noChangeArrowheads="1"/>
          </p:cNvSpPr>
          <p:nvPr>
            <p:ph idx="1"/>
          </p:nvPr>
        </p:nvSpPr>
        <p:spPr>
          <a:xfrm>
            <a:off x="641351" y="1281113"/>
            <a:ext cx="7453313" cy="3086100"/>
          </a:xfrm>
        </p:spPr>
        <p:txBody>
          <a:bodyPr/>
          <a:lstStyle/>
          <a:p>
            <a:pPr marL="538163" indent="-538163"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Outsourcing logistics can reduce inventory, costs, and improve delivery reliability and speed</a:t>
            </a:r>
          </a:p>
          <a:p>
            <a:pPr marL="538163" indent="-538163"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Coordinate supplier inventory with delivery services</a:t>
            </a:r>
          </a:p>
          <a:p>
            <a:pPr marL="538163" indent="-538163"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May provide </a:t>
            </a:r>
            <a:br>
              <a:rPr lang="en-US" altLang="en-US" sz="280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warehousing, </a:t>
            </a:r>
            <a:br>
              <a:rPr lang="en-US" altLang="en-US" sz="280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assembly, testing, </a:t>
            </a:r>
            <a:br>
              <a:rPr lang="en-US" altLang="en-US" sz="280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shipping, customs</a:t>
            </a:r>
          </a:p>
        </p:txBody>
      </p:sp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810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Third-Party Logistics (3PL)</a:t>
            </a:r>
          </a:p>
        </p:txBody>
      </p:sp>
      <p:pic>
        <p:nvPicPr>
          <p:cNvPr id="2" name="Picture 1" descr="fedex track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3" y="2853929"/>
            <a:ext cx="3390900" cy="168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Content Placeholder 2"/>
          <p:cNvSpPr>
            <a:spLocks noGrp="1"/>
          </p:cNvSpPr>
          <p:nvPr>
            <p:ph idx="1"/>
          </p:nvPr>
        </p:nvSpPr>
        <p:spPr>
          <a:xfrm>
            <a:off x="673100" y="1063228"/>
            <a:ext cx="7861300" cy="337542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outbound flow of products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Rapid response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Product choice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Service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Increasing the number of facilities generally improves response time and customer satisfaction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Total costs are important</a:t>
            </a:r>
          </a:p>
        </p:txBody>
      </p:sp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Distribution Management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Distribution Management</a:t>
            </a:r>
          </a:p>
        </p:txBody>
      </p: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1079500" y="1485900"/>
            <a:ext cx="2781300" cy="2948732"/>
            <a:chOff x="1079500" y="1803400"/>
            <a:chExt cx="2781300" cy="3931642"/>
          </a:xfrm>
        </p:grpSpPr>
        <p:sp>
          <p:nvSpPr>
            <p:cNvPr id="6" name="Freeform 5"/>
            <p:cNvSpPr/>
            <p:nvPr/>
          </p:nvSpPr>
          <p:spPr>
            <a:xfrm>
              <a:off x="1600200" y="2222500"/>
              <a:ext cx="2247900" cy="2870200"/>
            </a:xfrm>
            <a:custGeom>
              <a:avLst/>
              <a:gdLst>
                <a:gd name="connsiteX0" fmla="*/ 0 w 2247900"/>
                <a:gd name="connsiteY0" fmla="*/ 0 h 2870200"/>
                <a:gd name="connsiteX1" fmla="*/ 0 w 2247900"/>
                <a:gd name="connsiteY1" fmla="*/ 2870200 h 2870200"/>
                <a:gd name="connsiteX2" fmla="*/ 2247900 w 2247900"/>
                <a:gd name="connsiteY2" fmla="*/ 2870200 h 287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7900" h="2870200">
                  <a:moveTo>
                    <a:pt x="0" y="0"/>
                  </a:moveTo>
                  <a:lnTo>
                    <a:pt x="0" y="2870200"/>
                  </a:lnTo>
                  <a:lnTo>
                    <a:pt x="2247900" y="2870200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8566" name="TextBox 6"/>
            <p:cNvSpPr txBox="1">
              <a:spLocks noChangeArrowheads="1"/>
            </p:cNvSpPr>
            <p:nvPr/>
          </p:nvSpPr>
          <p:spPr bwMode="auto">
            <a:xfrm rot="16200000">
              <a:off x="1009686" y="3530600"/>
              <a:ext cx="7673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Time</a:t>
              </a:r>
            </a:p>
          </p:txBody>
        </p:sp>
        <p:sp>
          <p:nvSpPr>
            <p:cNvPr id="108567" name="TextBox 7"/>
            <p:cNvSpPr txBox="1">
              <a:spLocks noChangeArrowheads="1"/>
            </p:cNvSpPr>
            <p:nvPr/>
          </p:nvSpPr>
          <p:spPr bwMode="auto">
            <a:xfrm>
              <a:off x="1835150" y="5324673"/>
              <a:ext cx="1707519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Number of facilities</a:t>
              </a:r>
            </a:p>
          </p:txBody>
        </p:sp>
        <p:sp>
          <p:nvSpPr>
            <p:cNvPr id="108568" name="TextBox 8"/>
            <p:cNvSpPr txBox="1">
              <a:spLocks noChangeArrowheads="1"/>
            </p:cNvSpPr>
            <p:nvPr/>
          </p:nvSpPr>
          <p:spPr bwMode="auto">
            <a:xfrm>
              <a:off x="1079500" y="5057577"/>
              <a:ext cx="278130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	1	2	3	4	5</a:t>
              </a:r>
            </a:p>
          </p:txBody>
        </p:sp>
        <p:sp>
          <p:nvSpPr>
            <p:cNvPr id="108569" name="TextBox 9"/>
            <p:cNvSpPr txBox="1">
              <a:spLocks noChangeArrowheads="1"/>
            </p:cNvSpPr>
            <p:nvPr/>
          </p:nvSpPr>
          <p:spPr bwMode="auto">
            <a:xfrm>
              <a:off x="2241550" y="2724151"/>
              <a:ext cx="1378904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Response time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1968500" y="2889250"/>
              <a:ext cx="273050" cy="19685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 12"/>
            <p:cNvSpPr/>
            <p:nvPr/>
          </p:nvSpPr>
          <p:spPr>
            <a:xfrm>
              <a:off x="1847850" y="2717800"/>
              <a:ext cx="1809750" cy="1047750"/>
            </a:xfrm>
            <a:custGeom>
              <a:avLst/>
              <a:gdLst>
                <a:gd name="connsiteX0" fmla="*/ 113 w 1809863"/>
                <a:gd name="connsiteY0" fmla="*/ 0 h 1047750"/>
                <a:gd name="connsiteX1" fmla="*/ 44563 w 1809863"/>
                <a:gd name="connsiteY1" fmla="*/ 355600 h 1047750"/>
                <a:gd name="connsiteX2" fmla="*/ 273163 w 1809863"/>
                <a:gd name="connsiteY2" fmla="*/ 692150 h 1047750"/>
                <a:gd name="connsiteX3" fmla="*/ 660513 w 1809863"/>
                <a:gd name="connsiteY3" fmla="*/ 901700 h 1047750"/>
                <a:gd name="connsiteX4" fmla="*/ 1143113 w 1809863"/>
                <a:gd name="connsiteY4" fmla="*/ 1016000 h 1047750"/>
                <a:gd name="connsiteX5" fmla="*/ 1809863 w 1809863"/>
                <a:gd name="connsiteY5" fmla="*/ 104775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863" h="1047750">
                  <a:moveTo>
                    <a:pt x="113" y="0"/>
                  </a:moveTo>
                  <a:cubicBezTo>
                    <a:pt x="-416" y="120121"/>
                    <a:pt x="-945" y="240242"/>
                    <a:pt x="44563" y="355600"/>
                  </a:cubicBezTo>
                  <a:cubicBezTo>
                    <a:pt x="90071" y="470958"/>
                    <a:pt x="170505" y="601133"/>
                    <a:pt x="273163" y="692150"/>
                  </a:cubicBezTo>
                  <a:cubicBezTo>
                    <a:pt x="375821" y="783167"/>
                    <a:pt x="515521" y="847725"/>
                    <a:pt x="660513" y="901700"/>
                  </a:cubicBezTo>
                  <a:cubicBezTo>
                    <a:pt x="805505" y="955675"/>
                    <a:pt x="951555" y="991658"/>
                    <a:pt x="1143113" y="1016000"/>
                  </a:cubicBezTo>
                  <a:cubicBezTo>
                    <a:pt x="1334671" y="1040342"/>
                    <a:pt x="1809863" y="1047750"/>
                    <a:pt x="1809863" y="1047750"/>
                  </a:cubicBezTo>
                </a:path>
              </a:pathLst>
            </a:custGeom>
            <a:ln w="57150" cmpd="sng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8572" name="TextBox 13"/>
            <p:cNvSpPr txBox="1">
              <a:spLocks noChangeArrowheads="1"/>
            </p:cNvSpPr>
            <p:nvPr/>
          </p:nvSpPr>
          <p:spPr bwMode="auto">
            <a:xfrm>
              <a:off x="1833464" y="1803400"/>
              <a:ext cx="1771575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/>
                <a:t>(a) Response Time</a:t>
              </a: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4025900" y="1481137"/>
            <a:ext cx="4300803" cy="2948732"/>
            <a:chOff x="4025900" y="1797050"/>
            <a:chExt cx="4300341" cy="3931642"/>
          </a:xfrm>
        </p:grpSpPr>
        <p:sp>
          <p:nvSpPr>
            <p:cNvPr id="15" name="Freeform 14"/>
            <p:cNvSpPr/>
            <p:nvPr/>
          </p:nvSpPr>
          <p:spPr>
            <a:xfrm>
              <a:off x="4546544" y="2216150"/>
              <a:ext cx="2247658" cy="2870200"/>
            </a:xfrm>
            <a:custGeom>
              <a:avLst/>
              <a:gdLst>
                <a:gd name="connsiteX0" fmla="*/ 0 w 2247900"/>
                <a:gd name="connsiteY0" fmla="*/ 0 h 2870200"/>
                <a:gd name="connsiteX1" fmla="*/ 0 w 2247900"/>
                <a:gd name="connsiteY1" fmla="*/ 2870200 h 2870200"/>
                <a:gd name="connsiteX2" fmla="*/ 2247900 w 2247900"/>
                <a:gd name="connsiteY2" fmla="*/ 2870200 h 287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7900" h="2870200">
                  <a:moveTo>
                    <a:pt x="0" y="0"/>
                  </a:moveTo>
                  <a:lnTo>
                    <a:pt x="0" y="2870200"/>
                  </a:lnTo>
                  <a:lnTo>
                    <a:pt x="2247900" y="2870200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8550" name="TextBox 15"/>
            <p:cNvSpPr txBox="1">
              <a:spLocks noChangeArrowheads="1"/>
            </p:cNvSpPr>
            <p:nvPr/>
          </p:nvSpPr>
          <p:spPr bwMode="auto">
            <a:xfrm rot="16200000">
              <a:off x="4150413" y="3524266"/>
              <a:ext cx="378736" cy="30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$</a:t>
              </a:r>
            </a:p>
          </p:txBody>
        </p:sp>
        <p:sp>
          <p:nvSpPr>
            <p:cNvPr id="108551" name="TextBox 16"/>
            <p:cNvSpPr txBox="1">
              <a:spLocks noChangeArrowheads="1"/>
            </p:cNvSpPr>
            <p:nvPr/>
          </p:nvSpPr>
          <p:spPr bwMode="auto">
            <a:xfrm>
              <a:off x="4781550" y="5318323"/>
              <a:ext cx="1707335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Number of facilities</a:t>
              </a:r>
            </a:p>
          </p:txBody>
        </p:sp>
        <p:sp>
          <p:nvSpPr>
            <p:cNvPr id="108552" name="TextBox 17"/>
            <p:cNvSpPr txBox="1">
              <a:spLocks noChangeArrowheads="1"/>
            </p:cNvSpPr>
            <p:nvPr/>
          </p:nvSpPr>
          <p:spPr bwMode="auto">
            <a:xfrm>
              <a:off x="4025900" y="5051227"/>
              <a:ext cx="278130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	1	2	3	4	5</a:t>
              </a:r>
            </a:p>
          </p:txBody>
        </p:sp>
        <p:sp>
          <p:nvSpPr>
            <p:cNvPr id="108553" name="TextBox 18"/>
            <p:cNvSpPr txBox="1">
              <a:spLocks noChangeArrowheads="1"/>
            </p:cNvSpPr>
            <p:nvPr/>
          </p:nvSpPr>
          <p:spPr bwMode="auto">
            <a:xfrm>
              <a:off x="5086350" y="3124200"/>
              <a:ext cx="1130316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Lowest cost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>
              <a:off x="5511640" y="3436938"/>
              <a:ext cx="139685" cy="328612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555" name="TextBox 21"/>
            <p:cNvSpPr txBox="1">
              <a:spLocks noChangeArrowheads="1"/>
            </p:cNvSpPr>
            <p:nvPr/>
          </p:nvSpPr>
          <p:spPr bwMode="auto">
            <a:xfrm>
              <a:off x="5148164" y="1797050"/>
              <a:ext cx="1008501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/>
                <a:t>(b) Cost $</a:t>
              </a:r>
            </a:p>
          </p:txBody>
        </p:sp>
        <p:sp>
          <p:nvSpPr>
            <p:cNvPr id="23" name="Freeform 22"/>
            <p:cNvSpPr/>
            <p:nvPr/>
          </p:nvSpPr>
          <p:spPr>
            <a:xfrm>
              <a:off x="4559243" y="3327400"/>
              <a:ext cx="1968288" cy="534988"/>
            </a:xfrm>
            <a:custGeom>
              <a:avLst/>
              <a:gdLst>
                <a:gd name="connsiteX0" fmla="*/ 0 w 1968500"/>
                <a:gd name="connsiteY0" fmla="*/ 184150 h 535135"/>
                <a:gd name="connsiteX1" fmla="*/ 400050 w 1968500"/>
                <a:gd name="connsiteY1" fmla="*/ 387350 h 535135"/>
                <a:gd name="connsiteX2" fmla="*/ 844550 w 1968500"/>
                <a:gd name="connsiteY2" fmla="*/ 508000 h 535135"/>
                <a:gd name="connsiteX3" fmla="*/ 1054100 w 1968500"/>
                <a:gd name="connsiteY3" fmla="*/ 533400 h 535135"/>
                <a:gd name="connsiteX4" fmla="*/ 1377950 w 1968500"/>
                <a:gd name="connsiteY4" fmla="*/ 476250 h 535135"/>
                <a:gd name="connsiteX5" fmla="*/ 1670050 w 1968500"/>
                <a:gd name="connsiteY5" fmla="*/ 311150 h 535135"/>
                <a:gd name="connsiteX6" fmla="*/ 1892300 w 1968500"/>
                <a:gd name="connsiteY6" fmla="*/ 107950 h 535135"/>
                <a:gd name="connsiteX7" fmla="*/ 1968500 w 1968500"/>
                <a:gd name="connsiteY7" fmla="*/ 0 h 53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8500" h="535135">
                  <a:moveTo>
                    <a:pt x="0" y="184150"/>
                  </a:moveTo>
                  <a:cubicBezTo>
                    <a:pt x="129646" y="258762"/>
                    <a:pt x="259292" y="333375"/>
                    <a:pt x="400050" y="387350"/>
                  </a:cubicBezTo>
                  <a:cubicBezTo>
                    <a:pt x="540808" y="441325"/>
                    <a:pt x="735542" y="483658"/>
                    <a:pt x="844550" y="508000"/>
                  </a:cubicBezTo>
                  <a:cubicBezTo>
                    <a:pt x="953558" y="532342"/>
                    <a:pt x="965200" y="538692"/>
                    <a:pt x="1054100" y="533400"/>
                  </a:cubicBezTo>
                  <a:cubicBezTo>
                    <a:pt x="1143000" y="528108"/>
                    <a:pt x="1275292" y="513292"/>
                    <a:pt x="1377950" y="476250"/>
                  </a:cubicBezTo>
                  <a:cubicBezTo>
                    <a:pt x="1480608" y="439208"/>
                    <a:pt x="1584325" y="372533"/>
                    <a:pt x="1670050" y="311150"/>
                  </a:cubicBezTo>
                  <a:cubicBezTo>
                    <a:pt x="1755775" y="249767"/>
                    <a:pt x="1842558" y="159808"/>
                    <a:pt x="1892300" y="107950"/>
                  </a:cubicBezTo>
                  <a:cubicBezTo>
                    <a:pt x="1942042" y="56092"/>
                    <a:pt x="1968500" y="0"/>
                    <a:pt x="1968500" y="0"/>
                  </a:cubicBezTo>
                </a:path>
              </a:pathLst>
            </a:cu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559243" y="4400550"/>
              <a:ext cx="1879398" cy="506413"/>
            </a:xfrm>
            <a:custGeom>
              <a:avLst/>
              <a:gdLst>
                <a:gd name="connsiteX0" fmla="*/ 0 w 1879600"/>
                <a:gd name="connsiteY0" fmla="*/ 0 h 507038"/>
                <a:gd name="connsiteX1" fmla="*/ 584200 w 1879600"/>
                <a:gd name="connsiteY1" fmla="*/ 298450 h 507038"/>
                <a:gd name="connsiteX2" fmla="*/ 1123950 w 1879600"/>
                <a:gd name="connsiteY2" fmla="*/ 482600 h 507038"/>
                <a:gd name="connsiteX3" fmla="*/ 1409700 w 1879600"/>
                <a:gd name="connsiteY3" fmla="*/ 501650 h 507038"/>
                <a:gd name="connsiteX4" fmla="*/ 1689100 w 1879600"/>
                <a:gd name="connsiteY4" fmla="*/ 450850 h 507038"/>
                <a:gd name="connsiteX5" fmla="*/ 1879600 w 1879600"/>
                <a:gd name="connsiteY5" fmla="*/ 381000 h 50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9600" h="507038">
                  <a:moveTo>
                    <a:pt x="0" y="0"/>
                  </a:moveTo>
                  <a:cubicBezTo>
                    <a:pt x="198437" y="109008"/>
                    <a:pt x="396875" y="218017"/>
                    <a:pt x="584200" y="298450"/>
                  </a:cubicBezTo>
                  <a:cubicBezTo>
                    <a:pt x="771525" y="378883"/>
                    <a:pt x="986367" y="448733"/>
                    <a:pt x="1123950" y="482600"/>
                  </a:cubicBezTo>
                  <a:cubicBezTo>
                    <a:pt x="1261533" y="516467"/>
                    <a:pt x="1315508" y="506942"/>
                    <a:pt x="1409700" y="501650"/>
                  </a:cubicBezTo>
                  <a:cubicBezTo>
                    <a:pt x="1503892" y="496358"/>
                    <a:pt x="1610783" y="470958"/>
                    <a:pt x="1689100" y="450850"/>
                  </a:cubicBezTo>
                  <a:cubicBezTo>
                    <a:pt x="1767417" y="430742"/>
                    <a:pt x="1879600" y="381000"/>
                    <a:pt x="1879600" y="381000"/>
                  </a:cubicBezTo>
                </a:path>
              </a:pathLst>
            </a:custGeom>
            <a:ln w="57150" cmpd="sng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571941" y="4222750"/>
              <a:ext cx="1904795" cy="387350"/>
            </a:xfrm>
            <a:custGeom>
              <a:avLst/>
              <a:gdLst>
                <a:gd name="connsiteX0" fmla="*/ 0 w 1905000"/>
                <a:gd name="connsiteY0" fmla="*/ 387350 h 387350"/>
                <a:gd name="connsiteX1" fmla="*/ 736600 w 1905000"/>
                <a:gd name="connsiteY1" fmla="*/ 317500 h 387350"/>
                <a:gd name="connsiteX2" fmla="*/ 1339850 w 1905000"/>
                <a:gd name="connsiteY2" fmla="*/ 190500 h 387350"/>
                <a:gd name="connsiteX3" fmla="*/ 1905000 w 1905000"/>
                <a:gd name="connsiteY3" fmla="*/ 0 h 38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0" h="387350">
                  <a:moveTo>
                    <a:pt x="0" y="387350"/>
                  </a:moveTo>
                  <a:cubicBezTo>
                    <a:pt x="256646" y="368829"/>
                    <a:pt x="513292" y="350308"/>
                    <a:pt x="736600" y="317500"/>
                  </a:cubicBezTo>
                  <a:cubicBezTo>
                    <a:pt x="959908" y="284692"/>
                    <a:pt x="1145117" y="243417"/>
                    <a:pt x="1339850" y="190500"/>
                  </a:cubicBezTo>
                  <a:cubicBezTo>
                    <a:pt x="1534583" y="137583"/>
                    <a:pt x="1905000" y="0"/>
                    <a:pt x="1905000" y="0"/>
                  </a:cubicBezTo>
                </a:path>
              </a:pathLst>
            </a:custGeom>
            <a:ln w="57150" cmpd="sng">
              <a:solidFill>
                <a:schemeClr val="accent4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571941" y="4616450"/>
              <a:ext cx="1898446" cy="266700"/>
            </a:xfrm>
            <a:custGeom>
              <a:avLst/>
              <a:gdLst>
                <a:gd name="connsiteX0" fmla="*/ 0 w 1898650"/>
                <a:gd name="connsiteY0" fmla="*/ 266935 h 266935"/>
                <a:gd name="connsiteX1" fmla="*/ 431800 w 1898650"/>
                <a:gd name="connsiteY1" fmla="*/ 127235 h 266935"/>
                <a:gd name="connsiteX2" fmla="*/ 952500 w 1898650"/>
                <a:gd name="connsiteY2" fmla="*/ 51035 h 266935"/>
                <a:gd name="connsiteX3" fmla="*/ 1466850 w 1898650"/>
                <a:gd name="connsiteY3" fmla="*/ 6585 h 266935"/>
                <a:gd name="connsiteX4" fmla="*/ 1898650 w 1898650"/>
                <a:gd name="connsiteY4" fmla="*/ 235 h 26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8650" h="266935">
                  <a:moveTo>
                    <a:pt x="0" y="266935"/>
                  </a:moveTo>
                  <a:cubicBezTo>
                    <a:pt x="136525" y="215076"/>
                    <a:pt x="273050" y="163218"/>
                    <a:pt x="431800" y="127235"/>
                  </a:cubicBezTo>
                  <a:cubicBezTo>
                    <a:pt x="590550" y="91252"/>
                    <a:pt x="779992" y="71143"/>
                    <a:pt x="952500" y="51035"/>
                  </a:cubicBezTo>
                  <a:cubicBezTo>
                    <a:pt x="1125008" y="30927"/>
                    <a:pt x="1309158" y="15052"/>
                    <a:pt x="1466850" y="6585"/>
                  </a:cubicBezTo>
                  <a:cubicBezTo>
                    <a:pt x="1624542" y="-1882"/>
                    <a:pt x="1898650" y="235"/>
                    <a:pt x="1898650" y="235"/>
                  </a:cubicBezTo>
                </a:path>
              </a:pathLst>
            </a:custGeom>
            <a:ln w="571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5511640" y="3862388"/>
              <a:ext cx="0" cy="1195387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561" name="TextBox 29"/>
            <p:cNvSpPr txBox="1">
              <a:spLocks noChangeArrowheads="1"/>
            </p:cNvSpPr>
            <p:nvPr/>
          </p:nvSpPr>
          <p:spPr bwMode="auto">
            <a:xfrm>
              <a:off x="6527800" y="3140272"/>
              <a:ext cx="1628156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Total logistics cost</a:t>
              </a:r>
            </a:p>
          </p:txBody>
        </p:sp>
        <p:sp>
          <p:nvSpPr>
            <p:cNvPr id="108562" name="TextBox 30"/>
            <p:cNvSpPr txBox="1">
              <a:spLocks noChangeArrowheads="1"/>
            </p:cNvSpPr>
            <p:nvPr/>
          </p:nvSpPr>
          <p:spPr bwMode="auto">
            <a:xfrm>
              <a:off x="6527800" y="4018062"/>
              <a:ext cx="1210458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Facility costs</a:t>
              </a:r>
            </a:p>
          </p:txBody>
        </p:sp>
        <p:sp>
          <p:nvSpPr>
            <p:cNvPr id="108563" name="TextBox 31"/>
            <p:cNvSpPr txBox="1">
              <a:spLocks noChangeArrowheads="1"/>
            </p:cNvSpPr>
            <p:nvPr/>
          </p:nvSpPr>
          <p:spPr bwMode="auto">
            <a:xfrm>
              <a:off x="6527800" y="4416227"/>
              <a:ext cx="1388373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Inventory costs</a:t>
              </a:r>
            </a:p>
          </p:txBody>
        </p:sp>
        <p:sp>
          <p:nvSpPr>
            <p:cNvPr id="108564" name="TextBox 32"/>
            <p:cNvSpPr txBox="1">
              <a:spLocks noChangeArrowheads="1"/>
            </p:cNvSpPr>
            <p:nvPr/>
          </p:nvSpPr>
          <p:spPr bwMode="auto">
            <a:xfrm>
              <a:off x="6527800" y="4667250"/>
              <a:ext cx="1798441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Transportation costs</a:t>
              </a: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240589" y="1209675"/>
            <a:ext cx="13345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Figure </a:t>
            </a:r>
            <a:r>
              <a:rPr lang="en-US" altLang="en-US">
                <a:solidFill>
                  <a:schemeClr val="tx2"/>
                </a:solidFill>
              </a:rPr>
              <a:t>11.3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Distribution Management</a:t>
            </a:r>
          </a:p>
        </p:txBody>
      </p:sp>
      <p:sp>
        <p:nvSpPr>
          <p:cNvPr id="109570" name="TextBox 3"/>
          <p:cNvSpPr txBox="1">
            <a:spLocks noChangeArrowheads="1"/>
          </p:cNvSpPr>
          <p:nvPr/>
        </p:nvSpPr>
        <p:spPr bwMode="auto">
          <a:xfrm>
            <a:off x="7240589" y="1209675"/>
            <a:ext cx="13345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Figure </a:t>
            </a:r>
            <a:r>
              <a:rPr lang="en-US" altLang="en-US">
                <a:solidFill>
                  <a:schemeClr val="tx2"/>
                </a:solidFill>
              </a:rPr>
              <a:t>11.3</a:t>
            </a: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2311401" y="1214438"/>
            <a:ext cx="4873015" cy="3504652"/>
            <a:chOff x="2311400" y="1619766"/>
            <a:chExt cx="4873079" cy="4672665"/>
          </a:xfrm>
        </p:grpSpPr>
        <p:sp>
          <p:nvSpPr>
            <p:cNvPr id="7" name="Freeform 6"/>
            <p:cNvSpPr/>
            <p:nvPr/>
          </p:nvSpPr>
          <p:spPr>
            <a:xfrm>
              <a:off x="2730506" y="2175367"/>
              <a:ext cx="2667035" cy="3320905"/>
            </a:xfrm>
            <a:custGeom>
              <a:avLst/>
              <a:gdLst>
                <a:gd name="connsiteX0" fmla="*/ 0 w 2247900"/>
                <a:gd name="connsiteY0" fmla="*/ 0 h 2870200"/>
                <a:gd name="connsiteX1" fmla="*/ 0 w 2247900"/>
                <a:gd name="connsiteY1" fmla="*/ 2870200 h 2870200"/>
                <a:gd name="connsiteX2" fmla="*/ 2247900 w 2247900"/>
                <a:gd name="connsiteY2" fmla="*/ 2870200 h 287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7900" h="2870200">
                  <a:moveTo>
                    <a:pt x="0" y="0"/>
                  </a:moveTo>
                  <a:lnTo>
                    <a:pt x="0" y="2870200"/>
                  </a:lnTo>
                  <a:lnTo>
                    <a:pt x="2247900" y="2870200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9573" name="TextBox 7"/>
            <p:cNvSpPr txBox="1">
              <a:spLocks noChangeArrowheads="1"/>
            </p:cNvSpPr>
            <p:nvPr/>
          </p:nvSpPr>
          <p:spPr bwMode="auto">
            <a:xfrm rot="16200000">
              <a:off x="2353187" y="3518871"/>
              <a:ext cx="417190" cy="36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$</a:t>
              </a:r>
            </a:p>
          </p:txBody>
        </p:sp>
        <p:sp>
          <p:nvSpPr>
            <p:cNvPr id="109574" name="TextBox 8"/>
            <p:cNvSpPr txBox="1">
              <a:spLocks noChangeArrowheads="1"/>
            </p:cNvSpPr>
            <p:nvPr/>
          </p:nvSpPr>
          <p:spPr bwMode="auto">
            <a:xfrm>
              <a:off x="2955230" y="5800010"/>
              <a:ext cx="2146770" cy="492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Number of facilities</a:t>
              </a:r>
            </a:p>
          </p:txBody>
        </p:sp>
        <p:sp>
          <p:nvSpPr>
            <p:cNvPr id="109575" name="TextBox 9"/>
            <p:cNvSpPr txBox="1">
              <a:spLocks noChangeArrowheads="1"/>
            </p:cNvSpPr>
            <p:nvPr/>
          </p:nvSpPr>
          <p:spPr bwMode="auto">
            <a:xfrm>
              <a:off x="2311400" y="5457628"/>
              <a:ext cx="3200400" cy="492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19100"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419100"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19100"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19100"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19100"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191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191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191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191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01700" algn="ctr"/>
                  <a:tab pos="1435100" algn="ctr"/>
                  <a:tab pos="2057400" algn="ctr"/>
                  <a:tab pos="2603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	1	2	3	4	5</a:t>
              </a:r>
            </a:p>
          </p:txBody>
        </p:sp>
        <p:sp>
          <p:nvSpPr>
            <p:cNvPr id="109576" name="TextBox 10"/>
            <p:cNvSpPr txBox="1">
              <a:spLocks noChangeArrowheads="1"/>
            </p:cNvSpPr>
            <p:nvPr/>
          </p:nvSpPr>
          <p:spPr bwMode="auto">
            <a:xfrm>
              <a:off x="5140238" y="2277309"/>
              <a:ext cx="1108011" cy="492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Revenue</a:t>
              </a:r>
            </a:p>
          </p:txBody>
        </p:sp>
        <p:sp>
          <p:nvSpPr>
            <p:cNvPr id="109577" name="TextBox 12"/>
            <p:cNvSpPr txBox="1">
              <a:spLocks noChangeArrowheads="1"/>
            </p:cNvSpPr>
            <p:nvPr/>
          </p:nvSpPr>
          <p:spPr bwMode="auto">
            <a:xfrm>
              <a:off x="2506564" y="1619766"/>
              <a:ext cx="3339420" cy="492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/>
                <a:t>(c) Cost, Revenue, and Profit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4470428" y="3831057"/>
              <a:ext cx="0" cy="1665214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9" name="TextBox 18"/>
            <p:cNvSpPr txBox="1">
              <a:spLocks noChangeArrowheads="1"/>
            </p:cNvSpPr>
            <p:nvPr/>
          </p:nvSpPr>
          <p:spPr bwMode="auto">
            <a:xfrm>
              <a:off x="5140238" y="3133406"/>
              <a:ext cx="2044241" cy="492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Total logistics cost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4470428" y="2276962"/>
              <a:ext cx="0" cy="1554095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 24"/>
            <p:cNvSpPr/>
            <p:nvPr/>
          </p:nvSpPr>
          <p:spPr>
            <a:xfrm>
              <a:off x="2730506" y="2496028"/>
              <a:ext cx="2400332" cy="1441387"/>
            </a:xfrm>
            <a:custGeom>
              <a:avLst/>
              <a:gdLst>
                <a:gd name="connsiteX0" fmla="*/ 0 w 2400300"/>
                <a:gd name="connsiteY0" fmla="*/ 1441450 h 1441450"/>
                <a:gd name="connsiteX1" fmla="*/ 571500 w 2400300"/>
                <a:gd name="connsiteY1" fmla="*/ 901700 h 1441450"/>
                <a:gd name="connsiteX2" fmla="*/ 1111250 w 2400300"/>
                <a:gd name="connsiteY2" fmla="*/ 508000 h 1441450"/>
                <a:gd name="connsiteX3" fmla="*/ 1651000 w 2400300"/>
                <a:gd name="connsiteY3" fmla="*/ 196850 h 1441450"/>
                <a:gd name="connsiteX4" fmla="*/ 2019300 w 2400300"/>
                <a:gd name="connsiteY4" fmla="*/ 57150 h 1441450"/>
                <a:gd name="connsiteX5" fmla="*/ 2400300 w 2400300"/>
                <a:gd name="connsiteY5" fmla="*/ 0 h 14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0300" h="1441450">
                  <a:moveTo>
                    <a:pt x="0" y="1441450"/>
                  </a:moveTo>
                  <a:cubicBezTo>
                    <a:pt x="193146" y="1249362"/>
                    <a:pt x="386292" y="1057275"/>
                    <a:pt x="571500" y="901700"/>
                  </a:cubicBezTo>
                  <a:cubicBezTo>
                    <a:pt x="756708" y="746125"/>
                    <a:pt x="931333" y="625475"/>
                    <a:pt x="1111250" y="508000"/>
                  </a:cubicBezTo>
                  <a:cubicBezTo>
                    <a:pt x="1291167" y="390525"/>
                    <a:pt x="1499658" y="271992"/>
                    <a:pt x="1651000" y="196850"/>
                  </a:cubicBezTo>
                  <a:cubicBezTo>
                    <a:pt x="1802342" y="121708"/>
                    <a:pt x="1894417" y="89958"/>
                    <a:pt x="2019300" y="57150"/>
                  </a:cubicBezTo>
                  <a:cubicBezTo>
                    <a:pt x="2144183" y="24342"/>
                    <a:pt x="2400300" y="0"/>
                    <a:pt x="2400300" y="0"/>
                  </a:cubicBezTo>
                </a:path>
              </a:pathLst>
            </a:custGeom>
            <a:ln w="5715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749556" y="3391339"/>
              <a:ext cx="2336831" cy="590524"/>
            </a:xfrm>
            <a:custGeom>
              <a:avLst/>
              <a:gdLst>
                <a:gd name="connsiteX0" fmla="*/ 0 w 2336800"/>
                <a:gd name="connsiteY0" fmla="*/ 184150 h 590171"/>
                <a:gd name="connsiteX1" fmla="*/ 533400 w 2336800"/>
                <a:gd name="connsiteY1" fmla="*/ 431800 h 590171"/>
                <a:gd name="connsiteX2" fmla="*/ 1066800 w 2336800"/>
                <a:gd name="connsiteY2" fmla="*/ 571500 h 590171"/>
                <a:gd name="connsiteX3" fmla="*/ 1365250 w 2336800"/>
                <a:gd name="connsiteY3" fmla="*/ 571500 h 590171"/>
                <a:gd name="connsiteX4" fmla="*/ 1797050 w 2336800"/>
                <a:gd name="connsiteY4" fmla="*/ 412750 h 590171"/>
                <a:gd name="connsiteX5" fmla="*/ 2044700 w 2336800"/>
                <a:gd name="connsiteY5" fmla="*/ 241300 h 590171"/>
                <a:gd name="connsiteX6" fmla="*/ 2336800 w 2336800"/>
                <a:gd name="connsiteY6" fmla="*/ 0 h 59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6800" h="590171">
                  <a:moveTo>
                    <a:pt x="0" y="184150"/>
                  </a:moveTo>
                  <a:cubicBezTo>
                    <a:pt x="177800" y="275696"/>
                    <a:pt x="355600" y="367242"/>
                    <a:pt x="533400" y="431800"/>
                  </a:cubicBezTo>
                  <a:cubicBezTo>
                    <a:pt x="711200" y="496358"/>
                    <a:pt x="928158" y="548217"/>
                    <a:pt x="1066800" y="571500"/>
                  </a:cubicBezTo>
                  <a:cubicBezTo>
                    <a:pt x="1205442" y="594783"/>
                    <a:pt x="1243542" y="597958"/>
                    <a:pt x="1365250" y="571500"/>
                  </a:cubicBezTo>
                  <a:cubicBezTo>
                    <a:pt x="1486958" y="545042"/>
                    <a:pt x="1683808" y="467783"/>
                    <a:pt x="1797050" y="412750"/>
                  </a:cubicBezTo>
                  <a:cubicBezTo>
                    <a:pt x="1910292" y="357717"/>
                    <a:pt x="1954742" y="310092"/>
                    <a:pt x="2044700" y="241300"/>
                  </a:cubicBezTo>
                  <a:cubicBezTo>
                    <a:pt x="2134658" y="172508"/>
                    <a:pt x="2336800" y="0"/>
                    <a:pt x="2336800" y="0"/>
                  </a:cubicBezTo>
                </a:path>
              </a:pathLst>
            </a:custGeom>
            <a:ln w="57150" cmpd="sng">
              <a:solidFill>
                <a:schemeClr val="accent4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Left Brace 26"/>
            <p:cNvSpPr/>
            <p:nvPr/>
          </p:nvSpPr>
          <p:spPr>
            <a:xfrm>
              <a:off x="4286276" y="2646834"/>
              <a:ext cx="184152" cy="1184223"/>
            </a:xfrm>
            <a:prstGeom prst="leftBrac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9584" name="TextBox 27"/>
            <p:cNvSpPr txBox="1">
              <a:spLocks noChangeArrowheads="1"/>
            </p:cNvSpPr>
            <p:nvPr/>
          </p:nvSpPr>
          <p:spPr bwMode="auto">
            <a:xfrm>
              <a:off x="3689350" y="2997884"/>
              <a:ext cx="995264" cy="861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Max profit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Content Placeholder 2"/>
          <p:cNvSpPr>
            <a:spLocks noGrp="1"/>
          </p:cNvSpPr>
          <p:nvPr>
            <p:ph idx="1"/>
          </p:nvPr>
        </p:nvSpPr>
        <p:spPr>
          <a:xfrm>
            <a:off x="647700" y="1234678"/>
            <a:ext cx="7861300" cy="3251597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Facilities, packaging, and logistics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Selection and development of dealers or retailers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Downstream management as important as upstream management</a:t>
            </a:r>
          </a:p>
        </p:txBody>
      </p:sp>
      <p:sp>
        <p:nvSpPr>
          <p:cNvPr id="110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Distribution Management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Content Placeholder 1"/>
          <p:cNvSpPr>
            <a:spLocks noGrp="1"/>
          </p:cNvSpPr>
          <p:nvPr>
            <p:ph idx="1"/>
          </p:nvPr>
        </p:nvSpPr>
        <p:spPr>
          <a:xfrm>
            <a:off x="457200" y="1657351"/>
            <a:ext cx="8229600" cy="29372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Personal ethics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Critical to long term success of an organization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Supply chains particularly susceptible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Ethics within the supply chain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Ethical behavior regarding the environment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1241822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Ethics and Sustainable Supply Chain Management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Content Placeholder 1"/>
          <p:cNvSpPr>
            <a:spLocks noGrp="1"/>
          </p:cNvSpPr>
          <p:nvPr>
            <p:ph idx="1"/>
          </p:nvPr>
        </p:nvSpPr>
        <p:spPr>
          <a:xfrm>
            <a:off x="457200" y="1514475"/>
            <a:ext cx="8229600" cy="33147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Promote and uphold responsibilities to one’s employer; positive supplier and customer relationships; sustainability and social responsibility; protection of confidential and proprietary information; applicable laws, regulations, and trade agreements; and development of professional competence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Avoid perceived impropriety; conflicts of interest; behaviors that negatively influence supply chain decisions; and improper reciprocal agreements</a:t>
            </a:r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1241822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Institute for Supply Management Principles and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Content Placeholder 1"/>
          <p:cNvSpPr>
            <a:spLocks noGrp="1"/>
          </p:cNvSpPr>
          <p:nvPr>
            <p:ph idx="1"/>
          </p:nvPr>
        </p:nvSpPr>
        <p:spPr>
          <a:xfrm>
            <a:off x="457200" y="1104900"/>
            <a:ext cx="8229600" cy="3581400"/>
          </a:xfrm>
        </p:spPr>
        <p:txBody>
          <a:bodyPr/>
          <a:lstStyle/>
          <a:p>
            <a:pPr marL="457200" indent="-457200">
              <a:buFont typeface="Times" pitchFamily="18" charset="0"/>
              <a:buAutoNum type="arabicPeriod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PERCEIVED IMPROPRIETY.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Prevent the intent and appearance of unethical or compromising conduct in relationships, actions and communications</a:t>
            </a:r>
          </a:p>
          <a:p>
            <a:pPr marL="457200" indent="-457200">
              <a:buFont typeface="Times" pitchFamily="18" charset="0"/>
              <a:buAutoNum type="arabicPeriod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CONFLICTS OF INTEREST.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Ensure that any personal, business or other activity do not conflict with the lawful interests of your employer</a:t>
            </a:r>
          </a:p>
          <a:p>
            <a:pPr marL="457200" indent="-457200">
              <a:buFont typeface="Times" pitchFamily="18" charset="0"/>
              <a:buAutoNum type="arabicPeriod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ISSUES OF INFLUENCE.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Avoid behaviors or actions that may negatively influence, or appear to influence, supply management decisions</a:t>
            </a:r>
          </a:p>
        </p:txBody>
      </p:sp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ISM Ethical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Content Placeholder 1"/>
          <p:cNvSpPr>
            <a:spLocks noGrp="1"/>
          </p:cNvSpPr>
          <p:nvPr>
            <p:ph idx="1"/>
          </p:nvPr>
        </p:nvSpPr>
        <p:spPr>
          <a:xfrm>
            <a:off x="457200" y="1104900"/>
            <a:ext cx="8229600" cy="3581400"/>
          </a:xfrm>
        </p:spPr>
        <p:txBody>
          <a:bodyPr/>
          <a:lstStyle/>
          <a:p>
            <a:pPr marL="457200" indent="-457200">
              <a:spcAft>
                <a:spcPct val="40000"/>
              </a:spcAft>
              <a:buFont typeface="Times" pitchFamily="18" charset="0"/>
              <a:buAutoNum type="arabicPeriod" startAt="4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RESPONSIBILITIES TO YOUR EMPLOYER.</a:t>
            </a:r>
            <a:r>
              <a:rPr lang="en-US" altLang="en-US" sz="28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Uphold fiduciary and other responsibilities using reasonable care and granted authority to deliver value to your employer</a:t>
            </a:r>
          </a:p>
          <a:p>
            <a:pPr marL="457200" indent="-457200">
              <a:spcAft>
                <a:spcPct val="40000"/>
              </a:spcAft>
              <a:buFont typeface="Times" pitchFamily="18" charset="0"/>
              <a:buAutoNum type="arabicPeriod" startAt="4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SUPPLIER AND CUSTOMER RELATIONSHIPS.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Promote positive supplier and customer relationships</a:t>
            </a:r>
          </a:p>
          <a:p>
            <a:pPr marL="457200" indent="-457200">
              <a:spcAft>
                <a:spcPct val="40000"/>
              </a:spcAft>
              <a:buFont typeface="Times" pitchFamily="18" charset="0"/>
              <a:buAutoNum type="arabicPeriod" startAt="4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SUSTAINABILITY AND SOCIAL RESPONSIBILITY.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Champion social responsibility and sustainability practices in supply management</a:t>
            </a:r>
          </a:p>
        </p:txBody>
      </p:sp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ISM Ethical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Content Placeholder 1"/>
          <p:cNvSpPr>
            <a:spLocks noGrp="1"/>
          </p:cNvSpPr>
          <p:nvPr>
            <p:ph idx="1"/>
          </p:nvPr>
        </p:nvSpPr>
        <p:spPr>
          <a:xfrm>
            <a:off x="457200" y="1104900"/>
            <a:ext cx="8229600" cy="3581400"/>
          </a:xfrm>
        </p:spPr>
        <p:txBody>
          <a:bodyPr/>
          <a:lstStyle/>
          <a:p>
            <a:pPr marL="457200" indent="-457200">
              <a:spcAft>
                <a:spcPct val="40000"/>
              </a:spcAft>
              <a:buFont typeface="Times" pitchFamily="18" charset="0"/>
              <a:buAutoNum type="arabicPeriod" startAt="7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CONFIDENTIAL AND PROPRIETARY INFORMATION.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Protect confidential and proprietary information</a:t>
            </a:r>
          </a:p>
          <a:p>
            <a:pPr marL="457200" indent="-457200">
              <a:spcAft>
                <a:spcPct val="40000"/>
              </a:spcAft>
              <a:buFont typeface="Times" pitchFamily="18" charset="0"/>
              <a:buAutoNum type="arabicPeriod" startAt="7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RECIPROCITY.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Avoid improper reciprocal agreements</a:t>
            </a:r>
          </a:p>
          <a:p>
            <a:pPr marL="457200" indent="-457200">
              <a:spcAft>
                <a:spcPct val="40000"/>
              </a:spcAft>
              <a:buFont typeface="Times" pitchFamily="18" charset="0"/>
              <a:buAutoNum type="arabicPeriod" startAt="7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APPLICABLE LAWS, REGULATIONS AND TRADE AGREEMENTS.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Know and obey the letter and spirit of laws, regulations and trade agreements applicable to supply management</a:t>
            </a:r>
          </a:p>
        </p:txBody>
      </p:sp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ISM Ethical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Content Placeholder 1"/>
          <p:cNvSpPr>
            <a:spLocks noGrp="1"/>
          </p:cNvSpPr>
          <p:nvPr>
            <p:ph idx="1"/>
          </p:nvPr>
        </p:nvSpPr>
        <p:spPr>
          <a:xfrm>
            <a:off x="457200" y="1104900"/>
            <a:ext cx="8229600" cy="3581400"/>
          </a:xfrm>
        </p:spPr>
        <p:txBody>
          <a:bodyPr/>
          <a:lstStyle/>
          <a:p>
            <a:pPr marL="622300" indent="-622300">
              <a:spcAft>
                <a:spcPct val="40000"/>
              </a:spcAft>
              <a:buFont typeface="Times" pitchFamily="18" charset="0"/>
              <a:buAutoNum type="arabicPeriod" startAt="10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PROFESSIONAL COMPETENCE.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Develop skills, expand knowledge and conduct business that demonstrates competence and promotes the supply management profession</a:t>
            </a:r>
          </a:p>
        </p:txBody>
      </p:sp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ISM Ethical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Return or reverse logistics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Sending returned products back up the supply chain for resale, repair, reuse, remanufacture, recycling, or disposal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Closed-loop supply chain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Proactive design of a supply chain that tries to optimize all forward and reverse flows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Prepares for returns prior to product introduction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Establishing Sustainability in Supply Chains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1127522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Establishing Sustainability in Supply Chains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6100" y="1514475"/>
          <a:ext cx="8140700" cy="25026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8300"/>
                <a:gridCol w="838200"/>
                <a:gridCol w="2806700"/>
                <a:gridCol w="2857500"/>
              </a:tblGrid>
              <a:tr h="2780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FFFF"/>
                          </a:solidFill>
                        </a:rPr>
                        <a:t>TABLE 11.4</a:t>
                      </a:r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Management Challenges of Reverse Logistics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ISSUE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FORWARD LOGISTICS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REVERSE LOGISTICS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Forecasting 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Relatively straightforward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More uncertain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Product quality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Uniform 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Not uniform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Product packaging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Uniform 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Often damaged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Pricing 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Relatively uniform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Dependent on many factors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Speed 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Often very important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Often not a priority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Distribution costs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Easily visible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Less directly visible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Inventory management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Consistent 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Not consistent</a:t>
                      </a:r>
                      <a:endParaRPr lang="en-US" sz="120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Content Placeholder 1"/>
          <p:cNvSpPr>
            <a:spLocks noGrp="1"/>
          </p:cNvSpPr>
          <p:nvPr>
            <p:ph idx="1"/>
          </p:nvPr>
        </p:nvSpPr>
        <p:spPr>
          <a:xfrm>
            <a:off x="457200" y="1285875"/>
            <a:ext cx="6134100" cy="4953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Assets committed to inventory</a:t>
            </a:r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Measuring Supply-Chain Performance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00050" y="1804988"/>
            <a:ext cx="7979495" cy="1089529"/>
            <a:chOff x="920751" y="2889990"/>
            <a:chExt cx="7980210" cy="1451013"/>
          </a:xfrm>
        </p:grpSpPr>
        <p:sp>
          <p:nvSpPr>
            <p:cNvPr id="125964" name="TextBox 2"/>
            <p:cNvSpPr txBox="1">
              <a:spLocks noChangeArrowheads="1"/>
            </p:cNvSpPr>
            <p:nvPr/>
          </p:nvSpPr>
          <p:spPr bwMode="auto">
            <a:xfrm>
              <a:off x="920751" y="2889990"/>
              <a:ext cx="2349499" cy="145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en-US" sz="2400"/>
                <a:t>Percentage invested in inventory</a:t>
              </a:r>
            </a:p>
          </p:txBody>
        </p:sp>
        <p:sp>
          <p:nvSpPr>
            <p:cNvPr id="125965" name="TextBox 4"/>
            <p:cNvSpPr txBox="1">
              <a:spLocks noChangeArrowheads="1"/>
            </p:cNvSpPr>
            <p:nvPr/>
          </p:nvSpPr>
          <p:spPr bwMode="auto">
            <a:xfrm>
              <a:off x="3364975" y="3207000"/>
              <a:ext cx="5535986" cy="614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/>
                <a:t>=                                                    x 100</a:t>
              </a:r>
            </a:p>
          </p:txBody>
        </p:sp>
        <p:grpSp>
          <p:nvGrpSpPr>
            <p:cNvPr id="125966" name="Group 9"/>
            <p:cNvGrpSpPr>
              <a:grpSpLocks/>
            </p:cNvGrpSpPr>
            <p:nvPr/>
          </p:nvGrpSpPr>
          <p:grpSpPr bwMode="auto">
            <a:xfrm>
              <a:off x="3822961" y="2983544"/>
              <a:ext cx="4029436" cy="1209496"/>
              <a:chOff x="4000761" y="2915072"/>
              <a:chExt cx="4029436" cy="1209496"/>
            </a:xfrm>
          </p:grpSpPr>
          <p:grpSp>
            <p:nvGrpSpPr>
              <p:cNvPr id="125967" name="Group 7"/>
              <p:cNvGrpSpPr>
                <a:grpSpLocks/>
              </p:cNvGrpSpPr>
              <p:nvPr/>
            </p:nvGrpSpPr>
            <p:grpSpPr bwMode="auto">
              <a:xfrm>
                <a:off x="4129360" y="2915390"/>
                <a:ext cx="3748423" cy="1209178"/>
                <a:chOff x="4129360" y="2915390"/>
                <a:chExt cx="3748423" cy="1209178"/>
              </a:xfrm>
            </p:grpSpPr>
            <p:sp>
              <p:nvSpPr>
                <p:cNvPr id="125969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4130946" y="2915390"/>
                  <a:ext cx="3744823" cy="12091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spcAft>
                      <a:spcPts val="600"/>
                    </a:spcAft>
                  </a:pPr>
                  <a:r>
                    <a:rPr lang="en-US" altLang="en-US" sz="2400"/>
                    <a:t>Total inventory investment</a:t>
                  </a:r>
                </a:p>
                <a:p>
                  <a:pPr algn="ctr">
                    <a:spcAft>
                      <a:spcPts val="600"/>
                    </a:spcAft>
                  </a:pPr>
                  <a:r>
                    <a:rPr lang="en-US" altLang="en-US" sz="2400"/>
                    <a:t>Total assets</a:t>
                  </a:r>
                </a:p>
              </p:txBody>
            </p:sp>
            <p:cxnSp>
              <p:nvCxnSpPr>
                <p:cNvPr id="7" name="Straight Connector 6"/>
                <p:cNvCxnSpPr/>
                <p:nvPr/>
              </p:nvCxnSpPr>
              <p:spPr>
                <a:xfrm>
                  <a:off x="4129360" y="3395524"/>
                  <a:ext cx="3748423" cy="0"/>
                </a:xfrm>
                <a:prstGeom prst="line">
                  <a:avLst/>
                </a:prstGeom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Double Bracket 8"/>
              <p:cNvSpPr/>
              <p:nvPr/>
            </p:nvSpPr>
            <p:spPr>
              <a:xfrm>
                <a:off x="4000761" y="2915072"/>
                <a:ext cx="4029436" cy="908577"/>
              </a:xfrm>
              <a:prstGeom prst="bracketPair">
                <a:avLst/>
              </a:prstGeom>
              <a:ln w="285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7200" y="2981326"/>
            <a:ext cx="54737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Home Depot had $11.4b inventory, total assets of $44.4b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301751" y="3734992"/>
            <a:ext cx="6399402" cy="1089529"/>
            <a:chOff x="361950" y="5074390"/>
            <a:chExt cx="6398751" cy="1451013"/>
          </a:xfrm>
        </p:grpSpPr>
        <p:sp>
          <p:nvSpPr>
            <p:cNvPr id="125958" name="TextBox 17"/>
            <p:cNvSpPr txBox="1">
              <a:spLocks noChangeArrowheads="1"/>
            </p:cNvSpPr>
            <p:nvPr/>
          </p:nvSpPr>
          <p:spPr bwMode="auto">
            <a:xfrm>
              <a:off x="361950" y="5074390"/>
              <a:ext cx="2349499" cy="145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en-US" sz="2400"/>
                <a:t>Percentage invested in inventory</a:t>
              </a:r>
            </a:p>
          </p:txBody>
        </p:sp>
        <p:sp>
          <p:nvSpPr>
            <p:cNvPr id="125959" name="TextBox 18"/>
            <p:cNvSpPr txBox="1">
              <a:spLocks noChangeArrowheads="1"/>
            </p:cNvSpPr>
            <p:nvPr/>
          </p:nvSpPr>
          <p:spPr bwMode="auto">
            <a:xfrm>
              <a:off x="2806174" y="5391400"/>
              <a:ext cx="3954527" cy="614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/>
                <a:t>=                 x 100  =  25.7%</a:t>
              </a:r>
            </a:p>
          </p:txBody>
        </p:sp>
        <p:grpSp>
          <p:nvGrpSpPr>
            <p:cNvPr id="125960" name="Group 20"/>
            <p:cNvGrpSpPr>
              <a:grpSpLocks/>
            </p:cNvGrpSpPr>
            <p:nvPr/>
          </p:nvGrpSpPr>
          <p:grpSpPr bwMode="auto">
            <a:xfrm>
              <a:off x="3392180" y="5168262"/>
              <a:ext cx="831765" cy="1209178"/>
              <a:chOff x="4128781" y="2915390"/>
              <a:chExt cx="831765" cy="1209178"/>
            </a:xfrm>
          </p:grpSpPr>
          <p:sp>
            <p:nvSpPr>
              <p:cNvPr id="125962" name="TextBox 22"/>
              <p:cNvSpPr txBox="1">
                <a:spLocks noChangeArrowheads="1"/>
              </p:cNvSpPr>
              <p:nvPr/>
            </p:nvSpPr>
            <p:spPr bwMode="auto">
              <a:xfrm>
                <a:off x="4176202" y="2915390"/>
                <a:ext cx="784109" cy="1209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en-US" sz="2400"/>
                  <a:t>11.4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en-US" sz="2400"/>
                  <a:t>44.4</a:t>
                </a: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4128781" y="3395525"/>
                <a:ext cx="831765" cy="0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Double Bracket 21"/>
            <p:cNvSpPr/>
            <p:nvPr/>
          </p:nvSpPr>
          <p:spPr>
            <a:xfrm>
              <a:off x="3327098" y="5167943"/>
              <a:ext cx="960340" cy="908579"/>
            </a:xfrm>
            <a:prstGeom prst="bracketPair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Measuring Supply-Chain Performance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524000" y="1882378"/>
          <a:ext cx="6096000" cy="18704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900"/>
                <a:gridCol w="2324100"/>
                <a:gridCol w="2032000"/>
              </a:tblGrid>
              <a:tr h="27809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TABLE 11.5</a:t>
                      </a:r>
                      <a:endParaRPr lang="en-US" sz="1400" dirty="0">
                        <a:solidFill>
                          <a:srgbClr val="FFFFFF"/>
                        </a:solidFill>
                      </a:endParaRP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51">
                <a:tc gridSpan="3">
                  <a:txBody>
                    <a:bodyPr/>
                    <a:lstStyle/>
                    <a:p>
                      <a:r>
                        <a:rPr lang="en-US" sz="1400" b="1" dirty="0" smtClean="0"/>
                        <a:t>Inventory as Percentage of Total Assets </a:t>
                      </a:r>
                    </a:p>
                    <a:p>
                      <a:r>
                        <a:rPr lang="en-US" sz="1400" b="1" dirty="0" smtClean="0"/>
                        <a:t>(with examples of exceptional performance)</a:t>
                      </a: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5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Manufacturer (Toyota</a:t>
                      </a:r>
                      <a:r>
                        <a:rPr lang="en-US" sz="1400" baseline="0" dirty="0" smtClean="0"/>
                        <a:t> 5%)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15%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5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Wholesale (Coca-Cola 2.9%)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34%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5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Restaurants (McDonald’s .05%)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2.9%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5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Retail (Home Depot 25.7%)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28%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Content Placeholder 1"/>
          <p:cNvSpPr>
            <a:spLocks noGrp="1"/>
          </p:cNvSpPr>
          <p:nvPr>
            <p:ph idx="1"/>
          </p:nvPr>
        </p:nvSpPr>
        <p:spPr>
          <a:xfrm>
            <a:off x="457200" y="1285875"/>
            <a:ext cx="6134100" cy="4953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Inventory turnover</a:t>
            </a:r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Measuring Supply-Chain Performance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416050" y="1840706"/>
            <a:ext cx="6191250" cy="907941"/>
            <a:chOff x="400051" y="2454326"/>
            <a:chExt cx="6191249" cy="1210442"/>
          </a:xfrm>
        </p:grpSpPr>
        <p:sp>
          <p:nvSpPr>
            <p:cNvPr id="130053" name="TextBox 2"/>
            <p:cNvSpPr txBox="1">
              <a:spLocks noChangeArrowheads="1"/>
            </p:cNvSpPr>
            <p:nvPr/>
          </p:nvSpPr>
          <p:spPr bwMode="auto">
            <a:xfrm>
              <a:off x="400051" y="2526653"/>
              <a:ext cx="2349499" cy="1009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en-US" sz="2400"/>
                <a:t>Inventory</a:t>
              </a:r>
            </a:p>
            <a:p>
              <a:pPr algn="r">
                <a:lnSpc>
                  <a:spcPct val="90000"/>
                </a:lnSpc>
              </a:pPr>
              <a:r>
                <a:rPr lang="en-US" altLang="en-US" sz="2400"/>
                <a:t>turnover</a:t>
              </a:r>
            </a:p>
          </p:txBody>
        </p:sp>
        <p:sp>
          <p:nvSpPr>
            <p:cNvPr id="130054" name="TextBox 4"/>
            <p:cNvSpPr txBox="1">
              <a:spLocks noChangeArrowheads="1"/>
            </p:cNvSpPr>
            <p:nvPr/>
          </p:nvSpPr>
          <p:spPr bwMode="auto">
            <a:xfrm>
              <a:off x="2844275" y="2677464"/>
              <a:ext cx="364202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/>
                <a:t>=</a:t>
              </a:r>
            </a:p>
          </p:txBody>
        </p:sp>
        <p:sp>
          <p:nvSpPr>
            <p:cNvPr id="130055" name="TextBox 3"/>
            <p:cNvSpPr txBox="1">
              <a:spLocks noChangeArrowheads="1"/>
            </p:cNvSpPr>
            <p:nvPr/>
          </p:nvSpPr>
          <p:spPr bwMode="auto">
            <a:xfrm>
              <a:off x="3385866" y="2454326"/>
              <a:ext cx="3025187" cy="1210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2400"/>
                <a:t>Cost of goods sold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2400"/>
                <a:t>Inventory investment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3430589" y="2908297"/>
              <a:ext cx="2982912" cy="0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ouble Bracket 8"/>
            <p:cNvSpPr/>
            <p:nvPr/>
          </p:nvSpPr>
          <p:spPr>
            <a:xfrm>
              <a:off x="3302001" y="2454326"/>
              <a:ext cx="3289299" cy="907941"/>
            </a:xfrm>
            <a:prstGeom prst="bracketPair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231900" y="2952750"/>
            <a:ext cx="5473700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Inventory investment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Average of several periods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(beginning plus ending)/2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Ending inventory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Content Placeholder 1"/>
          <p:cNvSpPr>
            <a:spLocks noGrp="1"/>
          </p:cNvSpPr>
          <p:nvPr>
            <p:ph idx="1"/>
          </p:nvPr>
        </p:nvSpPr>
        <p:spPr>
          <a:xfrm>
            <a:off x="457200" y="1285875"/>
            <a:ext cx="6362700" cy="4953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From PepsiCo, Inc. Annual Report</a:t>
            </a:r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Measuring Supply-Chain Performance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828800"/>
          <a:ext cx="5918200" cy="1920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0600"/>
                <a:gridCol w="266700"/>
                <a:gridCol w="673100"/>
                <a:gridCol w="254000"/>
                <a:gridCol w="1193800"/>
              </a:tblGrid>
              <a:tr h="27435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Net revenue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$32.5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5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Cost of goods sold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$14.2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5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Inventory: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54">
                <a:tc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	Raw material inventory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$.74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54">
                <a:tc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	Work-in-process</a:t>
                      </a:r>
                      <a:r>
                        <a:rPr lang="en-US" sz="1400" baseline="0" dirty="0" smtClean="0"/>
                        <a:t> inventory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$.11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54">
                <a:tc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	Finished goods inventory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$.84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5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 inventory</a:t>
                      </a:r>
                      <a:r>
                        <a:rPr lang="en-US" sz="1400" baseline="0" dirty="0" smtClean="0"/>
                        <a:t> investment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$1.69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797050" y="3869530"/>
            <a:ext cx="4860552" cy="907941"/>
            <a:chOff x="1416051" y="5159425"/>
            <a:chExt cx="4859991" cy="1210442"/>
          </a:xfrm>
        </p:grpSpPr>
        <p:sp>
          <p:nvSpPr>
            <p:cNvPr id="132150" name="TextBox 14"/>
            <p:cNvSpPr txBox="1">
              <a:spLocks noChangeArrowheads="1"/>
            </p:cNvSpPr>
            <p:nvPr/>
          </p:nvSpPr>
          <p:spPr bwMode="auto">
            <a:xfrm>
              <a:off x="1416051" y="5231752"/>
              <a:ext cx="2349499" cy="1009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en-US" sz="2400"/>
                <a:t>Inventory</a:t>
              </a:r>
            </a:p>
            <a:p>
              <a:pPr algn="r">
                <a:lnSpc>
                  <a:spcPct val="90000"/>
                </a:lnSpc>
              </a:pPr>
              <a:r>
                <a:rPr lang="en-US" altLang="en-US" sz="2400"/>
                <a:t>turnover</a:t>
              </a:r>
            </a:p>
          </p:txBody>
        </p:sp>
        <p:sp>
          <p:nvSpPr>
            <p:cNvPr id="132151" name="TextBox 15"/>
            <p:cNvSpPr txBox="1">
              <a:spLocks noChangeArrowheads="1"/>
            </p:cNvSpPr>
            <p:nvPr/>
          </p:nvSpPr>
          <p:spPr bwMode="auto">
            <a:xfrm>
              <a:off x="3860275" y="5382563"/>
              <a:ext cx="241576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/>
                <a:t>=               =  8.4</a:t>
              </a:r>
            </a:p>
          </p:txBody>
        </p:sp>
        <p:sp>
          <p:nvSpPr>
            <p:cNvPr id="132152" name="TextBox 16"/>
            <p:cNvSpPr txBox="1">
              <a:spLocks noChangeArrowheads="1"/>
            </p:cNvSpPr>
            <p:nvPr/>
          </p:nvSpPr>
          <p:spPr bwMode="auto">
            <a:xfrm>
              <a:off x="4392110" y="5159425"/>
              <a:ext cx="784098" cy="1210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2400"/>
                <a:t>14.2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2400"/>
                <a:t>1.69</a:t>
              </a:r>
            </a:p>
          </p:txBody>
        </p:sp>
        <p:cxnSp>
          <p:nvCxnSpPr>
            <p:cNvPr id="18" name="Straight Connector 17"/>
            <p:cNvCxnSpPr>
              <a:endCxn id="132152" idx="3"/>
            </p:cNvCxnSpPr>
            <p:nvPr/>
          </p:nvCxnSpPr>
          <p:spPr>
            <a:xfrm>
              <a:off x="4344651" y="5613396"/>
              <a:ext cx="831558" cy="151251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Measuring Supply-Chain Performance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362076"/>
          <a:ext cx="6451600" cy="30599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8300"/>
                <a:gridCol w="2425700"/>
                <a:gridCol w="2387600"/>
              </a:tblGrid>
              <a:tr h="2781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TABLE 11.6</a:t>
                      </a:r>
                      <a:endParaRPr lang="en-US" sz="1400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Examples of Annual Inventory Turnover 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3"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FOOD, BEVERAGE, RETAIL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Anheuser Busch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15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Coca-Cola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15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Home Depot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5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McDonald’s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112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3"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MANUFACTURING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Dell Computer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90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Johnson controls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22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Toyota</a:t>
                      </a:r>
                      <a:r>
                        <a:rPr lang="en-US" sz="1400" baseline="0" dirty="0" smtClean="0"/>
                        <a:t> (overall)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13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Nissan (assembly)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150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Content Placeholder 1"/>
          <p:cNvSpPr>
            <a:spLocks noGrp="1"/>
          </p:cNvSpPr>
          <p:nvPr>
            <p:ph idx="1"/>
          </p:nvPr>
        </p:nvSpPr>
        <p:spPr>
          <a:xfrm>
            <a:off x="457200" y="1285875"/>
            <a:ext cx="6134100" cy="4953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Weeks of supply</a:t>
            </a:r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Measuring Supply-Chain Performance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7200" y="2981326"/>
            <a:ext cx="5473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For PepsiCo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498601" y="1752600"/>
            <a:ext cx="6227763" cy="1431161"/>
            <a:chOff x="1155700" y="2501262"/>
            <a:chExt cx="6227230" cy="1908072"/>
          </a:xfrm>
        </p:grpSpPr>
        <p:sp>
          <p:nvSpPr>
            <p:cNvPr id="136199" name="TextBox 2"/>
            <p:cNvSpPr txBox="1">
              <a:spLocks noChangeArrowheads="1"/>
            </p:cNvSpPr>
            <p:nvPr/>
          </p:nvSpPr>
          <p:spPr bwMode="auto">
            <a:xfrm>
              <a:off x="1155700" y="2597889"/>
              <a:ext cx="1670050" cy="1009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en-US" sz="2400"/>
                <a:t>Weeks of supply</a:t>
              </a:r>
            </a:p>
          </p:txBody>
        </p:sp>
        <p:sp>
          <p:nvSpPr>
            <p:cNvPr id="136200" name="TextBox 4"/>
            <p:cNvSpPr txBox="1">
              <a:spLocks noChangeArrowheads="1"/>
            </p:cNvSpPr>
            <p:nvPr/>
          </p:nvSpPr>
          <p:spPr bwMode="auto">
            <a:xfrm>
              <a:off x="2844275" y="2724400"/>
              <a:ext cx="364171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/>
                <a:t>=</a:t>
              </a:r>
            </a:p>
          </p:txBody>
        </p:sp>
        <p:sp>
          <p:nvSpPr>
            <p:cNvPr id="136201" name="TextBox 3"/>
            <p:cNvSpPr txBox="1">
              <a:spLocks noChangeArrowheads="1"/>
            </p:cNvSpPr>
            <p:nvPr/>
          </p:nvSpPr>
          <p:spPr bwMode="auto">
            <a:xfrm>
              <a:off x="3449382" y="2501262"/>
              <a:ext cx="3710954" cy="190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1200"/>
                </a:spcAft>
              </a:pPr>
              <a:r>
                <a:rPr lang="en-US" altLang="en-US" sz="2400"/>
                <a:t>Inventory investment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2400"/>
                <a:t>Annual cost of goods sold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2400"/>
                <a:t>52 weeks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3468490" y="3501313"/>
              <a:ext cx="3696971" cy="0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ouble Bracket 8"/>
            <p:cNvSpPr/>
            <p:nvPr/>
          </p:nvSpPr>
          <p:spPr>
            <a:xfrm>
              <a:off x="3379598" y="3060020"/>
              <a:ext cx="3889042" cy="907983"/>
            </a:xfrm>
            <a:prstGeom prst="bracketPair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3290705" y="2955253"/>
              <a:ext cx="4092225" cy="0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35001" y="3448050"/>
            <a:ext cx="81027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Inventory investment = $1.69b</a:t>
            </a:r>
          </a:p>
          <a:p>
            <a:r>
              <a:rPr lang="en-US" altLang="en-US" sz="2400"/>
              <a:t>Average weekly cost of goods sold = $14.2b / 52 = $.273b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485900" y="4200526"/>
            <a:ext cx="6148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Weeks of supply = 1.69 / .273 = 6.19 weeks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561975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Comparison with benchmark firms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Benchmarking the Supply Chain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89000" y="2038350"/>
          <a:ext cx="7378700" cy="2072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0417"/>
                <a:gridCol w="1954483"/>
                <a:gridCol w="1549400"/>
                <a:gridCol w="2184400"/>
              </a:tblGrid>
              <a:tr h="48011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TABLE 11.7</a:t>
                      </a:r>
                      <a:endParaRPr lang="en-US" sz="1400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Supply Chain Metrics in the Consumer Packaged Goods Industry 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16">
                <a:tc gridSpan="2">
                  <a:txBody>
                    <a:bodyPr/>
                    <a:lstStyle/>
                    <a:p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TYPICAL</a:t>
                      </a:r>
                      <a:r>
                        <a:rPr lang="en-US" sz="1400" b="1" baseline="0" dirty="0" smtClean="0">
                          <a:solidFill>
                            <a:srgbClr val="FFFFFF"/>
                          </a:solidFill>
                        </a:rPr>
                        <a:t> FIRMS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BENCHMARK FIRMS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</a:tr>
              <a:tr h="278162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Order</a:t>
                      </a:r>
                      <a:r>
                        <a:rPr lang="en-US" sz="1400" baseline="0" dirty="0" smtClean="0"/>
                        <a:t> fill rate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sz="1400" dirty="0" smtClean="0"/>
                        <a:t>	71%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400" dirty="0" smtClean="0"/>
                        <a:t>	98%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2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Oder fulfillment lead time (days)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400" dirty="0" smtClean="0"/>
                        <a:t>	7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400" dirty="0" smtClean="0"/>
                        <a:t>	3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2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Cash-to-cash cycle time (days)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400" dirty="0" smtClean="0"/>
                        <a:t>	100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400" dirty="0" smtClean="0"/>
                        <a:t>	30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2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Inventory days of supply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400" dirty="0" smtClean="0"/>
                        <a:t>	50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400" dirty="0" smtClean="0"/>
                        <a:t>	20</a:t>
                      </a:r>
                      <a:endParaRPr lang="en-US" sz="14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019175"/>
            <a:ext cx="7772400" cy="388144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Processes, metrics and best practices</a:t>
            </a:r>
          </a:p>
        </p:txBody>
      </p:sp>
      <p:sp>
        <p:nvSpPr>
          <p:cNvPr id="1392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2"/>
            <a:ext cx="7772400" cy="697706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SCOR Model</a:t>
            </a:r>
          </a:p>
        </p:txBody>
      </p:sp>
      <p:grpSp>
        <p:nvGrpSpPr>
          <p:cNvPr id="155665" name="Group 17"/>
          <p:cNvGrpSpPr>
            <a:grpSpLocks/>
          </p:cNvGrpSpPr>
          <p:nvPr/>
        </p:nvGrpSpPr>
        <p:grpSpPr bwMode="auto">
          <a:xfrm>
            <a:off x="1966914" y="2053829"/>
            <a:ext cx="5348287" cy="854869"/>
            <a:chOff x="1215" y="1325"/>
            <a:chExt cx="3369" cy="718"/>
          </a:xfrm>
        </p:grpSpPr>
        <p:sp>
          <p:nvSpPr>
            <p:cNvPr id="139281" name="AutoShape 11"/>
            <p:cNvSpPr>
              <a:spLocks noChangeArrowheads="1"/>
            </p:cNvSpPr>
            <p:nvPr/>
          </p:nvSpPr>
          <p:spPr bwMode="auto">
            <a:xfrm>
              <a:off x="1215" y="1325"/>
              <a:ext cx="3369" cy="718"/>
            </a:xfrm>
            <a:prstGeom prst="rightArrow">
              <a:avLst>
                <a:gd name="adj1" fmla="val 62954"/>
                <a:gd name="adj2" fmla="val 107378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9282" name="Text Box 5"/>
            <p:cNvSpPr txBox="1">
              <a:spLocks noChangeArrowheads="1"/>
            </p:cNvSpPr>
            <p:nvPr/>
          </p:nvSpPr>
          <p:spPr bwMode="auto">
            <a:xfrm>
              <a:off x="1388" y="1595"/>
              <a:ext cx="258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 b="1"/>
                <a:t>Plan</a:t>
              </a:r>
              <a:r>
                <a:rPr lang="en-US" altLang="en-US" sz="1400"/>
                <a:t>: Demand/Supply planning and Management</a:t>
              </a:r>
            </a:p>
          </p:txBody>
        </p:sp>
      </p:grpSp>
      <p:grpSp>
        <p:nvGrpSpPr>
          <p:cNvPr id="155666" name="Group 18"/>
          <p:cNvGrpSpPr>
            <a:grpSpLocks/>
          </p:cNvGrpSpPr>
          <p:nvPr/>
        </p:nvGrpSpPr>
        <p:grpSpPr bwMode="auto">
          <a:xfrm>
            <a:off x="915989" y="2576513"/>
            <a:ext cx="7356475" cy="856060"/>
            <a:chOff x="553" y="2180"/>
            <a:chExt cx="4634" cy="719"/>
          </a:xfrm>
        </p:grpSpPr>
        <p:sp>
          <p:nvSpPr>
            <p:cNvPr id="155662" name="AutoShape 14"/>
            <p:cNvSpPr>
              <a:spLocks noChangeArrowheads="1"/>
            </p:cNvSpPr>
            <p:nvPr/>
          </p:nvSpPr>
          <p:spPr bwMode="auto">
            <a:xfrm>
              <a:off x="3624" y="2181"/>
              <a:ext cx="1563" cy="718"/>
            </a:xfrm>
            <a:prstGeom prst="rightArrow">
              <a:avLst>
                <a:gd name="adj1" fmla="val 60722"/>
                <a:gd name="adj2" fmla="val 100419"/>
              </a:avLst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55661" name="AutoShape 13"/>
            <p:cNvSpPr>
              <a:spLocks noChangeArrowheads="1"/>
            </p:cNvSpPr>
            <p:nvPr/>
          </p:nvSpPr>
          <p:spPr bwMode="auto">
            <a:xfrm>
              <a:off x="2070" y="2180"/>
              <a:ext cx="1634" cy="718"/>
            </a:xfrm>
            <a:prstGeom prst="rightArrow">
              <a:avLst>
                <a:gd name="adj1" fmla="val 60722"/>
                <a:gd name="adj2" fmla="val 104980"/>
              </a:avLst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55660" name="AutoShape 12"/>
            <p:cNvSpPr>
              <a:spLocks noChangeArrowheads="1"/>
            </p:cNvSpPr>
            <p:nvPr/>
          </p:nvSpPr>
          <p:spPr bwMode="auto">
            <a:xfrm>
              <a:off x="553" y="2180"/>
              <a:ext cx="1563" cy="718"/>
            </a:xfrm>
            <a:prstGeom prst="rightArrow">
              <a:avLst>
                <a:gd name="adj1" fmla="val 60722"/>
                <a:gd name="adj2" fmla="val 100419"/>
              </a:avLst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39278" name="Text Box 6"/>
            <p:cNvSpPr txBox="1">
              <a:spLocks noChangeArrowheads="1"/>
            </p:cNvSpPr>
            <p:nvPr/>
          </p:nvSpPr>
          <p:spPr bwMode="auto">
            <a:xfrm>
              <a:off x="553" y="2329"/>
              <a:ext cx="1199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 b="1"/>
                <a:t>Source</a:t>
              </a:r>
              <a:r>
                <a:rPr lang="en-US" altLang="en-US" sz="1400"/>
                <a:t>: Identify, select, manage, and assess sources</a:t>
              </a:r>
            </a:p>
          </p:txBody>
        </p:sp>
        <p:sp>
          <p:nvSpPr>
            <p:cNvPr id="139279" name="Text Box 7"/>
            <p:cNvSpPr txBox="1">
              <a:spLocks noChangeArrowheads="1"/>
            </p:cNvSpPr>
            <p:nvPr/>
          </p:nvSpPr>
          <p:spPr bwMode="auto">
            <a:xfrm>
              <a:off x="2087" y="2329"/>
              <a:ext cx="1378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 b="1"/>
                <a:t>Make</a:t>
              </a:r>
              <a:r>
                <a:rPr lang="en-US" altLang="en-US" sz="1400"/>
                <a:t>: Manage production execution, testing and packaging</a:t>
              </a:r>
            </a:p>
          </p:txBody>
        </p:sp>
        <p:sp>
          <p:nvSpPr>
            <p:cNvPr id="139280" name="Text Box 8"/>
            <p:cNvSpPr txBox="1">
              <a:spLocks noChangeArrowheads="1"/>
            </p:cNvSpPr>
            <p:nvPr/>
          </p:nvSpPr>
          <p:spPr bwMode="auto">
            <a:xfrm>
              <a:off x="3663" y="2329"/>
              <a:ext cx="1267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 b="1"/>
                <a:t>Deliver</a:t>
              </a:r>
              <a:r>
                <a:rPr lang="en-US" altLang="en-US" sz="1400"/>
                <a:t>: Invoice, warehouse, transport and install</a:t>
              </a:r>
            </a:p>
          </p:txBody>
        </p:sp>
      </p:grpSp>
      <p:grpSp>
        <p:nvGrpSpPr>
          <p:cNvPr id="155667" name="Group 19"/>
          <p:cNvGrpSpPr>
            <a:grpSpLocks/>
          </p:cNvGrpSpPr>
          <p:nvPr/>
        </p:nvGrpSpPr>
        <p:grpSpPr bwMode="auto">
          <a:xfrm>
            <a:off x="793751" y="3212307"/>
            <a:ext cx="7394575" cy="854869"/>
            <a:chOff x="532" y="3018"/>
            <a:chExt cx="4658" cy="718"/>
          </a:xfrm>
        </p:grpSpPr>
        <p:sp>
          <p:nvSpPr>
            <p:cNvPr id="155663" name="AutoShape 15"/>
            <p:cNvSpPr>
              <a:spLocks noChangeArrowheads="1"/>
            </p:cNvSpPr>
            <p:nvPr/>
          </p:nvSpPr>
          <p:spPr bwMode="auto">
            <a:xfrm flipH="1">
              <a:off x="532" y="3018"/>
              <a:ext cx="1941" cy="718"/>
            </a:xfrm>
            <a:prstGeom prst="rightArrow">
              <a:avLst>
                <a:gd name="adj1" fmla="val 56269"/>
                <a:gd name="adj2" fmla="val 105017"/>
              </a:avLst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39272" name="AutoShape 16"/>
            <p:cNvSpPr>
              <a:spLocks noChangeArrowheads="1"/>
            </p:cNvSpPr>
            <p:nvPr/>
          </p:nvSpPr>
          <p:spPr bwMode="auto">
            <a:xfrm flipH="1">
              <a:off x="3249" y="3018"/>
              <a:ext cx="1941" cy="718"/>
            </a:xfrm>
            <a:prstGeom prst="rightArrow">
              <a:avLst>
                <a:gd name="adj1" fmla="val 56269"/>
                <a:gd name="adj2" fmla="val 105017"/>
              </a:avLst>
            </a:prstGeom>
            <a:solidFill>
              <a:srgbClr val="BDD6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9273" name="Text Box 9"/>
            <p:cNvSpPr txBox="1">
              <a:spLocks noChangeArrowheads="1"/>
            </p:cNvSpPr>
            <p:nvPr/>
          </p:nvSpPr>
          <p:spPr bwMode="auto">
            <a:xfrm>
              <a:off x="989" y="3288"/>
              <a:ext cx="1201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 b="1"/>
                <a:t>Return</a:t>
              </a:r>
              <a:r>
                <a:rPr lang="en-US" altLang="en-US" sz="1400"/>
                <a:t>: Raw material</a:t>
              </a:r>
            </a:p>
          </p:txBody>
        </p:sp>
        <p:sp>
          <p:nvSpPr>
            <p:cNvPr id="139274" name="Text Box 10"/>
            <p:cNvSpPr txBox="1">
              <a:spLocks noChangeArrowheads="1"/>
            </p:cNvSpPr>
            <p:nvPr/>
          </p:nvSpPr>
          <p:spPr bwMode="auto">
            <a:xfrm>
              <a:off x="3687" y="3288"/>
              <a:ext cx="130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 b="1"/>
                <a:t>Return</a:t>
              </a:r>
              <a:r>
                <a:rPr lang="en-US" altLang="en-US" sz="1400"/>
                <a:t>: Finished goods</a:t>
              </a:r>
            </a:p>
          </p:txBody>
        </p:sp>
      </p:grpSp>
      <p:sp>
        <p:nvSpPr>
          <p:cNvPr id="155668" name="Text Box 20"/>
          <p:cNvSpPr txBox="1">
            <a:spLocks noChangeArrowheads="1"/>
          </p:cNvSpPr>
          <p:nvPr/>
        </p:nvSpPr>
        <p:spPr bwMode="auto">
          <a:xfrm>
            <a:off x="7407275" y="1685925"/>
            <a:ext cx="12065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11.4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55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5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6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2"/>
            <a:ext cx="7772400" cy="697706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SCOR Model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047750"/>
          <a:ext cx="7772400" cy="35885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/>
                <a:gridCol w="279400"/>
                <a:gridCol w="2324100"/>
                <a:gridCol w="3492500"/>
              </a:tblGrid>
              <a:tr h="43433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FFFF"/>
                          </a:solidFill>
                        </a:rPr>
                        <a:t>TABLE 11.8</a:t>
                      </a:r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 marT="34286" marB="34286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SCOR Model Metrics to Help Firms Benchmark Performance Against the Industry </a:t>
                      </a:r>
                      <a:endParaRPr lang="en-US" sz="1200" b="1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3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PERFORMANCE ATTRIBUTE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SAMPLE METRIC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CALCULATION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4331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Supply chain reliability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Perfect order fulfillment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(Total perfect orders) / (Total number of orders) 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11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Supply chain responsiveness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Average order fulfillment</a:t>
                      </a:r>
                      <a:r>
                        <a:rPr lang="en-US" sz="1200" baseline="0" dirty="0" smtClean="0"/>
                        <a:t> cycle time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(Sum of actual cycle times for all orders delivered) / (Total number of orders delivered) </a:t>
                      </a: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</a:tr>
              <a:tr h="617211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Supply chain agility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Upside supply chain flexibility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Time required to achieve an unplanned 20% increase in delivered quantities</a:t>
                      </a: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31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Supply chain costs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Supply chain management costs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 to plan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 to source +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 to deliver +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 to return </a:t>
                      </a:r>
                      <a:endParaRPr lang="en-US" sz="1200" dirty="0" smtClean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CDDD"/>
                    </a:solidFill>
                  </a:tcPr>
                </a:tc>
              </a:tr>
              <a:tr h="617211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Supply chain asset management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Cash-to-cash cycle time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Inventory days of supply +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Days of receivables outstanding – Days of payables outstanding </a:t>
                      </a:r>
                      <a:endParaRPr lang="en-US" sz="1200" dirty="0" smtClean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Content Placeholder 2"/>
          <p:cNvSpPr>
            <a:spLocks noGrp="1"/>
          </p:cNvSpPr>
          <p:nvPr>
            <p:ph idx="1"/>
          </p:nvPr>
        </p:nvSpPr>
        <p:spPr>
          <a:xfrm>
            <a:off x="647700" y="1200150"/>
            <a:ext cx="7861300" cy="337185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Benchmarking useful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May not be adequate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Audits may be necessary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Continuing communication, Understanding, Trust, Performance, Corporate strategy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Foster a mutual belief that “we are in this together” 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Benchmarking the Supply Chain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AutoShape 4" descr="3287383400_2177562"/>
          <p:cNvSpPr>
            <a:spLocks noChangeAspect="1" noChangeArrowheads="1"/>
          </p:cNvSpPr>
          <p:nvPr/>
        </p:nvSpPr>
        <p:spPr bwMode="auto">
          <a:xfrm>
            <a:off x="1828800" y="1928813"/>
            <a:ext cx="54864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2338" name="AutoShape 5" descr="3287383400_2177562"/>
          <p:cNvSpPr>
            <a:spLocks noChangeAspect="1" noChangeArrowheads="1"/>
          </p:cNvSpPr>
          <p:nvPr/>
        </p:nvSpPr>
        <p:spPr bwMode="auto">
          <a:xfrm>
            <a:off x="1828800" y="1928813"/>
            <a:ext cx="54864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0" y="3234483"/>
            <a:ext cx="9144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99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alt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  <p:pic>
        <p:nvPicPr>
          <p:cNvPr id="142343" name="Picture 7" descr="disclai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0151"/>
            <a:ext cx="9144000" cy="208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7849</TotalTime>
  <Words>3081</Words>
  <Application>Microsoft Office PowerPoint</Application>
  <PresentationFormat>On-screen Show (16:9)</PresentationFormat>
  <Paragraphs>672</Paragraphs>
  <Slides>71</Slides>
  <Notes>55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Paper</vt:lpstr>
      <vt:lpstr>PowerPoint Presentation</vt:lpstr>
      <vt:lpstr>Outline</vt:lpstr>
      <vt:lpstr>Outline - Continued</vt:lpstr>
      <vt:lpstr>Outline - Continued</vt:lpstr>
      <vt:lpstr>Learning Objectives</vt:lpstr>
      <vt:lpstr>Learning Objectives</vt:lpstr>
      <vt:lpstr>Darden’s Supply Chain</vt:lpstr>
      <vt:lpstr>Darden’s Supply Chain</vt:lpstr>
      <vt:lpstr>Supply-Chain Management</vt:lpstr>
      <vt:lpstr>The Supply Chain’s Strategic Importance </vt:lpstr>
      <vt:lpstr>The Supply Chain’s Strategic Importance </vt:lpstr>
      <vt:lpstr>Supply Chain Costs</vt:lpstr>
      <vt:lpstr>Supply Chain vs.  Sales Strategy</vt:lpstr>
      <vt:lpstr>A Supply Chain for Beer</vt:lpstr>
      <vt:lpstr>Supply Chain Management</vt:lpstr>
      <vt:lpstr>Sourcing Issues</vt:lpstr>
      <vt:lpstr>Six Sourcing Strategies</vt:lpstr>
      <vt:lpstr>Many Suppliers</vt:lpstr>
      <vt:lpstr>Few Suppliers</vt:lpstr>
      <vt:lpstr>Vertical Integration</vt:lpstr>
      <vt:lpstr>Vertical Integration</vt:lpstr>
      <vt:lpstr>Joint Ventures</vt:lpstr>
      <vt:lpstr>Keiretsu Networks</vt:lpstr>
      <vt:lpstr>Virtual Companies</vt:lpstr>
      <vt:lpstr>Supply Chain Risk</vt:lpstr>
      <vt:lpstr>Risk and Mitigation Tactics</vt:lpstr>
      <vt:lpstr>Risk and Mitigation Tactics</vt:lpstr>
      <vt:lpstr>Risk and Mitigation Tactics</vt:lpstr>
      <vt:lpstr>Risk and Mitigation Tactics</vt:lpstr>
      <vt:lpstr>Risk and Mitigation Tactics</vt:lpstr>
      <vt:lpstr>Risk and Mitigation Tactics</vt:lpstr>
      <vt:lpstr>Security and JIT</vt:lpstr>
      <vt:lpstr>Managing the Integrated Supply Chain</vt:lpstr>
      <vt:lpstr>Managing the Integrated Supply Chain</vt:lpstr>
      <vt:lpstr>Managing the Integrated Supply Chain</vt:lpstr>
      <vt:lpstr>Managing the Integrated Supply Chain</vt:lpstr>
      <vt:lpstr>Building the Supply Base</vt:lpstr>
      <vt:lpstr>Building the Supply Base</vt:lpstr>
      <vt:lpstr>Building the Supply Base</vt:lpstr>
      <vt:lpstr>Building the Supply Base</vt:lpstr>
      <vt:lpstr>Building the Supply Base</vt:lpstr>
      <vt:lpstr>Logistics Management</vt:lpstr>
      <vt:lpstr>Shipping Systems</vt:lpstr>
      <vt:lpstr>Shipping Systems</vt:lpstr>
      <vt:lpstr>Shipping Systems</vt:lpstr>
      <vt:lpstr>Cost and Speed of Shipments</vt:lpstr>
      <vt:lpstr>Warehousing</vt:lpstr>
      <vt:lpstr>Third-Party Logistics (3PL)</vt:lpstr>
      <vt:lpstr>Distribution Management</vt:lpstr>
      <vt:lpstr>Distribution Management</vt:lpstr>
      <vt:lpstr>Distribution Management</vt:lpstr>
      <vt:lpstr>Distribution Management</vt:lpstr>
      <vt:lpstr>Ethics and Sustainable Supply Chain Management</vt:lpstr>
      <vt:lpstr>Institute for Supply Management Principles and Standards</vt:lpstr>
      <vt:lpstr>ISM Ethical Standards</vt:lpstr>
      <vt:lpstr>ISM Ethical Standards</vt:lpstr>
      <vt:lpstr>ISM Ethical Standards</vt:lpstr>
      <vt:lpstr>ISM Ethical Standards</vt:lpstr>
      <vt:lpstr>Establishing Sustainability in Supply Chains</vt:lpstr>
      <vt:lpstr>Establishing Sustainability in Supply Chains</vt:lpstr>
      <vt:lpstr>Measuring Supply-Chain Performance</vt:lpstr>
      <vt:lpstr>Measuring Supply-Chain Performance</vt:lpstr>
      <vt:lpstr>Measuring Supply-Chain Performance</vt:lpstr>
      <vt:lpstr>Measuring Supply-Chain Performance</vt:lpstr>
      <vt:lpstr>Measuring Supply-Chain Performance</vt:lpstr>
      <vt:lpstr>Measuring Supply-Chain Performance</vt:lpstr>
      <vt:lpstr>Benchmarking the Supply Chain</vt:lpstr>
      <vt:lpstr>The SCOR Model</vt:lpstr>
      <vt:lpstr>The SCOR Model</vt:lpstr>
      <vt:lpstr>Benchmarking the Supply Chain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11 - Supply Chain Management</dc:subject>
  <dc:creator>Jeff Heyl</dc:creator>
  <cp:lastModifiedBy>Jary</cp:lastModifiedBy>
  <cp:revision>674</cp:revision>
  <dcterms:created xsi:type="dcterms:W3CDTF">2012-09-28T10:33:31Z</dcterms:created>
  <dcterms:modified xsi:type="dcterms:W3CDTF">2015-10-07T08:22:21Z</dcterms:modified>
</cp:coreProperties>
</file>