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18"/>
  </p:notesMasterIdLst>
  <p:sldIdLst>
    <p:sldId id="257" r:id="rId2"/>
    <p:sldId id="280" r:id="rId3"/>
    <p:sldId id="371" r:id="rId4"/>
    <p:sldId id="471" r:id="rId5"/>
    <p:sldId id="475" r:id="rId6"/>
    <p:sldId id="476" r:id="rId7"/>
    <p:sldId id="472" r:id="rId8"/>
    <p:sldId id="477" r:id="rId9"/>
    <p:sldId id="478" r:id="rId10"/>
    <p:sldId id="469" r:id="rId11"/>
    <p:sldId id="479" r:id="rId12"/>
    <p:sldId id="480" r:id="rId13"/>
    <p:sldId id="473" r:id="rId14"/>
    <p:sldId id="481" r:id="rId15"/>
    <p:sldId id="474" r:id="rId16"/>
    <p:sldId id="468" r:id="rId17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B1"/>
    <a:srgbClr val="24BDB2"/>
    <a:srgbClr val="3D9A3A"/>
    <a:srgbClr val="8AAAD3"/>
    <a:srgbClr val="3F5B2E"/>
    <a:srgbClr val="D9F8FF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157" autoAdjust="0"/>
    <p:restoredTop sz="97907" autoAdjust="0"/>
  </p:normalViewPr>
  <p:slideViewPr>
    <p:cSldViewPr snapToGrid="0" snapToObjects="1">
      <p:cViewPr>
        <p:scale>
          <a:sx n="77" d="100"/>
          <a:sy n="77" d="100"/>
        </p:scale>
        <p:origin x="-534" y="-354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EAE28A7-5342-40BC-96C1-FA6B69EE8291}" type="datetimeFigureOut">
              <a:rPr lang="en-US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7B8D398-F219-4DF3-BD9D-F8F76D9114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159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F0924A-6DDF-489F-A62D-9B266909CB4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653888-F374-44C5-A3C2-DFDABE43FD9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4DAA7C-CCDD-48E9-9F4A-4F19665CDC8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22858"/>
            <a:ext cx="9067800" cy="5166955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62AC82-D440-4D7D-A6AC-FAFAC98F30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0" y="1428750"/>
            <a:ext cx="4953000" cy="2343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1543050"/>
            <a:ext cx="4801394" cy="2115741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97819"/>
            <a:ext cx="4419600" cy="1200245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800350"/>
            <a:ext cx="4419600" cy="8001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6" name="TextBox 95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2E672E4E-6687-4E8F-BF72-E769B6701700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7" name="TextBox 96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1A8652-958E-4AD3-8759-B0F89DA46D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4B161E8A-CE16-4051-A9EF-3B8DEA7D0F63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2" y="-22859"/>
            <a:ext cx="9067799" cy="363474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3233376"/>
            <a:ext cx="9144000" cy="142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3290526"/>
            <a:ext cx="914400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4603785"/>
            <a:ext cx="914400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216023"/>
            <a:ext cx="8305800" cy="3109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3347676"/>
            <a:ext cx="8305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CBB45-35F5-4984-B72A-AF557C1E47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8" name="TextBox 97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C60A1589-E64D-466D-9535-CEED81A49DD7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9" name="TextBox 9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206C7C-3E72-4BF3-AB11-287A3658031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BB70B1B6-0618-4B56-8835-AFA19D30667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8032A-7EA2-4C46-985A-6597EB20CA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19C563DB-BFAA-43F0-8DA8-5373C0DD91F6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754D2397-7545-4513-9A44-0AEF938EA615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90FD7-B927-433C-8492-613C4E3F7F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1555244A-E7AE-40C4-AB67-CCAAA579EEB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04788"/>
            <a:ext cx="5486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7B21A-EBA3-408B-860A-DEED1E28650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0" y="1172718"/>
            <a:ext cx="2761488" cy="248488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505347" y="2415905"/>
            <a:ext cx="226314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284732"/>
            <a:ext cx="265176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3550158"/>
            <a:ext cx="265176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426464"/>
            <a:ext cx="2377440" cy="10287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2455164"/>
            <a:ext cx="2377440" cy="10287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EFC51E37-98CE-4A45-B573-AB9A9D571999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285750"/>
            <a:ext cx="5562600" cy="42291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E5B243-0507-4521-B3B9-30793A8423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0" y="1172718"/>
            <a:ext cx="2761488" cy="248488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505347" y="2415905"/>
            <a:ext cx="226314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284732"/>
            <a:ext cx="265176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3550158"/>
            <a:ext cx="2651760" cy="119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428750"/>
            <a:ext cx="2377440" cy="10287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2457450"/>
            <a:ext cx="2377440" cy="10287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8B09A206-321A-45BB-BBDD-99FFF2294ED5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56AA4D-1670-414D-A330-6951B5B63D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743D6EBA-B73B-4B79-92C8-BA8BBBAB465A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DD6FD-66BC-43D6-931D-62FF6E1B69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76B855D9-D3F6-41EF-AB85-96FE3B77379E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02870"/>
            <a:ext cx="8869680" cy="493776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343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4734306"/>
            <a:ext cx="3481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343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995D28C-90D1-4634-9362-327209C0AD2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899400" y="4788694"/>
            <a:ext cx="77117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S11 - </a:t>
            </a:r>
            <a:fld id="{4403248E-7747-43F0-8154-6BB5AEB2A4D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 txBox="1">
            <a:spLocks/>
          </p:cNvSpPr>
          <p:nvPr/>
        </p:nvSpPr>
        <p:spPr bwMode="auto">
          <a:xfrm>
            <a:off x="2506748" y="2848631"/>
            <a:ext cx="5918200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4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Supply Chain Management Analytics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2461" y="646984"/>
            <a:ext cx="146226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11</a:t>
            </a:r>
          </a:p>
        </p:txBody>
      </p:sp>
      <p:sp>
        <p:nvSpPr>
          <p:cNvPr id="14345" name="TextBox 3"/>
          <p:cNvSpPr txBox="1">
            <a:spLocks noChangeArrowheads="1"/>
          </p:cNvSpPr>
          <p:nvPr/>
        </p:nvSpPr>
        <p:spPr bwMode="auto">
          <a:xfrm>
            <a:off x="-1079500" y="23622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15068" y="2059319"/>
            <a:ext cx="158248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SUPPLEMENT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133475"/>
            <a:ext cx="7124700" cy="3486150"/>
          </a:xfrm>
        </p:spPr>
        <p:txBody>
          <a:bodyPr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Techniques for Evaluating Supply Chains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Evaluating Disaster Risk in the Supply Chain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Managing the Bullwhip Effect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Supplier Selection Analysis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Transportation Mode Analysis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02519"/>
            <a:ext cx="8034338" cy="834629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en-US" b="1" smtClean="0">
                <a:solidFill>
                  <a:srgbClr val="BF0922"/>
                </a:solidFill>
                <a:latin typeface="Arial" pitchFamily="34" charset="0"/>
                <a:cs typeface="Arial" pitchFamily="34" charset="0"/>
              </a:rPr>
              <a:t>When you complete this supplement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909638" y="2047876"/>
            <a:ext cx="735806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/>
              <a:t>Use</a:t>
            </a:r>
            <a:r>
              <a:rPr lang="en-US" altLang="en-US" sz="2000"/>
              <a:t> a decision tree to determine the best number of suppliers to manage disaster risk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/>
              <a:t>Explain</a:t>
            </a:r>
            <a:r>
              <a:rPr lang="en-US" altLang="en-US" sz="2000"/>
              <a:t> and measure the bullwhip effect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/>
              <a:t>Describe</a:t>
            </a:r>
            <a:r>
              <a:rPr lang="en-US" altLang="en-US" sz="2000"/>
              <a:t> the factor weighting approach to supplier evaluation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/>
              <a:t>Evaluate</a:t>
            </a:r>
            <a:r>
              <a:rPr lang="en-US" altLang="en-US" sz="2000"/>
              <a:t> cost-of-shipping alternatives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Evaluating Disaster Risk</a:t>
            </a:r>
          </a:p>
        </p:txBody>
      </p:sp>
      <p:sp>
        <p:nvSpPr>
          <p:cNvPr id="43050" name="Content Placeholder 2"/>
          <p:cNvSpPr>
            <a:spLocks noGrp="1"/>
          </p:cNvSpPr>
          <p:nvPr>
            <p:ph idx="1"/>
          </p:nvPr>
        </p:nvSpPr>
        <p:spPr>
          <a:xfrm>
            <a:off x="457200" y="1095375"/>
            <a:ext cx="8229600" cy="1104900"/>
          </a:xfrm>
        </p:spPr>
        <p:txBody>
          <a:bodyPr>
            <a:normAutofit fontScale="85000" lnSpcReduction="2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Many forms of potential disruptions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For a given supply cycle, the probability of </a:t>
            </a:r>
            <a:r>
              <a:rPr lang="en-US" altLang="en-US" sz="2800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 suppliers being disrupted is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03300" y="2933700"/>
            <a:ext cx="7188200" cy="145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	S</a:t>
            </a:r>
            <a:r>
              <a:rPr lang="en-US" altLang="en-US" sz="1600"/>
              <a:t> =	the probability of a “super-event” that would disrupt </a:t>
            </a:r>
            <a:r>
              <a:rPr lang="en-US" altLang="en-US" sz="1600" i="1"/>
              <a:t>all</a:t>
            </a:r>
            <a:r>
              <a:rPr lang="en-US" altLang="en-US" sz="1600"/>
              <a:t> suppliers simultaneously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	U</a:t>
            </a:r>
            <a:r>
              <a:rPr lang="en-US" altLang="en-US" sz="1600"/>
              <a:t> =	the probability of a “unique-event” that would disrupt only one supplier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	L</a:t>
            </a:r>
            <a:r>
              <a:rPr lang="en-US" altLang="en-US" sz="1600"/>
              <a:t> =	the financial loss incurred in a supply cycle if </a:t>
            </a:r>
            <a:r>
              <a:rPr lang="en-US" altLang="en-US" sz="1600" i="1"/>
              <a:t>all</a:t>
            </a:r>
            <a:r>
              <a:rPr lang="en-US" altLang="en-US" sz="1600"/>
              <a:t> suppliers were disrupted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	C</a:t>
            </a:r>
            <a:r>
              <a:rPr lang="en-US" altLang="en-US" sz="1600"/>
              <a:t> =	the marginal cost of managing a supplier</a:t>
            </a:r>
          </a:p>
        </p:txBody>
      </p:sp>
      <p:graphicFrame>
        <p:nvGraphicFramePr>
          <p:cNvPr id="5" name="Object 40"/>
          <p:cNvGraphicFramePr>
            <a:graphicFrameLocks noChangeAspect="1"/>
          </p:cNvGraphicFramePr>
          <p:nvPr/>
        </p:nvGraphicFramePr>
        <p:xfrm>
          <a:off x="3105150" y="2319338"/>
          <a:ext cx="28575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7" name="Equation" r:id="rId3" imgW="2843280" imgH="456840" progId="Equation.3">
                  <p:embed/>
                </p:oleObj>
              </mc:Choice>
              <mc:Fallback>
                <p:oleObj name="Equation" r:id="rId3" imgW="2843280" imgH="45684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150" y="2319338"/>
                        <a:ext cx="2857500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How Many Suppliers?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133475"/>
            <a:ext cx="8229600" cy="1162050"/>
          </a:xfrm>
        </p:spPr>
        <p:txBody>
          <a:bodyPr>
            <a:normAutofit fontScale="92500" lnSpcReduction="2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Portfolio of suppliers to balance costs and risks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Evaluate one, two, or three suppliers using a decision tree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65200" y="2343150"/>
            <a:ext cx="71882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	S</a:t>
            </a:r>
            <a:r>
              <a:rPr lang="en-US" altLang="en-US" sz="2400"/>
              <a:t> = 0.5%, </a:t>
            </a: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en-US" sz="2400"/>
              <a:t> = 4%, </a:t>
            </a: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sz="2400"/>
              <a:t> = $10,000, </a:t>
            </a: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en-US" sz="2400"/>
              <a:t> = $10,000,000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90601" y="2847975"/>
            <a:ext cx="725871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723900" indent="-723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400"/>
              <a:t>(1)	= 0.005 + (1 – 0.005)0.04 = 0.005 + 0.0398 </a:t>
            </a:r>
            <a:br>
              <a:rPr lang="en-US" altLang="en-US" sz="2400"/>
            </a:br>
            <a:r>
              <a:rPr lang="en-US" altLang="en-US" sz="2400"/>
              <a:t>= 0.044800, or 4.4800%</a:t>
            </a:r>
          </a:p>
          <a:p>
            <a:pPr>
              <a:spcAft>
                <a:spcPts val="600"/>
              </a:spcAft>
            </a:pP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400"/>
              <a:t>(2)	= 0.005 + (1 – 0.005)0.04</a:t>
            </a:r>
            <a:r>
              <a:rPr lang="en-US" altLang="en-US" sz="2400" baseline="30000"/>
              <a:t>2</a:t>
            </a:r>
            <a:r>
              <a:rPr lang="en-US" altLang="en-US" sz="2400"/>
              <a:t> = 0.005 + 0.001592</a:t>
            </a:r>
            <a:br>
              <a:rPr lang="en-US" altLang="en-US" sz="2400"/>
            </a:br>
            <a:r>
              <a:rPr lang="en-US" altLang="en-US" sz="2400"/>
              <a:t>= 0.006592, or 0.6592%</a:t>
            </a:r>
          </a:p>
          <a:p>
            <a:pPr>
              <a:spcAft>
                <a:spcPts val="600"/>
              </a:spcAft>
            </a:pPr>
            <a:r>
              <a:rPr lang="en-US" alt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400"/>
              <a:t>(3)	= 0.005 + (1 – 0.005)0.04</a:t>
            </a:r>
            <a:r>
              <a:rPr lang="en-US" altLang="en-US" sz="2400" baseline="30000"/>
              <a:t>3</a:t>
            </a:r>
            <a:r>
              <a:rPr lang="en-US" altLang="en-US" sz="2400"/>
              <a:t> = 0.005 + 0.000064</a:t>
            </a:r>
            <a:br>
              <a:rPr lang="en-US" altLang="en-US" sz="2400"/>
            </a:br>
            <a:r>
              <a:rPr lang="en-US" altLang="en-US" sz="2400"/>
              <a:t>= 0.005064, or 0.5064%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How Many Suppliers?</a:t>
            </a:r>
          </a:p>
        </p:txBody>
      </p:sp>
      <p:grpSp>
        <p:nvGrpSpPr>
          <p:cNvPr id="58" name="Group 57"/>
          <p:cNvGrpSpPr>
            <a:grpSpLocks/>
          </p:cNvGrpSpPr>
          <p:nvPr/>
        </p:nvGrpSpPr>
        <p:grpSpPr bwMode="auto">
          <a:xfrm>
            <a:off x="4041476" y="1044179"/>
            <a:ext cx="1670650" cy="1072745"/>
            <a:chOff x="4041476" y="1392238"/>
            <a:chExt cx="1671134" cy="1430233"/>
          </a:xfrm>
        </p:grpSpPr>
        <p:sp>
          <p:nvSpPr>
            <p:cNvPr id="45101" name="TextBox 8"/>
            <p:cNvSpPr txBox="1">
              <a:spLocks noChangeArrowheads="1"/>
            </p:cNvSpPr>
            <p:nvPr/>
          </p:nvSpPr>
          <p:spPr bwMode="auto">
            <a:xfrm>
              <a:off x="4041476" y="1392238"/>
              <a:ext cx="1671134" cy="800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1400"/>
                <a:t>1 – </a:t>
              </a:r>
              <a:r>
                <a:rPr lang="en-US" altLang="en-US" sz="1400" i="1"/>
                <a:t>P</a:t>
              </a:r>
              <a:r>
                <a:rPr lang="en-US" altLang="en-US" sz="1400"/>
                <a:t>(1) = .955200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1400"/>
                <a:t>No failure</a:t>
              </a:r>
            </a:p>
          </p:txBody>
        </p:sp>
        <p:sp>
          <p:nvSpPr>
            <p:cNvPr id="45102" name="TextBox 9"/>
            <p:cNvSpPr txBox="1">
              <a:spLocks noChangeArrowheads="1"/>
            </p:cNvSpPr>
            <p:nvPr/>
          </p:nvSpPr>
          <p:spPr bwMode="auto">
            <a:xfrm>
              <a:off x="4044948" y="2022305"/>
              <a:ext cx="1372890" cy="800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1400" i="1"/>
                <a:t>P</a:t>
              </a:r>
              <a:r>
                <a:rPr lang="en-US" altLang="en-US" sz="1400"/>
                <a:t>(1) = .044800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1400"/>
                <a:t>Failure</a:t>
              </a:r>
            </a:p>
          </p:txBody>
        </p:sp>
      </p:grp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4041476" y="2296717"/>
            <a:ext cx="1670650" cy="1066070"/>
            <a:chOff x="4041476" y="3061669"/>
            <a:chExt cx="1671134" cy="1422814"/>
          </a:xfrm>
        </p:grpSpPr>
        <p:sp>
          <p:nvSpPr>
            <p:cNvPr id="45099" name="TextBox 10"/>
            <p:cNvSpPr txBox="1">
              <a:spLocks noChangeArrowheads="1"/>
            </p:cNvSpPr>
            <p:nvPr/>
          </p:nvSpPr>
          <p:spPr bwMode="auto">
            <a:xfrm>
              <a:off x="4041476" y="3061669"/>
              <a:ext cx="1671134" cy="80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1400"/>
                <a:t>1 – </a:t>
              </a:r>
              <a:r>
                <a:rPr lang="en-US" altLang="en-US" sz="1400" i="1"/>
                <a:t>P</a:t>
              </a:r>
              <a:r>
                <a:rPr lang="en-US" altLang="en-US" sz="1400"/>
                <a:t>(2) = .993408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1400"/>
                <a:t>≤ 1 Fail</a:t>
              </a:r>
            </a:p>
          </p:txBody>
        </p:sp>
        <p:sp>
          <p:nvSpPr>
            <p:cNvPr id="45100" name="TextBox 11"/>
            <p:cNvSpPr txBox="1">
              <a:spLocks noChangeArrowheads="1"/>
            </p:cNvSpPr>
            <p:nvPr/>
          </p:nvSpPr>
          <p:spPr bwMode="auto">
            <a:xfrm>
              <a:off x="4070347" y="3683483"/>
              <a:ext cx="1372890" cy="80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1400" i="1"/>
                <a:t>P</a:t>
              </a:r>
              <a:r>
                <a:rPr lang="en-US" altLang="en-US" sz="1400"/>
                <a:t>(2) = .006592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1400"/>
                <a:t>Both fail</a:t>
              </a:r>
            </a:p>
          </p:txBody>
        </p:sp>
      </p:grpSp>
      <p:grpSp>
        <p:nvGrpSpPr>
          <p:cNvPr id="60" name="Group 59"/>
          <p:cNvGrpSpPr>
            <a:grpSpLocks/>
          </p:cNvGrpSpPr>
          <p:nvPr/>
        </p:nvGrpSpPr>
        <p:grpSpPr bwMode="auto">
          <a:xfrm>
            <a:off x="3992264" y="3412332"/>
            <a:ext cx="1670650" cy="1069269"/>
            <a:chOff x="3991552" y="4549120"/>
            <a:chExt cx="1671134" cy="1425898"/>
          </a:xfrm>
        </p:grpSpPr>
        <p:sp>
          <p:nvSpPr>
            <p:cNvPr id="45097" name="TextBox 12"/>
            <p:cNvSpPr txBox="1">
              <a:spLocks noChangeArrowheads="1"/>
            </p:cNvSpPr>
            <p:nvPr/>
          </p:nvSpPr>
          <p:spPr bwMode="auto">
            <a:xfrm>
              <a:off x="3991552" y="4549120"/>
              <a:ext cx="1671134" cy="800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1400"/>
                <a:t>1 – </a:t>
              </a:r>
              <a:r>
                <a:rPr lang="en-US" altLang="en-US" sz="1400" i="1"/>
                <a:t>P</a:t>
              </a:r>
              <a:r>
                <a:rPr lang="en-US" altLang="en-US" sz="1400"/>
                <a:t>(3) = .994936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1400"/>
                <a:t>≤ 2 Fail</a:t>
              </a:r>
            </a:p>
          </p:txBody>
        </p:sp>
        <p:sp>
          <p:nvSpPr>
            <p:cNvPr id="45098" name="TextBox 13"/>
            <p:cNvSpPr txBox="1">
              <a:spLocks noChangeArrowheads="1"/>
            </p:cNvSpPr>
            <p:nvPr/>
          </p:nvSpPr>
          <p:spPr bwMode="auto">
            <a:xfrm>
              <a:off x="4057648" y="5174684"/>
              <a:ext cx="1372890" cy="800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1400" i="1"/>
                <a:t>P</a:t>
              </a:r>
              <a:r>
                <a:rPr lang="en-US" altLang="en-US" sz="1400"/>
                <a:t>(3) = .005064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1400"/>
                <a:t>All three fail</a:t>
              </a:r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5675315" y="2422923"/>
            <a:ext cx="3078087" cy="904704"/>
            <a:chOff x="5674578" y="3230627"/>
            <a:chExt cx="3078809" cy="1206249"/>
          </a:xfrm>
        </p:grpSpPr>
        <p:sp>
          <p:nvSpPr>
            <p:cNvPr id="45095" name="TextBox 22"/>
            <p:cNvSpPr txBox="1">
              <a:spLocks noChangeArrowheads="1"/>
            </p:cNvSpPr>
            <p:nvPr/>
          </p:nvSpPr>
          <p:spPr bwMode="auto">
            <a:xfrm>
              <a:off x="5674578" y="3739263"/>
              <a:ext cx="3078809" cy="697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622300" indent="-6223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L</a:t>
              </a:r>
              <a:r>
                <a:rPr lang="en-US" altLang="en-US" sz="1400"/>
                <a:t> +  2</a:t>
              </a:r>
              <a:r>
                <a:rPr lang="en-US" altLang="en-US" sz="1400" i="1"/>
                <a:t>C</a:t>
              </a:r>
              <a:r>
                <a:rPr lang="en-US" altLang="en-US" sz="1400"/>
                <a:t>	= $10,000,000 + (2)$10,000 </a:t>
              </a:r>
            </a:p>
            <a:p>
              <a:r>
                <a:rPr lang="en-US" altLang="en-US" sz="1400"/>
                <a:t>	= $10,020,000</a:t>
              </a:r>
            </a:p>
          </p:txBody>
        </p:sp>
        <p:sp>
          <p:nvSpPr>
            <p:cNvPr id="45096" name="TextBox 24"/>
            <p:cNvSpPr txBox="1">
              <a:spLocks noChangeArrowheads="1"/>
            </p:cNvSpPr>
            <p:nvPr/>
          </p:nvSpPr>
          <p:spPr bwMode="auto">
            <a:xfrm>
              <a:off x="5674578" y="3230627"/>
              <a:ext cx="2331634" cy="41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2</a:t>
              </a:r>
              <a:r>
                <a:rPr lang="en-US" altLang="en-US" sz="1400" i="1"/>
                <a:t>C</a:t>
              </a:r>
              <a:r>
                <a:rPr lang="en-US" altLang="en-US" sz="1400"/>
                <a:t> = (2)$10,000 = $20,000</a:t>
              </a:r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5675315" y="3529014"/>
            <a:ext cx="3078087" cy="904417"/>
            <a:chOff x="5674578" y="4705646"/>
            <a:chExt cx="3078809" cy="1204986"/>
          </a:xfrm>
        </p:grpSpPr>
        <p:sp>
          <p:nvSpPr>
            <p:cNvPr id="45093" name="TextBox 23"/>
            <p:cNvSpPr txBox="1">
              <a:spLocks noChangeArrowheads="1"/>
            </p:cNvSpPr>
            <p:nvPr/>
          </p:nvSpPr>
          <p:spPr bwMode="auto">
            <a:xfrm>
              <a:off x="5674578" y="4705646"/>
              <a:ext cx="2331634" cy="410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3</a:t>
              </a:r>
              <a:r>
                <a:rPr lang="en-US" altLang="en-US" sz="1400" i="1"/>
                <a:t>C</a:t>
              </a:r>
              <a:r>
                <a:rPr lang="en-US" altLang="en-US" sz="1400"/>
                <a:t> = (3)$10,000 = $30,000</a:t>
              </a:r>
            </a:p>
          </p:txBody>
        </p:sp>
        <p:sp>
          <p:nvSpPr>
            <p:cNvPr id="45094" name="TextBox 25"/>
            <p:cNvSpPr txBox="1">
              <a:spLocks noChangeArrowheads="1"/>
            </p:cNvSpPr>
            <p:nvPr/>
          </p:nvSpPr>
          <p:spPr bwMode="auto">
            <a:xfrm>
              <a:off x="5674578" y="5213528"/>
              <a:ext cx="3078809" cy="697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622300" indent="-6223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L</a:t>
              </a:r>
              <a:r>
                <a:rPr lang="en-US" altLang="en-US" sz="1400"/>
                <a:t> + 3</a:t>
              </a:r>
              <a:r>
                <a:rPr lang="en-US" altLang="en-US" sz="1400" i="1"/>
                <a:t>C</a:t>
              </a:r>
              <a:r>
                <a:rPr lang="en-US" altLang="en-US" sz="1400"/>
                <a:t>	= $10,000,000 + (3)$10,000 </a:t>
              </a:r>
            </a:p>
            <a:p>
              <a:r>
                <a:rPr lang="en-US" altLang="en-US" sz="1400"/>
                <a:t>	= $10,030,000</a:t>
              </a:r>
            </a:p>
          </p:txBody>
        </p:sp>
      </p:grp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5675315" y="1158479"/>
            <a:ext cx="3078087" cy="913939"/>
            <a:chOff x="5674578" y="1544638"/>
            <a:chExt cx="3078809" cy="1217665"/>
          </a:xfrm>
        </p:grpSpPr>
        <p:sp>
          <p:nvSpPr>
            <p:cNvPr id="45091" name="TextBox 20"/>
            <p:cNvSpPr txBox="1">
              <a:spLocks noChangeArrowheads="1"/>
            </p:cNvSpPr>
            <p:nvPr/>
          </p:nvSpPr>
          <p:spPr bwMode="auto">
            <a:xfrm>
              <a:off x="5674578" y="1544638"/>
              <a:ext cx="2331634" cy="410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1</a:t>
              </a:r>
              <a:r>
                <a:rPr lang="en-US" altLang="en-US" sz="1400" i="1"/>
                <a:t>C</a:t>
              </a:r>
              <a:r>
                <a:rPr lang="en-US" altLang="en-US" sz="1400"/>
                <a:t> = (1)$10,000 = $10,000</a:t>
              </a:r>
            </a:p>
          </p:txBody>
        </p:sp>
        <p:sp>
          <p:nvSpPr>
            <p:cNvPr id="45092" name="TextBox 26"/>
            <p:cNvSpPr txBox="1">
              <a:spLocks noChangeArrowheads="1"/>
            </p:cNvSpPr>
            <p:nvPr/>
          </p:nvSpPr>
          <p:spPr bwMode="auto">
            <a:xfrm>
              <a:off x="5674578" y="2065203"/>
              <a:ext cx="3078809" cy="69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622300" indent="-6223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i="1"/>
                <a:t>L</a:t>
              </a:r>
              <a:r>
                <a:rPr lang="en-US" altLang="en-US" sz="1400"/>
                <a:t> + 1</a:t>
              </a:r>
              <a:r>
                <a:rPr lang="en-US" altLang="en-US" sz="1400" i="1"/>
                <a:t>C</a:t>
              </a:r>
              <a:r>
                <a:rPr lang="en-US" altLang="en-US" sz="1400"/>
                <a:t>	= $10,000,000 + (1)$10,000 </a:t>
              </a:r>
            </a:p>
            <a:p>
              <a:r>
                <a:rPr lang="en-US" altLang="en-US" sz="1400"/>
                <a:t>	= $10,010,000</a:t>
              </a:r>
            </a:p>
          </p:txBody>
        </p: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1440255" y="1103711"/>
            <a:ext cx="1607746" cy="523220"/>
            <a:chOff x="1440255" y="1470958"/>
            <a:chExt cx="1607958" cy="698873"/>
          </a:xfrm>
        </p:grpSpPr>
        <p:sp>
          <p:nvSpPr>
            <p:cNvPr id="6" name="TextBox 5"/>
            <p:cNvSpPr txBox="1"/>
            <p:nvPr/>
          </p:nvSpPr>
          <p:spPr>
            <a:xfrm>
              <a:off x="1440255" y="1470958"/>
              <a:ext cx="1199525" cy="698873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+mn-lt"/>
                  <a:cs typeface="+mn-cs"/>
                </a:rPr>
                <a:t>One supplier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+mn-lt"/>
                  <a:cs typeface="+mn-cs"/>
                </a:rPr>
                <a:t>$458,000</a:t>
              </a:r>
            </a:p>
          </p:txBody>
        </p:sp>
        <p:cxnSp>
          <p:nvCxnSpPr>
            <p:cNvPr id="37" name="Straight Arrow Connector 36"/>
            <p:cNvCxnSpPr>
              <a:stCxn id="6" idx="3"/>
            </p:cNvCxnSpPr>
            <p:nvPr/>
          </p:nvCxnSpPr>
          <p:spPr>
            <a:xfrm>
              <a:off x="2639780" y="1820395"/>
              <a:ext cx="408433" cy="103809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2072612" y="4020740"/>
            <a:ext cx="1417375" cy="731579"/>
            <a:chOff x="2073178" y="5361448"/>
            <a:chExt cx="1417022" cy="974083"/>
          </a:xfrm>
        </p:grpSpPr>
        <p:sp>
          <p:nvSpPr>
            <p:cNvPr id="8" name="TextBox 7"/>
            <p:cNvSpPr txBox="1"/>
            <p:nvPr/>
          </p:nvSpPr>
          <p:spPr>
            <a:xfrm>
              <a:off x="2073178" y="5638874"/>
              <a:ext cx="1417022" cy="696657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+mn-lt"/>
                  <a:cs typeface="+mn-cs"/>
                </a:rPr>
                <a:t>Three suppliers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+mn-lt"/>
                  <a:cs typeface="+mn-cs"/>
                </a:rPr>
                <a:t>$80,640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2781690" y="5361448"/>
              <a:ext cx="449151" cy="277426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2783019" y="1909762"/>
            <a:ext cx="1279261" cy="719138"/>
            <a:chOff x="2783408" y="2546916"/>
            <a:chExt cx="1278872" cy="958631"/>
          </a:xfrm>
        </p:grpSpPr>
        <p:sp>
          <p:nvSpPr>
            <p:cNvPr id="7" name="TextBox 6"/>
            <p:cNvSpPr txBox="1"/>
            <p:nvPr/>
          </p:nvSpPr>
          <p:spPr>
            <a:xfrm>
              <a:off x="2783408" y="2546916"/>
              <a:ext cx="1278872" cy="697467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+mn-lt"/>
                  <a:cs typeface="+mn-cs"/>
                </a:rPr>
                <a:t>Two suppliers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+mn-lt"/>
                  <a:cs typeface="+mn-cs"/>
                </a:rPr>
                <a:t>$85,920</a:t>
              </a:r>
            </a:p>
          </p:txBody>
        </p:sp>
        <p:cxnSp>
          <p:nvCxnSpPr>
            <p:cNvPr id="40" name="Straight Arrow Connector 39"/>
            <p:cNvCxnSpPr>
              <a:stCxn id="7" idx="2"/>
            </p:cNvCxnSpPr>
            <p:nvPr/>
          </p:nvCxnSpPr>
          <p:spPr>
            <a:xfrm flipH="1">
              <a:off x="3346668" y="3244383"/>
              <a:ext cx="76177" cy="261164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>
            <a:grpSpLocks/>
          </p:cNvGrpSpPr>
          <p:nvPr/>
        </p:nvGrpSpPr>
        <p:grpSpPr bwMode="auto">
          <a:xfrm>
            <a:off x="654050" y="1287067"/>
            <a:ext cx="4997450" cy="2830115"/>
            <a:chOff x="654050" y="1715388"/>
            <a:chExt cx="4997449" cy="3773621"/>
          </a:xfrm>
        </p:grpSpPr>
        <p:sp>
          <p:nvSpPr>
            <p:cNvPr id="15" name="Rectangle 14"/>
            <p:cNvSpPr/>
            <p:nvPr/>
          </p:nvSpPr>
          <p:spPr>
            <a:xfrm>
              <a:off x="654050" y="3477576"/>
              <a:ext cx="444500" cy="4445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20" name="Straight Connector 19"/>
            <p:cNvCxnSpPr>
              <a:endCxn id="15" idx="3"/>
            </p:cNvCxnSpPr>
            <p:nvPr/>
          </p:nvCxnSpPr>
          <p:spPr>
            <a:xfrm flipH="1">
              <a:off x="1098550" y="1994798"/>
              <a:ext cx="2165350" cy="1705036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098550" y="3699833"/>
              <a:ext cx="2247900" cy="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endCxn id="15" idx="3"/>
            </p:cNvCxnSpPr>
            <p:nvPr/>
          </p:nvCxnSpPr>
          <p:spPr>
            <a:xfrm flipH="1" flipV="1">
              <a:off x="1098550" y="3699833"/>
              <a:ext cx="2165350" cy="1474839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073" name="Group 44"/>
            <p:cNvGrpSpPr>
              <a:grpSpLocks/>
            </p:cNvGrpSpPr>
            <p:nvPr/>
          </p:nvGrpSpPr>
          <p:grpSpPr bwMode="auto">
            <a:xfrm>
              <a:off x="3505199" y="3378200"/>
              <a:ext cx="2146300" cy="628650"/>
              <a:chOff x="3860800" y="3378200"/>
              <a:chExt cx="2146300" cy="628650"/>
            </a:xfrm>
          </p:grpSpPr>
          <p:sp>
            <p:nvSpPr>
              <p:cNvPr id="43" name="Freeform 42"/>
              <p:cNvSpPr/>
              <p:nvPr/>
            </p:nvSpPr>
            <p:spPr>
              <a:xfrm>
                <a:off x="3860800" y="3377559"/>
                <a:ext cx="2146300" cy="317511"/>
              </a:xfrm>
              <a:custGeom>
                <a:avLst/>
                <a:gdLst>
                  <a:gd name="connsiteX0" fmla="*/ 2146300 w 2146300"/>
                  <a:gd name="connsiteY0" fmla="*/ 6350 h 317500"/>
                  <a:gd name="connsiteX1" fmla="*/ 488950 w 2146300"/>
                  <a:gd name="connsiteY1" fmla="*/ 0 h 317500"/>
                  <a:gd name="connsiteX2" fmla="*/ 0 w 2146300"/>
                  <a:gd name="connsiteY2" fmla="*/ 31750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6300" h="317500">
                    <a:moveTo>
                      <a:pt x="2146300" y="6350"/>
                    </a:moveTo>
                    <a:lnTo>
                      <a:pt x="488950" y="0"/>
                    </a:lnTo>
                    <a:lnTo>
                      <a:pt x="0" y="317500"/>
                    </a:lnTo>
                  </a:path>
                </a:pathLst>
              </a:cu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4" name="Freeform 43"/>
              <p:cNvSpPr/>
              <p:nvPr/>
            </p:nvSpPr>
            <p:spPr>
              <a:xfrm flipV="1">
                <a:off x="3860800" y="3688720"/>
                <a:ext cx="2146300" cy="317511"/>
              </a:xfrm>
              <a:custGeom>
                <a:avLst/>
                <a:gdLst>
                  <a:gd name="connsiteX0" fmla="*/ 2146300 w 2146300"/>
                  <a:gd name="connsiteY0" fmla="*/ 6350 h 317500"/>
                  <a:gd name="connsiteX1" fmla="*/ 488950 w 2146300"/>
                  <a:gd name="connsiteY1" fmla="*/ 0 h 317500"/>
                  <a:gd name="connsiteX2" fmla="*/ 0 w 2146300"/>
                  <a:gd name="connsiteY2" fmla="*/ 31750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6300" h="317500">
                    <a:moveTo>
                      <a:pt x="2146300" y="6350"/>
                    </a:moveTo>
                    <a:lnTo>
                      <a:pt x="488950" y="0"/>
                    </a:lnTo>
                    <a:lnTo>
                      <a:pt x="0" y="317500"/>
                    </a:lnTo>
                  </a:path>
                </a:pathLst>
              </a:cu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45074" name="Group 45"/>
            <p:cNvGrpSpPr>
              <a:grpSpLocks/>
            </p:cNvGrpSpPr>
            <p:nvPr/>
          </p:nvGrpSpPr>
          <p:grpSpPr bwMode="auto">
            <a:xfrm>
              <a:off x="3492713" y="4860359"/>
              <a:ext cx="2146300" cy="628650"/>
              <a:chOff x="3860800" y="3378200"/>
              <a:chExt cx="2146300" cy="628650"/>
            </a:xfrm>
          </p:grpSpPr>
          <p:sp>
            <p:nvSpPr>
              <p:cNvPr id="47" name="Freeform 46"/>
              <p:cNvSpPr/>
              <p:nvPr/>
            </p:nvSpPr>
            <p:spPr>
              <a:xfrm>
                <a:off x="3860586" y="3378178"/>
                <a:ext cx="2146300" cy="317511"/>
              </a:xfrm>
              <a:custGeom>
                <a:avLst/>
                <a:gdLst>
                  <a:gd name="connsiteX0" fmla="*/ 2146300 w 2146300"/>
                  <a:gd name="connsiteY0" fmla="*/ 6350 h 317500"/>
                  <a:gd name="connsiteX1" fmla="*/ 488950 w 2146300"/>
                  <a:gd name="connsiteY1" fmla="*/ 0 h 317500"/>
                  <a:gd name="connsiteX2" fmla="*/ 0 w 2146300"/>
                  <a:gd name="connsiteY2" fmla="*/ 31750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6300" h="317500">
                    <a:moveTo>
                      <a:pt x="2146300" y="6350"/>
                    </a:moveTo>
                    <a:lnTo>
                      <a:pt x="488950" y="0"/>
                    </a:lnTo>
                    <a:lnTo>
                      <a:pt x="0" y="317500"/>
                    </a:lnTo>
                  </a:path>
                </a:pathLst>
              </a:cu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8" name="Freeform 47"/>
              <p:cNvSpPr/>
              <p:nvPr/>
            </p:nvSpPr>
            <p:spPr>
              <a:xfrm flipV="1">
                <a:off x="3860586" y="3689339"/>
                <a:ext cx="2146300" cy="317511"/>
              </a:xfrm>
              <a:custGeom>
                <a:avLst/>
                <a:gdLst>
                  <a:gd name="connsiteX0" fmla="*/ 2146300 w 2146300"/>
                  <a:gd name="connsiteY0" fmla="*/ 6350 h 317500"/>
                  <a:gd name="connsiteX1" fmla="*/ 488950 w 2146300"/>
                  <a:gd name="connsiteY1" fmla="*/ 0 h 317500"/>
                  <a:gd name="connsiteX2" fmla="*/ 0 w 2146300"/>
                  <a:gd name="connsiteY2" fmla="*/ 31750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6300" h="317500">
                    <a:moveTo>
                      <a:pt x="2146300" y="6350"/>
                    </a:moveTo>
                    <a:lnTo>
                      <a:pt x="488950" y="0"/>
                    </a:lnTo>
                    <a:lnTo>
                      <a:pt x="0" y="317500"/>
                    </a:lnTo>
                  </a:path>
                </a:pathLst>
              </a:cu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45075" name="Group 48"/>
            <p:cNvGrpSpPr>
              <a:grpSpLocks/>
            </p:cNvGrpSpPr>
            <p:nvPr/>
          </p:nvGrpSpPr>
          <p:grpSpPr bwMode="auto">
            <a:xfrm>
              <a:off x="3496732" y="1715388"/>
              <a:ext cx="2146300" cy="628650"/>
              <a:chOff x="3860800" y="3378200"/>
              <a:chExt cx="2146300" cy="628650"/>
            </a:xfrm>
          </p:grpSpPr>
          <p:sp>
            <p:nvSpPr>
              <p:cNvPr id="50" name="Freeform 49"/>
              <p:cNvSpPr/>
              <p:nvPr/>
            </p:nvSpPr>
            <p:spPr>
              <a:xfrm>
                <a:off x="3861330" y="3378200"/>
                <a:ext cx="2146300" cy="317511"/>
              </a:xfrm>
              <a:custGeom>
                <a:avLst/>
                <a:gdLst>
                  <a:gd name="connsiteX0" fmla="*/ 2146300 w 2146300"/>
                  <a:gd name="connsiteY0" fmla="*/ 6350 h 317500"/>
                  <a:gd name="connsiteX1" fmla="*/ 488950 w 2146300"/>
                  <a:gd name="connsiteY1" fmla="*/ 0 h 317500"/>
                  <a:gd name="connsiteX2" fmla="*/ 0 w 2146300"/>
                  <a:gd name="connsiteY2" fmla="*/ 31750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6300" h="317500">
                    <a:moveTo>
                      <a:pt x="2146300" y="6350"/>
                    </a:moveTo>
                    <a:lnTo>
                      <a:pt x="488950" y="0"/>
                    </a:lnTo>
                    <a:lnTo>
                      <a:pt x="0" y="317500"/>
                    </a:lnTo>
                  </a:path>
                </a:pathLst>
              </a:cu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1" name="Freeform 50"/>
              <p:cNvSpPr/>
              <p:nvPr/>
            </p:nvSpPr>
            <p:spPr>
              <a:xfrm flipV="1">
                <a:off x="3861330" y="3689361"/>
                <a:ext cx="2146300" cy="317511"/>
              </a:xfrm>
              <a:custGeom>
                <a:avLst/>
                <a:gdLst>
                  <a:gd name="connsiteX0" fmla="*/ 2146300 w 2146300"/>
                  <a:gd name="connsiteY0" fmla="*/ 6350 h 317500"/>
                  <a:gd name="connsiteX1" fmla="*/ 488950 w 2146300"/>
                  <a:gd name="connsiteY1" fmla="*/ 0 h 317500"/>
                  <a:gd name="connsiteX2" fmla="*/ 0 w 2146300"/>
                  <a:gd name="connsiteY2" fmla="*/ 31750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6300" h="317500">
                    <a:moveTo>
                      <a:pt x="2146300" y="6350"/>
                    </a:moveTo>
                    <a:lnTo>
                      <a:pt x="488950" y="0"/>
                    </a:lnTo>
                    <a:lnTo>
                      <a:pt x="0" y="317500"/>
                    </a:lnTo>
                  </a:path>
                </a:pathLst>
              </a:cu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048000" y="1791591"/>
              <a:ext cx="444500" cy="44451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3048000" y="3477576"/>
              <a:ext cx="444500" cy="44451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048000" y="4927014"/>
              <a:ext cx="444500" cy="44451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5930901" y="4494610"/>
            <a:ext cx="13428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S11.1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Bullwhip Effect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tendency for larger order size fluctuations as orders are relayed through the supply chain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Creates unstable production schedules, expensive capacity change costs, longer lead times, obsolescence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Damage can be minimized with supplier coordination and planning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Bullwhip Effect</a:t>
            </a:r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622314" y="996554"/>
            <a:ext cx="7010386" cy="4556504"/>
            <a:chOff x="622905" y="1125538"/>
            <a:chExt cx="7009795" cy="6075339"/>
          </a:xfrm>
        </p:grpSpPr>
        <p:sp>
          <p:nvSpPr>
            <p:cNvPr id="5" name="Freeform 4"/>
            <p:cNvSpPr/>
            <p:nvPr/>
          </p:nvSpPr>
          <p:spPr>
            <a:xfrm>
              <a:off x="1283235" y="1549400"/>
              <a:ext cx="6057389" cy="3898900"/>
            </a:xfrm>
            <a:custGeom>
              <a:avLst/>
              <a:gdLst>
                <a:gd name="connsiteX0" fmla="*/ 0 w 5588000"/>
                <a:gd name="connsiteY0" fmla="*/ 0 h 3822700"/>
                <a:gd name="connsiteX1" fmla="*/ 12700 w 5588000"/>
                <a:gd name="connsiteY1" fmla="*/ 3822700 h 3822700"/>
                <a:gd name="connsiteX2" fmla="*/ 5588000 w 5588000"/>
                <a:gd name="connsiteY2" fmla="*/ 3822700 h 382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88000" h="3822700">
                  <a:moveTo>
                    <a:pt x="0" y="0"/>
                  </a:moveTo>
                  <a:cubicBezTo>
                    <a:pt x="4233" y="1274233"/>
                    <a:pt x="8467" y="2548467"/>
                    <a:pt x="12700" y="3822700"/>
                  </a:cubicBezTo>
                  <a:lnTo>
                    <a:pt x="5588000" y="3822700"/>
                  </a:lnTo>
                </a:path>
              </a:pathLst>
            </a:cu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7131" name="TextBox 9"/>
            <p:cNvSpPr txBox="1">
              <a:spLocks noChangeArrowheads="1"/>
            </p:cNvSpPr>
            <p:nvPr/>
          </p:nvSpPr>
          <p:spPr bwMode="auto">
            <a:xfrm>
              <a:off x="854982" y="1125538"/>
              <a:ext cx="532472" cy="6075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96000"/>
                </a:lnSpc>
              </a:pPr>
              <a:r>
                <a:rPr lang="en-US" altLang="en-US" sz="1400"/>
                <a:t>60 –</a:t>
              </a:r>
            </a:p>
            <a:p>
              <a:pPr algn="r">
                <a:lnSpc>
                  <a:spcPct val="296000"/>
                </a:lnSpc>
              </a:pPr>
              <a:r>
                <a:rPr lang="en-US" altLang="en-US" sz="1400"/>
                <a:t>50 –</a:t>
              </a:r>
            </a:p>
            <a:p>
              <a:pPr algn="r">
                <a:lnSpc>
                  <a:spcPct val="296000"/>
                </a:lnSpc>
              </a:pPr>
              <a:r>
                <a:rPr lang="en-US" altLang="en-US" sz="1400"/>
                <a:t>40 –</a:t>
              </a:r>
            </a:p>
            <a:p>
              <a:pPr algn="r">
                <a:lnSpc>
                  <a:spcPct val="296000"/>
                </a:lnSpc>
              </a:pPr>
              <a:r>
                <a:rPr lang="en-US" altLang="en-US" sz="1400"/>
                <a:t>30 –</a:t>
              </a:r>
            </a:p>
            <a:p>
              <a:pPr algn="r">
                <a:lnSpc>
                  <a:spcPct val="296000"/>
                </a:lnSpc>
              </a:pPr>
              <a:r>
                <a:rPr lang="en-US" altLang="en-US" sz="1400"/>
                <a:t>20 –</a:t>
              </a:r>
            </a:p>
            <a:p>
              <a:pPr algn="r">
                <a:lnSpc>
                  <a:spcPct val="296000"/>
                </a:lnSpc>
              </a:pPr>
              <a:r>
                <a:rPr lang="en-US" altLang="en-US" sz="1400"/>
                <a:t>10 –</a:t>
              </a:r>
            </a:p>
            <a:p>
              <a:pPr algn="r">
                <a:lnSpc>
                  <a:spcPct val="296000"/>
                </a:lnSpc>
              </a:pPr>
              <a:r>
                <a:rPr lang="en-US" altLang="en-US" sz="1400"/>
                <a:t>0 –</a:t>
              </a:r>
            </a:p>
          </p:txBody>
        </p:sp>
        <p:sp>
          <p:nvSpPr>
            <p:cNvPr id="47132" name="TextBox 10"/>
            <p:cNvSpPr txBox="1">
              <a:spLocks noChangeArrowheads="1"/>
            </p:cNvSpPr>
            <p:nvPr/>
          </p:nvSpPr>
          <p:spPr bwMode="auto">
            <a:xfrm>
              <a:off x="1079500" y="5567561"/>
              <a:ext cx="655320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	1	2	3	4	5	6	7	8	9	10	11</a:t>
              </a:r>
            </a:p>
          </p:txBody>
        </p:sp>
        <p:sp>
          <p:nvSpPr>
            <p:cNvPr id="47133" name="TextBox 11"/>
            <p:cNvSpPr txBox="1">
              <a:spLocks noChangeArrowheads="1"/>
            </p:cNvSpPr>
            <p:nvPr/>
          </p:nvSpPr>
          <p:spPr bwMode="auto">
            <a:xfrm>
              <a:off x="838200" y="5359068"/>
              <a:ext cx="6667500" cy="328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1950" algn="ctr"/>
                  <a:tab pos="895350" algn="ctr"/>
                  <a:tab pos="1435100" algn="ctr"/>
                  <a:tab pos="1974850" algn="ctr"/>
                  <a:tab pos="2514600" algn="ctr"/>
                  <a:tab pos="3048000" algn="ctr"/>
                  <a:tab pos="3587750" algn="ctr"/>
                  <a:tab pos="4127500" algn="ctr"/>
                  <a:tab pos="4667250" algn="ctr"/>
                  <a:tab pos="5200650" algn="ctr"/>
                  <a:tab pos="5740400" algn="ctr"/>
                  <a:tab pos="628015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00"/>
                <a:t>	|	|	|	|	|	|	|	|	|	|	|	|</a:t>
              </a:r>
            </a:p>
          </p:txBody>
        </p:sp>
        <p:sp>
          <p:nvSpPr>
            <p:cNvPr id="47134" name="TextBox 12"/>
            <p:cNvSpPr txBox="1">
              <a:spLocks noChangeArrowheads="1"/>
            </p:cNvSpPr>
            <p:nvPr/>
          </p:nvSpPr>
          <p:spPr bwMode="auto">
            <a:xfrm>
              <a:off x="3975100" y="5872361"/>
              <a:ext cx="503622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Day</a:t>
              </a:r>
            </a:p>
          </p:txBody>
        </p:sp>
        <p:sp>
          <p:nvSpPr>
            <p:cNvPr id="47135" name="TextBox 13"/>
            <p:cNvSpPr txBox="1">
              <a:spLocks noChangeArrowheads="1"/>
            </p:cNvSpPr>
            <p:nvPr/>
          </p:nvSpPr>
          <p:spPr bwMode="auto">
            <a:xfrm rot="16200000">
              <a:off x="-128595" y="3431025"/>
              <a:ext cx="1810752" cy="307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/>
                <a:t>Order Quantity</a:t>
              </a:r>
            </a:p>
          </p:txBody>
        </p:sp>
      </p:grpSp>
      <p:sp>
        <p:nvSpPr>
          <p:cNvPr id="7" name="Freeform 6"/>
          <p:cNvSpPr/>
          <p:nvPr/>
        </p:nvSpPr>
        <p:spPr>
          <a:xfrm>
            <a:off x="1562101" y="2819400"/>
            <a:ext cx="5330825" cy="933450"/>
          </a:xfrm>
          <a:custGeom>
            <a:avLst/>
            <a:gdLst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28700 w 5067300"/>
              <a:gd name="connsiteY2" fmla="*/ 1485900 h 2628900"/>
              <a:gd name="connsiteX3" fmla="*/ 1524000 w 5067300"/>
              <a:gd name="connsiteY3" fmla="*/ 105410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24000 w 5067300"/>
              <a:gd name="connsiteY3" fmla="*/ 105410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81150 w 5067300"/>
              <a:gd name="connsiteY3" fmla="*/ 183515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81150 w 5067300"/>
              <a:gd name="connsiteY3" fmla="*/ 1835150 h 2628900"/>
              <a:gd name="connsiteX4" fmla="*/ 2197100 w 5067300"/>
              <a:gd name="connsiteY4" fmla="*/ 13843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30600 w 5067300"/>
              <a:gd name="connsiteY6" fmla="*/ 0 h 1244600"/>
              <a:gd name="connsiteX7" fmla="*/ 4064000 w 5067300"/>
              <a:gd name="connsiteY7" fmla="*/ 2667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64000 w 5067300"/>
              <a:gd name="connsiteY7" fmla="*/ 2667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44950 w 5067300"/>
              <a:gd name="connsiteY7" fmla="*/ 10033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44950 w 5067300"/>
              <a:gd name="connsiteY7" fmla="*/ 1003300 h 1244600"/>
              <a:gd name="connsiteX8" fmla="*/ 4641850 w 5067300"/>
              <a:gd name="connsiteY8" fmla="*/ 1079500 h 1244600"/>
              <a:gd name="connsiteX9" fmla="*/ 5067300 w 5067300"/>
              <a:gd name="connsiteY9" fmla="*/ 749300 h 1244600"/>
              <a:gd name="connsiteX0" fmla="*/ 0 w 5022850"/>
              <a:gd name="connsiteY0" fmla="*/ 1244600 h 1244600"/>
              <a:gd name="connsiteX1" fmla="*/ 495300 w 5022850"/>
              <a:gd name="connsiteY1" fmla="*/ 1244600 h 1244600"/>
              <a:gd name="connsiteX2" fmla="*/ 1009650 w 5022850"/>
              <a:gd name="connsiteY2" fmla="*/ 711200 h 1244600"/>
              <a:gd name="connsiteX3" fmla="*/ 1581150 w 5022850"/>
              <a:gd name="connsiteY3" fmla="*/ 450850 h 1244600"/>
              <a:gd name="connsiteX4" fmla="*/ 2197100 w 5022850"/>
              <a:gd name="connsiteY4" fmla="*/ 0 h 1244600"/>
              <a:gd name="connsiteX5" fmla="*/ 2476500 w 5022850"/>
              <a:gd name="connsiteY5" fmla="*/ 355600 h 1244600"/>
              <a:gd name="connsiteX6" fmla="*/ 3511550 w 5022850"/>
              <a:gd name="connsiteY6" fmla="*/ 635000 h 1244600"/>
              <a:gd name="connsiteX7" fmla="*/ 4044950 w 5022850"/>
              <a:gd name="connsiteY7" fmla="*/ 1003300 h 1244600"/>
              <a:gd name="connsiteX8" fmla="*/ 4641850 w 5022850"/>
              <a:gd name="connsiteY8" fmla="*/ 1079500 h 1244600"/>
              <a:gd name="connsiteX9" fmla="*/ 5022850 w 5022850"/>
              <a:gd name="connsiteY9" fmla="*/ 107950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22850" h="1244600">
                <a:moveTo>
                  <a:pt x="0" y="1244600"/>
                </a:moveTo>
                <a:lnTo>
                  <a:pt x="495300" y="1244600"/>
                </a:lnTo>
                <a:lnTo>
                  <a:pt x="1009650" y="711200"/>
                </a:lnTo>
                <a:lnTo>
                  <a:pt x="1581150" y="450850"/>
                </a:lnTo>
                <a:lnTo>
                  <a:pt x="2197100" y="0"/>
                </a:lnTo>
                <a:lnTo>
                  <a:pt x="2476500" y="355600"/>
                </a:lnTo>
                <a:lnTo>
                  <a:pt x="3511550" y="635000"/>
                </a:lnTo>
                <a:lnTo>
                  <a:pt x="4044950" y="1003300"/>
                </a:lnTo>
                <a:lnTo>
                  <a:pt x="4641850" y="1079500"/>
                </a:lnTo>
                <a:lnTo>
                  <a:pt x="5022850" y="1079500"/>
                </a:lnTo>
              </a:path>
            </a:pathLst>
          </a:custGeom>
          <a:ln w="57150" cmpd="sng">
            <a:solidFill>
              <a:schemeClr val="accent4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1562101" y="3386137"/>
            <a:ext cx="5311775" cy="366713"/>
          </a:xfrm>
          <a:custGeom>
            <a:avLst/>
            <a:gdLst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28700 w 5067300"/>
              <a:gd name="connsiteY2" fmla="*/ 1485900 h 2628900"/>
              <a:gd name="connsiteX3" fmla="*/ 1524000 w 5067300"/>
              <a:gd name="connsiteY3" fmla="*/ 105410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24000 w 5067300"/>
              <a:gd name="connsiteY3" fmla="*/ 105410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81150 w 5067300"/>
              <a:gd name="connsiteY3" fmla="*/ 183515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81150 w 5067300"/>
              <a:gd name="connsiteY3" fmla="*/ 1835150 h 2628900"/>
              <a:gd name="connsiteX4" fmla="*/ 2197100 w 5067300"/>
              <a:gd name="connsiteY4" fmla="*/ 13843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30600 w 5067300"/>
              <a:gd name="connsiteY6" fmla="*/ 0 h 1244600"/>
              <a:gd name="connsiteX7" fmla="*/ 4064000 w 5067300"/>
              <a:gd name="connsiteY7" fmla="*/ 2667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64000 w 5067300"/>
              <a:gd name="connsiteY7" fmla="*/ 2667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44950 w 5067300"/>
              <a:gd name="connsiteY7" fmla="*/ 10033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44950 w 5067300"/>
              <a:gd name="connsiteY7" fmla="*/ 1003300 h 1244600"/>
              <a:gd name="connsiteX8" fmla="*/ 4641850 w 5067300"/>
              <a:gd name="connsiteY8" fmla="*/ 1079500 h 1244600"/>
              <a:gd name="connsiteX9" fmla="*/ 5067300 w 5067300"/>
              <a:gd name="connsiteY9" fmla="*/ 749300 h 1244600"/>
              <a:gd name="connsiteX0" fmla="*/ 0 w 5022850"/>
              <a:gd name="connsiteY0" fmla="*/ 1244600 h 1244600"/>
              <a:gd name="connsiteX1" fmla="*/ 495300 w 5022850"/>
              <a:gd name="connsiteY1" fmla="*/ 1244600 h 1244600"/>
              <a:gd name="connsiteX2" fmla="*/ 1009650 w 5022850"/>
              <a:gd name="connsiteY2" fmla="*/ 711200 h 1244600"/>
              <a:gd name="connsiteX3" fmla="*/ 1581150 w 5022850"/>
              <a:gd name="connsiteY3" fmla="*/ 450850 h 1244600"/>
              <a:gd name="connsiteX4" fmla="*/ 2197100 w 5022850"/>
              <a:gd name="connsiteY4" fmla="*/ 0 h 1244600"/>
              <a:gd name="connsiteX5" fmla="*/ 2476500 w 5022850"/>
              <a:gd name="connsiteY5" fmla="*/ 355600 h 1244600"/>
              <a:gd name="connsiteX6" fmla="*/ 3511550 w 5022850"/>
              <a:gd name="connsiteY6" fmla="*/ 635000 h 1244600"/>
              <a:gd name="connsiteX7" fmla="*/ 4044950 w 5022850"/>
              <a:gd name="connsiteY7" fmla="*/ 1003300 h 1244600"/>
              <a:gd name="connsiteX8" fmla="*/ 4641850 w 5022850"/>
              <a:gd name="connsiteY8" fmla="*/ 1079500 h 1244600"/>
              <a:gd name="connsiteX9" fmla="*/ 5022850 w 5022850"/>
              <a:gd name="connsiteY9" fmla="*/ 1079500 h 1244600"/>
              <a:gd name="connsiteX0" fmla="*/ 0 w 5022850"/>
              <a:gd name="connsiteY0" fmla="*/ 1244600 h 1244600"/>
              <a:gd name="connsiteX1" fmla="*/ 495300 w 5022850"/>
              <a:gd name="connsiteY1" fmla="*/ 1244600 h 1244600"/>
              <a:gd name="connsiteX2" fmla="*/ 1041400 w 5022850"/>
              <a:gd name="connsiteY2" fmla="*/ 958850 h 1244600"/>
              <a:gd name="connsiteX3" fmla="*/ 1581150 w 5022850"/>
              <a:gd name="connsiteY3" fmla="*/ 450850 h 1244600"/>
              <a:gd name="connsiteX4" fmla="*/ 2197100 w 5022850"/>
              <a:gd name="connsiteY4" fmla="*/ 0 h 1244600"/>
              <a:gd name="connsiteX5" fmla="*/ 2476500 w 5022850"/>
              <a:gd name="connsiteY5" fmla="*/ 355600 h 1244600"/>
              <a:gd name="connsiteX6" fmla="*/ 3511550 w 5022850"/>
              <a:gd name="connsiteY6" fmla="*/ 635000 h 1244600"/>
              <a:gd name="connsiteX7" fmla="*/ 4044950 w 5022850"/>
              <a:gd name="connsiteY7" fmla="*/ 1003300 h 1244600"/>
              <a:gd name="connsiteX8" fmla="*/ 4641850 w 5022850"/>
              <a:gd name="connsiteY8" fmla="*/ 1079500 h 1244600"/>
              <a:gd name="connsiteX9" fmla="*/ 5022850 w 5022850"/>
              <a:gd name="connsiteY9" fmla="*/ 1079500 h 1244600"/>
              <a:gd name="connsiteX0" fmla="*/ 0 w 5022850"/>
              <a:gd name="connsiteY0" fmla="*/ 1244600 h 1244600"/>
              <a:gd name="connsiteX1" fmla="*/ 495300 w 5022850"/>
              <a:gd name="connsiteY1" fmla="*/ 1244600 h 1244600"/>
              <a:gd name="connsiteX2" fmla="*/ 1041400 w 5022850"/>
              <a:gd name="connsiteY2" fmla="*/ 958850 h 1244600"/>
              <a:gd name="connsiteX3" fmla="*/ 1536700 w 5022850"/>
              <a:gd name="connsiteY3" fmla="*/ 882650 h 1244600"/>
              <a:gd name="connsiteX4" fmla="*/ 2197100 w 5022850"/>
              <a:gd name="connsiteY4" fmla="*/ 0 h 1244600"/>
              <a:gd name="connsiteX5" fmla="*/ 2476500 w 5022850"/>
              <a:gd name="connsiteY5" fmla="*/ 355600 h 1244600"/>
              <a:gd name="connsiteX6" fmla="*/ 3511550 w 5022850"/>
              <a:gd name="connsiteY6" fmla="*/ 635000 h 1244600"/>
              <a:gd name="connsiteX7" fmla="*/ 4044950 w 5022850"/>
              <a:gd name="connsiteY7" fmla="*/ 1003300 h 1244600"/>
              <a:gd name="connsiteX8" fmla="*/ 4641850 w 5022850"/>
              <a:gd name="connsiteY8" fmla="*/ 1079500 h 1244600"/>
              <a:gd name="connsiteX9" fmla="*/ 5022850 w 5022850"/>
              <a:gd name="connsiteY9" fmla="*/ 1079500 h 1244600"/>
              <a:gd name="connsiteX0" fmla="*/ 0 w 5022850"/>
              <a:gd name="connsiteY0" fmla="*/ 889000 h 889000"/>
              <a:gd name="connsiteX1" fmla="*/ 495300 w 5022850"/>
              <a:gd name="connsiteY1" fmla="*/ 889000 h 889000"/>
              <a:gd name="connsiteX2" fmla="*/ 1041400 w 5022850"/>
              <a:gd name="connsiteY2" fmla="*/ 603250 h 889000"/>
              <a:gd name="connsiteX3" fmla="*/ 1536700 w 5022850"/>
              <a:gd name="connsiteY3" fmla="*/ 527050 h 889000"/>
              <a:gd name="connsiteX4" fmla="*/ 2044700 w 5022850"/>
              <a:gd name="connsiteY4" fmla="*/ 400050 h 889000"/>
              <a:gd name="connsiteX5" fmla="*/ 2476500 w 5022850"/>
              <a:gd name="connsiteY5" fmla="*/ 0 h 889000"/>
              <a:gd name="connsiteX6" fmla="*/ 3511550 w 5022850"/>
              <a:gd name="connsiteY6" fmla="*/ 279400 h 889000"/>
              <a:gd name="connsiteX7" fmla="*/ 4044950 w 5022850"/>
              <a:gd name="connsiteY7" fmla="*/ 647700 h 889000"/>
              <a:gd name="connsiteX8" fmla="*/ 4641850 w 5022850"/>
              <a:gd name="connsiteY8" fmla="*/ 723900 h 889000"/>
              <a:gd name="connsiteX9" fmla="*/ 5022850 w 5022850"/>
              <a:gd name="connsiteY9" fmla="*/ 723900 h 889000"/>
              <a:gd name="connsiteX0" fmla="*/ 0 w 5022850"/>
              <a:gd name="connsiteY0" fmla="*/ 609600 h 609600"/>
              <a:gd name="connsiteX1" fmla="*/ 495300 w 5022850"/>
              <a:gd name="connsiteY1" fmla="*/ 609600 h 609600"/>
              <a:gd name="connsiteX2" fmla="*/ 1041400 w 5022850"/>
              <a:gd name="connsiteY2" fmla="*/ 323850 h 609600"/>
              <a:gd name="connsiteX3" fmla="*/ 1536700 w 5022850"/>
              <a:gd name="connsiteY3" fmla="*/ 247650 h 609600"/>
              <a:gd name="connsiteX4" fmla="*/ 2044700 w 5022850"/>
              <a:gd name="connsiteY4" fmla="*/ 120650 h 609600"/>
              <a:gd name="connsiteX5" fmla="*/ 2559050 w 5022850"/>
              <a:gd name="connsiteY5" fmla="*/ 501650 h 609600"/>
              <a:gd name="connsiteX6" fmla="*/ 3511550 w 5022850"/>
              <a:gd name="connsiteY6" fmla="*/ 0 h 609600"/>
              <a:gd name="connsiteX7" fmla="*/ 4044950 w 5022850"/>
              <a:gd name="connsiteY7" fmla="*/ 368300 h 609600"/>
              <a:gd name="connsiteX8" fmla="*/ 4641850 w 5022850"/>
              <a:gd name="connsiteY8" fmla="*/ 444500 h 609600"/>
              <a:gd name="connsiteX9" fmla="*/ 5022850 w 5022850"/>
              <a:gd name="connsiteY9" fmla="*/ 444500 h 609600"/>
              <a:gd name="connsiteX0" fmla="*/ 0 w 5022850"/>
              <a:gd name="connsiteY0" fmla="*/ 488950 h 488950"/>
              <a:gd name="connsiteX1" fmla="*/ 495300 w 5022850"/>
              <a:gd name="connsiteY1" fmla="*/ 488950 h 488950"/>
              <a:gd name="connsiteX2" fmla="*/ 1041400 w 5022850"/>
              <a:gd name="connsiteY2" fmla="*/ 203200 h 488950"/>
              <a:gd name="connsiteX3" fmla="*/ 1536700 w 5022850"/>
              <a:gd name="connsiteY3" fmla="*/ 127000 h 488950"/>
              <a:gd name="connsiteX4" fmla="*/ 2044700 w 5022850"/>
              <a:gd name="connsiteY4" fmla="*/ 0 h 488950"/>
              <a:gd name="connsiteX5" fmla="*/ 2559050 w 5022850"/>
              <a:gd name="connsiteY5" fmla="*/ 381000 h 488950"/>
              <a:gd name="connsiteX6" fmla="*/ 3524250 w 5022850"/>
              <a:gd name="connsiteY6" fmla="*/ 381000 h 488950"/>
              <a:gd name="connsiteX7" fmla="*/ 4044950 w 5022850"/>
              <a:gd name="connsiteY7" fmla="*/ 247650 h 488950"/>
              <a:gd name="connsiteX8" fmla="*/ 4641850 w 5022850"/>
              <a:gd name="connsiteY8" fmla="*/ 323850 h 488950"/>
              <a:gd name="connsiteX9" fmla="*/ 5022850 w 5022850"/>
              <a:gd name="connsiteY9" fmla="*/ 323850 h 488950"/>
              <a:gd name="connsiteX0" fmla="*/ 0 w 5022850"/>
              <a:gd name="connsiteY0" fmla="*/ 488950 h 488950"/>
              <a:gd name="connsiteX1" fmla="*/ 495300 w 5022850"/>
              <a:gd name="connsiteY1" fmla="*/ 488950 h 488950"/>
              <a:gd name="connsiteX2" fmla="*/ 1041400 w 5022850"/>
              <a:gd name="connsiteY2" fmla="*/ 203200 h 488950"/>
              <a:gd name="connsiteX3" fmla="*/ 1536700 w 5022850"/>
              <a:gd name="connsiteY3" fmla="*/ 127000 h 488950"/>
              <a:gd name="connsiteX4" fmla="*/ 2044700 w 5022850"/>
              <a:gd name="connsiteY4" fmla="*/ 0 h 488950"/>
              <a:gd name="connsiteX5" fmla="*/ 2559050 w 5022850"/>
              <a:gd name="connsiteY5" fmla="*/ 381000 h 488950"/>
              <a:gd name="connsiteX6" fmla="*/ 3524250 w 5022850"/>
              <a:gd name="connsiteY6" fmla="*/ 381000 h 488950"/>
              <a:gd name="connsiteX7" fmla="*/ 4000500 w 5022850"/>
              <a:gd name="connsiteY7" fmla="*/ 444500 h 488950"/>
              <a:gd name="connsiteX8" fmla="*/ 4641850 w 5022850"/>
              <a:gd name="connsiteY8" fmla="*/ 323850 h 488950"/>
              <a:gd name="connsiteX9" fmla="*/ 5022850 w 5022850"/>
              <a:gd name="connsiteY9" fmla="*/ 323850 h 488950"/>
              <a:gd name="connsiteX0" fmla="*/ 0 w 5022850"/>
              <a:gd name="connsiteY0" fmla="*/ 488950 h 488950"/>
              <a:gd name="connsiteX1" fmla="*/ 495300 w 5022850"/>
              <a:gd name="connsiteY1" fmla="*/ 488950 h 488950"/>
              <a:gd name="connsiteX2" fmla="*/ 1041400 w 5022850"/>
              <a:gd name="connsiteY2" fmla="*/ 203200 h 488950"/>
              <a:gd name="connsiteX3" fmla="*/ 1536700 w 5022850"/>
              <a:gd name="connsiteY3" fmla="*/ 127000 h 488950"/>
              <a:gd name="connsiteX4" fmla="*/ 2044700 w 5022850"/>
              <a:gd name="connsiteY4" fmla="*/ 0 h 488950"/>
              <a:gd name="connsiteX5" fmla="*/ 2559050 w 5022850"/>
              <a:gd name="connsiteY5" fmla="*/ 381000 h 488950"/>
              <a:gd name="connsiteX6" fmla="*/ 3524250 w 5022850"/>
              <a:gd name="connsiteY6" fmla="*/ 381000 h 488950"/>
              <a:gd name="connsiteX7" fmla="*/ 4000500 w 5022850"/>
              <a:gd name="connsiteY7" fmla="*/ 444500 h 488950"/>
              <a:gd name="connsiteX8" fmla="*/ 4622800 w 5022850"/>
              <a:gd name="connsiteY8" fmla="*/ 450850 h 488950"/>
              <a:gd name="connsiteX9" fmla="*/ 5022850 w 5022850"/>
              <a:gd name="connsiteY9" fmla="*/ 323850 h 488950"/>
              <a:gd name="connsiteX0" fmla="*/ 0 w 5003800"/>
              <a:gd name="connsiteY0" fmla="*/ 488950 h 488950"/>
              <a:gd name="connsiteX1" fmla="*/ 495300 w 5003800"/>
              <a:gd name="connsiteY1" fmla="*/ 488950 h 488950"/>
              <a:gd name="connsiteX2" fmla="*/ 1041400 w 5003800"/>
              <a:gd name="connsiteY2" fmla="*/ 203200 h 488950"/>
              <a:gd name="connsiteX3" fmla="*/ 1536700 w 5003800"/>
              <a:gd name="connsiteY3" fmla="*/ 127000 h 488950"/>
              <a:gd name="connsiteX4" fmla="*/ 2044700 w 5003800"/>
              <a:gd name="connsiteY4" fmla="*/ 0 h 488950"/>
              <a:gd name="connsiteX5" fmla="*/ 2559050 w 5003800"/>
              <a:gd name="connsiteY5" fmla="*/ 381000 h 488950"/>
              <a:gd name="connsiteX6" fmla="*/ 3524250 w 5003800"/>
              <a:gd name="connsiteY6" fmla="*/ 381000 h 488950"/>
              <a:gd name="connsiteX7" fmla="*/ 4000500 w 5003800"/>
              <a:gd name="connsiteY7" fmla="*/ 444500 h 488950"/>
              <a:gd name="connsiteX8" fmla="*/ 4622800 w 5003800"/>
              <a:gd name="connsiteY8" fmla="*/ 450850 h 488950"/>
              <a:gd name="connsiteX9" fmla="*/ 5003800 w 5003800"/>
              <a:gd name="connsiteY9" fmla="*/ 450850 h 48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03800" h="488950">
                <a:moveTo>
                  <a:pt x="0" y="488950"/>
                </a:moveTo>
                <a:lnTo>
                  <a:pt x="495300" y="488950"/>
                </a:lnTo>
                <a:lnTo>
                  <a:pt x="1041400" y="203200"/>
                </a:lnTo>
                <a:lnTo>
                  <a:pt x="1536700" y="127000"/>
                </a:lnTo>
                <a:lnTo>
                  <a:pt x="2044700" y="0"/>
                </a:lnTo>
                <a:lnTo>
                  <a:pt x="2559050" y="381000"/>
                </a:lnTo>
                <a:lnTo>
                  <a:pt x="3524250" y="381000"/>
                </a:lnTo>
                <a:lnTo>
                  <a:pt x="4000500" y="444500"/>
                </a:lnTo>
                <a:lnTo>
                  <a:pt x="4622800" y="450850"/>
                </a:lnTo>
                <a:lnTo>
                  <a:pt x="5003800" y="450850"/>
                </a:lnTo>
              </a:path>
            </a:pathLst>
          </a:custGeom>
          <a:ln w="57150" cmpd="sng">
            <a:solidFill>
              <a:schemeClr val="accent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1562101" y="3571875"/>
            <a:ext cx="5311775" cy="233363"/>
          </a:xfrm>
          <a:custGeom>
            <a:avLst/>
            <a:gdLst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28700 w 5067300"/>
              <a:gd name="connsiteY2" fmla="*/ 1485900 h 2628900"/>
              <a:gd name="connsiteX3" fmla="*/ 1524000 w 5067300"/>
              <a:gd name="connsiteY3" fmla="*/ 105410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24000 w 5067300"/>
              <a:gd name="connsiteY3" fmla="*/ 105410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81150 w 5067300"/>
              <a:gd name="connsiteY3" fmla="*/ 183515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09650 w 5067300"/>
              <a:gd name="connsiteY2" fmla="*/ 2095500 h 2628900"/>
              <a:gd name="connsiteX3" fmla="*/ 1581150 w 5067300"/>
              <a:gd name="connsiteY3" fmla="*/ 1835150 h 2628900"/>
              <a:gd name="connsiteX4" fmla="*/ 2197100 w 5067300"/>
              <a:gd name="connsiteY4" fmla="*/ 13843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30600 w 5067300"/>
              <a:gd name="connsiteY6" fmla="*/ 0 h 1244600"/>
              <a:gd name="connsiteX7" fmla="*/ 4064000 w 5067300"/>
              <a:gd name="connsiteY7" fmla="*/ 2667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64000 w 5067300"/>
              <a:gd name="connsiteY7" fmla="*/ 2667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44950 w 5067300"/>
              <a:gd name="connsiteY7" fmla="*/ 1003300 h 1244600"/>
              <a:gd name="connsiteX8" fmla="*/ 4533900 w 5067300"/>
              <a:gd name="connsiteY8" fmla="*/ 647700 h 1244600"/>
              <a:gd name="connsiteX9" fmla="*/ 5067300 w 5067300"/>
              <a:gd name="connsiteY9" fmla="*/ 749300 h 1244600"/>
              <a:gd name="connsiteX0" fmla="*/ 0 w 5067300"/>
              <a:gd name="connsiteY0" fmla="*/ 1244600 h 1244600"/>
              <a:gd name="connsiteX1" fmla="*/ 495300 w 5067300"/>
              <a:gd name="connsiteY1" fmla="*/ 1244600 h 1244600"/>
              <a:gd name="connsiteX2" fmla="*/ 1009650 w 5067300"/>
              <a:gd name="connsiteY2" fmla="*/ 711200 h 1244600"/>
              <a:gd name="connsiteX3" fmla="*/ 1581150 w 5067300"/>
              <a:gd name="connsiteY3" fmla="*/ 450850 h 1244600"/>
              <a:gd name="connsiteX4" fmla="*/ 2197100 w 5067300"/>
              <a:gd name="connsiteY4" fmla="*/ 0 h 1244600"/>
              <a:gd name="connsiteX5" fmla="*/ 2476500 w 5067300"/>
              <a:gd name="connsiteY5" fmla="*/ 355600 h 1244600"/>
              <a:gd name="connsiteX6" fmla="*/ 3511550 w 5067300"/>
              <a:gd name="connsiteY6" fmla="*/ 635000 h 1244600"/>
              <a:gd name="connsiteX7" fmla="*/ 4044950 w 5067300"/>
              <a:gd name="connsiteY7" fmla="*/ 1003300 h 1244600"/>
              <a:gd name="connsiteX8" fmla="*/ 4641850 w 5067300"/>
              <a:gd name="connsiteY8" fmla="*/ 1079500 h 1244600"/>
              <a:gd name="connsiteX9" fmla="*/ 5067300 w 5067300"/>
              <a:gd name="connsiteY9" fmla="*/ 749300 h 1244600"/>
              <a:gd name="connsiteX0" fmla="*/ 0 w 5022850"/>
              <a:gd name="connsiteY0" fmla="*/ 1244600 h 1244600"/>
              <a:gd name="connsiteX1" fmla="*/ 495300 w 5022850"/>
              <a:gd name="connsiteY1" fmla="*/ 1244600 h 1244600"/>
              <a:gd name="connsiteX2" fmla="*/ 1009650 w 5022850"/>
              <a:gd name="connsiteY2" fmla="*/ 711200 h 1244600"/>
              <a:gd name="connsiteX3" fmla="*/ 1581150 w 5022850"/>
              <a:gd name="connsiteY3" fmla="*/ 450850 h 1244600"/>
              <a:gd name="connsiteX4" fmla="*/ 2197100 w 5022850"/>
              <a:gd name="connsiteY4" fmla="*/ 0 h 1244600"/>
              <a:gd name="connsiteX5" fmla="*/ 2476500 w 5022850"/>
              <a:gd name="connsiteY5" fmla="*/ 355600 h 1244600"/>
              <a:gd name="connsiteX6" fmla="*/ 3511550 w 5022850"/>
              <a:gd name="connsiteY6" fmla="*/ 635000 h 1244600"/>
              <a:gd name="connsiteX7" fmla="*/ 4044950 w 5022850"/>
              <a:gd name="connsiteY7" fmla="*/ 1003300 h 1244600"/>
              <a:gd name="connsiteX8" fmla="*/ 4641850 w 5022850"/>
              <a:gd name="connsiteY8" fmla="*/ 1079500 h 1244600"/>
              <a:gd name="connsiteX9" fmla="*/ 5022850 w 5022850"/>
              <a:gd name="connsiteY9" fmla="*/ 1079500 h 1244600"/>
              <a:gd name="connsiteX0" fmla="*/ 0 w 5022850"/>
              <a:gd name="connsiteY0" fmla="*/ 1244600 h 1244600"/>
              <a:gd name="connsiteX1" fmla="*/ 495300 w 5022850"/>
              <a:gd name="connsiteY1" fmla="*/ 1244600 h 1244600"/>
              <a:gd name="connsiteX2" fmla="*/ 1041400 w 5022850"/>
              <a:gd name="connsiteY2" fmla="*/ 958850 h 1244600"/>
              <a:gd name="connsiteX3" fmla="*/ 1581150 w 5022850"/>
              <a:gd name="connsiteY3" fmla="*/ 450850 h 1244600"/>
              <a:gd name="connsiteX4" fmla="*/ 2197100 w 5022850"/>
              <a:gd name="connsiteY4" fmla="*/ 0 h 1244600"/>
              <a:gd name="connsiteX5" fmla="*/ 2476500 w 5022850"/>
              <a:gd name="connsiteY5" fmla="*/ 355600 h 1244600"/>
              <a:gd name="connsiteX6" fmla="*/ 3511550 w 5022850"/>
              <a:gd name="connsiteY6" fmla="*/ 635000 h 1244600"/>
              <a:gd name="connsiteX7" fmla="*/ 4044950 w 5022850"/>
              <a:gd name="connsiteY7" fmla="*/ 1003300 h 1244600"/>
              <a:gd name="connsiteX8" fmla="*/ 4641850 w 5022850"/>
              <a:gd name="connsiteY8" fmla="*/ 1079500 h 1244600"/>
              <a:gd name="connsiteX9" fmla="*/ 5022850 w 5022850"/>
              <a:gd name="connsiteY9" fmla="*/ 1079500 h 1244600"/>
              <a:gd name="connsiteX0" fmla="*/ 0 w 5022850"/>
              <a:gd name="connsiteY0" fmla="*/ 1244600 h 1244600"/>
              <a:gd name="connsiteX1" fmla="*/ 495300 w 5022850"/>
              <a:gd name="connsiteY1" fmla="*/ 1244600 h 1244600"/>
              <a:gd name="connsiteX2" fmla="*/ 1041400 w 5022850"/>
              <a:gd name="connsiteY2" fmla="*/ 958850 h 1244600"/>
              <a:gd name="connsiteX3" fmla="*/ 1536700 w 5022850"/>
              <a:gd name="connsiteY3" fmla="*/ 882650 h 1244600"/>
              <a:gd name="connsiteX4" fmla="*/ 2197100 w 5022850"/>
              <a:gd name="connsiteY4" fmla="*/ 0 h 1244600"/>
              <a:gd name="connsiteX5" fmla="*/ 2476500 w 5022850"/>
              <a:gd name="connsiteY5" fmla="*/ 355600 h 1244600"/>
              <a:gd name="connsiteX6" fmla="*/ 3511550 w 5022850"/>
              <a:gd name="connsiteY6" fmla="*/ 635000 h 1244600"/>
              <a:gd name="connsiteX7" fmla="*/ 4044950 w 5022850"/>
              <a:gd name="connsiteY7" fmla="*/ 1003300 h 1244600"/>
              <a:gd name="connsiteX8" fmla="*/ 4641850 w 5022850"/>
              <a:gd name="connsiteY8" fmla="*/ 1079500 h 1244600"/>
              <a:gd name="connsiteX9" fmla="*/ 5022850 w 5022850"/>
              <a:gd name="connsiteY9" fmla="*/ 1079500 h 1244600"/>
              <a:gd name="connsiteX0" fmla="*/ 0 w 5022850"/>
              <a:gd name="connsiteY0" fmla="*/ 889000 h 889000"/>
              <a:gd name="connsiteX1" fmla="*/ 495300 w 5022850"/>
              <a:gd name="connsiteY1" fmla="*/ 889000 h 889000"/>
              <a:gd name="connsiteX2" fmla="*/ 1041400 w 5022850"/>
              <a:gd name="connsiteY2" fmla="*/ 603250 h 889000"/>
              <a:gd name="connsiteX3" fmla="*/ 1536700 w 5022850"/>
              <a:gd name="connsiteY3" fmla="*/ 527050 h 889000"/>
              <a:gd name="connsiteX4" fmla="*/ 2044700 w 5022850"/>
              <a:gd name="connsiteY4" fmla="*/ 400050 h 889000"/>
              <a:gd name="connsiteX5" fmla="*/ 2476500 w 5022850"/>
              <a:gd name="connsiteY5" fmla="*/ 0 h 889000"/>
              <a:gd name="connsiteX6" fmla="*/ 3511550 w 5022850"/>
              <a:gd name="connsiteY6" fmla="*/ 279400 h 889000"/>
              <a:gd name="connsiteX7" fmla="*/ 4044950 w 5022850"/>
              <a:gd name="connsiteY7" fmla="*/ 647700 h 889000"/>
              <a:gd name="connsiteX8" fmla="*/ 4641850 w 5022850"/>
              <a:gd name="connsiteY8" fmla="*/ 723900 h 889000"/>
              <a:gd name="connsiteX9" fmla="*/ 5022850 w 5022850"/>
              <a:gd name="connsiteY9" fmla="*/ 723900 h 889000"/>
              <a:gd name="connsiteX0" fmla="*/ 0 w 5022850"/>
              <a:gd name="connsiteY0" fmla="*/ 609600 h 609600"/>
              <a:gd name="connsiteX1" fmla="*/ 495300 w 5022850"/>
              <a:gd name="connsiteY1" fmla="*/ 609600 h 609600"/>
              <a:gd name="connsiteX2" fmla="*/ 1041400 w 5022850"/>
              <a:gd name="connsiteY2" fmla="*/ 323850 h 609600"/>
              <a:gd name="connsiteX3" fmla="*/ 1536700 w 5022850"/>
              <a:gd name="connsiteY3" fmla="*/ 247650 h 609600"/>
              <a:gd name="connsiteX4" fmla="*/ 2044700 w 5022850"/>
              <a:gd name="connsiteY4" fmla="*/ 120650 h 609600"/>
              <a:gd name="connsiteX5" fmla="*/ 2559050 w 5022850"/>
              <a:gd name="connsiteY5" fmla="*/ 501650 h 609600"/>
              <a:gd name="connsiteX6" fmla="*/ 3511550 w 5022850"/>
              <a:gd name="connsiteY6" fmla="*/ 0 h 609600"/>
              <a:gd name="connsiteX7" fmla="*/ 4044950 w 5022850"/>
              <a:gd name="connsiteY7" fmla="*/ 368300 h 609600"/>
              <a:gd name="connsiteX8" fmla="*/ 4641850 w 5022850"/>
              <a:gd name="connsiteY8" fmla="*/ 444500 h 609600"/>
              <a:gd name="connsiteX9" fmla="*/ 5022850 w 5022850"/>
              <a:gd name="connsiteY9" fmla="*/ 444500 h 609600"/>
              <a:gd name="connsiteX0" fmla="*/ 0 w 5022850"/>
              <a:gd name="connsiteY0" fmla="*/ 488950 h 488950"/>
              <a:gd name="connsiteX1" fmla="*/ 495300 w 5022850"/>
              <a:gd name="connsiteY1" fmla="*/ 488950 h 488950"/>
              <a:gd name="connsiteX2" fmla="*/ 1041400 w 5022850"/>
              <a:gd name="connsiteY2" fmla="*/ 203200 h 488950"/>
              <a:gd name="connsiteX3" fmla="*/ 1536700 w 5022850"/>
              <a:gd name="connsiteY3" fmla="*/ 127000 h 488950"/>
              <a:gd name="connsiteX4" fmla="*/ 2044700 w 5022850"/>
              <a:gd name="connsiteY4" fmla="*/ 0 h 488950"/>
              <a:gd name="connsiteX5" fmla="*/ 2559050 w 5022850"/>
              <a:gd name="connsiteY5" fmla="*/ 381000 h 488950"/>
              <a:gd name="connsiteX6" fmla="*/ 3524250 w 5022850"/>
              <a:gd name="connsiteY6" fmla="*/ 381000 h 488950"/>
              <a:gd name="connsiteX7" fmla="*/ 4044950 w 5022850"/>
              <a:gd name="connsiteY7" fmla="*/ 247650 h 488950"/>
              <a:gd name="connsiteX8" fmla="*/ 4641850 w 5022850"/>
              <a:gd name="connsiteY8" fmla="*/ 323850 h 488950"/>
              <a:gd name="connsiteX9" fmla="*/ 5022850 w 5022850"/>
              <a:gd name="connsiteY9" fmla="*/ 323850 h 488950"/>
              <a:gd name="connsiteX0" fmla="*/ 0 w 5022850"/>
              <a:gd name="connsiteY0" fmla="*/ 488950 h 488950"/>
              <a:gd name="connsiteX1" fmla="*/ 495300 w 5022850"/>
              <a:gd name="connsiteY1" fmla="*/ 488950 h 488950"/>
              <a:gd name="connsiteX2" fmla="*/ 1041400 w 5022850"/>
              <a:gd name="connsiteY2" fmla="*/ 203200 h 488950"/>
              <a:gd name="connsiteX3" fmla="*/ 1536700 w 5022850"/>
              <a:gd name="connsiteY3" fmla="*/ 127000 h 488950"/>
              <a:gd name="connsiteX4" fmla="*/ 2044700 w 5022850"/>
              <a:gd name="connsiteY4" fmla="*/ 0 h 488950"/>
              <a:gd name="connsiteX5" fmla="*/ 2559050 w 5022850"/>
              <a:gd name="connsiteY5" fmla="*/ 381000 h 488950"/>
              <a:gd name="connsiteX6" fmla="*/ 3524250 w 5022850"/>
              <a:gd name="connsiteY6" fmla="*/ 381000 h 488950"/>
              <a:gd name="connsiteX7" fmla="*/ 4000500 w 5022850"/>
              <a:gd name="connsiteY7" fmla="*/ 444500 h 488950"/>
              <a:gd name="connsiteX8" fmla="*/ 4641850 w 5022850"/>
              <a:gd name="connsiteY8" fmla="*/ 323850 h 488950"/>
              <a:gd name="connsiteX9" fmla="*/ 5022850 w 5022850"/>
              <a:gd name="connsiteY9" fmla="*/ 323850 h 488950"/>
              <a:gd name="connsiteX0" fmla="*/ 0 w 5022850"/>
              <a:gd name="connsiteY0" fmla="*/ 488950 h 488950"/>
              <a:gd name="connsiteX1" fmla="*/ 495300 w 5022850"/>
              <a:gd name="connsiteY1" fmla="*/ 488950 h 488950"/>
              <a:gd name="connsiteX2" fmla="*/ 1041400 w 5022850"/>
              <a:gd name="connsiteY2" fmla="*/ 203200 h 488950"/>
              <a:gd name="connsiteX3" fmla="*/ 1536700 w 5022850"/>
              <a:gd name="connsiteY3" fmla="*/ 127000 h 488950"/>
              <a:gd name="connsiteX4" fmla="*/ 2044700 w 5022850"/>
              <a:gd name="connsiteY4" fmla="*/ 0 h 488950"/>
              <a:gd name="connsiteX5" fmla="*/ 2559050 w 5022850"/>
              <a:gd name="connsiteY5" fmla="*/ 381000 h 488950"/>
              <a:gd name="connsiteX6" fmla="*/ 3524250 w 5022850"/>
              <a:gd name="connsiteY6" fmla="*/ 381000 h 488950"/>
              <a:gd name="connsiteX7" fmla="*/ 4000500 w 5022850"/>
              <a:gd name="connsiteY7" fmla="*/ 444500 h 488950"/>
              <a:gd name="connsiteX8" fmla="*/ 4622800 w 5022850"/>
              <a:gd name="connsiteY8" fmla="*/ 450850 h 488950"/>
              <a:gd name="connsiteX9" fmla="*/ 5022850 w 5022850"/>
              <a:gd name="connsiteY9" fmla="*/ 323850 h 488950"/>
              <a:gd name="connsiteX0" fmla="*/ 0 w 5003800"/>
              <a:gd name="connsiteY0" fmla="*/ 488950 h 488950"/>
              <a:gd name="connsiteX1" fmla="*/ 495300 w 5003800"/>
              <a:gd name="connsiteY1" fmla="*/ 488950 h 488950"/>
              <a:gd name="connsiteX2" fmla="*/ 1041400 w 5003800"/>
              <a:gd name="connsiteY2" fmla="*/ 203200 h 488950"/>
              <a:gd name="connsiteX3" fmla="*/ 1536700 w 5003800"/>
              <a:gd name="connsiteY3" fmla="*/ 127000 h 488950"/>
              <a:gd name="connsiteX4" fmla="*/ 2044700 w 5003800"/>
              <a:gd name="connsiteY4" fmla="*/ 0 h 488950"/>
              <a:gd name="connsiteX5" fmla="*/ 2559050 w 5003800"/>
              <a:gd name="connsiteY5" fmla="*/ 381000 h 488950"/>
              <a:gd name="connsiteX6" fmla="*/ 3524250 w 5003800"/>
              <a:gd name="connsiteY6" fmla="*/ 381000 h 488950"/>
              <a:gd name="connsiteX7" fmla="*/ 4000500 w 5003800"/>
              <a:gd name="connsiteY7" fmla="*/ 444500 h 488950"/>
              <a:gd name="connsiteX8" fmla="*/ 4622800 w 5003800"/>
              <a:gd name="connsiteY8" fmla="*/ 450850 h 488950"/>
              <a:gd name="connsiteX9" fmla="*/ 5003800 w 5003800"/>
              <a:gd name="connsiteY9" fmla="*/ 450850 h 488950"/>
              <a:gd name="connsiteX0" fmla="*/ 0 w 5003800"/>
              <a:gd name="connsiteY0" fmla="*/ 488950 h 488950"/>
              <a:gd name="connsiteX1" fmla="*/ 495300 w 5003800"/>
              <a:gd name="connsiteY1" fmla="*/ 488950 h 488950"/>
              <a:gd name="connsiteX2" fmla="*/ 1047750 w 5003800"/>
              <a:gd name="connsiteY2" fmla="*/ 254000 h 488950"/>
              <a:gd name="connsiteX3" fmla="*/ 1536700 w 5003800"/>
              <a:gd name="connsiteY3" fmla="*/ 127000 h 488950"/>
              <a:gd name="connsiteX4" fmla="*/ 2044700 w 5003800"/>
              <a:gd name="connsiteY4" fmla="*/ 0 h 488950"/>
              <a:gd name="connsiteX5" fmla="*/ 2559050 w 5003800"/>
              <a:gd name="connsiteY5" fmla="*/ 381000 h 488950"/>
              <a:gd name="connsiteX6" fmla="*/ 3524250 w 5003800"/>
              <a:gd name="connsiteY6" fmla="*/ 381000 h 488950"/>
              <a:gd name="connsiteX7" fmla="*/ 4000500 w 5003800"/>
              <a:gd name="connsiteY7" fmla="*/ 444500 h 488950"/>
              <a:gd name="connsiteX8" fmla="*/ 4622800 w 5003800"/>
              <a:gd name="connsiteY8" fmla="*/ 450850 h 488950"/>
              <a:gd name="connsiteX9" fmla="*/ 5003800 w 5003800"/>
              <a:gd name="connsiteY9" fmla="*/ 450850 h 488950"/>
              <a:gd name="connsiteX0" fmla="*/ 0 w 5003800"/>
              <a:gd name="connsiteY0" fmla="*/ 488950 h 488950"/>
              <a:gd name="connsiteX1" fmla="*/ 495300 w 5003800"/>
              <a:gd name="connsiteY1" fmla="*/ 488950 h 488950"/>
              <a:gd name="connsiteX2" fmla="*/ 1047750 w 5003800"/>
              <a:gd name="connsiteY2" fmla="*/ 254000 h 488950"/>
              <a:gd name="connsiteX3" fmla="*/ 1568450 w 5003800"/>
              <a:gd name="connsiteY3" fmla="*/ 254000 h 488950"/>
              <a:gd name="connsiteX4" fmla="*/ 2044700 w 5003800"/>
              <a:gd name="connsiteY4" fmla="*/ 0 h 488950"/>
              <a:gd name="connsiteX5" fmla="*/ 2559050 w 5003800"/>
              <a:gd name="connsiteY5" fmla="*/ 381000 h 488950"/>
              <a:gd name="connsiteX6" fmla="*/ 3524250 w 5003800"/>
              <a:gd name="connsiteY6" fmla="*/ 381000 h 488950"/>
              <a:gd name="connsiteX7" fmla="*/ 4000500 w 5003800"/>
              <a:gd name="connsiteY7" fmla="*/ 444500 h 488950"/>
              <a:gd name="connsiteX8" fmla="*/ 4622800 w 5003800"/>
              <a:gd name="connsiteY8" fmla="*/ 450850 h 488950"/>
              <a:gd name="connsiteX9" fmla="*/ 5003800 w 5003800"/>
              <a:gd name="connsiteY9" fmla="*/ 450850 h 488950"/>
              <a:gd name="connsiteX0" fmla="*/ 0 w 5003800"/>
              <a:gd name="connsiteY0" fmla="*/ 241300 h 241300"/>
              <a:gd name="connsiteX1" fmla="*/ 495300 w 5003800"/>
              <a:gd name="connsiteY1" fmla="*/ 241300 h 241300"/>
              <a:gd name="connsiteX2" fmla="*/ 1047750 w 5003800"/>
              <a:gd name="connsiteY2" fmla="*/ 6350 h 241300"/>
              <a:gd name="connsiteX3" fmla="*/ 1568450 w 5003800"/>
              <a:gd name="connsiteY3" fmla="*/ 6350 h 241300"/>
              <a:gd name="connsiteX4" fmla="*/ 2025650 w 5003800"/>
              <a:gd name="connsiteY4" fmla="*/ 0 h 241300"/>
              <a:gd name="connsiteX5" fmla="*/ 2559050 w 5003800"/>
              <a:gd name="connsiteY5" fmla="*/ 133350 h 241300"/>
              <a:gd name="connsiteX6" fmla="*/ 3524250 w 5003800"/>
              <a:gd name="connsiteY6" fmla="*/ 133350 h 241300"/>
              <a:gd name="connsiteX7" fmla="*/ 4000500 w 5003800"/>
              <a:gd name="connsiteY7" fmla="*/ 196850 h 241300"/>
              <a:gd name="connsiteX8" fmla="*/ 4622800 w 5003800"/>
              <a:gd name="connsiteY8" fmla="*/ 203200 h 241300"/>
              <a:gd name="connsiteX9" fmla="*/ 5003800 w 5003800"/>
              <a:gd name="connsiteY9" fmla="*/ 203200 h 241300"/>
              <a:gd name="connsiteX0" fmla="*/ 0 w 5003800"/>
              <a:gd name="connsiteY0" fmla="*/ 241300 h 266700"/>
              <a:gd name="connsiteX1" fmla="*/ 495300 w 5003800"/>
              <a:gd name="connsiteY1" fmla="*/ 241300 h 266700"/>
              <a:gd name="connsiteX2" fmla="*/ 1047750 w 5003800"/>
              <a:gd name="connsiteY2" fmla="*/ 6350 h 266700"/>
              <a:gd name="connsiteX3" fmla="*/ 1568450 w 5003800"/>
              <a:gd name="connsiteY3" fmla="*/ 6350 h 266700"/>
              <a:gd name="connsiteX4" fmla="*/ 2025650 w 5003800"/>
              <a:gd name="connsiteY4" fmla="*/ 0 h 266700"/>
              <a:gd name="connsiteX5" fmla="*/ 2476500 w 5003800"/>
              <a:gd name="connsiteY5" fmla="*/ 266700 h 266700"/>
              <a:gd name="connsiteX6" fmla="*/ 3524250 w 5003800"/>
              <a:gd name="connsiteY6" fmla="*/ 133350 h 266700"/>
              <a:gd name="connsiteX7" fmla="*/ 4000500 w 5003800"/>
              <a:gd name="connsiteY7" fmla="*/ 196850 h 266700"/>
              <a:gd name="connsiteX8" fmla="*/ 4622800 w 5003800"/>
              <a:gd name="connsiteY8" fmla="*/ 203200 h 266700"/>
              <a:gd name="connsiteX9" fmla="*/ 5003800 w 5003800"/>
              <a:gd name="connsiteY9" fmla="*/ 203200 h 266700"/>
              <a:gd name="connsiteX0" fmla="*/ 0 w 5003800"/>
              <a:gd name="connsiteY0" fmla="*/ 241300 h 285750"/>
              <a:gd name="connsiteX1" fmla="*/ 495300 w 5003800"/>
              <a:gd name="connsiteY1" fmla="*/ 241300 h 285750"/>
              <a:gd name="connsiteX2" fmla="*/ 1047750 w 5003800"/>
              <a:gd name="connsiteY2" fmla="*/ 6350 h 285750"/>
              <a:gd name="connsiteX3" fmla="*/ 1568450 w 5003800"/>
              <a:gd name="connsiteY3" fmla="*/ 6350 h 285750"/>
              <a:gd name="connsiteX4" fmla="*/ 2025650 w 5003800"/>
              <a:gd name="connsiteY4" fmla="*/ 0 h 285750"/>
              <a:gd name="connsiteX5" fmla="*/ 2476500 w 5003800"/>
              <a:gd name="connsiteY5" fmla="*/ 266700 h 285750"/>
              <a:gd name="connsiteX6" fmla="*/ 3511550 w 5003800"/>
              <a:gd name="connsiteY6" fmla="*/ 285750 h 285750"/>
              <a:gd name="connsiteX7" fmla="*/ 4000500 w 5003800"/>
              <a:gd name="connsiteY7" fmla="*/ 196850 h 285750"/>
              <a:gd name="connsiteX8" fmla="*/ 4622800 w 5003800"/>
              <a:gd name="connsiteY8" fmla="*/ 203200 h 285750"/>
              <a:gd name="connsiteX9" fmla="*/ 5003800 w 5003800"/>
              <a:gd name="connsiteY9" fmla="*/ 203200 h 285750"/>
              <a:gd name="connsiteX0" fmla="*/ 0 w 5003800"/>
              <a:gd name="connsiteY0" fmla="*/ 241300 h 292100"/>
              <a:gd name="connsiteX1" fmla="*/ 495300 w 5003800"/>
              <a:gd name="connsiteY1" fmla="*/ 241300 h 292100"/>
              <a:gd name="connsiteX2" fmla="*/ 1047750 w 5003800"/>
              <a:gd name="connsiteY2" fmla="*/ 6350 h 292100"/>
              <a:gd name="connsiteX3" fmla="*/ 1568450 w 5003800"/>
              <a:gd name="connsiteY3" fmla="*/ 6350 h 292100"/>
              <a:gd name="connsiteX4" fmla="*/ 2025650 w 5003800"/>
              <a:gd name="connsiteY4" fmla="*/ 0 h 292100"/>
              <a:gd name="connsiteX5" fmla="*/ 2476500 w 5003800"/>
              <a:gd name="connsiteY5" fmla="*/ 266700 h 292100"/>
              <a:gd name="connsiteX6" fmla="*/ 3511550 w 5003800"/>
              <a:gd name="connsiteY6" fmla="*/ 285750 h 292100"/>
              <a:gd name="connsiteX7" fmla="*/ 4000500 w 5003800"/>
              <a:gd name="connsiteY7" fmla="*/ 292100 h 292100"/>
              <a:gd name="connsiteX8" fmla="*/ 4622800 w 5003800"/>
              <a:gd name="connsiteY8" fmla="*/ 203200 h 292100"/>
              <a:gd name="connsiteX9" fmla="*/ 5003800 w 5003800"/>
              <a:gd name="connsiteY9" fmla="*/ 203200 h 292100"/>
              <a:gd name="connsiteX0" fmla="*/ 0 w 5003800"/>
              <a:gd name="connsiteY0" fmla="*/ 241300 h 304800"/>
              <a:gd name="connsiteX1" fmla="*/ 495300 w 5003800"/>
              <a:gd name="connsiteY1" fmla="*/ 241300 h 304800"/>
              <a:gd name="connsiteX2" fmla="*/ 1047750 w 5003800"/>
              <a:gd name="connsiteY2" fmla="*/ 6350 h 304800"/>
              <a:gd name="connsiteX3" fmla="*/ 1568450 w 5003800"/>
              <a:gd name="connsiteY3" fmla="*/ 6350 h 304800"/>
              <a:gd name="connsiteX4" fmla="*/ 2025650 w 5003800"/>
              <a:gd name="connsiteY4" fmla="*/ 0 h 304800"/>
              <a:gd name="connsiteX5" fmla="*/ 2476500 w 5003800"/>
              <a:gd name="connsiteY5" fmla="*/ 266700 h 304800"/>
              <a:gd name="connsiteX6" fmla="*/ 3511550 w 5003800"/>
              <a:gd name="connsiteY6" fmla="*/ 285750 h 304800"/>
              <a:gd name="connsiteX7" fmla="*/ 4000500 w 5003800"/>
              <a:gd name="connsiteY7" fmla="*/ 292100 h 304800"/>
              <a:gd name="connsiteX8" fmla="*/ 4603750 w 5003800"/>
              <a:gd name="connsiteY8" fmla="*/ 304800 h 304800"/>
              <a:gd name="connsiteX9" fmla="*/ 5003800 w 5003800"/>
              <a:gd name="connsiteY9" fmla="*/ 203200 h 304800"/>
              <a:gd name="connsiteX0" fmla="*/ 0 w 5003800"/>
              <a:gd name="connsiteY0" fmla="*/ 241300 h 311150"/>
              <a:gd name="connsiteX1" fmla="*/ 495300 w 5003800"/>
              <a:gd name="connsiteY1" fmla="*/ 241300 h 311150"/>
              <a:gd name="connsiteX2" fmla="*/ 1047750 w 5003800"/>
              <a:gd name="connsiteY2" fmla="*/ 6350 h 311150"/>
              <a:gd name="connsiteX3" fmla="*/ 1568450 w 5003800"/>
              <a:gd name="connsiteY3" fmla="*/ 6350 h 311150"/>
              <a:gd name="connsiteX4" fmla="*/ 2025650 w 5003800"/>
              <a:gd name="connsiteY4" fmla="*/ 0 h 311150"/>
              <a:gd name="connsiteX5" fmla="*/ 2476500 w 5003800"/>
              <a:gd name="connsiteY5" fmla="*/ 266700 h 311150"/>
              <a:gd name="connsiteX6" fmla="*/ 3511550 w 5003800"/>
              <a:gd name="connsiteY6" fmla="*/ 285750 h 311150"/>
              <a:gd name="connsiteX7" fmla="*/ 4000500 w 5003800"/>
              <a:gd name="connsiteY7" fmla="*/ 292100 h 311150"/>
              <a:gd name="connsiteX8" fmla="*/ 4603750 w 5003800"/>
              <a:gd name="connsiteY8" fmla="*/ 304800 h 311150"/>
              <a:gd name="connsiteX9" fmla="*/ 5003800 w 5003800"/>
              <a:gd name="connsiteY9" fmla="*/ 31115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03800" h="311150">
                <a:moveTo>
                  <a:pt x="0" y="241300"/>
                </a:moveTo>
                <a:lnTo>
                  <a:pt x="495300" y="241300"/>
                </a:lnTo>
                <a:lnTo>
                  <a:pt x="1047750" y="6350"/>
                </a:lnTo>
                <a:lnTo>
                  <a:pt x="1568450" y="6350"/>
                </a:lnTo>
                <a:lnTo>
                  <a:pt x="2025650" y="0"/>
                </a:lnTo>
                <a:lnTo>
                  <a:pt x="2476500" y="266700"/>
                </a:lnTo>
                <a:lnTo>
                  <a:pt x="3511550" y="285750"/>
                </a:lnTo>
                <a:lnTo>
                  <a:pt x="4000500" y="292100"/>
                </a:lnTo>
                <a:lnTo>
                  <a:pt x="4603750" y="304800"/>
                </a:lnTo>
                <a:lnTo>
                  <a:pt x="5003800" y="311150"/>
                </a:lnTo>
              </a:path>
            </a:pathLst>
          </a:custGeom>
          <a:ln w="57150" cmpd="sng">
            <a:solidFill>
              <a:schemeClr val="accent6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1562100" y="1781175"/>
            <a:ext cx="5378450" cy="1971675"/>
          </a:xfrm>
          <a:custGeom>
            <a:avLst/>
            <a:gdLst>
              <a:gd name="connsiteX0" fmla="*/ 0 w 5067300"/>
              <a:gd name="connsiteY0" fmla="*/ 2628900 h 2628900"/>
              <a:gd name="connsiteX1" fmla="*/ 495300 w 5067300"/>
              <a:gd name="connsiteY1" fmla="*/ 2628900 h 2628900"/>
              <a:gd name="connsiteX2" fmla="*/ 1028700 w 5067300"/>
              <a:gd name="connsiteY2" fmla="*/ 1485900 h 2628900"/>
              <a:gd name="connsiteX3" fmla="*/ 1524000 w 5067300"/>
              <a:gd name="connsiteY3" fmla="*/ 1054100 h 2628900"/>
              <a:gd name="connsiteX4" fmla="*/ 1739900 w 5067300"/>
              <a:gd name="connsiteY4" fmla="*/ 647700 h 2628900"/>
              <a:gd name="connsiteX5" fmla="*/ 2489200 w 5067300"/>
              <a:gd name="connsiteY5" fmla="*/ 0 h 2628900"/>
              <a:gd name="connsiteX6" fmla="*/ 3530600 w 5067300"/>
              <a:gd name="connsiteY6" fmla="*/ 1384300 h 2628900"/>
              <a:gd name="connsiteX7" fmla="*/ 4064000 w 5067300"/>
              <a:gd name="connsiteY7" fmla="*/ 1651000 h 2628900"/>
              <a:gd name="connsiteX8" fmla="*/ 4533900 w 5067300"/>
              <a:gd name="connsiteY8" fmla="*/ 2032000 h 2628900"/>
              <a:gd name="connsiteX9" fmla="*/ 5067300 w 5067300"/>
              <a:gd name="connsiteY9" fmla="*/ 213360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7300" h="2628900">
                <a:moveTo>
                  <a:pt x="0" y="2628900"/>
                </a:moveTo>
                <a:lnTo>
                  <a:pt x="495300" y="2628900"/>
                </a:lnTo>
                <a:lnTo>
                  <a:pt x="1028700" y="1485900"/>
                </a:lnTo>
                <a:lnTo>
                  <a:pt x="1524000" y="1054100"/>
                </a:lnTo>
                <a:lnTo>
                  <a:pt x="1739900" y="647700"/>
                </a:lnTo>
                <a:lnTo>
                  <a:pt x="2489200" y="0"/>
                </a:lnTo>
                <a:lnTo>
                  <a:pt x="3530600" y="1384300"/>
                </a:lnTo>
                <a:lnTo>
                  <a:pt x="4064000" y="1651000"/>
                </a:lnTo>
                <a:lnTo>
                  <a:pt x="4533900" y="2032000"/>
                </a:lnTo>
                <a:lnTo>
                  <a:pt x="5067300" y="2133600"/>
                </a:lnTo>
              </a:path>
            </a:pathLst>
          </a:cu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1416050" y="1215628"/>
            <a:ext cx="2247900" cy="832247"/>
            <a:chOff x="1416423" y="1417638"/>
            <a:chExt cx="2247900" cy="1109662"/>
          </a:xfrm>
        </p:grpSpPr>
        <p:sp>
          <p:nvSpPr>
            <p:cNvPr id="47128" name="TextBox 14"/>
            <p:cNvSpPr txBox="1">
              <a:spLocks noChangeArrowheads="1"/>
            </p:cNvSpPr>
            <p:nvPr/>
          </p:nvSpPr>
          <p:spPr bwMode="auto">
            <a:xfrm>
              <a:off x="1416423" y="1417638"/>
              <a:ext cx="2247900" cy="898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/>
                <a:t>Suppliers believe sales are huge and respond accordingly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2845173" y="1917700"/>
              <a:ext cx="819150" cy="6096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2787651" y="3614740"/>
            <a:ext cx="3901124" cy="543688"/>
            <a:chOff x="2788024" y="4616451"/>
            <a:chExt cx="3901181" cy="724127"/>
          </a:xfrm>
        </p:grpSpPr>
        <p:sp>
          <p:nvSpPr>
            <p:cNvPr id="47126" name="TextBox 17"/>
            <p:cNvSpPr txBox="1">
              <a:spLocks noChangeArrowheads="1"/>
            </p:cNvSpPr>
            <p:nvPr/>
          </p:nvSpPr>
          <p:spPr bwMode="auto">
            <a:xfrm>
              <a:off x="3083934" y="4959351"/>
              <a:ext cx="3605271" cy="381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/>
                <a:t>A short-term increase in consumer demand</a:t>
              </a:r>
            </a:p>
          </p:txBody>
        </p:sp>
        <p:cxnSp>
          <p:nvCxnSpPr>
            <p:cNvPr id="23" name="Straight Arrow Connector 22"/>
            <p:cNvCxnSpPr>
              <a:stCxn id="47126" idx="1"/>
            </p:cNvCxnSpPr>
            <p:nvPr/>
          </p:nvCxnSpPr>
          <p:spPr>
            <a:xfrm flipH="1" flipV="1">
              <a:off x="2788024" y="4616451"/>
              <a:ext cx="295910" cy="533513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095750" y="1333500"/>
            <a:ext cx="3136900" cy="1532335"/>
            <a:chOff x="4096123" y="1574800"/>
            <a:chExt cx="3136900" cy="2043578"/>
          </a:xfrm>
        </p:grpSpPr>
        <p:sp>
          <p:nvSpPr>
            <p:cNvPr id="47124" name="TextBox 15"/>
            <p:cNvSpPr txBox="1">
              <a:spLocks noChangeArrowheads="1"/>
            </p:cNvSpPr>
            <p:nvPr/>
          </p:nvSpPr>
          <p:spPr bwMode="auto">
            <a:xfrm>
              <a:off x="4629523" y="1574800"/>
              <a:ext cx="2603500" cy="898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/>
                <a:t>Wholesalers order even more to be sure retailers can be adequately supplied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4096123" y="2252817"/>
              <a:ext cx="920750" cy="1365561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387476" y="2265760"/>
            <a:ext cx="1889125" cy="1120378"/>
            <a:chOff x="1387454" y="2818278"/>
            <a:chExt cx="1889146" cy="1493372"/>
          </a:xfrm>
        </p:grpSpPr>
        <p:sp>
          <p:nvSpPr>
            <p:cNvPr id="47122" name="TextBox 16"/>
            <p:cNvSpPr txBox="1">
              <a:spLocks noChangeArrowheads="1"/>
            </p:cNvSpPr>
            <p:nvPr/>
          </p:nvSpPr>
          <p:spPr bwMode="auto">
            <a:xfrm>
              <a:off x="1387454" y="2818278"/>
              <a:ext cx="1730769" cy="63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400"/>
                <a:t>Retailers respond by ordering more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2178038" y="3302314"/>
              <a:ext cx="1098562" cy="1009336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6413501" y="1962150"/>
            <a:ext cx="2111111" cy="1431161"/>
            <a:chOff x="6413500" y="2412558"/>
            <a:chExt cx="2111383" cy="1909312"/>
          </a:xfrm>
        </p:grpSpPr>
        <p:sp>
          <p:nvSpPr>
            <p:cNvPr id="47117" name="TextBox 18"/>
            <p:cNvSpPr txBox="1">
              <a:spLocks noChangeArrowheads="1"/>
            </p:cNvSpPr>
            <p:nvPr/>
          </p:nvSpPr>
          <p:spPr bwMode="auto">
            <a:xfrm>
              <a:off x="7070452" y="2412558"/>
              <a:ext cx="1454431" cy="1909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en-US" altLang="en-US"/>
                <a:t>Suppliers</a:t>
              </a:r>
            </a:p>
            <a:p>
              <a:pPr>
                <a:spcAft>
                  <a:spcPts val="600"/>
                </a:spcAft>
              </a:pPr>
              <a:r>
                <a:rPr lang="en-US" altLang="en-US"/>
                <a:t>Wholesalers</a:t>
              </a:r>
            </a:p>
            <a:p>
              <a:pPr>
                <a:spcAft>
                  <a:spcPts val="600"/>
                </a:spcAft>
              </a:pPr>
              <a:r>
                <a:rPr lang="en-US" altLang="en-US"/>
                <a:t>Retailers</a:t>
              </a:r>
            </a:p>
            <a:p>
              <a:pPr>
                <a:spcAft>
                  <a:spcPts val="600"/>
                </a:spcAft>
              </a:pPr>
              <a:r>
                <a:rPr lang="en-US" altLang="en-US"/>
                <a:t>Consumers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413500" y="2615875"/>
              <a:ext cx="573162" cy="0"/>
            </a:xfrm>
            <a:prstGeom prst="line">
              <a:avLst/>
            </a:prstGeom>
            <a:ln w="571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413500" y="2946265"/>
              <a:ext cx="573162" cy="0"/>
            </a:xfrm>
            <a:prstGeom prst="line">
              <a:avLst/>
            </a:prstGeom>
            <a:ln w="57150" cmpd="sng">
              <a:solidFill>
                <a:schemeClr val="accent4">
                  <a:lumMod val="5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413500" y="3314777"/>
              <a:ext cx="573162" cy="0"/>
            </a:xfrm>
            <a:prstGeom prst="line">
              <a:avLst/>
            </a:prstGeom>
            <a:ln w="57150" cmpd="sng">
              <a:solidFill>
                <a:schemeClr val="accent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413500" y="3643579"/>
              <a:ext cx="573162" cy="0"/>
            </a:xfrm>
            <a:prstGeom prst="line">
              <a:avLst/>
            </a:prstGeom>
            <a:ln w="57150" cmpd="sng">
              <a:solidFill>
                <a:schemeClr val="accent6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7429501" y="906066"/>
            <a:ext cx="13428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S11.2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Managing the Bullwhip Effect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409700"/>
          <a:ext cx="8229600" cy="29263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7700"/>
                <a:gridCol w="2197100"/>
                <a:gridCol w="4114800"/>
              </a:tblGrid>
              <a:tr h="2781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TABLE S11.1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The Bullwhip Effect</a:t>
                      </a:r>
                      <a:endParaRPr lang="en-US" sz="14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6">
                <a:tc gridSpan="2"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CAUSE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REMEDY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80140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Demand forecast errors (cumulative uncertainty in the supply chain) </a:t>
                      </a: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Share demand information throughout the supply chain</a:t>
                      </a: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913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Order batching (large, infrequent orders leading suppliers to order even larger amounts) </a:t>
                      </a: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Channel coordination: Determine lot sizes as though the full supply chain was one company</a:t>
                      </a: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913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Price fluctuations (buying in advance of demand to take advantage of low prices, discounts, or sales) </a:t>
                      </a: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Price stabilization (everyday low prices)</a:t>
                      </a:r>
                      <a:endParaRPr lang="en-US" sz="14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40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Shortage gaming (hoarding supplies for fear of a supply shortage) </a:t>
                      </a:r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Allocate orders based on past demand</a:t>
                      </a:r>
                      <a:endParaRPr lang="en-US" sz="1400" dirty="0"/>
                    </a:p>
                  </a:txBody>
                  <a:tcPr marT="34296" marB="3429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lmart rfid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1" y="1379935"/>
            <a:ext cx="8640763" cy="293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392906"/>
            <a:ext cx="7721600" cy="7239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RFID Helps Control Bullwhip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Bullwhip Effect Measure</a:t>
            </a:r>
          </a:p>
        </p:txBody>
      </p:sp>
      <p:graphicFrame>
        <p:nvGraphicFramePr>
          <p:cNvPr id="4" name="Object 23"/>
          <p:cNvGraphicFramePr>
            <a:graphicFrameLocks noChangeAspect="1"/>
          </p:cNvGraphicFramePr>
          <p:nvPr/>
        </p:nvGraphicFramePr>
        <p:xfrm>
          <a:off x="1377950" y="1385887"/>
          <a:ext cx="63881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Equation" r:id="rId3" imgW="6372360" imgH="1042200" progId="Equation.3">
                  <p:embed/>
                </p:oleObj>
              </mc:Choice>
              <mc:Fallback>
                <p:oleObj name="Equation" r:id="rId3" imgW="6372360" imgH="10422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1385887"/>
                        <a:ext cx="638810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77950" y="2466975"/>
            <a:ext cx="652774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If measure is:</a:t>
            </a:r>
          </a:p>
          <a:p>
            <a:endParaRPr lang="en-US" altLang="en-US" sz="2400"/>
          </a:p>
          <a:p>
            <a:r>
              <a:rPr lang="en-US" altLang="en-US" sz="2400"/>
              <a:t>	&gt; 1 – Variance amplification is present</a:t>
            </a:r>
          </a:p>
          <a:p>
            <a:r>
              <a:rPr lang="en-US" altLang="en-US" sz="2400"/>
              <a:t>	= 1 – No amplification is present</a:t>
            </a:r>
          </a:p>
          <a:p>
            <a:r>
              <a:rPr lang="en-US" altLang="en-US" sz="2400"/>
              <a:t>	&lt; 1 – Smoothing or dampening is occurring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Calculating the Bullwhip Effect</a:t>
            </a:r>
            <a:endParaRPr lang="en-US" dirty="0"/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1257300"/>
          </a:xfrm>
        </p:spPr>
        <p:txBody>
          <a:bodyPr>
            <a:normAutofit fontScale="92500" lnSpcReduction="1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Transform sheet steel to tabletops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Each firm in the supply chain has one supplier and one customer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80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1" y="2562225"/>
          <a:ext cx="8229601" cy="18252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0"/>
                <a:gridCol w="1644650"/>
                <a:gridCol w="1644650"/>
                <a:gridCol w="1955801"/>
              </a:tblGrid>
              <a:tr h="434397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FIRM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VARIANCE OF DEMAND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VARIANCE OF ORDERS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FFFF"/>
                          </a:solidFill>
                        </a:rPr>
                        <a:t>BULLWHIP MEASURE</a:t>
                      </a:r>
                      <a:endParaRPr lang="en-US" sz="12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Furniture Mart, Inc.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100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110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612900" algn="r"/>
                        </a:tabLst>
                      </a:pPr>
                      <a:r>
                        <a:rPr lang="en-US" sz="1200" dirty="0" smtClean="0"/>
                        <a:t>	110/100 = 1.10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Furniture Distributors, Inc.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110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180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612900" algn="r"/>
                        </a:tabLst>
                      </a:pPr>
                      <a:r>
                        <a:rPr lang="en-US" sz="1200" dirty="0" smtClean="0"/>
                        <a:t>	180/110 = 1.64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Furniture Makers of America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180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300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612900" algn="r"/>
                        </a:tabLst>
                      </a:pPr>
                      <a:r>
                        <a:rPr lang="en-US" sz="1200" dirty="0" smtClean="0"/>
                        <a:t>	300/180 = 1.67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Chieh Lee Metals, Inc.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300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750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612900" algn="r"/>
                        </a:tabLst>
                      </a:pPr>
                      <a:r>
                        <a:rPr lang="en-US" sz="1200" dirty="0" smtClean="0"/>
                        <a:t>	750/300 = 2.50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Metal Suppliers Ltd.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750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200" dirty="0" smtClean="0"/>
                        <a:t>	2000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612900" algn="r"/>
                        </a:tabLst>
                      </a:pPr>
                      <a:r>
                        <a:rPr lang="en-US" sz="1200" dirty="0" smtClean="0"/>
                        <a:t>	2000/750 = 2.67</a:t>
                      </a:r>
                      <a:endParaRPr lang="en-US" sz="120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Supplier Selection Analysis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Many factors play a role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Choosing lowest bid is becoming rare</a:t>
            </a:r>
          </a:p>
          <a:p>
            <a:pPr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Factor weighting techniques consider multiple criteria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Each factor is assigned a weight and a score</a:t>
            </a:r>
          </a:p>
          <a:p>
            <a:pPr lvl="1">
              <a:buFont typeface="Arial Unicode MS" pitchFamily="34" charset="-128"/>
              <a:buChar char="▶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Choose the supplier with the best weighted score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Factor Weighting Approach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6901" y="1059656"/>
          <a:ext cx="7954963" cy="3741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1732"/>
                <a:gridCol w="266689"/>
                <a:gridCol w="558778"/>
                <a:gridCol w="292088"/>
                <a:gridCol w="1371545"/>
                <a:gridCol w="285739"/>
                <a:gridCol w="634975"/>
                <a:gridCol w="279389"/>
                <a:gridCol w="1347416"/>
                <a:gridCol w="335267"/>
                <a:gridCol w="603226"/>
                <a:gridCol w="278119"/>
              </a:tblGrid>
              <a:tr h="228600">
                <a:tc gridSpan="4"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FABER PAINT</a:t>
                      </a:r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SMITH DYE</a:t>
                      </a:r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CRITERION</a:t>
                      </a:r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WEIGHT</a:t>
                      </a:r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SCORE (1-5)</a:t>
                      </a:r>
                    </a:p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(5 HIGHEST)</a:t>
                      </a:r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WEIGHT </a:t>
                      </a:r>
                    </a:p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x SCORE</a:t>
                      </a:r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SCORE (1-5)</a:t>
                      </a:r>
                    </a:p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(5 HIGHEST)</a:t>
                      </a:r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WEIGHT </a:t>
                      </a:r>
                    </a:p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</a:rPr>
                        <a:t>x SCORE</a:t>
                      </a:r>
                      <a:endParaRPr lang="en-US" sz="11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36" marR="91436"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33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Engineering/innovation skills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.20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1.0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1.0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Production process capability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.15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0.6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0.75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Distribution capability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.05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0.2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0.15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Quality performance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.10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0.2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0.3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Facilities/location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.05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0.1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0.15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Financial strength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.15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0.6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0.75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Information systems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.10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0.2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0.5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Integrity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.20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1.0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0.6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Total 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1.00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/>
                        <a:t>3.9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4.2</a:t>
                      </a:r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91436" marR="91436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Transportation Mode Analysis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457200" y="1085850"/>
            <a:ext cx="8229600" cy="1828800"/>
          </a:xfrm>
        </p:spPr>
        <p:txBody>
          <a:bodyPr>
            <a:normAutofit fontScale="77500" lnSpcReduction="20000"/>
          </a:bodyPr>
          <a:lstStyle/>
          <a:p>
            <a:pPr>
              <a:buFont typeface="Arial Unicode MS" pitchFamily="34" charset="-128"/>
              <a:buChar char="▶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Evaluate holding verses shipping options</a:t>
            </a:r>
          </a:p>
          <a:p>
            <a:pPr lvl="1">
              <a:spcAft>
                <a:spcPts val="600"/>
              </a:spcAft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Ship connectors from San Jose to Singapore</a:t>
            </a:r>
          </a:p>
          <a:p>
            <a:pPr lvl="1">
              <a:spcAft>
                <a:spcPts val="600"/>
              </a:spcAft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Value of connectors = $1,750</a:t>
            </a:r>
          </a:p>
          <a:p>
            <a:pPr lvl="1">
              <a:spcAft>
                <a:spcPts val="600"/>
              </a:spcAft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Holding cost = 40% per year</a:t>
            </a:r>
          </a:p>
          <a:p>
            <a:pPr lvl="1">
              <a:spcAft>
                <a:spcPts val="600"/>
              </a:spcAft>
              <a:buFont typeface="Arial Unicode MS" pitchFamily="34" charset="-128"/>
              <a:buChar char="▶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One carrier is 1 day faster but $20 more expensive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108200" y="3088483"/>
            <a:ext cx="4724400" cy="1469949"/>
            <a:chOff x="2108201" y="4131260"/>
            <a:chExt cx="4724401" cy="1959773"/>
          </a:xfrm>
        </p:grpSpPr>
        <p:grpSp>
          <p:nvGrpSpPr>
            <p:cNvPr id="56325" name="Group 9"/>
            <p:cNvGrpSpPr>
              <a:grpSpLocks/>
            </p:cNvGrpSpPr>
            <p:nvPr/>
          </p:nvGrpSpPr>
          <p:grpSpPr bwMode="auto">
            <a:xfrm>
              <a:off x="2108201" y="4131260"/>
              <a:ext cx="4724401" cy="1231007"/>
              <a:chOff x="1397001" y="4368800"/>
              <a:chExt cx="4724401" cy="1231007"/>
            </a:xfrm>
          </p:grpSpPr>
          <p:sp>
            <p:nvSpPr>
              <p:cNvPr id="56327" name="TextBox 3"/>
              <p:cNvSpPr txBox="1">
                <a:spLocks noChangeArrowheads="1"/>
              </p:cNvSpPr>
              <p:nvPr/>
            </p:nvSpPr>
            <p:spPr bwMode="auto">
              <a:xfrm>
                <a:off x="1397001" y="4368800"/>
                <a:ext cx="1752599" cy="1231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en-US" sz="2000"/>
                  <a:t>Daily cost of holding the product</a:t>
                </a:r>
              </a:p>
            </p:txBody>
          </p:sp>
          <p:sp>
            <p:nvSpPr>
              <p:cNvPr id="56328" name="TextBox 4"/>
              <p:cNvSpPr txBox="1">
                <a:spLocks noChangeArrowheads="1"/>
              </p:cNvSpPr>
              <p:nvPr/>
            </p:nvSpPr>
            <p:spPr bwMode="auto">
              <a:xfrm>
                <a:off x="3479801" y="4368800"/>
                <a:ext cx="1219200" cy="12310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en-US" sz="2000"/>
                  <a:t>Annual holding cost</a:t>
                </a:r>
              </a:p>
            </p:txBody>
          </p:sp>
          <p:sp>
            <p:nvSpPr>
              <p:cNvPr id="56329" name="TextBox 5"/>
              <p:cNvSpPr txBox="1">
                <a:spLocks noChangeArrowheads="1"/>
              </p:cNvSpPr>
              <p:nvPr/>
            </p:nvSpPr>
            <p:spPr bwMode="auto">
              <a:xfrm>
                <a:off x="4953001" y="4495800"/>
                <a:ext cx="1130300" cy="8617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en-US" sz="2000"/>
                  <a:t>Product value</a:t>
                </a:r>
              </a:p>
            </p:txBody>
          </p:sp>
          <p:sp>
            <p:nvSpPr>
              <p:cNvPr id="56330" name="TextBox 6"/>
              <p:cNvSpPr txBox="1">
                <a:spLocks noChangeArrowheads="1"/>
              </p:cNvSpPr>
              <p:nvPr/>
            </p:nvSpPr>
            <p:spPr bwMode="auto">
              <a:xfrm>
                <a:off x="3111500" y="4610100"/>
                <a:ext cx="1802096" cy="533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/>
                  <a:t>=                   x</a:t>
                </a:r>
              </a:p>
            </p:txBody>
          </p:sp>
          <p:sp>
            <p:nvSpPr>
              <p:cNvPr id="8" name="Double Bracket 7"/>
              <p:cNvSpPr/>
              <p:nvPr/>
            </p:nvSpPr>
            <p:spPr>
              <a:xfrm>
                <a:off x="3517901" y="4368800"/>
                <a:ext cx="2603501" cy="901627"/>
              </a:xfrm>
              <a:prstGeom prst="bracketPair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56326" name="TextBox 10"/>
            <p:cNvSpPr txBox="1">
              <a:spLocks noChangeArrowheads="1"/>
            </p:cNvSpPr>
            <p:nvPr/>
          </p:nvSpPr>
          <p:spPr bwMode="auto">
            <a:xfrm>
              <a:off x="3822700" y="5147261"/>
              <a:ext cx="2481771" cy="943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/>
                <a:t>= (.40 x $1,750)/365</a:t>
              </a:r>
            </a:p>
            <a:p>
              <a:r>
                <a:rPr lang="en-US" altLang="en-US" sz="2000"/>
                <a:t>= $1.92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 rot="21034820">
            <a:off x="5409424" y="1263903"/>
            <a:ext cx="3306730" cy="1088123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</p:spPr>
        <p:txBody>
          <a:bodyPr wrap="none" lIns="288000" tIns="234000" rIns="288000" bIns="234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  <a:cs typeface="+mn-cs"/>
              </a:rPr>
              <a:t>$1.92 &lt; $20.00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  <a:cs typeface="+mn-cs"/>
              </a:rPr>
              <a:t>Choose slower shipping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AutoShape 4" descr="3287383400_2177562"/>
          <p:cNvSpPr>
            <a:spLocks noChangeAspect="1" noChangeArrowheads="1"/>
          </p:cNvSpPr>
          <p:nvPr/>
        </p:nvSpPr>
        <p:spPr bwMode="auto">
          <a:xfrm>
            <a:off x="1828800" y="1928813"/>
            <a:ext cx="54864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7346" name="AutoShape 5" descr="3287383400_2177562"/>
          <p:cNvSpPr>
            <a:spLocks noChangeAspect="1" noChangeArrowheads="1"/>
          </p:cNvSpPr>
          <p:nvPr/>
        </p:nvSpPr>
        <p:spPr bwMode="auto">
          <a:xfrm>
            <a:off x="1828800" y="1928813"/>
            <a:ext cx="54864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3234483"/>
            <a:ext cx="9144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99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alt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  <p:pic>
        <p:nvPicPr>
          <p:cNvPr id="57351" name="Picture 7" descr="disclai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0151"/>
            <a:ext cx="9144000" cy="208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8021</TotalTime>
  <Words>762</Words>
  <Application>Microsoft Office PowerPoint</Application>
  <PresentationFormat>On-screen Show (16:9)</PresentationFormat>
  <Paragraphs>220</Paragraphs>
  <Slides>16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Thatch</vt:lpstr>
      <vt:lpstr>Equation</vt:lpstr>
      <vt:lpstr>PowerPoint Presentation</vt:lpstr>
      <vt:lpstr>Outline</vt:lpstr>
      <vt:lpstr>Learning Objectives</vt:lpstr>
      <vt:lpstr>Evaluating Disaster Risk</vt:lpstr>
      <vt:lpstr>How Many Suppliers?</vt:lpstr>
      <vt:lpstr>How Many Suppliers?</vt:lpstr>
      <vt:lpstr>The Bullwhip Effect</vt:lpstr>
      <vt:lpstr>The Bullwhip Effect</vt:lpstr>
      <vt:lpstr>Managing the Bullwhip Effect</vt:lpstr>
      <vt:lpstr>RFID Helps Control Bullwhip</vt:lpstr>
      <vt:lpstr>The Bullwhip Effect Measure</vt:lpstr>
      <vt:lpstr>Calculating the Bullwhip Effect</vt:lpstr>
      <vt:lpstr>Supplier Selection Analysis</vt:lpstr>
      <vt:lpstr>Factor Weighting Approach</vt:lpstr>
      <vt:lpstr>Transportation Mode Analysis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Supplement 11 - Supply Chain Management Analytics</dc:subject>
  <dc:creator>Jeff Heyl</dc:creator>
  <cp:lastModifiedBy>Jary</cp:lastModifiedBy>
  <cp:revision>707</cp:revision>
  <dcterms:created xsi:type="dcterms:W3CDTF">2012-09-28T10:33:31Z</dcterms:created>
  <dcterms:modified xsi:type="dcterms:W3CDTF">2015-09-16T06:16:44Z</dcterms:modified>
</cp:coreProperties>
</file>