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59"/>
  </p:notesMasterIdLst>
  <p:sldIdLst>
    <p:sldId id="257" r:id="rId2"/>
    <p:sldId id="280" r:id="rId3"/>
    <p:sldId id="365" r:id="rId4"/>
    <p:sldId id="371" r:id="rId5"/>
    <p:sldId id="372" r:id="rId6"/>
    <p:sldId id="442" r:id="rId7"/>
    <p:sldId id="443" r:id="rId8"/>
    <p:sldId id="447" r:id="rId9"/>
    <p:sldId id="446" r:id="rId10"/>
    <p:sldId id="449" r:id="rId11"/>
    <p:sldId id="506" r:id="rId12"/>
    <p:sldId id="507" r:id="rId13"/>
    <p:sldId id="444" r:id="rId14"/>
    <p:sldId id="448" r:id="rId15"/>
    <p:sldId id="450" r:id="rId16"/>
    <p:sldId id="451" r:id="rId17"/>
    <p:sldId id="452" r:id="rId18"/>
    <p:sldId id="453" r:id="rId19"/>
    <p:sldId id="454" r:id="rId20"/>
    <p:sldId id="455" r:id="rId21"/>
    <p:sldId id="456" r:id="rId22"/>
    <p:sldId id="457" r:id="rId23"/>
    <p:sldId id="458" r:id="rId24"/>
    <p:sldId id="459" r:id="rId25"/>
    <p:sldId id="460" r:id="rId26"/>
    <p:sldId id="508" r:id="rId27"/>
    <p:sldId id="509" r:id="rId28"/>
    <p:sldId id="510" r:id="rId29"/>
    <p:sldId id="511" r:id="rId30"/>
    <p:sldId id="465" r:id="rId31"/>
    <p:sldId id="466" r:id="rId32"/>
    <p:sldId id="467" r:id="rId33"/>
    <p:sldId id="468" r:id="rId34"/>
    <p:sldId id="469" r:id="rId35"/>
    <p:sldId id="470" r:id="rId36"/>
    <p:sldId id="471" r:id="rId37"/>
    <p:sldId id="472" r:id="rId38"/>
    <p:sldId id="512" r:id="rId39"/>
    <p:sldId id="513" r:id="rId40"/>
    <p:sldId id="476" r:id="rId41"/>
    <p:sldId id="483" r:id="rId42"/>
    <p:sldId id="481" r:id="rId43"/>
    <p:sldId id="484" r:id="rId44"/>
    <p:sldId id="485" r:id="rId45"/>
    <p:sldId id="486" r:id="rId46"/>
    <p:sldId id="487" r:id="rId47"/>
    <p:sldId id="488" r:id="rId48"/>
    <p:sldId id="489" r:id="rId49"/>
    <p:sldId id="494" r:id="rId50"/>
    <p:sldId id="495" r:id="rId51"/>
    <p:sldId id="496" r:id="rId52"/>
    <p:sldId id="499" r:id="rId53"/>
    <p:sldId id="500" r:id="rId54"/>
    <p:sldId id="501" r:id="rId55"/>
    <p:sldId id="502" r:id="rId56"/>
    <p:sldId id="514" r:id="rId57"/>
    <p:sldId id="503" r:id="rId58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B1"/>
    <a:srgbClr val="24BDB2"/>
    <a:srgbClr val="3D9A3A"/>
    <a:srgbClr val="8AAAD3"/>
    <a:srgbClr val="3F5B2E"/>
    <a:srgbClr val="D9F8FF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47" autoAdjust="0"/>
    <p:restoredTop sz="97907" autoAdjust="0"/>
  </p:normalViewPr>
  <p:slideViewPr>
    <p:cSldViewPr snapToGrid="0" snapToObjects="1">
      <p:cViewPr>
        <p:scale>
          <a:sx n="77" d="100"/>
          <a:sy n="77" d="100"/>
        </p:scale>
        <p:origin x="-810" y="-354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1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B496C15-F56E-45C2-8FE0-1097850C2FE0}" type="datetimeFigureOut">
              <a:rPr lang="en-US"/>
              <a:pPr>
                <a:defRPr/>
              </a:pPr>
              <a:t>9/26/2015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8E65C0F-993F-4699-8F34-C28309669C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84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43A055-7E6D-4524-B21A-5EA21654CC2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EBDCA8-822E-4379-8F1D-15FEA5D5BFB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52D7D9-A7AB-40DF-A77F-080870AA189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73A8DD-EDA2-4889-8CF0-F3BC8F5CBF5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A40BD5-901D-4B5D-8D5B-740149E5BD9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5816E8-46D5-4C5E-99B6-DA65128A0F3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61E878-A3F2-4A98-8D4E-993F0134F17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F7799A-F925-474A-8FCA-9691B478F7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DDA878-4637-4499-8A92-640A09D722A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2C0B92-263C-489B-B788-87376138980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578A8A-A697-4BA3-8246-2110BD20626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A2697E-5F22-4854-A59B-6765EE1D7EA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877016-3BAF-4E6F-A84B-87620464A31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D0798A-505E-4DAD-A97D-5E551169366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813D5C-F581-4D5F-84C1-1B24470370D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0BE872-EF00-4E54-9EFF-9BF173F0EE4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900EDE-EF93-4D5C-A3BB-30596CCD9E5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EFD17A-532C-490B-8BC3-62FB4090266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F13547-FB90-4FD2-9253-B900C4FD4C2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91E7C7-1A73-46A0-B81A-90A9AD89E4F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27307F-E576-43E6-AF65-45DFE99A4BF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A09B24-AF0D-4077-A1D2-E803DFBEECD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033066-3CE7-466C-AAEC-16E392DD125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2754B8-268C-4785-8F59-631D15F9657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FFD193-B641-451F-96DF-0B76BB31FEE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1411F8-CD94-40CD-A3A0-65E29298B15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6BE3D-6B03-4E79-B3F8-C96A4F23EE0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FF5E01-9C04-47EA-99EE-2A8C3D9E333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A04286-EEF6-439F-9C6E-A6853361F14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7F09C3-8AD7-44F2-ACC2-C3CE397C598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A73B3E-6EF4-4542-BC23-A407A7A3689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997837-71DF-428E-B834-62AAE460A6D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7F5DFE-B4E5-4C2F-942D-2C6FE639D59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23A39-905C-444A-AFB9-59887D88BC1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51427C-4D53-4035-9A89-DC27CF1C31E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D67AB1-571E-408C-A591-D948F720807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268AFC-2FB7-4D0C-988B-EFE8FCD566B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7D0D8A-A46D-405F-880C-14D82A87298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0F6E72-28AE-439E-AAB0-D85E1E7C07B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A00CFC-1920-4CB3-8123-FF286580855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C7E4B3-EBB2-4988-BB2C-043DE0AF8E3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39BB87-EF43-4E3B-BE02-3BC5D9833CA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33A164-3AEC-48FB-8069-10D8FADE252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45E4F9-E305-4E69-981A-297A8B1897F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01EC9A-A540-498B-8F2E-9A1FD6A909D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2D050B-3502-4C8D-8584-C4F279E8736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12DE52-EDD5-448A-BD09-0F006A48B33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900113-1035-4ADE-9C28-BB536048948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AEB6D7-93FE-4E9C-A1FC-86211AC5260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852418-EFDE-4163-A6EC-F9E0CDAF2C7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937751-4445-4E51-9E8C-B127ED84362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09728"/>
            <a:ext cx="8814816" cy="18790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285751"/>
            <a:ext cx="8229600" cy="165735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114550"/>
            <a:ext cx="6560234" cy="131445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D31A958A-363E-4835-8C0C-E5A1D33E5C03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01467ECB-8D51-4C84-B9C3-B962CE20702A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2450592"/>
            <a:ext cx="74066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373673"/>
            <a:ext cx="7772400" cy="2048256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65785"/>
            <a:ext cx="7772400" cy="1132284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6EACBA79-0A30-421F-8310-A45C9FC0DEFA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3444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3444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FCFF8499-5FBF-4D97-9D4A-8B0B0429B3D7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162391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162391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961"/>
            <a:ext cx="8229600" cy="85725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956322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95632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814E630A-5145-473F-94A2-6CDA96AA1AFE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" grpId="0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914"/>
            <a:ext cx="8229600" cy="85725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DAF01B34-2133-42CD-AF08-BC26585231A6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C41C61A5-F498-4284-BA83-66CA79AF7140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79324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228600"/>
            <a:ext cx="3931920" cy="5715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830670"/>
            <a:ext cx="3931920" cy="8001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1657350"/>
            <a:ext cx="8666456" cy="298323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142F08AD-C03F-45D9-944C-5635B82F8FE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3543300"/>
            <a:ext cx="5486400" cy="498402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4041703"/>
            <a:ext cx="5486400" cy="684191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187398"/>
            <a:ext cx="8534400" cy="325755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A708245B-88EA-4A7E-8FC4-3C37099CA8BD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13" grpId="0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146F806D-1789-4103-BCB8-34AA962C17B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2C0418F6-0CD7-4BB0-B4F4-37BB3FF13DF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10314"/>
            <a:ext cx="8810846" cy="4924044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90152"/>
            <a:ext cx="8229600" cy="85725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34678"/>
            <a:ext cx="8229600" cy="339471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13 - </a:t>
            </a:r>
            <a:fld id="{2F270461-C9A8-4897-AC8E-10F97521115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 txBox="1">
            <a:spLocks/>
          </p:cNvSpPr>
          <p:nvPr/>
        </p:nvSpPr>
        <p:spPr bwMode="auto">
          <a:xfrm>
            <a:off x="561545" y="2362200"/>
            <a:ext cx="8298249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6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ill Sans MT" pitchFamily="34" charset="0"/>
              </a:rPr>
              <a:t>Aggregate Planning and S&amp;OP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5801" y="1293913"/>
            <a:ext cx="337752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/>
              </a:rPr>
              <a:t>Chapter 13</a:t>
            </a:r>
            <a:endParaRPr lang="en-US" sz="13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rial"/>
            </a:endParaRPr>
          </a:p>
        </p:txBody>
      </p:sp>
      <p:sp>
        <p:nvSpPr>
          <p:cNvPr id="14344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  <p:sp>
        <p:nvSpPr>
          <p:cNvPr id="14345" name="TextBox 3"/>
          <p:cNvSpPr txBox="1">
            <a:spLocks noChangeArrowheads="1"/>
          </p:cNvSpPr>
          <p:nvPr/>
        </p:nvSpPr>
        <p:spPr bwMode="auto">
          <a:xfrm>
            <a:off x="-1079500" y="23622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028700"/>
            <a:ext cx="7696200" cy="923925"/>
          </a:xfrm>
        </p:spPr>
        <p:txBody>
          <a:bodyPr>
            <a:normAutofit fontScale="92500" lnSpcReduction="10000"/>
          </a:bodyPr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Global Company Profile: </a:t>
            </a:r>
            <a:br>
              <a:rPr lang="en-US" alt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Frito-Lay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914525"/>
            <a:ext cx="7467600" cy="232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3200"/>
              <a:t>The Planning Process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3200"/>
              <a:t>Sales and Operations Planning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3200"/>
              <a:t>The Nature of Aggregate Planning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3200"/>
              <a:t>Aggregate Planning Strategies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 - Continued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27100" y="1323975"/>
            <a:ext cx="7289800" cy="3190875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Methods for Aggregate Planning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Aggregate Planning in Services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Revenue Management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02519"/>
            <a:ext cx="8034338" cy="834629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BF0922"/>
                </a:solidFill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00139" y="2047875"/>
            <a:ext cx="6942137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800" b="1"/>
              <a:t>Define </a:t>
            </a:r>
            <a:r>
              <a:rPr lang="en-US" altLang="en-US" sz="2800"/>
              <a:t>sales and operations planning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800" b="1"/>
              <a:t>Define </a:t>
            </a:r>
            <a:r>
              <a:rPr lang="en-US" altLang="en-US" sz="2800"/>
              <a:t>aggregate planning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800" b="1"/>
              <a:t>Identify </a:t>
            </a:r>
            <a:r>
              <a:rPr lang="en-US" altLang="en-US" sz="2800"/>
              <a:t>optional strategies for developing an aggregate plan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685800" y="1102519"/>
            <a:ext cx="7670800" cy="140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D33320"/>
              </a:buClr>
            </a:pPr>
            <a:r>
              <a:rPr lang="en-US" altLang="en-US" sz="3200" b="1">
                <a:solidFill>
                  <a:srgbClr val="BF0922"/>
                </a:solidFill>
              </a:rPr>
              <a:t>When you complete this chapter you should be able to:</a:t>
            </a:r>
          </a:p>
          <a:p>
            <a:endParaRPr lang="en-US" alt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169989" y="2143125"/>
            <a:ext cx="6802437" cy="237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8163" indent="-53816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4"/>
            </a:pPr>
            <a:r>
              <a:rPr lang="en-US" altLang="en-US" sz="2800" b="1"/>
              <a:t>Prepare </a:t>
            </a:r>
            <a:r>
              <a:rPr lang="en-US" altLang="en-US" sz="2800"/>
              <a:t>a graphical aggregate plan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4"/>
            </a:pPr>
            <a:r>
              <a:rPr lang="en-US" altLang="en-US" sz="2800" b="1"/>
              <a:t>Solve</a:t>
            </a:r>
            <a:r>
              <a:rPr lang="en-US" altLang="en-US" sz="2800"/>
              <a:t> an aggregate plan via the transportation method 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4"/>
            </a:pPr>
            <a:r>
              <a:rPr lang="en-US" altLang="en-US" sz="2800" b="1"/>
              <a:t>Understand</a:t>
            </a:r>
            <a:r>
              <a:rPr lang="en-US" altLang="en-US" sz="2800"/>
              <a:t> and solve a revenue management problem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FL C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4" name="Group 5"/>
          <p:cNvGrpSpPr>
            <a:grpSpLocks/>
          </p:cNvGrpSpPr>
          <p:nvPr/>
        </p:nvGrpSpPr>
        <p:grpSpPr bwMode="auto">
          <a:xfrm>
            <a:off x="415926" y="178594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1546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50031"/>
            <a:ext cx="7772400" cy="839391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Aggregate Planning at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Frito</a:t>
            </a:r>
            <a:r>
              <a:rPr lang="en-US" dirty="0">
                <a:solidFill>
                  <a:schemeClr val="bg1"/>
                </a:solidFill>
              </a:rPr>
              <a:t>-Lay</a:t>
            </a: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854076" y="1656160"/>
            <a:ext cx="7459663" cy="365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/>
              <a:t>More than three dozen brands, 15 brands sell more than $100 million annually, 7 sell over $1 billion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/>
              <a:t>Planning processes covers 3 to 18 months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/>
              <a:t>Unique processes and specially designed equipment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/>
              <a:t>High fixed costs require high volumes and high utilization</a:t>
            </a:r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FL C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2" name="Group 5"/>
          <p:cNvGrpSpPr>
            <a:grpSpLocks/>
          </p:cNvGrpSpPr>
          <p:nvPr/>
        </p:nvGrpSpPr>
        <p:grpSpPr bwMode="auto">
          <a:xfrm>
            <a:off x="415926" y="178594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1566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50031"/>
            <a:ext cx="7772400" cy="839391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Aggregate Planning at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Frito</a:t>
            </a:r>
            <a:r>
              <a:rPr lang="en-US" dirty="0">
                <a:solidFill>
                  <a:schemeClr val="bg1"/>
                </a:solidFill>
              </a:rPr>
              <a:t>-Lay</a:t>
            </a:r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841376" y="1618060"/>
            <a:ext cx="7459663" cy="404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/>
              <a:t>Demand profile based on historical sales, forecasts, innovations, promotion, local demand data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/>
              <a:t>Match total demand to capacity, expansion plans, and costs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/>
              <a:t>Quarterly aggregate plan goes to 36 plants in 17 regions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800"/>
              <a:t>Each plant develops 4-week plan for product lines and production runs</a:t>
            </a:r>
            <a:endParaRPr lang="en-US" altLang="en-US"/>
          </a:p>
        </p:txBody>
      </p:sp>
      <p:sp>
        <p:nvSpPr>
          <p:cNvPr id="25609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667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Planning Process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95325" y="1094185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13.1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52499" y="1014413"/>
            <a:ext cx="8043219" cy="3783069"/>
            <a:chOff x="952500" y="1162050"/>
            <a:chExt cx="7950200" cy="5043892"/>
          </a:xfrm>
        </p:grpSpPr>
        <p:sp>
          <p:nvSpPr>
            <p:cNvPr id="34821" name="Freeform 5"/>
            <p:cNvSpPr>
              <a:spLocks/>
            </p:cNvSpPr>
            <p:nvPr/>
          </p:nvSpPr>
          <p:spPr bwMode="auto">
            <a:xfrm>
              <a:off x="3543300" y="1168400"/>
              <a:ext cx="5359400" cy="1552514"/>
            </a:xfrm>
            <a:custGeom>
              <a:avLst/>
              <a:gdLst>
                <a:gd name="T0" fmla="*/ 2888 w 3372"/>
                <a:gd name="T1" fmla="*/ 1048 h 1048"/>
                <a:gd name="T2" fmla="*/ 0 w 3372"/>
                <a:gd name="T3" fmla="*/ 1048 h 1048"/>
                <a:gd name="T4" fmla="*/ 0 w 3372"/>
                <a:gd name="T5" fmla="*/ 4 h 1048"/>
                <a:gd name="T6" fmla="*/ 3372 w 3372"/>
                <a:gd name="T7" fmla="*/ 0 h 1048"/>
                <a:gd name="T8" fmla="*/ 2888 w 3372"/>
                <a:gd name="T9" fmla="*/ 1048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2" h="1048">
                  <a:moveTo>
                    <a:pt x="2888" y="1048"/>
                  </a:moveTo>
                  <a:lnTo>
                    <a:pt x="0" y="1048"/>
                  </a:lnTo>
                  <a:lnTo>
                    <a:pt x="0" y="4"/>
                  </a:lnTo>
                  <a:lnTo>
                    <a:pt x="3372" y="0"/>
                  </a:lnTo>
                  <a:lnTo>
                    <a:pt x="2888" y="10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34822" name="Freeform 6"/>
            <p:cNvSpPr>
              <a:spLocks/>
            </p:cNvSpPr>
            <p:nvPr/>
          </p:nvSpPr>
          <p:spPr bwMode="auto">
            <a:xfrm>
              <a:off x="3549650" y="2724088"/>
              <a:ext cx="4584700" cy="1384245"/>
            </a:xfrm>
            <a:custGeom>
              <a:avLst/>
              <a:gdLst>
                <a:gd name="T0" fmla="*/ 2432 w 2888"/>
                <a:gd name="T1" fmla="*/ 984 h 988"/>
                <a:gd name="T2" fmla="*/ 0 w 2888"/>
                <a:gd name="T3" fmla="*/ 988 h 988"/>
                <a:gd name="T4" fmla="*/ 0 w 2888"/>
                <a:gd name="T5" fmla="*/ 0 h 988"/>
                <a:gd name="T6" fmla="*/ 2888 w 2888"/>
                <a:gd name="T7" fmla="*/ 0 h 988"/>
                <a:gd name="T8" fmla="*/ 2432 w 2888"/>
                <a:gd name="T9" fmla="*/ 984 h 988"/>
                <a:gd name="connsiteX0" fmla="*/ 8573 w 10000"/>
                <a:gd name="connsiteY0" fmla="*/ 10052 h 10052"/>
                <a:gd name="connsiteX1" fmla="*/ 0 w 10000"/>
                <a:gd name="connsiteY1" fmla="*/ 10000 h 10052"/>
                <a:gd name="connsiteX2" fmla="*/ 0 w 10000"/>
                <a:gd name="connsiteY2" fmla="*/ 0 h 10052"/>
                <a:gd name="connsiteX3" fmla="*/ 10000 w 10000"/>
                <a:gd name="connsiteY3" fmla="*/ 0 h 10052"/>
                <a:gd name="connsiteX4" fmla="*/ 8573 w 10000"/>
                <a:gd name="connsiteY4" fmla="*/ 10052 h 10052"/>
                <a:gd name="connsiteX0" fmla="*/ 8559 w 10000"/>
                <a:gd name="connsiteY0" fmla="*/ 9914 h 10000"/>
                <a:gd name="connsiteX1" fmla="*/ 0 w 10000"/>
                <a:gd name="connsiteY1" fmla="*/ 10000 h 10000"/>
                <a:gd name="connsiteX2" fmla="*/ 0 w 10000"/>
                <a:gd name="connsiteY2" fmla="*/ 0 h 10000"/>
                <a:gd name="connsiteX3" fmla="*/ 10000 w 10000"/>
                <a:gd name="connsiteY3" fmla="*/ 0 h 10000"/>
                <a:gd name="connsiteX4" fmla="*/ 8559 w 10000"/>
                <a:gd name="connsiteY4" fmla="*/ 9914 h 10000"/>
                <a:gd name="connsiteX0" fmla="*/ 8517 w 10000"/>
                <a:gd name="connsiteY0" fmla="*/ 10052 h 10052"/>
                <a:gd name="connsiteX1" fmla="*/ 0 w 10000"/>
                <a:gd name="connsiteY1" fmla="*/ 10000 h 10052"/>
                <a:gd name="connsiteX2" fmla="*/ 0 w 10000"/>
                <a:gd name="connsiteY2" fmla="*/ 0 h 10052"/>
                <a:gd name="connsiteX3" fmla="*/ 10000 w 10000"/>
                <a:gd name="connsiteY3" fmla="*/ 0 h 10052"/>
                <a:gd name="connsiteX4" fmla="*/ 8517 w 10000"/>
                <a:gd name="connsiteY4" fmla="*/ 10052 h 10052"/>
                <a:gd name="connsiteX0" fmla="*/ 8559 w 10000"/>
                <a:gd name="connsiteY0" fmla="*/ 10006 h 10006"/>
                <a:gd name="connsiteX1" fmla="*/ 0 w 10000"/>
                <a:gd name="connsiteY1" fmla="*/ 10000 h 10006"/>
                <a:gd name="connsiteX2" fmla="*/ 0 w 10000"/>
                <a:gd name="connsiteY2" fmla="*/ 0 h 10006"/>
                <a:gd name="connsiteX3" fmla="*/ 10000 w 10000"/>
                <a:gd name="connsiteY3" fmla="*/ 0 h 10006"/>
                <a:gd name="connsiteX4" fmla="*/ 8559 w 10000"/>
                <a:gd name="connsiteY4" fmla="*/ 10006 h 1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6">
                  <a:moveTo>
                    <a:pt x="8559" y="10006"/>
                  </a:moveTo>
                  <a:lnTo>
                    <a:pt x="0" y="10000"/>
                  </a:lnTo>
                  <a:lnTo>
                    <a:pt x="0" y="0"/>
                  </a:lnTo>
                  <a:lnTo>
                    <a:pt x="10000" y="0"/>
                  </a:lnTo>
                  <a:lnTo>
                    <a:pt x="8559" y="1000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34823" name="Freeform 7"/>
            <p:cNvSpPr>
              <a:spLocks/>
            </p:cNvSpPr>
            <p:nvPr/>
          </p:nvSpPr>
          <p:spPr bwMode="auto">
            <a:xfrm>
              <a:off x="3549650" y="4095634"/>
              <a:ext cx="3949700" cy="1763643"/>
            </a:xfrm>
            <a:custGeom>
              <a:avLst/>
              <a:gdLst>
                <a:gd name="T0" fmla="*/ 1928 w 2424"/>
                <a:gd name="T1" fmla="*/ 1108 h 1108"/>
                <a:gd name="T2" fmla="*/ 0 w 2424"/>
                <a:gd name="T3" fmla="*/ 1108 h 1108"/>
                <a:gd name="T4" fmla="*/ 0 w 2424"/>
                <a:gd name="T5" fmla="*/ 0 h 1108"/>
                <a:gd name="T6" fmla="*/ 2424 w 2424"/>
                <a:gd name="T7" fmla="*/ 0 h 1108"/>
                <a:gd name="T8" fmla="*/ 1928 w 2424"/>
                <a:gd name="T9" fmla="*/ 1108 h 1108"/>
                <a:gd name="connsiteX0" fmla="*/ 7954 w 10264"/>
                <a:gd name="connsiteY0" fmla="*/ 10036 h 10036"/>
                <a:gd name="connsiteX1" fmla="*/ 0 w 10264"/>
                <a:gd name="connsiteY1" fmla="*/ 10036 h 10036"/>
                <a:gd name="connsiteX2" fmla="*/ 0 w 10264"/>
                <a:gd name="connsiteY2" fmla="*/ 36 h 10036"/>
                <a:gd name="connsiteX3" fmla="*/ 10264 w 10264"/>
                <a:gd name="connsiteY3" fmla="*/ 0 h 10036"/>
                <a:gd name="connsiteX4" fmla="*/ 7954 w 10264"/>
                <a:gd name="connsiteY4" fmla="*/ 10036 h 1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64" h="10036">
                  <a:moveTo>
                    <a:pt x="7954" y="10036"/>
                  </a:moveTo>
                  <a:lnTo>
                    <a:pt x="0" y="10036"/>
                  </a:lnTo>
                  <a:lnTo>
                    <a:pt x="0" y="36"/>
                  </a:lnTo>
                  <a:lnTo>
                    <a:pt x="10264" y="0"/>
                  </a:lnTo>
                  <a:lnTo>
                    <a:pt x="7954" y="1003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27655" name="Freeform 8"/>
            <p:cNvSpPr>
              <a:spLocks/>
            </p:cNvSpPr>
            <p:nvPr/>
          </p:nvSpPr>
          <p:spPr bwMode="auto">
            <a:xfrm>
              <a:off x="2330450" y="1162050"/>
              <a:ext cx="1206500" cy="1847850"/>
            </a:xfrm>
            <a:custGeom>
              <a:avLst/>
              <a:gdLst>
                <a:gd name="T0" fmla="*/ 0 w 760"/>
                <a:gd name="T1" fmla="*/ 1847850 h 1268"/>
                <a:gd name="T2" fmla="*/ 1206500 w 760"/>
                <a:gd name="T3" fmla="*/ 1847850 h 1268"/>
                <a:gd name="T4" fmla="*/ 1206500 w 760"/>
                <a:gd name="T5" fmla="*/ 0 h 1268"/>
                <a:gd name="T6" fmla="*/ 927100 w 760"/>
                <a:gd name="T7" fmla="*/ 0 h 1268"/>
                <a:gd name="T8" fmla="*/ 0 w 760"/>
                <a:gd name="T9" fmla="*/ 1847850 h 1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0"/>
                <a:gd name="T16" fmla="*/ 0 h 1268"/>
                <a:gd name="T17" fmla="*/ 760 w 760"/>
                <a:gd name="T18" fmla="*/ 1268 h 1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0" h="1268">
                  <a:moveTo>
                    <a:pt x="0" y="1268"/>
                  </a:moveTo>
                  <a:lnTo>
                    <a:pt x="760" y="1268"/>
                  </a:lnTo>
                  <a:lnTo>
                    <a:pt x="760" y="0"/>
                  </a:lnTo>
                  <a:lnTo>
                    <a:pt x="584" y="0"/>
                  </a:lnTo>
                  <a:lnTo>
                    <a:pt x="0" y="12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34825" name="Freeform 9"/>
            <p:cNvSpPr>
              <a:spLocks/>
            </p:cNvSpPr>
            <p:nvPr/>
          </p:nvSpPr>
          <p:spPr bwMode="auto">
            <a:xfrm>
              <a:off x="1587500" y="3035226"/>
              <a:ext cx="1955800" cy="1542989"/>
            </a:xfrm>
            <a:custGeom>
              <a:avLst/>
              <a:gdLst>
                <a:gd name="T0" fmla="*/ 0 w 1260"/>
                <a:gd name="T1" fmla="*/ 1084 h 1084"/>
                <a:gd name="T2" fmla="*/ 947 w 1260"/>
                <a:gd name="T3" fmla="*/ 1084 h 1084"/>
                <a:gd name="T4" fmla="*/ 1260 w 1260"/>
                <a:gd name="T5" fmla="*/ 1084 h 1084"/>
                <a:gd name="T6" fmla="*/ 1260 w 1260"/>
                <a:gd name="T7" fmla="*/ 0 h 1084"/>
                <a:gd name="T8" fmla="*/ 492 w 1260"/>
                <a:gd name="T9" fmla="*/ 0 h 1084"/>
                <a:gd name="T10" fmla="*/ 0 w 1260"/>
                <a:gd name="T11" fmla="*/ 1084 h 1084"/>
                <a:gd name="connsiteX0" fmla="*/ 0 w 9778"/>
                <a:gd name="connsiteY0" fmla="*/ 10041 h 10041"/>
                <a:gd name="connsiteX1" fmla="*/ 7294 w 9778"/>
                <a:gd name="connsiteY1" fmla="*/ 10000 h 10041"/>
                <a:gd name="connsiteX2" fmla="*/ 9778 w 9778"/>
                <a:gd name="connsiteY2" fmla="*/ 10000 h 10041"/>
                <a:gd name="connsiteX3" fmla="*/ 9778 w 9778"/>
                <a:gd name="connsiteY3" fmla="*/ 0 h 10041"/>
                <a:gd name="connsiteX4" fmla="*/ 3683 w 9778"/>
                <a:gd name="connsiteY4" fmla="*/ 0 h 10041"/>
                <a:gd name="connsiteX5" fmla="*/ 0 w 9778"/>
                <a:gd name="connsiteY5" fmla="*/ 10041 h 1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78" h="10041">
                  <a:moveTo>
                    <a:pt x="0" y="10041"/>
                  </a:moveTo>
                  <a:lnTo>
                    <a:pt x="7294" y="10000"/>
                  </a:lnTo>
                  <a:lnTo>
                    <a:pt x="9778" y="10000"/>
                  </a:lnTo>
                  <a:lnTo>
                    <a:pt x="9778" y="0"/>
                  </a:lnTo>
                  <a:lnTo>
                    <a:pt x="3683" y="0"/>
                  </a:lnTo>
                  <a:lnTo>
                    <a:pt x="0" y="1004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34826" name="Freeform 10"/>
            <p:cNvSpPr>
              <a:spLocks/>
            </p:cNvSpPr>
            <p:nvPr/>
          </p:nvSpPr>
          <p:spPr bwMode="auto">
            <a:xfrm>
              <a:off x="958850" y="4578215"/>
              <a:ext cx="2603500" cy="1279474"/>
            </a:xfrm>
            <a:custGeom>
              <a:avLst/>
              <a:gdLst>
                <a:gd name="T0" fmla="*/ 360 w 1632"/>
                <a:gd name="T1" fmla="*/ 0 h 784"/>
                <a:gd name="T2" fmla="*/ 1632 w 1632"/>
                <a:gd name="T3" fmla="*/ 0 h 784"/>
                <a:gd name="T4" fmla="*/ 1632 w 1632"/>
                <a:gd name="T5" fmla="*/ 784 h 784"/>
                <a:gd name="T6" fmla="*/ 0 w 1632"/>
                <a:gd name="T7" fmla="*/ 784 h 784"/>
                <a:gd name="T8" fmla="*/ 360 w 1632"/>
                <a:gd name="T9" fmla="*/ 0 h 784"/>
                <a:gd name="connsiteX0" fmla="*/ 2476 w 10000"/>
                <a:gd name="connsiteY0" fmla="*/ 0 h 10119"/>
                <a:gd name="connsiteX1" fmla="*/ 10000 w 10000"/>
                <a:gd name="connsiteY1" fmla="*/ 119 h 10119"/>
                <a:gd name="connsiteX2" fmla="*/ 10000 w 10000"/>
                <a:gd name="connsiteY2" fmla="*/ 10119 h 10119"/>
                <a:gd name="connsiteX3" fmla="*/ 0 w 10000"/>
                <a:gd name="connsiteY3" fmla="*/ 10119 h 10119"/>
                <a:gd name="connsiteX4" fmla="*/ 2476 w 10000"/>
                <a:gd name="connsiteY4" fmla="*/ 0 h 10119"/>
                <a:gd name="connsiteX0" fmla="*/ 2427 w 9951"/>
                <a:gd name="connsiteY0" fmla="*/ 0 h 12029"/>
                <a:gd name="connsiteX1" fmla="*/ 9951 w 9951"/>
                <a:gd name="connsiteY1" fmla="*/ 119 h 12029"/>
                <a:gd name="connsiteX2" fmla="*/ 9951 w 9951"/>
                <a:gd name="connsiteY2" fmla="*/ 10119 h 12029"/>
                <a:gd name="connsiteX3" fmla="*/ 0 w 9951"/>
                <a:gd name="connsiteY3" fmla="*/ 12029 h 12029"/>
                <a:gd name="connsiteX4" fmla="*/ 2427 w 9951"/>
                <a:gd name="connsiteY4" fmla="*/ 0 h 12029"/>
                <a:gd name="connsiteX0" fmla="*/ 2439 w 10099"/>
                <a:gd name="connsiteY0" fmla="*/ 0 h 10000"/>
                <a:gd name="connsiteX1" fmla="*/ 10000 w 10099"/>
                <a:gd name="connsiteY1" fmla="*/ 99 h 10000"/>
                <a:gd name="connsiteX2" fmla="*/ 10099 w 10099"/>
                <a:gd name="connsiteY2" fmla="*/ 10000 h 10000"/>
                <a:gd name="connsiteX3" fmla="*/ 0 w 10099"/>
                <a:gd name="connsiteY3" fmla="*/ 10000 h 10000"/>
                <a:gd name="connsiteX4" fmla="*/ 2439 w 10099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9" h="10000">
                  <a:moveTo>
                    <a:pt x="2439" y="0"/>
                  </a:moveTo>
                  <a:lnTo>
                    <a:pt x="10000" y="99"/>
                  </a:lnTo>
                  <a:cubicBezTo>
                    <a:pt x="10033" y="3399"/>
                    <a:pt x="10066" y="6700"/>
                    <a:pt x="10099" y="10000"/>
                  </a:cubicBezTo>
                  <a:lnTo>
                    <a:pt x="0" y="10000"/>
                  </a:lnTo>
                  <a:lnTo>
                    <a:pt x="24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27658" name="Rectangle 11"/>
            <p:cNvSpPr>
              <a:spLocks noChangeArrowheads="1"/>
            </p:cNvSpPr>
            <p:nvPr/>
          </p:nvSpPr>
          <p:spPr bwMode="auto">
            <a:xfrm>
              <a:off x="3870325" y="1236663"/>
              <a:ext cx="3933825" cy="1404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050" b="1"/>
                <a:t>Long-range plans (over one year)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Capacity decisions critical to long range plans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 b="1"/>
                <a:t>Issues: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Research and Development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New product plans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Capital investments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Facility location/expansion</a:t>
              </a:r>
            </a:p>
          </p:txBody>
        </p:sp>
        <p:sp>
          <p:nvSpPr>
            <p:cNvPr id="27659" name="Rectangle 12"/>
            <p:cNvSpPr>
              <a:spLocks noChangeArrowheads="1"/>
            </p:cNvSpPr>
            <p:nvPr/>
          </p:nvSpPr>
          <p:spPr bwMode="auto">
            <a:xfrm>
              <a:off x="3870325" y="2730500"/>
              <a:ext cx="3933825" cy="1404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90500" indent="-1905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050" b="1"/>
                <a:t>Intermediate-range plans (3 to 18 months)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 b="1"/>
                <a:t>Issues: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Sales and operations planning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Production planning and budgeting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Setting employment, inventory,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   subcontracting levels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Analyzing operating plans</a:t>
              </a:r>
            </a:p>
          </p:txBody>
        </p:sp>
        <p:sp>
          <p:nvSpPr>
            <p:cNvPr id="27660" name="Rectangle 13"/>
            <p:cNvSpPr>
              <a:spLocks noChangeArrowheads="1"/>
            </p:cNvSpPr>
            <p:nvPr/>
          </p:nvSpPr>
          <p:spPr bwMode="auto">
            <a:xfrm>
              <a:off x="3870325" y="4113213"/>
              <a:ext cx="3197225" cy="177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050" b="1"/>
                <a:t>Short-range plans (up to 3 months)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Scheduling techniques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 b="1"/>
                <a:t>Issues: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Job assignments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Ordering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Job scheduling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Dispatching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Overtime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050"/>
                <a:t>Part-time help</a:t>
              </a:r>
            </a:p>
          </p:txBody>
        </p:sp>
        <p:sp>
          <p:nvSpPr>
            <p:cNvPr id="27661" name="Rectangle 14"/>
            <p:cNvSpPr>
              <a:spLocks noChangeArrowheads="1"/>
            </p:cNvSpPr>
            <p:nvPr/>
          </p:nvSpPr>
          <p:spPr bwMode="auto">
            <a:xfrm>
              <a:off x="2571524" y="2481048"/>
              <a:ext cx="1182688" cy="489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050" b="1"/>
                <a:t>Top </a:t>
              </a:r>
              <a:endParaRPr lang="en-US" altLang="en-US" sz="1050" b="1" smtClean="0"/>
            </a:p>
            <a:p>
              <a:pPr>
                <a:lnSpc>
                  <a:spcPct val="85000"/>
                </a:lnSpc>
              </a:pPr>
              <a:r>
                <a:rPr lang="en-US" altLang="en-US" sz="1050" b="1" smtClean="0"/>
                <a:t>executives</a:t>
              </a:r>
              <a:endParaRPr lang="en-US" altLang="en-US" sz="1050" b="1"/>
            </a:p>
          </p:txBody>
        </p:sp>
        <p:sp>
          <p:nvSpPr>
            <p:cNvPr id="27662" name="Rectangle 15"/>
            <p:cNvSpPr>
              <a:spLocks noChangeArrowheads="1"/>
            </p:cNvSpPr>
            <p:nvPr/>
          </p:nvSpPr>
          <p:spPr bwMode="auto">
            <a:xfrm>
              <a:off x="2057399" y="3509962"/>
              <a:ext cx="1509713" cy="855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050" b="1"/>
                <a:t>Operations managers with sales and operations planning team</a:t>
              </a:r>
            </a:p>
          </p:txBody>
        </p:sp>
        <p:sp>
          <p:nvSpPr>
            <p:cNvPr id="27663" name="Rectangle 16"/>
            <p:cNvSpPr>
              <a:spLocks noChangeArrowheads="1"/>
            </p:cNvSpPr>
            <p:nvPr/>
          </p:nvSpPr>
          <p:spPr bwMode="auto">
            <a:xfrm>
              <a:off x="1692275" y="4811713"/>
              <a:ext cx="1279525" cy="855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050" b="1"/>
                <a:t>Operations managers, supervisors, foremen</a:t>
              </a:r>
            </a:p>
          </p:txBody>
        </p:sp>
        <p:sp>
          <p:nvSpPr>
            <p:cNvPr id="27664" name="Rectangle 17"/>
            <p:cNvSpPr>
              <a:spLocks noChangeArrowheads="1"/>
            </p:cNvSpPr>
            <p:nvPr/>
          </p:nvSpPr>
          <p:spPr bwMode="auto">
            <a:xfrm>
              <a:off x="1685925" y="5867401"/>
              <a:ext cx="1103187" cy="33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 b="1"/>
                <a:t>Responsibility</a:t>
              </a:r>
            </a:p>
          </p:txBody>
        </p:sp>
        <p:sp>
          <p:nvSpPr>
            <p:cNvPr id="27665" name="Rectangle 18"/>
            <p:cNvSpPr>
              <a:spLocks noChangeArrowheads="1"/>
            </p:cNvSpPr>
            <p:nvPr/>
          </p:nvSpPr>
          <p:spPr bwMode="auto">
            <a:xfrm>
              <a:off x="3697288" y="5867401"/>
              <a:ext cx="2319866" cy="33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 b="1"/>
                <a:t>Planning tasks and time horizons</a:t>
              </a:r>
            </a:p>
          </p:txBody>
        </p:sp>
        <p:sp>
          <p:nvSpPr>
            <p:cNvPr id="27666" name="AutoShape 19"/>
            <p:cNvSpPr>
              <a:spLocks noChangeArrowheads="1"/>
            </p:cNvSpPr>
            <p:nvPr/>
          </p:nvSpPr>
          <p:spPr bwMode="auto">
            <a:xfrm>
              <a:off x="952500" y="1168400"/>
              <a:ext cx="7950200" cy="4690675"/>
            </a:xfrm>
            <a:prstGeom prst="parallelogram">
              <a:avLst>
                <a:gd name="adj" fmla="val 65603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27667" name="Line 20"/>
            <p:cNvSpPr>
              <a:spLocks noChangeShapeType="1"/>
            </p:cNvSpPr>
            <p:nvPr/>
          </p:nvSpPr>
          <p:spPr bwMode="auto">
            <a:xfrm>
              <a:off x="3557102" y="1168400"/>
              <a:ext cx="0" cy="468942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27668" name="Line 21"/>
            <p:cNvSpPr>
              <a:spLocks noChangeShapeType="1"/>
            </p:cNvSpPr>
            <p:nvPr/>
          </p:nvSpPr>
          <p:spPr bwMode="auto">
            <a:xfrm>
              <a:off x="3536950" y="2717800"/>
              <a:ext cx="4609508" cy="63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27669" name="Line 22"/>
            <p:cNvSpPr>
              <a:spLocks noChangeShapeType="1"/>
            </p:cNvSpPr>
            <p:nvPr/>
          </p:nvSpPr>
          <p:spPr bwMode="auto">
            <a:xfrm>
              <a:off x="3536950" y="4107693"/>
              <a:ext cx="3924290" cy="55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27670" name="Line 23"/>
            <p:cNvSpPr>
              <a:spLocks noChangeShapeType="1"/>
            </p:cNvSpPr>
            <p:nvPr/>
          </p:nvSpPr>
          <p:spPr bwMode="auto">
            <a:xfrm>
              <a:off x="2330450" y="3022600"/>
              <a:ext cx="12128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27671" name="Line 24"/>
            <p:cNvSpPr>
              <a:spLocks noChangeShapeType="1"/>
            </p:cNvSpPr>
            <p:nvPr/>
          </p:nvSpPr>
          <p:spPr bwMode="auto">
            <a:xfrm flipV="1">
              <a:off x="1587456" y="4578349"/>
              <a:ext cx="1955843" cy="4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Sales and Operations Planning</a:t>
            </a:r>
            <a:endParaRPr lang="en-US" dirty="0"/>
          </a:p>
        </p:txBody>
      </p:sp>
      <p:sp>
        <p:nvSpPr>
          <p:cNvPr id="29698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Coordination of demand forecasts with functional areas and the supply chain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Typically done by cross-functional teams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Determine which plans are feasible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Limitations must be reflected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Provides warning when resources do not match expectations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Output is an </a:t>
            </a:r>
            <a:r>
              <a:rPr lang="en-US" altLang="en-US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aggregate plan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51223"/>
            <a:ext cx="3733800" cy="2558653"/>
          </a:xfrm>
        </p:spPr>
        <p:txBody>
          <a:bodyPr anchor="t">
            <a:normAutofit/>
          </a:bodyPr>
          <a:lstStyle/>
          <a:p>
            <a:pPr algn="l"/>
            <a:r>
              <a:rPr lang="en-US" altLang="en-US" sz="2800" smtClean="0">
                <a:latin typeface="Arial" pitchFamily="34" charset="0"/>
                <a:cs typeface="Arial" pitchFamily="34" charset="0"/>
              </a:rPr>
              <a:t>S&amp;OP </a:t>
            </a:r>
            <a:br>
              <a:rPr lang="en-US" altLang="en-US" sz="280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and the</a:t>
            </a:r>
            <a:br>
              <a:rPr lang="en-US" altLang="en-US" sz="280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Aggregate</a:t>
            </a:r>
            <a:br>
              <a:rPr lang="en-US" altLang="en-US" sz="280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Plan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55638" y="4201716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13.2</a:t>
            </a:r>
          </a:p>
        </p:txBody>
      </p:sp>
      <p:pic>
        <p:nvPicPr>
          <p:cNvPr id="2" name="Picture 1" descr="f 13-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420" y="251223"/>
            <a:ext cx="6976868" cy="431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Sales and Operations Planning</a:t>
            </a:r>
            <a:endParaRPr lang="en-US" dirty="0"/>
          </a:p>
        </p:txBody>
      </p:sp>
      <p:sp>
        <p:nvSpPr>
          <p:cNvPr id="3379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Decisions must be tied to strategic planning and integrated with all areas of the firm over all planning horizons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S&amp;OP is aimed at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coordination and integration of the internal and external resources necessary for a successful aggregate plan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Communication of the plan to those charged with its execution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Sales and Operations Planning</a:t>
            </a:r>
            <a:endParaRPr lang="en-US" dirty="0"/>
          </a:p>
        </p:txBody>
      </p:sp>
      <p:sp>
        <p:nvSpPr>
          <p:cNvPr id="3584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Requires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 logical overall unit for measuring sales and output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 forecast of demand for an intermediate planning period in these aggregate terms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 method for determining relevant costs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 model that combines forecasts and costs so that scheduling decisions can be made for the planning period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Aggregate Planning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889000" y="1581150"/>
            <a:ext cx="7327900" cy="177165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en-US" altLang="en-US" b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objective of aggregate planning is usually to meet forecast demand while minimizing cost over the planning period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667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Aggregate Planning</a:t>
            </a:r>
          </a:p>
        </p:txBody>
      </p:sp>
      <p:grpSp>
        <p:nvGrpSpPr>
          <p:cNvPr id="36885" name="Group 21"/>
          <p:cNvGrpSpPr>
            <a:grpSpLocks/>
          </p:cNvGrpSpPr>
          <p:nvPr/>
        </p:nvGrpSpPr>
        <p:grpSpPr bwMode="auto">
          <a:xfrm>
            <a:off x="5132388" y="1002507"/>
            <a:ext cx="3879850" cy="3707606"/>
            <a:chOff x="3177" y="930"/>
            <a:chExt cx="2444" cy="3114"/>
          </a:xfrm>
        </p:grpSpPr>
        <p:pic>
          <p:nvPicPr>
            <p:cNvPr id="38967" name="Picture 22" descr="mowers 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58" r="32158"/>
            <a:stretch>
              <a:fillRect/>
            </a:stretch>
          </p:blipFill>
          <p:spPr bwMode="auto">
            <a:xfrm>
              <a:off x="3177" y="1882"/>
              <a:ext cx="2444" cy="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68" name="Picture 23" descr="mowers 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325"/>
            <a:stretch>
              <a:fillRect/>
            </a:stretch>
          </p:blipFill>
          <p:spPr bwMode="auto">
            <a:xfrm>
              <a:off x="3386" y="930"/>
              <a:ext cx="2027" cy="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69" name="Picture 24" descr="mowers 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59"/>
            <a:stretch>
              <a:fillRect/>
            </a:stretch>
          </p:blipFill>
          <p:spPr bwMode="auto">
            <a:xfrm>
              <a:off x="3347" y="2994"/>
              <a:ext cx="2104" cy="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19114" y="1339454"/>
          <a:ext cx="4462461" cy="2857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7487"/>
                <a:gridCol w="1487487"/>
                <a:gridCol w="1487487"/>
              </a:tblGrid>
              <a:tr h="278107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QUARTER 1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Jan.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Feb. 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March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14">
                <a:tc>
                  <a:txBody>
                    <a:bodyPr/>
                    <a:lstStyle/>
                    <a:p>
                      <a:pPr algn="ctr"/>
                      <a:endParaRPr lang="en-US" sz="600" dirty="0"/>
                    </a:p>
                  </a:txBody>
                  <a:tcPr marT="34287" marB="3428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/>
                    </a:p>
                  </a:txBody>
                  <a:tcPr marT="34287" marB="3428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/>
                    </a:p>
                  </a:txBody>
                  <a:tcPr marT="34287" marB="3428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7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QUARTER 2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April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May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June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14">
                <a:tc>
                  <a:txBody>
                    <a:bodyPr/>
                    <a:lstStyle/>
                    <a:p>
                      <a:pPr algn="ctr"/>
                      <a:endParaRPr lang="en-US" sz="600" dirty="0"/>
                    </a:p>
                  </a:txBody>
                  <a:tcPr marT="34287" marB="3428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/>
                    </a:p>
                  </a:txBody>
                  <a:tcPr marT="34287" marB="3428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/>
                    </a:p>
                  </a:txBody>
                  <a:tcPr marT="34287" marB="3428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7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QUARTER 3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July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Aug.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Sept.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140,000</a:t>
                      </a:r>
                      <a:endParaRPr lang="en-US" sz="1400" dirty="0"/>
                    </a:p>
                  </a:txBody>
                  <a:tcPr marT="34287" marB="34287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Aggregate Planning</a:t>
            </a:r>
          </a:p>
        </p:txBody>
      </p:sp>
      <p:sp>
        <p:nvSpPr>
          <p:cNvPr id="40962" name="Content Placeholder 1"/>
          <p:cNvSpPr>
            <a:spLocks noGrp="1"/>
          </p:cNvSpPr>
          <p:nvPr>
            <p:ph idx="1"/>
          </p:nvPr>
        </p:nvSpPr>
        <p:spPr>
          <a:xfrm>
            <a:off x="850900" y="1200151"/>
            <a:ext cx="7454900" cy="3394472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Combines appropriate resources into general terms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Part of a larger production planning system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Disaggregation</a:t>
            </a:r>
            <a:r>
              <a:rPr lang="en-US" altLang="en-US" smtClean="0">
                <a:solidFill>
                  <a:srgbClr val="2558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breaks the plan down into greater detail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Disaggregation results in a </a:t>
            </a:r>
            <a:r>
              <a:rPr lang="en-US" altLang="en-US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master production schedule</a:t>
            </a:r>
          </a:p>
          <a:p>
            <a:pPr>
              <a:buFont typeface="Courier New" pitchFamily="49" charset="0"/>
              <a:buChar char="o"/>
            </a:pPr>
            <a:endParaRPr lang="en-US" altLang="en-US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1450"/>
            <a:ext cx="7772400" cy="1028700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Aggregate Planning Strategies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95325" y="1194198"/>
            <a:ext cx="7753350" cy="32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/>
              <a:t>Should inventories be used to absorb changes in demand?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/>
              <a:t>Should changes be accommodated by varying the size of the workforce?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/>
              <a:t>Should part-timers, overtime, or idle time be used to absorb changes?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/>
              <a:t>Should subcontractors be used and maintain a stable workforce?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/>
              <a:t>Should prices or other factors be changed to influence demand?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Capacity Options</a:t>
            </a:r>
          </a:p>
        </p:txBody>
      </p:sp>
      <p:sp>
        <p:nvSpPr>
          <p:cNvPr id="4505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Changing inventory levels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Increase inventory in low demand periods to meet high demand in the future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Increases costs associated with storage, insurance, handling, obsolescence, and capital investment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Shortages may mean lost sales due to long lead times and poor customer service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Capacity Options</a:t>
            </a:r>
          </a:p>
        </p:txBody>
      </p:sp>
      <p:sp>
        <p:nvSpPr>
          <p:cNvPr id="47106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 startAt="2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Varying workforce size by hiring or layoffs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Match production rate to demand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Training and separation costs for hiring and laying off workers 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New workers may have lower productivity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Laying off workers may lower morale and productivity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Capacity Options</a:t>
            </a:r>
          </a:p>
        </p:txBody>
      </p:sp>
      <p:sp>
        <p:nvSpPr>
          <p:cNvPr id="4915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 startAt="3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Varying production rates through overtime or idle time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Allows constant workforce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May be difficult to meet large increases in demand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Overtime can be costly and may drive down productivity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Absorbing idle time may be difficult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Capacity Options</a:t>
            </a:r>
          </a:p>
        </p:txBody>
      </p:sp>
      <p:sp>
        <p:nvSpPr>
          <p:cNvPr id="5120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 startAt="4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Subcontracting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Temporary measure during periods of peak demand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May be costly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Assuring quality and timely delivery may be difficult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Exposes your customers to a possible competitor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Capacity Options</a:t>
            </a:r>
          </a:p>
        </p:txBody>
      </p:sp>
      <p:sp>
        <p:nvSpPr>
          <p:cNvPr id="5325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pitchFamily="34" charset="0"/>
              <a:buAutoNum type="arabicPeriod" startAt="5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Using part-time workers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Useful for filling unskilled or low skilled positions, especially in services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Demand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6560"/>
            <a:ext cx="8229600" cy="3782615"/>
          </a:xfrm>
        </p:spPr>
        <p:txBody>
          <a:bodyPr rtlCol="0">
            <a:normAutofit fontScale="92500" lnSpcReduction="10000"/>
          </a:bodyPr>
          <a:lstStyle/>
          <a:p>
            <a:pPr marL="514350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>
                <a:latin typeface="Gill Sans MT" pitchFamily="34" charset="0"/>
              </a:rPr>
              <a:t>Influencing demand</a:t>
            </a:r>
          </a:p>
          <a:p>
            <a:pPr lvl="1" fontAlgn="auto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US" dirty="0">
                <a:latin typeface="Gill Sans MT" pitchFamily="34" charset="0"/>
              </a:rPr>
              <a:t>Use advertising or promotion to increase demand in low periods</a:t>
            </a:r>
          </a:p>
          <a:p>
            <a:pPr lvl="1" fontAlgn="auto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US" dirty="0">
                <a:latin typeface="Gill Sans MT" pitchFamily="34" charset="0"/>
              </a:rPr>
              <a:t>Attempt to shift </a:t>
            </a:r>
            <a:br>
              <a:rPr lang="en-US" dirty="0">
                <a:latin typeface="Gill Sans MT" pitchFamily="34" charset="0"/>
              </a:rPr>
            </a:br>
            <a:r>
              <a:rPr lang="en-US" dirty="0">
                <a:latin typeface="Gill Sans MT" pitchFamily="34" charset="0"/>
              </a:rPr>
              <a:t>demand to slow </a:t>
            </a:r>
            <a:br>
              <a:rPr lang="en-US" dirty="0">
                <a:latin typeface="Gill Sans MT" pitchFamily="34" charset="0"/>
              </a:rPr>
            </a:br>
            <a:r>
              <a:rPr lang="en-US" dirty="0">
                <a:latin typeface="Gill Sans MT" pitchFamily="34" charset="0"/>
              </a:rPr>
              <a:t>periods</a:t>
            </a:r>
          </a:p>
          <a:p>
            <a:pPr lvl="1" fontAlgn="auto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US" dirty="0">
                <a:latin typeface="Gill Sans MT" pitchFamily="34" charset="0"/>
              </a:rPr>
              <a:t>May not be </a:t>
            </a:r>
            <a:br>
              <a:rPr lang="en-US" dirty="0">
                <a:latin typeface="Gill Sans MT" pitchFamily="34" charset="0"/>
              </a:rPr>
            </a:br>
            <a:r>
              <a:rPr lang="en-US" dirty="0">
                <a:latin typeface="Gill Sans MT" pitchFamily="34" charset="0"/>
              </a:rPr>
              <a:t>sufficient to </a:t>
            </a:r>
            <a:br>
              <a:rPr lang="en-US" dirty="0">
                <a:latin typeface="Gill Sans MT" pitchFamily="34" charset="0"/>
              </a:rPr>
            </a:br>
            <a:r>
              <a:rPr lang="en-US" dirty="0">
                <a:latin typeface="Gill Sans MT" pitchFamily="34" charset="0"/>
              </a:rPr>
              <a:t>balance demand </a:t>
            </a:r>
            <a:br>
              <a:rPr lang="en-US" dirty="0">
                <a:latin typeface="Gill Sans MT" pitchFamily="34" charset="0"/>
              </a:rPr>
            </a:br>
            <a:r>
              <a:rPr lang="en-US" dirty="0">
                <a:latin typeface="Gill Sans MT" pitchFamily="34" charset="0"/>
              </a:rPr>
              <a:t>and capacity</a:t>
            </a:r>
          </a:p>
          <a:p>
            <a:pPr fontAlgn="auto">
              <a:spcBef>
                <a:spcPts val="0"/>
              </a:spcBef>
              <a:defRPr/>
            </a:pPr>
            <a:endParaRPr lang="en-US" dirty="0">
              <a:latin typeface="Gill Sans MT" pitchFamily="34" charset="0"/>
            </a:endParaRPr>
          </a:p>
        </p:txBody>
      </p:sp>
      <p:pic>
        <p:nvPicPr>
          <p:cNvPr id="2" name="Picture 1" descr="john deere tract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6" r="3604"/>
          <a:stretch>
            <a:fillRect/>
          </a:stretch>
        </p:blipFill>
        <p:spPr bwMode="auto">
          <a:xfrm>
            <a:off x="4567238" y="2314575"/>
            <a:ext cx="411956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Demand Options</a:t>
            </a:r>
          </a:p>
        </p:txBody>
      </p:sp>
      <p:sp>
        <p:nvSpPr>
          <p:cNvPr id="5734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pitchFamily="34" charset="0"/>
              <a:buAutoNum type="arabicPeriod" startAt="2"/>
            </a:pPr>
            <a:r>
              <a:rPr lang="en-US" altLang="en-US" smtClean="0">
                <a:latin typeface="Gill Sans MT" pitchFamily="34" charset="0"/>
                <a:cs typeface="Arial" pitchFamily="34" charset="0"/>
              </a:rPr>
              <a:t>Back ordering during high-demand periods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Gill Sans MT" pitchFamily="34" charset="0"/>
                <a:cs typeface="Arial" pitchFamily="34" charset="0"/>
              </a:rPr>
              <a:t>Requires customers to wait for an order without loss of goodwill or the order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Gill Sans MT" pitchFamily="34" charset="0"/>
                <a:cs typeface="Arial" pitchFamily="34" charset="0"/>
              </a:rPr>
              <a:t>Most effective when there are few if any substitutes for the product or service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Gill Sans MT" pitchFamily="34" charset="0"/>
                <a:cs typeface="Arial" pitchFamily="34" charset="0"/>
              </a:rPr>
              <a:t>Often results in lost sales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Demand Options</a:t>
            </a:r>
          </a:p>
        </p:txBody>
      </p:sp>
      <p:sp>
        <p:nvSpPr>
          <p:cNvPr id="5939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 startAt="3"/>
            </a:pPr>
            <a:r>
              <a:rPr lang="en-US" altLang="en-US" sz="2800" smtClean="0">
                <a:latin typeface="Gill Sans MT" pitchFamily="34" charset="0"/>
                <a:cs typeface="Arial" pitchFamily="34" charset="0"/>
              </a:rPr>
              <a:t>Counterseasonal product and service mixing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Gill Sans MT" pitchFamily="34" charset="0"/>
                <a:cs typeface="Arial" pitchFamily="34" charset="0"/>
              </a:rPr>
              <a:t>Develop a product mix of counterseasonal items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latin typeface="Gill Sans MT" pitchFamily="34" charset="0"/>
                <a:cs typeface="Arial" pitchFamily="34" charset="0"/>
              </a:rPr>
              <a:t>May lead to products or services outside the company’s areas of expertise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Aggregate Planning Options</a:t>
            </a:r>
          </a:p>
        </p:txBody>
      </p:sp>
      <p:graphicFrame>
        <p:nvGraphicFramePr>
          <p:cNvPr id="61444" name="Group 4"/>
          <p:cNvGraphicFramePr>
            <a:graphicFrameLocks noGrp="1"/>
          </p:cNvGraphicFramePr>
          <p:nvPr/>
        </p:nvGraphicFramePr>
        <p:xfrm>
          <a:off x="685800" y="1291829"/>
          <a:ext cx="7772400" cy="3124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2400"/>
                <a:gridCol w="2057400"/>
                <a:gridCol w="2298700"/>
                <a:gridCol w="19939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13.1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Aggregate Planning Options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OPTION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COMMENTS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608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Changing inventory levels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Changes in human resources are gradual or none; no abrupt production changes.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Inventory holding cost may increase. Shortages may result in lost sales.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Applies mainly to production, not service, operations.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56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Varying workforce size by hiring or layoffs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Avoids the costs of other alternatives.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Hiring, layoff, and training costs may be significant.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Used where size of labor pool is large.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Aggregate Planning Options</a:t>
            </a:r>
          </a:p>
        </p:txBody>
      </p:sp>
      <p:graphicFrame>
        <p:nvGraphicFramePr>
          <p:cNvPr id="61444" name="Group 4"/>
          <p:cNvGraphicFramePr>
            <a:graphicFrameLocks noGrp="1"/>
          </p:cNvGraphicFramePr>
          <p:nvPr/>
        </p:nvGraphicFramePr>
        <p:xfrm>
          <a:off x="685800" y="1291829"/>
          <a:ext cx="7772400" cy="3124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2400"/>
                <a:gridCol w="2057400"/>
                <a:gridCol w="2298700"/>
                <a:gridCol w="19939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13.1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Aggregate Planning Options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OPTION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COMMENTS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608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Varying production rates through overtime or idle time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Matches seasonal fluctuations without hiring/ training costs.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Overtime premiums; tired workers; may not meet demand.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Allows flexibility within the aggregate plan.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56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Sub-contracting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Permits flexibility and smoothing of the firm’s output.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Loss of quality control; reduced profits; loss of future business.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Applies mainly in production settings.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Aggregate Planning Options</a:t>
            </a:r>
          </a:p>
        </p:txBody>
      </p:sp>
      <p:graphicFrame>
        <p:nvGraphicFramePr>
          <p:cNvPr id="61444" name="Group 4"/>
          <p:cNvGraphicFramePr>
            <a:graphicFrameLocks noGrp="1"/>
          </p:cNvGraphicFramePr>
          <p:nvPr/>
        </p:nvGraphicFramePr>
        <p:xfrm>
          <a:off x="685800" y="1291829"/>
          <a:ext cx="7772400" cy="3124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2400"/>
                <a:gridCol w="2057400"/>
                <a:gridCol w="2298700"/>
                <a:gridCol w="19939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13.1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Aggregate Planning Options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OPTION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COMMENTS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608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Using part-time workers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Is less costly and more flexible than full-time workers.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High turnover/ training costs;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quality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suffers; scheduling difficult.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Good for unskilled jobs in areas with large temporary labor pools.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56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Influencing demand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Tries to use excess capacity. Discounts draw new customers.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Uncertainty in demand. Hard to match demand to supply exactly.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Creates marketing ideas. Overbooking used in some businesses.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Aggregate Planning Options</a:t>
            </a:r>
          </a:p>
        </p:txBody>
      </p:sp>
      <p:graphicFrame>
        <p:nvGraphicFramePr>
          <p:cNvPr id="61444" name="Group 4"/>
          <p:cNvGraphicFramePr>
            <a:graphicFrameLocks noGrp="1"/>
          </p:cNvGraphicFramePr>
          <p:nvPr/>
        </p:nvGraphicFramePr>
        <p:xfrm>
          <a:off x="685800" y="1291829"/>
          <a:ext cx="7772400" cy="3124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2400"/>
                <a:gridCol w="2057400"/>
                <a:gridCol w="2298700"/>
                <a:gridCol w="19939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13.1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Aggregate Planning Options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OPTION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DISADVANTAGES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COMMENTS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608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Back ordering during high-demand periods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May avoid overtime. Keeps capacity constant.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Customer must be willing to wait, but goodwill is lost.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Many companies back order.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56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Counter-seasonal product and service mixing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Fully utilizes resources; allows stable workforce.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May require skills or equipment outside the firm’s areas of expertise.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Risky finding products or services with opposite demand patterns.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Mixing Options to Develop a Plan</a:t>
            </a:r>
            <a:endParaRPr lang="en-US" dirty="0"/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863600" y="1069182"/>
            <a:ext cx="7416800" cy="3823097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75000"/>
                </a:schemeClr>
              </a:buClr>
              <a:buSzPct val="90000"/>
              <a:buFont typeface="Courier New" pitchFamily="49" charset="0"/>
              <a:buChar char="o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mixed strategy may be the best way to achieve minimum costs</a:t>
            </a:r>
          </a:p>
          <a:p>
            <a:pPr>
              <a:buClr>
                <a:schemeClr val="accent6">
                  <a:lumMod val="75000"/>
                </a:schemeClr>
              </a:buClr>
              <a:buSzPct val="90000"/>
              <a:buFont typeface="Courier New" pitchFamily="49" charset="0"/>
              <a:buChar char="o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There are many possible mixed strategies</a:t>
            </a:r>
          </a:p>
          <a:p>
            <a:pPr>
              <a:buClr>
                <a:schemeClr val="accent6">
                  <a:lumMod val="75000"/>
                </a:schemeClr>
              </a:buClr>
              <a:buSzPct val="90000"/>
              <a:buFont typeface="Courier New" pitchFamily="49" charset="0"/>
              <a:buChar char="o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Finding the optimal plan is not always possible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4079"/>
            <a:ext cx="8229600" cy="857250"/>
          </a:xfrm>
          <a:extLst/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dirty="0"/>
              <a:t>Mixing Options to </a:t>
            </a:r>
            <a:r>
              <a:rPr lang="en-US" dirty="0" smtClean="0"/>
              <a:t>Develop </a:t>
            </a:r>
            <a:r>
              <a:rPr lang="en-US" dirty="0"/>
              <a:t>a Plan</a:t>
            </a:r>
          </a:p>
        </p:txBody>
      </p:sp>
      <p:sp>
        <p:nvSpPr>
          <p:cNvPr id="70658" name="Content Placeholder 1"/>
          <p:cNvSpPr>
            <a:spLocks noGrp="1"/>
          </p:cNvSpPr>
          <p:nvPr>
            <p:ph idx="1"/>
          </p:nvPr>
        </p:nvSpPr>
        <p:spPr>
          <a:xfrm>
            <a:off x="698500" y="1200151"/>
            <a:ext cx="7747000" cy="3394472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Chase strategy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Match output rates to demand forecast for each period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Vary workforce levels or vary production rate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Favored by many service organizations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4079"/>
            <a:ext cx="8229600" cy="857250"/>
          </a:xfrm>
          <a:extLst/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dirty="0"/>
              <a:t>Mixing Options to </a:t>
            </a:r>
            <a:r>
              <a:rPr lang="en-US" dirty="0" smtClean="0"/>
              <a:t>Develop </a:t>
            </a:r>
            <a:r>
              <a:rPr lang="en-US" dirty="0"/>
              <a:t>a Plan</a:t>
            </a:r>
          </a:p>
        </p:txBody>
      </p:sp>
      <p:sp>
        <p:nvSpPr>
          <p:cNvPr id="72706" name="Content Placeholder 1"/>
          <p:cNvSpPr>
            <a:spLocks noGrp="1"/>
          </p:cNvSpPr>
          <p:nvPr>
            <p:ph idx="1"/>
          </p:nvPr>
        </p:nvSpPr>
        <p:spPr>
          <a:xfrm>
            <a:off x="788988" y="1158478"/>
            <a:ext cx="7594600" cy="3394472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Level strategy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Daily production is uniform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Use inventory or idle time as buffer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Stable production leads to better quality and productivity</a:t>
            </a:r>
          </a:p>
          <a:p>
            <a:pPr>
              <a:buFont typeface="Wingdings" pitchFamily="2" charset="2"/>
              <a:buChar char="v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Some combination of capacity options, a mixed strategy, might be the best solution</a:t>
            </a:r>
          </a:p>
          <a:p>
            <a:pPr>
              <a:buFont typeface="Courier New" pitchFamily="49" charset="0"/>
              <a:buChar char="o"/>
            </a:pPr>
            <a:endParaRPr lang="en-US" altLang="en-US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Methods for Aggregate Planning</a:t>
            </a:r>
            <a:endParaRPr lang="en-US" dirty="0"/>
          </a:p>
        </p:txBody>
      </p:sp>
      <p:sp>
        <p:nvSpPr>
          <p:cNvPr id="74754" name="Content Placeholder 1"/>
          <p:cNvSpPr>
            <a:spLocks noGrp="1"/>
          </p:cNvSpPr>
          <p:nvPr>
            <p:ph idx="1"/>
          </p:nvPr>
        </p:nvSpPr>
        <p:spPr>
          <a:xfrm>
            <a:off x="939800" y="1171575"/>
            <a:ext cx="7340600" cy="295275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altLang="en-US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Graphical Methods</a:t>
            </a:r>
          </a:p>
          <a:p>
            <a:pPr>
              <a:buFont typeface="Wingdings" pitchFamily="2" charset="2"/>
              <a:buChar char="q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Popular techniques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Easy to understand and use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Trial-and-error approaches that do not guarantee an optimal solution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Require only limited computations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Graphical Methods</a:t>
            </a:r>
          </a:p>
        </p:txBody>
      </p:sp>
      <p:sp>
        <p:nvSpPr>
          <p:cNvPr id="76802" name="Content Placeholder 1"/>
          <p:cNvSpPr>
            <a:spLocks noGrp="1"/>
          </p:cNvSpPr>
          <p:nvPr>
            <p:ph idx="1"/>
          </p:nvPr>
        </p:nvSpPr>
        <p:spPr>
          <a:xfrm>
            <a:off x="800100" y="1200151"/>
            <a:ext cx="7556500" cy="339447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SzPct val="99000"/>
              <a:buFont typeface="Arial" pitchFamily="34" charset="0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Determine the demand for each period</a:t>
            </a:r>
          </a:p>
          <a:p>
            <a:pPr marL="514350" indent="-514350">
              <a:buSzPct val="99000"/>
              <a:buFont typeface="Arial" pitchFamily="34" charset="0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Determine the capacity for regular time, overtime, and subcontracting each period</a:t>
            </a:r>
          </a:p>
          <a:p>
            <a:pPr marL="514350" indent="-514350">
              <a:buSzPct val="99000"/>
              <a:buFont typeface="Arial" pitchFamily="34" charset="0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Find labor costs, hiring and layoff costs, and inventory holding costs</a:t>
            </a:r>
          </a:p>
          <a:p>
            <a:pPr marL="514350" indent="-514350">
              <a:buSzPct val="99000"/>
              <a:buFont typeface="Arial" pitchFamily="34" charset="0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Consider company policy on workers and stock levels</a:t>
            </a:r>
          </a:p>
          <a:p>
            <a:pPr marL="514350" indent="-514350">
              <a:buSzPct val="99000"/>
              <a:buFont typeface="Arial" pitchFamily="34" charset="0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Develop alternative plans and examine their total cost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1</a:t>
            </a:r>
          </a:p>
        </p:txBody>
      </p:sp>
      <p:graphicFrame>
        <p:nvGraphicFramePr>
          <p:cNvPr id="79876" name="Group 4"/>
          <p:cNvGraphicFramePr>
            <a:graphicFrameLocks noGrp="1"/>
          </p:cNvGraphicFramePr>
          <p:nvPr/>
        </p:nvGraphicFramePr>
        <p:xfrm>
          <a:off x="685800" y="1076325"/>
          <a:ext cx="7772400" cy="271898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46200"/>
                <a:gridCol w="368300"/>
                <a:gridCol w="2006600"/>
                <a:gridCol w="1879600"/>
                <a:gridCol w="2171700"/>
              </a:tblGrid>
              <a:tr h="2614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13.2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Monthly Forecasts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4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MONTH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EXPECTED DEMAND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PRODUCTION DAYS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DEMAND PER DAY (COMPUTED)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61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Jan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3335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900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54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22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Feb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3335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700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54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18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39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3335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800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54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21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38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Apr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3335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1,200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54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21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57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3335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1,500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54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22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68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June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3335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1,100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54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   </a:t>
                      </a:r>
                      <a:r>
                        <a:rPr kumimoji="0" lang="en-US" sz="14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4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3335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6,200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54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124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6823" marB="36823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9928" name="Group 56"/>
          <p:cNvGrpSpPr>
            <a:grpSpLocks/>
          </p:cNvGrpSpPr>
          <p:nvPr/>
        </p:nvGrpSpPr>
        <p:grpSpPr bwMode="auto">
          <a:xfrm>
            <a:off x="2981325" y="4334818"/>
            <a:ext cx="2751138" cy="683420"/>
            <a:chOff x="1670" y="3585"/>
            <a:chExt cx="1733" cy="574"/>
          </a:xfrm>
        </p:grpSpPr>
        <p:sp>
          <p:nvSpPr>
            <p:cNvPr id="78908" name="Rectangle 57"/>
            <p:cNvSpPr>
              <a:spLocks noChangeArrowheads="1"/>
            </p:cNvSpPr>
            <p:nvPr/>
          </p:nvSpPr>
          <p:spPr bwMode="auto">
            <a:xfrm>
              <a:off x="1670" y="3727"/>
              <a:ext cx="1733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              = 50 units per day</a:t>
              </a:r>
            </a:p>
          </p:txBody>
        </p:sp>
        <p:grpSp>
          <p:nvGrpSpPr>
            <p:cNvPr id="78909" name="Group 58"/>
            <p:cNvGrpSpPr>
              <a:grpSpLocks/>
            </p:cNvGrpSpPr>
            <p:nvPr/>
          </p:nvGrpSpPr>
          <p:grpSpPr bwMode="auto">
            <a:xfrm>
              <a:off x="1928" y="3585"/>
              <a:ext cx="439" cy="574"/>
              <a:chOff x="1984" y="3473"/>
              <a:chExt cx="439" cy="574"/>
            </a:xfrm>
          </p:grpSpPr>
          <p:sp>
            <p:nvSpPr>
              <p:cNvPr id="78910" name="Rectangle 59"/>
              <p:cNvSpPr>
                <a:spLocks noChangeArrowheads="1"/>
              </p:cNvSpPr>
              <p:nvPr/>
            </p:nvSpPr>
            <p:spPr bwMode="auto">
              <a:xfrm>
                <a:off x="1984" y="3473"/>
                <a:ext cx="439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en-US" sz="1600"/>
                  <a:t>6,200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en-US" sz="1600"/>
                  <a:t>124</a:t>
                </a:r>
              </a:p>
            </p:txBody>
          </p:sp>
          <p:sp>
            <p:nvSpPr>
              <p:cNvPr id="78911" name="Line 60"/>
              <p:cNvSpPr>
                <a:spLocks noChangeShapeType="1"/>
              </p:cNvSpPr>
              <p:nvPr/>
            </p:nvSpPr>
            <p:spPr bwMode="auto">
              <a:xfrm>
                <a:off x="1992" y="3744"/>
                <a:ext cx="4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79933" name="Group 61"/>
          <p:cNvGrpSpPr>
            <a:grpSpLocks/>
          </p:cNvGrpSpPr>
          <p:nvPr/>
        </p:nvGrpSpPr>
        <p:grpSpPr bwMode="auto">
          <a:xfrm>
            <a:off x="1228725" y="3783137"/>
            <a:ext cx="5311775" cy="683419"/>
            <a:chOff x="774" y="3001"/>
            <a:chExt cx="3346" cy="574"/>
          </a:xfrm>
        </p:grpSpPr>
        <p:sp>
          <p:nvSpPr>
            <p:cNvPr id="78903" name="Rectangle 62"/>
            <p:cNvSpPr>
              <a:spLocks noChangeArrowheads="1"/>
            </p:cNvSpPr>
            <p:nvPr/>
          </p:nvSpPr>
          <p:spPr bwMode="auto">
            <a:xfrm>
              <a:off x="774" y="3088"/>
              <a:ext cx="1108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Average requirement</a:t>
              </a:r>
            </a:p>
          </p:txBody>
        </p:sp>
        <p:sp>
          <p:nvSpPr>
            <p:cNvPr id="78904" name="Rectangle 63"/>
            <p:cNvSpPr>
              <a:spLocks noChangeArrowheads="1"/>
            </p:cNvSpPr>
            <p:nvPr/>
          </p:nvSpPr>
          <p:spPr bwMode="auto">
            <a:xfrm>
              <a:off x="1881" y="3155"/>
              <a:ext cx="192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600"/>
                <a:t>=</a:t>
              </a:r>
            </a:p>
          </p:txBody>
        </p:sp>
        <p:grpSp>
          <p:nvGrpSpPr>
            <p:cNvPr id="78905" name="Group 64"/>
            <p:cNvGrpSpPr>
              <a:grpSpLocks/>
            </p:cNvGrpSpPr>
            <p:nvPr/>
          </p:nvGrpSpPr>
          <p:grpSpPr bwMode="auto">
            <a:xfrm>
              <a:off x="2157" y="3001"/>
              <a:ext cx="1963" cy="574"/>
              <a:chOff x="2157" y="3001"/>
              <a:chExt cx="1963" cy="574"/>
            </a:xfrm>
          </p:grpSpPr>
          <p:sp>
            <p:nvSpPr>
              <p:cNvPr id="78906" name="Rectangle 65"/>
              <p:cNvSpPr>
                <a:spLocks noChangeArrowheads="1"/>
              </p:cNvSpPr>
              <p:nvPr/>
            </p:nvSpPr>
            <p:spPr bwMode="auto">
              <a:xfrm>
                <a:off x="2297" y="3001"/>
                <a:ext cx="1668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en-US" sz="1600"/>
                  <a:t>Total expected demand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en-US" sz="1600"/>
                  <a:t>Number of production days</a:t>
                </a:r>
              </a:p>
            </p:txBody>
          </p:sp>
          <p:sp>
            <p:nvSpPr>
              <p:cNvPr id="78907" name="Line 66"/>
              <p:cNvSpPr>
                <a:spLocks noChangeShapeType="1"/>
              </p:cNvSpPr>
              <p:nvPr/>
            </p:nvSpPr>
            <p:spPr bwMode="auto">
              <a:xfrm>
                <a:off x="2157" y="3288"/>
                <a:ext cx="19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9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9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028"/>
          <p:cNvSpPr>
            <a:spLocks/>
          </p:cNvSpPr>
          <p:nvPr/>
        </p:nvSpPr>
        <p:spPr bwMode="auto">
          <a:xfrm>
            <a:off x="1117600" y="1791891"/>
            <a:ext cx="5799138" cy="2184797"/>
          </a:xfrm>
          <a:custGeom>
            <a:avLst/>
            <a:gdLst>
              <a:gd name="T0" fmla="*/ 0 w 3480"/>
              <a:gd name="T1" fmla="*/ 872 h 1816"/>
              <a:gd name="T2" fmla="*/ 560 w 3480"/>
              <a:gd name="T3" fmla="*/ 872 h 1816"/>
              <a:gd name="T4" fmla="*/ 560 w 3480"/>
              <a:gd name="T5" fmla="*/ 968 h 1816"/>
              <a:gd name="T6" fmla="*/ 1144 w 3480"/>
              <a:gd name="T7" fmla="*/ 968 h 1816"/>
              <a:gd name="T8" fmla="*/ 1160 w 3480"/>
              <a:gd name="T9" fmla="*/ 1029 h 1816"/>
              <a:gd name="T10" fmla="*/ 1736 w 3480"/>
              <a:gd name="T11" fmla="*/ 1029 h 1816"/>
              <a:gd name="T12" fmla="*/ 1736 w 3480"/>
              <a:gd name="T13" fmla="*/ 384 h 1816"/>
              <a:gd name="T14" fmla="*/ 2304 w 3480"/>
              <a:gd name="T15" fmla="*/ 384 h 1816"/>
              <a:gd name="T16" fmla="*/ 2304 w 3480"/>
              <a:gd name="T17" fmla="*/ 0 h 1816"/>
              <a:gd name="T18" fmla="*/ 2888 w 3480"/>
              <a:gd name="T19" fmla="*/ 0 h 1816"/>
              <a:gd name="T20" fmla="*/ 2888 w 3480"/>
              <a:gd name="T21" fmla="*/ 440 h 1816"/>
              <a:gd name="T22" fmla="*/ 3480 w 3480"/>
              <a:gd name="T23" fmla="*/ 440 h 1816"/>
              <a:gd name="T24" fmla="*/ 3480 w 3480"/>
              <a:gd name="T25" fmla="*/ 1816 h 1816"/>
              <a:gd name="connsiteX0" fmla="*/ 0 w 10000"/>
              <a:gd name="connsiteY0" fmla="*/ 4802 h 10000"/>
              <a:gd name="connsiteX1" fmla="*/ 1609 w 10000"/>
              <a:gd name="connsiteY1" fmla="*/ 4802 h 10000"/>
              <a:gd name="connsiteX2" fmla="*/ 1609 w 10000"/>
              <a:gd name="connsiteY2" fmla="*/ 5330 h 10000"/>
              <a:gd name="connsiteX3" fmla="*/ 3287 w 10000"/>
              <a:gd name="connsiteY3" fmla="*/ 5330 h 10000"/>
              <a:gd name="connsiteX4" fmla="*/ 3333 w 10000"/>
              <a:gd name="connsiteY4" fmla="*/ 5666 h 10000"/>
              <a:gd name="connsiteX5" fmla="*/ 4989 w 10000"/>
              <a:gd name="connsiteY5" fmla="*/ 5666 h 10000"/>
              <a:gd name="connsiteX6" fmla="*/ 4989 w 10000"/>
              <a:gd name="connsiteY6" fmla="*/ 2115 h 10000"/>
              <a:gd name="connsiteX7" fmla="*/ 6621 w 10000"/>
              <a:gd name="connsiteY7" fmla="*/ 2115 h 10000"/>
              <a:gd name="connsiteX8" fmla="*/ 6621 w 10000"/>
              <a:gd name="connsiteY8" fmla="*/ 0 h 10000"/>
              <a:gd name="connsiteX9" fmla="*/ 8299 w 10000"/>
              <a:gd name="connsiteY9" fmla="*/ 0 h 10000"/>
              <a:gd name="connsiteX10" fmla="*/ 8299 w 10000"/>
              <a:gd name="connsiteY10" fmla="*/ 2423 h 10000"/>
              <a:gd name="connsiteX11" fmla="*/ 10000 w 10000"/>
              <a:gd name="connsiteY11" fmla="*/ 2423 h 10000"/>
              <a:gd name="connsiteX12" fmla="*/ 7713 w 10000"/>
              <a:gd name="connsiteY12" fmla="*/ 10000 h 10000"/>
              <a:gd name="connsiteX0" fmla="*/ 0 w 10167"/>
              <a:gd name="connsiteY0" fmla="*/ 4802 h 10475"/>
              <a:gd name="connsiteX1" fmla="*/ 1609 w 10167"/>
              <a:gd name="connsiteY1" fmla="*/ 4802 h 10475"/>
              <a:gd name="connsiteX2" fmla="*/ 1609 w 10167"/>
              <a:gd name="connsiteY2" fmla="*/ 5330 h 10475"/>
              <a:gd name="connsiteX3" fmla="*/ 3287 w 10167"/>
              <a:gd name="connsiteY3" fmla="*/ 5330 h 10475"/>
              <a:gd name="connsiteX4" fmla="*/ 3333 w 10167"/>
              <a:gd name="connsiteY4" fmla="*/ 5666 h 10475"/>
              <a:gd name="connsiteX5" fmla="*/ 4989 w 10167"/>
              <a:gd name="connsiteY5" fmla="*/ 5666 h 10475"/>
              <a:gd name="connsiteX6" fmla="*/ 4989 w 10167"/>
              <a:gd name="connsiteY6" fmla="*/ 2115 h 10475"/>
              <a:gd name="connsiteX7" fmla="*/ 6621 w 10167"/>
              <a:gd name="connsiteY7" fmla="*/ 2115 h 10475"/>
              <a:gd name="connsiteX8" fmla="*/ 6621 w 10167"/>
              <a:gd name="connsiteY8" fmla="*/ 0 h 10475"/>
              <a:gd name="connsiteX9" fmla="*/ 8299 w 10167"/>
              <a:gd name="connsiteY9" fmla="*/ 0 h 10475"/>
              <a:gd name="connsiteX10" fmla="*/ 8299 w 10167"/>
              <a:gd name="connsiteY10" fmla="*/ 2423 h 10475"/>
              <a:gd name="connsiteX11" fmla="*/ 10000 w 10167"/>
              <a:gd name="connsiteY11" fmla="*/ 2423 h 10475"/>
              <a:gd name="connsiteX12" fmla="*/ 9983 w 10167"/>
              <a:gd name="connsiteY12" fmla="*/ 10017 h 10475"/>
              <a:gd name="connsiteX13" fmla="*/ 7713 w 10167"/>
              <a:gd name="connsiteY13" fmla="*/ 10000 h 10475"/>
              <a:gd name="connsiteX0" fmla="*/ 0 w 10017"/>
              <a:gd name="connsiteY0" fmla="*/ 4802 h 10475"/>
              <a:gd name="connsiteX1" fmla="*/ 1609 w 10017"/>
              <a:gd name="connsiteY1" fmla="*/ 4802 h 10475"/>
              <a:gd name="connsiteX2" fmla="*/ 1609 w 10017"/>
              <a:gd name="connsiteY2" fmla="*/ 5330 h 10475"/>
              <a:gd name="connsiteX3" fmla="*/ 3287 w 10017"/>
              <a:gd name="connsiteY3" fmla="*/ 5330 h 10475"/>
              <a:gd name="connsiteX4" fmla="*/ 3333 w 10017"/>
              <a:gd name="connsiteY4" fmla="*/ 5666 h 10475"/>
              <a:gd name="connsiteX5" fmla="*/ 4989 w 10017"/>
              <a:gd name="connsiteY5" fmla="*/ 5666 h 10475"/>
              <a:gd name="connsiteX6" fmla="*/ 4989 w 10017"/>
              <a:gd name="connsiteY6" fmla="*/ 2115 h 10475"/>
              <a:gd name="connsiteX7" fmla="*/ 6621 w 10017"/>
              <a:gd name="connsiteY7" fmla="*/ 2115 h 10475"/>
              <a:gd name="connsiteX8" fmla="*/ 6621 w 10017"/>
              <a:gd name="connsiteY8" fmla="*/ 0 h 10475"/>
              <a:gd name="connsiteX9" fmla="*/ 8299 w 10017"/>
              <a:gd name="connsiteY9" fmla="*/ 0 h 10475"/>
              <a:gd name="connsiteX10" fmla="*/ 8299 w 10017"/>
              <a:gd name="connsiteY10" fmla="*/ 2423 h 10475"/>
              <a:gd name="connsiteX11" fmla="*/ 10000 w 10017"/>
              <a:gd name="connsiteY11" fmla="*/ 2423 h 10475"/>
              <a:gd name="connsiteX12" fmla="*/ 9983 w 10017"/>
              <a:gd name="connsiteY12" fmla="*/ 10017 h 10475"/>
              <a:gd name="connsiteX13" fmla="*/ 7713 w 10017"/>
              <a:gd name="connsiteY13" fmla="*/ 10000 h 10475"/>
              <a:gd name="connsiteX0" fmla="*/ 0 w 10017"/>
              <a:gd name="connsiteY0" fmla="*/ 4802 h 10023"/>
              <a:gd name="connsiteX1" fmla="*/ 1609 w 10017"/>
              <a:gd name="connsiteY1" fmla="*/ 4802 h 10023"/>
              <a:gd name="connsiteX2" fmla="*/ 1609 w 10017"/>
              <a:gd name="connsiteY2" fmla="*/ 5330 h 10023"/>
              <a:gd name="connsiteX3" fmla="*/ 3287 w 10017"/>
              <a:gd name="connsiteY3" fmla="*/ 5330 h 10023"/>
              <a:gd name="connsiteX4" fmla="*/ 3333 w 10017"/>
              <a:gd name="connsiteY4" fmla="*/ 5666 h 10023"/>
              <a:gd name="connsiteX5" fmla="*/ 4989 w 10017"/>
              <a:gd name="connsiteY5" fmla="*/ 5666 h 10023"/>
              <a:gd name="connsiteX6" fmla="*/ 4989 w 10017"/>
              <a:gd name="connsiteY6" fmla="*/ 2115 h 10023"/>
              <a:gd name="connsiteX7" fmla="*/ 6621 w 10017"/>
              <a:gd name="connsiteY7" fmla="*/ 2115 h 10023"/>
              <a:gd name="connsiteX8" fmla="*/ 6621 w 10017"/>
              <a:gd name="connsiteY8" fmla="*/ 0 h 10023"/>
              <a:gd name="connsiteX9" fmla="*/ 8299 w 10017"/>
              <a:gd name="connsiteY9" fmla="*/ 0 h 10023"/>
              <a:gd name="connsiteX10" fmla="*/ 8299 w 10017"/>
              <a:gd name="connsiteY10" fmla="*/ 2423 h 10023"/>
              <a:gd name="connsiteX11" fmla="*/ 10000 w 10017"/>
              <a:gd name="connsiteY11" fmla="*/ 2423 h 10023"/>
              <a:gd name="connsiteX12" fmla="*/ 9983 w 10017"/>
              <a:gd name="connsiteY12" fmla="*/ 10017 h 10023"/>
              <a:gd name="connsiteX13" fmla="*/ 7713 w 10017"/>
              <a:gd name="connsiteY13" fmla="*/ 10000 h 10023"/>
              <a:gd name="connsiteX0" fmla="*/ 0 w 10020"/>
              <a:gd name="connsiteY0" fmla="*/ 4802 h 10110"/>
              <a:gd name="connsiteX1" fmla="*/ 1609 w 10020"/>
              <a:gd name="connsiteY1" fmla="*/ 4802 h 10110"/>
              <a:gd name="connsiteX2" fmla="*/ 1609 w 10020"/>
              <a:gd name="connsiteY2" fmla="*/ 5330 h 10110"/>
              <a:gd name="connsiteX3" fmla="*/ 3287 w 10020"/>
              <a:gd name="connsiteY3" fmla="*/ 5330 h 10110"/>
              <a:gd name="connsiteX4" fmla="*/ 3333 w 10020"/>
              <a:gd name="connsiteY4" fmla="*/ 5666 h 10110"/>
              <a:gd name="connsiteX5" fmla="*/ 4989 w 10020"/>
              <a:gd name="connsiteY5" fmla="*/ 5666 h 10110"/>
              <a:gd name="connsiteX6" fmla="*/ 4989 w 10020"/>
              <a:gd name="connsiteY6" fmla="*/ 2115 h 10110"/>
              <a:gd name="connsiteX7" fmla="*/ 6621 w 10020"/>
              <a:gd name="connsiteY7" fmla="*/ 2115 h 10110"/>
              <a:gd name="connsiteX8" fmla="*/ 6621 w 10020"/>
              <a:gd name="connsiteY8" fmla="*/ 0 h 10110"/>
              <a:gd name="connsiteX9" fmla="*/ 8299 w 10020"/>
              <a:gd name="connsiteY9" fmla="*/ 0 h 10110"/>
              <a:gd name="connsiteX10" fmla="*/ 8299 w 10020"/>
              <a:gd name="connsiteY10" fmla="*/ 2423 h 10110"/>
              <a:gd name="connsiteX11" fmla="*/ 10000 w 10020"/>
              <a:gd name="connsiteY11" fmla="*/ 2423 h 10110"/>
              <a:gd name="connsiteX12" fmla="*/ 9994 w 10020"/>
              <a:gd name="connsiteY12" fmla="*/ 10105 h 10110"/>
              <a:gd name="connsiteX13" fmla="*/ 7713 w 10020"/>
              <a:gd name="connsiteY13" fmla="*/ 10000 h 10110"/>
              <a:gd name="connsiteX0" fmla="*/ 0 w 10020"/>
              <a:gd name="connsiteY0" fmla="*/ 4802 h 10105"/>
              <a:gd name="connsiteX1" fmla="*/ 1609 w 10020"/>
              <a:gd name="connsiteY1" fmla="*/ 4802 h 10105"/>
              <a:gd name="connsiteX2" fmla="*/ 1609 w 10020"/>
              <a:gd name="connsiteY2" fmla="*/ 5330 h 10105"/>
              <a:gd name="connsiteX3" fmla="*/ 3287 w 10020"/>
              <a:gd name="connsiteY3" fmla="*/ 5330 h 10105"/>
              <a:gd name="connsiteX4" fmla="*/ 3333 w 10020"/>
              <a:gd name="connsiteY4" fmla="*/ 5666 h 10105"/>
              <a:gd name="connsiteX5" fmla="*/ 4989 w 10020"/>
              <a:gd name="connsiteY5" fmla="*/ 5666 h 10105"/>
              <a:gd name="connsiteX6" fmla="*/ 4989 w 10020"/>
              <a:gd name="connsiteY6" fmla="*/ 2115 h 10105"/>
              <a:gd name="connsiteX7" fmla="*/ 6621 w 10020"/>
              <a:gd name="connsiteY7" fmla="*/ 2115 h 10105"/>
              <a:gd name="connsiteX8" fmla="*/ 6621 w 10020"/>
              <a:gd name="connsiteY8" fmla="*/ 0 h 10105"/>
              <a:gd name="connsiteX9" fmla="*/ 8299 w 10020"/>
              <a:gd name="connsiteY9" fmla="*/ 0 h 10105"/>
              <a:gd name="connsiteX10" fmla="*/ 8299 w 10020"/>
              <a:gd name="connsiteY10" fmla="*/ 2423 h 10105"/>
              <a:gd name="connsiteX11" fmla="*/ 10000 w 10020"/>
              <a:gd name="connsiteY11" fmla="*/ 2423 h 10105"/>
              <a:gd name="connsiteX12" fmla="*/ 9994 w 10020"/>
              <a:gd name="connsiteY12" fmla="*/ 10105 h 10105"/>
              <a:gd name="connsiteX13" fmla="*/ 7713 w 10020"/>
              <a:gd name="connsiteY13" fmla="*/ 10000 h 10105"/>
              <a:gd name="connsiteX0" fmla="*/ 11 w 10031"/>
              <a:gd name="connsiteY0" fmla="*/ 4802 h 10105"/>
              <a:gd name="connsiteX1" fmla="*/ 1620 w 10031"/>
              <a:gd name="connsiteY1" fmla="*/ 4802 h 10105"/>
              <a:gd name="connsiteX2" fmla="*/ 1620 w 10031"/>
              <a:gd name="connsiteY2" fmla="*/ 5330 h 10105"/>
              <a:gd name="connsiteX3" fmla="*/ 3298 w 10031"/>
              <a:gd name="connsiteY3" fmla="*/ 5330 h 10105"/>
              <a:gd name="connsiteX4" fmla="*/ 3344 w 10031"/>
              <a:gd name="connsiteY4" fmla="*/ 5666 h 10105"/>
              <a:gd name="connsiteX5" fmla="*/ 5000 w 10031"/>
              <a:gd name="connsiteY5" fmla="*/ 5666 h 10105"/>
              <a:gd name="connsiteX6" fmla="*/ 5000 w 10031"/>
              <a:gd name="connsiteY6" fmla="*/ 2115 h 10105"/>
              <a:gd name="connsiteX7" fmla="*/ 6632 w 10031"/>
              <a:gd name="connsiteY7" fmla="*/ 2115 h 10105"/>
              <a:gd name="connsiteX8" fmla="*/ 6632 w 10031"/>
              <a:gd name="connsiteY8" fmla="*/ 0 h 10105"/>
              <a:gd name="connsiteX9" fmla="*/ 8310 w 10031"/>
              <a:gd name="connsiteY9" fmla="*/ 0 h 10105"/>
              <a:gd name="connsiteX10" fmla="*/ 8310 w 10031"/>
              <a:gd name="connsiteY10" fmla="*/ 2423 h 10105"/>
              <a:gd name="connsiteX11" fmla="*/ 10011 w 10031"/>
              <a:gd name="connsiteY11" fmla="*/ 2423 h 10105"/>
              <a:gd name="connsiteX12" fmla="*/ 10005 w 10031"/>
              <a:gd name="connsiteY12" fmla="*/ 10105 h 10105"/>
              <a:gd name="connsiteX13" fmla="*/ 0 w 10031"/>
              <a:gd name="connsiteY13" fmla="*/ 4824 h 10105"/>
              <a:gd name="connsiteX0" fmla="*/ 617 w 10637"/>
              <a:gd name="connsiteY0" fmla="*/ 4802 h 10689"/>
              <a:gd name="connsiteX1" fmla="*/ 2226 w 10637"/>
              <a:gd name="connsiteY1" fmla="*/ 4802 h 10689"/>
              <a:gd name="connsiteX2" fmla="*/ 2226 w 10637"/>
              <a:gd name="connsiteY2" fmla="*/ 5330 h 10689"/>
              <a:gd name="connsiteX3" fmla="*/ 3904 w 10637"/>
              <a:gd name="connsiteY3" fmla="*/ 5330 h 10689"/>
              <a:gd name="connsiteX4" fmla="*/ 3950 w 10637"/>
              <a:gd name="connsiteY4" fmla="*/ 5666 h 10689"/>
              <a:gd name="connsiteX5" fmla="*/ 5606 w 10637"/>
              <a:gd name="connsiteY5" fmla="*/ 5666 h 10689"/>
              <a:gd name="connsiteX6" fmla="*/ 5606 w 10637"/>
              <a:gd name="connsiteY6" fmla="*/ 2115 h 10689"/>
              <a:gd name="connsiteX7" fmla="*/ 7238 w 10637"/>
              <a:gd name="connsiteY7" fmla="*/ 2115 h 10689"/>
              <a:gd name="connsiteX8" fmla="*/ 7238 w 10637"/>
              <a:gd name="connsiteY8" fmla="*/ 0 h 10689"/>
              <a:gd name="connsiteX9" fmla="*/ 8916 w 10637"/>
              <a:gd name="connsiteY9" fmla="*/ 0 h 10689"/>
              <a:gd name="connsiteX10" fmla="*/ 8916 w 10637"/>
              <a:gd name="connsiteY10" fmla="*/ 2423 h 10689"/>
              <a:gd name="connsiteX11" fmla="*/ 10617 w 10637"/>
              <a:gd name="connsiteY11" fmla="*/ 2423 h 10689"/>
              <a:gd name="connsiteX12" fmla="*/ 10611 w 10637"/>
              <a:gd name="connsiteY12" fmla="*/ 10105 h 10689"/>
              <a:gd name="connsiteX13" fmla="*/ 600 w 10637"/>
              <a:gd name="connsiteY13" fmla="*/ 10039 h 10689"/>
              <a:gd name="connsiteX14" fmla="*/ 606 w 10637"/>
              <a:gd name="connsiteY14" fmla="*/ 4824 h 10689"/>
              <a:gd name="connsiteX0" fmla="*/ 617 w 10637"/>
              <a:gd name="connsiteY0" fmla="*/ 4802 h 10689"/>
              <a:gd name="connsiteX1" fmla="*/ 2226 w 10637"/>
              <a:gd name="connsiteY1" fmla="*/ 4802 h 10689"/>
              <a:gd name="connsiteX2" fmla="*/ 2226 w 10637"/>
              <a:gd name="connsiteY2" fmla="*/ 5330 h 10689"/>
              <a:gd name="connsiteX3" fmla="*/ 3904 w 10637"/>
              <a:gd name="connsiteY3" fmla="*/ 5330 h 10689"/>
              <a:gd name="connsiteX4" fmla="*/ 3950 w 10637"/>
              <a:gd name="connsiteY4" fmla="*/ 5666 h 10689"/>
              <a:gd name="connsiteX5" fmla="*/ 5606 w 10637"/>
              <a:gd name="connsiteY5" fmla="*/ 5666 h 10689"/>
              <a:gd name="connsiteX6" fmla="*/ 5606 w 10637"/>
              <a:gd name="connsiteY6" fmla="*/ 2115 h 10689"/>
              <a:gd name="connsiteX7" fmla="*/ 7238 w 10637"/>
              <a:gd name="connsiteY7" fmla="*/ 2115 h 10689"/>
              <a:gd name="connsiteX8" fmla="*/ 7238 w 10637"/>
              <a:gd name="connsiteY8" fmla="*/ 0 h 10689"/>
              <a:gd name="connsiteX9" fmla="*/ 8916 w 10637"/>
              <a:gd name="connsiteY9" fmla="*/ 0 h 10689"/>
              <a:gd name="connsiteX10" fmla="*/ 8916 w 10637"/>
              <a:gd name="connsiteY10" fmla="*/ 2423 h 10689"/>
              <a:gd name="connsiteX11" fmla="*/ 10617 w 10637"/>
              <a:gd name="connsiteY11" fmla="*/ 2423 h 10689"/>
              <a:gd name="connsiteX12" fmla="*/ 10611 w 10637"/>
              <a:gd name="connsiteY12" fmla="*/ 10105 h 10689"/>
              <a:gd name="connsiteX13" fmla="*/ 600 w 10637"/>
              <a:gd name="connsiteY13" fmla="*/ 10039 h 10689"/>
              <a:gd name="connsiteX14" fmla="*/ 606 w 10637"/>
              <a:gd name="connsiteY14" fmla="*/ 4824 h 10689"/>
              <a:gd name="connsiteX0" fmla="*/ 617 w 10637"/>
              <a:gd name="connsiteY0" fmla="*/ 4802 h 10423"/>
              <a:gd name="connsiteX1" fmla="*/ 2226 w 10637"/>
              <a:gd name="connsiteY1" fmla="*/ 4802 h 10423"/>
              <a:gd name="connsiteX2" fmla="*/ 2226 w 10637"/>
              <a:gd name="connsiteY2" fmla="*/ 5330 h 10423"/>
              <a:gd name="connsiteX3" fmla="*/ 3904 w 10637"/>
              <a:gd name="connsiteY3" fmla="*/ 5330 h 10423"/>
              <a:gd name="connsiteX4" fmla="*/ 3950 w 10637"/>
              <a:gd name="connsiteY4" fmla="*/ 5666 h 10423"/>
              <a:gd name="connsiteX5" fmla="*/ 5606 w 10637"/>
              <a:gd name="connsiteY5" fmla="*/ 5666 h 10423"/>
              <a:gd name="connsiteX6" fmla="*/ 5606 w 10637"/>
              <a:gd name="connsiteY6" fmla="*/ 2115 h 10423"/>
              <a:gd name="connsiteX7" fmla="*/ 7238 w 10637"/>
              <a:gd name="connsiteY7" fmla="*/ 2115 h 10423"/>
              <a:gd name="connsiteX8" fmla="*/ 7238 w 10637"/>
              <a:gd name="connsiteY8" fmla="*/ 0 h 10423"/>
              <a:gd name="connsiteX9" fmla="*/ 8916 w 10637"/>
              <a:gd name="connsiteY9" fmla="*/ 0 h 10423"/>
              <a:gd name="connsiteX10" fmla="*/ 8916 w 10637"/>
              <a:gd name="connsiteY10" fmla="*/ 2423 h 10423"/>
              <a:gd name="connsiteX11" fmla="*/ 10617 w 10637"/>
              <a:gd name="connsiteY11" fmla="*/ 2423 h 10423"/>
              <a:gd name="connsiteX12" fmla="*/ 10611 w 10637"/>
              <a:gd name="connsiteY12" fmla="*/ 10105 h 10423"/>
              <a:gd name="connsiteX13" fmla="*/ 600 w 10637"/>
              <a:gd name="connsiteY13" fmla="*/ 10039 h 10423"/>
              <a:gd name="connsiteX14" fmla="*/ 606 w 10637"/>
              <a:gd name="connsiteY14" fmla="*/ 4824 h 10423"/>
              <a:gd name="connsiteX0" fmla="*/ 17 w 10037"/>
              <a:gd name="connsiteY0" fmla="*/ 4802 h 10423"/>
              <a:gd name="connsiteX1" fmla="*/ 1626 w 10037"/>
              <a:gd name="connsiteY1" fmla="*/ 4802 h 10423"/>
              <a:gd name="connsiteX2" fmla="*/ 1626 w 10037"/>
              <a:gd name="connsiteY2" fmla="*/ 5330 h 10423"/>
              <a:gd name="connsiteX3" fmla="*/ 3304 w 10037"/>
              <a:gd name="connsiteY3" fmla="*/ 5330 h 10423"/>
              <a:gd name="connsiteX4" fmla="*/ 3350 w 10037"/>
              <a:gd name="connsiteY4" fmla="*/ 5666 h 10423"/>
              <a:gd name="connsiteX5" fmla="*/ 5006 w 10037"/>
              <a:gd name="connsiteY5" fmla="*/ 5666 h 10423"/>
              <a:gd name="connsiteX6" fmla="*/ 5006 w 10037"/>
              <a:gd name="connsiteY6" fmla="*/ 2115 h 10423"/>
              <a:gd name="connsiteX7" fmla="*/ 6638 w 10037"/>
              <a:gd name="connsiteY7" fmla="*/ 2115 h 10423"/>
              <a:gd name="connsiteX8" fmla="*/ 6638 w 10037"/>
              <a:gd name="connsiteY8" fmla="*/ 0 h 10423"/>
              <a:gd name="connsiteX9" fmla="*/ 8316 w 10037"/>
              <a:gd name="connsiteY9" fmla="*/ 0 h 10423"/>
              <a:gd name="connsiteX10" fmla="*/ 8316 w 10037"/>
              <a:gd name="connsiteY10" fmla="*/ 2423 h 10423"/>
              <a:gd name="connsiteX11" fmla="*/ 10017 w 10037"/>
              <a:gd name="connsiteY11" fmla="*/ 2423 h 10423"/>
              <a:gd name="connsiteX12" fmla="*/ 10011 w 10037"/>
              <a:gd name="connsiteY12" fmla="*/ 10105 h 10423"/>
              <a:gd name="connsiteX13" fmla="*/ 0 w 10037"/>
              <a:gd name="connsiteY13" fmla="*/ 10039 h 10423"/>
              <a:gd name="connsiteX14" fmla="*/ 6 w 10037"/>
              <a:gd name="connsiteY14" fmla="*/ 4824 h 10423"/>
              <a:gd name="connsiteX0" fmla="*/ 17 w 10037"/>
              <a:gd name="connsiteY0" fmla="*/ 4802 h 10105"/>
              <a:gd name="connsiteX1" fmla="*/ 1626 w 10037"/>
              <a:gd name="connsiteY1" fmla="*/ 4802 h 10105"/>
              <a:gd name="connsiteX2" fmla="*/ 1626 w 10037"/>
              <a:gd name="connsiteY2" fmla="*/ 5330 h 10105"/>
              <a:gd name="connsiteX3" fmla="*/ 3304 w 10037"/>
              <a:gd name="connsiteY3" fmla="*/ 5330 h 10105"/>
              <a:gd name="connsiteX4" fmla="*/ 3350 w 10037"/>
              <a:gd name="connsiteY4" fmla="*/ 5666 h 10105"/>
              <a:gd name="connsiteX5" fmla="*/ 5006 w 10037"/>
              <a:gd name="connsiteY5" fmla="*/ 5666 h 10105"/>
              <a:gd name="connsiteX6" fmla="*/ 5006 w 10037"/>
              <a:gd name="connsiteY6" fmla="*/ 2115 h 10105"/>
              <a:gd name="connsiteX7" fmla="*/ 6638 w 10037"/>
              <a:gd name="connsiteY7" fmla="*/ 2115 h 10105"/>
              <a:gd name="connsiteX8" fmla="*/ 6638 w 10037"/>
              <a:gd name="connsiteY8" fmla="*/ 0 h 10105"/>
              <a:gd name="connsiteX9" fmla="*/ 8316 w 10037"/>
              <a:gd name="connsiteY9" fmla="*/ 0 h 10105"/>
              <a:gd name="connsiteX10" fmla="*/ 8316 w 10037"/>
              <a:gd name="connsiteY10" fmla="*/ 2423 h 10105"/>
              <a:gd name="connsiteX11" fmla="*/ 10017 w 10037"/>
              <a:gd name="connsiteY11" fmla="*/ 2423 h 10105"/>
              <a:gd name="connsiteX12" fmla="*/ 10011 w 10037"/>
              <a:gd name="connsiteY12" fmla="*/ 10105 h 10105"/>
              <a:gd name="connsiteX13" fmla="*/ 0 w 10037"/>
              <a:gd name="connsiteY13" fmla="*/ 10039 h 10105"/>
              <a:gd name="connsiteX14" fmla="*/ 6 w 10037"/>
              <a:gd name="connsiteY14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739 w 10770"/>
              <a:gd name="connsiteY15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739 w 10770"/>
              <a:gd name="connsiteY16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9 w 10770"/>
              <a:gd name="connsiteY17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750 w 10770"/>
              <a:gd name="connsiteY0" fmla="*/ 4802 h 10105"/>
              <a:gd name="connsiteX1" fmla="*/ 2359 w 10770"/>
              <a:gd name="connsiteY1" fmla="*/ 4802 h 10105"/>
              <a:gd name="connsiteX2" fmla="*/ 2359 w 10770"/>
              <a:gd name="connsiteY2" fmla="*/ 5330 h 10105"/>
              <a:gd name="connsiteX3" fmla="*/ 4037 w 10770"/>
              <a:gd name="connsiteY3" fmla="*/ 5330 h 10105"/>
              <a:gd name="connsiteX4" fmla="*/ 4083 w 10770"/>
              <a:gd name="connsiteY4" fmla="*/ 5666 h 10105"/>
              <a:gd name="connsiteX5" fmla="*/ 5739 w 10770"/>
              <a:gd name="connsiteY5" fmla="*/ 5666 h 10105"/>
              <a:gd name="connsiteX6" fmla="*/ 5739 w 10770"/>
              <a:gd name="connsiteY6" fmla="*/ 2115 h 10105"/>
              <a:gd name="connsiteX7" fmla="*/ 7371 w 10770"/>
              <a:gd name="connsiteY7" fmla="*/ 2115 h 10105"/>
              <a:gd name="connsiteX8" fmla="*/ 7371 w 10770"/>
              <a:gd name="connsiteY8" fmla="*/ 0 h 10105"/>
              <a:gd name="connsiteX9" fmla="*/ 9049 w 10770"/>
              <a:gd name="connsiteY9" fmla="*/ 0 h 10105"/>
              <a:gd name="connsiteX10" fmla="*/ 9049 w 10770"/>
              <a:gd name="connsiteY10" fmla="*/ 2423 h 10105"/>
              <a:gd name="connsiteX11" fmla="*/ 10750 w 10770"/>
              <a:gd name="connsiteY11" fmla="*/ 2423 h 10105"/>
              <a:gd name="connsiteX12" fmla="*/ 10744 w 10770"/>
              <a:gd name="connsiteY12" fmla="*/ 10105 h 10105"/>
              <a:gd name="connsiteX13" fmla="*/ 733 w 10770"/>
              <a:gd name="connsiteY13" fmla="*/ 10039 h 10105"/>
              <a:gd name="connsiteX14" fmla="*/ 733 w 10770"/>
              <a:gd name="connsiteY14" fmla="*/ 8849 h 10105"/>
              <a:gd name="connsiteX15" fmla="*/ 1085 w 10770"/>
              <a:gd name="connsiteY15" fmla="*/ 8100 h 10105"/>
              <a:gd name="connsiteX16" fmla="*/ 273 w 10770"/>
              <a:gd name="connsiteY16" fmla="*/ 8541 h 10105"/>
              <a:gd name="connsiteX17" fmla="*/ 733 w 10770"/>
              <a:gd name="connsiteY17" fmla="*/ 7557 h 10105"/>
              <a:gd name="connsiteX18" fmla="*/ 739 w 10770"/>
              <a:gd name="connsiteY18" fmla="*/ 4824 h 10105"/>
              <a:gd name="connsiteX0" fmla="*/ 477 w 10497"/>
              <a:gd name="connsiteY0" fmla="*/ 4802 h 10105"/>
              <a:gd name="connsiteX1" fmla="*/ 2086 w 10497"/>
              <a:gd name="connsiteY1" fmla="*/ 4802 h 10105"/>
              <a:gd name="connsiteX2" fmla="*/ 2086 w 10497"/>
              <a:gd name="connsiteY2" fmla="*/ 5330 h 10105"/>
              <a:gd name="connsiteX3" fmla="*/ 3764 w 10497"/>
              <a:gd name="connsiteY3" fmla="*/ 5330 h 10105"/>
              <a:gd name="connsiteX4" fmla="*/ 3810 w 10497"/>
              <a:gd name="connsiteY4" fmla="*/ 5666 h 10105"/>
              <a:gd name="connsiteX5" fmla="*/ 5466 w 10497"/>
              <a:gd name="connsiteY5" fmla="*/ 5666 h 10105"/>
              <a:gd name="connsiteX6" fmla="*/ 5466 w 10497"/>
              <a:gd name="connsiteY6" fmla="*/ 2115 h 10105"/>
              <a:gd name="connsiteX7" fmla="*/ 7098 w 10497"/>
              <a:gd name="connsiteY7" fmla="*/ 2115 h 10105"/>
              <a:gd name="connsiteX8" fmla="*/ 7098 w 10497"/>
              <a:gd name="connsiteY8" fmla="*/ 0 h 10105"/>
              <a:gd name="connsiteX9" fmla="*/ 8776 w 10497"/>
              <a:gd name="connsiteY9" fmla="*/ 0 h 10105"/>
              <a:gd name="connsiteX10" fmla="*/ 8776 w 10497"/>
              <a:gd name="connsiteY10" fmla="*/ 2423 h 10105"/>
              <a:gd name="connsiteX11" fmla="*/ 10477 w 10497"/>
              <a:gd name="connsiteY11" fmla="*/ 2423 h 10105"/>
              <a:gd name="connsiteX12" fmla="*/ 10471 w 10497"/>
              <a:gd name="connsiteY12" fmla="*/ 10105 h 10105"/>
              <a:gd name="connsiteX13" fmla="*/ 460 w 10497"/>
              <a:gd name="connsiteY13" fmla="*/ 10039 h 10105"/>
              <a:gd name="connsiteX14" fmla="*/ 460 w 10497"/>
              <a:gd name="connsiteY14" fmla="*/ 8849 h 10105"/>
              <a:gd name="connsiteX15" fmla="*/ 812 w 10497"/>
              <a:gd name="connsiteY15" fmla="*/ 8100 h 10105"/>
              <a:gd name="connsiteX16" fmla="*/ 0 w 10497"/>
              <a:gd name="connsiteY16" fmla="*/ 8541 h 10105"/>
              <a:gd name="connsiteX17" fmla="*/ 460 w 10497"/>
              <a:gd name="connsiteY17" fmla="*/ 7557 h 10105"/>
              <a:gd name="connsiteX18" fmla="*/ 466 w 10497"/>
              <a:gd name="connsiteY18" fmla="*/ 4824 h 10105"/>
              <a:gd name="connsiteX0" fmla="*/ 477 w 10497"/>
              <a:gd name="connsiteY0" fmla="*/ 4802 h 10105"/>
              <a:gd name="connsiteX1" fmla="*/ 2086 w 10497"/>
              <a:gd name="connsiteY1" fmla="*/ 4802 h 10105"/>
              <a:gd name="connsiteX2" fmla="*/ 2086 w 10497"/>
              <a:gd name="connsiteY2" fmla="*/ 5330 h 10105"/>
              <a:gd name="connsiteX3" fmla="*/ 3764 w 10497"/>
              <a:gd name="connsiteY3" fmla="*/ 5330 h 10105"/>
              <a:gd name="connsiteX4" fmla="*/ 3810 w 10497"/>
              <a:gd name="connsiteY4" fmla="*/ 5666 h 10105"/>
              <a:gd name="connsiteX5" fmla="*/ 5466 w 10497"/>
              <a:gd name="connsiteY5" fmla="*/ 5666 h 10105"/>
              <a:gd name="connsiteX6" fmla="*/ 5466 w 10497"/>
              <a:gd name="connsiteY6" fmla="*/ 2115 h 10105"/>
              <a:gd name="connsiteX7" fmla="*/ 7098 w 10497"/>
              <a:gd name="connsiteY7" fmla="*/ 2115 h 10105"/>
              <a:gd name="connsiteX8" fmla="*/ 7098 w 10497"/>
              <a:gd name="connsiteY8" fmla="*/ 0 h 10105"/>
              <a:gd name="connsiteX9" fmla="*/ 8776 w 10497"/>
              <a:gd name="connsiteY9" fmla="*/ 0 h 10105"/>
              <a:gd name="connsiteX10" fmla="*/ 8776 w 10497"/>
              <a:gd name="connsiteY10" fmla="*/ 2423 h 10105"/>
              <a:gd name="connsiteX11" fmla="*/ 10477 w 10497"/>
              <a:gd name="connsiteY11" fmla="*/ 2423 h 10105"/>
              <a:gd name="connsiteX12" fmla="*/ 10471 w 10497"/>
              <a:gd name="connsiteY12" fmla="*/ 10105 h 10105"/>
              <a:gd name="connsiteX13" fmla="*/ 460 w 10497"/>
              <a:gd name="connsiteY13" fmla="*/ 10039 h 10105"/>
              <a:gd name="connsiteX14" fmla="*/ 460 w 10497"/>
              <a:gd name="connsiteY14" fmla="*/ 8849 h 10105"/>
              <a:gd name="connsiteX15" fmla="*/ 812 w 10497"/>
              <a:gd name="connsiteY15" fmla="*/ 8100 h 10105"/>
              <a:gd name="connsiteX16" fmla="*/ 0 w 10497"/>
              <a:gd name="connsiteY16" fmla="*/ 8541 h 10105"/>
              <a:gd name="connsiteX17" fmla="*/ 460 w 10497"/>
              <a:gd name="connsiteY17" fmla="*/ 7557 h 10105"/>
              <a:gd name="connsiteX18" fmla="*/ 466 w 10497"/>
              <a:gd name="connsiteY18" fmla="*/ 4824 h 10105"/>
              <a:gd name="connsiteX0" fmla="*/ 477 w 10497"/>
              <a:gd name="connsiteY0" fmla="*/ 4802 h 10105"/>
              <a:gd name="connsiteX1" fmla="*/ 2086 w 10497"/>
              <a:gd name="connsiteY1" fmla="*/ 4802 h 10105"/>
              <a:gd name="connsiteX2" fmla="*/ 2086 w 10497"/>
              <a:gd name="connsiteY2" fmla="*/ 5330 h 10105"/>
              <a:gd name="connsiteX3" fmla="*/ 3764 w 10497"/>
              <a:gd name="connsiteY3" fmla="*/ 5330 h 10105"/>
              <a:gd name="connsiteX4" fmla="*/ 3810 w 10497"/>
              <a:gd name="connsiteY4" fmla="*/ 5666 h 10105"/>
              <a:gd name="connsiteX5" fmla="*/ 5466 w 10497"/>
              <a:gd name="connsiteY5" fmla="*/ 5666 h 10105"/>
              <a:gd name="connsiteX6" fmla="*/ 5466 w 10497"/>
              <a:gd name="connsiteY6" fmla="*/ 2115 h 10105"/>
              <a:gd name="connsiteX7" fmla="*/ 7098 w 10497"/>
              <a:gd name="connsiteY7" fmla="*/ 2115 h 10105"/>
              <a:gd name="connsiteX8" fmla="*/ 7098 w 10497"/>
              <a:gd name="connsiteY8" fmla="*/ 0 h 10105"/>
              <a:gd name="connsiteX9" fmla="*/ 8776 w 10497"/>
              <a:gd name="connsiteY9" fmla="*/ 0 h 10105"/>
              <a:gd name="connsiteX10" fmla="*/ 8776 w 10497"/>
              <a:gd name="connsiteY10" fmla="*/ 2423 h 10105"/>
              <a:gd name="connsiteX11" fmla="*/ 10477 w 10497"/>
              <a:gd name="connsiteY11" fmla="*/ 2423 h 10105"/>
              <a:gd name="connsiteX12" fmla="*/ 10471 w 10497"/>
              <a:gd name="connsiteY12" fmla="*/ 10105 h 10105"/>
              <a:gd name="connsiteX13" fmla="*/ 460 w 10497"/>
              <a:gd name="connsiteY13" fmla="*/ 10039 h 10105"/>
              <a:gd name="connsiteX14" fmla="*/ 460 w 10497"/>
              <a:gd name="connsiteY14" fmla="*/ 8849 h 10105"/>
              <a:gd name="connsiteX15" fmla="*/ 812 w 10497"/>
              <a:gd name="connsiteY15" fmla="*/ 8100 h 10105"/>
              <a:gd name="connsiteX16" fmla="*/ 0 w 10497"/>
              <a:gd name="connsiteY16" fmla="*/ 8541 h 10105"/>
              <a:gd name="connsiteX17" fmla="*/ 460 w 10497"/>
              <a:gd name="connsiteY17" fmla="*/ 7557 h 10105"/>
              <a:gd name="connsiteX18" fmla="*/ 466 w 10497"/>
              <a:gd name="connsiteY18" fmla="*/ 4824 h 1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497" h="10105">
                <a:moveTo>
                  <a:pt x="477" y="4802"/>
                </a:moveTo>
                <a:lnTo>
                  <a:pt x="2086" y="4802"/>
                </a:lnTo>
                <a:lnTo>
                  <a:pt x="2086" y="5330"/>
                </a:lnTo>
                <a:lnTo>
                  <a:pt x="3764" y="5330"/>
                </a:lnTo>
                <a:cubicBezTo>
                  <a:pt x="3779" y="5442"/>
                  <a:pt x="3795" y="5554"/>
                  <a:pt x="3810" y="5666"/>
                </a:cubicBezTo>
                <a:lnTo>
                  <a:pt x="5466" y="5666"/>
                </a:lnTo>
                <a:lnTo>
                  <a:pt x="5466" y="2115"/>
                </a:lnTo>
                <a:lnTo>
                  <a:pt x="7098" y="2115"/>
                </a:lnTo>
                <a:lnTo>
                  <a:pt x="7098" y="0"/>
                </a:lnTo>
                <a:lnTo>
                  <a:pt x="8776" y="0"/>
                </a:lnTo>
                <a:lnTo>
                  <a:pt x="8776" y="2423"/>
                </a:lnTo>
                <a:lnTo>
                  <a:pt x="10477" y="2423"/>
                </a:lnTo>
                <a:cubicBezTo>
                  <a:pt x="10522" y="3160"/>
                  <a:pt x="10479" y="6308"/>
                  <a:pt x="10471" y="10105"/>
                </a:cubicBezTo>
                <a:lnTo>
                  <a:pt x="460" y="10039"/>
                </a:lnTo>
                <a:cubicBezTo>
                  <a:pt x="466" y="9145"/>
                  <a:pt x="459" y="9718"/>
                  <a:pt x="460" y="8849"/>
                </a:cubicBezTo>
                <a:cubicBezTo>
                  <a:pt x="652" y="8428"/>
                  <a:pt x="665" y="8448"/>
                  <a:pt x="812" y="8100"/>
                </a:cubicBezTo>
                <a:cubicBezTo>
                  <a:pt x="497" y="8284"/>
                  <a:pt x="464" y="8279"/>
                  <a:pt x="0" y="8541"/>
                </a:cubicBezTo>
                <a:cubicBezTo>
                  <a:pt x="274" y="7952"/>
                  <a:pt x="206" y="8147"/>
                  <a:pt x="460" y="7557"/>
                </a:cubicBezTo>
                <a:cubicBezTo>
                  <a:pt x="454" y="6218"/>
                  <a:pt x="461" y="5662"/>
                  <a:pt x="466" y="4824"/>
                </a:cubicBezTo>
              </a:path>
            </a:pathLst>
          </a:custGeom>
          <a:solidFill>
            <a:schemeClr val="accent3"/>
          </a:solidFill>
          <a:ln w="57150" cmpd="sng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+mn-lt"/>
              <a:cs typeface="+mn-cs"/>
            </a:endParaRPr>
          </a:p>
        </p:txBody>
      </p:sp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1</a:t>
            </a:r>
          </a:p>
        </p:txBody>
      </p:sp>
      <p:sp>
        <p:nvSpPr>
          <p:cNvPr id="81923" name="Rectangle 1027"/>
          <p:cNvSpPr>
            <a:spLocks noChangeArrowheads="1"/>
          </p:cNvSpPr>
          <p:nvPr/>
        </p:nvSpPr>
        <p:spPr bwMode="auto">
          <a:xfrm>
            <a:off x="7493000" y="1159669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13.3</a:t>
            </a:r>
          </a:p>
        </p:txBody>
      </p:sp>
      <p:sp>
        <p:nvSpPr>
          <p:cNvPr id="81924" name="Freeform 1028"/>
          <p:cNvSpPr>
            <a:spLocks/>
          </p:cNvSpPr>
          <p:nvPr/>
        </p:nvSpPr>
        <p:spPr bwMode="auto">
          <a:xfrm>
            <a:off x="1384300" y="1790700"/>
            <a:ext cx="5524500" cy="2162175"/>
          </a:xfrm>
          <a:custGeom>
            <a:avLst/>
            <a:gdLst>
              <a:gd name="T0" fmla="*/ 0 w 3480"/>
              <a:gd name="T1" fmla="*/ 1384300 h 1816"/>
              <a:gd name="T2" fmla="*/ 889000 w 3480"/>
              <a:gd name="T3" fmla="*/ 1384300 h 1816"/>
              <a:gd name="T4" fmla="*/ 889000 w 3480"/>
              <a:gd name="T5" fmla="*/ 1536700 h 1816"/>
              <a:gd name="T6" fmla="*/ 1816100 w 3480"/>
              <a:gd name="T7" fmla="*/ 1536700 h 1816"/>
              <a:gd name="T8" fmla="*/ 1841500 w 3480"/>
              <a:gd name="T9" fmla="*/ 1633538 h 1816"/>
              <a:gd name="T10" fmla="*/ 2755900 w 3480"/>
              <a:gd name="T11" fmla="*/ 1633538 h 1816"/>
              <a:gd name="T12" fmla="*/ 2755900 w 3480"/>
              <a:gd name="T13" fmla="*/ 609600 h 1816"/>
              <a:gd name="T14" fmla="*/ 3657601 w 3480"/>
              <a:gd name="T15" fmla="*/ 609600 h 1816"/>
              <a:gd name="T16" fmla="*/ 3657601 w 3480"/>
              <a:gd name="T17" fmla="*/ 0 h 1816"/>
              <a:gd name="T18" fmla="*/ 4584700 w 3480"/>
              <a:gd name="T19" fmla="*/ 0 h 1816"/>
              <a:gd name="T20" fmla="*/ 4584700 w 3480"/>
              <a:gd name="T21" fmla="*/ 698500 h 1816"/>
              <a:gd name="T22" fmla="*/ 5524500 w 3480"/>
              <a:gd name="T23" fmla="*/ 698500 h 1816"/>
              <a:gd name="T24" fmla="*/ 5524500 w 3480"/>
              <a:gd name="T25" fmla="*/ 2882900 h 18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480"/>
              <a:gd name="T40" fmla="*/ 0 h 1816"/>
              <a:gd name="T41" fmla="*/ 3480 w 3480"/>
              <a:gd name="T42" fmla="*/ 1816 h 181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480" h="1816">
                <a:moveTo>
                  <a:pt x="0" y="872"/>
                </a:moveTo>
                <a:lnTo>
                  <a:pt x="560" y="872"/>
                </a:lnTo>
                <a:lnTo>
                  <a:pt x="560" y="968"/>
                </a:lnTo>
                <a:lnTo>
                  <a:pt x="1144" y="968"/>
                </a:lnTo>
                <a:lnTo>
                  <a:pt x="1160" y="1029"/>
                </a:lnTo>
                <a:lnTo>
                  <a:pt x="1736" y="1029"/>
                </a:lnTo>
                <a:lnTo>
                  <a:pt x="1736" y="384"/>
                </a:lnTo>
                <a:lnTo>
                  <a:pt x="2304" y="384"/>
                </a:lnTo>
                <a:lnTo>
                  <a:pt x="2304" y="0"/>
                </a:lnTo>
                <a:lnTo>
                  <a:pt x="2888" y="0"/>
                </a:lnTo>
                <a:lnTo>
                  <a:pt x="2888" y="440"/>
                </a:lnTo>
                <a:lnTo>
                  <a:pt x="3480" y="440"/>
                </a:lnTo>
                <a:lnTo>
                  <a:pt x="3480" y="1816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81925" name="Line 1029"/>
          <p:cNvSpPr>
            <a:spLocks noChangeShapeType="1"/>
          </p:cNvSpPr>
          <p:nvPr/>
        </p:nvSpPr>
        <p:spPr bwMode="auto">
          <a:xfrm>
            <a:off x="1358900" y="2514600"/>
            <a:ext cx="5562600" cy="0"/>
          </a:xfrm>
          <a:prstGeom prst="line">
            <a:avLst/>
          </a:prstGeom>
          <a:noFill/>
          <a:ln w="57150">
            <a:solidFill>
              <a:schemeClr val="accent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81926" name="Group 1030"/>
          <p:cNvGrpSpPr>
            <a:grpSpLocks/>
          </p:cNvGrpSpPr>
          <p:nvPr/>
        </p:nvGrpSpPr>
        <p:grpSpPr bwMode="auto">
          <a:xfrm>
            <a:off x="596899" y="1307307"/>
            <a:ext cx="7927975" cy="3464718"/>
            <a:chOff x="376" y="1098"/>
            <a:chExt cx="4994" cy="2910"/>
          </a:xfrm>
        </p:grpSpPr>
        <p:sp>
          <p:nvSpPr>
            <p:cNvPr id="80909" name="Freeform 1031"/>
            <p:cNvSpPr>
              <a:spLocks/>
            </p:cNvSpPr>
            <p:nvPr/>
          </p:nvSpPr>
          <p:spPr bwMode="auto">
            <a:xfrm>
              <a:off x="696" y="1168"/>
              <a:ext cx="4616" cy="2168"/>
            </a:xfrm>
            <a:custGeom>
              <a:avLst/>
              <a:gdLst>
                <a:gd name="T0" fmla="*/ 168 w 4616"/>
                <a:gd name="T1" fmla="*/ 0 h 2168"/>
                <a:gd name="T2" fmla="*/ 168 w 4616"/>
                <a:gd name="T3" fmla="*/ 1712 h 2168"/>
                <a:gd name="T4" fmla="*/ 0 w 4616"/>
                <a:gd name="T5" fmla="*/ 1896 h 2168"/>
                <a:gd name="T6" fmla="*/ 312 w 4616"/>
                <a:gd name="T7" fmla="*/ 1792 h 2168"/>
                <a:gd name="T8" fmla="*/ 168 w 4616"/>
                <a:gd name="T9" fmla="*/ 1944 h 2168"/>
                <a:gd name="T10" fmla="*/ 168 w 4616"/>
                <a:gd name="T11" fmla="*/ 2168 h 2168"/>
                <a:gd name="T12" fmla="*/ 4616 w 4616"/>
                <a:gd name="T13" fmla="*/ 2168 h 2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16"/>
                <a:gd name="T22" fmla="*/ 0 h 2168"/>
                <a:gd name="T23" fmla="*/ 4616 w 4616"/>
                <a:gd name="T24" fmla="*/ 2168 h 2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16" h="2168">
                  <a:moveTo>
                    <a:pt x="168" y="0"/>
                  </a:moveTo>
                  <a:lnTo>
                    <a:pt x="168" y="1712"/>
                  </a:lnTo>
                  <a:lnTo>
                    <a:pt x="0" y="1896"/>
                  </a:lnTo>
                  <a:lnTo>
                    <a:pt x="312" y="1792"/>
                  </a:lnTo>
                  <a:lnTo>
                    <a:pt x="168" y="1944"/>
                  </a:lnTo>
                  <a:lnTo>
                    <a:pt x="168" y="2168"/>
                  </a:lnTo>
                  <a:lnTo>
                    <a:pt x="4616" y="216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80910" name="Rectangle 1032"/>
            <p:cNvSpPr>
              <a:spLocks noChangeArrowheads="1"/>
            </p:cNvSpPr>
            <p:nvPr/>
          </p:nvSpPr>
          <p:spPr bwMode="auto">
            <a:xfrm>
              <a:off x="558" y="1145"/>
              <a:ext cx="367" cy="2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185000"/>
                </a:lnSpc>
              </a:pPr>
              <a:r>
                <a:rPr lang="en-US" altLang="en-US" sz="1400"/>
                <a:t>70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 sz="1400"/>
                <a:t>60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 sz="1400"/>
                <a:t>50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 sz="1400"/>
                <a:t>40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 sz="1400"/>
                <a:t>30  –</a:t>
              </a:r>
            </a:p>
            <a:p>
              <a:pPr algn="r">
                <a:lnSpc>
                  <a:spcPct val="167000"/>
                </a:lnSpc>
              </a:pPr>
              <a:endParaRPr lang="en-US" altLang="en-US" sz="1400"/>
            </a:p>
            <a:p>
              <a:pPr algn="r">
                <a:lnSpc>
                  <a:spcPct val="167000"/>
                </a:lnSpc>
              </a:pPr>
              <a:r>
                <a:rPr lang="en-US" altLang="en-US" sz="1400"/>
                <a:t>0  –</a:t>
              </a:r>
            </a:p>
          </p:txBody>
        </p:sp>
        <p:sp>
          <p:nvSpPr>
            <p:cNvPr id="80911" name="Rectangle 1033"/>
            <p:cNvSpPr>
              <a:spLocks noChangeArrowheads="1"/>
            </p:cNvSpPr>
            <p:nvPr/>
          </p:nvSpPr>
          <p:spPr bwMode="auto">
            <a:xfrm>
              <a:off x="718" y="3349"/>
              <a:ext cx="4652" cy="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/>
                <a:t>	Jan	Feb	Mar	Apr	May	June	=	Month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800"/>
                <a:t>	</a:t>
              </a:r>
              <a:r>
                <a:rPr lang="en-US" altLang="en-US" sz="800">
                  <a:sym typeface="Wingdings" pitchFamily="2" charset="2"/>
                </a:rPr>
                <a:t>					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400"/>
                <a:t>	22	18	21	21	22	20	=	Number of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400"/>
                <a:t>								working days</a:t>
              </a:r>
            </a:p>
          </p:txBody>
        </p:sp>
        <p:grpSp>
          <p:nvGrpSpPr>
            <p:cNvPr id="80912" name="Group 1034"/>
            <p:cNvGrpSpPr>
              <a:grpSpLocks/>
            </p:cNvGrpSpPr>
            <p:nvPr/>
          </p:nvGrpSpPr>
          <p:grpSpPr bwMode="auto">
            <a:xfrm>
              <a:off x="1437" y="3230"/>
              <a:ext cx="2323" cy="104"/>
              <a:chOff x="1437" y="3230"/>
              <a:chExt cx="2323" cy="104"/>
            </a:xfrm>
          </p:grpSpPr>
          <p:sp>
            <p:nvSpPr>
              <p:cNvPr id="80914" name="Line 1035"/>
              <p:cNvSpPr>
                <a:spLocks noChangeShapeType="1"/>
              </p:cNvSpPr>
              <p:nvPr/>
            </p:nvSpPr>
            <p:spPr bwMode="auto">
              <a:xfrm>
                <a:off x="1437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0915" name="Line 1036"/>
              <p:cNvSpPr>
                <a:spLocks noChangeShapeType="1"/>
              </p:cNvSpPr>
              <p:nvPr/>
            </p:nvSpPr>
            <p:spPr bwMode="auto">
              <a:xfrm>
                <a:off x="2024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0916" name="Line 1037"/>
              <p:cNvSpPr>
                <a:spLocks noChangeShapeType="1"/>
              </p:cNvSpPr>
              <p:nvPr/>
            </p:nvSpPr>
            <p:spPr bwMode="auto">
              <a:xfrm>
                <a:off x="2611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0917" name="Line 1038"/>
              <p:cNvSpPr>
                <a:spLocks noChangeShapeType="1"/>
              </p:cNvSpPr>
              <p:nvPr/>
            </p:nvSpPr>
            <p:spPr bwMode="auto">
              <a:xfrm>
                <a:off x="3174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0918" name="Line 1039"/>
              <p:cNvSpPr>
                <a:spLocks noChangeShapeType="1"/>
              </p:cNvSpPr>
              <p:nvPr/>
            </p:nvSpPr>
            <p:spPr bwMode="auto">
              <a:xfrm>
                <a:off x="3760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80913" name="Rectangle 1040"/>
            <p:cNvSpPr>
              <a:spLocks noChangeArrowheads="1"/>
            </p:cNvSpPr>
            <p:nvPr/>
          </p:nvSpPr>
          <p:spPr bwMode="auto">
            <a:xfrm rot="16200000">
              <a:off x="-524" y="1998"/>
              <a:ext cx="19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Production rate per working day</a:t>
              </a:r>
            </a:p>
          </p:txBody>
        </p:sp>
      </p:grpSp>
      <p:grpSp>
        <p:nvGrpSpPr>
          <p:cNvPr id="81937" name="Group 1041"/>
          <p:cNvGrpSpPr>
            <a:grpSpLocks/>
          </p:cNvGrpSpPr>
          <p:nvPr/>
        </p:nvGrpSpPr>
        <p:grpSpPr bwMode="auto">
          <a:xfrm>
            <a:off x="1406526" y="1734741"/>
            <a:ext cx="3368675" cy="751284"/>
            <a:chOff x="838" y="1473"/>
            <a:chExt cx="2122" cy="631"/>
          </a:xfrm>
        </p:grpSpPr>
        <p:sp>
          <p:nvSpPr>
            <p:cNvPr id="80907" name="Rectangle 1042"/>
            <p:cNvSpPr>
              <a:spLocks noChangeArrowheads="1"/>
            </p:cNvSpPr>
            <p:nvPr/>
          </p:nvSpPr>
          <p:spPr bwMode="auto">
            <a:xfrm>
              <a:off x="838" y="1473"/>
              <a:ext cx="2122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Level production using average monthly forecast demand</a:t>
              </a:r>
            </a:p>
          </p:txBody>
        </p:sp>
        <p:sp>
          <p:nvSpPr>
            <p:cNvPr id="80908" name="Line 1043"/>
            <p:cNvSpPr>
              <a:spLocks noChangeShapeType="1"/>
            </p:cNvSpPr>
            <p:nvPr/>
          </p:nvSpPr>
          <p:spPr bwMode="auto">
            <a:xfrm>
              <a:off x="1832" y="1776"/>
              <a:ext cx="0" cy="3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81940" name="Group 1044"/>
          <p:cNvGrpSpPr>
            <a:grpSpLocks/>
          </p:cNvGrpSpPr>
          <p:nvPr/>
        </p:nvGrpSpPr>
        <p:grpSpPr bwMode="auto">
          <a:xfrm>
            <a:off x="4635502" y="1159669"/>
            <a:ext cx="1379538" cy="621506"/>
            <a:chOff x="2920" y="974"/>
            <a:chExt cx="869" cy="522"/>
          </a:xfrm>
        </p:grpSpPr>
        <p:sp>
          <p:nvSpPr>
            <p:cNvPr id="80905" name="Rectangle 1045"/>
            <p:cNvSpPr>
              <a:spLocks noChangeArrowheads="1"/>
            </p:cNvSpPr>
            <p:nvPr/>
          </p:nvSpPr>
          <p:spPr bwMode="auto">
            <a:xfrm>
              <a:off x="2920" y="974"/>
              <a:ext cx="86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Forecast demand</a:t>
              </a:r>
            </a:p>
          </p:txBody>
        </p:sp>
        <p:sp>
          <p:nvSpPr>
            <p:cNvPr id="80906" name="Line 1046"/>
            <p:cNvSpPr>
              <a:spLocks noChangeShapeType="1"/>
            </p:cNvSpPr>
            <p:nvPr/>
          </p:nvSpPr>
          <p:spPr bwMode="auto">
            <a:xfrm>
              <a:off x="3504" y="1168"/>
              <a:ext cx="0" cy="3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autoUpdateAnimBg="0"/>
      <p:bldP spid="81924" grpId="0" animBg="1"/>
      <p:bldP spid="819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2</a:t>
            </a:r>
          </a:p>
        </p:txBody>
      </p:sp>
      <p:graphicFrame>
        <p:nvGraphicFramePr>
          <p:cNvPr id="83972" name="Group 4"/>
          <p:cNvGraphicFramePr>
            <a:graphicFrameLocks noGrp="1"/>
          </p:cNvGraphicFramePr>
          <p:nvPr/>
        </p:nvGraphicFramePr>
        <p:xfrm>
          <a:off x="685800" y="1219200"/>
          <a:ext cx="7772400" cy="28003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30400"/>
                <a:gridCol w="2781300"/>
                <a:gridCol w="3060700"/>
              </a:tblGrid>
              <a:tr h="2952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13.3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Cost Information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3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Inventory carrying cost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$ 5 per unit per month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Subcontracting cost per unit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$20 per unit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8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Average pay rate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$10 per hour ($80 per day)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Overtime pay rate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$17 per hour </a:t>
                      </a:r>
                      <a:b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(above 8 hours per day)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62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Labor-hours to produce a unit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1.6 hours per unit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 of increasing daily production rate (hiring and training)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$300 per unit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 of decreasing daily production rate (layoffs)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$600 per unit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4009" name="Text Box 41"/>
          <p:cNvSpPr txBox="1">
            <a:spLocks noChangeArrowheads="1"/>
          </p:cNvSpPr>
          <p:nvPr/>
        </p:nvSpPr>
        <p:spPr bwMode="auto">
          <a:xfrm rot="21017035">
            <a:off x="4538774" y="3820637"/>
            <a:ext cx="3843117" cy="69310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198000" tIns="190800" rIns="198000" bIns="190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Plan 1 – constant workforce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84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0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2</a:t>
            </a:r>
          </a:p>
        </p:txBody>
      </p:sp>
      <p:graphicFrame>
        <p:nvGraphicFramePr>
          <p:cNvPr id="146569" name="Group 137"/>
          <p:cNvGraphicFramePr>
            <a:graphicFrameLocks noGrp="1"/>
          </p:cNvGraphicFramePr>
          <p:nvPr/>
        </p:nvGraphicFramePr>
        <p:xfrm>
          <a:off x="673100" y="1228725"/>
          <a:ext cx="7835899" cy="215330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16000"/>
                <a:gridCol w="1447800"/>
                <a:gridCol w="1460500"/>
                <a:gridCol w="1270000"/>
                <a:gridCol w="1308100"/>
                <a:gridCol w="355600"/>
                <a:gridCol w="711200"/>
                <a:gridCol w="266699"/>
              </a:tblGrid>
              <a:tr h="500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MONTH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PRODUCTION DAYS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PRODUCTION AT 50 UNITS PER DAY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DEMAND FORECAST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MONTHLY INVENTORY CHANGE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ENDING INVENTORY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Jan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900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+200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Feb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18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900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700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+200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Mar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1,050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800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+250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Apr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1,050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1,200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–150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May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1,100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1,500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–400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June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1,000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1,850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6570" name="Rectangle 138"/>
          <p:cNvSpPr>
            <a:spLocks noChangeArrowheads="1"/>
          </p:cNvSpPr>
          <p:nvPr/>
        </p:nvSpPr>
        <p:spPr bwMode="auto">
          <a:xfrm>
            <a:off x="685801" y="3551635"/>
            <a:ext cx="7889875" cy="1220564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162000" tIns="154800" rIns="162000" bIns="15480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5816600" algn="r"/>
                <a:tab pos="6007100" algn="l"/>
              </a:tabLst>
              <a:defRPr/>
            </a:pPr>
            <a:r>
              <a:rPr lang="en-US" sz="2000" dirty="0">
                <a:latin typeface="+mn-lt"/>
                <a:cs typeface="+mn-cs"/>
              </a:rPr>
              <a:t>	Total units of inventory carried over from one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tabLst>
                <a:tab pos="5816600" algn="r"/>
                <a:tab pos="6007100" algn="l"/>
              </a:tabLst>
              <a:defRPr/>
            </a:pPr>
            <a:r>
              <a:rPr lang="en-US" sz="2000" dirty="0">
                <a:latin typeface="+mn-lt"/>
                <a:cs typeface="+mn-cs"/>
              </a:rPr>
              <a:t>	month to the next	= 1,850 units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5816600" algn="r"/>
                <a:tab pos="6007100" algn="l"/>
              </a:tabLst>
              <a:defRPr/>
            </a:pPr>
            <a:r>
              <a:rPr lang="en-US" sz="2000" dirty="0">
                <a:latin typeface="+mn-lt"/>
                <a:cs typeface="+mn-cs"/>
              </a:rPr>
              <a:t>	Workforce required to produce 50 units per day	= 10 workers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570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2</a:t>
            </a:r>
          </a:p>
        </p:txBody>
      </p:sp>
      <p:graphicFrame>
        <p:nvGraphicFramePr>
          <p:cNvPr id="146569" name="Group 137"/>
          <p:cNvGraphicFramePr>
            <a:graphicFrameLocks noGrp="1"/>
          </p:cNvGraphicFramePr>
          <p:nvPr/>
        </p:nvGraphicFramePr>
        <p:xfrm>
          <a:off x="673100" y="1228725"/>
          <a:ext cx="7835899" cy="215330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16000"/>
                <a:gridCol w="1447800"/>
                <a:gridCol w="1460500"/>
                <a:gridCol w="1270000"/>
                <a:gridCol w="1308100"/>
                <a:gridCol w="355600"/>
                <a:gridCol w="711200"/>
                <a:gridCol w="266699"/>
              </a:tblGrid>
              <a:tr h="500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MONTH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PRODUCTION DAYS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PRODUCTION AT 50 UNITS PER DAY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DEMAND FORECAST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MONTHLY INVENTORY CHANGE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ENDING INVENTORY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Jan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900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+200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Feb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18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900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700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+200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Mar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1,050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800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+250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Apr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1,050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1,200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–150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May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1,100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1,500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–400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June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901700" algn="r"/>
                          <a:tab pos="13335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1,000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–100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1,850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6570" name="Rectangle 138"/>
          <p:cNvSpPr>
            <a:spLocks noChangeArrowheads="1"/>
          </p:cNvSpPr>
          <p:nvPr/>
        </p:nvSpPr>
        <p:spPr bwMode="auto">
          <a:xfrm>
            <a:off x="685801" y="3551635"/>
            <a:ext cx="7889875" cy="1220564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162000" tIns="154800" rIns="162000" bIns="15480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5816600" algn="r"/>
                <a:tab pos="6007100" algn="l"/>
              </a:tabLst>
              <a:defRPr/>
            </a:pPr>
            <a:r>
              <a:rPr lang="en-US" sz="2000" dirty="0">
                <a:latin typeface="+mn-lt"/>
                <a:cs typeface="+mn-cs"/>
              </a:rPr>
              <a:t>	Total units of inventory carried over from one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tabLst>
                <a:tab pos="5816600" algn="r"/>
                <a:tab pos="6007100" algn="l"/>
              </a:tabLst>
              <a:defRPr/>
            </a:pPr>
            <a:r>
              <a:rPr lang="en-US" sz="2000" dirty="0">
                <a:latin typeface="+mn-lt"/>
                <a:cs typeface="+mn-cs"/>
              </a:rPr>
              <a:t>	month to the next	= 1,850 units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5816600" algn="r"/>
                <a:tab pos="6007100" algn="l"/>
              </a:tabLst>
              <a:defRPr/>
            </a:pPr>
            <a:r>
              <a:rPr lang="en-US" sz="2000" dirty="0">
                <a:latin typeface="+mn-lt"/>
                <a:cs typeface="+mn-cs"/>
              </a:rPr>
              <a:t>	Workforce required to produce 50 units per day	= 10 workers</a:t>
            </a:r>
          </a:p>
        </p:txBody>
      </p:sp>
      <p:sp>
        <p:nvSpPr>
          <p:cNvPr id="5" name="Rectangle 121"/>
          <p:cNvSpPr>
            <a:spLocks noChangeArrowheads="1"/>
          </p:cNvSpPr>
          <p:nvPr/>
        </p:nvSpPr>
        <p:spPr bwMode="auto">
          <a:xfrm>
            <a:off x="279400" y="1057275"/>
            <a:ext cx="8496300" cy="2676525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aphicFrame>
        <p:nvGraphicFramePr>
          <p:cNvPr id="6" name="Group 122"/>
          <p:cNvGraphicFramePr>
            <a:graphicFrameLocks noGrp="1"/>
          </p:cNvGraphicFramePr>
          <p:nvPr/>
        </p:nvGraphicFramePr>
        <p:xfrm>
          <a:off x="641350" y="1223963"/>
          <a:ext cx="7772400" cy="23431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68600"/>
                <a:gridCol w="1320800"/>
                <a:gridCol w="3683000"/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COST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CALCULATIONS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Inventory carrying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79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$9,250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1600" marR="0" lvl="0" indent="-101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(= 1,850 units carried x $5 per unit)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Regular-time labor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79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99,200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1600" marR="0" lvl="0" indent="-101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(= 10 workers x $80 per day x 124 days)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Other costs (overtime, hiring, layoffs, subcontracting)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79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0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b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 cost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79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$108,450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3</a:t>
            </a:r>
          </a:p>
        </p:txBody>
      </p:sp>
      <p:graphicFrame>
        <p:nvGraphicFramePr>
          <p:cNvPr id="6" name="Group 122"/>
          <p:cNvGraphicFramePr>
            <a:graphicFrameLocks noGrp="1"/>
          </p:cNvGraphicFramePr>
          <p:nvPr/>
        </p:nvGraphicFramePr>
        <p:xfrm>
          <a:off x="666750" y="2924175"/>
          <a:ext cx="7772400" cy="144303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68600"/>
                <a:gridCol w="1320800"/>
                <a:gridCol w="3683000"/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COST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CALCULATIONS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Regular-time labor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79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$75,392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1600" marR="0" lvl="0" indent="-101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(= </a:t>
                      </a: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7.6 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workers x $80 per day x 124 days)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Subcontracting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79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</a:t>
                      </a: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29,760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(= 1,488 units x $20 per unit)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 cost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079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</a:t>
                      </a: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105,152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42"/>
          <p:cNvSpPr>
            <a:spLocks noChangeArrowheads="1"/>
          </p:cNvSpPr>
          <p:nvPr/>
        </p:nvSpPr>
        <p:spPr bwMode="auto">
          <a:xfrm>
            <a:off x="1120775" y="1134666"/>
            <a:ext cx="55146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048000" algn="l"/>
                <a:tab pos="340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In-house production	=	38 units per day </a:t>
            </a:r>
            <a:br>
              <a:rPr lang="en-US" altLang="en-US" sz="2000"/>
            </a:br>
            <a:r>
              <a:rPr lang="en-US" altLang="en-US" sz="2000"/>
              <a:t>		x 124 days</a:t>
            </a:r>
          </a:p>
          <a:p>
            <a:r>
              <a:rPr lang="en-US" altLang="en-US" sz="2000"/>
              <a:t>	=	4,712 units</a:t>
            </a:r>
          </a:p>
        </p:txBody>
      </p:sp>
      <p:sp>
        <p:nvSpPr>
          <p:cNvPr id="8" name="Rectangle 43"/>
          <p:cNvSpPr>
            <a:spLocks noChangeArrowheads="1"/>
          </p:cNvSpPr>
          <p:nvPr/>
        </p:nvSpPr>
        <p:spPr bwMode="auto">
          <a:xfrm>
            <a:off x="1590675" y="2115741"/>
            <a:ext cx="47387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l"/>
                <a:tab pos="2959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Subcontract units	=	6,200 – 4,712</a:t>
            </a:r>
          </a:p>
          <a:p>
            <a:r>
              <a:rPr lang="en-US" altLang="en-US" sz="2000"/>
              <a:t>	=	1,488 units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3"/>
          <p:cNvSpPr>
            <a:spLocks/>
          </p:cNvSpPr>
          <p:nvPr/>
        </p:nvSpPr>
        <p:spPr bwMode="auto">
          <a:xfrm>
            <a:off x="1112838" y="1790700"/>
            <a:ext cx="5795962" cy="2178844"/>
          </a:xfrm>
          <a:custGeom>
            <a:avLst/>
            <a:gdLst>
              <a:gd name="T0" fmla="*/ 270700 w 10490"/>
              <a:gd name="T1" fmla="*/ 1384369 h 10075"/>
              <a:gd name="T2" fmla="*/ 1159593 w 10490"/>
              <a:gd name="T3" fmla="*/ 1384369 h 10075"/>
              <a:gd name="T4" fmla="*/ 1159593 w 10490"/>
              <a:gd name="T5" fmla="*/ 1536586 h 10075"/>
              <a:gd name="T6" fmla="*/ 2086604 w 10490"/>
              <a:gd name="T7" fmla="*/ 1536586 h 10075"/>
              <a:gd name="T8" fmla="*/ 2099310 w 10490"/>
              <a:gd name="T9" fmla="*/ 1633451 h 10075"/>
              <a:gd name="T10" fmla="*/ 3026874 w 10490"/>
              <a:gd name="T11" fmla="*/ 1633451 h 10075"/>
              <a:gd name="T12" fmla="*/ 3026874 w 10490"/>
              <a:gd name="T13" fmla="*/ 609733 h 10075"/>
              <a:gd name="T14" fmla="*/ 3928472 w 10490"/>
              <a:gd name="T15" fmla="*/ 609733 h 10075"/>
              <a:gd name="T16" fmla="*/ 3928472 w 10490"/>
              <a:gd name="T17" fmla="*/ 0 h 10075"/>
              <a:gd name="T18" fmla="*/ 4855484 w 10490"/>
              <a:gd name="T19" fmla="*/ 0 h 10075"/>
              <a:gd name="T20" fmla="*/ 4855484 w 10490"/>
              <a:gd name="T21" fmla="*/ 698527 h 10075"/>
              <a:gd name="T22" fmla="*/ 5795201 w 10490"/>
              <a:gd name="T23" fmla="*/ 698527 h 10075"/>
              <a:gd name="T24" fmla="*/ 5790781 w 10490"/>
              <a:gd name="T25" fmla="*/ 2899909 h 10075"/>
              <a:gd name="T26" fmla="*/ 262414 w 10490"/>
              <a:gd name="T27" fmla="*/ 2903945 h 10075"/>
              <a:gd name="T28" fmla="*/ 262414 w 10490"/>
              <a:gd name="T29" fmla="*/ 2552808 h 10075"/>
              <a:gd name="T30" fmla="*/ 477869 w 10490"/>
              <a:gd name="T31" fmla="*/ 2315545 h 10075"/>
              <a:gd name="T32" fmla="*/ 0 w 10490"/>
              <a:gd name="T33" fmla="*/ 2480736 h 10075"/>
              <a:gd name="T34" fmla="*/ 253575 w 10490"/>
              <a:gd name="T35" fmla="*/ 2180049 h 10075"/>
              <a:gd name="T36" fmla="*/ 257442 w 10490"/>
              <a:gd name="T37" fmla="*/ 1384369 h 1007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490" h="10075">
                <a:moveTo>
                  <a:pt x="490" y="4802"/>
                </a:moveTo>
                <a:lnTo>
                  <a:pt x="2099" y="4802"/>
                </a:lnTo>
                <a:lnTo>
                  <a:pt x="2099" y="5330"/>
                </a:lnTo>
                <a:lnTo>
                  <a:pt x="3777" y="5330"/>
                </a:lnTo>
                <a:cubicBezTo>
                  <a:pt x="3781" y="5508"/>
                  <a:pt x="3785" y="5554"/>
                  <a:pt x="3800" y="5666"/>
                </a:cubicBezTo>
                <a:lnTo>
                  <a:pt x="5479" y="5666"/>
                </a:lnTo>
                <a:lnTo>
                  <a:pt x="5479" y="2115"/>
                </a:lnTo>
                <a:lnTo>
                  <a:pt x="7111" y="2115"/>
                </a:lnTo>
                <a:lnTo>
                  <a:pt x="7111" y="0"/>
                </a:lnTo>
                <a:lnTo>
                  <a:pt x="8789" y="0"/>
                </a:lnTo>
                <a:lnTo>
                  <a:pt x="8789" y="2423"/>
                </a:lnTo>
                <a:lnTo>
                  <a:pt x="10490" y="2423"/>
                </a:lnTo>
                <a:cubicBezTo>
                  <a:pt x="10467" y="3047"/>
                  <a:pt x="10480" y="7558"/>
                  <a:pt x="10482" y="10059"/>
                </a:cubicBezTo>
                <a:cubicBezTo>
                  <a:pt x="8753" y="10103"/>
                  <a:pt x="2182" y="10039"/>
                  <a:pt x="475" y="10073"/>
                </a:cubicBezTo>
                <a:cubicBezTo>
                  <a:pt x="478" y="9314"/>
                  <a:pt x="480" y="9345"/>
                  <a:pt x="475" y="8855"/>
                </a:cubicBezTo>
                <a:cubicBezTo>
                  <a:pt x="708" y="8351"/>
                  <a:pt x="678" y="8470"/>
                  <a:pt x="865" y="8032"/>
                </a:cubicBezTo>
                <a:cubicBezTo>
                  <a:pt x="500" y="8225"/>
                  <a:pt x="372" y="8348"/>
                  <a:pt x="0" y="8605"/>
                </a:cubicBezTo>
                <a:cubicBezTo>
                  <a:pt x="307" y="7983"/>
                  <a:pt x="247" y="8030"/>
                  <a:pt x="459" y="7562"/>
                </a:cubicBezTo>
                <a:cubicBezTo>
                  <a:pt x="468" y="5864"/>
                  <a:pt x="479" y="5529"/>
                  <a:pt x="466" y="4802"/>
                </a:cubicBezTo>
              </a:path>
            </a:pathLst>
          </a:custGeom>
          <a:solidFill>
            <a:srgbClr val="F7D7AC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sng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3</a:t>
            </a:r>
          </a:p>
        </p:txBody>
      </p:sp>
      <p:sp>
        <p:nvSpPr>
          <p:cNvPr id="94211" name="Freeform 3"/>
          <p:cNvSpPr>
            <a:spLocks/>
          </p:cNvSpPr>
          <p:nvPr/>
        </p:nvSpPr>
        <p:spPr bwMode="auto">
          <a:xfrm>
            <a:off x="1384300" y="1790700"/>
            <a:ext cx="5524500" cy="2162175"/>
          </a:xfrm>
          <a:custGeom>
            <a:avLst/>
            <a:gdLst>
              <a:gd name="T0" fmla="*/ 0 w 3480"/>
              <a:gd name="T1" fmla="*/ 1384300 h 1816"/>
              <a:gd name="T2" fmla="*/ 889000 w 3480"/>
              <a:gd name="T3" fmla="*/ 1384300 h 1816"/>
              <a:gd name="T4" fmla="*/ 889000 w 3480"/>
              <a:gd name="T5" fmla="*/ 1536700 h 1816"/>
              <a:gd name="T6" fmla="*/ 1816100 w 3480"/>
              <a:gd name="T7" fmla="*/ 1536700 h 1816"/>
              <a:gd name="T8" fmla="*/ 1841500 w 3480"/>
              <a:gd name="T9" fmla="*/ 1633538 h 1816"/>
              <a:gd name="T10" fmla="*/ 2755900 w 3480"/>
              <a:gd name="T11" fmla="*/ 1633538 h 1816"/>
              <a:gd name="T12" fmla="*/ 2755900 w 3480"/>
              <a:gd name="T13" fmla="*/ 609600 h 1816"/>
              <a:gd name="T14" fmla="*/ 3657601 w 3480"/>
              <a:gd name="T15" fmla="*/ 609600 h 1816"/>
              <a:gd name="T16" fmla="*/ 3657601 w 3480"/>
              <a:gd name="T17" fmla="*/ 0 h 1816"/>
              <a:gd name="T18" fmla="*/ 4584700 w 3480"/>
              <a:gd name="T19" fmla="*/ 0 h 1816"/>
              <a:gd name="T20" fmla="*/ 4584700 w 3480"/>
              <a:gd name="T21" fmla="*/ 698500 h 1816"/>
              <a:gd name="T22" fmla="*/ 5524500 w 3480"/>
              <a:gd name="T23" fmla="*/ 698500 h 1816"/>
              <a:gd name="T24" fmla="*/ 5524500 w 3480"/>
              <a:gd name="T25" fmla="*/ 2882900 h 18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480"/>
              <a:gd name="T40" fmla="*/ 0 h 1816"/>
              <a:gd name="T41" fmla="*/ 3480 w 3480"/>
              <a:gd name="T42" fmla="*/ 1816 h 181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480" h="1816">
                <a:moveTo>
                  <a:pt x="0" y="872"/>
                </a:moveTo>
                <a:lnTo>
                  <a:pt x="560" y="872"/>
                </a:lnTo>
                <a:lnTo>
                  <a:pt x="560" y="968"/>
                </a:lnTo>
                <a:lnTo>
                  <a:pt x="1144" y="968"/>
                </a:lnTo>
                <a:lnTo>
                  <a:pt x="1160" y="1029"/>
                </a:lnTo>
                <a:lnTo>
                  <a:pt x="1736" y="1029"/>
                </a:lnTo>
                <a:lnTo>
                  <a:pt x="1736" y="384"/>
                </a:lnTo>
                <a:lnTo>
                  <a:pt x="2304" y="384"/>
                </a:lnTo>
                <a:lnTo>
                  <a:pt x="2304" y="0"/>
                </a:lnTo>
                <a:lnTo>
                  <a:pt x="2888" y="0"/>
                </a:lnTo>
                <a:lnTo>
                  <a:pt x="2888" y="440"/>
                </a:lnTo>
                <a:lnTo>
                  <a:pt x="3480" y="440"/>
                </a:lnTo>
                <a:lnTo>
                  <a:pt x="3480" y="1816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2" name="Line 4"/>
          <p:cNvSpPr>
            <a:spLocks noChangeShapeType="1"/>
          </p:cNvSpPr>
          <p:nvPr/>
        </p:nvSpPr>
        <p:spPr bwMode="auto">
          <a:xfrm>
            <a:off x="1358900" y="3019425"/>
            <a:ext cx="5562600" cy="0"/>
          </a:xfrm>
          <a:prstGeom prst="line">
            <a:avLst/>
          </a:prstGeom>
          <a:noFill/>
          <a:ln w="57150">
            <a:solidFill>
              <a:schemeClr val="accent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565150" y="938213"/>
            <a:ext cx="8261350" cy="4100512"/>
            <a:chOff x="356" y="788"/>
            <a:chExt cx="5204" cy="3444"/>
          </a:xfrm>
        </p:grpSpPr>
        <p:sp>
          <p:nvSpPr>
            <p:cNvPr id="91148" name="Freeform 6"/>
            <p:cNvSpPr>
              <a:spLocks/>
            </p:cNvSpPr>
            <p:nvPr/>
          </p:nvSpPr>
          <p:spPr bwMode="auto">
            <a:xfrm>
              <a:off x="696" y="1168"/>
              <a:ext cx="4616" cy="2168"/>
            </a:xfrm>
            <a:custGeom>
              <a:avLst/>
              <a:gdLst>
                <a:gd name="T0" fmla="*/ 168 w 4616"/>
                <a:gd name="T1" fmla="*/ 0 h 2168"/>
                <a:gd name="T2" fmla="*/ 168 w 4616"/>
                <a:gd name="T3" fmla="*/ 1712 h 2168"/>
                <a:gd name="T4" fmla="*/ 0 w 4616"/>
                <a:gd name="T5" fmla="*/ 1896 h 2168"/>
                <a:gd name="T6" fmla="*/ 312 w 4616"/>
                <a:gd name="T7" fmla="*/ 1792 h 2168"/>
                <a:gd name="T8" fmla="*/ 168 w 4616"/>
                <a:gd name="T9" fmla="*/ 1944 h 2168"/>
                <a:gd name="T10" fmla="*/ 168 w 4616"/>
                <a:gd name="T11" fmla="*/ 2168 h 2168"/>
                <a:gd name="T12" fmla="*/ 4616 w 4616"/>
                <a:gd name="T13" fmla="*/ 2168 h 2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16"/>
                <a:gd name="T22" fmla="*/ 0 h 2168"/>
                <a:gd name="T23" fmla="*/ 4616 w 4616"/>
                <a:gd name="T24" fmla="*/ 2168 h 2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16" h="2168">
                  <a:moveTo>
                    <a:pt x="168" y="0"/>
                  </a:moveTo>
                  <a:lnTo>
                    <a:pt x="168" y="1712"/>
                  </a:lnTo>
                  <a:lnTo>
                    <a:pt x="0" y="1896"/>
                  </a:lnTo>
                  <a:lnTo>
                    <a:pt x="312" y="1792"/>
                  </a:lnTo>
                  <a:lnTo>
                    <a:pt x="168" y="1944"/>
                  </a:lnTo>
                  <a:lnTo>
                    <a:pt x="168" y="2168"/>
                  </a:lnTo>
                  <a:lnTo>
                    <a:pt x="4616" y="216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49" name="Rectangle 7"/>
            <p:cNvSpPr>
              <a:spLocks noChangeArrowheads="1"/>
            </p:cNvSpPr>
            <p:nvPr/>
          </p:nvSpPr>
          <p:spPr bwMode="auto">
            <a:xfrm>
              <a:off x="566" y="1225"/>
              <a:ext cx="439" cy="3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185000"/>
                </a:lnSpc>
              </a:pPr>
              <a:r>
                <a:rPr lang="en-US" altLang="en-US"/>
                <a:t>70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/>
                <a:t>60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/>
                <a:t>50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/>
                <a:t>40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/>
                <a:t>30  –</a:t>
              </a:r>
            </a:p>
            <a:p>
              <a:pPr algn="r">
                <a:lnSpc>
                  <a:spcPct val="167000"/>
                </a:lnSpc>
              </a:pPr>
              <a:endParaRPr lang="en-US" altLang="en-US"/>
            </a:p>
            <a:p>
              <a:pPr algn="r">
                <a:lnSpc>
                  <a:spcPct val="167000"/>
                </a:lnSpc>
              </a:pPr>
              <a:r>
                <a:rPr lang="en-US" altLang="en-US"/>
                <a:t>0  –</a:t>
              </a:r>
            </a:p>
          </p:txBody>
        </p:sp>
        <p:sp>
          <p:nvSpPr>
            <p:cNvPr id="91150" name="Rectangle 8"/>
            <p:cNvSpPr>
              <a:spLocks noChangeArrowheads="1"/>
            </p:cNvSpPr>
            <p:nvPr/>
          </p:nvSpPr>
          <p:spPr bwMode="auto">
            <a:xfrm>
              <a:off x="718" y="3349"/>
              <a:ext cx="4842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/>
                <a:t>	Jan	Feb	Mar	Apr	May	June	=	Month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000"/>
                <a:t>	</a:t>
              </a:r>
              <a:r>
                <a:rPr lang="en-US" altLang="en-US" sz="1000">
                  <a:sym typeface="Wingdings" pitchFamily="2" charset="2"/>
                </a:rPr>
                <a:t>					</a:t>
              </a:r>
            </a:p>
            <a:p>
              <a:pPr>
                <a:lnSpc>
                  <a:spcPct val="90000"/>
                </a:lnSpc>
              </a:pPr>
              <a:r>
                <a:rPr lang="en-US" altLang="en-US"/>
                <a:t>	22	18	21	21	22	20	=	Number of</a:t>
              </a:r>
            </a:p>
            <a:p>
              <a:pPr>
                <a:lnSpc>
                  <a:spcPct val="90000"/>
                </a:lnSpc>
              </a:pPr>
              <a:r>
                <a:rPr lang="en-US" altLang="en-US"/>
                <a:t>								working days</a:t>
              </a:r>
            </a:p>
          </p:txBody>
        </p:sp>
        <p:grpSp>
          <p:nvGrpSpPr>
            <p:cNvPr id="91151" name="Group 9"/>
            <p:cNvGrpSpPr>
              <a:grpSpLocks/>
            </p:cNvGrpSpPr>
            <p:nvPr/>
          </p:nvGrpSpPr>
          <p:grpSpPr bwMode="auto">
            <a:xfrm>
              <a:off x="1437" y="3230"/>
              <a:ext cx="2323" cy="104"/>
              <a:chOff x="1437" y="3230"/>
              <a:chExt cx="2323" cy="104"/>
            </a:xfrm>
          </p:grpSpPr>
          <p:sp>
            <p:nvSpPr>
              <p:cNvPr id="91153" name="Line 10"/>
              <p:cNvSpPr>
                <a:spLocks noChangeShapeType="1"/>
              </p:cNvSpPr>
              <p:nvPr/>
            </p:nvSpPr>
            <p:spPr bwMode="auto">
              <a:xfrm>
                <a:off x="1437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154" name="Line 11"/>
              <p:cNvSpPr>
                <a:spLocks noChangeShapeType="1"/>
              </p:cNvSpPr>
              <p:nvPr/>
            </p:nvSpPr>
            <p:spPr bwMode="auto">
              <a:xfrm>
                <a:off x="2024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155" name="Line 12"/>
              <p:cNvSpPr>
                <a:spLocks noChangeShapeType="1"/>
              </p:cNvSpPr>
              <p:nvPr/>
            </p:nvSpPr>
            <p:spPr bwMode="auto">
              <a:xfrm>
                <a:off x="2611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156" name="Line 13"/>
              <p:cNvSpPr>
                <a:spLocks noChangeShapeType="1"/>
              </p:cNvSpPr>
              <p:nvPr/>
            </p:nvSpPr>
            <p:spPr bwMode="auto">
              <a:xfrm>
                <a:off x="3174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157" name="Line 14"/>
              <p:cNvSpPr>
                <a:spLocks noChangeShapeType="1"/>
              </p:cNvSpPr>
              <p:nvPr/>
            </p:nvSpPr>
            <p:spPr bwMode="auto">
              <a:xfrm>
                <a:off x="3760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1152" name="Rectangle 15"/>
            <p:cNvSpPr>
              <a:spLocks noChangeArrowheads="1"/>
            </p:cNvSpPr>
            <p:nvPr/>
          </p:nvSpPr>
          <p:spPr bwMode="auto">
            <a:xfrm rot="16200000">
              <a:off x="-831" y="1975"/>
              <a:ext cx="2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Production rate per working day</a:t>
              </a:r>
            </a:p>
          </p:txBody>
        </p:sp>
      </p:grpSp>
      <p:grpSp>
        <p:nvGrpSpPr>
          <p:cNvPr id="94224" name="Group 16"/>
          <p:cNvGrpSpPr>
            <a:grpSpLocks/>
          </p:cNvGrpSpPr>
          <p:nvPr/>
        </p:nvGrpSpPr>
        <p:grpSpPr bwMode="auto">
          <a:xfrm>
            <a:off x="1787526" y="1878807"/>
            <a:ext cx="2784475" cy="1078706"/>
            <a:chOff x="1126" y="1578"/>
            <a:chExt cx="1754" cy="906"/>
          </a:xfrm>
        </p:grpSpPr>
        <p:sp>
          <p:nvSpPr>
            <p:cNvPr id="91146" name="Rectangle 17"/>
            <p:cNvSpPr>
              <a:spLocks noChangeArrowheads="1"/>
            </p:cNvSpPr>
            <p:nvPr/>
          </p:nvSpPr>
          <p:spPr bwMode="auto">
            <a:xfrm>
              <a:off x="1126" y="1578"/>
              <a:ext cx="1274" cy="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Level production using lowest monthly forecast demand</a:t>
              </a:r>
            </a:p>
          </p:txBody>
        </p:sp>
        <p:sp>
          <p:nvSpPr>
            <p:cNvPr id="91147" name="Line 18"/>
            <p:cNvSpPr>
              <a:spLocks noChangeShapeType="1"/>
            </p:cNvSpPr>
            <p:nvPr/>
          </p:nvSpPr>
          <p:spPr bwMode="auto">
            <a:xfrm>
              <a:off x="2288" y="2028"/>
              <a:ext cx="592" cy="4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4227" name="Group 19"/>
          <p:cNvGrpSpPr>
            <a:grpSpLocks/>
          </p:cNvGrpSpPr>
          <p:nvPr/>
        </p:nvGrpSpPr>
        <p:grpSpPr bwMode="auto">
          <a:xfrm>
            <a:off x="4635501" y="1159669"/>
            <a:ext cx="1781175" cy="621506"/>
            <a:chOff x="2920" y="974"/>
            <a:chExt cx="1122" cy="522"/>
          </a:xfrm>
        </p:grpSpPr>
        <p:sp>
          <p:nvSpPr>
            <p:cNvPr id="91144" name="Rectangle 20"/>
            <p:cNvSpPr>
              <a:spLocks noChangeArrowheads="1"/>
            </p:cNvSpPr>
            <p:nvPr/>
          </p:nvSpPr>
          <p:spPr bwMode="auto">
            <a:xfrm>
              <a:off x="2920" y="974"/>
              <a:ext cx="1122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Forecast demand</a:t>
              </a:r>
            </a:p>
          </p:txBody>
        </p:sp>
        <p:sp>
          <p:nvSpPr>
            <p:cNvPr id="91145" name="Line 21"/>
            <p:cNvSpPr>
              <a:spLocks noChangeShapeType="1"/>
            </p:cNvSpPr>
            <p:nvPr/>
          </p:nvSpPr>
          <p:spPr bwMode="auto">
            <a:xfrm>
              <a:off x="3504" y="1168"/>
              <a:ext cx="0" cy="3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4211" grpId="0" animBg="1"/>
      <p:bldP spid="942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4</a:t>
            </a:r>
          </a:p>
        </p:txBody>
      </p:sp>
      <p:graphicFrame>
        <p:nvGraphicFramePr>
          <p:cNvPr id="108586" name="Group 42"/>
          <p:cNvGraphicFramePr>
            <a:graphicFrameLocks noGrp="1"/>
          </p:cNvGraphicFramePr>
          <p:nvPr/>
        </p:nvGraphicFramePr>
        <p:xfrm>
          <a:off x="685801" y="1110854"/>
          <a:ext cx="7847016" cy="353032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87351"/>
                <a:gridCol w="527017"/>
                <a:gridCol w="527017"/>
                <a:gridCol w="647660"/>
                <a:gridCol w="208268"/>
                <a:gridCol w="878786"/>
                <a:gridCol w="208268"/>
                <a:gridCol w="208268"/>
                <a:gridCol w="1069274"/>
                <a:gridCol w="208268"/>
                <a:gridCol w="208268"/>
                <a:gridCol w="1048955"/>
                <a:gridCol w="241285"/>
                <a:gridCol w="870063"/>
                <a:gridCol w="208268"/>
              </a:tblGrid>
              <a:tr h="1920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TABLE 13.4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Cost Computations for Plan 3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9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MONTH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FORECAST (UNITS)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DAILY PROD RATE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BASIC PRODUCTION COST (DEMAND X 1.6 HRS/UNIT X $10/HR)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EXTRA COST OF INCREASING PRODUCTION (HIRING COST)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EXTRA COST OF DECREASING PRODUCTION (LAYOFF COST)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COST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Jan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	900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41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$ </a:t>
                      </a: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14,400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—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—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$ </a:t>
                      </a: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14,400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Feb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	700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39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	</a:t>
                      </a: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11,200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—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$1,200 </a:t>
                      </a:r>
                      <a:b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(= 2 x $600)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12,400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Mar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	800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38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12,800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—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$600 </a:t>
                      </a:r>
                      <a:b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(= 1 x $600)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13,400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Apr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	1,200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57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19,200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$5,700 </a:t>
                      </a:r>
                      <a:b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(= 19 x $300)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—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24,900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May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	1,500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68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24,000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$3,300 </a:t>
                      </a:r>
                      <a:b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(= 11 x $300)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—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24,300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June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	1,100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55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17,600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—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$7,800 </a:t>
                      </a:r>
                      <a:b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(= 13 x $600)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25,400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$99,200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$9,000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$9,600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$117,800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4" marR="91434"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Roofing Supplier Example 4</a:t>
            </a:r>
          </a:p>
        </p:txBody>
      </p:sp>
      <p:sp>
        <p:nvSpPr>
          <p:cNvPr id="18" name="Freeform 3"/>
          <p:cNvSpPr>
            <a:spLocks/>
          </p:cNvSpPr>
          <p:nvPr/>
        </p:nvSpPr>
        <p:spPr bwMode="auto">
          <a:xfrm>
            <a:off x="1112838" y="1790700"/>
            <a:ext cx="5795962" cy="2178844"/>
          </a:xfrm>
          <a:custGeom>
            <a:avLst/>
            <a:gdLst>
              <a:gd name="T0" fmla="*/ 270700 w 10490"/>
              <a:gd name="T1" fmla="*/ 1384369 h 10075"/>
              <a:gd name="T2" fmla="*/ 1159593 w 10490"/>
              <a:gd name="T3" fmla="*/ 1384369 h 10075"/>
              <a:gd name="T4" fmla="*/ 1159593 w 10490"/>
              <a:gd name="T5" fmla="*/ 1536586 h 10075"/>
              <a:gd name="T6" fmla="*/ 2086604 w 10490"/>
              <a:gd name="T7" fmla="*/ 1536586 h 10075"/>
              <a:gd name="T8" fmla="*/ 2099310 w 10490"/>
              <a:gd name="T9" fmla="*/ 1633451 h 10075"/>
              <a:gd name="T10" fmla="*/ 3026874 w 10490"/>
              <a:gd name="T11" fmla="*/ 1633451 h 10075"/>
              <a:gd name="T12" fmla="*/ 3026874 w 10490"/>
              <a:gd name="T13" fmla="*/ 609733 h 10075"/>
              <a:gd name="T14" fmla="*/ 3928472 w 10490"/>
              <a:gd name="T15" fmla="*/ 609733 h 10075"/>
              <a:gd name="T16" fmla="*/ 3928472 w 10490"/>
              <a:gd name="T17" fmla="*/ 0 h 10075"/>
              <a:gd name="T18" fmla="*/ 4855484 w 10490"/>
              <a:gd name="T19" fmla="*/ 0 h 10075"/>
              <a:gd name="T20" fmla="*/ 4855484 w 10490"/>
              <a:gd name="T21" fmla="*/ 698527 h 10075"/>
              <a:gd name="T22" fmla="*/ 5795201 w 10490"/>
              <a:gd name="T23" fmla="*/ 698527 h 10075"/>
              <a:gd name="T24" fmla="*/ 5790781 w 10490"/>
              <a:gd name="T25" fmla="*/ 2899909 h 10075"/>
              <a:gd name="T26" fmla="*/ 262414 w 10490"/>
              <a:gd name="T27" fmla="*/ 2903945 h 10075"/>
              <a:gd name="T28" fmla="*/ 262414 w 10490"/>
              <a:gd name="T29" fmla="*/ 2552808 h 10075"/>
              <a:gd name="T30" fmla="*/ 477869 w 10490"/>
              <a:gd name="T31" fmla="*/ 2315545 h 10075"/>
              <a:gd name="T32" fmla="*/ 0 w 10490"/>
              <a:gd name="T33" fmla="*/ 2480736 h 10075"/>
              <a:gd name="T34" fmla="*/ 253575 w 10490"/>
              <a:gd name="T35" fmla="*/ 2180049 h 10075"/>
              <a:gd name="T36" fmla="*/ 257442 w 10490"/>
              <a:gd name="T37" fmla="*/ 1384369 h 1007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490" h="10075">
                <a:moveTo>
                  <a:pt x="490" y="4802"/>
                </a:moveTo>
                <a:lnTo>
                  <a:pt x="2099" y="4802"/>
                </a:lnTo>
                <a:lnTo>
                  <a:pt x="2099" y="5330"/>
                </a:lnTo>
                <a:lnTo>
                  <a:pt x="3777" y="5330"/>
                </a:lnTo>
                <a:cubicBezTo>
                  <a:pt x="3781" y="5508"/>
                  <a:pt x="3785" y="5554"/>
                  <a:pt x="3800" y="5666"/>
                </a:cubicBezTo>
                <a:lnTo>
                  <a:pt x="5479" y="5666"/>
                </a:lnTo>
                <a:lnTo>
                  <a:pt x="5479" y="2115"/>
                </a:lnTo>
                <a:lnTo>
                  <a:pt x="7111" y="2115"/>
                </a:lnTo>
                <a:lnTo>
                  <a:pt x="7111" y="0"/>
                </a:lnTo>
                <a:lnTo>
                  <a:pt x="8789" y="0"/>
                </a:lnTo>
                <a:lnTo>
                  <a:pt x="8789" y="2423"/>
                </a:lnTo>
                <a:lnTo>
                  <a:pt x="10490" y="2423"/>
                </a:lnTo>
                <a:cubicBezTo>
                  <a:pt x="10467" y="3047"/>
                  <a:pt x="10480" y="7558"/>
                  <a:pt x="10482" y="10059"/>
                </a:cubicBezTo>
                <a:cubicBezTo>
                  <a:pt x="8753" y="10103"/>
                  <a:pt x="2182" y="10039"/>
                  <a:pt x="475" y="10073"/>
                </a:cubicBezTo>
                <a:cubicBezTo>
                  <a:pt x="478" y="9314"/>
                  <a:pt x="480" y="9345"/>
                  <a:pt x="475" y="8855"/>
                </a:cubicBezTo>
                <a:cubicBezTo>
                  <a:pt x="708" y="8351"/>
                  <a:pt x="678" y="8470"/>
                  <a:pt x="865" y="8032"/>
                </a:cubicBezTo>
                <a:cubicBezTo>
                  <a:pt x="500" y="8225"/>
                  <a:pt x="372" y="8348"/>
                  <a:pt x="0" y="8605"/>
                </a:cubicBezTo>
                <a:cubicBezTo>
                  <a:pt x="307" y="7983"/>
                  <a:pt x="247" y="8030"/>
                  <a:pt x="459" y="7562"/>
                </a:cubicBezTo>
                <a:cubicBezTo>
                  <a:pt x="468" y="5864"/>
                  <a:pt x="479" y="5529"/>
                  <a:pt x="466" y="4802"/>
                </a:cubicBezTo>
              </a:path>
            </a:pathLst>
          </a:custGeom>
          <a:solidFill>
            <a:srgbClr val="F7D7AC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sng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3"/>
          <p:cNvSpPr>
            <a:spLocks/>
          </p:cNvSpPr>
          <p:nvPr/>
        </p:nvSpPr>
        <p:spPr bwMode="auto">
          <a:xfrm>
            <a:off x="1384300" y="1790700"/>
            <a:ext cx="5524500" cy="2162175"/>
          </a:xfrm>
          <a:custGeom>
            <a:avLst/>
            <a:gdLst>
              <a:gd name="T0" fmla="*/ 0 w 3480"/>
              <a:gd name="T1" fmla="*/ 1384300 h 1816"/>
              <a:gd name="T2" fmla="*/ 889000 w 3480"/>
              <a:gd name="T3" fmla="*/ 1384300 h 1816"/>
              <a:gd name="T4" fmla="*/ 889000 w 3480"/>
              <a:gd name="T5" fmla="*/ 1536700 h 1816"/>
              <a:gd name="T6" fmla="*/ 1816100 w 3480"/>
              <a:gd name="T7" fmla="*/ 1536700 h 1816"/>
              <a:gd name="T8" fmla="*/ 1841500 w 3480"/>
              <a:gd name="T9" fmla="*/ 1633538 h 1816"/>
              <a:gd name="T10" fmla="*/ 2755900 w 3480"/>
              <a:gd name="T11" fmla="*/ 1633538 h 1816"/>
              <a:gd name="T12" fmla="*/ 2755900 w 3480"/>
              <a:gd name="T13" fmla="*/ 609600 h 1816"/>
              <a:gd name="T14" fmla="*/ 3657601 w 3480"/>
              <a:gd name="T15" fmla="*/ 609600 h 1816"/>
              <a:gd name="T16" fmla="*/ 3657601 w 3480"/>
              <a:gd name="T17" fmla="*/ 0 h 1816"/>
              <a:gd name="T18" fmla="*/ 4584700 w 3480"/>
              <a:gd name="T19" fmla="*/ 0 h 1816"/>
              <a:gd name="T20" fmla="*/ 4584700 w 3480"/>
              <a:gd name="T21" fmla="*/ 698500 h 1816"/>
              <a:gd name="T22" fmla="*/ 5524500 w 3480"/>
              <a:gd name="T23" fmla="*/ 698500 h 1816"/>
              <a:gd name="T24" fmla="*/ 5524500 w 3480"/>
              <a:gd name="T25" fmla="*/ 2882900 h 18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480"/>
              <a:gd name="T40" fmla="*/ 0 h 1816"/>
              <a:gd name="T41" fmla="*/ 3480 w 3480"/>
              <a:gd name="T42" fmla="*/ 1816 h 181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480" h="1816">
                <a:moveTo>
                  <a:pt x="0" y="872"/>
                </a:moveTo>
                <a:lnTo>
                  <a:pt x="560" y="872"/>
                </a:lnTo>
                <a:lnTo>
                  <a:pt x="560" y="968"/>
                </a:lnTo>
                <a:lnTo>
                  <a:pt x="1144" y="968"/>
                </a:lnTo>
                <a:lnTo>
                  <a:pt x="1160" y="1029"/>
                </a:lnTo>
                <a:lnTo>
                  <a:pt x="1736" y="1029"/>
                </a:lnTo>
                <a:lnTo>
                  <a:pt x="1736" y="384"/>
                </a:lnTo>
                <a:lnTo>
                  <a:pt x="2304" y="384"/>
                </a:lnTo>
                <a:lnTo>
                  <a:pt x="2304" y="0"/>
                </a:lnTo>
                <a:lnTo>
                  <a:pt x="2888" y="0"/>
                </a:lnTo>
                <a:lnTo>
                  <a:pt x="2888" y="440"/>
                </a:lnTo>
                <a:lnTo>
                  <a:pt x="3480" y="440"/>
                </a:lnTo>
                <a:lnTo>
                  <a:pt x="3480" y="1816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5"/>
          <p:cNvGrpSpPr>
            <a:grpSpLocks/>
          </p:cNvGrpSpPr>
          <p:nvPr/>
        </p:nvGrpSpPr>
        <p:grpSpPr bwMode="auto">
          <a:xfrm>
            <a:off x="565150" y="938213"/>
            <a:ext cx="8261350" cy="4100512"/>
            <a:chOff x="356" y="788"/>
            <a:chExt cx="5204" cy="3444"/>
          </a:xfrm>
        </p:grpSpPr>
        <p:sp>
          <p:nvSpPr>
            <p:cNvPr id="95240" name="Freeform 6"/>
            <p:cNvSpPr>
              <a:spLocks/>
            </p:cNvSpPr>
            <p:nvPr/>
          </p:nvSpPr>
          <p:spPr bwMode="auto">
            <a:xfrm>
              <a:off x="696" y="1168"/>
              <a:ext cx="4616" cy="2168"/>
            </a:xfrm>
            <a:custGeom>
              <a:avLst/>
              <a:gdLst>
                <a:gd name="T0" fmla="*/ 168 w 4616"/>
                <a:gd name="T1" fmla="*/ 0 h 2168"/>
                <a:gd name="T2" fmla="*/ 168 w 4616"/>
                <a:gd name="T3" fmla="*/ 1712 h 2168"/>
                <a:gd name="T4" fmla="*/ 0 w 4616"/>
                <a:gd name="T5" fmla="*/ 1896 h 2168"/>
                <a:gd name="T6" fmla="*/ 312 w 4616"/>
                <a:gd name="T7" fmla="*/ 1792 h 2168"/>
                <a:gd name="T8" fmla="*/ 168 w 4616"/>
                <a:gd name="T9" fmla="*/ 1944 h 2168"/>
                <a:gd name="T10" fmla="*/ 168 w 4616"/>
                <a:gd name="T11" fmla="*/ 2168 h 2168"/>
                <a:gd name="T12" fmla="*/ 4616 w 4616"/>
                <a:gd name="T13" fmla="*/ 2168 h 2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16"/>
                <a:gd name="T22" fmla="*/ 0 h 2168"/>
                <a:gd name="T23" fmla="*/ 4616 w 4616"/>
                <a:gd name="T24" fmla="*/ 2168 h 2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16" h="2168">
                  <a:moveTo>
                    <a:pt x="168" y="0"/>
                  </a:moveTo>
                  <a:lnTo>
                    <a:pt x="168" y="1712"/>
                  </a:lnTo>
                  <a:lnTo>
                    <a:pt x="0" y="1896"/>
                  </a:lnTo>
                  <a:lnTo>
                    <a:pt x="312" y="1792"/>
                  </a:lnTo>
                  <a:lnTo>
                    <a:pt x="168" y="1944"/>
                  </a:lnTo>
                  <a:lnTo>
                    <a:pt x="168" y="2168"/>
                  </a:lnTo>
                  <a:lnTo>
                    <a:pt x="4616" y="216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41" name="Rectangle 7"/>
            <p:cNvSpPr>
              <a:spLocks noChangeArrowheads="1"/>
            </p:cNvSpPr>
            <p:nvPr/>
          </p:nvSpPr>
          <p:spPr bwMode="auto">
            <a:xfrm>
              <a:off x="566" y="1225"/>
              <a:ext cx="439" cy="3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185000"/>
                </a:lnSpc>
              </a:pPr>
              <a:r>
                <a:rPr lang="en-US" altLang="en-US"/>
                <a:t>70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/>
                <a:t>60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/>
                <a:t>50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/>
                <a:t>40  –</a:t>
              </a:r>
            </a:p>
            <a:p>
              <a:pPr algn="r">
                <a:lnSpc>
                  <a:spcPct val="185000"/>
                </a:lnSpc>
              </a:pPr>
              <a:r>
                <a:rPr lang="en-US" altLang="en-US"/>
                <a:t>30  –</a:t>
              </a:r>
            </a:p>
            <a:p>
              <a:pPr algn="r">
                <a:lnSpc>
                  <a:spcPct val="167000"/>
                </a:lnSpc>
              </a:pPr>
              <a:endParaRPr lang="en-US" altLang="en-US"/>
            </a:p>
            <a:p>
              <a:pPr algn="r">
                <a:lnSpc>
                  <a:spcPct val="167000"/>
                </a:lnSpc>
              </a:pPr>
              <a:r>
                <a:rPr lang="en-US" altLang="en-US"/>
                <a:t>0  –</a:t>
              </a:r>
            </a:p>
          </p:txBody>
        </p:sp>
        <p:sp>
          <p:nvSpPr>
            <p:cNvPr id="95242" name="Rectangle 8"/>
            <p:cNvSpPr>
              <a:spLocks noChangeArrowheads="1"/>
            </p:cNvSpPr>
            <p:nvPr/>
          </p:nvSpPr>
          <p:spPr bwMode="auto">
            <a:xfrm>
              <a:off x="718" y="3349"/>
              <a:ext cx="4842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571500" algn="ctr"/>
                  <a:tab pos="1524000" algn="ctr"/>
                  <a:tab pos="2476500" algn="ctr"/>
                  <a:tab pos="3340100" algn="ctr"/>
                  <a:tab pos="4292600" algn="ctr"/>
                  <a:tab pos="5143500" algn="ctr"/>
                  <a:tab pos="5816600" algn="l"/>
                  <a:tab pos="6096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/>
                <a:t>	Jan	Feb	Mar	Apr	May	June	=	Month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000"/>
                <a:t>	</a:t>
              </a:r>
              <a:r>
                <a:rPr lang="en-US" altLang="en-US" sz="1000">
                  <a:sym typeface="Wingdings" pitchFamily="2" charset="2"/>
                </a:rPr>
                <a:t>					</a:t>
              </a:r>
            </a:p>
            <a:p>
              <a:pPr>
                <a:lnSpc>
                  <a:spcPct val="90000"/>
                </a:lnSpc>
              </a:pPr>
              <a:r>
                <a:rPr lang="en-US" altLang="en-US"/>
                <a:t>	22	18	21	21	22	20	=	Number of</a:t>
              </a:r>
            </a:p>
            <a:p>
              <a:pPr>
                <a:lnSpc>
                  <a:spcPct val="90000"/>
                </a:lnSpc>
              </a:pPr>
              <a:r>
                <a:rPr lang="en-US" altLang="en-US"/>
                <a:t>								working days</a:t>
              </a:r>
            </a:p>
          </p:txBody>
        </p:sp>
        <p:grpSp>
          <p:nvGrpSpPr>
            <p:cNvPr id="95243" name="Group 9"/>
            <p:cNvGrpSpPr>
              <a:grpSpLocks/>
            </p:cNvGrpSpPr>
            <p:nvPr/>
          </p:nvGrpSpPr>
          <p:grpSpPr bwMode="auto">
            <a:xfrm>
              <a:off x="1437" y="3230"/>
              <a:ext cx="2323" cy="104"/>
              <a:chOff x="1437" y="3230"/>
              <a:chExt cx="2323" cy="104"/>
            </a:xfrm>
          </p:grpSpPr>
          <p:sp>
            <p:nvSpPr>
              <p:cNvPr id="95245" name="Line 10"/>
              <p:cNvSpPr>
                <a:spLocks noChangeShapeType="1"/>
              </p:cNvSpPr>
              <p:nvPr/>
            </p:nvSpPr>
            <p:spPr bwMode="auto">
              <a:xfrm>
                <a:off x="1437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246" name="Line 11"/>
              <p:cNvSpPr>
                <a:spLocks noChangeShapeType="1"/>
              </p:cNvSpPr>
              <p:nvPr/>
            </p:nvSpPr>
            <p:spPr bwMode="auto">
              <a:xfrm>
                <a:off x="2024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247" name="Line 12"/>
              <p:cNvSpPr>
                <a:spLocks noChangeShapeType="1"/>
              </p:cNvSpPr>
              <p:nvPr/>
            </p:nvSpPr>
            <p:spPr bwMode="auto">
              <a:xfrm>
                <a:off x="2611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248" name="Line 13"/>
              <p:cNvSpPr>
                <a:spLocks noChangeShapeType="1"/>
              </p:cNvSpPr>
              <p:nvPr/>
            </p:nvSpPr>
            <p:spPr bwMode="auto">
              <a:xfrm>
                <a:off x="3174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249" name="Line 14"/>
              <p:cNvSpPr>
                <a:spLocks noChangeShapeType="1"/>
              </p:cNvSpPr>
              <p:nvPr/>
            </p:nvSpPr>
            <p:spPr bwMode="auto">
              <a:xfrm>
                <a:off x="3760" y="3230"/>
                <a:ext cx="0" cy="1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5244" name="Rectangle 15"/>
            <p:cNvSpPr>
              <a:spLocks noChangeArrowheads="1"/>
            </p:cNvSpPr>
            <p:nvPr/>
          </p:nvSpPr>
          <p:spPr bwMode="auto">
            <a:xfrm rot="16200000">
              <a:off x="-831" y="1975"/>
              <a:ext cx="2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Production rate per working day</a:t>
              </a:r>
            </a:p>
          </p:txBody>
        </p:sp>
      </p:grpSp>
      <p:grpSp>
        <p:nvGrpSpPr>
          <p:cNvPr id="35" name="Group 19"/>
          <p:cNvGrpSpPr>
            <a:grpSpLocks/>
          </p:cNvGrpSpPr>
          <p:nvPr/>
        </p:nvGrpSpPr>
        <p:grpSpPr bwMode="auto">
          <a:xfrm>
            <a:off x="4432300" y="1102519"/>
            <a:ext cx="2273300" cy="678656"/>
            <a:chOff x="2792" y="926"/>
            <a:chExt cx="1432" cy="570"/>
          </a:xfrm>
        </p:grpSpPr>
        <p:sp>
          <p:nvSpPr>
            <p:cNvPr id="95238" name="Rectangle 20"/>
            <p:cNvSpPr>
              <a:spLocks noChangeArrowheads="1"/>
            </p:cNvSpPr>
            <p:nvPr/>
          </p:nvSpPr>
          <p:spPr bwMode="auto">
            <a:xfrm>
              <a:off x="2792" y="926"/>
              <a:ext cx="1432" cy="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600"/>
                <a:t>Forecast demand and monthly production</a:t>
              </a:r>
            </a:p>
          </p:txBody>
        </p:sp>
        <p:sp>
          <p:nvSpPr>
            <p:cNvPr id="95239" name="Line 21"/>
            <p:cNvSpPr>
              <a:spLocks noChangeShapeType="1"/>
            </p:cNvSpPr>
            <p:nvPr/>
          </p:nvSpPr>
          <p:spPr bwMode="auto">
            <a:xfrm>
              <a:off x="3504" y="1296"/>
              <a:ext cx="0" cy="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Comparison of Three Plans</a:t>
            </a:r>
          </a:p>
        </p:txBody>
      </p:sp>
      <p:graphicFrame>
        <p:nvGraphicFramePr>
          <p:cNvPr id="110596" name="Group 4"/>
          <p:cNvGraphicFramePr>
            <a:graphicFrameLocks noGrp="1"/>
          </p:cNvGraphicFramePr>
          <p:nvPr/>
        </p:nvGraphicFramePr>
        <p:xfrm>
          <a:off x="685800" y="1409700"/>
          <a:ext cx="7772400" cy="234541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41500"/>
                <a:gridCol w="711200"/>
                <a:gridCol w="254000"/>
                <a:gridCol w="1206500"/>
                <a:gridCol w="254000"/>
                <a:gridCol w="241300"/>
                <a:gridCol w="1282700"/>
                <a:gridCol w="266700"/>
                <a:gridCol w="279400"/>
                <a:gridCol w="1226820"/>
                <a:gridCol w="208280"/>
              </a:tblGrid>
              <a:tr h="2537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13.5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Comparison of the Three Plans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4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COST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PLAN 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PLAN 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PLAN 3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4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Inventory carrying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$    9,250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$         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4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Regular labor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99,200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75,392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99,200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4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Overtime labor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4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Hiring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9,000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4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Layoffs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9,600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4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Subcontracting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29,760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74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 cost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108,450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105,152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2446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$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117,800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143000" algn="r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0649" name="Oval 57"/>
          <p:cNvSpPr>
            <a:spLocks noChangeArrowheads="1"/>
          </p:cNvSpPr>
          <p:nvPr/>
        </p:nvSpPr>
        <p:spPr bwMode="auto">
          <a:xfrm>
            <a:off x="5181600" y="3333750"/>
            <a:ext cx="1447800" cy="504825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0650" name="Rectangle 58"/>
          <p:cNvSpPr>
            <a:spLocks noChangeArrowheads="1"/>
          </p:cNvSpPr>
          <p:nvPr/>
        </p:nvSpPr>
        <p:spPr bwMode="auto">
          <a:xfrm>
            <a:off x="2371726" y="4045744"/>
            <a:ext cx="44117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Plan 2 is the lowest cost option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1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0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49" grpId="0" animBg="1"/>
      <p:bldP spid="110650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Mathematical Approaches</a:t>
            </a:r>
          </a:p>
        </p:txBody>
      </p:sp>
      <p:sp>
        <p:nvSpPr>
          <p:cNvPr id="99330" name="Content Placeholder 1"/>
          <p:cNvSpPr>
            <a:spLocks noGrp="1"/>
          </p:cNvSpPr>
          <p:nvPr>
            <p:ph idx="1"/>
          </p:nvPr>
        </p:nvSpPr>
        <p:spPr>
          <a:xfrm>
            <a:off x="457200" y="959644"/>
            <a:ext cx="8229600" cy="3765947"/>
          </a:xfrm>
        </p:spPr>
        <p:txBody>
          <a:bodyPr>
            <a:normAutofit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Useful for generating strategies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Transportation Method of Linear Programming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Produces an optimal plan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Works well for inventories, overtime, subcontracting</a:t>
            </a:r>
          </a:p>
          <a:p>
            <a:pPr lvl="2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Does not work when nonlinear or negative factors are introduced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Other Models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General form of linear programming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Simulation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Transportation Method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047750"/>
          <a:ext cx="8229600" cy="2263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0"/>
                <a:gridCol w="1181100"/>
                <a:gridCol w="1054100"/>
                <a:gridCol w="685800"/>
                <a:gridCol w="1790700"/>
                <a:gridCol w="1866900"/>
              </a:tblGrid>
              <a:tr h="25148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TABLE 13.6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Farnsworth’s Production, Demand, Capacity, and Cost Data 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86">
                <a:tc rowSpan="2" gridSpan="2"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SALES</a:t>
                      </a:r>
                      <a:r>
                        <a:rPr lang="en-US" sz="1200" b="1" baseline="0" dirty="0" smtClean="0">
                          <a:solidFill>
                            <a:srgbClr val="FFFFFF"/>
                          </a:solidFill>
                        </a:rPr>
                        <a:t> PERIOD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86">
                <a:tc gridSpan="2" vMerge="1">
                  <a:txBody>
                    <a:bodyPr/>
                    <a:lstStyle/>
                    <a:p>
                      <a:endParaRPr lang="en-US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MAR.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APR.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MAY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1486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Demand 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800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dirty="0" smtClean="0"/>
                        <a:t>	1,000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dirty="0" smtClean="0"/>
                        <a:t>	750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86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Capacity: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86">
                <a:tc gridSpan="2">
                  <a:txBody>
                    <a:bodyPr/>
                    <a:lstStyle/>
                    <a:p>
                      <a:pPr marL="177800" indent="0"/>
                      <a:r>
                        <a:rPr lang="en-US" sz="1200" dirty="0" smtClean="0"/>
                        <a:t>Regular 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700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dirty="0" smtClean="0"/>
                        <a:t>	700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dirty="0" smtClean="0"/>
                        <a:t>	700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86">
                <a:tc gridSpan="2">
                  <a:txBody>
                    <a:bodyPr/>
                    <a:lstStyle/>
                    <a:p>
                      <a:pPr marL="177800" indent="0"/>
                      <a:r>
                        <a:rPr lang="en-US" sz="1200" dirty="0" smtClean="0"/>
                        <a:t>Overtime 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dirty="0" smtClean="0"/>
                        <a:t>	50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dirty="0" smtClean="0"/>
                        <a:t>	50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86">
                <a:tc gridSpan="2">
                  <a:txBody>
                    <a:bodyPr/>
                    <a:lstStyle/>
                    <a:p>
                      <a:pPr marL="177800" indent="0"/>
                      <a:r>
                        <a:rPr lang="en-US" sz="1200" dirty="0" smtClean="0"/>
                        <a:t>Subcontracting 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150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dirty="0" smtClean="0"/>
                        <a:t>	150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dirty="0" smtClean="0"/>
                        <a:t>	130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86">
                <a:tc gridSpan="2">
                  <a:txBody>
                    <a:bodyPr/>
                    <a:lstStyle/>
                    <a:p>
                      <a:r>
                        <a:rPr lang="en-US" sz="1200" dirty="0" smtClean="0"/>
                        <a:t>Beginning inventory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100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tires</a:t>
                      </a:r>
                      <a:endParaRPr lang="en-US" sz="1200" dirty="0"/>
                    </a:p>
                  </a:txBody>
                  <a:tcPr marT="34294" marB="3429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4" marB="34294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60500" y="3467100"/>
          <a:ext cx="6096000" cy="1257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2514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COSTS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Regular time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$40 per tire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Overtime 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$50 per tire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Subcontracting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$70 per tire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Carrying cost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  2 per tire per month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Transportation Example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marL="444500" indent="-444500" fontAlgn="auto">
              <a:spcBef>
                <a:spcPts val="0"/>
              </a:spcBef>
              <a:defRPr/>
            </a:pPr>
            <a:r>
              <a:rPr lang="en-US" dirty="0"/>
              <a:t>Important points</a:t>
            </a:r>
          </a:p>
          <a:p>
            <a:pPr marL="990600" indent="-444500" fontAlgn="auto">
              <a:spcBef>
                <a:spcPts val="0"/>
              </a:spcBef>
              <a:buClr>
                <a:srgbClr val="BF0922"/>
              </a:buClr>
              <a:buFont typeface="Times" charset="0"/>
              <a:buAutoNum type="arabicPeriod"/>
              <a:defRPr/>
            </a:pPr>
            <a:r>
              <a:rPr lang="en-US" sz="2800" dirty="0"/>
              <a:t>Carrying costs are $2/tire/month. If goods are made in one period and held over to the next, holding costs are </a:t>
            </a:r>
            <a:r>
              <a:rPr lang="en-US" sz="2800" dirty="0" smtClean="0"/>
              <a:t>incurred.</a:t>
            </a:r>
            <a:endParaRPr lang="en-US" sz="2800" dirty="0"/>
          </a:p>
          <a:p>
            <a:pPr marL="990600" indent="-444500" fontAlgn="auto">
              <a:spcBef>
                <a:spcPts val="0"/>
              </a:spcBef>
              <a:buClr>
                <a:srgbClr val="BF0922"/>
              </a:buClr>
              <a:buFont typeface="Times" charset="0"/>
              <a:buAutoNum type="arabicPeriod"/>
              <a:defRPr/>
            </a:pPr>
            <a:r>
              <a:rPr lang="en-US" sz="2800" dirty="0"/>
              <a:t>Supply must equal demand, so a dummy column called “unused capacity” is </a:t>
            </a:r>
            <a:r>
              <a:rPr lang="en-US" sz="2800" dirty="0" smtClean="0"/>
              <a:t>added.</a:t>
            </a:r>
            <a:endParaRPr lang="en-US" sz="2800" dirty="0"/>
          </a:p>
          <a:p>
            <a:pPr marL="990600" indent="-444500" fontAlgn="auto">
              <a:spcBef>
                <a:spcPts val="0"/>
              </a:spcBef>
              <a:buClr>
                <a:srgbClr val="BF0922"/>
              </a:buClr>
              <a:buFont typeface="Times" charset="0"/>
              <a:buAutoNum type="arabicPeriod"/>
              <a:defRPr/>
            </a:pPr>
            <a:r>
              <a:rPr lang="en-US" sz="2800" dirty="0"/>
              <a:t>Because back ordering is not viable in this example, cells that might be used to satisfy earlier demand are not </a:t>
            </a:r>
            <a:r>
              <a:rPr lang="en-US" sz="2800" dirty="0" smtClean="0"/>
              <a:t>available.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Transportation Example</a:t>
            </a:r>
          </a:p>
        </p:txBody>
      </p:sp>
      <p:sp>
        <p:nvSpPr>
          <p:cNvPr id="10547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1700" lvl="1" indent="-444500">
              <a:buFont typeface="Arial" pitchFamily="34" charset="0"/>
              <a:buAutoNum type="arabicPeriod" startAt="4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Quantities in each column designate the levels of inventory needed to meet demand requirements</a:t>
            </a:r>
          </a:p>
          <a:p>
            <a:pPr marL="901700" lvl="1" indent="-444500">
              <a:buFont typeface="Arial" pitchFamily="34" charset="0"/>
              <a:buAutoNum type="arabicPeriod" startAt="4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 general, production should be allocated to the lowest cost cell available without exceeding unused capacity in the row or demand in the column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361950"/>
            <a:ext cx="5003800" cy="1162050"/>
          </a:xfrm>
        </p:spPr>
        <p:txBody>
          <a:bodyPr anchor="t">
            <a:normAutofit fontScale="90000"/>
          </a:bodyPr>
          <a:lstStyle/>
          <a:p>
            <a:pPr marL="190500" algn="l"/>
            <a:r>
              <a:rPr lang="en-US" altLang="en-US" smtClean="0">
                <a:latin typeface="Arial" pitchFamily="34" charset="0"/>
                <a:cs typeface="Arial" pitchFamily="34" charset="0"/>
              </a:rPr>
              <a:t>Transportation Example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444501" y="4462462"/>
            <a:ext cx="11301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Table </a:t>
            </a:r>
            <a:r>
              <a:rPr lang="en-US" altLang="en-US" sz="1600">
                <a:solidFill>
                  <a:srgbClr val="255898"/>
                </a:solidFill>
              </a:rPr>
              <a:t>13.7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97139" y="432198"/>
          <a:ext cx="6262688" cy="42247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816"/>
                <a:gridCol w="1319522"/>
                <a:gridCol w="393991"/>
                <a:gridCol w="472511"/>
                <a:gridCol w="384448"/>
                <a:gridCol w="520700"/>
                <a:gridCol w="374650"/>
                <a:gridCol w="463550"/>
                <a:gridCol w="400050"/>
                <a:gridCol w="546100"/>
                <a:gridCol w="1149350"/>
              </a:tblGrid>
              <a:tr h="17184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SUPPLY FROM</a:t>
                      </a:r>
                      <a:endParaRPr lang="en-US" sz="900" b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DEMAND FOR</a:t>
                      </a:r>
                      <a:endParaRPr lang="en-US" sz="900" b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TOTAL CAPACITY AVAILABLE</a:t>
                      </a:r>
                    </a:p>
                    <a:p>
                      <a:pPr algn="ctr"/>
                      <a:r>
                        <a:rPr lang="en-US" sz="900" b="1" dirty="0" smtClean="0"/>
                        <a:t>(supply)</a:t>
                      </a:r>
                      <a:endParaRPr lang="en-US" sz="900" b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48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i="1" dirty="0" smtClean="0"/>
                        <a:t>Period 1</a:t>
                      </a:r>
                    </a:p>
                    <a:p>
                      <a:pPr algn="ctr"/>
                      <a:r>
                        <a:rPr lang="en-US" sz="900" b="1" i="1" dirty="0" smtClean="0"/>
                        <a:t>(Mar)</a:t>
                      </a:r>
                      <a:endParaRPr lang="en-US" sz="900" b="1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i="1" dirty="0" smtClean="0"/>
                        <a:t>Period 2</a:t>
                      </a:r>
                    </a:p>
                    <a:p>
                      <a:pPr algn="ctr"/>
                      <a:r>
                        <a:rPr lang="en-US" sz="900" b="1" i="1" dirty="0" smtClean="0"/>
                        <a:t>(Apr)</a:t>
                      </a:r>
                      <a:endParaRPr lang="en-US" sz="900" b="1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i="1" dirty="0" smtClean="0"/>
                        <a:t>Period 3</a:t>
                      </a:r>
                    </a:p>
                    <a:p>
                      <a:pPr algn="ctr"/>
                      <a:r>
                        <a:rPr lang="en-US" sz="900" b="1" i="1" dirty="0" smtClean="0"/>
                        <a:t>(May)</a:t>
                      </a:r>
                      <a:endParaRPr lang="en-US" sz="900" b="1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i="1" dirty="0" smtClean="0"/>
                        <a:t>Unused</a:t>
                      </a:r>
                      <a:r>
                        <a:rPr lang="en-US" sz="900" b="1" i="1" baseline="0" dirty="0" smtClean="0"/>
                        <a:t> Capacity</a:t>
                      </a:r>
                    </a:p>
                    <a:p>
                      <a:pPr algn="ctr"/>
                      <a:r>
                        <a:rPr lang="en-US" sz="900" b="1" i="1" baseline="0" dirty="0" smtClean="0"/>
                        <a:t>(dummy)</a:t>
                      </a:r>
                      <a:endParaRPr lang="en-US" sz="900" b="1" i="1" dirty="0" smtClean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71842">
                <a:tc rowSpan="2" gridSpan="2">
                  <a:txBody>
                    <a:bodyPr/>
                    <a:lstStyle/>
                    <a:p>
                      <a:r>
                        <a:rPr lang="en-US" sz="900" i="1" dirty="0" smtClean="0"/>
                        <a:t>Beginning inventory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842">
                <a:tc gridSpan="2" vMerge="1"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100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rowSpan="6">
                  <a:txBody>
                    <a:bodyPr/>
                    <a:lstStyle/>
                    <a:p>
                      <a:pPr algn="ctr"/>
                      <a:r>
                        <a:rPr lang="en-US" sz="800" i="1" dirty="0" smtClean="0"/>
                        <a:t>Period 1</a:t>
                      </a:r>
                      <a:endParaRPr lang="en-US" sz="800" i="1" dirty="0"/>
                    </a:p>
                  </a:txBody>
                  <a:tcPr marT="0" marB="27004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Regular time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42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44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700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700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Overtime 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52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54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50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50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Subcontract 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70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72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74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150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3763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150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rowSpan="6">
                  <a:txBody>
                    <a:bodyPr/>
                    <a:lstStyle/>
                    <a:p>
                      <a:pPr algn="ctr"/>
                      <a:r>
                        <a:rPr lang="en-US" sz="800" i="1" dirty="0" smtClean="0"/>
                        <a:t>Period 2</a:t>
                      </a:r>
                      <a:endParaRPr lang="en-US" sz="800" i="1" dirty="0"/>
                    </a:p>
                  </a:txBody>
                  <a:tcPr marT="0" marB="27004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Regular time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42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700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Overtime 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52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50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Subcontract 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70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72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150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3763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rowSpan="6">
                  <a:txBody>
                    <a:bodyPr/>
                    <a:lstStyle/>
                    <a:p>
                      <a:pPr algn="ctr"/>
                      <a:r>
                        <a:rPr lang="en-US" sz="800" i="1" dirty="0" smtClean="0"/>
                        <a:t>Period 3</a:t>
                      </a:r>
                      <a:endParaRPr lang="en-US" sz="800" i="1" dirty="0"/>
                    </a:p>
                  </a:txBody>
                  <a:tcPr marT="0" marB="27004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Regular time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40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700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Overtime 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50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900" i="1" dirty="0" smtClean="0"/>
                        <a:t>Subcontract </a:t>
                      </a:r>
                      <a:endParaRPr lang="en-US" sz="900" i="1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70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0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130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3763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X</a:t>
                      </a:r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2"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/>
                        <a:t>TOTAL DEMAND</a:t>
                      </a:r>
                      <a:endParaRPr lang="en-US" sz="900" b="1" i="0" dirty="0"/>
                    </a:p>
                  </a:txBody>
                  <a:tcPr marT="0" marB="27004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50" i="1" dirty="0"/>
                    </a:p>
                  </a:txBody>
                  <a:tcPr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800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1,000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750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230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2"/>
                          </a:solidFill>
                        </a:rPr>
                        <a:t>2,780</a:t>
                      </a:r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4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84439" y="2400301"/>
          <a:ext cx="6262688" cy="10310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816"/>
                <a:gridCol w="1319522"/>
                <a:gridCol w="393991"/>
                <a:gridCol w="472511"/>
                <a:gridCol w="384448"/>
                <a:gridCol w="520700"/>
                <a:gridCol w="374650"/>
                <a:gridCol w="463550"/>
                <a:gridCol w="400050"/>
                <a:gridCol w="546100"/>
                <a:gridCol w="1149350"/>
              </a:tblGrid>
              <a:tr h="171847">
                <a:tc rowSpan="6">
                  <a:txBody>
                    <a:bodyPr/>
                    <a:lstStyle/>
                    <a:p>
                      <a:pPr algn="ctr"/>
                      <a:endParaRPr lang="en-US" sz="800" i="1" dirty="0"/>
                    </a:p>
                  </a:txBody>
                  <a:tcPr marT="0" marB="2700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 sz="900" i="1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700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900" i="1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50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900" i="1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50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100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497139" y="3437335"/>
          <a:ext cx="6262688" cy="10310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816"/>
                <a:gridCol w="1319522"/>
                <a:gridCol w="393991"/>
                <a:gridCol w="472511"/>
                <a:gridCol w="384448"/>
                <a:gridCol w="520700"/>
                <a:gridCol w="374650"/>
                <a:gridCol w="463550"/>
                <a:gridCol w="400050"/>
                <a:gridCol w="546100"/>
                <a:gridCol w="1149350"/>
              </a:tblGrid>
              <a:tr h="171847">
                <a:tc rowSpan="6">
                  <a:txBody>
                    <a:bodyPr/>
                    <a:lstStyle/>
                    <a:p>
                      <a:pPr algn="ctr"/>
                      <a:endParaRPr lang="en-US" sz="800" i="1" dirty="0"/>
                    </a:p>
                  </a:txBody>
                  <a:tcPr marT="0" marB="2700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 sz="900" i="1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700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900" i="1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50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900" i="1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1847"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D33320"/>
                          </a:solidFill>
                        </a:rPr>
                        <a:t>130</a:t>
                      </a:r>
                      <a:endParaRPr lang="en-US" sz="900" b="1" dirty="0">
                        <a:solidFill>
                          <a:srgbClr val="D33320"/>
                        </a:solidFill>
                      </a:endParaRPr>
                    </a:p>
                  </a:txBody>
                  <a:tcPr marT="0" marB="2700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Aggregate Planning in Services</a:t>
            </a:r>
          </a:p>
        </p:txBody>
      </p:sp>
      <p:sp>
        <p:nvSpPr>
          <p:cNvPr id="109570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8385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Most services use combination strategies and mixed plans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Controlling the cost of labor is critical</a:t>
            </a:r>
          </a:p>
          <a:p>
            <a:pPr marL="933450" lvl="1" indent="-533400">
              <a:spcAft>
                <a:spcPct val="40000"/>
              </a:spcAft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Accurate scheduling of labor-hours to assure quick response to customer demand</a:t>
            </a:r>
          </a:p>
          <a:p>
            <a:pPr marL="933450" lvl="1" indent="-533400"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 on-call labor resource to cover unexpected demand</a:t>
            </a:r>
          </a:p>
          <a:p>
            <a:pPr marL="933450" lvl="1" indent="-533400">
              <a:spcAft>
                <a:spcPct val="40000"/>
              </a:spcAft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Flexibility of individual worker skills</a:t>
            </a:r>
          </a:p>
          <a:p>
            <a:pPr marL="933450" lvl="1" indent="-533400">
              <a:spcAft>
                <a:spcPct val="40000"/>
              </a:spcAft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Flexibility in rate of output or hours of work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Five Service Scenarios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209675"/>
            <a:ext cx="7632700" cy="3394472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Restaurants</a:t>
            </a:r>
          </a:p>
          <a:p>
            <a:pPr marL="97155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Smoothing the production process</a:t>
            </a:r>
          </a:p>
          <a:p>
            <a:pPr marL="97155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Determining the optimal workforce size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Hospitals</a:t>
            </a:r>
          </a:p>
          <a:p>
            <a:pPr marL="990600" lvl="1" indent="-533400"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Responding to patient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demand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National Chains of Small Service Firms</a:t>
            </a:r>
          </a:p>
          <a:p>
            <a:pPr marL="990600" lvl="1" indent="-533400"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Planning done at national level and at local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level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Five Service Scenarios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3228"/>
            <a:ext cx="8229600" cy="3813572"/>
          </a:xfrm>
        </p:spPr>
        <p:txBody>
          <a:bodyPr rtlCol="0">
            <a:normAutofit lnSpcReduction="10000"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Miscellaneous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Services</a:t>
            </a:r>
          </a:p>
          <a:p>
            <a:pPr marL="990600" lvl="1" indent="-533400"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Plan human resource requirements</a:t>
            </a:r>
          </a:p>
          <a:p>
            <a:pPr marL="990600" lvl="1" indent="-533400"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Manage demand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Airline industry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Extremely complex planning problem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Involves number of flights, number of passengers, air and ground personnel, allocation of seats to fare classes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Resources spread through the entire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system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Revenue Management</a:t>
            </a:r>
          </a:p>
        </p:txBody>
      </p:sp>
      <p:sp>
        <p:nvSpPr>
          <p:cNvPr id="113666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Allocating resources to customers at prices that will maximize revenue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Service or product can be sold in advance of consumption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Demand fluctuates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Capacity is relatively fixed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Demand can be segmented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Variable costs are low and fixed costs are high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66" name="Group 2"/>
          <p:cNvGrpSpPr>
            <a:grpSpLocks/>
          </p:cNvGrpSpPr>
          <p:nvPr/>
        </p:nvGrpSpPr>
        <p:grpSpPr bwMode="auto">
          <a:xfrm>
            <a:off x="2851150" y="985837"/>
            <a:ext cx="1273175" cy="728663"/>
            <a:chOff x="1660" y="972"/>
            <a:chExt cx="802" cy="612"/>
          </a:xfrm>
        </p:grpSpPr>
        <p:sp>
          <p:nvSpPr>
            <p:cNvPr id="115745" name="Rectangle 3"/>
            <p:cNvSpPr>
              <a:spLocks noChangeArrowheads="1"/>
            </p:cNvSpPr>
            <p:nvPr/>
          </p:nvSpPr>
          <p:spPr bwMode="auto">
            <a:xfrm>
              <a:off x="1730" y="972"/>
              <a:ext cx="732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Demand Curve</a:t>
              </a:r>
            </a:p>
          </p:txBody>
        </p:sp>
        <p:sp>
          <p:nvSpPr>
            <p:cNvPr id="115746" name="Line 4"/>
            <p:cNvSpPr>
              <a:spLocks noChangeShapeType="1"/>
            </p:cNvSpPr>
            <p:nvPr/>
          </p:nvSpPr>
          <p:spPr bwMode="auto">
            <a:xfrm flipH="1">
              <a:off x="1660" y="1264"/>
              <a:ext cx="232" cy="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15714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47700"/>
          </a:xfrm>
        </p:spPr>
        <p:txBody>
          <a:bodyPr>
            <a:normAutofit fontScale="90000"/>
          </a:bodyPr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Revenue Management Example</a:t>
            </a: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7405600" y="1048235"/>
            <a:ext cx="14029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13.5</a:t>
            </a:r>
          </a:p>
        </p:txBody>
      </p:sp>
      <p:grpSp>
        <p:nvGrpSpPr>
          <p:cNvPr id="139271" name="Group 7"/>
          <p:cNvGrpSpPr>
            <a:grpSpLocks/>
          </p:cNvGrpSpPr>
          <p:nvPr/>
        </p:nvGrpSpPr>
        <p:grpSpPr bwMode="auto">
          <a:xfrm>
            <a:off x="2600326" y="2876550"/>
            <a:ext cx="2606675" cy="1400175"/>
            <a:chOff x="1638" y="2984"/>
            <a:chExt cx="1490" cy="728"/>
          </a:xfrm>
        </p:grpSpPr>
        <p:sp>
          <p:nvSpPr>
            <p:cNvPr id="115743" name="Rectangle 8"/>
            <p:cNvSpPr>
              <a:spLocks noChangeArrowheads="1"/>
            </p:cNvSpPr>
            <p:nvPr/>
          </p:nvSpPr>
          <p:spPr bwMode="auto">
            <a:xfrm>
              <a:off x="1638" y="2984"/>
              <a:ext cx="1489" cy="7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115744" name="Freeform 9"/>
            <p:cNvSpPr>
              <a:spLocks/>
            </p:cNvSpPr>
            <p:nvPr/>
          </p:nvSpPr>
          <p:spPr bwMode="auto">
            <a:xfrm>
              <a:off x="1651" y="2985"/>
              <a:ext cx="1477" cy="726"/>
            </a:xfrm>
            <a:custGeom>
              <a:avLst/>
              <a:gdLst>
                <a:gd name="T0" fmla="*/ 0 w 1072"/>
                <a:gd name="T1" fmla="*/ 0 h 704"/>
                <a:gd name="T2" fmla="*/ 1477 w 1072"/>
                <a:gd name="T3" fmla="*/ 0 h 704"/>
                <a:gd name="T4" fmla="*/ 1477 w 1072"/>
                <a:gd name="T5" fmla="*/ 726 h 704"/>
                <a:gd name="T6" fmla="*/ 0 60000 65536"/>
                <a:gd name="T7" fmla="*/ 0 60000 65536"/>
                <a:gd name="T8" fmla="*/ 0 60000 65536"/>
                <a:gd name="T9" fmla="*/ 0 w 1072"/>
                <a:gd name="T10" fmla="*/ 0 h 704"/>
                <a:gd name="T11" fmla="*/ 1072 w 1072"/>
                <a:gd name="T12" fmla="*/ 704 h 7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72" h="704">
                  <a:moveTo>
                    <a:pt x="0" y="0"/>
                  </a:moveTo>
                  <a:lnTo>
                    <a:pt x="1072" y="0"/>
                  </a:lnTo>
                  <a:lnTo>
                    <a:pt x="1072" y="70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39274" name="Group 10"/>
          <p:cNvGrpSpPr>
            <a:grpSpLocks/>
          </p:cNvGrpSpPr>
          <p:nvPr/>
        </p:nvGrpSpPr>
        <p:grpSpPr bwMode="auto">
          <a:xfrm>
            <a:off x="2574926" y="1633537"/>
            <a:ext cx="5534025" cy="2652713"/>
            <a:chOff x="1622" y="1492"/>
            <a:chExt cx="3486" cy="2228"/>
          </a:xfrm>
        </p:grpSpPr>
        <p:sp>
          <p:nvSpPr>
            <p:cNvPr id="139275" name="Freeform 11"/>
            <p:cNvSpPr>
              <a:spLocks/>
            </p:cNvSpPr>
            <p:nvPr/>
          </p:nvSpPr>
          <p:spPr bwMode="auto">
            <a:xfrm>
              <a:off x="1648" y="1492"/>
              <a:ext cx="3460" cy="2228"/>
            </a:xfrm>
            <a:custGeom>
              <a:avLst/>
              <a:gdLst>
                <a:gd name="T0" fmla="*/ 0 w 3460"/>
                <a:gd name="T1" fmla="*/ 0 h 2228"/>
                <a:gd name="T2" fmla="*/ 0 w 3460"/>
                <a:gd name="T3" fmla="*/ 1048 h 2228"/>
                <a:gd name="T4" fmla="*/ 1632 w 3460"/>
                <a:gd name="T5" fmla="*/ 1048 h 2228"/>
                <a:gd name="T6" fmla="*/ 1632 w 3460"/>
                <a:gd name="T7" fmla="*/ 2228 h 2228"/>
                <a:gd name="T8" fmla="*/ 3460 w 3460"/>
                <a:gd name="T9" fmla="*/ 2228 h 2228"/>
                <a:gd name="T10" fmla="*/ 0 w 3460"/>
                <a:gd name="T11" fmla="*/ 0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60" h="2228">
                  <a:moveTo>
                    <a:pt x="0" y="0"/>
                  </a:moveTo>
                  <a:lnTo>
                    <a:pt x="0" y="1048"/>
                  </a:lnTo>
                  <a:lnTo>
                    <a:pt x="1632" y="1048"/>
                  </a:lnTo>
                  <a:lnTo>
                    <a:pt x="1632" y="2228"/>
                  </a:lnTo>
                  <a:lnTo>
                    <a:pt x="3460" y="2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115741" name="Rectangle 12"/>
            <p:cNvSpPr>
              <a:spLocks noChangeArrowheads="1"/>
            </p:cNvSpPr>
            <p:nvPr/>
          </p:nvSpPr>
          <p:spPr bwMode="auto">
            <a:xfrm>
              <a:off x="1622" y="2129"/>
              <a:ext cx="1229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Passed-up contribution</a:t>
              </a:r>
            </a:p>
          </p:txBody>
        </p:sp>
        <p:sp>
          <p:nvSpPr>
            <p:cNvPr id="115742" name="Rectangle 13"/>
            <p:cNvSpPr>
              <a:spLocks noChangeArrowheads="1"/>
            </p:cNvSpPr>
            <p:nvPr/>
          </p:nvSpPr>
          <p:spPr bwMode="auto">
            <a:xfrm>
              <a:off x="3426" y="3284"/>
              <a:ext cx="937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Money left on the table</a:t>
              </a:r>
            </a:p>
          </p:txBody>
        </p:sp>
      </p:grpSp>
      <p:sp>
        <p:nvSpPr>
          <p:cNvPr id="139278" name="Line 14"/>
          <p:cNvSpPr>
            <a:spLocks noChangeShapeType="1"/>
          </p:cNvSpPr>
          <p:nvPr/>
        </p:nvSpPr>
        <p:spPr bwMode="auto">
          <a:xfrm>
            <a:off x="2228851" y="1450182"/>
            <a:ext cx="5872163" cy="2817019"/>
          </a:xfrm>
          <a:prstGeom prst="line">
            <a:avLst/>
          </a:prstGeom>
          <a:noFill/>
          <a:ln w="76200">
            <a:solidFill>
              <a:srgbClr val="25589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grpSp>
        <p:nvGrpSpPr>
          <p:cNvPr id="139279" name="Group 15"/>
          <p:cNvGrpSpPr>
            <a:grpSpLocks/>
          </p:cNvGrpSpPr>
          <p:nvPr/>
        </p:nvGrpSpPr>
        <p:grpSpPr bwMode="auto">
          <a:xfrm>
            <a:off x="3670301" y="1410891"/>
            <a:ext cx="4168775" cy="922734"/>
            <a:chOff x="2568" y="1385"/>
            <a:chExt cx="2626" cy="775"/>
          </a:xfrm>
        </p:grpSpPr>
        <p:sp>
          <p:nvSpPr>
            <p:cNvPr id="115738" name="Rectangle 16"/>
            <p:cNvSpPr>
              <a:spLocks noChangeArrowheads="1"/>
            </p:cNvSpPr>
            <p:nvPr/>
          </p:nvSpPr>
          <p:spPr bwMode="auto">
            <a:xfrm>
              <a:off x="2878" y="1385"/>
              <a:ext cx="2316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/>
                <a:t>Potential customers exist who are willing to pay more than the $15 variable cost of the room, but not $150</a:t>
              </a:r>
            </a:p>
          </p:txBody>
        </p:sp>
        <p:sp>
          <p:nvSpPr>
            <p:cNvPr id="115739" name="Line 17"/>
            <p:cNvSpPr>
              <a:spLocks noChangeShapeType="1"/>
            </p:cNvSpPr>
            <p:nvPr/>
          </p:nvSpPr>
          <p:spPr bwMode="auto">
            <a:xfrm flipH="1">
              <a:off x="2568" y="1816"/>
              <a:ext cx="312" cy="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39282" name="Group 18"/>
          <p:cNvGrpSpPr>
            <a:grpSpLocks/>
          </p:cNvGrpSpPr>
          <p:nvPr/>
        </p:nvGrpSpPr>
        <p:grpSpPr bwMode="auto">
          <a:xfrm>
            <a:off x="5749925" y="2411016"/>
            <a:ext cx="3219450" cy="922734"/>
            <a:chOff x="3542" y="2033"/>
            <a:chExt cx="2028" cy="775"/>
          </a:xfrm>
        </p:grpSpPr>
        <p:sp>
          <p:nvSpPr>
            <p:cNvPr id="115736" name="Rectangle 19"/>
            <p:cNvSpPr>
              <a:spLocks noChangeArrowheads="1"/>
            </p:cNvSpPr>
            <p:nvPr/>
          </p:nvSpPr>
          <p:spPr bwMode="auto">
            <a:xfrm>
              <a:off x="3542" y="2033"/>
              <a:ext cx="2028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/>
                <a:t>Some customers who paid $150 were actually willing to pay more for the room</a:t>
              </a:r>
            </a:p>
          </p:txBody>
        </p:sp>
        <p:sp>
          <p:nvSpPr>
            <p:cNvPr id="115737" name="Line 20"/>
            <p:cNvSpPr>
              <a:spLocks noChangeShapeType="1"/>
            </p:cNvSpPr>
            <p:nvPr/>
          </p:nvSpPr>
          <p:spPr bwMode="auto">
            <a:xfrm flipH="1">
              <a:off x="3552" y="2504"/>
              <a:ext cx="136" cy="3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39285" name="Group 21"/>
          <p:cNvGrpSpPr>
            <a:grpSpLocks/>
          </p:cNvGrpSpPr>
          <p:nvPr/>
        </p:nvGrpSpPr>
        <p:grpSpPr bwMode="auto">
          <a:xfrm>
            <a:off x="127000" y="2780111"/>
            <a:ext cx="3657600" cy="1256110"/>
            <a:chOff x="80" y="2455"/>
            <a:chExt cx="2304" cy="1055"/>
          </a:xfrm>
        </p:grpSpPr>
        <p:sp>
          <p:nvSpPr>
            <p:cNvPr id="115734" name="Rectangle 22"/>
            <p:cNvSpPr>
              <a:spLocks noChangeArrowheads="1"/>
            </p:cNvSpPr>
            <p:nvPr/>
          </p:nvSpPr>
          <p:spPr bwMode="auto">
            <a:xfrm>
              <a:off x="80" y="2455"/>
              <a:ext cx="1356" cy="1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71500" indent="-571500"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200"/>
                <a:t>Total	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200"/>
                <a:t>$ contribution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200"/>
                <a:t>	 =	(Price) x (50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200"/>
                <a:t>		rooms)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200"/>
                <a:t>	=	($150 - $15)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200"/>
                <a:t>		x (50)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200"/>
                <a:t>	=	$6,750</a:t>
              </a:r>
            </a:p>
          </p:txBody>
        </p:sp>
        <p:sp>
          <p:nvSpPr>
            <p:cNvPr id="115735" name="Line 23"/>
            <p:cNvSpPr>
              <a:spLocks noChangeShapeType="1"/>
            </p:cNvSpPr>
            <p:nvPr/>
          </p:nvSpPr>
          <p:spPr bwMode="auto">
            <a:xfrm>
              <a:off x="1184" y="3032"/>
              <a:ext cx="1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39288" name="Group 24"/>
          <p:cNvGrpSpPr>
            <a:grpSpLocks/>
          </p:cNvGrpSpPr>
          <p:nvPr/>
        </p:nvGrpSpPr>
        <p:grpSpPr bwMode="auto">
          <a:xfrm>
            <a:off x="257175" y="989410"/>
            <a:ext cx="8534400" cy="3893344"/>
            <a:chOff x="162" y="951"/>
            <a:chExt cx="5376" cy="3270"/>
          </a:xfrm>
        </p:grpSpPr>
        <p:sp>
          <p:nvSpPr>
            <p:cNvPr id="115724" name="Rectangle 25"/>
            <p:cNvSpPr>
              <a:spLocks noChangeArrowheads="1"/>
            </p:cNvSpPr>
            <p:nvPr/>
          </p:nvSpPr>
          <p:spPr bwMode="auto">
            <a:xfrm>
              <a:off x="5131" y="3735"/>
              <a:ext cx="353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 b="1"/>
                <a:t>Price</a:t>
              </a:r>
            </a:p>
          </p:txBody>
        </p:sp>
        <p:grpSp>
          <p:nvGrpSpPr>
            <p:cNvPr id="115725" name="Group 26"/>
            <p:cNvGrpSpPr>
              <a:grpSpLocks/>
            </p:cNvGrpSpPr>
            <p:nvPr/>
          </p:nvGrpSpPr>
          <p:grpSpPr bwMode="auto">
            <a:xfrm>
              <a:off x="162" y="951"/>
              <a:ext cx="5376" cy="3270"/>
              <a:chOff x="162" y="951"/>
              <a:chExt cx="5376" cy="3270"/>
            </a:xfrm>
          </p:grpSpPr>
          <p:sp>
            <p:nvSpPr>
              <p:cNvPr id="115726" name="Line 27"/>
              <p:cNvSpPr>
                <a:spLocks noChangeShapeType="1"/>
              </p:cNvSpPr>
              <p:nvPr/>
            </p:nvSpPr>
            <p:spPr bwMode="auto">
              <a:xfrm>
                <a:off x="1395" y="2540"/>
                <a:ext cx="9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15727" name="Rectangle 28"/>
              <p:cNvSpPr>
                <a:spLocks noChangeArrowheads="1"/>
              </p:cNvSpPr>
              <p:nvPr/>
            </p:nvSpPr>
            <p:spPr bwMode="auto">
              <a:xfrm>
                <a:off x="162" y="951"/>
                <a:ext cx="1208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 b="1"/>
                  <a:t>Room sales</a:t>
                </a:r>
              </a:p>
            </p:txBody>
          </p:sp>
          <p:sp>
            <p:nvSpPr>
              <p:cNvPr id="115728" name="Rectangle 29"/>
              <p:cNvSpPr>
                <a:spLocks noChangeArrowheads="1"/>
              </p:cNvSpPr>
              <p:nvPr/>
            </p:nvSpPr>
            <p:spPr bwMode="auto">
              <a:xfrm>
                <a:off x="1050" y="1397"/>
                <a:ext cx="26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100</a:t>
                </a:r>
              </a:p>
            </p:txBody>
          </p:sp>
          <p:sp>
            <p:nvSpPr>
              <p:cNvPr id="115729" name="Rectangle 30"/>
              <p:cNvSpPr>
                <a:spLocks noChangeArrowheads="1"/>
              </p:cNvSpPr>
              <p:nvPr/>
            </p:nvSpPr>
            <p:spPr bwMode="auto">
              <a:xfrm>
                <a:off x="1077" y="2453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50</a:t>
                </a:r>
              </a:p>
            </p:txBody>
          </p:sp>
          <p:sp>
            <p:nvSpPr>
              <p:cNvPr id="115730" name="Rectangle 31"/>
              <p:cNvSpPr>
                <a:spLocks noChangeArrowheads="1"/>
              </p:cNvSpPr>
              <p:nvPr/>
            </p:nvSpPr>
            <p:spPr bwMode="auto">
              <a:xfrm>
                <a:off x="2690" y="3748"/>
                <a:ext cx="1081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/>
                  <a:t>$150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200"/>
                  <a:t>Price charged  for room</a:t>
                </a:r>
              </a:p>
            </p:txBody>
          </p:sp>
          <p:sp>
            <p:nvSpPr>
              <p:cNvPr id="115731" name="Rectangle 32"/>
              <p:cNvSpPr>
                <a:spLocks noChangeArrowheads="1"/>
              </p:cNvSpPr>
              <p:nvPr/>
            </p:nvSpPr>
            <p:spPr bwMode="auto">
              <a:xfrm>
                <a:off x="1302" y="3748"/>
                <a:ext cx="668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/>
                  <a:t>$15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200"/>
                  <a:t>Variable cost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200"/>
                  <a:t>of room</a:t>
                </a:r>
              </a:p>
            </p:txBody>
          </p:sp>
          <p:sp>
            <p:nvSpPr>
              <p:cNvPr id="115732" name="Line 33"/>
              <p:cNvSpPr>
                <a:spLocks noChangeShapeType="1"/>
              </p:cNvSpPr>
              <p:nvPr/>
            </p:nvSpPr>
            <p:spPr bwMode="auto">
              <a:xfrm>
                <a:off x="3280" y="3592"/>
                <a:ext cx="0" cy="1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15733" name="Freeform 34"/>
              <p:cNvSpPr>
                <a:spLocks/>
              </p:cNvSpPr>
              <p:nvPr/>
            </p:nvSpPr>
            <p:spPr bwMode="auto">
              <a:xfrm>
                <a:off x="1385" y="1013"/>
                <a:ext cx="4153" cy="2706"/>
              </a:xfrm>
              <a:custGeom>
                <a:avLst/>
                <a:gdLst>
                  <a:gd name="T0" fmla="*/ 20 w 3368"/>
                  <a:gd name="T1" fmla="*/ 0 h 1912"/>
                  <a:gd name="T2" fmla="*/ 0 w 3368"/>
                  <a:gd name="T3" fmla="*/ 2706 h 1912"/>
                  <a:gd name="T4" fmla="*/ 4153 w 3368"/>
                  <a:gd name="T5" fmla="*/ 2706 h 1912"/>
                  <a:gd name="T6" fmla="*/ 0 60000 65536"/>
                  <a:gd name="T7" fmla="*/ 0 60000 65536"/>
                  <a:gd name="T8" fmla="*/ 0 60000 65536"/>
                  <a:gd name="T9" fmla="*/ 0 w 3368"/>
                  <a:gd name="T10" fmla="*/ 0 h 1912"/>
                  <a:gd name="T11" fmla="*/ 3368 w 3368"/>
                  <a:gd name="T12" fmla="*/ 1912 h 19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368" h="1912">
                    <a:moveTo>
                      <a:pt x="16" y="0"/>
                    </a:moveTo>
                    <a:cubicBezTo>
                      <a:pt x="10" y="637"/>
                      <a:pt x="5" y="1274"/>
                      <a:pt x="0" y="1912"/>
                    </a:cubicBezTo>
                    <a:lnTo>
                      <a:pt x="3368" y="1912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</p:grpSp>
      </p:grpSp>
      <p:sp>
        <p:nvSpPr>
          <p:cNvPr id="139299" name="Freeform 35"/>
          <p:cNvSpPr>
            <a:spLocks/>
          </p:cNvSpPr>
          <p:nvPr/>
        </p:nvSpPr>
        <p:spPr bwMode="auto">
          <a:xfrm>
            <a:off x="2279650" y="1638300"/>
            <a:ext cx="330200" cy="2663429"/>
          </a:xfrm>
          <a:custGeom>
            <a:avLst/>
            <a:gdLst>
              <a:gd name="T0" fmla="*/ 0 w 368"/>
              <a:gd name="T1" fmla="*/ 0 h 1336"/>
              <a:gd name="T2" fmla="*/ 330200 w 368"/>
              <a:gd name="T3" fmla="*/ 0 h 1336"/>
              <a:gd name="T4" fmla="*/ 330200 w 368"/>
              <a:gd name="T5" fmla="*/ 3551238 h 1336"/>
              <a:gd name="T6" fmla="*/ 0 60000 65536"/>
              <a:gd name="T7" fmla="*/ 0 60000 65536"/>
              <a:gd name="T8" fmla="*/ 0 60000 65536"/>
              <a:gd name="T9" fmla="*/ 0 w 368"/>
              <a:gd name="T10" fmla="*/ 0 h 1336"/>
              <a:gd name="T11" fmla="*/ 368 w 368"/>
              <a:gd name="T12" fmla="*/ 1336 h 1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8" h="1336">
                <a:moveTo>
                  <a:pt x="0" y="0"/>
                </a:moveTo>
                <a:lnTo>
                  <a:pt x="368" y="0"/>
                </a:lnTo>
                <a:lnTo>
                  <a:pt x="368" y="1336"/>
                </a:lnTo>
              </a:path>
            </a:pathLst>
          </a:custGeom>
          <a:noFill/>
          <a:ln w="57150" cap="flat" cmpd="sng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3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9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3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3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13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0" grpId="0" autoUpdateAnimBg="0"/>
      <p:bldP spid="139278" grpId="0" animBg="1"/>
      <p:bldP spid="13929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Line 2"/>
          <p:cNvSpPr>
            <a:spLocks noChangeShapeType="1"/>
          </p:cNvSpPr>
          <p:nvPr/>
        </p:nvSpPr>
        <p:spPr bwMode="auto">
          <a:xfrm>
            <a:off x="2228851" y="1450182"/>
            <a:ext cx="5872163" cy="2817019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3311525" y="1344216"/>
            <a:ext cx="5314950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100"/>
              <a:t>Total $ contribution =</a:t>
            </a:r>
            <a:br>
              <a:rPr lang="en-US" altLang="en-US" sz="1100"/>
            </a:br>
            <a:r>
              <a:rPr lang="en-US" altLang="en-US" sz="1100"/>
              <a:t>(1st price) x 30 rooms + (2nd price) x 30 rooms =</a:t>
            </a:r>
            <a:br>
              <a:rPr lang="en-US" altLang="en-US" sz="1100"/>
            </a:br>
            <a:r>
              <a:rPr lang="en-US" altLang="en-US" sz="1100"/>
              <a:t>($100 - $15) x 30 + ($200 - $15) x 30 =</a:t>
            </a:r>
          </a:p>
          <a:p>
            <a:pPr algn="ctr">
              <a:lnSpc>
                <a:spcPct val="85000"/>
              </a:lnSpc>
            </a:pPr>
            <a:r>
              <a:rPr lang="en-US" altLang="en-US" sz="1100"/>
              <a:t>$2,550 + $5,550 = $8,100</a:t>
            </a:r>
          </a:p>
        </p:txBody>
      </p:sp>
      <p:grpSp>
        <p:nvGrpSpPr>
          <p:cNvPr id="141316" name="Group 4"/>
          <p:cNvGrpSpPr>
            <a:grpSpLocks/>
          </p:cNvGrpSpPr>
          <p:nvPr/>
        </p:nvGrpSpPr>
        <p:grpSpPr bwMode="auto">
          <a:xfrm>
            <a:off x="2851150" y="985837"/>
            <a:ext cx="1273175" cy="728663"/>
            <a:chOff x="1660" y="972"/>
            <a:chExt cx="802" cy="612"/>
          </a:xfrm>
        </p:grpSpPr>
        <p:sp>
          <p:nvSpPr>
            <p:cNvPr id="117787" name="Rectangle 5"/>
            <p:cNvSpPr>
              <a:spLocks noChangeArrowheads="1"/>
            </p:cNvSpPr>
            <p:nvPr/>
          </p:nvSpPr>
          <p:spPr bwMode="auto">
            <a:xfrm>
              <a:off x="1730" y="972"/>
              <a:ext cx="732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Demand Curve</a:t>
              </a:r>
            </a:p>
          </p:txBody>
        </p:sp>
        <p:sp>
          <p:nvSpPr>
            <p:cNvPr id="117788" name="Line 6"/>
            <p:cNvSpPr>
              <a:spLocks noChangeShapeType="1"/>
            </p:cNvSpPr>
            <p:nvPr/>
          </p:nvSpPr>
          <p:spPr bwMode="auto">
            <a:xfrm flipH="1">
              <a:off x="1660" y="1264"/>
              <a:ext cx="232" cy="32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17764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47700"/>
          </a:xfrm>
        </p:spPr>
        <p:txBody>
          <a:bodyPr>
            <a:normAutofit fontScale="90000"/>
          </a:bodyPr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Revenue Management Example</a:t>
            </a:r>
          </a:p>
        </p:txBody>
      </p: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7253976" y="2159123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13.6</a:t>
            </a:r>
          </a:p>
        </p:txBody>
      </p:sp>
      <p:grpSp>
        <p:nvGrpSpPr>
          <p:cNvPr id="141321" name="Group 9"/>
          <p:cNvGrpSpPr>
            <a:grpSpLocks/>
          </p:cNvGrpSpPr>
          <p:nvPr/>
        </p:nvGrpSpPr>
        <p:grpSpPr bwMode="auto">
          <a:xfrm>
            <a:off x="2608263" y="2513410"/>
            <a:ext cx="1814512" cy="896540"/>
            <a:chOff x="1643" y="2231"/>
            <a:chExt cx="1143" cy="753"/>
          </a:xfrm>
        </p:grpSpPr>
        <p:sp>
          <p:nvSpPr>
            <p:cNvPr id="141322" name="Rectangle 10"/>
            <p:cNvSpPr>
              <a:spLocks noChangeArrowheads="1"/>
            </p:cNvSpPr>
            <p:nvPr/>
          </p:nvSpPr>
          <p:spPr bwMode="auto">
            <a:xfrm>
              <a:off x="1643" y="2240"/>
              <a:ext cx="1143" cy="744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117786" name="Freeform 11"/>
            <p:cNvSpPr>
              <a:spLocks/>
            </p:cNvSpPr>
            <p:nvPr/>
          </p:nvSpPr>
          <p:spPr bwMode="auto">
            <a:xfrm>
              <a:off x="1643" y="2231"/>
              <a:ext cx="1140" cy="746"/>
            </a:xfrm>
            <a:custGeom>
              <a:avLst/>
              <a:gdLst>
                <a:gd name="T0" fmla="*/ 0 w 1002"/>
                <a:gd name="T1" fmla="*/ 0 h 605"/>
                <a:gd name="T2" fmla="*/ 1140 w 1002"/>
                <a:gd name="T3" fmla="*/ 0 h 605"/>
                <a:gd name="T4" fmla="*/ 1140 w 1002"/>
                <a:gd name="T5" fmla="*/ 746 h 605"/>
                <a:gd name="T6" fmla="*/ 0 60000 65536"/>
                <a:gd name="T7" fmla="*/ 0 60000 65536"/>
                <a:gd name="T8" fmla="*/ 0 60000 65536"/>
                <a:gd name="T9" fmla="*/ 0 w 1002"/>
                <a:gd name="T10" fmla="*/ 0 h 605"/>
                <a:gd name="T11" fmla="*/ 1002 w 1002"/>
                <a:gd name="T12" fmla="*/ 605 h 6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2" h="605">
                  <a:moveTo>
                    <a:pt x="0" y="0"/>
                  </a:moveTo>
                  <a:lnTo>
                    <a:pt x="1002" y="0"/>
                  </a:lnTo>
                  <a:lnTo>
                    <a:pt x="1002" y="605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41324" name="Group 12"/>
          <p:cNvGrpSpPr>
            <a:grpSpLocks/>
          </p:cNvGrpSpPr>
          <p:nvPr/>
        </p:nvGrpSpPr>
        <p:grpSpPr bwMode="auto">
          <a:xfrm>
            <a:off x="2600325" y="3409950"/>
            <a:ext cx="3714750" cy="866775"/>
            <a:chOff x="1638" y="2984"/>
            <a:chExt cx="1490" cy="728"/>
          </a:xfrm>
          <a:solidFill>
            <a:schemeClr val="accent3">
              <a:lumMod val="50000"/>
            </a:schemeClr>
          </a:solidFill>
        </p:grpSpPr>
        <p:sp>
          <p:nvSpPr>
            <p:cNvPr id="141325" name="Rectangle 13"/>
            <p:cNvSpPr>
              <a:spLocks noChangeArrowheads="1"/>
            </p:cNvSpPr>
            <p:nvPr/>
          </p:nvSpPr>
          <p:spPr bwMode="auto">
            <a:xfrm>
              <a:off x="1638" y="2984"/>
              <a:ext cx="1489" cy="728"/>
            </a:xfrm>
            <a:prstGeom prst="rect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141326" name="Freeform 14"/>
            <p:cNvSpPr>
              <a:spLocks/>
            </p:cNvSpPr>
            <p:nvPr/>
          </p:nvSpPr>
          <p:spPr bwMode="auto">
            <a:xfrm>
              <a:off x="1651" y="2985"/>
              <a:ext cx="1477" cy="726"/>
            </a:xfrm>
            <a:custGeom>
              <a:avLst/>
              <a:gdLst>
                <a:gd name="T0" fmla="*/ 0 w 1072"/>
                <a:gd name="T1" fmla="*/ 0 h 704"/>
                <a:gd name="T2" fmla="*/ 1072 w 1072"/>
                <a:gd name="T3" fmla="*/ 0 h 704"/>
                <a:gd name="T4" fmla="*/ 1072 w 1072"/>
                <a:gd name="T5" fmla="*/ 704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2" h="704">
                  <a:moveTo>
                    <a:pt x="0" y="0"/>
                  </a:moveTo>
                  <a:lnTo>
                    <a:pt x="1072" y="0"/>
                  </a:lnTo>
                  <a:lnTo>
                    <a:pt x="1072" y="704"/>
                  </a:lnTo>
                </a:path>
              </a:pathLst>
            </a:custGeom>
            <a:grp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</p:grpSp>
      <p:sp>
        <p:nvSpPr>
          <p:cNvPr id="141327" name="Freeform 15"/>
          <p:cNvSpPr>
            <a:spLocks/>
          </p:cNvSpPr>
          <p:nvPr/>
        </p:nvSpPr>
        <p:spPr bwMode="auto">
          <a:xfrm>
            <a:off x="2279650" y="1638300"/>
            <a:ext cx="330200" cy="2663429"/>
          </a:xfrm>
          <a:custGeom>
            <a:avLst/>
            <a:gdLst>
              <a:gd name="T0" fmla="*/ 0 w 368"/>
              <a:gd name="T1" fmla="*/ 0 h 1336"/>
              <a:gd name="T2" fmla="*/ 330200 w 368"/>
              <a:gd name="T3" fmla="*/ 0 h 1336"/>
              <a:gd name="T4" fmla="*/ 330200 w 368"/>
              <a:gd name="T5" fmla="*/ 3551238 h 1336"/>
              <a:gd name="T6" fmla="*/ 0 60000 65536"/>
              <a:gd name="T7" fmla="*/ 0 60000 65536"/>
              <a:gd name="T8" fmla="*/ 0 60000 65536"/>
              <a:gd name="T9" fmla="*/ 0 w 368"/>
              <a:gd name="T10" fmla="*/ 0 h 1336"/>
              <a:gd name="T11" fmla="*/ 368 w 368"/>
              <a:gd name="T12" fmla="*/ 1336 h 1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8" h="1336">
                <a:moveTo>
                  <a:pt x="0" y="0"/>
                </a:moveTo>
                <a:lnTo>
                  <a:pt x="368" y="0"/>
                </a:lnTo>
                <a:lnTo>
                  <a:pt x="368" y="1336"/>
                </a:lnTo>
              </a:path>
            </a:pathLst>
          </a:custGeom>
          <a:noFill/>
          <a:ln w="57150" cap="flat" cmpd="sng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grpSp>
        <p:nvGrpSpPr>
          <p:cNvPr id="141328" name="Group 16"/>
          <p:cNvGrpSpPr>
            <a:grpSpLocks/>
          </p:cNvGrpSpPr>
          <p:nvPr/>
        </p:nvGrpSpPr>
        <p:grpSpPr bwMode="auto">
          <a:xfrm>
            <a:off x="257175" y="989410"/>
            <a:ext cx="8534400" cy="3893344"/>
            <a:chOff x="162" y="951"/>
            <a:chExt cx="5376" cy="3270"/>
          </a:xfrm>
        </p:grpSpPr>
        <p:grpSp>
          <p:nvGrpSpPr>
            <p:cNvPr id="117770" name="Group 17"/>
            <p:cNvGrpSpPr>
              <a:grpSpLocks/>
            </p:cNvGrpSpPr>
            <p:nvPr/>
          </p:nvGrpSpPr>
          <p:grpSpPr bwMode="auto">
            <a:xfrm>
              <a:off x="162" y="951"/>
              <a:ext cx="5376" cy="3270"/>
              <a:chOff x="162" y="951"/>
              <a:chExt cx="5376" cy="3270"/>
            </a:xfrm>
          </p:grpSpPr>
          <p:sp>
            <p:nvSpPr>
              <p:cNvPr id="117772" name="Line 18"/>
              <p:cNvSpPr>
                <a:spLocks noChangeShapeType="1"/>
              </p:cNvSpPr>
              <p:nvPr/>
            </p:nvSpPr>
            <p:spPr bwMode="auto">
              <a:xfrm>
                <a:off x="1395" y="2228"/>
                <a:ext cx="9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17773" name="Line 19"/>
              <p:cNvSpPr>
                <a:spLocks noChangeShapeType="1"/>
              </p:cNvSpPr>
              <p:nvPr/>
            </p:nvSpPr>
            <p:spPr bwMode="auto">
              <a:xfrm>
                <a:off x="1393" y="2979"/>
                <a:ext cx="9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grpSp>
            <p:nvGrpSpPr>
              <p:cNvPr id="117774" name="Group 20"/>
              <p:cNvGrpSpPr>
                <a:grpSpLocks/>
              </p:cNvGrpSpPr>
              <p:nvPr/>
            </p:nvGrpSpPr>
            <p:grpSpPr bwMode="auto">
              <a:xfrm>
                <a:off x="162" y="951"/>
                <a:ext cx="5376" cy="3270"/>
                <a:chOff x="162" y="951"/>
                <a:chExt cx="5376" cy="3270"/>
              </a:xfrm>
            </p:grpSpPr>
            <p:sp>
              <p:nvSpPr>
                <p:cNvPr id="117775" name="Rectangle 21"/>
                <p:cNvSpPr>
                  <a:spLocks noChangeArrowheads="1"/>
                </p:cNvSpPr>
                <p:nvPr/>
              </p:nvSpPr>
              <p:spPr bwMode="auto">
                <a:xfrm>
                  <a:off x="5131" y="3735"/>
                  <a:ext cx="353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200" b="1"/>
                    <a:t>Price</a:t>
                  </a:r>
                </a:p>
              </p:txBody>
            </p:sp>
            <p:sp>
              <p:nvSpPr>
                <p:cNvPr id="117776" name="Rectangle 22"/>
                <p:cNvSpPr>
                  <a:spLocks noChangeArrowheads="1"/>
                </p:cNvSpPr>
                <p:nvPr/>
              </p:nvSpPr>
              <p:spPr bwMode="auto">
                <a:xfrm>
                  <a:off x="162" y="951"/>
                  <a:ext cx="1208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/>
                    <a:t>Room sales</a:t>
                  </a:r>
                </a:p>
              </p:txBody>
            </p:sp>
            <p:sp>
              <p:nvSpPr>
                <p:cNvPr id="117777" name="Rectangle 23"/>
                <p:cNvSpPr>
                  <a:spLocks noChangeArrowheads="1"/>
                </p:cNvSpPr>
                <p:nvPr/>
              </p:nvSpPr>
              <p:spPr bwMode="auto">
                <a:xfrm>
                  <a:off x="1050" y="1397"/>
                  <a:ext cx="265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100</a:t>
                  </a:r>
                </a:p>
              </p:txBody>
            </p:sp>
            <p:sp>
              <p:nvSpPr>
                <p:cNvPr id="117778" name="Rectangle 24"/>
                <p:cNvSpPr>
                  <a:spLocks noChangeArrowheads="1"/>
                </p:cNvSpPr>
                <p:nvPr/>
              </p:nvSpPr>
              <p:spPr bwMode="auto">
                <a:xfrm>
                  <a:off x="1077" y="2141"/>
                  <a:ext cx="215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60</a:t>
                  </a:r>
                </a:p>
              </p:txBody>
            </p:sp>
            <p:sp>
              <p:nvSpPr>
                <p:cNvPr id="117779" name="Rectangle 25"/>
                <p:cNvSpPr>
                  <a:spLocks noChangeArrowheads="1"/>
                </p:cNvSpPr>
                <p:nvPr/>
              </p:nvSpPr>
              <p:spPr bwMode="auto">
                <a:xfrm>
                  <a:off x="1067" y="2885"/>
                  <a:ext cx="215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30</a:t>
                  </a:r>
                </a:p>
              </p:txBody>
            </p:sp>
            <p:sp>
              <p:nvSpPr>
                <p:cNvPr id="117780" name="Rectangle 26"/>
                <p:cNvSpPr>
                  <a:spLocks noChangeArrowheads="1"/>
                </p:cNvSpPr>
                <p:nvPr/>
              </p:nvSpPr>
              <p:spPr bwMode="auto">
                <a:xfrm>
                  <a:off x="2186" y="3748"/>
                  <a:ext cx="1081" cy="4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$100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Price 1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for room</a:t>
                  </a:r>
                </a:p>
              </p:txBody>
            </p:sp>
            <p:sp>
              <p:nvSpPr>
                <p:cNvPr id="117781" name="Rectangle 27"/>
                <p:cNvSpPr>
                  <a:spLocks noChangeArrowheads="1"/>
                </p:cNvSpPr>
                <p:nvPr/>
              </p:nvSpPr>
              <p:spPr bwMode="auto">
                <a:xfrm>
                  <a:off x="3413" y="3748"/>
                  <a:ext cx="1081" cy="4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$200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Price 2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for room</a:t>
                  </a:r>
                </a:p>
              </p:txBody>
            </p:sp>
            <p:sp>
              <p:nvSpPr>
                <p:cNvPr id="117782" name="Rectangle 28"/>
                <p:cNvSpPr>
                  <a:spLocks noChangeArrowheads="1"/>
                </p:cNvSpPr>
                <p:nvPr/>
              </p:nvSpPr>
              <p:spPr bwMode="auto">
                <a:xfrm>
                  <a:off x="1302" y="3748"/>
                  <a:ext cx="668" cy="4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$15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Variable cost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/>
                    <a:t>of room</a:t>
                  </a:r>
                </a:p>
              </p:txBody>
            </p:sp>
            <p:sp>
              <p:nvSpPr>
                <p:cNvPr id="117783" name="Line 29"/>
                <p:cNvSpPr>
                  <a:spLocks noChangeShapeType="1"/>
                </p:cNvSpPr>
                <p:nvPr/>
              </p:nvSpPr>
              <p:spPr bwMode="auto">
                <a:xfrm>
                  <a:off x="2776" y="3592"/>
                  <a:ext cx="0" cy="12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/>
                </a:p>
              </p:txBody>
            </p:sp>
            <p:sp>
              <p:nvSpPr>
                <p:cNvPr id="117784" name="Freeform 30"/>
                <p:cNvSpPr>
                  <a:spLocks/>
                </p:cNvSpPr>
                <p:nvPr/>
              </p:nvSpPr>
              <p:spPr bwMode="auto">
                <a:xfrm>
                  <a:off x="1385" y="1013"/>
                  <a:ext cx="4153" cy="2706"/>
                </a:xfrm>
                <a:custGeom>
                  <a:avLst/>
                  <a:gdLst>
                    <a:gd name="T0" fmla="*/ 20 w 3368"/>
                    <a:gd name="T1" fmla="*/ 0 h 1912"/>
                    <a:gd name="T2" fmla="*/ 0 w 3368"/>
                    <a:gd name="T3" fmla="*/ 2706 h 1912"/>
                    <a:gd name="T4" fmla="*/ 4153 w 3368"/>
                    <a:gd name="T5" fmla="*/ 2706 h 1912"/>
                    <a:gd name="T6" fmla="*/ 0 60000 65536"/>
                    <a:gd name="T7" fmla="*/ 0 60000 65536"/>
                    <a:gd name="T8" fmla="*/ 0 60000 65536"/>
                    <a:gd name="T9" fmla="*/ 0 w 3368"/>
                    <a:gd name="T10" fmla="*/ 0 h 1912"/>
                    <a:gd name="T11" fmla="*/ 3368 w 3368"/>
                    <a:gd name="T12" fmla="*/ 1912 h 19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368" h="1912">
                      <a:moveTo>
                        <a:pt x="16" y="0"/>
                      </a:moveTo>
                      <a:cubicBezTo>
                        <a:pt x="10" y="637"/>
                        <a:pt x="5" y="1274"/>
                        <a:pt x="0" y="1912"/>
                      </a:cubicBezTo>
                      <a:lnTo>
                        <a:pt x="3368" y="1912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 type="triangle" w="sm" len="sm"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/>
                </a:p>
              </p:txBody>
            </p:sp>
          </p:grpSp>
        </p:grpSp>
        <p:sp>
          <p:nvSpPr>
            <p:cNvPr id="117771" name="Line 31"/>
            <p:cNvSpPr>
              <a:spLocks noChangeShapeType="1"/>
            </p:cNvSpPr>
            <p:nvPr/>
          </p:nvSpPr>
          <p:spPr bwMode="auto">
            <a:xfrm>
              <a:off x="3976" y="3592"/>
              <a:ext cx="0" cy="1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4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4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 animBg="1"/>
      <p:bldP spid="141315" grpId="0" autoUpdateAnimBg="0"/>
      <p:bldP spid="141320" grpId="0" autoUpdateAnimBg="0"/>
      <p:bldP spid="14132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Revenue Management Approaches</a:t>
            </a:r>
            <a:endParaRPr lang="en-US" sz="4000" dirty="0"/>
          </a:p>
        </p:txBody>
      </p:sp>
      <p:sp>
        <p:nvSpPr>
          <p:cNvPr id="119810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latin typeface="Gill Sans MT" pitchFamily="34" charset="0"/>
                <a:cs typeface="Arial" pitchFamily="34" charset="0"/>
              </a:rPr>
              <a:t>Airlines, hotels, rental cars, etc.</a:t>
            </a:r>
          </a:p>
          <a:p>
            <a:pPr marL="812800" lvl="1" indent="-355600">
              <a:buFont typeface="Courier New" pitchFamily="49" charset="0"/>
              <a:buChar char="o"/>
            </a:pPr>
            <a:r>
              <a:rPr lang="en-US" altLang="en-US" sz="2400" smtClean="0">
                <a:latin typeface="Gill Sans MT" pitchFamily="34" charset="0"/>
                <a:cs typeface="Arial" pitchFamily="34" charset="0"/>
              </a:rPr>
              <a:t>Tend to have predictable duration of service and use variable pricing to control availability and revenue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latin typeface="Gill Sans MT" pitchFamily="34" charset="0"/>
                <a:cs typeface="Arial" pitchFamily="34" charset="0"/>
              </a:rPr>
              <a:t> Movies, stadiums, performing arts centers</a:t>
            </a:r>
          </a:p>
          <a:p>
            <a:pPr marL="812800" lvl="1" indent="-355600">
              <a:buFont typeface="Courier New" pitchFamily="49" charset="0"/>
              <a:buChar char="o"/>
            </a:pPr>
            <a:r>
              <a:rPr lang="en-US" altLang="en-US" sz="2400" smtClean="0">
                <a:latin typeface="Gill Sans MT" pitchFamily="34" charset="0"/>
                <a:cs typeface="Arial" pitchFamily="34" charset="0"/>
              </a:rPr>
              <a:t>Tend to have predicable duration and fixed prices but use seating locations and times to manage revenue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Revenue Management Approaches</a:t>
            </a:r>
            <a:endParaRPr lang="en-US" sz="4000" dirty="0"/>
          </a:p>
        </p:txBody>
      </p:sp>
      <p:sp>
        <p:nvSpPr>
          <p:cNvPr id="12185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Gill Sans MT" pitchFamily="34" charset="0"/>
                <a:cs typeface="Arial" pitchFamily="34" charset="0"/>
              </a:rPr>
              <a:t>Restaurants, golf courses, ISPs</a:t>
            </a:r>
          </a:p>
          <a:p>
            <a:pPr marL="914400" lvl="1" indent="-457200">
              <a:buFont typeface="Courier New" pitchFamily="49" charset="0"/>
              <a:buChar char="o"/>
            </a:pPr>
            <a:r>
              <a:rPr lang="en-US" altLang="en-US" smtClean="0">
                <a:latin typeface="Gill Sans MT" pitchFamily="34" charset="0"/>
                <a:cs typeface="Arial" pitchFamily="34" charset="0"/>
              </a:rPr>
              <a:t>Generally have unpredictable duration of customer use and fixed prices, may use “off-peak” rates to shift demand and manage revenue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Gill Sans MT" pitchFamily="34" charset="0"/>
                <a:cs typeface="Arial" pitchFamily="34" charset="0"/>
              </a:rPr>
              <a:t>Health care businesses, etc.</a:t>
            </a:r>
          </a:p>
          <a:p>
            <a:pPr marL="914400" lvl="1" indent="-457200">
              <a:buFont typeface="Courier New" pitchFamily="49" charset="0"/>
              <a:buChar char="o"/>
            </a:pPr>
            <a:r>
              <a:rPr lang="en-US" altLang="en-US" smtClean="0">
                <a:latin typeface="Gill Sans MT" pitchFamily="34" charset="0"/>
                <a:cs typeface="Arial" pitchFamily="34" charset="0"/>
              </a:rPr>
              <a:t>Tend to have unpredictable duration of service and variable pricing, often attempt to control duration of service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8378"/>
            <a:ext cx="8229600" cy="1108472"/>
          </a:xfrm>
        </p:spPr>
        <p:txBody>
          <a:bodyPr anchor="t">
            <a:noAutofit/>
          </a:bodyPr>
          <a:lstStyle/>
          <a:p>
            <a:r>
              <a:rPr lang="en-US" altLang="en-US" sz="3600" smtClean="0">
                <a:latin typeface="Arial" pitchFamily="34" charset="0"/>
                <a:cs typeface="Arial" pitchFamily="34" charset="0"/>
              </a:rPr>
              <a:t>Making Revenue Management Work</a:t>
            </a:r>
          </a:p>
        </p:txBody>
      </p:sp>
      <p:sp>
        <p:nvSpPr>
          <p:cNvPr id="123906" name="Content Placeholder 1"/>
          <p:cNvSpPr>
            <a:spLocks noGrp="1"/>
          </p:cNvSpPr>
          <p:nvPr>
            <p:ph idx="1"/>
          </p:nvPr>
        </p:nvSpPr>
        <p:spPr>
          <a:xfrm>
            <a:off x="762000" y="1609725"/>
            <a:ext cx="7620000" cy="2705100"/>
          </a:xfrm>
        </p:spPr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Multiple pricing structures must be feasible and appear logical to the customer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Forecasts of the use and duration of use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Changes in demand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8297</TotalTime>
  <Words>2700</Words>
  <Application>Microsoft Office PowerPoint</Application>
  <PresentationFormat>On-screen Show (16:9)</PresentationFormat>
  <Paragraphs>848</Paragraphs>
  <Slides>57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Foundry</vt:lpstr>
      <vt:lpstr>PowerPoint Presentation</vt:lpstr>
      <vt:lpstr>Outline</vt:lpstr>
      <vt:lpstr>Outline - Continued</vt:lpstr>
      <vt:lpstr>Learning Objectives</vt:lpstr>
      <vt:lpstr>Learning Objectives</vt:lpstr>
      <vt:lpstr>Aggregate Planning at  Frito-Lay</vt:lpstr>
      <vt:lpstr>Aggregate Planning at  Frito-Lay</vt:lpstr>
      <vt:lpstr>The Planning Process</vt:lpstr>
      <vt:lpstr>Sales and Operations Planning</vt:lpstr>
      <vt:lpstr>S&amp;OP  and the Aggregate Plan</vt:lpstr>
      <vt:lpstr>Sales and Operations Planning</vt:lpstr>
      <vt:lpstr>Sales and Operations Planning</vt:lpstr>
      <vt:lpstr>Aggregate Planning</vt:lpstr>
      <vt:lpstr>Aggregate Planning</vt:lpstr>
      <vt:lpstr>Aggregate Planning</vt:lpstr>
      <vt:lpstr>Aggregate Planning Strategies</vt:lpstr>
      <vt:lpstr>Capacity Options</vt:lpstr>
      <vt:lpstr>Capacity Options</vt:lpstr>
      <vt:lpstr>Capacity Options</vt:lpstr>
      <vt:lpstr>Capacity Options</vt:lpstr>
      <vt:lpstr>Capacity Options</vt:lpstr>
      <vt:lpstr>Demand Options</vt:lpstr>
      <vt:lpstr>Demand Options</vt:lpstr>
      <vt:lpstr>Demand Options</vt:lpstr>
      <vt:lpstr>Aggregate Planning Options</vt:lpstr>
      <vt:lpstr>Aggregate Planning Options</vt:lpstr>
      <vt:lpstr>Aggregate Planning Options</vt:lpstr>
      <vt:lpstr>Aggregate Planning Options</vt:lpstr>
      <vt:lpstr>Mixing Options to Develop a Plan</vt:lpstr>
      <vt:lpstr>Mixing Options to Develop a Plan</vt:lpstr>
      <vt:lpstr>Mixing Options to Develop a Plan</vt:lpstr>
      <vt:lpstr>Methods for Aggregate Planning</vt:lpstr>
      <vt:lpstr>Graphical Methods</vt:lpstr>
      <vt:lpstr>Roofing Supplier Example 1</vt:lpstr>
      <vt:lpstr>Roofing Supplier Example 1</vt:lpstr>
      <vt:lpstr>Roofing Supplier Example 2</vt:lpstr>
      <vt:lpstr>Roofing Supplier Example 2</vt:lpstr>
      <vt:lpstr>Roofing Supplier Example 2</vt:lpstr>
      <vt:lpstr>Roofing Supplier Example 3</vt:lpstr>
      <vt:lpstr>Roofing Supplier Example 3</vt:lpstr>
      <vt:lpstr>Roofing Supplier Example 4</vt:lpstr>
      <vt:lpstr>Roofing Supplier Example 4</vt:lpstr>
      <vt:lpstr>Comparison of Three Plans</vt:lpstr>
      <vt:lpstr>Mathematical Approaches</vt:lpstr>
      <vt:lpstr>Transportation Method</vt:lpstr>
      <vt:lpstr>Transportation Example</vt:lpstr>
      <vt:lpstr>Transportation Example</vt:lpstr>
      <vt:lpstr>Transportation Example</vt:lpstr>
      <vt:lpstr>Aggregate Planning in Services</vt:lpstr>
      <vt:lpstr>Five Service Scenarios</vt:lpstr>
      <vt:lpstr>Five Service Scenarios</vt:lpstr>
      <vt:lpstr>Revenue Management</vt:lpstr>
      <vt:lpstr>Revenue Management Example</vt:lpstr>
      <vt:lpstr>Revenue Management Example</vt:lpstr>
      <vt:lpstr>Revenue Management Approaches</vt:lpstr>
      <vt:lpstr>Revenue Management Approaches</vt:lpstr>
      <vt:lpstr>Making Revenue Management Work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13 - Aggregate Planning and S&amp;OP ￼</dc:subject>
  <dc:creator>Jeff Heyl</dc:creator>
  <cp:lastModifiedBy>Jary</cp:lastModifiedBy>
  <cp:revision>747</cp:revision>
  <dcterms:created xsi:type="dcterms:W3CDTF">2012-09-28T10:33:31Z</dcterms:created>
  <dcterms:modified xsi:type="dcterms:W3CDTF">2015-09-26T15:23:06Z</dcterms:modified>
</cp:coreProperties>
</file>