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5" r:id="rId1"/>
  </p:sldMasterIdLst>
  <p:notesMasterIdLst>
    <p:notesMasterId r:id="rId82"/>
  </p:notesMasterIdLst>
  <p:sldIdLst>
    <p:sldId id="257" r:id="rId2"/>
    <p:sldId id="280" r:id="rId3"/>
    <p:sldId id="365" r:id="rId4"/>
    <p:sldId id="371" r:id="rId5"/>
    <p:sldId id="372" r:id="rId6"/>
    <p:sldId id="450" r:id="rId7"/>
    <p:sldId id="451" r:id="rId8"/>
    <p:sldId id="452" r:id="rId9"/>
    <p:sldId id="453" r:id="rId10"/>
    <p:sldId id="454" r:id="rId11"/>
    <p:sldId id="455" r:id="rId12"/>
    <p:sldId id="456" r:id="rId13"/>
    <p:sldId id="457" r:id="rId14"/>
    <p:sldId id="458" r:id="rId15"/>
    <p:sldId id="534" r:id="rId16"/>
    <p:sldId id="535" r:id="rId17"/>
    <p:sldId id="460" r:id="rId18"/>
    <p:sldId id="461" r:id="rId19"/>
    <p:sldId id="463" r:id="rId20"/>
    <p:sldId id="464" r:id="rId21"/>
    <p:sldId id="465" r:id="rId22"/>
    <p:sldId id="536" r:id="rId23"/>
    <p:sldId id="467" r:id="rId24"/>
    <p:sldId id="468" r:id="rId25"/>
    <p:sldId id="469" r:id="rId26"/>
    <p:sldId id="470" r:id="rId27"/>
    <p:sldId id="537" r:id="rId28"/>
    <p:sldId id="471" r:id="rId29"/>
    <p:sldId id="472" r:id="rId30"/>
    <p:sldId id="473" r:id="rId31"/>
    <p:sldId id="474" r:id="rId32"/>
    <p:sldId id="475" r:id="rId33"/>
    <p:sldId id="476" r:id="rId34"/>
    <p:sldId id="477" r:id="rId35"/>
    <p:sldId id="478" r:id="rId36"/>
    <p:sldId id="479" r:id="rId37"/>
    <p:sldId id="480" r:id="rId38"/>
    <p:sldId id="481" r:id="rId39"/>
    <p:sldId id="482" r:id="rId40"/>
    <p:sldId id="483" r:id="rId41"/>
    <p:sldId id="484" r:id="rId42"/>
    <p:sldId id="485" r:id="rId43"/>
    <p:sldId id="486" r:id="rId44"/>
    <p:sldId id="487" r:id="rId45"/>
    <p:sldId id="538" r:id="rId46"/>
    <p:sldId id="493" r:id="rId47"/>
    <p:sldId id="494" r:id="rId48"/>
    <p:sldId id="548" r:id="rId49"/>
    <p:sldId id="495" r:id="rId50"/>
    <p:sldId id="543" r:id="rId51"/>
    <p:sldId id="544" r:id="rId52"/>
    <p:sldId id="545" r:id="rId53"/>
    <p:sldId id="546" r:id="rId54"/>
    <p:sldId id="547" r:id="rId55"/>
    <p:sldId id="502" r:id="rId56"/>
    <p:sldId id="503" r:id="rId57"/>
    <p:sldId id="504" r:id="rId58"/>
    <p:sldId id="505" r:id="rId59"/>
    <p:sldId id="506" r:id="rId60"/>
    <p:sldId id="507" r:id="rId61"/>
    <p:sldId id="508" r:id="rId62"/>
    <p:sldId id="509" r:id="rId63"/>
    <p:sldId id="510" r:id="rId64"/>
    <p:sldId id="511" r:id="rId65"/>
    <p:sldId id="512" r:id="rId66"/>
    <p:sldId id="513" r:id="rId67"/>
    <p:sldId id="514" r:id="rId68"/>
    <p:sldId id="515" r:id="rId69"/>
    <p:sldId id="516" r:id="rId70"/>
    <p:sldId id="518" r:id="rId71"/>
    <p:sldId id="519" r:id="rId72"/>
    <p:sldId id="520" r:id="rId73"/>
    <p:sldId id="521" r:id="rId74"/>
    <p:sldId id="549" r:id="rId75"/>
    <p:sldId id="550" r:id="rId76"/>
    <p:sldId id="551" r:id="rId77"/>
    <p:sldId id="552" r:id="rId78"/>
    <p:sldId id="527" r:id="rId79"/>
    <p:sldId id="528" r:id="rId80"/>
    <p:sldId id="531" r:id="rId81"/>
  </p:sldIdLst>
  <p:sldSz cx="9144000" cy="5143500" type="screen16x9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BDB2"/>
    <a:srgbClr val="FFDDB1"/>
    <a:srgbClr val="3D9A3A"/>
    <a:srgbClr val="8AAAD3"/>
    <a:srgbClr val="3F5B2E"/>
    <a:srgbClr val="D9F8FF"/>
    <a:srgbClr val="92D3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50" autoAdjust="0"/>
    <p:restoredTop sz="97907" autoAdjust="0"/>
  </p:normalViewPr>
  <p:slideViewPr>
    <p:cSldViewPr snapToGrid="0" snapToObjects="1">
      <p:cViewPr>
        <p:scale>
          <a:sx n="77" d="100"/>
          <a:sy n="77" d="100"/>
        </p:scale>
        <p:origin x="-1386" y="-474"/>
      </p:cViewPr>
      <p:guideLst>
        <p:guide orient="horz" pos="1608"/>
        <p:guide pos="288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23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DB2C386-FDCC-4836-9093-24A5B8E4E37A}" type="datetimeFigureOut">
              <a:rPr lang="en-US"/>
              <a:pPr>
                <a:defRPr/>
              </a:pPr>
              <a:t>9/26/2015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noProof="0" smtClean="0"/>
              <a:t>Click to edit Master text styles</a:t>
            </a:r>
          </a:p>
          <a:p>
            <a:pPr lvl="1"/>
            <a:r>
              <a:rPr lang="en-AU" noProof="0" smtClean="0"/>
              <a:t>Second level</a:t>
            </a:r>
          </a:p>
          <a:p>
            <a:pPr lvl="2"/>
            <a:r>
              <a:rPr lang="en-AU" noProof="0" smtClean="0"/>
              <a:t>Third level</a:t>
            </a:r>
          </a:p>
          <a:p>
            <a:pPr lvl="3"/>
            <a:r>
              <a:rPr lang="en-AU" noProof="0" smtClean="0"/>
              <a:t>Fourth level</a:t>
            </a:r>
          </a:p>
          <a:p>
            <a:pPr lvl="4"/>
            <a:r>
              <a:rPr lang="en-AU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D929F2A-6970-43EB-AD69-229196B58E6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9829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4529F15-0D5E-47D6-A8A2-414C97AE2A3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0F124FF-8BB8-4D9F-8A57-09F1A4A86475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AA0FDAB-1F73-453B-AB01-3A85DCBE8815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A3ACF0C-3F7F-4E6D-ABBE-7EDD8B387539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203E493-1190-402E-855A-062433254C91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D433996-5113-4632-9222-F4B6BF8357C6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84C2DCA-4C14-4E28-B89E-299DEB095BF1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6A564EA-07E2-4574-A9E8-15443A9DF380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E044B63-329F-419D-95CB-2D5840AA118A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3010B5A-3EEC-4BF5-982C-D25CC50E7BA8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9BCC82-CFE6-43D0-AC95-136D48EDEDA5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7BB2A26-1694-4DD7-9359-CC95875579EC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033FC32-A23F-45B6-BDD2-3022DBF6EFE7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44D637-9F43-4790-BE74-4719F2F264E9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B5B6472-0D12-4733-96F9-0316D6F11AD9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6B61A85-2416-4707-B5B8-FF4C7C145578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8E89ED7-59DB-4932-B643-4F9B9C968DC2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B53401C-C684-476A-9F2C-14D197D7E4F4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0F670C6-607E-4003-99A6-648CA278C9ED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F7556CB-69C5-4BAF-8243-5EED98FEDDE1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1110E7-7B89-4BEF-BC84-9E5DB7564FB3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224FAD9-F010-49AE-A29A-0AA85C0C584A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DB1174C-2E77-4857-9C8A-37F058A0EF83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E0CE4FD-9E71-479E-92E2-A510134E25F7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9A3F090-D8EB-465E-9608-3DE3A1745EC4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9885E0A-6DD6-46F0-B75C-A0A627787A5C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CE45772-2370-4AD6-BE23-168C6B8495D7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936E890-7870-4CDF-B6EC-5EE429424D66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530C3F1-2A10-4F24-837D-E4753E12CE7D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D5D7B0F-D77E-4103-99A5-A84C883FC80C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021DE2D-51C7-4197-A3B3-90774EA8553C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2278AF5-4A1E-402D-97DD-090040C4176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7C291BB-4379-4CDC-AC48-A9FA9C77B582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9C092A7-BDBD-467C-8028-E35E4CAFF06A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AA058B8-746F-4F83-BD19-4293034FFECF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8F4B54F-8D64-4636-82D8-31A6D97DAD67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73F0939-F298-4C23-8A18-2175A9D92F79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DBD205-9F04-4254-9B8A-2EE1866BC801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EE639A6-7D78-479A-80E4-1FEC42A88AF9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332B0DB-4F1C-4F55-9BDB-2142EE3EBC95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2502B89-4E99-42E0-A3E7-8CCAFEDD8F2C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A06D082-1AF7-46FC-8B34-A036639D6783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F2D69BF-83B2-4810-8C70-C333D82FEE96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E48A8B5-BA8B-494D-91A4-9BF2F3C17CD1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EDEADDE-CE52-459C-80B9-5EED1A8C3B77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E582CBD-445F-4E7C-903E-DBAC3FF77D2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B57DA12-08DD-4D0C-9B5B-5A07AF998E79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24B8718-7380-46E0-9FA6-9D70D69299F8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BD3E8CA-0C24-4A25-B92A-21B0B85BFFA2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327BE45-D80F-4D35-A22A-874F5FF57071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81A72BA-190D-4432-B5D7-F561A7F68524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D0EF0F9-178E-4220-B9FD-109526A6225F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02E7724-DAEC-4956-8A31-5A6C8A82BBE2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8FA116A-A691-4DE1-8ED2-F31FF7C41F39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95A382D-9640-4148-8135-DC3189DCBE28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F24D245-3FCA-42D0-8623-9463F372F831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5ABFD09-8742-45CD-B5C2-B4554ABCB434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2D62964-A92D-4479-9DF4-19995ACBC538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26125B4-DDD1-4AB2-8645-80EAFD50D568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B10C7B6-592F-485E-8D4D-40B75149B3C2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63E4439-E59F-4E09-A9FC-3DACD9E053BD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FB3729F-97EF-4617-8EFA-087EFF47F0F8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013A5AE-186A-4EAC-908D-D66AB444959E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EF025C9-1085-4183-9D7F-5262ED2DB0B0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6496B08-3651-4338-B5AC-35E7F30B326C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0CDA894-8F39-463B-836B-1DA6135C79D3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4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94A76C-8407-4C39-A543-633753229585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7758608-D8BD-494F-9092-AEC266ABC65A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4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83A46AE-9A5F-4E5E-A4FE-797172E436EA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917ED62-0972-4373-A03B-F90D105D4975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5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8324248-3A01-4E79-B002-3BF2B5E1E81C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146754C-2549-4DE3-AA13-F6F6C322FA19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61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7234A97-16AE-45EB-896E-545E0DE3BA3C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6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8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993FE31-0483-41AC-BD30-9941FAF37F91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2A419EE-1BD1-4E8B-86FD-0CF7CAB2E8E4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BEAB971-4DCD-499E-A256-81D5A23AB470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6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792D7DA-FA89-4F2D-A82C-03E077AB5FD9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7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710904-D733-4142-BB27-160A3682507C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74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9E54595-A137-4E5C-AED7-C2643992CF3A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76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3564094"/>
            <a:ext cx="9144000" cy="158472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6" y="0"/>
            <a:ext cx="3038475" cy="51435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2503170"/>
            <a:ext cx="6480048" cy="172593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158609"/>
            <a:ext cx="6480048" cy="131445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950201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14 - </a:t>
            </a:r>
            <a:fld id="{D2F2D9D9-3F0C-4CE0-8D69-51B046BE2AC8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 algn="l">
              <a:defRPr sz="4000" b="1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</a:defRPr>
            </a:lvl1pPr>
            <a:lvl2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</a:defRPr>
            </a:lvl2pPr>
            <a:lvl3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</a:defRPr>
            </a:lvl3pPr>
            <a:lvl4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</a:defRPr>
            </a:lvl4pPr>
            <a:lvl5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</a:defRPr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7950201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14 - </a:t>
            </a:r>
            <a:fld id="{D87DF7B7-0685-4A50-9474-81C7818E0FAB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3564094"/>
            <a:ext cx="9144000" cy="158472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6" y="0"/>
            <a:ext cx="3038475" cy="51435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87878"/>
            <a:ext cx="6629400" cy="1369772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864350"/>
            <a:ext cx="6629400" cy="800016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7950201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14 - </a:t>
            </a:r>
            <a:fld id="{2176007F-F427-4D92-ABF0-E68C685760EF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7467600" cy="85725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3657600" cy="339447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200151"/>
            <a:ext cx="3657600" cy="339447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7950201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14 - </a:t>
            </a:r>
            <a:fld id="{A5179069-0AF0-4CAF-B5AE-1EA96046649E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8229600" cy="8572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114800"/>
            <a:ext cx="4040188" cy="628650"/>
          </a:xfrm>
        </p:spPr>
        <p:txBody>
          <a:bodyPr anchor="t"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4114800"/>
            <a:ext cx="4041775" cy="628650"/>
          </a:xfrm>
        </p:spPr>
        <p:txBody>
          <a:bodyPr anchor="t"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137685"/>
            <a:ext cx="4040188" cy="29563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137685"/>
            <a:ext cx="4041775" cy="29563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950201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14 - </a:t>
            </a:r>
            <a:fld id="{08C80606-9CC3-46AC-8C73-2FD2807B4BBB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740"/>
            <a:ext cx="7470648" cy="857250"/>
          </a:xfrm>
        </p:spPr>
        <p:txBody>
          <a:bodyPr anchor="ctr"/>
          <a:lstStyle>
            <a:lvl1pPr algn="l">
              <a:defRPr sz="40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7950201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14 - </a:t>
            </a:r>
            <a:fld id="{1B3527FA-08CB-4711-8DAD-40C550B7D12E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7950201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14 - </a:t>
            </a:r>
            <a:fld id="{4DBF62AA-3D91-4D48-B111-5522C34327C4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89146"/>
            <a:ext cx="3200400" cy="547688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60818"/>
            <a:ext cx="2743200" cy="6858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485900"/>
            <a:ext cx="7086600" cy="2857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7950201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14 - </a:t>
            </a:r>
            <a:fld id="{A249CC8C-23EA-4C44-8B70-124984F06A51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279282"/>
            <a:ext cx="3053868" cy="940356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764930"/>
            <a:ext cx="4114800" cy="30861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249074"/>
            <a:ext cx="3053866" cy="199761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7950201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14 - </a:t>
            </a:r>
            <a:fld id="{42ACF0F0-E9C2-4386-8DF9-E12FEA53A80F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7950201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14 - </a:t>
            </a:r>
            <a:fld id="{47B28D78-30AC-4AC4-AAAA-6423215FDEE8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7950201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14 - </a:t>
            </a:r>
            <a:fld id="{5E138BF3-CFED-41E5-BADD-3F1BD3DAAE5D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3564094"/>
            <a:ext cx="9144000" cy="158472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51435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05979"/>
            <a:ext cx="7467600" cy="857250"/>
          </a:xfrm>
          <a:prstGeom prst="rect">
            <a:avLst/>
          </a:prstGeom>
        </p:spPr>
        <p:txBody>
          <a:bodyPr vert="horz" lIns="45720" rIns="45720" anchor="ctr">
            <a:no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7467600" cy="33944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950201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14 - </a:t>
            </a:r>
            <a:fld id="{7E45950F-4731-4A52-A029-0D2F7AB98C81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000" b="1" kern="1200">
          <a:solidFill>
            <a:schemeClr val="accent2">
              <a:lumMod val="60000"/>
              <a:lumOff val="4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Gill Sans MT" pitchFamily="34" charset="0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Gill Sans MT" pitchFamily="34" charset="0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Gill Sans MT" pitchFamily="34" charset="0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Gill Sans MT" pitchFamily="34" charset="0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Gill Sans MT" pitchFamily="34" charset="0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Gill Sans MT" pitchFamily="34" charset="0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1"/>
          <p:cNvSpPr txBox="1">
            <a:spLocks/>
          </p:cNvSpPr>
          <p:nvPr/>
        </p:nvSpPr>
        <p:spPr>
          <a:xfrm>
            <a:off x="459604" y="2706699"/>
            <a:ext cx="8087496" cy="1625204"/>
          </a:xfrm>
          <a:prstGeom prst="rect">
            <a:avLst/>
          </a:prstGeom>
          <a:noFill/>
        </p:spPr>
        <p:txBody>
          <a:bodyPr anchor="ctr">
            <a:noAutofit/>
            <a:scene3d>
              <a:camera prst="orthographicFront"/>
              <a:lightRig rig="sunrise" dir="t"/>
            </a:scene3d>
            <a:sp3d extrusionH="57150" prstMaterial="softEdge">
              <a:bevelT w="38100" h="38100"/>
            </a:sp3d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dirty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228600" dist="38100" dir="2700000" algn="tl" rotWithShape="0">
                    <a:prstClr val="black">
                      <a:alpha val="85000"/>
                    </a:prstClr>
                  </a:outerShdw>
                </a:effectLst>
                <a:latin typeface="Segoe UI" pitchFamily="34" charset="0"/>
                <a:ea typeface="Segoe UI" pitchFamily="34" charset="0"/>
                <a:cs typeface="Segoe UI" pitchFamily="34" charset="0"/>
              </a:rPr>
              <a:t>Material Requirements Planning (MRP) </a:t>
            </a:r>
            <a:endParaRPr lang="en-US" dirty="0" smtClean="0">
              <a:ln w="18415" cmpd="sng">
                <a:solidFill>
                  <a:srgbClr val="FFC000"/>
                </a:solidFill>
                <a:prstDash val="solid"/>
              </a:ln>
              <a:solidFill>
                <a:srgbClr val="FFC000"/>
              </a:solidFill>
              <a:effectLst>
                <a:outerShdw blurRad="228600" dist="38100" dir="2700000" algn="tl" rotWithShape="0">
                  <a:prstClr val="black">
                    <a:alpha val="85000"/>
                  </a:prstClr>
                </a:outerShdw>
              </a:effectLst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r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dirty="0" smtClean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228600" dist="38100" dir="2700000" algn="tl" rotWithShape="0">
                    <a:prstClr val="black">
                      <a:alpha val="85000"/>
                    </a:prstClr>
                  </a:outerShdw>
                </a:effectLst>
                <a:latin typeface="Segoe UI" pitchFamily="34" charset="0"/>
                <a:ea typeface="Segoe UI" pitchFamily="34" charset="0"/>
                <a:cs typeface="Segoe UI" pitchFamily="34" charset="0"/>
              </a:rPr>
              <a:t>and </a:t>
            </a:r>
            <a:r>
              <a:rPr lang="en-US" dirty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228600" dist="38100" dir="2700000" algn="tl" rotWithShape="0">
                    <a:prstClr val="black">
                      <a:alpha val="85000"/>
                    </a:prstClr>
                  </a:outerShdw>
                </a:effectLst>
                <a:latin typeface="Segoe UI" pitchFamily="34" charset="0"/>
                <a:ea typeface="Segoe UI" pitchFamily="34" charset="0"/>
                <a:cs typeface="Segoe UI" pitchFamily="34" charset="0"/>
              </a:rPr>
              <a:t>ERP 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311919" y="1715869"/>
            <a:ext cx="2836033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/>
                <a:cs typeface="Arial"/>
              </a:rPr>
              <a:t>Chapter 14</a:t>
            </a:r>
            <a:endParaRPr lang="en-US" sz="4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4345" name="TextBox 3"/>
          <p:cNvSpPr txBox="1">
            <a:spLocks noChangeArrowheads="1"/>
          </p:cNvSpPr>
          <p:nvPr/>
        </p:nvSpPr>
        <p:spPr bwMode="auto">
          <a:xfrm>
            <a:off x="-1079500" y="2362200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Ctr="1"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Outline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028700"/>
            <a:ext cx="7696200" cy="923925"/>
          </a:xfrm>
        </p:spPr>
        <p:txBody>
          <a:bodyPr>
            <a:normAutofit lnSpcReduction="10000"/>
          </a:bodyPr>
          <a:lstStyle/>
          <a:p>
            <a:pPr marL="444500" indent="-444500" defTabSz="836613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b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Global Company Profile: </a:t>
            </a:r>
            <a:br>
              <a:rPr lang="en-US" altLang="en-US" b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</a:br>
            <a:r>
              <a:rPr lang="en-US" altLang="en-US" smtClean="0">
                <a:latin typeface="Arial" pitchFamily="34" charset="0"/>
                <a:cs typeface="Arial" pitchFamily="34" charset="0"/>
              </a:rPr>
              <a:t>Wheeled Coach</a:t>
            </a:r>
          </a:p>
          <a:p>
            <a:pPr marL="444500" indent="-444500" defTabSz="836613">
              <a:buClr>
                <a:srgbClr val="BF0922"/>
              </a:buClr>
              <a:buSzPct val="60000"/>
              <a:buFont typeface="Lucida Grande"/>
              <a:buChar char="►"/>
            </a:pPr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066800" y="1914525"/>
            <a:ext cx="7467600" cy="276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457200" indent="-457200"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SzPct val="60000"/>
              <a:buFont typeface="Courier New" pitchFamily="49" charset="0"/>
              <a:buChar char="o"/>
            </a:pPr>
            <a:r>
              <a:rPr lang="en-US" alt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Dependent Demand</a:t>
            </a:r>
          </a:p>
          <a:p>
            <a:pPr marL="457200" indent="-457200"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SzPct val="60000"/>
              <a:buFont typeface="Courier New" pitchFamily="49" charset="0"/>
              <a:buChar char="o"/>
            </a:pPr>
            <a:r>
              <a:rPr lang="en-US" alt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Dependent Inventory Model Requirements</a:t>
            </a:r>
          </a:p>
          <a:p>
            <a:pPr marL="457200" indent="-457200"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SzPct val="60000"/>
              <a:buFont typeface="Courier New" pitchFamily="49" charset="0"/>
              <a:buChar char="o"/>
            </a:pPr>
            <a:r>
              <a:rPr lang="en-US" alt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MRP Structure</a:t>
            </a:r>
          </a:p>
          <a:p>
            <a:pPr marL="457200" indent="-457200"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SzPct val="60000"/>
              <a:buFont typeface="Courier New" pitchFamily="49" charset="0"/>
              <a:buChar char="o"/>
            </a:pPr>
            <a:r>
              <a:rPr lang="en-US" alt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MRP Management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autoUpdateAnimBg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Ctr="1"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Outline - Continued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927100" y="1323975"/>
            <a:ext cx="7289800" cy="3190875"/>
          </a:xfrm>
        </p:spPr>
        <p:txBody>
          <a:bodyPr/>
          <a:lstStyle/>
          <a:p>
            <a:pPr marL="457200" indent="-457200" defTabSz="836613">
              <a:buClr>
                <a:srgbClr val="BF0922"/>
              </a:buClr>
              <a:buSzPct val="60000"/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Lot-Sizing Techniques</a:t>
            </a:r>
          </a:p>
          <a:p>
            <a:pPr marL="457200" indent="-457200" defTabSz="836613">
              <a:buClr>
                <a:srgbClr val="BF0922"/>
              </a:buClr>
              <a:buSzPct val="60000"/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Extensions of MRP</a:t>
            </a:r>
          </a:p>
          <a:p>
            <a:pPr marL="457200" indent="-457200" defTabSz="836613">
              <a:buClr>
                <a:srgbClr val="BF0922"/>
              </a:buClr>
              <a:buSzPct val="60000"/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MRP In Services</a:t>
            </a:r>
          </a:p>
          <a:p>
            <a:pPr marL="457200" indent="-457200" defTabSz="836613">
              <a:buClr>
                <a:srgbClr val="BF0922"/>
              </a:buClr>
              <a:buSzPct val="60000"/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Enterprise Resource Planning (ERP)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2900"/>
            <a:ext cx="7772400" cy="628650"/>
          </a:xfrm>
        </p:spPr>
        <p:txBody>
          <a:bodyPr>
            <a:normAutofit fontScale="90000"/>
          </a:bodyPr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Learning Objectives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102519"/>
            <a:ext cx="8034338" cy="834629"/>
          </a:xfrm>
        </p:spPr>
        <p:txBody>
          <a:bodyPr>
            <a:normAutofit fontScale="92500" lnSpcReduction="20000"/>
          </a:bodyPr>
          <a:lstStyle/>
          <a:p>
            <a:pPr marL="0" indent="0">
              <a:buFont typeface="Wingdings" pitchFamily="2" charset="2"/>
              <a:buNone/>
            </a:pPr>
            <a:r>
              <a:rPr lang="en-US" altLang="en-US" b="1" smtClean="0">
                <a:solidFill>
                  <a:srgbClr val="BF0922"/>
                </a:solidFill>
                <a:latin typeface="Arial" pitchFamily="34" charset="0"/>
                <a:cs typeface="Arial" pitchFamily="34" charset="0"/>
              </a:rPr>
              <a:t>When you complete this chapter you should be able to: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1100139" y="2047875"/>
            <a:ext cx="6942137" cy="2548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82600" indent="-482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</a:t>
            </a: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product structure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Build</a:t>
            </a: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gross requirements plan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Build</a:t>
            </a: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net requirements plan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Determine</a:t>
            </a: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lot sizes for lot-for-lot, EOQ, and POQ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Box 1"/>
          <p:cNvSpPr txBox="1">
            <a:spLocks noChangeArrowheads="1"/>
          </p:cNvSpPr>
          <p:nvPr/>
        </p:nvSpPr>
        <p:spPr bwMode="auto">
          <a:xfrm>
            <a:off x="685800" y="1102519"/>
            <a:ext cx="7670800" cy="1409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rgbClr val="D33320"/>
              </a:buClr>
            </a:pPr>
            <a:r>
              <a:rPr lang="en-US" altLang="en-US" sz="3200" b="1">
                <a:solidFill>
                  <a:srgbClr val="BF0922"/>
                </a:solidFill>
              </a:rPr>
              <a:t>When you complete this chapter you should be able to:</a:t>
            </a:r>
          </a:p>
          <a:p>
            <a:endParaRPr lang="en-US" altLang="en-US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2900"/>
            <a:ext cx="7772400" cy="628650"/>
          </a:xfrm>
        </p:spPr>
        <p:txBody>
          <a:bodyPr>
            <a:normAutofit fontScale="90000"/>
          </a:bodyPr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Learning Objectives</a:t>
            </a: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1169989" y="2143125"/>
            <a:ext cx="6802437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8163" indent="-53816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 startAt="5"/>
            </a:pPr>
            <a:r>
              <a:rPr lang="en-US" altLang="en-US" sz="2800" b="1"/>
              <a:t>Describe</a:t>
            </a:r>
            <a:r>
              <a:rPr lang="en-US" altLang="en-US" sz="2800"/>
              <a:t> MRP II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 startAt="5"/>
            </a:pPr>
            <a:r>
              <a:rPr lang="en-US" altLang="en-US" sz="2800" b="1"/>
              <a:t>Describe</a:t>
            </a:r>
            <a:r>
              <a:rPr lang="en-US" altLang="en-US" sz="2800"/>
              <a:t> closed-loop MRP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 startAt="5"/>
            </a:pPr>
            <a:r>
              <a:rPr lang="en-US" altLang="en-US" sz="2800" b="1"/>
              <a:t>Describe</a:t>
            </a:r>
            <a:r>
              <a:rPr lang="en-US" altLang="en-US" sz="2800"/>
              <a:t> ERP</a:t>
            </a: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4"/>
          <p:cNvGrpSpPr>
            <a:grpSpLocks/>
          </p:cNvGrpSpPr>
          <p:nvPr/>
        </p:nvGrpSpPr>
        <p:grpSpPr bwMode="auto">
          <a:xfrm>
            <a:off x="415926" y="178594"/>
            <a:ext cx="8042275" cy="1116806"/>
            <a:chOff x="657227" y="276334"/>
            <a:chExt cx="7518927" cy="1670578"/>
          </a:xfrm>
        </p:grpSpPr>
        <p:sp>
          <p:nvSpPr>
            <p:cNvPr id="6" name="Rectangle 4"/>
            <p:cNvSpPr/>
            <p:nvPr/>
          </p:nvSpPr>
          <p:spPr>
            <a:xfrm flipH="1">
              <a:off x="657227" y="461558"/>
              <a:ext cx="443774" cy="1476450"/>
            </a:xfrm>
            <a:custGeom>
              <a:avLst/>
              <a:gdLst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443441 w 443441"/>
                <a:gd name="connsiteY2" fmla="*/ 1159933 h 1159933"/>
                <a:gd name="connsiteX3" fmla="*/ 0 w 443441"/>
                <a:gd name="connsiteY3" fmla="*/ 1159933 h 1159933"/>
                <a:gd name="connsiteX4" fmla="*/ 0 w 443441"/>
                <a:gd name="connsiteY4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83670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3441" h="1159933">
                  <a:moveTo>
                    <a:pt x="0" y="0"/>
                  </a:moveTo>
                  <a:lnTo>
                    <a:pt x="443441" y="0"/>
                  </a:lnTo>
                  <a:lnTo>
                    <a:pt x="262467" y="583670"/>
                  </a:lnTo>
                  <a:lnTo>
                    <a:pt x="443441" y="1159933"/>
                  </a:lnTo>
                  <a:lnTo>
                    <a:pt x="0" y="11599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3320"/>
            </a:solidFill>
            <a:ln w="254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967424" y="276334"/>
              <a:ext cx="7208730" cy="1476450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 flipH="1">
              <a:off x="965939" y="1765250"/>
              <a:ext cx="148419" cy="181662"/>
            </a:xfrm>
            <a:custGeom>
              <a:avLst/>
              <a:gdLst>
                <a:gd name="connsiteX0" fmla="*/ 149225 w 149225"/>
                <a:gd name="connsiteY0" fmla="*/ 0 h 142875"/>
                <a:gd name="connsiteX1" fmla="*/ 0 w 149225"/>
                <a:gd name="connsiteY1" fmla="*/ 142875 h 142875"/>
                <a:gd name="connsiteX2" fmla="*/ 6350 w 149225"/>
                <a:gd name="connsiteY2" fmla="*/ 0 h 142875"/>
                <a:gd name="connsiteX3" fmla="*/ 149225 w 149225"/>
                <a:gd name="connsiteY3" fmla="*/ 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225" h="142875">
                  <a:moveTo>
                    <a:pt x="149225" y="0"/>
                  </a:moveTo>
                  <a:lnTo>
                    <a:pt x="0" y="142875"/>
                  </a:lnTo>
                  <a:lnTo>
                    <a:pt x="6350" y="0"/>
                  </a:lnTo>
                  <a:lnTo>
                    <a:pt x="149225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</p:grpSp>
      <p:sp>
        <p:nvSpPr>
          <p:cNvPr id="23555" name="Rectangle 3"/>
          <p:cNvSpPr>
            <a:spLocks noGrp="1" noChangeArrowheads="1"/>
          </p:cNvSpPr>
          <p:nvPr>
            <p:ph type="title"/>
          </p:nvPr>
        </p:nvSpPr>
        <p:spPr>
          <a:xfrm>
            <a:off x="932940" y="326231"/>
            <a:ext cx="7772400" cy="666750"/>
          </a:xfrm>
        </p:spPr>
        <p:txBody>
          <a:bodyPr>
            <a:normAutofit fontScale="90000"/>
          </a:bodyPr>
          <a:lstStyle/>
          <a:p>
            <a:r>
              <a:rPr lang="en-US" altLang="en-US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MRP for Wheeled Coach</a:t>
            </a: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1187451" y="1416844"/>
            <a:ext cx="6767513" cy="2942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5334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1168400" indent="-4572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itchFamily="49" charset="0"/>
              <a:buChar char="o"/>
            </a:pPr>
            <a:r>
              <a:rPr lang="en-US" altLang="en-US" sz="2400"/>
              <a:t>Largest manufacturer of ambulances in the world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itchFamily="49" charset="0"/>
              <a:buChar char="o"/>
            </a:pPr>
            <a:r>
              <a:rPr lang="en-US" altLang="en-US" sz="2400"/>
              <a:t>International competitor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itchFamily="49" charset="0"/>
              <a:buChar char="o"/>
            </a:pPr>
            <a:r>
              <a:rPr lang="en-US" altLang="en-US" sz="2400"/>
              <a:t>12 major ambulance designs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itchFamily="49" charset="0"/>
              <a:buChar char="o"/>
            </a:pPr>
            <a:r>
              <a:rPr lang="en-US" altLang="en-US" sz="2000"/>
              <a:t>18,000 different inventory items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itchFamily="49" charset="0"/>
              <a:buChar char="o"/>
            </a:pPr>
            <a:r>
              <a:rPr lang="en-US" altLang="en-US" sz="2000"/>
              <a:t>6,000 manufactured parts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itchFamily="49" charset="0"/>
              <a:buChar char="o"/>
            </a:pPr>
            <a:r>
              <a:rPr lang="en-US" altLang="en-US" sz="2000"/>
              <a:t>12,000 purchased parts</a:t>
            </a:r>
            <a:endParaRPr lang="en-US" altLang="en-US" sz="1600"/>
          </a:p>
        </p:txBody>
      </p:sp>
      <p:sp>
        <p:nvSpPr>
          <p:cNvPr id="23561" name="TextBox 11"/>
          <p:cNvSpPr txBox="1">
            <a:spLocks noChangeArrowheads="1"/>
          </p:cNvSpPr>
          <p:nvPr/>
        </p:nvSpPr>
        <p:spPr bwMode="auto">
          <a:xfrm>
            <a:off x="685801" y="4788694"/>
            <a:ext cx="23551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6D6D6D"/>
                </a:solidFill>
              </a:rPr>
              <a:t>© 2014 Pearson Education, Inc.</a:t>
            </a:r>
            <a:endParaRPr lang="en-US" altLang="en-US" sz="1200">
              <a:solidFill>
                <a:srgbClr val="6D6D6D"/>
              </a:solidFill>
            </a:endParaRP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4"/>
          <p:cNvGrpSpPr>
            <a:grpSpLocks/>
          </p:cNvGrpSpPr>
          <p:nvPr/>
        </p:nvGrpSpPr>
        <p:grpSpPr bwMode="auto">
          <a:xfrm>
            <a:off x="415926" y="178594"/>
            <a:ext cx="8042275" cy="1116806"/>
            <a:chOff x="657227" y="276334"/>
            <a:chExt cx="7518927" cy="1670578"/>
          </a:xfrm>
        </p:grpSpPr>
        <p:sp>
          <p:nvSpPr>
            <p:cNvPr id="6" name="Rectangle 4"/>
            <p:cNvSpPr/>
            <p:nvPr/>
          </p:nvSpPr>
          <p:spPr>
            <a:xfrm flipH="1">
              <a:off x="657227" y="461558"/>
              <a:ext cx="443774" cy="1476450"/>
            </a:xfrm>
            <a:custGeom>
              <a:avLst/>
              <a:gdLst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443441 w 443441"/>
                <a:gd name="connsiteY2" fmla="*/ 1159933 h 1159933"/>
                <a:gd name="connsiteX3" fmla="*/ 0 w 443441"/>
                <a:gd name="connsiteY3" fmla="*/ 1159933 h 1159933"/>
                <a:gd name="connsiteX4" fmla="*/ 0 w 443441"/>
                <a:gd name="connsiteY4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83670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3441" h="1159933">
                  <a:moveTo>
                    <a:pt x="0" y="0"/>
                  </a:moveTo>
                  <a:lnTo>
                    <a:pt x="443441" y="0"/>
                  </a:lnTo>
                  <a:lnTo>
                    <a:pt x="262467" y="583670"/>
                  </a:lnTo>
                  <a:lnTo>
                    <a:pt x="443441" y="1159933"/>
                  </a:lnTo>
                  <a:lnTo>
                    <a:pt x="0" y="11599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3320"/>
            </a:solidFill>
            <a:ln w="254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967424" y="276334"/>
              <a:ext cx="7208730" cy="1476450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 flipH="1">
              <a:off x="965939" y="1765250"/>
              <a:ext cx="148419" cy="181662"/>
            </a:xfrm>
            <a:custGeom>
              <a:avLst/>
              <a:gdLst>
                <a:gd name="connsiteX0" fmla="*/ 149225 w 149225"/>
                <a:gd name="connsiteY0" fmla="*/ 0 h 142875"/>
                <a:gd name="connsiteX1" fmla="*/ 0 w 149225"/>
                <a:gd name="connsiteY1" fmla="*/ 142875 h 142875"/>
                <a:gd name="connsiteX2" fmla="*/ 6350 w 149225"/>
                <a:gd name="connsiteY2" fmla="*/ 0 h 142875"/>
                <a:gd name="connsiteX3" fmla="*/ 149225 w 149225"/>
                <a:gd name="connsiteY3" fmla="*/ 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225" h="142875">
                  <a:moveTo>
                    <a:pt x="149225" y="0"/>
                  </a:moveTo>
                  <a:lnTo>
                    <a:pt x="0" y="142875"/>
                  </a:lnTo>
                  <a:lnTo>
                    <a:pt x="6350" y="0"/>
                  </a:lnTo>
                  <a:lnTo>
                    <a:pt x="149225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</p:grpSp>
      <p:sp>
        <p:nvSpPr>
          <p:cNvPr id="25603" name="Rectangle 3"/>
          <p:cNvSpPr>
            <a:spLocks noGrp="1" noChangeArrowheads="1"/>
          </p:cNvSpPr>
          <p:nvPr>
            <p:ph type="title"/>
          </p:nvPr>
        </p:nvSpPr>
        <p:spPr>
          <a:xfrm>
            <a:off x="932940" y="326231"/>
            <a:ext cx="7772400" cy="666750"/>
          </a:xfrm>
        </p:spPr>
        <p:txBody>
          <a:bodyPr>
            <a:normAutofit fontScale="90000"/>
          </a:bodyPr>
          <a:lstStyle/>
          <a:p>
            <a:r>
              <a:rPr lang="en-US" altLang="en-US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MRP for Wheeled Coach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720726" y="1527573"/>
            <a:ext cx="7667625" cy="2603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5334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1168400" indent="-4572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itchFamily="49" charset="0"/>
              <a:buChar char="o"/>
            </a:pPr>
            <a:r>
              <a:rPr lang="en-US" altLang="en-US" sz="2400"/>
              <a:t>Four Key Tasks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itchFamily="49" charset="0"/>
              <a:buChar char="o"/>
            </a:pPr>
            <a:r>
              <a:rPr lang="en-US" altLang="en-US" sz="2000"/>
              <a:t>Material plan must meet both the requirements of the master schedule and the capabilities of the production facility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itchFamily="49" charset="0"/>
              <a:buChar char="o"/>
            </a:pPr>
            <a:r>
              <a:rPr lang="en-US" altLang="en-US" sz="2000"/>
              <a:t>Plan must be executed as designed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itchFamily="49" charset="0"/>
              <a:buChar char="o"/>
            </a:pPr>
            <a:r>
              <a:rPr lang="en-US" altLang="en-US" sz="2000"/>
              <a:t>Minimize inventory investment 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itchFamily="49" charset="0"/>
              <a:buChar char="o"/>
            </a:pPr>
            <a:r>
              <a:rPr lang="en-US" altLang="en-US" sz="2000"/>
              <a:t>Maintain excellent record integrity</a:t>
            </a:r>
          </a:p>
        </p:txBody>
      </p:sp>
      <p:sp>
        <p:nvSpPr>
          <p:cNvPr id="25609" name="TextBox 11"/>
          <p:cNvSpPr txBox="1">
            <a:spLocks noChangeArrowheads="1"/>
          </p:cNvSpPr>
          <p:nvPr/>
        </p:nvSpPr>
        <p:spPr bwMode="auto">
          <a:xfrm>
            <a:off x="685801" y="4788694"/>
            <a:ext cx="23551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6D6D6D"/>
                </a:solidFill>
              </a:rPr>
              <a:t>© 2014 Pearson Education, Inc.</a:t>
            </a:r>
            <a:endParaRPr lang="en-US" altLang="en-US" sz="1200">
              <a:solidFill>
                <a:srgbClr val="6D6D6D"/>
              </a:solidFill>
            </a:endParaRP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Dependent Demand</a:t>
            </a: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873125" y="1685925"/>
            <a:ext cx="7550150" cy="142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Font typeface="Times" pitchFamily="18" charset="0"/>
              <a:buNone/>
            </a:pPr>
            <a:r>
              <a:rPr lang="en-US" altLang="en-US" sz="3200" b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any product for which a schedule can be established, dependent demand techniques should be used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Dependent Demand</a:t>
            </a:r>
          </a:p>
        </p:txBody>
      </p:sp>
      <p:sp>
        <p:nvSpPr>
          <p:cNvPr id="203779" name="Rectangle 3"/>
          <p:cNvSpPr>
            <a:spLocks noChangeArrowheads="1"/>
          </p:cNvSpPr>
          <p:nvPr/>
        </p:nvSpPr>
        <p:spPr bwMode="auto">
          <a:xfrm>
            <a:off x="873125" y="1323976"/>
            <a:ext cx="7550150" cy="2720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5334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Font typeface="Times" pitchFamily="18" charset="0"/>
              <a:buNone/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Benefits of MRP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Font typeface="Arial" pitchFamily="34" charset="0"/>
              <a:buAutoNum type="arabicPeriod"/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Better response to customer orders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Font typeface="Arial" pitchFamily="34" charset="0"/>
              <a:buAutoNum type="arabicPeriod"/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Faster response to market changes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Font typeface="Arial" pitchFamily="34" charset="0"/>
              <a:buAutoNum type="arabicPeriod"/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Improved utilization of facilities and labor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Font typeface="Arial" pitchFamily="34" charset="0"/>
              <a:buAutoNum type="arabicPeriod"/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Reduced inventory levels</a:t>
            </a: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03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779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Dependent Demand</a:t>
            </a:r>
          </a:p>
        </p:txBody>
      </p:sp>
      <p:sp>
        <p:nvSpPr>
          <p:cNvPr id="31746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The demand for one item is related to the demand for another item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Given a quantity for the end item, the demand for all parts and components can be calculated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In general, used whenever a schedule can be established for an item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MRP is the common technique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Dependent </a:t>
            </a:r>
            <a:r>
              <a:rPr lang="en-US" dirty="0" smtClean="0"/>
              <a:t>Inventory Model Requirements</a:t>
            </a:r>
            <a:endParaRPr lang="en-US" dirty="0"/>
          </a:p>
        </p:txBody>
      </p:sp>
      <p:sp>
        <p:nvSpPr>
          <p:cNvPr id="33794" name="Content Placeholder 1"/>
          <p:cNvSpPr>
            <a:spLocks noGrp="1"/>
          </p:cNvSpPr>
          <p:nvPr>
            <p:ph idx="1"/>
          </p:nvPr>
        </p:nvSpPr>
        <p:spPr>
          <a:xfrm>
            <a:off x="457200" y="1352550"/>
            <a:ext cx="8229600" cy="942975"/>
          </a:xfrm>
        </p:spPr>
        <p:txBody>
          <a:bodyPr>
            <a:normAutofit lnSpcReduction="10000"/>
          </a:bodyPr>
          <a:lstStyle/>
          <a:p>
            <a:pPr marL="0" indent="0">
              <a:buFont typeface="Arial Unicode MS" pitchFamily="34" charset="-128"/>
              <a:buNone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Effective use of dependent demand inventory models requires the following</a:t>
            </a:r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457200" y="2451498"/>
            <a:ext cx="77438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1130300" indent="-4572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1">
              <a:spcAft>
                <a:spcPts val="0"/>
              </a:spcAft>
              <a:buClr>
                <a:srgbClr val="FFFF00"/>
              </a:buClr>
              <a:buFont typeface="Times" pitchFamily="18" charset="0"/>
              <a:buAutoNum type="arabicPeriod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Master production schedule</a:t>
            </a:r>
          </a:p>
          <a:p>
            <a:pPr lvl="1">
              <a:spcAft>
                <a:spcPts val="0"/>
              </a:spcAft>
              <a:buClr>
                <a:srgbClr val="FFFF00"/>
              </a:buClr>
              <a:buFont typeface="Times" pitchFamily="18" charset="0"/>
              <a:buAutoNum type="arabicPeriod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Specifications or bill of material</a:t>
            </a:r>
          </a:p>
          <a:p>
            <a:pPr lvl="1">
              <a:spcAft>
                <a:spcPts val="0"/>
              </a:spcAft>
              <a:buClr>
                <a:srgbClr val="FFFF00"/>
              </a:buClr>
              <a:buFont typeface="Times" pitchFamily="18" charset="0"/>
              <a:buAutoNum type="arabicPeriod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Inventory availability</a:t>
            </a:r>
          </a:p>
          <a:p>
            <a:pPr lvl="1">
              <a:spcAft>
                <a:spcPts val="0"/>
              </a:spcAft>
              <a:buClr>
                <a:srgbClr val="FFFF00"/>
              </a:buClr>
              <a:buFont typeface="Times" pitchFamily="18" charset="0"/>
              <a:buAutoNum type="arabicPeriod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Purchase orders outstanding</a:t>
            </a:r>
          </a:p>
          <a:p>
            <a:pPr lvl="1">
              <a:spcAft>
                <a:spcPts val="0"/>
              </a:spcAft>
              <a:buClr>
                <a:srgbClr val="FFFF00"/>
              </a:buClr>
              <a:buFont typeface="Times" pitchFamily="18" charset="0"/>
              <a:buAutoNum type="arabicPeriod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Lead times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Master Production Schedule (MPS)</a:t>
            </a:r>
          </a:p>
        </p:txBody>
      </p:sp>
      <p:sp>
        <p:nvSpPr>
          <p:cNvPr id="3584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Specifies what is to be made and when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Must be in accordance with the aggregate production plan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Inputs from financial plans, customer demand, engineering, supplier performance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As the process moves from planning to execution, each step must be tested for feasibility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The MPS is the result of the production planning process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Master Production Schedule (MPS)</a:t>
            </a:r>
          </a:p>
        </p:txBody>
      </p:sp>
      <p:sp>
        <p:nvSpPr>
          <p:cNvPr id="37890" name="Content Placeholder 1"/>
          <p:cNvSpPr>
            <a:spLocks noGrp="1"/>
          </p:cNvSpPr>
          <p:nvPr>
            <p:ph idx="1"/>
          </p:nvPr>
        </p:nvSpPr>
        <p:spPr>
          <a:xfrm>
            <a:off x="457200" y="1428751"/>
            <a:ext cx="8229600" cy="3394472"/>
          </a:xfrm>
        </p:spPr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MPS is established in terms of specific products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Schedule must be followed for a reasonable length of time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The MPS is quite often fixed or frozen in the near term part of the plan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The MPS is a rolling schedule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The MPS is a statement of what is to be produced, not a forecast of demand</a:t>
            </a: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901" y="1064419"/>
            <a:ext cx="6684963" cy="36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7305959" y="276225"/>
            <a:ext cx="1537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000" b="1">
                <a:solidFill>
                  <a:schemeClr val="accent2">
                    <a:lumMod val="60000"/>
                    <a:lumOff val="40000"/>
                  </a:schemeClr>
                </a:solidFill>
              </a:rPr>
              <a:t>Figure 14.1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276225"/>
            <a:ext cx="7772400" cy="6953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The Planning Process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3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901" y="1064419"/>
            <a:ext cx="6684963" cy="36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276225"/>
            <a:ext cx="7772400" cy="6953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The Planning Process</a:t>
            </a:r>
          </a:p>
        </p:txBody>
      </p:sp>
      <p:sp>
        <p:nvSpPr>
          <p:cNvPr id="5" name="Rectangle 52"/>
          <p:cNvSpPr>
            <a:spLocks noChangeArrowheads="1"/>
          </p:cNvSpPr>
          <p:nvPr/>
        </p:nvSpPr>
        <p:spPr bwMode="auto">
          <a:xfrm>
            <a:off x="901700" y="1019175"/>
            <a:ext cx="7340600" cy="36004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3651250" y="2940844"/>
            <a:ext cx="1841500" cy="1397794"/>
            <a:chOff x="3651250" y="4047915"/>
            <a:chExt cx="1841500" cy="1863936"/>
          </a:xfrm>
        </p:grpSpPr>
        <p:sp>
          <p:nvSpPr>
            <p:cNvPr id="42008" name="Line 18"/>
            <p:cNvSpPr>
              <a:spLocks noChangeShapeType="1"/>
            </p:cNvSpPr>
            <p:nvPr/>
          </p:nvSpPr>
          <p:spPr bwMode="auto">
            <a:xfrm>
              <a:off x="4572000" y="4047915"/>
              <a:ext cx="0" cy="89535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Rectangle 39"/>
            <p:cNvSpPr>
              <a:spLocks noChangeArrowheads="1"/>
            </p:cNvSpPr>
            <p:nvPr/>
          </p:nvSpPr>
          <p:spPr bwMode="auto">
            <a:xfrm>
              <a:off x="3651250" y="4971945"/>
              <a:ext cx="1841500" cy="939906"/>
            </a:xfrm>
            <a:prstGeom prst="rect">
              <a:avLst/>
            </a:prstGeom>
            <a:solidFill>
              <a:schemeClr val="accent3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42010" name="Rectangle 40"/>
            <p:cNvSpPr>
              <a:spLocks noChangeArrowheads="1"/>
            </p:cNvSpPr>
            <p:nvPr/>
          </p:nvSpPr>
          <p:spPr bwMode="auto">
            <a:xfrm>
              <a:off x="3689351" y="5209965"/>
              <a:ext cx="1778000" cy="611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101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tabLst>
                  <a:tab pos="101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tabLst>
                  <a:tab pos="101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tabLst>
                  <a:tab pos="101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tabLst>
                  <a:tab pos="101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01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01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01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01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/>
                <a:t>Master production schedule</a:t>
              </a:r>
            </a:p>
          </p:txBody>
        </p:sp>
      </p:grp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1339851" y="1362075"/>
            <a:ext cx="6488113" cy="2108958"/>
            <a:chOff x="1339850" y="1562101"/>
            <a:chExt cx="6488113" cy="2811945"/>
          </a:xfrm>
        </p:grpSpPr>
        <p:sp>
          <p:nvSpPr>
            <p:cNvPr id="41991" name="Line 21"/>
            <p:cNvSpPr>
              <a:spLocks noChangeShapeType="1"/>
            </p:cNvSpPr>
            <p:nvPr/>
          </p:nvSpPr>
          <p:spPr bwMode="auto">
            <a:xfrm>
              <a:off x="2870200" y="3670302"/>
              <a:ext cx="59055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992" name="Line 23"/>
            <p:cNvSpPr>
              <a:spLocks noChangeShapeType="1"/>
            </p:cNvSpPr>
            <p:nvPr/>
          </p:nvSpPr>
          <p:spPr bwMode="auto">
            <a:xfrm flipH="1">
              <a:off x="5670550" y="3651252"/>
              <a:ext cx="59055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993" name="Rectangle 32"/>
            <p:cNvSpPr>
              <a:spLocks noChangeArrowheads="1"/>
            </p:cNvSpPr>
            <p:nvPr/>
          </p:nvSpPr>
          <p:spPr bwMode="auto">
            <a:xfrm>
              <a:off x="3476625" y="3213102"/>
              <a:ext cx="2190750" cy="939800"/>
            </a:xfrm>
            <a:prstGeom prst="rect">
              <a:avLst/>
            </a:prstGeom>
            <a:solidFill>
              <a:srgbClr val="B7DEE8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1994" name="Rectangle 33"/>
            <p:cNvSpPr>
              <a:spLocks noChangeArrowheads="1"/>
            </p:cNvSpPr>
            <p:nvPr/>
          </p:nvSpPr>
          <p:spPr bwMode="auto">
            <a:xfrm>
              <a:off x="3593703" y="3274258"/>
              <a:ext cx="1956593" cy="1099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 b="1"/>
                <a:t>Sales &amp; Operations Planning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1400"/>
                <a:t>Generates an aggregate plan</a:t>
              </a:r>
            </a:p>
          </p:txBody>
        </p:sp>
        <p:sp>
          <p:nvSpPr>
            <p:cNvPr id="41995" name="Rectangle 36"/>
            <p:cNvSpPr>
              <a:spLocks noChangeArrowheads="1"/>
            </p:cNvSpPr>
            <p:nvPr/>
          </p:nvSpPr>
          <p:spPr bwMode="auto">
            <a:xfrm>
              <a:off x="1339850" y="3206751"/>
              <a:ext cx="1841500" cy="939800"/>
            </a:xfrm>
            <a:prstGeom prst="rect">
              <a:avLst/>
            </a:prstGeom>
            <a:solidFill>
              <a:srgbClr val="B7DEE8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1996" name="Rectangle 37"/>
            <p:cNvSpPr>
              <a:spLocks noChangeArrowheads="1"/>
            </p:cNvSpPr>
            <p:nvPr/>
          </p:nvSpPr>
          <p:spPr bwMode="auto">
            <a:xfrm>
              <a:off x="1403350" y="3261520"/>
              <a:ext cx="1439818" cy="1099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101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tabLst>
                  <a:tab pos="101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tabLst>
                  <a:tab pos="101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tabLst>
                  <a:tab pos="101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tabLst>
                  <a:tab pos="101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01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01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01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01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400"/>
                <a:t>Supply Chain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400"/>
                <a:t>	Procurement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400"/>
                <a:t>	Supplier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400"/>
                <a:t>	   performance</a:t>
              </a:r>
            </a:p>
          </p:txBody>
        </p:sp>
        <p:sp>
          <p:nvSpPr>
            <p:cNvPr id="41997" name="Rectangle 39"/>
            <p:cNvSpPr>
              <a:spLocks noChangeArrowheads="1"/>
            </p:cNvSpPr>
            <p:nvPr/>
          </p:nvSpPr>
          <p:spPr bwMode="auto">
            <a:xfrm>
              <a:off x="5986463" y="3206751"/>
              <a:ext cx="1841500" cy="939800"/>
            </a:xfrm>
            <a:prstGeom prst="rect">
              <a:avLst/>
            </a:prstGeom>
            <a:solidFill>
              <a:srgbClr val="B7DEE8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1998" name="Rectangle 40"/>
            <p:cNvSpPr>
              <a:spLocks noChangeArrowheads="1"/>
            </p:cNvSpPr>
            <p:nvPr/>
          </p:nvSpPr>
          <p:spPr bwMode="auto">
            <a:xfrm>
              <a:off x="6049963" y="3444664"/>
              <a:ext cx="1667444" cy="61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101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tabLst>
                  <a:tab pos="101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tabLst>
                  <a:tab pos="101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tabLst>
                  <a:tab pos="101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tabLst>
                  <a:tab pos="101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01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01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01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01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400" i="1"/>
                <a:t>Human Resources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400"/>
                <a:t>	Staff planning</a:t>
              </a:r>
            </a:p>
          </p:txBody>
        </p:sp>
        <p:grpSp>
          <p:nvGrpSpPr>
            <p:cNvPr id="41999" name="Group 3"/>
            <p:cNvGrpSpPr>
              <a:grpSpLocks/>
            </p:cNvGrpSpPr>
            <p:nvPr/>
          </p:nvGrpSpPr>
          <p:grpSpPr bwMode="auto">
            <a:xfrm>
              <a:off x="2247900" y="2311401"/>
              <a:ext cx="4660900" cy="895350"/>
              <a:chOff x="2247900" y="2311401"/>
              <a:chExt cx="4660900" cy="895350"/>
            </a:xfrm>
          </p:grpSpPr>
          <p:sp>
            <p:nvSpPr>
              <p:cNvPr id="42006" name="Line 18"/>
              <p:cNvSpPr>
                <a:spLocks noChangeShapeType="1"/>
              </p:cNvSpPr>
              <p:nvPr/>
            </p:nvSpPr>
            <p:spPr bwMode="auto">
              <a:xfrm>
                <a:off x="4572000" y="2311401"/>
                <a:ext cx="0" cy="8953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" name="Freeform 2"/>
              <p:cNvSpPr/>
              <p:nvPr/>
            </p:nvSpPr>
            <p:spPr>
              <a:xfrm>
                <a:off x="2247900" y="2374901"/>
                <a:ext cx="4660900" cy="487363"/>
              </a:xfrm>
              <a:custGeom>
                <a:avLst/>
                <a:gdLst>
                  <a:gd name="connsiteX0" fmla="*/ 0 w 4660900"/>
                  <a:gd name="connsiteY0" fmla="*/ 0 h 482600"/>
                  <a:gd name="connsiteX1" fmla="*/ 0 w 4660900"/>
                  <a:gd name="connsiteY1" fmla="*/ 482600 h 482600"/>
                  <a:gd name="connsiteX2" fmla="*/ 4660900 w 4660900"/>
                  <a:gd name="connsiteY2" fmla="*/ 469900 h 482600"/>
                  <a:gd name="connsiteX3" fmla="*/ 4660900 w 4660900"/>
                  <a:gd name="connsiteY3" fmla="*/ 0 h 482600"/>
                  <a:gd name="connsiteX0" fmla="*/ 0 w 4660900"/>
                  <a:gd name="connsiteY0" fmla="*/ 0 h 486833"/>
                  <a:gd name="connsiteX1" fmla="*/ 0 w 4660900"/>
                  <a:gd name="connsiteY1" fmla="*/ 482600 h 486833"/>
                  <a:gd name="connsiteX2" fmla="*/ 4660900 w 4660900"/>
                  <a:gd name="connsiteY2" fmla="*/ 486833 h 486833"/>
                  <a:gd name="connsiteX3" fmla="*/ 4660900 w 4660900"/>
                  <a:gd name="connsiteY3" fmla="*/ 0 h 486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660900" h="486833">
                    <a:moveTo>
                      <a:pt x="0" y="0"/>
                    </a:moveTo>
                    <a:lnTo>
                      <a:pt x="0" y="482600"/>
                    </a:lnTo>
                    <a:lnTo>
                      <a:pt x="4660900" y="486833"/>
                    </a:lnTo>
                    <a:lnTo>
                      <a:pt x="4660900" y="0"/>
                    </a:lnTo>
                  </a:path>
                </a:pathLst>
              </a:custGeom>
              <a:ln w="3810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  <p:sp>
          <p:nvSpPr>
            <p:cNvPr id="34" name="Rectangle 43"/>
            <p:cNvSpPr>
              <a:spLocks noChangeArrowheads="1"/>
            </p:cNvSpPr>
            <p:nvPr/>
          </p:nvSpPr>
          <p:spPr bwMode="auto">
            <a:xfrm>
              <a:off x="1339850" y="1562101"/>
              <a:ext cx="1841500" cy="9398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42001" name="Rectangle 44"/>
            <p:cNvSpPr>
              <a:spLocks noChangeArrowheads="1"/>
            </p:cNvSpPr>
            <p:nvPr/>
          </p:nvSpPr>
          <p:spPr bwMode="auto">
            <a:xfrm>
              <a:off x="1403350" y="1708150"/>
              <a:ext cx="1040670" cy="8556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101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tabLst>
                  <a:tab pos="101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tabLst>
                  <a:tab pos="101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tabLst>
                  <a:tab pos="101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tabLst>
                  <a:tab pos="101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01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01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01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01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400" i="1"/>
                <a:t>Production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400"/>
                <a:t>	Capacity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400"/>
                <a:t>	Inventory</a:t>
              </a:r>
            </a:p>
          </p:txBody>
        </p:sp>
        <p:sp>
          <p:nvSpPr>
            <p:cNvPr id="42002" name="Rectangle 46"/>
            <p:cNvSpPr>
              <a:spLocks noChangeArrowheads="1"/>
            </p:cNvSpPr>
            <p:nvPr/>
          </p:nvSpPr>
          <p:spPr bwMode="auto">
            <a:xfrm>
              <a:off x="3651250" y="1562101"/>
              <a:ext cx="1841500" cy="939800"/>
            </a:xfrm>
            <a:prstGeom prst="rect">
              <a:avLst/>
            </a:prstGeom>
            <a:solidFill>
              <a:srgbClr val="B7DEE8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3" name="Rectangle 47"/>
            <p:cNvSpPr>
              <a:spLocks noChangeArrowheads="1"/>
            </p:cNvSpPr>
            <p:nvPr/>
          </p:nvSpPr>
          <p:spPr bwMode="auto">
            <a:xfrm>
              <a:off x="3714750" y="1708150"/>
              <a:ext cx="1449388" cy="85561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/>
            <a:p>
              <a:pPr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tabLst>
                  <a:tab pos="101600" algn="l"/>
                </a:tabLst>
                <a:defRPr/>
              </a:pPr>
              <a:r>
                <a:rPr lang="en-US" sz="1400" i="1" dirty="0">
                  <a:latin typeface="+mn-lt"/>
                  <a:cs typeface="+mn-cs"/>
                </a:rPr>
                <a:t>Marketing</a:t>
              </a:r>
            </a:p>
            <a:p>
              <a:pPr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tabLst>
                  <a:tab pos="101600" algn="l"/>
                </a:tabLst>
                <a:defRPr/>
              </a:pPr>
              <a:r>
                <a:rPr lang="en-US" sz="1400" dirty="0">
                  <a:latin typeface="+mn-lt"/>
                  <a:cs typeface="+mn-cs"/>
                </a:rPr>
                <a:t>	Customer</a:t>
              </a:r>
            </a:p>
            <a:p>
              <a:pPr marL="266700" indent="-266700"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tabLst>
                  <a:tab pos="101600" algn="l"/>
                </a:tabLst>
                <a:defRPr/>
              </a:pPr>
              <a:r>
                <a:rPr lang="en-US" sz="1400" dirty="0">
                  <a:latin typeface="+mn-lt"/>
                  <a:cs typeface="+mn-cs"/>
                </a:rPr>
                <a:t>	   demand</a:t>
              </a:r>
            </a:p>
          </p:txBody>
        </p:sp>
        <p:sp>
          <p:nvSpPr>
            <p:cNvPr id="42004" name="Rectangle 49"/>
            <p:cNvSpPr>
              <a:spLocks noChangeArrowheads="1"/>
            </p:cNvSpPr>
            <p:nvPr/>
          </p:nvSpPr>
          <p:spPr bwMode="auto">
            <a:xfrm>
              <a:off x="5986463" y="1562101"/>
              <a:ext cx="1841500" cy="939800"/>
            </a:xfrm>
            <a:prstGeom prst="rect">
              <a:avLst/>
            </a:prstGeom>
            <a:solidFill>
              <a:srgbClr val="B7DEE8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05" name="Rectangle 50"/>
            <p:cNvSpPr>
              <a:spLocks noChangeArrowheads="1"/>
            </p:cNvSpPr>
            <p:nvPr/>
          </p:nvSpPr>
          <p:spPr bwMode="auto">
            <a:xfrm>
              <a:off x="6049963" y="1800226"/>
              <a:ext cx="1074333" cy="61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101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tabLst>
                  <a:tab pos="101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tabLst>
                  <a:tab pos="101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tabLst>
                  <a:tab pos="101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tabLst>
                  <a:tab pos="101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01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01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01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016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400" i="1"/>
                <a:t>Finance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400"/>
                <a:t>	Cash flow</a:t>
              </a:r>
            </a:p>
          </p:txBody>
        </p:sp>
      </p:grp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7305959" y="276225"/>
            <a:ext cx="1537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000" b="1">
                <a:solidFill>
                  <a:schemeClr val="accent2">
                    <a:lumMod val="60000"/>
                    <a:lumOff val="40000"/>
                  </a:schemeClr>
                </a:solidFill>
              </a:rPr>
              <a:t>Figure 14.1</a:t>
            </a: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901" y="1064419"/>
            <a:ext cx="6684963" cy="36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Rectangle 52"/>
          <p:cNvSpPr>
            <a:spLocks noChangeArrowheads="1"/>
          </p:cNvSpPr>
          <p:nvPr/>
        </p:nvSpPr>
        <p:spPr bwMode="auto">
          <a:xfrm>
            <a:off x="901700" y="1019175"/>
            <a:ext cx="7340600" cy="36004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44036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276225"/>
            <a:ext cx="7772400" cy="6953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The Planning Process</a:t>
            </a:r>
          </a:p>
        </p:txBody>
      </p:sp>
      <p:grpSp>
        <p:nvGrpSpPr>
          <p:cNvPr id="43010" name="Group 43009"/>
          <p:cNvGrpSpPr>
            <a:grpSpLocks/>
          </p:cNvGrpSpPr>
          <p:nvPr/>
        </p:nvGrpSpPr>
        <p:grpSpPr bwMode="auto">
          <a:xfrm>
            <a:off x="3644900" y="2978944"/>
            <a:ext cx="1841500" cy="1154906"/>
            <a:chOff x="3644900" y="3806825"/>
            <a:chExt cx="1841500" cy="1539875"/>
          </a:xfrm>
        </p:grpSpPr>
        <p:grpSp>
          <p:nvGrpSpPr>
            <p:cNvPr id="44053" name="Group 2"/>
            <p:cNvGrpSpPr>
              <a:grpSpLocks/>
            </p:cNvGrpSpPr>
            <p:nvPr/>
          </p:nvGrpSpPr>
          <p:grpSpPr bwMode="auto">
            <a:xfrm>
              <a:off x="3644900" y="4451350"/>
              <a:ext cx="1841500" cy="895350"/>
              <a:chOff x="3644900" y="4032250"/>
              <a:chExt cx="1841500" cy="895350"/>
            </a:xfrm>
          </p:grpSpPr>
          <p:sp>
            <p:nvSpPr>
              <p:cNvPr id="44055" name="Rectangle 46"/>
              <p:cNvSpPr>
                <a:spLocks noChangeArrowheads="1"/>
              </p:cNvSpPr>
              <p:nvPr/>
            </p:nvSpPr>
            <p:spPr bwMode="auto">
              <a:xfrm>
                <a:off x="3644900" y="4032250"/>
                <a:ext cx="1841500" cy="895350"/>
              </a:xfrm>
              <a:prstGeom prst="rect">
                <a:avLst/>
              </a:prstGeom>
              <a:solidFill>
                <a:srgbClr val="F7D7AC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4056" name="Rectangle 47"/>
              <p:cNvSpPr>
                <a:spLocks noChangeArrowheads="1"/>
              </p:cNvSpPr>
              <p:nvPr/>
            </p:nvSpPr>
            <p:spPr bwMode="auto">
              <a:xfrm>
                <a:off x="3693319" y="4248150"/>
                <a:ext cx="1744663" cy="611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400"/>
                  <a:t>Schedule and execute plan</a:t>
                </a:r>
              </a:p>
            </p:txBody>
          </p:sp>
        </p:grpSp>
        <p:sp>
          <p:nvSpPr>
            <p:cNvPr id="44054" name="Line 54"/>
            <p:cNvSpPr>
              <a:spLocks noChangeShapeType="1"/>
            </p:cNvSpPr>
            <p:nvPr/>
          </p:nvSpPr>
          <p:spPr bwMode="auto">
            <a:xfrm>
              <a:off x="4572000" y="3806825"/>
              <a:ext cx="0" cy="64452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3644901" y="1019176"/>
            <a:ext cx="4246563" cy="2135981"/>
            <a:chOff x="3644900" y="1358900"/>
            <a:chExt cx="4247132" cy="2847975"/>
          </a:xfrm>
        </p:grpSpPr>
        <p:sp>
          <p:nvSpPr>
            <p:cNvPr id="44039" name="Line 49"/>
            <p:cNvSpPr>
              <a:spLocks noChangeShapeType="1"/>
            </p:cNvSpPr>
            <p:nvPr/>
          </p:nvSpPr>
          <p:spPr bwMode="auto">
            <a:xfrm>
              <a:off x="4559300" y="2393950"/>
              <a:ext cx="0" cy="3937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40" name="Line 54"/>
            <p:cNvSpPr>
              <a:spLocks noChangeShapeType="1"/>
            </p:cNvSpPr>
            <p:nvPr/>
          </p:nvSpPr>
          <p:spPr bwMode="auto">
            <a:xfrm>
              <a:off x="4572000" y="1358900"/>
              <a:ext cx="0" cy="64452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4041" name="Group 43013"/>
            <p:cNvGrpSpPr>
              <a:grpSpLocks/>
            </p:cNvGrpSpPr>
            <p:nvPr/>
          </p:nvGrpSpPr>
          <p:grpSpPr bwMode="auto">
            <a:xfrm>
              <a:off x="5453061" y="2781300"/>
              <a:ext cx="2438971" cy="1189500"/>
              <a:chOff x="5453061" y="2781300"/>
              <a:chExt cx="2438971" cy="1189500"/>
            </a:xfrm>
          </p:grpSpPr>
          <p:sp>
            <p:nvSpPr>
              <p:cNvPr id="44050" name="Rectangle 17"/>
              <p:cNvSpPr>
                <a:spLocks noChangeArrowheads="1"/>
              </p:cNvSpPr>
              <p:nvPr/>
            </p:nvSpPr>
            <p:spPr bwMode="auto">
              <a:xfrm>
                <a:off x="6733157" y="2871011"/>
                <a:ext cx="1158875" cy="10997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400"/>
                  <a:t>Change master production schedule?</a:t>
                </a:r>
              </a:p>
            </p:txBody>
          </p:sp>
          <p:sp>
            <p:nvSpPr>
              <p:cNvPr id="44051" name="Freeform 18"/>
              <p:cNvSpPr>
                <a:spLocks/>
              </p:cNvSpPr>
              <p:nvPr/>
            </p:nvSpPr>
            <p:spPr bwMode="auto">
              <a:xfrm>
                <a:off x="5486400" y="2781300"/>
                <a:ext cx="1263650" cy="977900"/>
              </a:xfrm>
              <a:custGeom>
                <a:avLst/>
                <a:gdLst>
                  <a:gd name="T0" fmla="*/ 617538 w 796"/>
                  <a:gd name="T1" fmla="*/ 977900 h 1920"/>
                  <a:gd name="T2" fmla="*/ 1263650 w 796"/>
                  <a:gd name="T3" fmla="*/ 977900 h 1920"/>
                  <a:gd name="T4" fmla="*/ 1263650 w 796"/>
                  <a:gd name="T5" fmla="*/ 0 h 1920"/>
                  <a:gd name="T6" fmla="*/ 0 w 796"/>
                  <a:gd name="T7" fmla="*/ 0 h 19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96"/>
                  <a:gd name="T13" fmla="*/ 0 h 1920"/>
                  <a:gd name="T14" fmla="*/ 796 w 796"/>
                  <a:gd name="T15" fmla="*/ 1920 h 19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96" h="1920">
                    <a:moveTo>
                      <a:pt x="389" y="1920"/>
                    </a:moveTo>
                    <a:lnTo>
                      <a:pt x="796" y="1920"/>
                    </a:lnTo>
                    <a:lnTo>
                      <a:pt x="796" y="0"/>
                    </a:lnTo>
                    <a:lnTo>
                      <a:pt x="0" y="0"/>
                    </a:lnTo>
                  </a:path>
                </a:pathLst>
              </a:custGeom>
              <a:noFill/>
              <a:ln w="38100" cmpd="sng">
                <a:solidFill>
                  <a:schemeClr val="tx1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052" name="Line 54"/>
              <p:cNvSpPr>
                <a:spLocks noChangeShapeType="1"/>
              </p:cNvSpPr>
              <p:nvPr/>
            </p:nvSpPr>
            <p:spPr bwMode="auto">
              <a:xfrm rot="-5400000">
                <a:off x="5775324" y="3441699"/>
                <a:ext cx="0" cy="64452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4042" name="Group 43008"/>
            <p:cNvGrpSpPr>
              <a:grpSpLocks/>
            </p:cNvGrpSpPr>
            <p:nvPr/>
          </p:nvGrpSpPr>
          <p:grpSpPr bwMode="auto">
            <a:xfrm>
              <a:off x="3644900" y="2667000"/>
              <a:ext cx="1841747" cy="1539875"/>
              <a:chOff x="3644900" y="2514600"/>
              <a:chExt cx="1841747" cy="1539875"/>
            </a:xfrm>
          </p:grpSpPr>
          <p:grpSp>
            <p:nvGrpSpPr>
              <p:cNvPr id="44046" name="Group 3"/>
              <p:cNvGrpSpPr>
                <a:grpSpLocks/>
              </p:cNvGrpSpPr>
              <p:nvPr/>
            </p:nvGrpSpPr>
            <p:grpSpPr bwMode="auto">
              <a:xfrm>
                <a:off x="3644900" y="3159125"/>
                <a:ext cx="1841747" cy="895350"/>
                <a:chOff x="3644900" y="2740025"/>
                <a:chExt cx="1841747" cy="895350"/>
              </a:xfrm>
            </p:grpSpPr>
            <p:sp>
              <p:nvSpPr>
                <p:cNvPr id="51" name="Rectangle 51"/>
                <p:cNvSpPr>
                  <a:spLocks noChangeArrowheads="1"/>
                </p:cNvSpPr>
                <p:nvPr/>
              </p:nvSpPr>
              <p:spPr bwMode="auto">
                <a:xfrm>
                  <a:off x="3644900" y="2740025"/>
                  <a:ext cx="1841747" cy="895350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latin typeface="+mn-lt"/>
                    <a:cs typeface="+mn-cs"/>
                  </a:endParaRPr>
                </a:p>
              </p:txBody>
            </p:sp>
            <p:sp>
              <p:nvSpPr>
                <p:cNvPr id="44049" name="Rectangle 52"/>
                <p:cNvSpPr>
                  <a:spLocks noChangeArrowheads="1"/>
                </p:cNvSpPr>
                <p:nvPr/>
              </p:nvSpPr>
              <p:spPr bwMode="auto">
                <a:xfrm>
                  <a:off x="3693319" y="2955925"/>
                  <a:ext cx="1744663" cy="6114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400">
                      <a:solidFill>
                        <a:schemeClr val="bg1"/>
                      </a:solidFill>
                    </a:rPr>
                    <a:t>Material requirements plan</a:t>
                  </a:r>
                </a:p>
              </p:txBody>
            </p:sp>
          </p:grpSp>
          <p:sp>
            <p:nvSpPr>
              <p:cNvPr id="44047" name="Line 54"/>
              <p:cNvSpPr>
                <a:spLocks noChangeShapeType="1"/>
              </p:cNvSpPr>
              <p:nvPr/>
            </p:nvSpPr>
            <p:spPr bwMode="auto">
              <a:xfrm>
                <a:off x="4572000" y="2514600"/>
                <a:ext cx="0" cy="64452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4043" name="Group 43007"/>
            <p:cNvGrpSpPr>
              <a:grpSpLocks/>
            </p:cNvGrpSpPr>
            <p:nvPr/>
          </p:nvGrpSpPr>
          <p:grpSpPr bwMode="auto">
            <a:xfrm>
              <a:off x="3644900" y="2019300"/>
              <a:ext cx="1841500" cy="895350"/>
              <a:chOff x="3644900" y="1600200"/>
              <a:chExt cx="1841500" cy="895350"/>
            </a:xfrm>
          </p:grpSpPr>
          <p:sp>
            <p:nvSpPr>
              <p:cNvPr id="44044" name="Rectangle 59"/>
              <p:cNvSpPr>
                <a:spLocks noChangeArrowheads="1"/>
              </p:cNvSpPr>
              <p:nvPr/>
            </p:nvSpPr>
            <p:spPr bwMode="auto">
              <a:xfrm>
                <a:off x="3644900" y="1600200"/>
                <a:ext cx="1841500" cy="895350"/>
              </a:xfrm>
              <a:prstGeom prst="rect">
                <a:avLst/>
              </a:prstGeom>
              <a:solidFill>
                <a:srgbClr val="F7D7AC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4045" name="Rectangle 60"/>
              <p:cNvSpPr>
                <a:spLocks noChangeArrowheads="1"/>
              </p:cNvSpPr>
              <p:nvPr/>
            </p:nvSpPr>
            <p:spPr bwMode="auto">
              <a:xfrm>
                <a:off x="3693319" y="1816100"/>
                <a:ext cx="1744663" cy="611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400"/>
                  <a:t>Master production schedule</a:t>
                </a:r>
              </a:p>
            </p:txBody>
          </p:sp>
        </p:grpSp>
      </p:grp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7305959" y="276225"/>
            <a:ext cx="1537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000" b="1">
                <a:solidFill>
                  <a:schemeClr val="accent2">
                    <a:lumMod val="60000"/>
                    <a:lumOff val="40000"/>
                  </a:schemeClr>
                </a:solidFill>
              </a:rPr>
              <a:t>Figure 14.1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0519"/>
            <a:ext cx="7772400" cy="1001316"/>
          </a:xfrm>
        </p:spPr>
        <p:txBody>
          <a:bodyPr lIns="90475" tIns="44444" rIns="90475" bIns="44444"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altLang="en-US" sz="4800" smtClean="0">
                <a:latin typeface="Arial" pitchFamily="34" charset="0"/>
                <a:cs typeface="Arial" pitchFamily="34" charset="0"/>
              </a:rPr>
              <a:t>Aggregate</a:t>
            </a:r>
            <a:br>
              <a:rPr lang="en-US" altLang="en-US" sz="4800" smtClean="0">
                <a:latin typeface="Arial" pitchFamily="34" charset="0"/>
                <a:cs typeface="Arial" pitchFamily="34" charset="0"/>
              </a:rPr>
            </a:br>
            <a:r>
              <a:rPr lang="en-US" altLang="en-US" sz="4800" smtClean="0">
                <a:latin typeface="Arial" pitchFamily="34" charset="0"/>
                <a:cs typeface="Arial" pitchFamily="34" charset="0"/>
              </a:rPr>
              <a:t> Production Plan</a:t>
            </a:r>
          </a:p>
        </p:txBody>
      </p:sp>
      <p:grpSp>
        <p:nvGrpSpPr>
          <p:cNvPr id="47107" name="Group 3"/>
          <p:cNvGrpSpPr>
            <a:grpSpLocks/>
          </p:cNvGrpSpPr>
          <p:nvPr/>
        </p:nvGrpSpPr>
        <p:grpSpPr bwMode="auto">
          <a:xfrm>
            <a:off x="425450" y="1762125"/>
            <a:ext cx="8496300" cy="2795588"/>
            <a:chOff x="268" y="1368"/>
            <a:chExt cx="5352" cy="2348"/>
          </a:xfrm>
        </p:grpSpPr>
        <p:sp>
          <p:nvSpPr>
            <p:cNvPr id="47108" name="Rectangle 4"/>
            <p:cNvSpPr>
              <a:spLocks noChangeArrowheads="1"/>
            </p:cNvSpPr>
            <p:nvPr/>
          </p:nvSpPr>
          <p:spPr bwMode="auto">
            <a:xfrm>
              <a:off x="272" y="1376"/>
              <a:ext cx="5192" cy="2336"/>
            </a:xfrm>
            <a:prstGeom prst="rect">
              <a:avLst/>
            </a:prstGeom>
            <a:solidFill>
              <a:schemeClr val="accent3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latin typeface="+mn-lt"/>
                <a:cs typeface="+mn-cs"/>
              </a:endParaRPr>
            </a:p>
          </p:txBody>
        </p:sp>
        <p:sp>
          <p:nvSpPr>
            <p:cNvPr id="46085" name="Rectangle 5"/>
            <p:cNvSpPr>
              <a:spLocks noChangeArrowheads="1"/>
            </p:cNvSpPr>
            <p:nvPr/>
          </p:nvSpPr>
          <p:spPr bwMode="auto">
            <a:xfrm>
              <a:off x="272" y="1376"/>
              <a:ext cx="5192" cy="240"/>
            </a:xfrm>
            <a:prstGeom prst="rect">
              <a:avLst/>
            </a:prstGeom>
            <a:solidFill>
              <a:srgbClr val="9FACC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1400"/>
            </a:p>
          </p:txBody>
        </p:sp>
        <p:sp>
          <p:nvSpPr>
            <p:cNvPr id="46086" name="Rectangle 6"/>
            <p:cNvSpPr>
              <a:spLocks noChangeArrowheads="1"/>
            </p:cNvSpPr>
            <p:nvPr/>
          </p:nvSpPr>
          <p:spPr bwMode="auto">
            <a:xfrm>
              <a:off x="302" y="1407"/>
              <a:ext cx="4768" cy="7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4673600" algn="ctr"/>
                  <a:tab pos="69596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tabLst>
                  <a:tab pos="4673600" algn="ctr"/>
                  <a:tab pos="69596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tabLst>
                  <a:tab pos="4673600" algn="ctr"/>
                  <a:tab pos="69596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tabLst>
                  <a:tab pos="4673600" algn="ctr"/>
                  <a:tab pos="69596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tabLst>
                  <a:tab pos="4673600" algn="ctr"/>
                  <a:tab pos="69596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673600" algn="ctr"/>
                  <a:tab pos="69596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673600" algn="ctr"/>
                  <a:tab pos="69596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673600" algn="ctr"/>
                  <a:tab pos="69596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673600" algn="ctr"/>
                  <a:tab pos="69596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  <a:spcAft>
                  <a:spcPct val="40000"/>
                </a:spcAft>
              </a:pPr>
              <a:r>
                <a:rPr lang="en-US" altLang="en-US" sz="1400"/>
                <a:t>Months	January	February</a:t>
              </a:r>
            </a:p>
            <a:p>
              <a:pPr>
                <a:lnSpc>
                  <a:spcPct val="85000"/>
                </a:lnSpc>
                <a:spcAft>
                  <a:spcPct val="40000"/>
                </a:spcAft>
              </a:pPr>
              <a:r>
                <a:rPr lang="en-US" altLang="en-US" sz="1400"/>
                <a:t>Aggregate Plan	1,500	1,200</a:t>
              </a:r>
              <a:br>
                <a:rPr lang="en-US" altLang="en-US" sz="1400"/>
              </a:br>
              <a:r>
                <a:rPr lang="en-US" altLang="en-US" sz="1400"/>
                <a:t>(Shows the total</a:t>
              </a:r>
              <a:br>
                <a:rPr lang="en-US" altLang="en-US" sz="1400"/>
              </a:br>
              <a:r>
                <a:rPr lang="en-US" altLang="en-US" sz="1400"/>
                <a:t>quantity of amplifiers)</a:t>
              </a:r>
            </a:p>
          </p:txBody>
        </p:sp>
        <p:sp>
          <p:nvSpPr>
            <p:cNvPr id="46087" name="Rectangle 7"/>
            <p:cNvSpPr>
              <a:spLocks noChangeArrowheads="1"/>
            </p:cNvSpPr>
            <p:nvPr/>
          </p:nvSpPr>
          <p:spPr bwMode="auto">
            <a:xfrm>
              <a:off x="268" y="2108"/>
              <a:ext cx="5196" cy="240"/>
            </a:xfrm>
            <a:prstGeom prst="rect">
              <a:avLst/>
            </a:prstGeom>
            <a:solidFill>
              <a:schemeClr val="accent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1400"/>
            </a:p>
          </p:txBody>
        </p:sp>
        <p:sp>
          <p:nvSpPr>
            <p:cNvPr id="46088" name="Rectangle 8"/>
            <p:cNvSpPr>
              <a:spLocks noChangeArrowheads="1"/>
            </p:cNvSpPr>
            <p:nvPr/>
          </p:nvSpPr>
          <p:spPr bwMode="auto">
            <a:xfrm>
              <a:off x="302" y="2118"/>
              <a:ext cx="5178" cy="1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3810000" algn="ctr"/>
                  <a:tab pos="4381500" algn="ctr"/>
                  <a:tab pos="4953000" algn="ctr"/>
                  <a:tab pos="5524500" algn="ctr"/>
                  <a:tab pos="6096000" algn="ctr"/>
                  <a:tab pos="6667500" algn="ctr"/>
                  <a:tab pos="7239000" algn="ctr"/>
                  <a:tab pos="7810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tabLst>
                  <a:tab pos="3810000" algn="ctr"/>
                  <a:tab pos="4381500" algn="ctr"/>
                  <a:tab pos="4953000" algn="ctr"/>
                  <a:tab pos="5524500" algn="ctr"/>
                  <a:tab pos="6096000" algn="ctr"/>
                  <a:tab pos="6667500" algn="ctr"/>
                  <a:tab pos="7239000" algn="ctr"/>
                  <a:tab pos="7810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tabLst>
                  <a:tab pos="3810000" algn="ctr"/>
                  <a:tab pos="4381500" algn="ctr"/>
                  <a:tab pos="4953000" algn="ctr"/>
                  <a:tab pos="5524500" algn="ctr"/>
                  <a:tab pos="6096000" algn="ctr"/>
                  <a:tab pos="6667500" algn="ctr"/>
                  <a:tab pos="7239000" algn="ctr"/>
                  <a:tab pos="7810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tabLst>
                  <a:tab pos="3810000" algn="ctr"/>
                  <a:tab pos="4381500" algn="ctr"/>
                  <a:tab pos="4953000" algn="ctr"/>
                  <a:tab pos="5524500" algn="ctr"/>
                  <a:tab pos="6096000" algn="ctr"/>
                  <a:tab pos="6667500" algn="ctr"/>
                  <a:tab pos="7239000" algn="ctr"/>
                  <a:tab pos="7810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tabLst>
                  <a:tab pos="3810000" algn="ctr"/>
                  <a:tab pos="4381500" algn="ctr"/>
                  <a:tab pos="4953000" algn="ctr"/>
                  <a:tab pos="5524500" algn="ctr"/>
                  <a:tab pos="6096000" algn="ctr"/>
                  <a:tab pos="6667500" algn="ctr"/>
                  <a:tab pos="7239000" algn="ctr"/>
                  <a:tab pos="7810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810000" algn="ctr"/>
                  <a:tab pos="4381500" algn="ctr"/>
                  <a:tab pos="4953000" algn="ctr"/>
                  <a:tab pos="5524500" algn="ctr"/>
                  <a:tab pos="6096000" algn="ctr"/>
                  <a:tab pos="6667500" algn="ctr"/>
                  <a:tab pos="7239000" algn="ctr"/>
                  <a:tab pos="7810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810000" algn="ctr"/>
                  <a:tab pos="4381500" algn="ctr"/>
                  <a:tab pos="4953000" algn="ctr"/>
                  <a:tab pos="5524500" algn="ctr"/>
                  <a:tab pos="6096000" algn="ctr"/>
                  <a:tab pos="6667500" algn="ctr"/>
                  <a:tab pos="7239000" algn="ctr"/>
                  <a:tab pos="7810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810000" algn="ctr"/>
                  <a:tab pos="4381500" algn="ctr"/>
                  <a:tab pos="4953000" algn="ctr"/>
                  <a:tab pos="5524500" algn="ctr"/>
                  <a:tab pos="6096000" algn="ctr"/>
                  <a:tab pos="6667500" algn="ctr"/>
                  <a:tab pos="7239000" algn="ctr"/>
                  <a:tab pos="7810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810000" algn="ctr"/>
                  <a:tab pos="4381500" algn="ctr"/>
                  <a:tab pos="4953000" algn="ctr"/>
                  <a:tab pos="5524500" algn="ctr"/>
                  <a:tab pos="6096000" algn="ctr"/>
                  <a:tab pos="6667500" algn="ctr"/>
                  <a:tab pos="7239000" algn="ctr"/>
                  <a:tab pos="7810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  <a:spcAft>
                  <a:spcPct val="40000"/>
                </a:spcAft>
              </a:pPr>
              <a:r>
                <a:rPr lang="en-US" altLang="en-US" sz="1400"/>
                <a:t>Weeks	1	2	3	4	5	6	7	8</a:t>
              </a:r>
            </a:p>
            <a:p>
              <a:pPr>
                <a:lnSpc>
                  <a:spcPct val="85000"/>
                </a:lnSpc>
                <a:spcAft>
                  <a:spcPct val="40000"/>
                </a:spcAft>
              </a:pPr>
              <a:r>
                <a:rPr lang="en-US" altLang="en-US" sz="1400"/>
                <a:t>Master Production Schedule</a:t>
              </a:r>
              <a:br>
                <a:rPr lang="en-US" altLang="en-US" sz="1400"/>
              </a:br>
              <a:r>
                <a:rPr lang="en-US" altLang="en-US" sz="1400"/>
                <a:t>(Shows the specific type and</a:t>
              </a:r>
              <a:br>
                <a:rPr lang="en-US" altLang="en-US" sz="1400"/>
              </a:br>
              <a:r>
                <a:rPr lang="en-US" altLang="en-US" sz="1400"/>
                <a:t>quantity of amplifier to be</a:t>
              </a:r>
              <a:br>
                <a:rPr lang="en-US" altLang="en-US" sz="1400"/>
              </a:br>
              <a:r>
                <a:rPr lang="en-US" altLang="en-US" sz="1400"/>
                <a:t>produced</a:t>
              </a:r>
            </a:p>
            <a:p>
              <a:pPr>
                <a:lnSpc>
                  <a:spcPct val="85000"/>
                </a:lnSpc>
                <a:spcAft>
                  <a:spcPct val="40000"/>
                </a:spcAft>
              </a:pPr>
              <a:r>
                <a:rPr lang="en-US" altLang="en-US" sz="1400"/>
                <a:t>240-watt amplifier	100		100		100		100</a:t>
              </a:r>
            </a:p>
            <a:p>
              <a:pPr>
                <a:lnSpc>
                  <a:spcPct val="85000"/>
                </a:lnSpc>
                <a:spcAft>
                  <a:spcPct val="40000"/>
                </a:spcAft>
              </a:pPr>
              <a:r>
                <a:rPr lang="en-US" altLang="en-US" sz="1400"/>
                <a:t>150-watt amplifier		500		500		450		450</a:t>
              </a:r>
            </a:p>
            <a:p>
              <a:pPr>
                <a:lnSpc>
                  <a:spcPct val="85000"/>
                </a:lnSpc>
                <a:spcAft>
                  <a:spcPct val="40000"/>
                </a:spcAft>
              </a:pPr>
              <a:r>
                <a:rPr lang="en-US" altLang="en-US" sz="1400"/>
                <a:t>75-watt amplifier			300				100</a:t>
              </a:r>
            </a:p>
          </p:txBody>
        </p:sp>
        <p:sp>
          <p:nvSpPr>
            <p:cNvPr id="46089" name="Line 9"/>
            <p:cNvSpPr>
              <a:spLocks noChangeShapeType="1"/>
            </p:cNvSpPr>
            <p:nvPr/>
          </p:nvSpPr>
          <p:spPr bwMode="auto">
            <a:xfrm>
              <a:off x="2576" y="1376"/>
              <a:ext cx="0" cy="2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46090" name="Line 10"/>
            <p:cNvSpPr>
              <a:spLocks noChangeShapeType="1"/>
            </p:cNvSpPr>
            <p:nvPr/>
          </p:nvSpPr>
          <p:spPr bwMode="auto">
            <a:xfrm>
              <a:off x="4020" y="1368"/>
              <a:ext cx="0" cy="23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grpSp>
          <p:nvGrpSpPr>
            <p:cNvPr id="46091" name="Group 11"/>
            <p:cNvGrpSpPr>
              <a:grpSpLocks/>
            </p:cNvGrpSpPr>
            <p:nvPr/>
          </p:nvGrpSpPr>
          <p:grpSpPr bwMode="auto">
            <a:xfrm>
              <a:off x="2937" y="2120"/>
              <a:ext cx="2166" cy="1592"/>
              <a:chOff x="2937" y="2105"/>
              <a:chExt cx="2166" cy="1607"/>
            </a:xfrm>
          </p:grpSpPr>
          <p:sp>
            <p:nvSpPr>
              <p:cNvPr id="46099" name="Line 12"/>
              <p:cNvSpPr>
                <a:spLocks noChangeShapeType="1"/>
              </p:cNvSpPr>
              <p:nvPr/>
            </p:nvSpPr>
            <p:spPr bwMode="auto">
              <a:xfrm>
                <a:off x="3298" y="2105"/>
                <a:ext cx="0" cy="160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46100" name="Line 13"/>
              <p:cNvSpPr>
                <a:spLocks noChangeShapeType="1"/>
              </p:cNvSpPr>
              <p:nvPr/>
            </p:nvSpPr>
            <p:spPr bwMode="auto">
              <a:xfrm>
                <a:off x="2937" y="2105"/>
                <a:ext cx="0" cy="160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46101" name="Line 14"/>
              <p:cNvSpPr>
                <a:spLocks noChangeShapeType="1"/>
              </p:cNvSpPr>
              <p:nvPr/>
            </p:nvSpPr>
            <p:spPr bwMode="auto">
              <a:xfrm>
                <a:off x="3659" y="2105"/>
                <a:ext cx="0" cy="160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46102" name="Line 15"/>
              <p:cNvSpPr>
                <a:spLocks noChangeShapeType="1"/>
              </p:cNvSpPr>
              <p:nvPr/>
            </p:nvSpPr>
            <p:spPr bwMode="auto">
              <a:xfrm>
                <a:off x="4381" y="2105"/>
                <a:ext cx="0" cy="160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46103" name="Line 16"/>
              <p:cNvSpPr>
                <a:spLocks noChangeShapeType="1"/>
              </p:cNvSpPr>
              <p:nvPr/>
            </p:nvSpPr>
            <p:spPr bwMode="auto">
              <a:xfrm>
                <a:off x="4742" y="2105"/>
                <a:ext cx="0" cy="160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46104" name="Line 17"/>
              <p:cNvSpPr>
                <a:spLocks noChangeShapeType="1"/>
              </p:cNvSpPr>
              <p:nvPr/>
            </p:nvSpPr>
            <p:spPr bwMode="auto">
              <a:xfrm>
                <a:off x="5103" y="2105"/>
                <a:ext cx="0" cy="160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</p:grpSp>
        <p:sp>
          <p:nvSpPr>
            <p:cNvPr id="46092" name="Line 18"/>
            <p:cNvSpPr>
              <a:spLocks noChangeShapeType="1"/>
            </p:cNvSpPr>
            <p:nvPr/>
          </p:nvSpPr>
          <p:spPr bwMode="auto">
            <a:xfrm>
              <a:off x="268" y="3016"/>
              <a:ext cx="535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46093" name="Line 19"/>
            <p:cNvSpPr>
              <a:spLocks noChangeShapeType="1"/>
            </p:cNvSpPr>
            <p:nvPr/>
          </p:nvSpPr>
          <p:spPr bwMode="auto">
            <a:xfrm>
              <a:off x="268" y="3224"/>
              <a:ext cx="535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46094" name="Line 20"/>
            <p:cNvSpPr>
              <a:spLocks noChangeShapeType="1"/>
            </p:cNvSpPr>
            <p:nvPr/>
          </p:nvSpPr>
          <p:spPr bwMode="auto">
            <a:xfrm>
              <a:off x="268" y="3440"/>
              <a:ext cx="535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46095" name="Line 21"/>
            <p:cNvSpPr>
              <a:spLocks noChangeShapeType="1"/>
            </p:cNvSpPr>
            <p:nvPr/>
          </p:nvSpPr>
          <p:spPr bwMode="auto">
            <a:xfrm>
              <a:off x="5460" y="1377"/>
              <a:ext cx="16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46096" name="Line 22"/>
            <p:cNvSpPr>
              <a:spLocks noChangeShapeType="1"/>
            </p:cNvSpPr>
            <p:nvPr/>
          </p:nvSpPr>
          <p:spPr bwMode="auto">
            <a:xfrm>
              <a:off x="5460" y="1616"/>
              <a:ext cx="16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46097" name="Line 23"/>
            <p:cNvSpPr>
              <a:spLocks noChangeShapeType="1"/>
            </p:cNvSpPr>
            <p:nvPr/>
          </p:nvSpPr>
          <p:spPr bwMode="auto">
            <a:xfrm>
              <a:off x="5460" y="2368"/>
              <a:ext cx="16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46098" name="Line 24"/>
            <p:cNvSpPr>
              <a:spLocks noChangeShapeType="1"/>
            </p:cNvSpPr>
            <p:nvPr/>
          </p:nvSpPr>
          <p:spPr bwMode="auto">
            <a:xfrm>
              <a:off x="5460" y="2129"/>
              <a:ext cx="16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</p:grpSp>
      <p:sp>
        <p:nvSpPr>
          <p:cNvPr id="47129" name="Rectangle 25"/>
          <p:cNvSpPr>
            <a:spLocks noChangeArrowheads="1"/>
          </p:cNvSpPr>
          <p:nvPr/>
        </p:nvSpPr>
        <p:spPr bwMode="auto">
          <a:xfrm>
            <a:off x="7388225" y="1215628"/>
            <a:ext cx="12218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chemeClr val="tx2"/>
                </a:solidFill>
              </a:rPr>
              <a:t>14.2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7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7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29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Master Production Schedule (MPS)</a:t>
            </a:r>
          </a:p>
        </p:txBody>
      </p:sp>
      <p:sp>
        <p:nvSpPr>
          <p:cNvPr id="48130" name="Content Placeholder 1"/>
          <p:cNvSpPr>
            <a:spLocks noGrp="1"/>
          </p:cNvSpPr>
          <p:nvPr>
            <p:ph idx="1"/>
          </p:nvPr>
        </p:nvSpPr>
        <p:spPr>
          <a:xfrm>
            <a:off x="647700" y="1381125"/>
            <a:ext cx="8229600" cy="866775"/>
          </a:xfrm>
        </p:spPr>
        <p:txBody>
          <a:bodyPr/>
          <a:lstStyle/>
          <a:p>
            <a:pPr marL="0" indent="0">
              <a:buFont typeface="Arial Unicode MS" pitchFamily="34" charset="-128"/>
              <a:buNone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Can be expressed in any of the following terms:</a:t>
            </a:r>
          </a:p>
        </p:txBody>
      </p:sp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917575" y="2394348"/>
            <a:ext cx="7308850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82600" indent="-482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altLang="en-US" sz="20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customer order 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a job shop (make-to-order) company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en-US" altLang="en-US" sz="20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Modules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a repetitive (assemble-to-order or forecast) company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</a:t>
            </a:r>
            <a:r>
              <a:rPr lang="en-US" altLang="en-US" sz="20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 item 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a continuous (stock-to-forecast) company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953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MPS Example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85800" y="1603773"/>
          <a:ext cx="7797800" cy="12729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5200"/>
                <a:gridCol w="645160"/>
                <a:gridCol w="535940"/>
                <a:gridCol w="622300"/>
                <a:gridCol w="660400"/>
                <a:gridCol w="635000"/>
                <a:gridCol w="584200"/>
                <a:gridCol w="660400"/>
                <a:gridCol w="675640"/>
                <a:gridCol w="543560"/>
                <a:gridCol w="1270000"/>
              </a:tblGrid>
              <a:tr h="434503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FFFFFF"/>
                          </a:solidFill>
                        </a:rPr>
                        <a:t>TABLE 14.1</a:t>
                      </a:r>
                      <a:endParaRPr lang="en-US" sz="1200" dirty="0">
                        <a:solidFill>
                          <a:srgbClr val="FFFFFF"/>
                        </a:solidFill>
                      </a:endParaRPr>
                    </a:p>
                  </a:txBody>
                  <a:tcPr marT="34303" marB="34303" anchor="ctr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9">
                  <a:txBody>
                    <a:bodyPr/>
                    <a:lstStyle/>
                    <a:p>
                      <a:r>
                        <a:rPr lang="en-US" sz="1200" dirty="0" smtClean="0"/>
                        <a:t>Master Production Schedule for Chef John’s Buffalo Chicken </a:t>
                      </a:r>
                    </a:p>
                    <a:p>
                      <a:r>
                        <a:rPr lang="en-US" sz="1200" dirty="0" smtClean="0"/>
                        <a:t>Mac &amp; Cheese</a:t>
                      </a:r>
                      <a:endParaRPr lang="en-US" sz="1200" dirty="0"/>
                    </a:p>
                  </a:txBody>
                  <a:tcPr marT="34303" marB="3430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234">
                <a:tc gridSpan="11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GROSS REQUIREMENTS FOR CHEF JOHN’S BUFFALO MAC &amp; CHEESE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T="34303" marB="3430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234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Day</a:t>
                      </a:r>
                      <a:endParaRPr lang="en-US" sz="1200" dirty="0"/>
                    </a:p>
                  </a:txBody>
                  <a:tcPr marT="34303" marB="3430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</a:t>
                      </a:r>
                      <a:endParaRPr lang="en-US" sz="1200" dirty="0"/>
                    </a:p>
                  </a:txBody>
                  <a:tcPr marT="34303" marB="3430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7</a:t>
                      </a:r>
                      <a:endParaRPr lang="en-US" sz="1200" dirty="0"/>
                    </a:p>
                  </a:txBody>
                  <a:tcPr marT="34303" marB="3430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</a:t>
                      </a:r>
                      <a:endParaRPr lang="en-US" sz="1200" dirty="0"/>
                    </a:p>
                  </a:txBody>
                  <a:tcPr marT="34303" marB="3430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9</a:t>
                      </a:r>
                      <a:endParaRPr lang="en-US" sz="1200" dirty="0"/>
                    </a:p>
                  </a:txBody>
                  <a:tcPr marT="34303" marB="3430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10</a:t>
                      </a:r>
                      <a:endParaRPr lang="en-US" sz="1200" dirty="0"/>
                    </a:p>
                  </a:txBody>
                  <a:tcPr marT="34303" marB="3430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11</a:t>
                      </a:r>
                      <a:endParaRPr lang="en-US" sz="1200" dirty="0"/>
                    </a:p>
                  </a:txBody>
                  <a:tcPr marT="34303" marB="3430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12</a:t>
                      </a:r>
                      <a:endParaRPr lang="en-US" sz="1200" dirty="0"/>
                    </a:p>
                  </a:txBody>
                  <a:tcPr marT="34303" marB="3430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13</a:t>
                      </a:r>
                      <a:endParaRPr lang="en-US" sz="1200" dirty="0"/>
                    </a:p>
                  </a:txBody>
                  <a:tcPr marT="34303" marB="3430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14</a:t>
                      </a:r>
                      <a:endParaRPr lang="en-US" sz="1200" dirty="0"/>
                    </a:p>
                  </a:txBody>
                  <a:tcPr marT="34303" marB="3430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And so on</a:t>
                      </a:r>
                      <a:endParaRPr lang="en-US" sz="1200" dirty="0"/>
                    </a:p>
                  </a:txBody>
                  <a:tcPr marT="34303" marB="3430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234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Quantity</a:t>
                      </a:r>
                      <a:endParaRPr lang="en-US" sz="1200" dirty="0"/>
                    </a:p>
                  </a:txBody>
                  <a:tcPr marT="34303" marB="3430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450</a:t>
                      </a:r>
                      <a:endParaRPr lang="en-US" sz="1200" dirty="0"/>
                    </a:p>
                  </a:txBody>
                  <a:tcPr marT="34303" marB="3430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T="34303" marB="3430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200</a:t>
                      </a:r>
                      <a:endParaRPr lang="en-US" sz="1200" dirty="0"/>
                    </a:p>
                  </a:txBody>
                  <a:tcPr marT="34303" marB="3430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350</a:t>
                      </a:r>
                      <a:endParaRPr lang="en-US" sz="1200" dirty="0"/>
                    </a:p>
                  </a:txBody>
                  <a:tcPr marT="34303" marB="3430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525</a:t>
                      </a:r>
                      <a:endParaRPr lang="en-US" sz="1200" dirty="0"/>
                    </a:p>
                  </a:txBody>
                  <a:tcPr marT="34303" marB="3430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T="34303" marB="3430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235</a:t>
                      </a:r>
                      <a:endParaRPr lang="en-US" sz="1200" dirty="0"/>
                    </a:p>
                  </a:txBody>
                  <a:tcPr marT="34303" marB="3430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375</a:t>
                      </a:r>
                      <a:endParaRPr lang="en-US" sz="1200" dirty="0"/>
                    </a:p>
                  </a:txBody>
                  <a:tcPr marT="34303" marB="3430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T="34303" marB="3430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T="34303" marB="3430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Bills of Material</a:t>
            </a:r>
          </a:p>
        </p:txBody>
      </p:sp>
      <p:sp>
        <p:nvSpPr>
          <p:cNvPr id="52226" name="Content Placeholder 1"/>
          <p:cNvSpPr>
            <a:spLocks noGrp="1"/>
          </p:cNvSpPr>
          <p:nvPr>
            <p:ph idx="1"/>
          </p:nvPr>
        </p:nvSpPr>
        <p:spPr>
          <a:xfrm>
            <a:off x="762000" y="1276351"/>
            <a:ext cx="7632700" cy="3394472"/>
          </a:xfrm>
        </p:spPr>
        <p:txBody>
          <a:bodyPr/>
          <a:lstStyle/>
          <a:p>
            <a:pPr>
              <a:buFont typeface="Courier New" pitchFamily="49" charset="0"/>
              <a:buChar char="o"/>
            </a:pPr>
            <a:r>
              <a:rPr lang="en-US" altLang="en-US" smtClean="0">
                <a:cs typeface="Arial" pitchFamily="34" charset="0"/>
              </a:rPr>
              <a:t>List of components, ingredients, and materials needed to make product 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mtClean="0">
                <a:cs typeface="Arial" pitchFamily="34" charset="0"/>
              </a:rPr>
              <a:t>Provides product structure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mtClean="0">
                <a:cs typeface="Arial" pitchFamily="34" charset="0"/>
              </a:rPr>
              <a:t>Items above given level are called parents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mtClean="0">
                <a:cs typeface="Arial" pitchFamily="34" charset="0"/>
              </a:rPr>
              <a:t>Items below given level are called components or children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6108700" cy="695325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80000"/>
              </a:lnSpc>
            </a:pPr>
            <a:r>
              <a:rPr lang="en-US" altLang="en-US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BOM Example</a:t>
            </a:r>
          </a:p>
        </p:txBody>
      </p:sp>
      <p:grpSp>
        <p:nvGrpSpPr>
          <p:cNvPr id="57347" name="Group 3"/>
          <p:cNvGrpSpPr>
            <a:grpSpLocks/>
          </p:cNvGrpSpPr>
          <p:nvPr/>
        </p:nvGrpSpPr>
        <p:grpSpPr bwMode="auto">
          <a:xfrm>
            <a:off x="1177925" y="2568179"/>
            <a:ext cx="5859463" cy="617934"/>
            <a:chOff x="262" y="1550"/>
            <a:chExt cx="3691" cy="519"/>
          </a:xfrm>
        </p:grpSpPr>
        <p:grpSp>
          <p:nvGrpSpPr>
            <p:cNvPr id="54303" name="Group 4"/>
            <p:cNvGrpSpPr>
              <a:grpSpLocks/>
            </p:cNvGrpSpPr>
            <p:nvPr/>
          </p:nvGrpSpPr>
          <p:grpSpPr bwMode="auto">
            <a:xfrm>
              <a:off x="814" y="1550"/>
              <a:ext cx="3139" cy="506"/>
              <a:chOff x="814" y="1550"/>
              <a:chExt cx="3139" cy="506"/>
            </a:xfrm>
          </p:grpSpPr>
          <p:sp>
            <p:nvSpPr>
              <p:cNvPr id="54305" name="Rectangle 5"/>
              <p:cNvSpPr>
                <a:spLocks noChangeArrowheads="1"/>
              </p:cNvSpPr>
              <p:nvPr/>
            </p:nvSpPr>
            <p:spPr bwMode="auto">
              <a:xfrm>
                <a:off x="814" y="1781"/>
                <a:ext cx="331" cy="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en-US"/>
                  <a:t>B</a:t>
                </a:r>
                <a:r>
                  <a:rPr lang="en-US" altLang="en-US" baseline="-25000"/>
                  <a:t>(2)</a:t>
                </a:r>
                <a:endParaRPr lang="en-US" altLang="en-US" sz="1600"/>
              </a:p>
            </p:txBody>
          </p:sp>
          <p:sp>
            <p:nvSpPr>
              <p:cNvPr id="54306" name="Rectangle 6"/>
              <p:cNvSpPr>
                <a:spLocks noChangeArrowheads="1"/>
              </p:cNvSpPr>
              <p:nvPr/>
            </p:nvSpPr>
            <p:spPr bwMode="auto">
              <a:xfrm>
                <a:off x="3614" y="1781"/>
                <a:ext cx="339" cy="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en-US"/>
                  <a:t>C</a:t>
                </a:r>
                <a:r>
                  <a:rPr lang="en-US" altLang="en-US" baseline="-25000"/>
                  <a:t>(3)</a:t>
                </a:r>
                <a:endParaRPr lang="en-US" altLang="en-US"/>
              </a:p>
            </p:txBody>
          </p:sp>
          <p:grpSp>
            <p:nvGrpSpPr>
              <p:cNvPr id="54307" name="Group 8"/>
              <p:cNvGrpSpPr>
                <a:grpSpLocks/>
              </p:cNvGrpSpPr>
              <p:nvPr/>
            </p:nvGrpSpPr>
            <p:grpSpPr bwMode="auto">
              <a:xfrm>
                <a:off x="1000" y="1550"/>
                <a:ext cx="2800" cy="240"/>
                <a:chOff x="1000" y="1550"/>
                <a:chExt cx="2800" cy="240"/>
              </a:xfrm>
            </p:grpSpPr>
            <p:sp>
              <p:nvSpPr>
                <p:cNvPr id="54308" name="Freeform 9"/>
                <p:cNvSpPr>
                  <a:spLocks/>
                </p:cNvSpPr>
                <p:nvPr/>
              </p:nvSpPr>
              <p:spPr bwMode="auto">
                <a:xfrm>
                  <a:off x="1000" y="1680"/>
                  <a:ext cx="2800" cy="110"/>
                </a:xfrm>
                <a:custGeom>
                  <a:avLst/>
                  <a:gdLst>
                    <a:gd name="T0" fmla="*/ 0 w 2800"/>
                    <a:gd name="T1" fmla="*/ 109 h 110"/>
                    <a:gd name="T2" fmla="*/ 0 w 2800"/>
                    <a:gd name="T3" fmla="*/ 0 h 110"/>
                    <a:gd name="T4" fmla="*/ 2800 w 2800"/>
                    <a:gd name="T5" fmla="*/ 0 h 110"/>
                    <a:gd name="T6" fmla="*/ 2800 w 2800"/>
                    <a:gd name="T7" fmla="*/ 110 h 11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0"/>
                    <a:gd name="T13" fmla="*/ 0 h 110"/>
                    <a:gd name="T14" fmla="*/ 2800 w 2800"/>
                    <a:gd name="T15" fmla="*/ 110 h 11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0" h="110">
                      <a:moveTo>
                        <a:pt x="0" y="109"/>
                      </a:moveTo>
                      <a:lnTo>
                        <a:pt x="0" y="0"/>
                      </a:lnTo>
                      <a:lnTo>
                        <a:pt x="2800" y="0"/>
                      </a:lnTo>
                      <a:lnTo>
                        <a:pt x="2800" y="110"/>
                      </a:lnTo>
                    </a:path>
                  </a:pathLst>
                </a:custGeom>
                <a:noFill/>
                <a:ln w="3810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4309" name="Line 10"/>
                <p:cNvSpPr>
                  <a:spLocks noChangeShapeType="1"/>
                </p:cNvSpPr>
                <p:nvPr/>
              </p:nvSpPr>
              <p:spPr bwMode="auto">
                <a:xfrm>
                  <a:off x="2392" y="1550"/>
                  <a:ext cx="0" cy="12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54304" name="Rectangle 11"/>
            <p:cNvSpPr>
              <a:spLocks noChangeArrowheads="1"/>
            </p:cNvSpPr>
            <p:nvPr/>
          </p:nvSpPr>
          <p:spPr bwMode="auto">
            <a:xfrm>
              <a:off x="262" y="1759"/>
              <a:ext cx="197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/>
                <a:t>1</a:t>
              </a:r>
            </a:p>
          </p:txBody>
        </p:sp>
      </p:grpSp>
      <p:grpSp>
        <p:nvGrpSpPr>
          <p:cNvPr id="57356" name="Group 12"/>
          <p:cNvGrpSpPr>
            <a:grpSpLocks/>
          </p:cNvGrpSpPr>
          <p:nvPr/>
        </p:nvGrpSpPr>
        <p:grpSpPr bwMode="auto">
          <a:xfrm>
            <a:off x="1177925" y="3142060"/>
            <a:ext cx="6672263" cy="1082278"/>
            <a:chOff x="262" y="2032"/>
            <a:chExt cx="4203" cy="909"/>
          </a:xfrm>
        </p:grpSpPr>
        <p:grpSp>
          <p:nvGrpSpPr>
            <p:cNvPr id="54291" name="Group 13"/>
            <p:cNvGrpSpPr>
              <a:grpSpLocks/>
            </p:cNvGrpSpPr>
            <p:nvPr/>
          </p:nvGrpSpPr>
          <p:grpSpPr bwMode="auto">
            <a:xfrm>
              <a:off x="696" y="2032"/>
              <a:ext cx="3769" cy="909"/>
              <a:chOff x="696" y="2032"/>
              <a:chExt cx="3769" cy="909"/>
            </a:xfrm>
          </p:grpSpPr>
          <p:grpSp>
            <p:nvGrpSpPr>
              <p:cNvPr id="54293" name="Group 14"/>
              <p:cNvGrpSpPr>
                <a:grpSpLocks/>
              </p:cNvGrpSpPr>
              <p:nvPr/>
            </p:nvGrpSpPr>
            <p:grpSpPr bwMode="auto">
              <a:xfrm>
                <a:off x="696" y="2033"/>
                <a:ext cx="728" cy="908"/>
                <a:chOff x="696" y="2033"/>
                <a:chExt cx="728" cy="908"/>
              </a:xfrm>
            </p:grpSpPr>
            <p:sp>
              <p:nvSpPr>
                <p:cNvPr id="54301" name="Freeform 15"/>
                <p:cNvSpPr>
                  <a:spLocks/>
                </p:cNvSpPr>
                <p:nvPr/>
              </p:nvSpPr>
              <p:spPr bwMode="auto">
                <a:xfrm>
                  <a:off x="696" y="2160"/>
                  <a:ext cx="728" cy="781"/>
                </a:xfrm>
                <a:custGeom>
                  <a:avLst/>
                  <a:gdLst>
                    <a:gd name="T0" fmla="*/ 0 w 784"/>
                    <a:gd name="T1" fmla="*/ 781 h 781"/>
                    <a:gd name="T2" fmla="*/ 0 w 784"/>
                    <a:gd name="T3" fmla="*/ 0 h 781"/>
                    <a:gd name="T4" fmla="*/ 728 w 784"/>
                    <a:gd name="T5" fmla="*/ 0 h 781"/>
                    <a:gd name="T6" fmla="*/ 728 w 784"/>
                    <a:gd name="T7" fmla="*/ 195 h 78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84"/>
                    <a:gd name="T13" fmla="*/ 0 h 781"/>
                    <a:gd name="T14" fmla="*/ 784 w 784"/>
                    <a:gd name="T15" fmla="*/ 781 h 78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84" h="781">
                      <a:moveTo>
                        <a:pt x="0" y="781"/>
                      </a:moveTo>
                      <a:lnTo>
                        <a:pt x="0" y="0"/>
                      </a:lnTo>
                      <a:lnTo>
                        <a:pt x="784" y="0"/>
                      </a:lnTo>
                      <a:lnTo>
                        <a:pt x="784" y="195"/>
                      </a:lnTo>
                    </a:path>
                  </a:pathLst>
                </a:custGeom>
                <a:noFill/>
                <a:ln w="3810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4302" name="Line 16"/>
                <p:cNvSpPr>
                  <a:spLocks noChangeShapeType="1"/>
                </p:cNvSpPr>
                <p:nvPr/>
              </p:nvSpPr>
              <p:spPr bwMode="auto">
                <a:xfrm>
                  <a:off x="1000" y="2033"/>
                  <a:ext cx="0" cy="12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54294" name="Group 17"/>
              <p:cNvGrpSpPr>
                <a:grpSpLocks/>
              </p:cNvGrpSpPr>
              <p:nvPr/>
            </p:nvGrpSpPr>
            <p:grpSpPr bwMode="auto">
              <a:xfrm>
                <a:off x="1246" y="2032"/>
                <a:ext cx="3219" cy="608"/>
                <a:chOff x="1246" y="2032"/>
                <a:chExt cx="3219" cy="608"/>
              </a:xfrm>
            </p:grpSpPr>
            <p:sp>
              <p:nvSpPr>
                <p:cNvPr id="54295" name="Rectangle 19"/>
                <p:cNvSpPr>
                  <a:spLocks noChangeArrowheads="1"/>
                </p:cNvSpPr>
                <p:nvPr/>
              </p:nvSpPr>
              <p:spPr bwMode="auto">
                <a:xfrm>
                  <a:off x="3198" y="2365"/>
                  <a:ext cx="331" cy="2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>
                    <a:lnSpc>
                      <a:spcPct val="85000"/>
                    </a:lnSpc>
                  </a:pPr>
                  <a:r>
                    <a:rPr lang="en-US" altLang="en-US"/>
                    <a:t>E</a:t>
                  </a:r>
                  <a:r>
                    <a:rPr lang="en-US" altLang="en-US" baseline="-25000"/>
                    <a:t>(2)</a:t>
                  </a:r>
                  <a:endParaRPr lang="en-US" altLang="en-US"/>
                </a:p>
              </p:txBody>
            </p:sp>
            <p:sp>
              <p:nvSpPr>
                <p:cNvPr id="54296" name="Rectangle 20"/>
                <p:cNvSpPr>
                  <a:spLocks noChangeArrowheads="1"/>
                </p:cNvSpPr>
                <p:nvPr/>
              </p:nvSpPr>
              <p:spPr bwMode="auto">
                <a:xfrm>
                  <a:off x="1246" y="2365"/>
                  <a:ext cx="331" cy="2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>
                    <a:lnSpc>
                      <a:spcPct val="85000"/>
                    </a:lnSpc>
                  </a:pPr>
                  <a:r>
                    <a:rPr lang="en-US" altLang="en-US"/>
                    <a:t>E</a:t>
                  </a:r>
                  <a:r>
                    <a:rPr lang="en-US" altLang="en-US" baseline="-25000"/>
                    <a:t>(2)</a:t>
                  </a:r>
                  <a:endParaRPr lang="en-US" altLang="en-US"/>
                </a:p>
              </p:txBody>
            </p:sp>
            <p:sp>
              <p:nvSpPr>
                <p:cNvPr id="54297" name="Rectangle 21"/>
                <p:cNvSpPr>
                  <a:spLocks noChangeArrowheads="1"/>
                </p:cNvSpPr>
                <p:nvPr/>
              </p:nvSpPr>
              <p:spPr bwMode="auto">
                <a:xfrm>
                  <a:off x="4142" y="2365"/>
                  <a:ext cx="323" cy="2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>
                    <a:lnSpc>
                      <a:spcPct val="85000"/>
                    </a:lnSpc>
                  </a:pPr>
                  <a:r>
                    <a:rPr lang="en-US" altLang="en-US"/>
                    <a:t>F</a:t>
                  </a:r>
                  <a:r>
                    <a:rPr lang="en-US" altLang="en-US" baseline="-25000"/>
                    <a:t>(2)</a:t>
                  </a:r>
                  <a:endParaRPr lang="en-US" altLang="en-US"/>
                </a:p>
              </p:txBody>
            </p:sp>
            <p:grpSp>
              <p:nvGrpSpPr>
                <p:cNvPr id="54298" name="Group 24"/>
                <p:cNvGrpSpPr>
                  <a:grpSpLocks/>
                </p:cNvGrpSpPr>
                <p:nvPr/>
              </p:nvGrpSpPr>
              <p:grpSpPr bwMode="auto">
                <a:xfrm>
                  <a:off x="3373" y="2032"/>
                  <a:ext cx="939" cy="323"/>
                  <a:chOff x="3373" y="2032"/>
                  <a:chExt cx="939" cy="323"/>
                </a:xfrm>
              </p:grpSpPr>
              <p:sp>
                <p:nvSpPr>
                  <p:cNvPr id="54299" name="Freeform 25"/>
                  <p:cNvSpPr>
                    <a:spLocks/>
                  </p:cNvSpPr>
                  <p:nvPr/>
                </p:nvSpPr>
                <p:spPr bwMode="auto">
                  <a:xfrm>
                    <a:off x="3373" y="2160"/>
                    <a:ext cx="939" cy="195"/>
                  </a:xfrm>
                  <a:custGeom>
                    <a:avLst/>
                    <a:gdLst>
                      <a:gd name="T0" fmla="*/ 0 w 939"/>
                      <a:gd name="T1" fmla="*/ 188 h 195"/>
                      <a:gd name="T2" fmla="*/ 3 w 939"/>
                      <a:gd name="T3" fmla="*/ 0 h 195"/>
                      <a:gd name="T4" fmla="*/ 939 w 939"/>
                      <a:gd name="T5" fmla="*/ 0 h 195"/>
                      <a:gd name="T6" fmla="*/ 939 w 939"/>
                      <a:gd name="T7" fmla="*/ 195 h 195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939"/>
                      <a:gd name="T13" fmla="*/ 0 h 195"/>
                      <a:gd name="T14" fmla="*/ 939 w 939"/>
                      <a:gd name="T15" fmla="*/ 195 h 195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939" h="195">
                        <a:moveTo>
                          <a:pt x="0" y="188"/>
                        </a:moveTo>
                        <a:lnTo>
                          <a:pt x="3" y="0"/>
                        </a:lnTo>
                        <a:lnTo>
                          <a:pt x="939" y="0"/>
                        </a:lnTo>
                        <a:lnTo>
                          <a:pt x="939" y="195"/>
                        </a:lnTo>
                      </a:path>
                    </a:pathLst>
                  </a:custGeom>
                  <a:noFill/>
                  <a:ln w="38100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4300" name="Line 26"/>
                  <p:cNvSpPr>
                    <a:spLocks noChangeShapeType="1"/>
                  </p:cNvSpPr>
                  <p:nvPr/>
                </p:nvSpPr>
                <p:spPr bwMode="auto">
                  <a:xfrm>
                    <a:off x="3801" y="2032"/>
                    <a:ext cx="0" cy="128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54292" name="Rectangle 29"/>
            <p:cNvSpPr>
              <a:spLocks noChangeArrowheads="1"/>
            </p:cNvSpPr>
            <p:nvPr/>
          </p:nvSpPr>
          <p:spPr bwMode="auto">
            <a:xfrm>
              <a:off x="262" y="2341"/>
              <a:ext cx="197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/>
                <a:t>2</a:t>
              </a:r>
            </a:p>
          </p:txBody>
        </p:sp>
      </p:grpSp>
      <p:grpSp>
        <p:nvGrpSpPr>
          <p:cNvPr id="57374" name="Group 30"/>
          <p:cNvGrpSpPr>
            <a:grpSpLocks/>
          </p:cNvGrpSpPr>
          <p:nvPr/>
        </p:nvGrpSpPr>
        <p:grpSpPr bwMode="auto">
          <a:xfrm>
            <a:off x="1177925" y="3845720"/>
            <a:ext cx="7065963" cy="711994"/>
            <a:chOff x="262" y="2623"/>
            <a:chExt cx="4451" cy="598"/>
          </a:xfrm>
        </p:grpSpPr>
        <p:grpSp>
          <p:nvGrpSpPr>
            <p:cNvPr id="54283" name="Group 31"/>
            <p:cNvGrpSpPr>
              <a:grpSpLocks/>
            </p:cNvGrpSpPr>
            <p:nvPr/>
          </p:nvGrpSpPr>
          <p:grpSpPr bwMode="auto">
            <a:xfrm>
              <a:off x="518" y="2623"/>
              <a:ext cx="4195" cy="584"/>
              <a:chOff x="518" y="2623"/>
              <a:chExt cx="4195" cy="584"/>
            </a:xfrm>
          </p:grpSpPr>
          <p:sp>
            <p:nvSpPr>
              <p:cNvPr id="54285" name="Rectangle 34"/>
              <p:cNvSpPr>
                <a:spLocks noChangeArrowheads="1"/>
              </p:cNvSpPr>
              <p:nvPr/>
            </p:nvSpPr>
            <p:spPr bwMode="auto">
              <a:xfrm>
                <a:off x="518" y="2932"/>
                <a:ext cx="339" cy="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en-US"/>
                  <a:t>D</a:t>
                </a:r>
                <a:r>
                  <a:rPr lang="en-US" altLang="en-US" baseline="-25000"/>
                  <a:t>(2)</a:t>
                </a:r>
                <a:endParaRPr lang="en-US" altLang="en-US"/>
              </a:p>
            </p:txBody>
          </p:sp>
          <p:sp>
            <p:nvSpPr>
              <p:cNvPr id="54286" name="Rectangle 38"/>
              <p:cNvSpPr>
                <a:spLocks noChangeArrowheads="1"/>
              </p:cNvSpPr>
              <p:nvPr/>
            </p:nvSpPr>
            <p:spPr bwMode="auto">
              <a:xfrm>
                <a:off x="4374" y="2932"/>
                <a:ext cx="339" cy="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en-US"/>
                  <a:t>D</a:t>
                </a:r>
                <a:r>
                  <a:rPr lang="en-US" altLang="en-US" baseline="-25000"/>
                  <a:t>(2)</a:t>
                </a:r>
                <a:endParaRPr lang="en-US" altLang="en-US"/>
              </a:p>
            </p:txBody>
          </p:sp>
          <p:sp>
            <p:nvSpPr>
              <p:cNvPr id="54287" name="Rectangle 42"/>
              <p:cNvSpPr>
                <a:spLocks noChangeArrowheads="1"/>
              </p:cNvSpPr>
              <p:nvPr/>
            </p:nvSpPr>
            <p:spPr bwMode="auto">
              <a:xfrm>
                <a:off x="3611" y="2932"/>
                <a:ext cx="348" cy="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en-US"/>
                  <a:t>G</a:t>
                </a:r>
                <a:r>
                  <a:rPr lang="en-US" altLang="en-US" baseline="-25000"/>
                  <a:t>(1)</a:t>
                </a:r>
                <a:endParaRPr lang="en-US" altLang="en-US"/>
              </a:p>
            </p:txBody>
          </p:sp>
          <p:grpSp>
            <p:nvGrpSpPr>
              <p:cNvPr id="54288" name="Group 44"/>
              <p:cNvGrpSpPr>
                <a:grpSpLocks/>
              </p:cNvGrpSpPr>
              <p:nvPr/>
            </p:nvGrpSpPr>
            <p:grpSpPr bwMode="auto">
              <a:xfrm>
                <a:off x="3813" y="2623"/>
                <a:ext cx="755" cy="324"/>
                <a:chOff x="3813" y="2623"/>
                <a:chExt cx="755" cy="324"/>
              </a:xfrm>
            </p:grpSpPr>
            <p:sp>
              <p:nvSpPr>
                <p:cNvPr id="54289" name="Freeform 45"/>
                <p:cNvSpPr>
                  <a:spLocks/>
                </p:cNvSpPr>
                <p:nvPr/>
              </p:nvSpPr>
              <p:spPr bwMode="auto">
                <a:xfrm>
                  <a:off x="3813" y="2752"/>
                  <a:ext cx="755" cy="195"/>
                </a:xfrm>
                <a:custGeom>
                  <a:avLst/>
                  <a:gdLst>
                    <a:gd name="T0" fmla="*/ 0 w 939"/>
                    <a:gd name="T1" fmla="*/ 188 h 195"/>
                    <a:gd name="T2" fmla="*/ 2 w 939"/>
                    <a:gd name="T3" fmla="*/ 0 h 195"/>
                    <a:gd name="T4" fmla="*/ 755 w 939"/>
                    <a:gd name="T5" fmla="*/ 0 h 195"/>
                    <a:gd name="T6" fmla="*/ 755 w 939"/>
                    <a:gd name="T7" fmla="*/ 195 h 19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939"/>
                    <a:gd name="T13" fmla="*/ 0 h 195"/>
                    <a:gd name="T14" fmla="*/ 939 w 939"/>
                    <a:gd name="T15" fmla="*/ 195 h 19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939" h="195">
                      <a:moveTo>
                        <a:pt x="0" y="188"/>
                      </a:moveTo>
                      <a:lnTo>
                        <a:pt x="3" y="0"/>
                      </a:lnTo>
                      <a:lnTo>
                        <a:pt x="939" y="0"/>
                      </a:lnTo>
                      <a:lnTo>
                        <a:pt x="939" y="195"/>
                      </a:lnTo>
                    </a:path>
                  </a:pathLst>
                </a:custGeom>
                <a:noFill/>
                <a:ln w="3810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4290" name="Line 46"/>
                <p:cNvSpPr>
                  <a:spLocks noChangeShapeType="1"/>
                </p:cNvSpPr>
                <p:nvPr/>
              </p:nvSpPr>
              <p:spPr bwMode="auto">
                <a:xfrm>
                  <a:off x="4312" y="2623"/>
                  <a:ext cx="0" cy="12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54284" name="Rectangle 47"/>
            <p:cNvSpPr>
              <a:spLocks noChangeArrowheads="1"/>
            </p:cNvSpPr>
            <p:nvPr/>
          </p:nvSpPr>
          <p:spPr bwMode="auto">
            <a:xfrm>
              <a:off x="262" y="2911"/>
              <a:ext cx="197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/>
                <a:t>3</a:t>
              </a:r>
            </a:p>
          </p:txBody>
        </p:sp>
      </p:grpSp>
      <p:grpSp>
        <p:nvGrpSpPr>
          <p:cNvPr id="57392" name="Group 48"/>
          <p:cNvGrpSpPr>
            <a:grpSpLocks/>
          </p:cNvGrpSpPr>
          <p:nvPr/>
        </p:nvGrpSpPr>
        <p:grpSpPr bwMode="auto">
          <a:xfrm>
            <a:off x="949325" y="1978819"/>
            <a:ext cx="5384800" cy="664369"/>
            <a:chOff x="118" y="1055"/>
            <a:chExt cx="3392" cy="558"/>
          </a:xfrm>
        </p:grpSpPr>
        <p:sp>
          <p:nvSpPr>
            <p:cNvPr id="54279" name="Rectangle 49"/>
            <p:cNvSpPr>
              <a:spLocks noChangeArrowheads="1"/>
            </p:cNvSpPr>
            <p:nvPr/>
          </p:nvSpPr>
          <p:spPr bwMode="auto">
            <a:xfrm>
              <a:off x="1070" y="1055"/>
              <a:ext cx="2440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/>
                <a:t>Product structure for “Awesome” (A)</a:t>
              </a:r>
            </a:p>
          </p:txBody>
        </p:sp>
        <p:sp>
          <p:nvSpPr>
            <p:cNvPr id="54280" name="Rectangle 50"/>
            <p:cNvSpPr>
              <a:spLocks noChangeArrowheads="1"/>
            </p:cNvSpPr>
            <p:nvPr/>
          </p:nvSpPr>
          <p:spPr bwMode="auto">
            <a:xfrm>
              <a:off x="2286" y="1324"/>
              <a:ext cx="213" cy="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/>
                <a:t>A</a:t>
              </a:r>
            </a:p>
          </p:txBody>
        </p:sp>
        <p:sp>
          <p:nvSpPr>
            <p:cNvPr id="54281" name="Rectangle 51"/>
            <p:cNvSpPr>
              <a:spLocks noChangeArrowheads="1"/>
            </p:cNvSpPr>
            <p:nvPr/>
          </p:nvSpPr>
          <p:spPr bwMode="auto">
            <a:xfrm>
              <a:off x="118" y="1055"/>
              <a:ext cx="46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/>
                <a:t>Level</a:t>
              </a:r>
            </a:p>
          </p:txBody>
        </p:sp>
        <p:sp>
          <p:nvSpPr>
            <p:cNvPr id="54282" name="Rectangle 52"/>
            <p:cNvSpPr>
              <a:spLocks noChangeArrowheads="1"/>
            </p:cNvSpPr>
            <p:nvPr/>
          </p:nvSpPr>
          <p:spPr bwMode="auto">
            <a:xfrm>
              <a:off x="262" y="1303"/>
              <a:ext cx="197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/>
                <a:t>0</a:t>
              </a:r>
            </a:p>
          </p:txBody>
        </p:sp>
      </p:grpSp>
      <p:pic>
        <p:nvPicPr>
          <p:cNvPr id="2" name="Picture 1" descr="awesome speaker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925" y="266700"/>
            <a:ext cx="21336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57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57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57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57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6108700" cy="695325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80000"/>
              </a:lnSpc>
            </a:pPr>
            <a:r>
              <a:rPr lang="en-US" altLang="en-US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BOM Example</a:t>
            </a:r>
          </a:p>
        </p:txBody>
      </p:sp>
      <p:grpSp>
        <p:nvGrpSpPr>
          <p:cNvPr id="56322" name="Group 3"/>
          <p:cNvGrpSpPr>
            <a:grpSpLocks/>
          </p:cNvGrpSpPr>
          <p:nvPr/>
        </p:nvGrpSpPr>
        <p:grpSpPr bwMode="auto">
          <a:xfrm>
            <a:off x="1177925" y="2568179"/>
            <a:ext cx="5783263" cy="557212"/>
            <a:chOff x="262" y="1550"/>
            <a:chExt cx="3643" cy="468"/>
          </a:xfrm>
        </p:grpSpPr>
        <p:grpSp>
          <p:nvGrpSpPr>
            <p:cNvPr id="56355" name="Group 4"/>
            <p:cNvGrpSpPr>
              <a:grpSpLocks/>
            </p:cNvGrpSpPr>
            <p:nvPr/>
          </p:nvGrpSpPr>
          <p:grpSpPr bwMode="auto">
            <a:xfrm>
              <a:off x="814" y="1550"/>
              <a:ext cx="3091" cy="462"/>
              <a:chOff x="814" y="1550"/>
              <a:chExt cx="3091" cy="462"/>
            </a:xfrm>
          </p:grpSpPr>
          <p:sp>
            <p:nvSpPr>
              <p:cNvPr id="56357" name="Rectangle 5"/>
              <p:cNvSpPr>
                <a:spLocks noChangeArrowheads="1"/>
              </p:cNvSpPr>
              <p:nvPr/>
            </p:nvSpPr>
            <p:spPr bwMode="auto">
              <a:xfrm>
                <a:off x="814" y="1781"/>
                <a:ext cx="28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en-US" sz="1400"/>
                  <a:t>B</a:t>
                </a:r>
                <a:r>
                  <a:rPr lang="en-US" altLang="en-US" sz="1400" baseline="-25000"/>
                  <a:t>(2)</a:t>
                </a:r>
                <a:endParaRPr lang="en-US" altLang="en-US" sz="1200"/>
              </a:p>
            </p:txBody>
          </p:sp>
          <p:sp>
            <p:nvSpPr>
              <p:cNvPr id="56358" name="Rectangle 6"/>
              <p:cNvSpPr>
                <a:spLocks noChangeArrowheads="1"/>
              </p:cNvSpPr>
              <p:nvPr/>
            </p:nvSpPr>
            <p:spPr bwMode="auto">
              <a:xfrm>
                <a:off x="3614" y="1781"/>
                <a:ext cx="291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en-US" sz="1400"/>
                  <a:t>C</a:t>
                </a:r>
                <a:r>
                  <a:rPr lang="en-US" altLang="en-US" sz="1400" baseline="-25000"/>
                  <a:t>(3)</a:t>
                </a:r>
                <a:endParaRPr lang="en-US" altLang="en-US" sz="1400"/>
              </a:p>
            </p:txBody>
          </p:sp>
          <p:grpSp>
            <p:nvGrpSpPr>
              <p:cNvPr id="56359" name="Group 8"/>
              <p:cNvGrpSpPr>
                <a:grpSpLocks/>
              </p:cNvGrpSpPr>
              <p:nvPr/>
            </p:nvGrpSpPr>
            <p:grpSpPr bwMode="auto">
              <a:xfrm>
                <a:off x="1000" y="1550"/>
                <a:ext cx="2800" cy="240"/>
                <a:chOff x="1000" y="1550"/>
                <a:chExt cx="2800" cy="240"/>
              </a:xfrm>
            </p:grpSpPr>
            <p:sp>
              <p:nvSpPr>
                <p:cNvPr id="56360" name="Freeform 9"/>
                <p:cNvSpPr>
                  <a:spLocks/>
                </p:cNvSpPr>
                <p:nvPr/>
              </p:nvSpPr>
              <p:spPr bwMode="auto">
                <a:xfrm>
                  <a:off x="1000" y="1680"/>
                  <a:ext cx="2800" cy="110"/>
                </a:xfrm>
                <a:custGeom>
                  <a:avLst/>
                  <a:gdLst>
                    <a:gd name="T0" fmla="*/ 0 w 2800"/>
                    <a:gd name="T1" fmla="*/ 109 h 110"/>
                    <a:gd name="T2" fmla="*/ 0 w 2800"/>
                    <a:gd name="T3" fmla="*/ 0 h 110"/>
                    <a:gd name="T4" fmla="*/ 2800 w 2800"/>
                    <a:gd name="T5" fmla="*/ 0 h 110"/>
                    <a:gd name="T6" fmla="*/ 2800 w 2800"/>
                    <a:gd name="T7" fmla="*/ 110 h 11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0"/>
                    <a:gd name="T13" fmla="*/ 0 h 110"/>
                    <a:gd name="T14" fmla="*/ 2800 w 2800"/>
                    <a:gd name="T15" fmla="*/ 110 h 11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0" h="110">
                      <a:moveTo>
                        <a:pt x="0" y="109"/>
                      </a:moveTo>
                      <a:lnTo>
                        <a:pt x="0" y="0"/>
                      </a:lnTo>
                      <a:lnTo>
                        <a:pt x="2800" y="0"/>
                      </a:lnTo>
                      <a:lnTo>
                        <a:pt x="2800" y="110"/>
                      </a:lnTo>
                    </a:path>
                  </a:pathLst>
                </a:custGeom>
                <a:noFill/>
                <a:ln w="3810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400"/>
                </a:p>
              </p:txBody>
            </p:sp>
            <p:sp>
              <p:nvSpPr>
                <p:cNvPr id="56361" name="Line 10"/>
                <p:cNvSpPr>
                  <a:spLocks noChangeShapeType="1"/>
                </p:cNvSpPr>
                <p:nvPr/>
              </p:nvSpPr>
              <p:spPr bwMode="auto">
                <a:xfrm>
                  <a:off x="2392" y="1550"/>
                  <a:ext cx="0" cy="12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400"/>
                </a:p>
              </p:txBody>
            </p:sp>
          </p:grpSp>
        </p:grpSp>
        <p:sp>
          <p:nvSpPr>
            <p:cNvPr id="56356" name="Rectangle 11"/>
            <p:cNvSpPr>
              <a:spLocks noChangeArrowheads="1"/>
            </p:cNvSpPr>
            <p:nvPr/>
          </p:nvSpPr>
          <p:spPr bwMode="auto">
            <a:xfrm>
              <a:off x="262" y="1759"/>
              <a:ext cx="179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/>
                <a:t>1</a:t>
              </a:r>
            </a:p>
          </p:txBody>
        </p:sp>
      </p:grpSp>
      <p:grpSp>
        <p:nvGrpSpPr>
          <p:cNvPr id="56323" name="Group 12"/>
          <p:cNvGrpSpPr>
            <a:grpSpLocks/>
          </p:cNvGrpSpPr>
          <p:nvPr/>
        </p:nvGrpSpPr>
        <p:grpSpPr bwMode="auto">
          <a:xfrm>
            <a:off x="1177925" y="3142060"/>
            <a:ext cx="6600825" cy="1082278"/>
            <a:chOff x="262" y="2032"/>
            <a:chExt cx="4158" cy="909"/>
          </a:xfrm>
        </p:grpSpPr>
        <p:grpSp>
          <p:nvGrpSpPr>
            <p:cNvPr id="56343" name="Group 13"/>
            <p:cNvGrpSpPr>
              <a:grpSpLocks/>
            </p:cNvGrpSpPr>
            <p:nvPr/>
          </p:nvGrpSpPr>
          <p:grpSpPr bwMode="auto">
            <a:xfrm>
              <a:off x="696" y="2032"/>
              <a:ext cx="3724" cy="909"/>
              <a:chOff x="696" y="2032"/>
              <a:chExt cx="3724" cy="909"/>
            </a:xfrm>
          </p:grpSpPr>
          <p:grpSp>
            <p:nvGrpSpPr>
              <p:cNvPr id="56345" name="Group 14"/>
              <p:cNvGrpSpPr>
                <a:grpSpLocks/>
              </p:cNvGrpSpPr>
              <p:nvPr/>
            </p:nvGrpSpPr>
            <p:grpSpPr bwMode="auto">
              <a:xfrm>
                <a:off x="696" y="2033"/>
                <a:ext cx="728" cy="908"/>
                <a:chOff x="696" y="2033"/>
                <a:chExt cx="728" cy="908"/>
              </a:xfrm>
            </p:grpSpPr>
            <p:sp>
              <p:nvSpPr>
                <p:cNvPr id="56353" name="Freeform 15"/>
                <p:cNvSpPr>
                  <a:spLocks/>
                </p:cNvSpPr>
                <p:nvPr/>
              </p:nvSpPr>
              <p:spPr bwMode="auto">
                <a:xfrm>
                  <a:off x="696" y="2160"/>
                  <a:ext cx="728" cy="781"/>
                </a:xfrm>
                <a:custGeom>
                  <a:avLst/>
                  <a:gdLst>
                    <a:gd name="T0" fmla="*/ 0 w 784"/>
                    <a:gd name="T1" fmla="*/ 781 h 781"/>
                    <a:gd name="T2" fmla="*/ 0 w 784"/>
                    <a:gd name="T3" fmla="*/ 0 h 781"/>
                    <a:gd name="T4" fmla="*/ 728 w 784"/>
                    <a:gd name="T5" fmla="*/ 0 h 781"/>
                    <a:gd name="T6" fmla="*/ 728 w 784"/>
                    <a:gd name="T7" fmla="*/ 195 h 78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84"/>
                    <a:gd name="T13" fmla="*/ 0 h 781"/>
                    <a:gd name="T14" fmla="*/ 784 w 784"/>
                    <a:gd name="T15" fmla="*/ 781 h 78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84" h="781">
                      <a:moveTo>
                        <a:pt x="0" y="781"/>
                      </a:moveTo>
                      <a:lnTo>
                        <a:pt x="0" y="0"/>
                      </a:lnTo>
                      <a:lnTo>
                        <a:pt x="784" y="0"/>
                      </a:lnTo>
                      <a:lnTo>
                        <a:pt x="784" y="195"/>
                      </a:lnTo>
                    </a:path>
                  </a:pathLst>
                </a:custGeom>
                <a:noFill/>
                <a:ln w="3810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400"/>
                </a:p>
              </p:txBody>
            </p:sp>
            <p:sp>
              <p:nvSpPr>
                <p:cNvPr id="56354" name="Line 16"/>
                <p:cNvSpPr>
                  <a:spLocks noChangeShapeType="1"/>
                </p:cNvSpPr>
                <p:nvPr/>
              </p:nvSpPr>
              <p:spPr bwMode="auto">
                <a:xfrm>
                  <a:off x="1000" y="2033"/>
                  <a:ext cx="0" cy="12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400"/>
                </a:p>
              </p:txBody>
            </p:sp>
          </p:grpSp>
          <p:grpSp>
            <p:nvGrpSpPr>
              <p:cNvPr id="56346" name="Group 17"/>
              <p:cNvGrpSpPr>
                <a:grpSpLocks/>
              </p:cNvGrpSpPr>
              <p:nvPr/>
            </p:nvGrpSpPr>
            <p:grpSpPr bwMode="auto">
              <a:xfrm>
                <a:off x="1246" y="2032"/>
                <a:ext cx="3174" cy="564"/>
                <a:chOff x="1246" y="2032"/>
                <a:chExt cx="3174" cy="564"/>
              </a:xfrm>
            </p:grpSpPr>
            <p:sp>
              <p:nvSpPr>
                <p:cNvPr id="56347" name="Rectangle 19"/>
                <p:cNvSpPr>
                  <a:spLocks noChangeArrowheads="1"/>
                </p:cNvSpPr>
                <p:nvPr/>
              </p:nvSpPr>
              <p:spPr bwMode="auto">
                <a:xfrm>
                  <a:off x="3198" y="2365"/>
                  <a:ext cx="285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>
                    <a:lnSpc>
                      <a:spcPct val="85000"/>
                    </a:lnSpc>
                  </a:pPr>
                  <a:r>
                    <a:rPr lang="en-US" altLang="en-US" sz="1400"/>
                    <a:t>E</a:t>
                  </a:r>
                  <a:r>
                    <a:rPr lang="en-US" altLang="en-US" sz="1400" baseline="-25000"/>
                    <a:t>(2)</a:t>
                  </a:r>
                  <a:endParaRPr lang="en-US" altLang="en-US" sz="1400"/>
                </a:p>
              </p:txBody>
            </p:sp>
            <p:sp>
              <p:nvSpPr>
                <p:cNvPr id="56348" name="Rectangle 20"/>
                <p:cNvSpPr>
                  <a:spLocks noChangeArrowheads="1"/>
                </p:cNvSpPr>
                <p:nvPr/>
              </p:nvSpPr>
              <p:spPr bwMode="auto">
                <a:xfrm>
                  <a:off x="1246" y="2365"/>
                  <a:ext cx="285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>
                    <a:lnSpc>
                      <a:spcPct val="85000"/>
                    </a:lnSpc>
                  </a:pPr>
                  <a:r>
                    <a:rPr lang="en-US" altLang="en-US" sz="1400"/>
                    <a:t>E</a:t>
                  </a:r>
                  <a:r>
                    <a:rPr lang="en-US" altLang="en-US" sz="1400" baseline="-25000"/>
                    <a:t>(2)</a:t>
                  </a:r>
                  <a:endParaRPr lang="en-US" altLang="en-US" sz="1400"/>
                </a:p>
              </p:txBody>
            </p:sp>
            <p:sp>
              <p:nvSpPr>
                <p:cNvPr id="56349" name="Rectangle 21"/>
                <p:cNvSpPr>
                  <a:spLocks noChangeArrowheads="1"/>
                </p:cNvSpPr>
                <p:nvPr/>
              </p:nvSpPr>
              <p:spPr bwMode="auto">
                <a:xfrm>
                  <a:off x="4142" y="2365"/>
                  <a:ext cx="278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>
                    <a:lnSpc>
                      <a:spcPct val="85000"/>
                    </a:lnSpc>
                  </a:pPr>
                  <a:r>
                    <a:rPr lang="en-US" altLang="en-US" sz="1400"/>
                    <a:t>F</a:t>
                  </a:r>
                  <a:r>
                    <a:rPr lang="en-US" altLang="en-US" sz="1400" baseline="-25000"/>
                    <a:t>(2)</a:t>
                  </a:r>
                  <a:endParaRPr lang="en-US" altLang="en-US" sz="1400"/>
                </a:p>
              </p:txBody>
            </p:sp>
            <p:grpSp>
              <p:nvGrpSpPr>
                <p:cNvPr id="56350" name="Group 24"/>
                <p:cNvGrpSpPr>
                  <a:grpSpLocks/>
                </p:cNvGrpSpPr>
                <p:nvPr/>
              </p:nvGrpSpPr>
              <p:grpSpPr bwMode="auto">
                <a:xfrm>
                  <a:off x="3373" y="2032"/>
                  <a:ext cx="939" cy="323"/>
                  <a:chOff x="3373" y="2032"/>
                  <a:chExt cx="939" cy="323"/>
                </a:xfrm>
              </p:grpSpPr>
              <p:sp>
                <p:nvSpPr>
                  <p:cNvPr id="56351" name="Freeform 25"/>
                  <p:cNvSpPr>
                    <a:spLocks/>
                  </p:cNvSpPr>
                  <p:nvPr/>
                </p:nvSpPr>
                <p:spPr bwMode="auto">
                  <a:xfrm>
                    <a:off x="3373" y="2160"/>
                    <a:ext cx="939" cy="195"/>
                  </a:xfrm>
                  <a:custGeom>
                    <a:avLst/>
                    <a:gdLst>
                      <a:gd name="T0" fmla="*/ 0 w 939"/>
                      <a:gd name="T1" fmla="*/ 188 h 195"/>
                      <a:gd name="T2" fmla="*/ 3 w 939"/>
                      <a:gd name="T3" fmla="*/ 0 h 195"/>
                      <a:gd name="T4" fmla="*/ 939 w 939"/>
                      <a:gd name="T5" fmla="*/ 0 h 195"/>
                      <a:gd name="T6" fmla="*/ 939 w 939"/>
                      <a:gd name="T7" fmla="*/ 195 h 195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939"/>
                      <a:gd name="T13" fmla="*/ 0 h 195"/>
                      <a:gd name="T14" fmla="*/ 939 w 939"/>
                      <a:gd name="T15" fmla="*/ 195 h 195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939" h="195">
                        <a:moveTo>
                          <a:pt x="0" y="188"/>
                        </a:moveTo>
                        <a:lnTo>
                          <a:pt x="3" y="0"/>
                        </a:lnTo>
                        <a:lnTo>
                          <a:pt x="939" y="0"/>
                        </a:lnTo>
                        <a:lnTo>
                          <a:pt x="939" y="195"/>
                        </a:lnTo>
                      </a:path>
                    </a:pathLst>
                  </a:custGeom>
                  <a:noFill/>
                  <a:ln w="38100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400"/>
                  </a:p>
                </p:txBody>
              </p:sp>
              <p:sp>
                <p:nvSpPr>
                  <p:cNvPr id="56352" name="Line 26"/>
                  <p:cNvSpPr>
                    <a:spLocks noChangeShapeType="1"/>
                  </p:cNvSpPr>
                  <p:nvPr/>
                </p:nvSpPr>
                <p:spPr bwMode="auto">
                  <a:xfrm>
                    <a:off x="3801" y="2032"/>
                    <a:ext cx="0" cy="128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400"/>
                  </a:p>
                </p:txBody>
              </p:sp>
            </p:grpSp>
          </p:grpSp>
        </p:grpSp>
        <p:sp>
          <p:nvSpPr>
            <p:cNvPr id="56344" name="Rectangle 29"/>
            <p:cNvSpPr>
              <a:spLocks noChangeArrowheads="1"/>
            </p:cNvSpPr>
            <p:nvPr/>
          </p:nvSpPr>
          <p:spPr bwMode="auto">
            <a:xfrm>
              <a:off x="262" y="2341"/>
              <a:ext cx="179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/>
                <a:t>2</a:t>
              </a:r>
            </a:p>
          </p:txBody>
        </p:sp>
      </p:grpSp>
      <p:grpSp>
        <p:nvGrpSpPr>
          <p:cNvPr id="56324" name="Group 30"/>
          <p:cNvGrpSpPr>
            <a:grpSpLocks/>
          </p:cNvGrpSpPr>
          <p:nvPr/>
        </p:nvGrpSpPr>
        <p:grpSpPr bwMode="auto">
          <a:xfrm>
            <a:off x="1177925" y="3845719"/>
            <a:ext cx="6989763" cy="651272"/>
            <a:chOff x="262" y="2623"/>
            <a:chExt cx="4403" cy="547"/>
          </a:xfrm>
        </p:grpSpPr>
        <p:grpSp>
          <p:nvGrpSpPr>
            <p:cNvPr id="56335" name="Group 31"/>
            <p:cNvGrpSpPr>
              <a:grpSpLocks/>
            </p:cNvGrpSpPr>
            <p:nvPr/>
          </p:nvGrpSpPr>
          <p:grpSpPr bwMode="auto">
            <a:xfrm>
              <a:off x="518" y="2623"/>
              <a:ext cx="4147" cy="540"/>
              <a:chOff x="518" y="2623"/>
              <a:chExt cx="4147" cy="540"/>
            </a:xfrm>
          </p:grpSpPr>
          <p:sp>
            <p:nvSpPr>
              <p:cNvPr id="56337" name="Rectangle 34"/>
              <p:cNvSpPr>
                <a:spLocks noChangeArrowheads="1"/>
              </p:cNvSpPr>
              <p:nvPr/>
            </p:nvSpPr>
            <p:spPr bwMode="auto">
              <a:xfrm>
                <a:off x="518" y="2932"/>
                <a:ext cx="291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en-US" sz="1400"/>
                  <a:t>D</a:t>
                </a:r>
                <a:r>
                  <a:rPr lang="en-US" altLang="en-US" sz="1400" baseline="-25000"/>
                  <a:t>(2)</a:t>
                </a:r>
                <a:endParaRPr lang="en-US" altLang="en-US" sz="1400"/>
              </a:p>
            </p:txBody>
          </p:sp>
          <p:sp>
            <p:nvSpPr>
              <p:cNvPr id="56338" name="Rectangle 38"/>
              <p:cNvSpPr>
                <a:spLocks noChangeArrowheads="1"/>
              </p:cNvSpPr>
              <p:nvPr/>
            </p:nvSpPr>
            <p:spPr bwMode="auto">
              <a:xfrm>
                <a:off x="4374" y="2932"/>
                <a:ext cx="291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en-US" sz="1400"/>
                  <a:t>D</a:t>
                </a:r>
                <a:r>
                  <a:rPr lang="en-US" altLang="en-US" sz="1400" baseline="-25000"/>
                  <a:t>(2)</a:t>
                </a:r>
                <a:endParaRPr lang="en-US" altLang="en-US" sz="1400"/>
              </a:p>
            </p:txBody>
          </p:sp>
          <p:sp>
            <p:nvSpPr>
              <p:cNvPr id="56339" name="Rectangle 42"/>
              <p:cNvSpPr>
                <a:spLocks noChangeArrowheads="1"/>
              </p:cNvSpPr>
              <p:nvPr/>
            </p:nvSpPr>
            <p:spPr bwMode="auto">
              <a:xfrm>
                <a:off x="3611" y="2932"/>
                <a:ext cx="297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en-US" sz="1400"/>
                  <a:t>G</a:t>
                </a:r>
                <a:r>
                  <a:rPr lang="en-US" altLang="en-US" sz="1400" baseline="-25000"/>
                  <a:t>(1)</a:t>
                </a:r>
                <a:endParaRPr lang="en-US" altLang="en-US" sz="1400"/>
              </a:p>
            </p:txBody>
          </p:sp>
          <p:grpSp>
            <p:nvGrpSpPr>
              <p:cNvPr id="56340" name="Group 44"/>
              <p:cNvGrpSpPr>
                <a:grpSpLocks/>
              </p:cNvGrpSpPr>
              <p:nvPr/>
            </p:nvGrpSpPr>
            <p:grpSpPr bwMode="auto">
              <a:xfrm>
                <a:off x="3813" y="2623"/>
                <a:ext cx="755" cy="324"/>
                <a:chOff x="3813" y="2623"/>
                <a:chExt cx="755" cy="324"/>
              </a:xfrm>
            </p:grpSpPr>
            <p:sp>
              <p:nvSpPr>
                <p:cNvPr id="56341" name="Freeform 45"/>
                <p:cNvSpPr>
                  <a:spLocks/>
                </p:cNvSpPr>
                <p:nvPr/>
              </p:nvSpPr>
              <p:spPr bwMode="auto">
                <a:xfrm>
                  <a:off x="3813" y="2752"/>
                  <a:ext cx="755" cy="195"/>
                </a:xfrm>
                <a:custGeom>
                  <a:avLst/>
                  <a:gdLst>
                    <a:gd name="T0" fmla="*/ 0 w 939"/>
                    <a:gd name="T1" fmla="*/ 188 h 195"/>
                    <a:gd name="T2" fmla="*/ 2 w 939"/>
                    <a:gd name="T3" fmla="*/ 0 h 195"/>
                    <a:gd name="T4" fmla="*/ 755 w 939"/>
                    <a:gd name="T5" fmla="*/ 0 h 195"/>
                    <a:gd name="T6" fmla="*/ 755 w 939"/>
                    <a:gd name="T7" fmla="*/ 195 h 19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939"/>
                    <a:gd name="T13" fmla="*/ 0 h 195"/>
                    <a:gd name="T14" fmla="*/ 939 w 939"/>
                    <a:gd name="T15" fmla="*/ 195 h 19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939" h="195">
                      <a:moveTo>
                        <a:pt x="0" y="188"/>
                      </a:moveTo>
                      <a:lnTo>
                        <a:pt x="3" y="0"/>
                      </a:lnTo>
                      <a:lnTo>
                        <a:pt x="939" y="0"/>
                      </a:lnTo>
                      <a:lnTo>
                        <a:pt x="939" y="195"/>
                      </a:lnTo>
                    </a:path>
                  </a:pathLst>
                </a:custGeom>
                <a:noFill/>
                <a:ln w="3810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400"/>
                </a:p>
              </p:txBody>
            </p:sp>
            <p:sp>
              <p:nvSpPr>
                <p:cNvPr id="56342" name="Line 46"/>
                <p:cNvSpPr>
                  <a:spLocks noChangeShapeType="1"/>
                </p:cNvSpPr>
                <p:nvPr/>
              </p:nvSpPr>
              <p:spPr bwMode="auto">
                <a:xfrm>
                  <a:off x="4312" y="2623"/>
                  <a:ext cx="0" cy="12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400"/>
                </a:p>
              </p:txBody>
            </p:sp>
          </p:grpSp>
        </p:grpSp>
        <p:sp>
          <p:nvSpPr>
            <p:cNvPr id="56336" name="Rectangle 47"/>
            <p:cNvSpPr>
              <a:spLocks noChangeArrowheads="1"/>
            </p:cNvSpPr>
            <p:nvPr/>
          </p:nvSpPr>
          <p:spPr bwMode="auto">
            <a:xfrm>
              <a:off x="262" y="2911"/>
              <a:ext cx="179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/>
                <a:t>3</a:t>
              </a:r>
            </a:p>
          </p:txBody>
        </p:sp>
      </p:grpSp>
      <p:grpSp>
        <p:nvGrpSpPr>
          <p:cNvPr id="56325" name="Group 48"/>
          <p:cNvGrpSpPr>
            <a:grpSpLocks/>
          </p:cNvGrpSpPr>
          <p:nvPr/>
        </p:nvGrpSpPr>
        <p:grpSpPr bwMode="auto">
          <a:xfrm>
            <a:off x="949325" y="1978819"/>
            <a:ext cx="4557713" cy="603647"/>
            <a:chOff x="118" y="1055"/>
            <a:chExt cx="2871" cy="507"/>
          </a:xfrm>
        </p:grpSpPr>
        <p:sp>
          <p:nvSpPr>
            <p:cNvPr id="56331" name="Rectangle 49"/>
            <p:cNvSpPr>
              <a:spLocks noChangeArrowheads="1"/>
            </p:cNvSpPr>
            <p:nvPr/>
          </p:nvSpPr>
          <p:spPr bwMode="auto">
            <a:xfrm>
              <a:off x="1070" y="1055"/>
              <a:ext cx="1919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/>
                <a:t>Product structure for “Awesome” (A)</a:t>
              </a:r>
            </a:p>
          </p:txBody>
        </p:sp>
        <p:sp>
          <p:nvSpPr>
            <p:cNvPr id="56332" name="Rectangle 50"/>
            <p:cNvSpPr>
              <a:spLocks noChangeArrowheads="1"/>
            </p:cNvSpPr>
            <p:nvPr/>
          </p:nvSpPr>
          <p:spPr bwMode="auto">
            <a:xfrm>
              <a:off x="2286" y="1324"/>
              <a:ext cx="19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400"/>
                <a:t>A</a:t>
              </a:r>
            </a:p>
          </p:txBody>
        </p:sp>
        <p:sp>
          <p:nvSpPr>
            <p:cNvPr id="56333" name="Rectangle 51"/>
            <p:cNvSpPr>
              <a:spLocks noChangeArrowheads="1"/>
            </p:cNvSpPr>
            <p:nvPr/>
          </p:nvSpPr>
          <p:spPr bwMode="auto">
            <a:xfrm>
              <a:off x="118" y="1055"/>
              <a:ext cx="386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/>
                <a:t>Level</a:t>
              </a:r>
            </a:p>
          </p:txBody>
        </p:sp>
        <p:sp>
          <p:nvSpPr>
            <p:cNvPr id="56334" name="Rectangle 52"/>
            <p:cNvSpPr>
              <a:spLocks noChangeArrowheads="1"/>
            </p:cNvSpPr>
            <p:nvPr/>
          </p:nvSpPr>
          <p:spPr bwMode="auto">
            <a:xfrm>
              <a:off x="262" y="1303"/>
              <a:ext cx="179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/>
                <a:t>0</a:t>
              </a:r>
            </a:p>
          </p:txBody>
        </p:sp>
      </p:grpSp>
      <p:pic>
        <p:nvPicPr>
          <p:cNvPr id="56326" name="Picture 1" descr="awesome speaker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925" y="266700"/>
            <a:ext cx="21336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798513" y="1801416"/>
            <a:ext cx="7645400" cy="2409826"/>
            <a:chOff x="798513" y="2020890"/>
            <a:chExt cx="7645400" cy="3213100"/>
          </a:xfrm>
        </p:grpSpPr>
        <p:sp>
          <p:nvSpPr>
            <p:cNvPr id="39" name="Rectangle 53"/>
            <p:cNvSpPr>
              <a:spLocks noChangeArrowheads="1"/>
            </p:cNvSpPr>
            <p:nvPr/>
          </p:nvSpPr>
          <p:spPr bwMode="auto">
            <a:xfrm>
              <a:off x="798513" y="2020890"/>
              <a:ext cx="7645400" cy="3213100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latin typeface="+mn-lt"/>
                <a:cs typeface="+mn-cs"/>
              </a:endParaRPr>
            </a:p>
          </p:txBody>
        </p:sp>
        <p:sp>
          <p:nvSpPr>
            <p:cNvPr id="56330" name="Rectangle 54"/>
            <p:cNvSpPr>
              <a:spLocks noChangeArrowheads="1"/>
            </p:cNvSpPr>
            <p:nvPr/>
          </p:nvSpPr>
          <p:spPr bwMode="auto">
            <a:xfrm>
              <a:off x="1077913" y="2362203"/>
              <a:ext cx="7109639" cy="2831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1143000" algn="l"/>
                  <a:tab pos="4000500" algn="l"/>
                  <a:tab pos="64770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tabLst>
                  <a:tab pos="1143000" algn="l"/>
                  <a:tab pos="4000500" algn="l"/>
                  <a:tab pos="64770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tabLst>
                  <a:tab pos="1143000" algn="l"/>
                  <a:tab pos="4000500" algn="l"/>
                  <a:tab pos="64770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tabLst>
                  <a:tab pos="1143000" algn="l"/>
                  <a:tab pos="4000500" algn="l"/>
                  <a:tab pos="64770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tabLst>
                  <a:tab pos="1143000" algn="l"/>
                  <a:tab pos="4000500" algn="l"/>
                  <a:tab pos="64770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143000" algn="l"/>
                  <a:tab pos="4000500" algn="l"/>
                  <a:tab pos="64770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143000" algn="l"/>
                  <a:tab pos="4000500" algn="l"/>
                  <a:tab pos="64770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143000" algn="l"/>
                  <a:tab pos="4000500" algn="l"/>
                  <a:tab pos="64770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143000" algn="l"/>
                  <a:tab pos="4000500" algn="l"/>
                  <a:tab pos="64770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/>
                <a:t>Part B:	2 x number of As =	(2)(50) =	100</a:t>
              </a:r>
            </a:p>
            <a:p>
              <a:r>
                <a:rPr lang="en-US" altLang="en-US" sz="1600"/>
                <a:t>Part C:	3 x number of As =	(3)(50) =	150</a:t>
              </a:r>
            </a:p>
            <a:p>
              <a:r>
                <a:rPr lang="en-US" altLang="en-US" sz="1600"/>
                <a:t>Part D:	2 x number of Bs </a:t>
              </a:r>
            </a:p>
            <a:p>
              <a:r>
                <a:rPr lang="en-US" altLang="en-US" sz="1600"/>
                <a:t>	   + 2 x number of Fs =	(2)(100) + (2)(300) =	800</a:t>
              </a:r>
            </a:p>
            <a:p>
              <a:r>
                <a:rPr lang="en-US" altLang="en-US" sz="1600"/>
                <a:t>Part E:	2 x number of Bs </a:t>
              </a:r>
            </a:p>
            <a:p>
              <a:r>
                <a:rPr lang="en-US" altLang="en-US" sz="1600"/>
                <a:t>	   + 2 x number of Cs =	(2)(100) + (2)(150) =	500</a:t>
              </a:r>
            </a:p>
            <a:p>
              <a:r>
                <a:rPr lang="en-US" altLang="en-US" sz="1600"/>
                <a:t>Part F:	2 x number of Cs =	(2)(150) =	300</a:t>
              </a:r>
            </a:p>
            <a:p>
              <a:r>
                <a:rPr lang="en-US" altLang="en-US" sz="1600"/>
                <a:t>Part G:	1 x number of Fs =	(1)(300) =	300</a:t>
              </a:r>
            </a:p>
          </p:txBody>
        </p:sp>
      </p:grp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406401" y="1054894"/>
            <a:ext cx="5142801" cy="7023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324000" tIns="187200" rIns="324000" bIns="23400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b="1">
                <a:solidFill>
                  <a:srgbClr val="FFFFFF"/>
                </a:solidFill>
              </a:rPr>
              <a:t>For an order of 50 Awesome speaker kits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Bills of Material</a:t>
            </a:r>
          </a:p>
        </p:txBody>
      </p:sp>
      <p:sp>
        <p:nvSpPr>
          <p:cNvPr id="58370" name="Content Placeholder 1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2400300"/>
          </a:xfrm>
        </p:spPr>
        <p:txBody>
          <a:bodyPr/>
          <a:lstStyle/>
          <a:p>
            <a:pPr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Modular Bills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Modules are not final products but components that can be assembled into multiple end items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Can significantly simplify planning and scheduling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Bills of Material</a:t>
            </a:r>
          </a:p>
        </p:txBody>
      </p:sp>
      <p:sp>
        <p:nvSpPr>
          <p:cNvPr id="60418" name="Content Placeholder 1"/>
          <p:cNvSpPr>
            <a:spLocks noGrp="1"/>
          </p:cNvSpPr>
          <p:nvPr>
            <p:ph idx="1"/>
          </p:nvPr>
        </p:nvSpPr>
        <p:spPr>
          <a:xfrm>
            <a:off x="596900" y="1197769"/>
            <a:ext cx="7962900" cy="3394472"/>
          </a:xfrm>
        </p:spPr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r>
              <a:rPr lang="en-US" altLang="en-US" sz="2800" smtClean="0">
                <a:cs typeface="Arial" pitchFamily="34" charset="0"/>
              </a:rPr>
              <a:t>Planning Bills 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2400" smtClean="0">
                <a:cs typeface="Arial" pitchFamily="34" charset="0"/>
              </a:rPr>
              <a:t>Also called “pseudo” or super bills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2400" smtClean="0">
                <a:cs typeface="Arial" pitchFamily="34" charset="0"/>
              </a:rPr>
              <a:t>Created to assign an artificial parent to the BOM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2400" smtClean="0">
                <a:cs typeface="Arial" pitchFamily="34" charset="0"/>
              </a:rPr>
              <a:t>Used to group subassemblies to reduce the number of items planned and scheduled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2400" smtClean="0">
                <a:cs typeface="Arial" pitchFamily="34" charset="0"/>
              </a:rPr>
              <a:t>Used to create standard “kits” for production</a:t>
            </a: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Bills of Material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/>
          </a:bodyPr>
          <a:lstStyle/>
          <a:p>
            <a:pPr fontAlgn="auto">
              <a:spcBef>
                <a:spcPts val="0"/>
              </a:spcBef>
              <a:defRPr/>
            </a:pPr>
            <a:r>
              <a:rPr lang="en-US" dirty="0"/>
              <a:t>Phantom Bills</a:t>
            </a:r>
          </a:p>
          <a:p>
            <a:pPr lvl="1" fontAlgn="auto">
              <a:spcBef>
                <a:spcPts val="0"/>
              </a:spcBef>
              <a:defRPr/>
            </a:pPr>
            <a:r>
              <a:rPr lang="en-US" dirty="0"/>
              <a:t>Describe subassemblies that exist only temporarily</a:t>
            </a:r>
          </a:p>
          <a:p>
            <a:pPr lvl="1" fontAlgn="auto">
              <a:spcBef>
                <a:spcPts val="0"/>
              </a:spcBef>
              <a:defRPr/>
            </a:pPr>
            <a:r>
              <a:rPr lang="en-US" dirty="0"/>
              <a:t>Are part of another assembly and never go into inventory</a:t>
            </a:r>
          </a:p>
          <a:p>
            <a:pPr fontAlgn="auto">
              <a:spcBef>
                <a:spcPts val="0"/>
              </a:spcBef>
              <a:defRPr/>
            </a:pPr>
            <a:r>
              <a:rPr lang="en-US" dirty="0"/>
              <a:t>Low-Level Coding</a:t>
            </a:r>
          </a:p>
          <a:p>
            <a:pPr lvl="1" fontAlgn="auto">
              <a:spcBef>
                <a:spcPts val="0"/>
              </a:spcBef>
              <a:defRPr/>
            </a:pPr>
            <a:r>
              <a:rPr lang="en-US" dirty="0"/>
              <a:t>Item is coded at the lowest level at which it occurs</a:t>
            </a:r>
          </a:p>
          <a:p>
            <a:pPr lvl="1" fontAlgn="auto">
              <a:spcBef>
                <a:spcPts val="0"/>
              </a:spcBef>
              <a:defRPr/>
            </a:pPr>
            <a:r>
              <a:rPr lang="en-US" dirty="0"/>
              <a:t>BOMs are processed one level at a time</a:t>
            </a:r>
          </a:p>
          <a:p>
            <a:pPr fontAlgn="auto">
              <a:spcBef>
                <a:spcPts val="0"/>
              </a:spcBef>
              <a:defRPr/>
            </a:pPr>
            <a:endParaRPr lang="en-US" dirty="0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en-US" smtClean="0">
                <a:cs typeface="Arial" pitchFamily="34" charset="0"/>
              </a:rPr>
              <a:t>Accurate Inventory Records</a:t>
            </a:r>
          </a:p>
        </p:txBody>
      </p:sp>
      <p:sp>
        <p:nvSpPr>
          <p:cNvPr id="64514" name="Content Placeholder 1"/>
          <p:cNvSpPr>
            <a:spLocks noGrp="1"/>
          </p:cNvSpPr>
          <p:nvPr>
            <p:ph idx="1"/>
          </p:nvPr>
        </p:nvSpPr>
        <p:spPr>
          <a:xfrm>
            <a:off x="774700" y="1200151"/>
            <a:ext cx="7607300" cy="3394472"/>
          </a:xfrm>
        </p:spPr>
        <p:txBody>
          <a:bodyPr/>
          <a:lstStyle/>
          <a:p>
            <a:pPr>
              <a:buFont typeface="Courier New" pitchFamily="49" charset="0"/>
              <a:buChar char="o"/>
            </a:pPr>
            <a:r>
              <a:rPr lang="en-US" altLang="en-US" smtClean="0">
                <a:cs typeface="Arial" pitchFamily="34" charset="0"/>
              </a:rPr>
              <a:t>Accurate inventory records are absolutely required for MRP (or any dependent demand system) to operate correctly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mtClean="0">
                <a:cs typeface="Arial" pitchFamily="34" charset="0"/>
              </a:rPr>
              <a:t>Generally MRP systems require more than 99% accuracy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en-US" smtClean="0">
                <a:cs typeface="Arial" pitchFamily="34" charset="0"/>
              </a:rPr>
              <a:t>Purchase Orders Outstanding</a:t>
            </a:r>
          </a:p>
        </p:txBody>
      </p:sp>
      <p:sp>
        <p:nvSpPr>
          <p:cNvPr id="66562" name="Content Placeholder 1"/>
          <p:cNvSpPr>
            <a:spLocks noGrp="1"/>
          </p:cNvSpPr>
          <p:nvPr>
            <p:ph idx="1"/>
          </p:nvPr>
        </p:nvSpPr>
        <p:spPr>
          <a:xfrm>
            <a:off x="749300" y="1200151"/>
            <a:ext cx="7658100" cy="3394472"/>
          </a:xfrm>
        </p:spPr>
        <p:txBody>
          <a:bodyPr/>
          <a:lstStyle/>
          <a:p>
            <a:pPr>
              <a:buFont typeface="Courier New" pitchFamily="49" charset="0"/>
              <a:buChar char="o"/>
            </a:pPr>
            <a:r>
              <a:rPr lang="en-US" altLang="en-US" smtClean="0">
                <a:cs typeface="Arial" pitchFamily="34" charset="0"/>
              </a:rPr>
              <a:t>A by-product of well-managed purchasing and inventory control department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mtClean="0">
                <a:cs typeface="Arial" pitchFamily="34" charset="0"/>
              </a:rPr>
              <a:t>Outstanding purchase orders must accurately reflect quantities and scheduled receipts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Lead Times for Components</a:t>
            </a:r>
          </a:p>
        </p:txBody>
      </p:sp>
      <p:sp>
        <p:nvSpPr>
          <p:cNvPr id="68610" name="Content Placeholder 1"/>
          <p:cNvSpPr>
            <a:spLocks noGrp="1"/>
          </p:cNvSpPr>
          <p:nvPr>
            <p:ph idx="1"/>
          </p:nvPr>
        </p:nvSpPr>
        <p:spPr>
          <a:xfrm>
            <a:off x="457201" y="1162051"/>
            <a:ext cx="7713663" cy="3394472"/>
          </a:xfrm>
        </p:spPr>
        <p:txBody>
          <a:bodyPr>
            <a:normAutofit fontScale="92500" lnSpcReduction="20000"/>
          </a:bodyPr>
          <a:lstStyle/>
          <a:p>
            <a:pPr>
              <a:buFont typeface="Courier New" pitchFamily="49" charset="0"/>
              <a:buChar char="o"/>
            </a:pPr>
            <a:r>
              <a:rPr lang="en-US" altLang="en-US" smtClean="0">
                <a:cs typeface="Arial" pitchFamily="34" charset="0"/>
              </a:rPr>
              <a:t>The time required to purchase, produce, or assemble an item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mtClean="0">
                <a:cs typeface="Arial" pitchFamily="34" charset="0"/>
              </a:rPr>
              <a:t>For production – the sum</a:t>
            </a:r>
            <a:br>
              <a:rPr lang="en-US" altLang="en-US" smtClean="0">
                <a:cs typeface="Arial" pitchFamily="34" charset="0"/>
              </a:rPr>
            </a:br>
            <a:r>
              <a:rPr lang="en-US" altLang="en-US" smtClean="0">
                <a:cs typeface="Arial" pitchFamily="34" charset="0"/>
              </a:rPr>
              <a:t>of the </a:t>
            </a:r>
            <a:r>
              <a:rPr lang="en-US" altLang="en-US" i="1" smtClean="0">
                <a:cs typeface="Arial" pitchFamily="34" charset="0"/>
              </a:rPr>
              <a:t>move</a:t>
            </a:r>
            <a:r>
              <a:rPr lang="en-US" altLang="en-US" smtClean="0">
                <a:cs typeface="Arial" pitchFamily="34" charset="0"/>
              </a:rPr>
              <a:t>, </a:t>
            </a:r>
            <a:r>
              <a:rPr lang="en-US" altLang="en-US" i="1" smtClean="0">
                <a:cs typeface="Arial" pitchFamily="34" charset="0"/>
              </a:rPr>
              <a:t>setup</a:t>
            </a:r>
            <a:r>
              <a:rPr lang="en-US" altLang="en-US" smtClean="0">
                <a:cs typeface="Arial" pitchFamily="34" charset="0"/>
              </a:rPr>
              <a:t>, and </a:t>
            </a:r>
            <a:br>
              <a:rPr lang="en-US" altLang="en-US" smtClean="0">
                <a:cs typeface="Arial" pitchFamily="34" charset="0"/>
              </a:rPr>
            </a:br>
            <a:r>
              <a:rPr lang="en-US" altLang="en-US" i="1" smtClean="0">
                <a:cs typeface="Arial" pitchFamily="34" charset="0"/>
              </a:rPr>
              <a:t>assembly</a:t>
            </a:r>
            <a:r>
              <a:rPr lang="en-US" altLang="en-US" smtClean="0">
                <a:cs typeface="Arial" pitchFamily="34" charset="0"/>
              </a:rPr>
              <a:t> or </a:t>
            </a:r>
            <a:r>
              <a:rPr lang="en-US" altLang="en-US" i="1" smtClean="0">
                <a:cs typeface="Arial" pitchFamily="34" charset="0"/>
              </a:rPr>
              <a:t>run times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mtClean="0">
                <a:cs typeface="Arial" pitchFamily="34" charset="0"/>
              </a:rPr>
              <a:t>For purchased items – </a:t>
            </a:r>
            <a:br>
              <a:rPr lang="en-US" altLang="en-US" smtClean="0">
                <a:cs typeface="Arial" pitchFamily="34" charset="0"/>
              </a:rPr>
            </a:br>
            <a:r>
              <a:rPr lang="en-US" altLang="en-US" smtClean="0">
                <a:cs typeface="Arial" pitchFamily="34" charset="0"/>
              </a:rPr>
              <a:t>the time between the </a:t>
            </a:r>
            <a:br>
              <a:rPr lang="en-US" altLang="en-US" smtClean="0">
                <a:cs typeface="Arial" pitchFamily="34" charset="0"/>
              </a:rPr>
            </a:br>
            <a:r>
              <a:rPr lang="en-US" altLang="en-US" smtClean="0">
                <a:cs typeface="Arial" pitchFamily="34" charset="0"/>
              </a:rPr>
              <a:t>recognition of a need </a:t>
            </a:r>
            <a:br>
              <a:rPr lang="en-US" altLang="en-US" smtClean="0">
                <a:cs typeface="Arial" pitchFamily="34" charset="0"/>
              </a:rPr>
            </a:br>
            <a:r>
              <a:rPr lang="en-US" altLang="en-US" smtClean="0">
                <a:cs typeface="Arial" pitchFamily="34" charset="0"/>
              </a:rPr>
              <a:t>and when its available </a:t>
            </a:r>
            <a:br>
              <a:rPr lang="en-US" altLang="en-US" smtClean="0">
                <a:cs typeface="Arial" pitchFamily="34" charset="0"/>
              </a:rPr>
            </a:br>
            <a:r>
              <a:rPr lang="en-US" altLang="en-US" smtClean="0">
                <a:cs typeface="Arial" pitchFamily="34" charset="0"/>
              </a:rPr>
              <a:t>for production</a:t>
            </a:r>
          </a:p>
          <a:p>
            <a:pPr>
              <a:buFont typeface="Courier New" pitchFamily="49" charset="0"/>
              <a:buChar char="o"/>
            </a:pPr>
            <a:endParaRPr lang="en-US" altLang="en-US" smtClean="0"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522913" y="1997869"/>
          <a:ext cx="3238500" cy="269795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2100"/>
                <a:gridCol w="228600"/>
                <a:gridCol w="1447800"/>
              </a:tblGrid>
              <a:tr h="25150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bg1"/>
                          </a:solidFill>
                        </a:rPr>
                        <a:t>TABLE 14.2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marT="34296" marB="3429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T="34296" marB="3429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417">
                <a:tc gridSpan="3">
                  <a:txBody>
                    <a:bodyPr/>
                    <a:lstStyle/>
                    <a:p>
                      <a:r>
                        <a:rPr lang="en-US" sz="1200" dirty="0" smtClean="0"/>
                        <a:t>Lead Times for Awesome Speaker Kits (As)</a:t>
                      </a:r>
                      <a:endParaRPr lang="en-US" sz="1200" dirty="0"/>
                    </a:p>
                  </a:txBody>
                  <a:tcPr marT="34296" marB="3429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504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FFFFFF"/>
                          </a:solidFill>
                        </a:rPr>
                        <a:t>COMPONENT</a:t>
                      </a:r>
                      <a:endParaRPr lang="en-US" sz="12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96" marB="3429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FFFFFF"/>
                          </a:solidFill>
                        </a:rPr>
                        <a:t>LEAD TIME</a:t>
                      </a:r>
                      <a:endParaRPr lang="en-US" sz="12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96" marB="3429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51504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endParaRPr lang="en-US" sz="1200" dirty="0"/>
                    </a:p>
                  </a:txBody>
                  <a:tcPr marT="34296" marB="3429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 week</a:t>
                      </a:r>
                      <a:endParaRPr lang="en-US" sz="1200" dirty="0"/>
                    </a:p>
                  </a:txBody>
                  <a:tcPr marT="34296" marB="3429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1504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B</a:t>
                      </a:r>
                      <a:endParaRPr lang="en-US" sz="1200" dirty="0"/>
                    </a:p>
                  </a:txBody>
                  <a:tcPr marT="34296" marB="3429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 weeks</a:t>
                      </a:r>
                      <a:endParaRPr lang="en-US" sz="1200" dirty="0"/>
                    </a:p>
                  </a:txBody>
                  <a:tcPr marT="34296" marB="3429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1504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C</a:t>
                      </a:r>
                      <a:endParaRPr lang="en-US" sz="1200" dirty="0"/>
                    </a:p>
                  </a:txBody>
                  <a:tcPr marT="34296" marB="3429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 week</a:t>
                      </a:r>
                      <a:endParaRPr lang="en-US" sz="1200" dirty="0"/>
                    </a:p>
                  </a:txBody>
                  <a:tcPr marT="34296" marB="3429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1504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D</a:t>
                      </a:r>
                      <a:endParaRPr lang="en-US" sz="1200" dirty="0"/>
                    </a:p>
                  </a:txBody>
                  <a:tcPr marT="34296" marB="3429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 week</a:t>
                      </a:r>
                      <a:endParaRPr lang="en-US" sz="1200" dirty="0"/>
                    </a:p>
                  </a:txBody>
                  <a:tcPr marT="34296" marB="3429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1504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E</a:t>
                      </a:r>
                      <a:endParaRPr lang="en-US" sz="1200" dirty="0"/>
                    </a:p>
                  </a:txBody>
                  <a:tcPr marT="34296" marB="3429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 week</a:t>
                      </a:r>
                      <a:endParaRPr lang="en-US" sz="1200" dirty="0"/>
                    </a:p>
                  </a:txBody>
                  <a:tcPr marT="34296" marB="3429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1504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F</a:t>
                      </a:r>
                      <a:endParaRPr lang="en-US" sz="1200" dirty="0"/>
                    </a:p>
                  </a:txBody>
                  <a:tcPr marT="34296" marB="3429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 weeks</a:t>
                      </a:r>
                      <a:endParaRPr lang="en-US" sz="1200" dirty="0"/>
                    </a:p>
                  </a:txBody>
                  <a:tcPr marT="34296" marB="3429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1504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G</a:t>
                      </a:r>
                      <a:endParaRPr lang="en-US" sz="1200" dirty="0"/>
                    </a:p>
                  </a:txBody>
                  <a:tcPr marT="34296" marB="3429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 weeks</a:t>
                      </a:r>
                      <a:endParaRPr lang="en-US" sz="1200" dirty="0"/>
                    </a:p>
                  </a:txBody>
                  <a:tcPr marT="34296" marB="3429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71450"/>
            <a:ext cx="7772400" cy="9429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cs typeface="Arial" pitchFamily="34" charset="0"/>
              </a:rPr>
              <a:t>Time-Phased Product Structure</a:t>
            </a:r>
          </a:p>
        </p:txBody>
      </p:sp>
      <p:grpSp>
        <p:nvGrpSpPr>
          <p:cNvPr id="71741" name="Group 61"/>
          <p:cNvGrpSpPr>
            <a:grpSpLocks/>
          </p:cNvGrpSpPr>
          <p:nvPr/>
        </p:nvGrpSpPr>
        <p:grpSpPr bwMode="auto">
          <a:xfrm>
            <a:off x="950913" y="1295400"/>
            <a:ext cx="6540500" cy="3625453"/>
            <a:chOff x="599" y="1088"/>
            <a:chExt cx="4120" cy="3045"/>
          </a:xfrm>
        </p:grpSpPr>
        <p:sp>
          <p:nvSpPr>
            <p:cNvPr id="70714" name="Freeform 4"/>
            <p:cNvSpPr>
              <a:spLocks/>
            </p:cNvSpPr>
            <p:nvPr/>
          </p:nvSpPr>
          <p:spPr bwMode="auto">
            <a:xfrm>
              <a:off x="744" y="1088"/>
              <a:ext cx="3816" cy="2680"/>
            </a:xfrm>
            <a:custGeom>
              <a:avLst/>
              <a:gdLst>
                <a:gd name="T0" fmla="*/ 0 w 3520"/>
                <a:gd name="T1" fmla="*/ 2680 h 2680"/>
                <a:gd name="T2" fmla="*/ 3816 w 3520"/>
                <a:gd name="T3" fmla="*/ 2680 h 2680"/>
                <a:gd name="T4" fmla="*/ 3816 w 3520"/>
                <a:gd name="T5" fmla="*/ 0 h 2680"/>
                <a:gd name="T6" fmla="*/ 0 60000 65536"/>
                <a:gd name="T7" fmla="*/ 0 60000 65536"/>
                <a:gd name="T8" fmla="*/ 0 60000 65536"/>
                <a:gd name="T9" fmla="*/ 0 w 3520"/>
                <a:gd name="T10" fmla="*/ 0 h 2680"/>
                <a:gd name="T11" fmla="*/ 3520 w 3520"/>
                <a:gd name="T12" fmla="*/ 2680 h 268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20" h="2680">
                  <a:moveTo>
                    <a:pt x="0" y="2680"/>
                  </a:moveTo>
                  <a:lnTo>
                    <a:pt x="3520" y="2680"/>
                  </a:lnTo>
                  <a:lnTo>
                    <a:pt x="3520" y="0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70715" name="Rectangle 5"/>
            <p:cNvSpPr>
              <a:spLocks noChangeArrowheads="1"/>
            </p:cNvSpPr>
            <p:nvPr/>
          </p:nvSpPr>
          <p:spPr bwMode="auto">
            <a:xfrm>
              <a:off x="599" y="3610"/>
              <a:ext cx="4120" cy="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190500" algn="ctr"/>
                  <a:tab pos="1054100" algn="ctr"/>
                  <a:tab pos="1905000" algn="ctr"/>
                  <a:tab pos="2768600" algn="ctr"/>
                  <a:tab pos="3619500" algn="ctr"/>
                  <a:tab pos="4483100" algn="ctr"/>
                  <a:tab pos="5334000" algn="ctr"/>
                  <a:tab pos="61976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tabLst>
                  <a:tab pos="190500" algn="ctr"/>
                  <a:tab pos="1054100" algn="ctr"/>
                  <a:tab pos="1905000" algn="ctr"/>
                  <a:tab pos="2768600" algn="ctr"/>
                  <a:tab pos="3619500" algn="ctr"/>
                  <a:tab pos="4483100" algn="ctr"/>
                  <a:tab pos="5334000" algn="ctr"/>
                  <a:tab pos="61976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tabLst>
                  <a:tab pos="190500" algn="ctr"/>
                  <a:tab pos="1054100" algn="ctr"/>
                  <a:tab pos="1905000" algn="ctr"/>
                  <a:tab pos="2768600" algn="ctr"/>
                  <a:tab pos="3619500" algn="ctr"/>
                  <a:tab pos="4483100" algn="ctr"/>
                  <a:tab pos="5334000" algn="ctr"/>
                  <a:tab pos="61976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tabLst>
                  <a:tab pos="190500" algn="ctr"/>
                  <a:tab pos="1054100" algn="ctr"/>
                  <a:tab pos="1905000" algn="ctr"/>
                  <a:tab pos="2768600" algn="ctr"/>
                  <a:tab pos="3619500" algn="ctr"/>
                  <a:tab pos="4483100" algn="ctr"/>
                  <a:tab pos="5334000" algn="ctr"/>
                  <a:tab pos="61976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tabLst>
                  <a:tab pos="190500" algn="ctr"/>
                  <a:tab pos="1054100" algn="ctr"/>
                  <a:tab pos="1905000" algn="ctr"/>
                  <a:tab pos="2768600" algn="ctr"/>
                  <a:tab pos="3619500" algn="ctr"/>
                  <a:tab pos="4483100" algn="ctr"/>
                  <a:tab pos="5334000" algn="ctr"/>
                  <a:tab pos="61976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90500" algn="ctr"/>
                  <a:tab pos="1054100" algn="ctr"/>
                  <a:tab pos="1905000" algn="ctr"/>
                  <a:tab pos="2768600" algn="ctr"/>
                  <a:tab pos="3619500" algn="ctr"/>
                  <a:tab pos="4483100" algn="ctr"/>
                  <a:tab pos="5334000" algn="ctr"/>
                  <a:tab pos="61976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90500" algn="ctr"/>
                  <a:tab pos="1054100" algn="ctr"/>
                  <a:tab pos="1905000" algn="ctr"/>
                  <a:tab pos="2768600" algn="ctr"/>
                  <a:tab pos="3619500" algn="ctr"/>
                  <a:tab pos="4483100" algn="ctr"/>
                  <a:tab pos="5334000" algn="ctr"/>
                  <a:tab pos="61976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90500" algn="ctr"/>
                  <a:tab pos="1054100" algn="ctr"/>
                  <a:tab pos="1905000" algn="ctr"/>
                  <a:tab pos="2768600" algn="ctr"/>
                  <a:tab pos="3619500" algn="ctr"/>
                  <a:tab pos="4483100" algn="ctr"/>
                  <a:tab pos="5334000" algn="ctr"/>
                  <a:tab pos="61976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90500" algn="ctr"/>
                  <a:tab pos="1054100" algn="ctr"/>
                  <a:tab pos="1905000" algn="ctr"/>
                  <a:tab pos="2768600" algn="ctr"/>
                  <a:tab pos="3619500" algn="ctr"/>
                  <a:tab pos="4483100" algn="ctr"/>
                  <a:tab pos="5334000" algn="ctr"/>
                  <a:tab pos="61976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115000"/>
                </a:lnSpc>
              </a:pPr>
              <a:r>
                <a:rPr lang="en-US" altLang="en-US" sz="800"/>
                <a:t>	|	|	|	|	|	|	|	|</a:t>
              </a:r>
            </a:p>
            <a:p>
              <a:pPr>
                <a:spcBef>
                  <a:spcPts val="600"/>
                </a:spcBef>
              </a:pPr>
              <a:r>
                <a:rPr lang="en-US" altLang="en-US" sz="800"/>
                <a:t>	</a:t>
              </a:r>
              <a:r>
                <a:rPr lang="en-US" altLang="en-US" sz="1100"/>
                <a:t>1	2	3	4	5	6	7	8</a:t>
              </a:r>
            </a:p>
          </p:txBody>
        </p:sp>
        <p:sp>
          <p:nvSpPr>
            <p:cNvPr id="70716" name="Rectangle 6"/>
            <p:cNvSpPr>
              <a:spLocks noChangeArrowheads="1"/>
            </p:cNvSpPr>
            <p:nvPr/>
          </p:nvSpPr>
          <p:spPr bwMode="auto">
            <a:xfrm>
              <a:off x="3166" y="3900"/>
              <a:ext cx="73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/>
                <a:t>Time in weeks</a:t>
              </a:r>
            </a:p>
          </p:txBody>
        </p:sp>
      </p:grpSp>
      <p:grpSp>
        <p:nvGrpSpPr>
          <p:cNvPr id="71687" name="Group 7"/>
          <p:cNvGrpSpPr>
            <a:grpSpLocks/>
          </p:cNvGrpSpPr>
          <p:nvPr/>
        </p:nvGrpSpPr>
        <p:grpSpPr bwMode="auto">
          <a:xfrm>
            <a:off x="2959100" y="3000375"/>
            <a:ext cx="2822575" cy="1079897"/>
            <a:chOff x="1864" y="2672"/>
            <a:chExt cx="1778" cy="907"/>
          </a:xfrm>
        </p:grpSpPr>
        <p:sp>
          <p:nvSpPr>
            <p:cNvPr id="70705" name="Rectangle 8"/>
            <p:cNvSpPr>
              <a:spLocks noChangeArrowheads="1"/>
            </p:cNvSpPr>
            <p:nvPr/>
          </p:nvSpPr>
          <p:spPr bwMode="auto">
            <a:xfrm>
              <a:off x="3466" y="3346"/>
              <a:ext cx="17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/>
                <a:t>F</a:t>
              </a:r>
            </a:p>
          </p:txBody>
        </p:sp>
        <p:grpSp>
          <p:nvGrpSpPr>
            <p:cNvPr id="70706" name="Group 9"/>
            <p:cNvGrpSpPr>
              <a:grpSpLocks/>
            </p:cNvGrpSpPr>
            <p:nvPr/>
          </p:nvGrpSpPr>
          <p:grpSpPr bwMode="auto">
            <a:xfrm>
              <a:off x="1864" y="2672"/>
              <a:ext cx="1616" cy="784"/>
              <a:chOff x="1864" y="2672"/>
              <a:chExt cx="1616" cy="784"/>
            </a:xfrm>
          </p:grpSpPr>
          <p:grpSp>
            <p:nvGrpSpPr>
              <p:cNvPr id="70707" name="Group 10"/>
              <p:cNvGrpSpPr>
                <a:grpSpLocks/>
              </p:cNvGrpSpPr>
              <p:nvPr/>
            </p:nvGrpSpPr>
            <p:grpSpPr bwMode="auto">
              <a:xfrm>
                <a:off x="1864" y="2853"/>
                <a:ext cx="1616" cy="603"/>
                <a:chOff x="1864" y="2853"/>
                <a:chExt cx="1616" cy="603"/>
              </a:xfrm>
            </p:grpSpPr>
            <p:sp>
              <p:nvSpPr>
                <p:cNvPr id="70712" name="Freeform 11"/>
                <p:cNvSpPr>
                  <a:spLocks/>
                </p:cNvSpPr>
                <p:nvPr/>
              </p:nvSpPr>
              <p:spPr bwMode="auto">
                <a:xfrm>
                  <a:off x="1864" y="2912"/>
                  <a:ext cx="1616" cy="544"/>
                </a:xfrm>
                <a:custGeom>
                  <a:avLst/>
                  <a:gdLst>
                    <a:gd name="T0" fmla="*/ 536 w 1616"/>
                    <a:gd name="T1" fmla="*/ 0 h 544"/>
                    <a:gd name="T2" fmla="*/ 1616 w 1616"/>
                    <a:gd name="T3" fmla="*/ 0 h 544"/>
                    <a:gd name="T4" fmla="*/ 1616 w 1616"/>
                    <a:gd name="T5" fmla="*/ 544 h 544"/>
                    <a:gd name="T6" fmla="*/ 0 w 1616"/>
                    <a:gd name="T7" fmla="*/ 544 h 54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616"/>
                    <a:gd name="T13" fmla="*/ 0 h 544"/>
                    <a:gd name="T14" fmla="*/ 1616 w 1616"/>
                    <a:gd name="T15" fmla="*/ 544 h 54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616" h="544">
                      <a:moveTo>
                        <a:pt x="536" y="0"/>
                      </a:moveTo>
                      <a:lnTo>
                        <a:pt x="1616" y="0"/>
                      </a:lnTo>
                      <a:lnTo>
                        <a:pt x="1616" y="544"/>
                      </a:lnTo>
                      <a:lnTo>
                        <a:pt x="0" y="544"/>
                      </a:lnTo>
                    </a:path>
                  </a:pathLst>
                </a:custGeom>
                <a:noFill/>
                <a:ln w="3810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400"/>
                </a:p>
              </p:txBody>
            </p:sp>
            <p:sp>
              <p:nvSpPr>
                <p:cNvPr id="70713" name="Line 12"/>
                <p:cNvSpPr>
                  <a:spLocks noChangeShapeType="1"/>
                </p:cNvSpPr>
                <p:nvPr/>
              </p:nvSpPr>
              <p:spPr bwMode="auto">
                <a:xfrm>
                  <a:off x="2400" y="2853"/>
                  <a:ext cx="0" cy="115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400"/>
                </a:p>
              </p:txBody>
            </p:sp>
          </p:grpSp>
          <p:sp>
            <p:nvSpPr>
              <p:cNvPr id="70708" name="Rectangle 13"/>
              <p:cNvSpPr>
                <a:spLocks noChangeArrowheads="1"/>
              </p:cNvSpPr>
              <p:nvPr/>
            </p:nvSpPr>
            <p:spPr bwMode="auto">
              <a:xfrm>
                <a:off x="2670" y="2672"/>
                <a:ext cx="442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/>
                  <a:t>2 weeks</a:t>
                </a:r>
              </a:p>
            </p:txBody>
          </p:sp>
          <p:sp>
            <p:nvSpPr>
              <p:cNvPr id="70709" name="Rectangle 14"/>
              <p:cNvSpPr>
                <a:spLocks noChangeArrowheads="1"/>
              </p:cNvSpPr>
              <p:nvPr/>
            </p:nvSpPr>
            <p:spPr bwMode="auto">
              <a:xfrm>
                <a:off x="2404" y="3220"/>
                <a:ext cx="442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/>
                  <a:t>3 weeks</a:t>
                </a:r>
              </a:p>
            </p:txBody>
          </p:sp>
          <p:sp>
            <p:nvSpPr>
              <p:cNvPr id="70710" name="Line 15"/>
              <p:cNvSpPr>
                <a:spLocks noChangeShapeType="1"/>
              </p:cNvSpPr>
              <p:nvPr/>
            </p:nvSpPr>
            <p:spPr bwMode="auto">
              <a:xfrm>
                <a:off x="2408" y="2856"/>
                <a:ext cx="1060" cy="0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 type="triangl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70711" name="Line 16"/>
              <p:cNvSpPr>
                <a:spLocks noChangeShapeType="1"/>
              </p:cNvSpPr>
              <p:nvPr/>
            </p:nvSpPr>
            <p:spPr bwMode="auto">
              <a:xfrm>
                <a:off x="1864" y="3396"/>
                <a:ext cx="1600" cy="0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 type="triangl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</p:grpSp>
      </p:grpSp>
      <p:grpSp>
        <p:nvGrpSpPr>
          <p:cNvPr id="71697" name="Group 17"/>
          <p:cNvGrpSpPr>
            <a:grpSpLocks/>
          </p:cNvGrpSpPr>
          <p:nvPr/>
        </p:nvGrpSpPr>
        <p:grpSpPr bwMode="auto">
          <a:xfrm>
            <a:off x="6388105" y="2707486"/>
            <a:ext cx="850901" cy="563167"/>
            <a:chOff x="4024" y="2426"/>
            <a:chExt cx="536" cy="473"/>
          </a:xfrm>
        </p:grpSpPr>
        <p:sp>
          <p:nvSpPr>
            <p:cNvPr id="70701" name="Line 18"/>
            <p:cNvSpPr>
              <a:spLocks noChangeShapeType="1"/>
            </p:cNvSpPr>
            <p:nvPr/>
          </p:nvSpPr>
          <p:spPr bwMode="auto">
            <a:xfrm flipH="1">
              <a:off x="4024" y="2624"/>
              <a:ext cx="53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70702" name="Rectangle 19"/>
            <p:cNvSpPr>
              <a:spLocks noChangeArrowheads="1"/>
            </p:cNvSpPr>
            <p:nvPr/>
          </p:nvSpPr>
          <p:spPr bwMode="auto">
            <a:xfrm>
              <a:off x="4054" y="2679"/>
              <a:ext cx="398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/>
                <a:t>1 week</a:t>
              </a:r>
            </a:p>
          </p:txBody>
        </p:sp>
        <p:sp>
          <p:nvSpPr>
            <p:cNvPr id="70703" name="Rectangle 20"/>
            <p:cNvSpPr>
              <a:spLocks noChangeArrowheads="1"/>
            </p:cNvSpPr>
            <p:nvPr/>
          </p:nvSpPr>
          <p:spPr bwMode="auto">
            <a:xfrm>
              <a:off x="4370" y="2426"/>
              <a:ext cx="18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/>
                <a:t>A</a:t>
              </a:r>
            </a:p>
          </p:txBody>
        </p:sp>
        <p:sp>
          <p:nvSpPr>
            <p:cNvPr id="70704" name="Line 21"/>
            <p:cNvSpPr>
              <a:spLocks noChangeShapeType="1"/>
            </p:cNvSpPr>
            <p:nvPr/>
          </p:nvSpPr>
          <p:spPr bwMode="auto">
            <a:xfrm>
              <a:off x="4048" y="2684"/>
              <a:ext cx="492" cy="0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</p:grpSp>
      <p:grpSp>
        <p:nvGrpSpPr>
          <p:cNvPr id="71702" name="Group 22"/>
          <p:cNvGrpSpPr>
            <a:grpSpLocks/>
          </p:cNvGrpSpPr>
          <p:nvPr/>
        </p:nvGrpSpPr>
        <p:grpSpPr bwMode="auto">
          <a:xfrm>
            <a:off x="2933700" y="1760934"/>
            <a:ext cx="1997075" cy="1066800"/>
            <a:chOff x="1848" y="1631"/>
            <a:chExt cx="1258" cy="896"/>
          </a:xfrm>
        </p:grpSpPr>
        <p:grpSp>
          <p:nvGrpSpPr>
            <p:cNvPr id="70690" name="Group 23"/>
            <p:cNvGrpSpPr>
              <a:grpSpLocks/>
            </p:cNvGrpSpPr>
            <p:nvPr/>
          </p:nvGrpSpPr>
          <p:grpSpPr bwMode="auto">
            <a:xfrm>
              <a:off x="1848" y="1821"/>
              <a:ext cx="1080" cy="643"/>
              <a:chOff x="1848" y="1821"/>
              <a:chExt cx="1080" cy="643"/>
            </a:xfrm>
          </p:grpSpPr>
          <p:sp>
            <p:nvSpPr>
              <p:cNvPr id="70697" name="Freeform 24"/>
              <p:cNvSpPr>
                <a:spLocks/>
              </p:cNvSpPr>
              <p:nvPr/>
            </p:nvSpPr>
            <p:spPr bwMode="auto">
              <a:xfrm>
                <a:off x="1848" y="1880"/>
                <a:ext cx="1080" cy="528"/>
              </a:xfrm>
              <a:custGeom>
                <a:avLst/>
                <a:gdLst>
                  <a:gd name="T0" fmla="*/ 552 w 1080"/>
                  <a:gd name="T1" fmla="*/ 0 h 528"/>
                  <a:gd name="T2" fmla="*/ 1080 w 1080"/>
                  <a:gd name="T3" fmla="*/ 0 h 528"/>
                  <a:gd name="T4" fmla="*/ 1080 w 1080"/>
                  <a:gd name="T5" fmla="*/ 528 h 528"/>
                  <a:gd name="T6" fmla="*/ 0 w 1080"/>
                  <a:gd name="T7" fmla="*/ 528 h 52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0"/>
                  <a:gd name="T13" fmla="*/ 0 h 528"/>
                  <a:gd name="T14" fmla="*/ 1080 w 1080"/>
                  <a:gd name="T15" fmla="*/ 528 h 52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0" h="528">
                    <a:moveTo>
                      <a:pt x="552" y="0"/>
                    </a:moveTo>
                    <a:lnTo>
                      <a:pt x="1080" y="0"/>
                    </a:lnTo>
                    <a:lnTo>
                      <a:pt x="1080" y="528"/>
                    </a:lnTo>
                    <a:lnTo>
                      <a:pt x="0" y="528"/>
                    </a:lnTo>
                  </a:path>
                </a:pathLst>
              </a:custGeom>
              <a:noFill/>
              <a:ln w="381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70698" name="Line 25"/>
              <p:cNvSpPr>
                <a:spLocks noChangeShapeType="1"/>
              </p:cNvSpPr>
              <p:nvPr/>
            </p:nvSpPr>
            <p:spPr bwMode="auto">
              <a:xfrm>
                <a:off x="1852" y="2349"/>
                <a:ext cx="0" cy="11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70699" name="Line 26"/>
              <p:cNvSpPr>
                <a:spLocks noChangeShapeType="1"/>
              </p:cNvSpPr>
              <p:nvPr/>
            </p:nvSpPr>
            <p:spPr bwMode="auto">
              <a:xfrm>
                <a:off x="2404" y="1821"/>
                <a:ext cx="0" cy="11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70700" name="Line 27"/>
              <p:cNvSpPr>
                <a:spLocks noChangeShapeType="1"/>
              </p:cNvSpPr>
              <p:nvPr/>
            </p:nvSpPr>
            <p:spPr bwMode="auto">
              <a:xfrm>
                <a:off x="1852" y="2345"/>
                <a:ext cx="0" cy="11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</p:grpSp>
        <p:sp>
          <p:nvSpPr>
            <p:cNvPr id="70691" name="Rectangle 28"/>
            <p:cNvSpPr>
              <a:spLocks noChangeArrowheads="1"/>
            </p:cNvSpPr>
            <p:nvPr/>
          </p:nvSpPr>
          <p:spPr bwMode="auto">
            <a:xfrm>
              <a:off x="2134" y="2148"/>
              <a:ext cx="442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/>
                <a:t>2 weeks</a:t>
              </a:r>
            </a:p>
          </p:txBody>
        </p:sp>
        <p:sp>
          <p:nvSpPr>
            <p:cNvPr id="70692" name="Rectangle 29"/>
            <p:cNvSpPr>
              <a:spLocks noChangeArrowheads="1"/>
            </p:cNvSpPr>
            <p:nvPr/>
          </p:nvSpPr>
          <p:spPr bwMode="auto">
            <a:xfrm>
              <a:off x="2422" y="1631"/>
              <a:ext cx="398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/>
                <a:t>1 week</a:t>
              </a:r>
            </a:p>
          </p:txBody>
        </p:sp>
        <p:sp>
          <p:nvSpPr>
            <p:cNvPr id="70693" name="Rectangle 30"/>
            <p:cNvSpPr>
              <a:spLocks noChangeArrowheads="1"/>
            </p:cNvSpPr>
            <p:nvPr/>
          </p:nvSpPr>
          <p:spPr bwMode="auto">
            <a:xfrm>
              <a:off x="2920" y="1770"/>
              <a:ext cx="18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/>
                <a:t>D</a:t>
              </a:r>
            </a:p>
          </p:txBody>
        </p:sp>
        <p:sp>
          <p:nvSpPr>
            <p:cNvPr id="70694" name="Rectangle 31"/>
            <p:cNvSpPr>
              <a:spLocks noChangeArrowheads="1"/>
            </p:cNvSpPr>
            <p:nvPr/>
          </p:nvSpPr>
          <p:spPr bwMode="auto">
            <a:xfrm>
              <a:off x="2914" y="2294"/>
              <a:ext cx="18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/>
                <a:t>E</a:t>
              </a:r>
            </a:p>
          </p:txBody>
        </p:sp>
        <p:sp>
          <p:nvSpPr>
            <p:cNvPr id="70695" name="Line 32"/>
            <p:cNvSpPr>
              <a:spLocks noChangeShapeType="1"/>
            </p:cNvSpPr>
            <p:nvPr/>
          </p:nvSpPr>
          <p:spPr bwMode="auto">
            <a:xfrm>
              <a:off x="1856" y="2340"/>
              <a:ext cx="1056" cy="0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70696" name="Line 33"/>
            <p:cNvSpPr>
              <a:spLocks noChangeShapeType="1"/>
            </p:cNvSpPr>
            <p:nvPr/>
          </p:nvSpPr>
          <p:spPr bwMode="auto">
            <a:xfrm>
              <a:off x="2416" y="1812"/>
              <a:ext cx="496" cy="0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</p:grpSp>
      <p:grpSp>
        <p:nvGrpSpPr>
          <p:cNvPr id="71714" name="Group 34"/>
          <p:cNvGrpSpPr>
            <a:grpSpLocks/>
          </p:cNvGrpSpPr>
          <p:nvPr/>
        </p:nvGrpSpPr>
        <p:grpSpPr bwMode="auto">
          <a:xfrm>
            <a:off x="1219201" y="3308747"/>
            <a:ext cx="1997075" cy="1109662"/>
            <a:chOff x="768" y="2931"/>
            <a:chExt cx="1258" cy="932"/>
          </a:xfrm>
        </p:grpSpPr>
        <p:grpSp>
          <p:nvGrpSpPr>
            <p:cNvPr id="70680" name="Group 35"/>
            <p:cNvGrpSpPr>
              <a:grpSpLocks/>
            </p:cNvGrpSpPr>
            <p:nvPr/>
          </p:nvGrpSpPr>
          <p:grpSpPr bwMode="auto">
            <a:xfrm>
              <a:off x="768" y="3121"/>
              <a:ext cx="1080" cy="679"/>
              <a:chOff x="768" y="3121"/>
              <a:chExt cx="1080" cy="679"/>
            </a:xfrm>
          </p:grpSpPr>
          <p:sp>
            <p:nvSpPr>
              <p:cNvPr id="70687" name="Freeform 36"/>
              <p:cNvSpPr>
                <a:spLocks/>
              </p:cNvSpPr>
              <p:nvPr/>
            </p:nvSpPr>
            <p:spPr bwMode="auto">
              <a:xfrm>
                <a:off x="776" y="3176"/>
                <a:ext cx="1072" cy="568"/>
              </a:xfrm>
              <a:custGeom>
                <a:avLst/>
                <a:gdLst>
                  <a:gd name="T0" fmla="*/ 0 w 1072"/>
                  <a:gd name="T1" fmla="*/ 0 h 568"/>
                  <a:gd name="T2" fmla="*/ 1072 w 1072"/>
                  <a:gd name="T3" fmla="*/ 0 h 568"/>
                  <a:gd name="T4" fmla="*/ 1072 w 1072"/>
                  <a:gd name="T5" fmla="*/ 568 h 568"/>
                  <a:gd name="T6" fmla="*/ 544 w 1072"/>
                  <a:gd name="T7" fmla="*/ 568 h 56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72"/>
                  <a:gd name="T13" fmla="*/ 0 h 568"/>
                  <a:gd name="T14" fmla="*/ 1072 w 1072"/>
                  <a:gd name="T15" fmla="*/ 568 h 56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72" h="568">
                    <a:moveTo>
                      <a:pt x="0" y="0"/>
                    </a:moveTo>
                    <a:lnTo>
                      <a:pt x="1072" y="0"/>
                    </a:lnTo>
                    <a:lnTo>
                      <a:pt x="1072" y="568"/>
                    </a:lnTo>
                    <a:lnTo>
                      <a:pt x="544" y="568"/>
                    </a:lnTo>
                  </a:path>
                </a:pathLst>
              </a:custGeom>
              <a:noFill/>
              <a:ln w="381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70688" name="Line 37"/>
              <p:cNvSpPr>
                <a:spLocks noChangeShapeType="1"/>
              </p:cNvSpPr>
              <p:nvPr/>
            </p:nvSpPr>
            <p:spPr bwMode="auto">
              <a:xfrm>
                <a:off x="768" y="3121"/>
                <a:ext cx="0" cy="11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70689" name="Line 38"/>
              <p:cNvSpPr>
                <a:spLocks noChangeShapeType="1"/>
              </p:cNvSpPr>
              <p:nvPr/>
            </p:nvSpPr>
            <p:spPr bwMode="auto">
              <a:xfrm>
                <a:off x="1320" y="3685"/>
                <a:ext cx="0" cy="11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</p:grpSp>
        <p:sp>
          <p:nvSpPr>
            <p:cNvPr id="70681" name="Rectangle 39"/>
            <p:cNvSpPr>
              <a:spLocks noChangeArrowheads="1"/>
            </p:cNvSpPr>
            <p:nvPr/>
          </p:nvSpPr>
          <p:spPr bwMode="auto">
            <a:xfrm>
              <a:off x="1030" y="2931"/>
              <a:ext cx="442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/>
                <a:t>2 weeks</a:t>
              </a:r>
            </a:p>
          </p:txBody>
        </p:sp>
        <p:sp>
          <p:nvSpPr>
            <p:cNvPr id="70682" name="Rectangle 40"/>
            <p:cNvSpPr>
              <a:spLocks noChangeArrowheads="1"/>
            </p:cNvSpPr>
            <p:nvPr/>
          </p:nvSpPr>
          <p:spPr bwMode="auto">
            <a:xfrm>
              <a:off x="1834" y="3630"/>
              <a:ext cx="18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/>
                <a:t>D</a:t>
              </a:r>
            </a:p>
          </p:txBody>
        </p:sp>
        <p:sp>
          <p:nvSpPr>
            <p:cNvPr id="70683" name="Rectangle 41"/>
            <p:cNvSpPr>
              <a:spLocks noChangeArrowheads="1"/>
            </p:cNvSpPr>
            <p:nvPr/>
          </p:nvSpPr>
          <p:spPr bwMode="auto">
            <a:xfrm>
              <a:off x="1834" y="3066"/>
              <a:ext cx="19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/>
                <a:t>G</a:t>
              </a:r>
            </a:p>
          </p:txBody>
        </p:sp>
        <p:sp>
          <p:nvSpPr>
            <p:cNvPr id="70684" name="Rectangle 42"/>
            <p:cNvSpPr>
              <a:spLocks noChangeArrowheads="1"/>
            </p:cNvSpPr>
            <p:nvPr/>
          </p:nvSpPr>
          <p:spPr bwMode="auto">
            <a:xfrm>
              <a:off x="1342" y="3495"/>
              <a:ext cx="398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/>
                <a:t>1 week</a:t>
              </a:r>
            </a:p>
          </p:txBody>
        </p:sp>
        <p:sp>
          <p:nvSpPr>
            <p:cNvPr id="70685" name="Line 43"/>
            <p:cNvSpPr>
              <a:spLocks noChangeShapeType="1"/>
            </p:cNvSpPr>
            <p:nvPr/>
          </p:nvSpPr>
          <p:spPr bwMode="auto">
            <a:xfrm>
              <a:off x="784" y="3108"/>
              <a:ext cx="1056" cy="0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70686" name="Line 44"/>
            <p:cNvSpPr>
              <a:spLocks noChangeShapeType="1"/>
            </p:cNvSpPr>
            <p:nvPr/>
          </p:nvSpPr>
          <p:spPr bwMode="auto">
            <a:xfrm>
              <a:off x="1336" y="3680"/>
              <a:ext cx="492" cy="0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</p:grpSp>
      <p:grpSp>
        <p:nvGrpSpPr>
          <p:cNvPr id="71734" name="Group 54"/>
          <p:cNvGrpSpPr>
            <a:grpSpLocks/>
          </p:cNvGrpSpPr>
          <p:nvPr/>
        </p:nvGrpSpPr>
        <p:grpSpPr bwMode="auto">
          <a:xfrm>
            <a:off x="1177926" y="1216819"/>
            <a:ext cx="2663825" cy="745331"/>
            <a:chOff x="742" y="1174"/>
            <a:chExt cx="1678" cy="626"/>
          </a:xfrm>
        </p:grpSpPr>
        <p:sp>
          <p:nvSpPr>
            <p:cNvPr id="70678" name="Rectangle 55"/>
            <p:cNvSpPr>
              <a:spLocks noChangeArrowheads="1"/>
            </p:cNvSpPr>
            <p:nvPr/>
          </p:nvSpPr>
          <p:spPr bwMode="auto">
            <a:xfrm>
              <a:off x="742" y="1174"/>
              <a:ext cx="100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/>
                <a:t>Start production of D</a:t>
              </a:r>
            </a:p>
          </p:txBody>
        </p:sp>
        <p:sp>
          <p:nvSpPr>
            <p:cNvPr id="70679" name="Freeform 56"/>
            <p:cNvSpPr>
              <a:spLocks/>
            </p:cNvSpPr>
            <p:nvPr/>
          </p:nvSpPr>
          <p:spPr bwMode="auto">
            <a:xfrm>
              <a:off x="1992" y="1376"/>
              <a:ext cx="428" cy="424"/>
            </a:xfrm>
            <a:custGeom>
              <a:avLst/>
              <a:gdLst>
                <a:gd name="T0" fmla="*/ 0 w 428"/>
                <a:gd name="T1" fmla="*/ 0 h 424"/>
                <a:gd name="T2" fmla="*/ 256 w 428"/>
                <a:gd name="T3" fmla="*/ 96 h 424"/>
                <a:gd name="T4" fmla="*/ 400 w 428"/>
                <a:gd name="T5" fmla="*/ 288 h 424"/>
                <a:gd name="T6" fmla="*/ 424 w 428"/>
                <a:gd name="T7" fmla="*/ 424 h 4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8"/>
                <a:gd name="T13" fmla="*/ 0 h 424"/>
                <a:gd name="T14" fmla="*/ 428 w 428"/>
                <a:gd name="T15" fmla="*/ 424 h 4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8" h="424">
                  <a:moveTo>
                    <a:pt x="0" y="0"/>
                  </a:moveTo>
                  <a:cubicBezTo>
                    <a:pt x="94" y="24"/>
                    <a:pt x="189" y="48"/>
                    <a:pt x="256" y="96"/>
                  </a:cubicBezTo>
                  <a:cubicBezTo>
                    <a:pt x="323" y="144"/>
                    <a:pt x="372" y="233"/>
                    <a:pt x="400" y="288"/>
                  </a:cubicBezTo>
                  <a:cubicBezTo>
                    <a:pt x="428" y="343"/>
                    <a:pt x="426" y="383"/>
                    <a:pt x="424" y="424"/>
                  </a:cubicBez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</p:grpSp>
      <p:grpSp>
        <p:nvGrpSpPr>
          <p:cNvPr id="71737" name="Group 57"/>
          <p:cNvGrpSpPr>
            <a:grpSpLocks/>
          </p:cNvGrpSpPr>
          <p:nvPr/>
        </p:nvGrpSpPr>
        <p:grpSpPr bwMode="auto">
          <a:xfrm>
            <a:off x="4560889" y="1131094"/>
            <a:ext cx="2230437" cy="888206"/>
            <a:chOff x="2873" y="1102"/>
            <a:chExt cx="1405" cy="746"/>
          </a:xfrm>
        </p:grpSpPr>
        <p:sp>
          <p:nvSpPr>
            <p:cNvPr id="70676" name="Rectangle 58"/>
            <p:cNvSpPr>
              <a:spLocks noChangeArrowheads="1"/>
            </p:cNvSpPr>
            <p:nvPr/>
          </p:nvSpPr>
          <p:spPr bwMode="auto">
            <a:xfrm>
              <a:off x="2880" y="1102"/>
              <a:ext cx="1398" cy="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200"/>
                <a:t>Must have D and E completed here so production can begin on B</a:t>
              </a:r>
            </a:p>
          </p:txBody>
        </p:sp>
        <p:sp>
          <p:nvSpPr>
            <p:cNvPr id="70677" name="Freeform 59"/>
            <p:cNvSpPr>
              <a:spLocks/>
            </p:cNvSpPr>
            <p:nvPr/>
          </p:nvSpPr>
          <p:spPr bwMode="auto">
            <a:xfrm>
              <a:off x="2873" y="1216"/>
              <a:ext cx="103" cy="632"/>
            </a:xfrm>
            <a:custGeom>
              <a:avLst/>
              <a:gdLst>
                <a:gd name="T0" fmla="*/ 103 w 103"/>
                <a:gd name="T1" fmla="*/ 0 h 632"/>
                <a:gd name="T2" fmla="*/ 15 w 103"/>
                <a:gd name="T3" fmla="*/ 88 h 632"/>
                <a:gd name="T4" fmla="*/ 15 w 103"/>
                <a:gd name="T5" fmla="*/ 392 h 632"/>
                <a:gd name="T6" fmla="*/ 39 w 103"/>
                <a:gd name="T7" fmla="*/ 632 h 63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3"/>
                <a:gd name="T13" fmla="*/ 0 h 632"/>
                <a:gd name="T14" fmla="*/ 103 w 103"/>
                <a:gd name="T15" fmla="*/ 632 h 63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3" h="632">
                  <a:moveTo>
                    <a:pt x="103" y="0"/>
                  </a:moveTo>
                  <a:cubicBezTo>
                    <a:pt x="66" y="11"/>
                    <a:pt x="30" y="23"/>
                    <a:pt x="15" y="88"/>
                  </a:cubicBezTo>
                  <a:cubicBezTo>
                    <a:pt x="0" y="153"/>
                    <a:pt x="11" y="301"/>
                    <a:pt x="15" y="392"/>
                  </a:cubicBezTo>
                  <a:cubicBezTo>
                    <a:pt x="19" y="483"/>
                    <a:pt x="29" y="557"/>
                    <a:pt x="39" y="632"/>
                  </a:cubicBez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</p:grpSp>
      <p:sp>
        <p:nvSpPr>
          <p:cNvPr id="71740" name="Rectangle 60"/>
          <p:cNvSpPr>
            <a:spLocks noChangeArrowheads="1"/>
          </p:cNvSpPr>
          <p:nvPr/>
        </p:nvSpPr>
        <p:spPr bwMode="auto">
          <a:xfrm>
            <a:off x="7375525" y="854869"/>
            <a:ext cx="1537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000" b="1">
                <a:solidFill>
                  <a:schemeClr val="accent2">
                    <a:lumMod val="60000"/>
                    <a:lumOff val="40000"/>
                  </a:schemeClr>
                </a:solidFill>
                <a:latin typeface="Gill Sans MT" pitchFamily="34" charset="0"/>
              </a:rPr>
              <a:t>Figure 14.3</a:t>
            </a:r>
          </a:p>
        </p:txBody>
      </p:sp>
      <p:grpSp>
        <p:nvGrpSpPr>
          <p:cNvPr id="71754" name="Group 74"/>
          <p:cNvGrpSpPr>
            <a:grpSpLocks/>
          </p:cNvGrpSpPr>
          <p:nvPr/>
        </p:nvGrpSpPr>
        <p:grpSpPr bwMode="auto">
          <a:xfrm>
            <a:off x="4635501" y="1857376"/>
            <a:ext cx="2038350" cy="1894284"/>
            <a:chOff x="2920" y="1560"/>
            <a:chExt cx="1284" cy="1591"/>
          </a:xfrm>
        </p:grpSpPr>
        <p:grpSp>
          <p:nvGrpSpPr>
            <p:cNvPr id="70667" name="Group 70"/>
            <p:cNvGrpSpPr>
              <a:grpSpLocks/>
            </p:cNvGrpSpPr>
            <p:nvPr/>
          </p:nvGrpSpPr>
          <p:grpSpPr bwMode="auto">
            <a:xfrm>
              <a:off x="2920" y="1560"/>
              <a:ext cx="1284" cy="1591"/>
              <a:chOff x="2920" y="1560"/>
              <a:chExt cx="1284" cy="1591"/>
            </a:xfrm>
          </p:grpSpPr>
          <p:sp>
            <p:nvSpPr>
              <p:cNvPr id="70669" name="Freeform 46"/>
              <p:cNvSpPr>
                <a:spLocks/>
              </p:cNvSpPr>
              <p:nvPr/>
            </p:nvSpPr>
            <p:spPr bwMode="auto">
              <a:xfrm>
                <a:off x="2920" y="1968"/>
                <a:ext cx="1112" cy="1064"/>
              </a:xfrm>
              <a:custGeom>
                <a:avLst/>
                <a:gdLst>
                  <a:gd name="T0" fmla="*/ 0 w 1112"/>
                  <a:gd name="T1" fmla="*/ 0 h 1064"/>
                  <a:gd name="T2" fmla="*/ 1112 w 1112"/>
                  <a:gd name="T3" fmla="*/ 0 h 1064"/>
                  <a:gd name="T4" fmla="*/ 1112 w 1112"/>
                  <a:gd name="T5" fmla="*/ 1064 h 1064"/>
                  <a:gd name="T6" fmla="*/ 560 w 1112"/>
                  <a:gd name="T7" fmla="*/ 1064 h 106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12"/>
                  <a:gd name="T13" fmla="*/ 0 h 1064"/>
                  <a:gd name="T14" fmla="*/ 1112 w 1112"/>
                  <a:gd name="T15" fmla="*/ 1064 h 106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12" h="1064">
                    <a:moveTo>
                      <a:pt x="0" y="0"/>
                    </a:moveTo>
                    <a:lnTo>
                      <a:pt x="1112" y="0"/>
                    </a:lnTo>
                    <a:lnTo>
                      <a:pt x="1112" y="1064"/>
                    </a:lnTo>
                    <a:lnTo>
                      <a:pt x="560" y="1064"/>
                    </a:lnTo>
                  </a:path>
                </a:pathLst>
              </a:custGeom>
              <a:noFill/>
              <a:ln w="381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70670" name="Rectangle 47"/>
              <p:cNvSpPr>
                <a:spLocks noChangeArrowheads="1"/>
              </p:cNvSpPr>
              <p:nvPr/>
            </p:nvSpPr>
            <p:spPr bwMode="auto">
              <a:xfrm>
                <a:off x="3510" y="2767"/>
                <a:ext cx="398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/>
                  <a:t>1 week</a:t>
                </a:r>
              </a:p>
            </p:txBody>
          </p:sp>
          <p:sp>
            <p:nvSpPr>
              <p:cNvPr id="70671" name="Rectangle 48"/>
              <p:cNvSpPr>
                <a:spLocks noChangeArrowheads="1"/>
              </p:cNvSpPr>
              <p:nvPr/>
            </p:nvSpPr>
            <p:spPr bwMode="auto">
              <a:xfrm>
                <a:off x="3154" y="1560"/>
                <a:ext cx="695" cy="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100"/>
                  <a:t>2 weeks to produce</a:t>
                </a:r>
              </a:p>
            </p:txBody>
          </p:sp>
          <p:sp>
            <p:nvSpPr>
              <p:cNvPr id="70672" name="Rectangle 49"/>
              <p:cNvSpPr>
                <a:spLocks noChangeArrowheads="1"/>
              </p:cNvSpPr>
              <p:nvPr/>
            </p:nvSpPr>
            <p:spPr bwMode="auto">
              <a:xfrm>
                <a:off x="4014" y="1862"/>
                <a:ext cx="181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200"/>
                  <a:t>B</a:t>
                </a:r>
              </a:p>
            </p:txBody>
          </p:sp>
          <p:sp>
            <p:nvSpPr>
              <p:cNvPr id="70673" name="Rectangle 50"/>
              <p:cNvSpPr>
                <a:spLocks noChangeArrowheads="1"/>
              </p:cNvSpPr>
              <p:nvPr/>
            </p:nvSpPr>
            <p:spPr bwMode="auto">
              <a:xfrm>
                <a:off x="4018" y="2918"/>
                <a:ext cx="186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200"/>
                  <a:t>C</a:t>
                </a:r>
              </a:p>
            </p:txBody>
          </p:sp>
          <p:sp>
            <p:nvSpPr>
              <p:cNvPr id="70674" name="Rectangle 51"/>
              <p:cNvSpPr>
                <a:spLocks noChangeArrowheads="1"/>
              </p:cNvSpPr>
              <p:nvPr/>
            </p:nvSpPr>
            <p:spPr bwMode="auto">
              <a:xfrm>
                <a:off x="3466" y="2650"/>
                <a:ext cx="181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200"/>
                  <a:t>E</a:t>
                </a:r>
              </a:p>
            </p:txBody>
          </p:sp>
          <p:sp>
            <p:nvSpPr>
              <p:cNvPr id="70675" name="Line 52"/>
              <p:cNvSpPr>
                <a:spLocks noChangeShapeType="1"/>
              </p:cNvSpPr>
              <p:nvPr/>
            </p:nvSpPr>
            <p:spPr bwMode="auto">
              <a:xfrm>
                <a:off x="3492" y="2952"/>
                <a:ext cx="520" cy="0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 type="triangl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</p:grpSp>
        <p:sp>
          <p:nvSpPr>
            <p:cNvPr id="70668" name="AutoShape 73"/>
            <p:cNvSpPr>
              <a:spLocks/>
            </p:cNvSpPr>
            <p:nvPr/>
          </p:nvSpPr>
          <p:spPr bwMode="auto">
            <a:xfrm rot="5400000">
              <a:off x="3444" y="1338"/>
              <a:ext cx="88" cy="1088"/>
            </a:xfrm>
            <a:prstGeom prst="leftBrace">
              <a:avLst>
                <a:gd name="adj1" fmla="val 103030"/>
                <a:gd name="adj2" fmla="val 50000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1400"/>
            </a:p>
          </p:txBody>
        </p:sp>
      </p:grp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1000"/>
                                        <p:tgtEl>
                                          <p:spTgt spid="71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1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71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71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71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71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7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71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71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40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61950"/>
            <a:ext cx="7772400" cy="64770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MRP Structure</a:t>
            </a:r>
          </a:p>
        </p:txBody>
      </p:sp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6965952" y="344993"/>
            <a:ext cx="1537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000" b="1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Figure 14.4</a:t>
            </a:r>
          </a:p>
        </p:txBody>
      </p:sp>
      <p:grpSp>
        <p:nvGrpSpPr>
          <p:cNvPr id="73732" name="Group 4"/>
          <p:cNvGrpSpPr>
            <a:grpSpLocks/>
          </p:cNvGrpSpPr>
          <p:nvPr/>
        </p:nvGrpSpPr>
        <p:grpSpPr bwMode="auto">
          <a:xfrm>
            <a:off x="5118101" y="1208485"/>
            <a:ext cx="2543175" cy="3709987"/>
            <a:chOff x="3224" y="959"/>
            <a:chExt cx="1602" cy="3116"/>
          </a:xfrm>
        </p:grpSpPr>
        <p:grpSp>
          <p:nvGrpSpPr>
            <p:cNvPr id="72747" name="Group 5"/>
            <p:cNvGrpSpPr>
              <a:grpSpLocks/>
            </p:cNvGrpSpPr>
            <p:nvPr/>
          </p:nvGrpSpPr>
          <p:grpSpPr bwMode="auto">
            <a:xfrm>
              <a:off x="3839" y="959"/>
              <a:ext cx="987" cy="3116"/>
              <a:chOff x="3839" y="959"/>
              <a:chExt cx="987" cy="3116"/>
            </a:xfrm>
          </p:grpSpPr>
          <p:sp>
            <p:nvSpPr>
              <p:cNvPr id="72754" name="Rectangle 6"/>
              <p:cNvSpPr>
                <a:spLocks noChangeArrowheads="1"/>
              </p:cNvSpPr>
              <p:nvPr/>
            </p:nvSpPr>
            <p:spPr bwMode="auto">
              <a:xfrm>
                <a:off x="3886" y="959"/>
                <a:ext cx="773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200"/>
                  <a:t>Output Reports</a:t>
                </a:r>
              </a:p>
            </p:txBody>
          </p:sp>
          <p:grpSp>
            <p:nvGrpSpPr>
              <p:cNvPr id="72755" name="Group 7"/>
              <p:cNvGrpSpPr>
                <a:grpSpLocks/>
              </p:cNvGrpSpPr>
              <p:nvPr/>
            </p:nvGrpSpPr>
            <p:grpSpPr bwMode="auto">
              <a:xfrm>
                <a:off x="3896" y="1224"/>
                <a:ext cx="872" cy="848"/>
                <a:chOff x="3896" y="1224"/>
                <a:chExt cx="872" cy="848"/>
              </a:xfrm>
            </p:grpSpPr>
            <p:sp>
              <p:nvSpPr>
                <p:cNvPr id="73736" name="Rectangle 8"/>
                <p:cNvSpPr>
                  <a:spLocks noChangeArrowheads="1"/>
                </p:cNvSpPr>
                <p:nvPr/>
              </p:nvSpPr>
              <p:spPr bwMode="auto">
                <a:xfrm>
                  <a:off x="3896" y="1224"/>
                  <a:ext cx="872" cy="848"/>
                </a:xfrm>
                <a:prstGeom prst="rect">
                  <a:avLst/>
                </a:prstGeom>
                <a:solidFill>
                  <a:schemeClr val="accent3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600" dirty="0">
                    <a:solidFill>
                      <a:schemeClr val="bg1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72800" name="Rectangle 9"/>
                <p:cNvSpPr>
                  <a:spLocks noChangeArrowheads="1"/>
                </p:cNvSpPr>
                <p:nvPr/>
              </p:nvSpPr>
              <p:spPr bwMode="auto">
                <a:xfrm>
                  <a:off x="3960" y="1224"/>
                  <a:ext cx="744" cy="3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100">
                      <a:solidFill>
                        <a:schemeClr val="bg1"/>
                      </a:solidFill>
                    </a:rPr>
                    <a:t>MRP by period report</a:t>
                  </a:r>
                </a:p>
              </p:txBody>
            </p:sp>
            <p:grpSp>
              <p:nvGrpSpPr>
                <p:cNvPr id="72801" name="Group 10"/>
                <p:cNvGrpSpPr>
                  <a:grpSpLocks/>
                </p:cNvGrpSpPr>
                <p:nvPr/>
              </p:nvGrpSpPr>
              <p:grpSpPr bwMode="auto">
                <a:xfrm>
                  <a:off x="3948" y="1476"/>
                  <a:ext cx="776" cy="552"/>
                  <a:chOff x="4904" y="1104"/>
                  <a:chExt cx="776" cy="612"/>
                </a:xfrm>
              </p:grpSpPr>
              <p:grpSp>
                <p:nvGrpSpPr>
                  <p:cNvPr id="72802" name="Group 11"/>
                  <p:cNvGrpSpPr>
                    <a:grpSpLocks/>
                  </p:cNvGrpSpPr>
                  <p:nvPr/>
                </p:nvGrpSpPr>
                <p:grpSpPr bwMode="auto">
                  <a:xfrm>
                    <a:off x="4904" y="1104"/>
                    <a:ext cx="776" cy="612"/>
                    <a:chOff x="4190" y="2836"/>
                    <a:chExt cx="776" cy="612"/>
                  </a:xfrm>
                </p:grpSpPr>
                <p:sp>
                  <p:nvSpPr>
                    <p:cNvPr id="72807" name="Rectangle 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0" y="2836"/>
                      <a:ext cx="776" cy="612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endParaRPr lang="en-US" altLang="en-US" sz="160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72808" name="Line 1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92" y="2922"/>
                      <a:ext cx="772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72809" name="Line 1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92" y="3009"/>
                      <a:ext cx="772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72810" name="Line 1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92" y="3096"/>
                      <a:ext cx="772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72811" name="Line 1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92" y="3270"/>
                      <a:ext cx="772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72812" name="Line 1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92" y="3357"/>
                      <a:ext cx="772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72813" name="Line 1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92" y="3183"/>
                      <a:ext cx="772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>
                        <a:solidFill>
                          <a:schemeClr val="bg1"/>
                        </a:solidFill>
                      </a:endParaRPr>
                    </a:p>
                  </p:txBody>
                </p:sp>
              </p:grpSp>
              <p:sp>
                <p:nvSpPr>
                  <p:cNvPr id="72803" name="Line 19"/>
                  <p:cNvSpPr>
                    <a:spLocks noChangeShapeType="1"/>
                  </p:cNvSpPr>
                  <p:nvPr/>
                </p:nvSpPr>
                <p:spPr bwMode="auto">
                  <a:xfrm>
                    <a:off x="5002" y="1104"/>
                    <a:ext cx="0" cy="60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60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72804" name="Line 20"/>
                  <p:cNvSpPr>
                    <a:spLocks noChangeShapeType="1"/>
                  </p:cNvSpPr>
                  <p:nvPr/>
                </p:nvSpPr>
                <p:spPr bwMode="auto">
                  <a:xfrm>
                    <a:off x="5161" y="1104"/>
                    <a:ext cx="0" cy="60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60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72805" name="Line 21"/>
                  <p:cNvSpPr>
                    <a:spLocks noChangeShapeType="1"/>
                  </p:cNvSpPr>
                  <p:nvPr/>
                </p:nvSpPr>
                <p:spPr bwMode="auto">
                  <a:xfrm>
                    <a:off x="5320" y="1104"/>
                    <a:ext cx="0" cy="60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60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72806" name="Line 22"/>
                  <p:cNvSpPr>
                    <a:spLocks noChangeShapeType="1"/>
                  </p:cNvSpPr>
                  <p:nvPr/>
                </p:nvSpPr>
                <p:spPr bwMode="auto">
                  <a:xfrm>
                    <a:off x="5480" y="1104"/>
                    <a:ext cx="0" cy="60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600">
                      <a:solidFill>
                        <a:schemeClr val="bg1"/>
                      </a:solidFill>
                    </a:endParaRPr>
                  </a:p>
                </p:txBody>
              </p:sp>
            </p:grpSp>
          </p:grpSp>
          <p:grpSp>
            <p:nvGrpSpPr>
              <p:cNvPr id="72756" name="Group 23"/>
              <p:cNvGrpSpPr>
                <a:grpSpLocks/>
              </p:cNvGrpSpPr>
              <p:nvPr/>
            </p:nvGrpSpPr>
            <p:grpSpPr bwMode="auto">
              <a:xfrm>
                <a:off x="3952" y="1672"/>
                <a:ext cx="872" cy="848"/>
                <a:chOff x="3952" y="1672"/>
                <a:chExt cx="872" cy="848"/>
              </a:xfrm>
            </p:grpSpPr>
            <p:sp>
              <p:nvSpPr>
                <p:cNvPr id="72787" name="Rectangle 24"/>
                <p:cNvSpPr>
                  <a:spLocks noChangeArrowheads="1"/>
                </p:cNvSpPr>
                <p:nvPr/>
              </p:nvSpPr>
              <p:spPr bwMode="auto">
                <a:xfrm>
                  <a:off x="3952" y="1672"/>
                  <a:ext cx="872" cy="848"/>
                </a:xfrm>
                <a:prstGeom prst="rect">
                  <a:avLst/>
                </a:prstGeom>
                <a:solidFill>
                  <a:srgbClr val="F7D7A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6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2788" name="Rectangle 25"/>
                <p:cNvSpPr>
                  <a:spLocks noChangeArrowheads="1"/>
                </p:cNvSpPr>
                <p:nvPr/>
              </p:nvSpPr>
              <p:spPr bwMode="auto">
                <a:xfrm>
                  <a:off x="4066" y="1672"/>
                  <a:ext cx="644" cy="3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100">
                      <a:solidFill>
                        <a:schemeClr val="bg1"/>
                      </a:solidFill>
                    </a:rPr>
                    <a:t>MRP by date report</a:t>
                  </a:r>
                </a:p>
              </p:txBody>
            </p:sp>
            <p:grpSp>
              <p:nvGrpSpPr>
                <p:cNvPr id="72789" name="Group 26"/>
                <p:cNvGrpSpPr>
                  <a:grpSpLocks/>
                </p:cNvGrpSpPr>
                <p:nvPr/>
              </p:nvGrpSpPr>
              <p:grpSpPr bwMode="auto">
                <a:xfrm>
                  <a:off x="4000" y="1926"/>
                  <a:ext cx="776" cy="556"/>
                  <a:chOff x="4924" y="1776"/>
                  <a:chExt cx="776" cy="612"/>
                </a:xfrm>
              </p:grpSpPr>
              <p:grpSp>
                <p:nvGrpSpPr>
                  <p:cNvPr id="72790" name="Group 27"/>
                  <p:cNvGrpSpPr>
                    <a:grpSpLocks/>
                  </p:cNvGrpSpPr>
                  <p:nvPr/>
                </p:nvGrpSpPr>
                <p:grpSpPr bwMode="auto">
                  <a:xfrm>
                    <a:off x="4924" y="1776"/>
                    <a:ext cx="776" cy="612"/>
                    <a:chOff x="4190" y="2836"/>
                    <a:chExt cx="776" cy="612"/>
                  </a:xfrm>
                </p:grpSpPr>
                <p:sp>
                  <p:nvSpPr>
                    <p:cNvPr id="72792" name="Rectangle 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0" y="2836"/>
                      <a:ext cx="776" cy="612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endParaRPr lang="en-US" altLang="en-US" sz="160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72793" name="Line 2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92" y="2922"/>
                      <a:ext cx="772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72794" name="Line 3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92" y="3009"/>
                      <a:ext cx="772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72795" name="Line 3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92" y="3096"/>
                      <a:ext cx="772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72796" name="Line 3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92" y="3270"/>
                      <a:ext cx="772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72797" name="Line 3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92" y="3357"/>
                      <a:ext cx="772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72798" name="Line 3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92" y="3183"/>
                      <a:ext cx="772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>
                        <a:solidFill>
                          <a:schemeClr val="bg1"/>
                        </a:solidFill>
                      </a:endParaRPr>
                    </a:p>
                  </p:txBody>
                </p:sp>
              </p:grpSp>
              <p:sp>
                <p:nvSpPr>
                  <p:cNvPr id="72791" name="Line 35"/>
                  <p:cNvSpPr>
                    <a:spLocks noChangeShapeType="1"/>
                  </p:cNvSpPr>
                  <p:nvPr/>
                </p:nvSpPr>
                <p:spPr bwMode="auto">
                  <a:xfrm>
                    <a:off x="5119" y="1776"/>
                    <a:ext cx="0" cy="60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600">
                      <a:solidFill>
                        <a:schemeClr val="bg1"/>
                      </a:solidFill>
                    </a:endParaRPr>
                  </a:p>
                </p:txBody>
              </p:sp>
            </p:grpSp>
          </p:grpSp>
          <p:grpSp>
            <p:nvGrpSpPr>
              <p:cNvPr id="72757" name="Group 36"/>
              <p:cNvGrpSpPr>
                <a:grpSpLocks/>
              </p:cNvGrpSpPr>
              <p:nvPr/>
            </p:nvGrpSpPr>
            <p:grpSpPr bwMode="auto">
              <a:xfrm>
                <a:off x="3896" y="2160"/>
                <a:ext cx="872" cy="848"/>
                <a:chOff x="3896" y="2160"/>
                <a:chExt cx="872" cy="848"/>
              </a:xfrm>
            </p:grpSpPr>
            <p:sp>
              <p:nvSpPr>
                <p:cNvPr id="73765" name="Rectangle 37"/>
                <p:cNvSpPr>
                  <a:spLocks noChangeArrowheads="1"/>
                </p:cNvSpPr>
                <p:nvPr/>
              </p:nvSpPr>
              <p:spPr bwMode="auto">
                <a:xfrm>
                  <a:off x="3896" y="2160"/>
                  <a:ext cx="872" cy="848"/>
                </a:xfrm>
                <a:prstGeom prst="rect">
                  <a:avLst/>
                </a:prstGeom>
                <a:solidFill>
                  <a:schemeClr val="accent3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600" dirty="0">
                    <a:solidFill>
                      <a:schemeClr val="bg1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72781" name="Rectangle 38"/>
                <p:cNvSpPr>
                  <a:spLocks noChangeArrowheads="1"/>
                </p:cNvSpPr>
                <p:nvPr/>
              </p:nvSpPr>
              <p:spPr bwMode="auto">
                <a:xfrm>
                  <a:off x="3923" y="2160"/>
                  <a:ext cx="818" cy="3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100">
                      <a:solidFill>
                        <a:schemeClr val="bg1"/>
                      </a:solidFill>
                    </a:rPr>
                    <a:t>Planned order report</a:t>
                  </a:r>
                </a:p>
              </p:txBody>
            </p:sp>
            <p:sp>
              <p:nvSpPr>
                <p:cNvPr id="72782" name="Line 39"/>
                <p:cNvSpPr>
                  <a:spLocks noChangeShapeType="1"/>
                </p:cNvSpPr>
                <p:nvPr/>
              </p:nvSpPr>
              <p:spPr bwMode="auto">
                <a:xfrm>
                  <a:off x="3968" y="2424"/>
                  <a:ext cx="728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6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2783" name="Line 40"/>
                <p:cNvSpPr>
                  <a:spLocks noChangeShapeType="1"/>
                </p:cNvSpPr>
                <p:nvPr/>
              </p:nvSpPr>
              <p:spPr bwMode="auto">
                <a:xfrm>
                  <a:off x="3968" y="2536"/>
                  <a:ext cx="728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6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2784" name="Line 41"/>
                <p:cNvSpPr>
                  <a:spLocks noChangeShapeType="1"/>
                </p:cNvSpPr>
                <p:nvPr/>
              </p:nvSpPr>
              <p:spPr bwMode="auto">
                <a:xfrm>
                  <a:off x="3968" y="2648"/>
                  <a:ext cx="728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6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2785" name="Line 42"/>
                <p:cNvSpPr>
                  <a:spLocks noChangeShapeType="1"/>
                </p:cNvSpPr>
                <p:nvPr/>
              </p:nvSpPr>
              <p:spPr bwMode="auto">
                <a:xfrm>
                  <a:off x="3968" y="2480"/>
                  <a:ext cx="728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6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2786" name="Line 43"/>
                <p:cNvSpPr>
                  <a:spLocks noChangeShapeType="1"/>
                </p:cNvSpPr>
                <p:nvPr/>
              </p:nvSpPr>
              <p:spPr bwMode="auto">
                <a:xfrm>
                  <a:off x="3968" y="2592"/>
                  <a:ext cx="728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60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72758" name="Group 44"/>
              <p:cNvGrpSpPr>
                <a:grpSpLocks/>
              </p:cNvGrpSpPr>
              <p:nvPr/>
            </p:nvGrpSpPr>
            <p:grpSpPr bwMode="auto">
              <a:xfrm>
                <a:off x="3954" y="2664"/>
                <a:ext cx="872" cy="848"/>
                <a:chOff x="3954" y="2664"/>
                <a:chExt cx="872" cy="848"/>
              </a:xfrm>
            </p:grpSpPr>
            <p:sp>
              <p:nvSpPr>
                <p:cNvPr id="72762" name="Rectangle 45"/>
                <p:cNvSpPr>
                  <a:spLocks noChangeArrowheads="1"/>
                </p:cNvSpPr>
                <p:nvPr/>
              </p:nvSpPr>
              <p:spPr bwMode="auto">
                <a:xfrm>
                  <a:off x="3954" y="2664"/>
                  <a:ext cx="872" cy="848"/>
                </a:xfrm>
                <a:prstGeom prst="rect">
                  <a:avLst/>
                </a:prstGeom>
                <a:solidFill>
                  <a:srgbClr val="F7D7A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6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2763" name="Rectangle 46"/>
                <p:cNvSpPr>
                  <a:spLocks noChangeArrowheads="1"/>
                </p:cNvSpPr>
                <p:nvPr/>
              </p:nvSpPr>
              <p:spPr bwMode="auto">
                <a:xfrm>
                  <a:off x="4003" y="2664"/>
                  <a:ext cx="774" cy="1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100">
                      <a:solidFill>
                        <a:schemeClr val="bg1"/>
                      </a:solidFill>
                    </a:rPr>
                    <a:t>Purchase advice</a:t>
                  </a:r>
                </a:p>
              </p:txBody>
            </p:sp>
            <p:grpSp>
              <p:nvGrpSpPr>
                <p:cNvPr id="72764" name="Group 47"/>
                <p:cNvGrpSpPr>
                  <a:grpSpLocks/>
                </p:cNvGrpSpPr>
                <p:nvPr/>
              </p:nvGrpSpPr>
              <p:grpSpPr bwMode="auto">
                <a:xfrm>
                  <a:off x="4002" y="2824"/>
                  <a:ext cx="776" cy="612"/>
                  <a:chOff x="4190" y="2836"/>
                  <a:chExt cx="776" cy="612"/>
                </a:xfrm>
              </p:grpSpPr>
              <p:grpSp>
                <p:nvGrpSpPr>
                  <p:cNvPr id="72765" name="Group 48"/>
                  <p:cNvGrpSpPr>
                    <a:grpSpLocks/>
                  </p:cNvGrpSpPr>
                  <p:nvPr/>
                </p:nvGrpSpPr>
                <p:grpSpPr bwMode="auto">
                  <a:xfrm>
                    <a:off x="4190" y="2836"/>
                    <a:ext cx="776" cy="612"/>
                    <a:chOff x="4190" y="2836"/>
                    <a:chExt cx="776" cy="612"/>
                  </a:xfrm>
                </p:grpSpPr>
                <p:sp>
                  <p:nvSpPr>
                    <p:cNvPr id="72773" name="Rectangle 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0" y="2836"/>
                      <a:ext cx="776" cy="612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defTabSz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endParaRPr lang="en-US" altLang="en-US" sz="160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72774" name="Line 5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92" y="2922"/>
                      <a:ext cx="772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72775" name="Line 5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92" y="3009"/>
                      <a:ext cx="772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72776" name="Line 5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92" y="3096"/>
                      <a:ext cx="772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72777" name="Line 5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92" y="3270"/>
                      <a:ext cx="772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72778" name="Line 5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92" y="3357"/>
                      <a:ext cx="772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72779" name="Line 5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92" y="3183"/>
                      <a:ext cx="772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1600">
                        <a:solidFill>
                          <a:schemeClr val="bg1"/>
                        </a:solidFill>
                      </a:endParaRPr>
                    </a:p>
                  </p:txBody>
                </p:sp>
              </p:grpSp>
              <p:sp>
                <p:nvSpPr>
                  <p:cNvPr id="72766" name="Line 56"/>
                  <p:cNvSpPr>
                    <a:spLocks noChangeShapeType="1"/>
                  </p:cNvSpPr>
                  <p:nvPr/>
                </p:nvSpPr>
                <p:spPr bwMode="auto">
                  <a:xfrm>
                    <a:off x="4288" y="2836"/>
                    <a:ext cx="0" cy="60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60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72767" name="Line 57"/>
                  <p:cNvSpPr>
                    <a:spLocks noChangeShapeType="1"/>
                  </p:cNvSpPr>
                  <p:nvPr/>
                </p:nvSpPr>
                <p:spPr bwMode="auto">
                  <a:xfrm>
                    <a:off x="4385" y="2836"/>
                    <a:ext cx="0" cy="60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60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72768" name="Line 58"/>
                  <p:cNvSpPr>
                    <a:spLocks noChangeShapeType="1"/>
                  </p:cNvSpPr>
                  <p:nvPr/>
                </p:nvSpPr>
                <p:spPr bwMode="auto">
                  <a:xfrm>
                    <a:off x="4481" y="2836"/>
                    <a:ext cx="0" cy="60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60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72769" name="Line 59"/>
                  <p:cNvSpPr>
                    <a:spLocks noChangeShapeType="1"/>
                  </p:cNvSpPr>
                  <p:nvPr/>
                </p:nvSpPr>
                <p:spPr bwMode="auto">
                  <a:xfrm>
                    <a:off x="4674" y="2836"/>
                    <a:ext cx="0" cy="60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60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72770" name="Line 60"/>
                  <p:cNvSpPr>
                    <a:spLocks noChangeShapeType="1"/>
                  </p:cNvSpPr>
                  <p:nvPr/>
                </p:nvSpPr>
                <p:spPr bwMode="auto">
                  <a:xfrm>
                    <a:off x="4867" y="2836"/>
                    <a:ext cx="0" cy="60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60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72771" name="Line 61"/>
                  <p:cNvSpPr>
                    <a:spLocks noChangeShapeType="1"/>
                  </p:cNvSpPr>
                  <p:nvPr/>
                </p:nvSpPr>
                <p:spPr bwMode="auto">
                  <a:xfrm>
                    <a:off x="4578" y="2836"/>
                    <a:ext cx="0" cy="60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60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72772" name="Line 62"/>
                  <p:cNvSpPr>
                    <a:spLocks noChangeShapeType="1"/>
                  </p:cNvSpPr>
                  <p:nvPr/>
                </p:nvSpPr>
                <p:spPr bwMode="auto">
                  <a:xfrm>
                    <a:off x="4771" y="2836"/>
                    <a:ext cx="0" cy="60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600">
                      <a:solidFill>
                        <a:schemeClr val="bg1"/>
                      </a:solidFill>
                    </a:endParaRPr>
                  </a:p>
                </p:txBody>
              </p:sp>
            </p:grpSp>
          </p:grpSp>
          <p:grpSp>
            <p:nvGrpSpPr>
              <p:cNvPr id="72759" name="Group 63"/>
              <p:cNvGrpSpPr>
                <a:grpSpLocks/>
              </p:cNvGrpSpPr>
              <p:nvPr/>
            </p:nvGrpSpPr>
            <p:grpSpPr bwMode="auto">
              <a:xfrm>
                <a:off x="3839" y="3152"/>
                <a:ext cx="959" cy="923"/>
                <a:chOff x="3839" y="3152"/>
                <a:chExt cx="959" cy="923"/>
              </a:xfrm>
            </p:grpSpPr>
            <p:sp>
              <p:nvSpPr>
                <p:cNvPr id="73792" name="Rectangle 64"/>
                <p:cNvSpPr>
                  <a:spLocks noChangeArrowheads="1"/>
                </p:cNvSpPr>
                <p:nvPr/>
              </p:nvSpPr>
              <p:spPr bwMode="auto">
                <a:xfrm>
                  <a:off x="3861" y="3152"/>
                  <a:ext cx="916" cy="923"/>
                </a:xfrm>
                <a:prstGeom prst="rect">
                  <a:avLst/>
                </a:prstGeom>
                <a:solidFill>
                  <a:schemeClr val="accent3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600" dirty="0">
                    <a:solidFill>
                      <a:schemeClr val="bg1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72761" name="Rectangle 65"/>
                <p:cNvSpPr>
                  <a:spLocks noChangeArrowheads="1"/>
                </p:cNvSpPr>
                <p:nvPr/>
              </p:nvSpPr>
              <p:spPr bwMode="auto">
                <a:xfrm>
                  <a:off x="3839" y="3152"/>
                  <a:ext cx="959" cy="9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100">
                      <a:solidFill>
                        <a:schemeClr val="bg1"/>
                      </a:solidFill>
                    </a:rPr>
                    <a:t>Exception reports</a:t>
                  </a:r>
                </a:p>
                <a:p>
                  <a:pPr algn="ctr">
                    <a:lnSpc>
                      <a:spcPct val="85000"/>
                    </a:lnSpc>
                  </a:pPr>
                  <a:endParaRPr lang="en-US" altLang="en-US" sz="1100">
                    <a:solidFill>
                      <a:schemeClr val="bg1"/>
                    </a:solidFill>
                  </a:endParaRPr>
                </a:p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100">
                      <a:solidFill>
                        <a:schemeClr val="bg1"/>
                      </a:solidFill>
                    </a:rPr>
                    <a:t>Order early or late or not needed</a:t>
                  </a:r>
                </a:p>
                <a:p>
                  <a:pPr algn="ctr">
                    <a:lnSpc>
                      <a:spcPct val="85000"/>
                    </a:lnSpc>
                  </a:pPr>
                  <a:endParaRPr lang="en-US" altLang="en-US" sz="1100">
                    <a:solidFill>
                      <a:schemeClr val="bg1"/>
                    </a:solidFill>
                  </a:endParaRPr>
                </a:p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100">
                      <a:solidFill>
                        <a:schemeClr val="bg1"/>
                      </a:solidFill>
                    </a:rPr>
                    <a:t>Order quantity too small or too large</a:t>
                  </a:r>
                </a:p>
              </p:txBody>
            </p:sp>
          </p:grpSp>
        </p:grpSp>
        <p:grpSp>
          <p:nvGrpSpPr>
            <p:cNvPr id="72748" name="Group 66"/>
            <p:cNvGrpSpPr>
              <a:grpSpLocks/>
            </p:cNvGrpSpPr>
            <p:nvPr/>
          </p:nvGrpSpPr>
          <p:grpSpPr bwMode="auto">
            <a:xfrm>
              <a:off x="3224" y="1680"/>
              <a:ext cx="728" cy="1800"/>
              <a:chOff x="3224" y="1680"/>
              <a:chExt cx="728" cy="1800"/>
            </a:xfrm>
          </p:grpSpPr>
          <p:sp>
            <p:nvSpPr>
              <p:cNvPr id="72749" name="Line 67"/>
              <p:cNvSpPr>
                <a:spLocks noChangeShapeType="1"/>
              </p:cNvSpPr>
              <p:nvPr/>
            </p:nvSpPr>
            <p:spPr bwMode="auto">
              <a:xfrm flipV="1">
                <a:off x="3224" y="1680"/>
                <a:ext cx="664" cy="648"/>
              </a:xfrm>
              <a:prstGeom prst="line">
                <a:avLst/>
              </a:prstGeom>
              <a:noFill/>
              <a:ln w="57150">
                <a:solidFill>
                  <a:schemeClr val="hlink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72750" name="Line 68"/>
              <p:cNvSpPr>
                <a:spLocks noChangeShapeType="1"/>
              </p:cNvSpPr>
              <p:nvPr/>
            </p:nvSpPr>
            <p:spPr bwMode="auto">
              <a:xfrm>
                <a:off x="3288" y="3384"/>
                <a:ext cx="568" cy="96"/>
              </a:xfrm>
              <a:prstGeom prst="line">
                <a:avLst/>
              </a:prstGeom>
              <a:noFill/>
              <a:ln w="57150">
                <a:solidFill>
                  <a:schemeClr val="hlink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72751" name="Line 69"/>
              <p:cNvSpPr>
                <a:spLocks noChangeShapeType="1"/>
              </p:cNvSpPr>
              <p:nvPr/>
            </p:nvSpPr>
            <p:spPr bwMode="auto">
              <a:xfrm flipV="1">
                <a:off x="3240" y="2080"/>
                <a:ext cx="712" cy="584"/>
              </a:xfrm>
              <a:prstGeom prst="line">
                <a:avLst/>
              </a:prstGeom>
              <a:noFill/>
              <a:ln w="57150">
                <a:solidFill>
                  <a:schemeClr val="hlink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72752" name="Line 70"/>
              <p:cNvSpPr>
                <a:spLocks noChangeShapeType="1"/>
              </p:cNvSpPr>
              <p:nvPr/>
            </p:nvSpPr>
            <p:spPr bwMode="auto">
              <a:xfrm flipV="1">
                <a:off x="3288" y="2608"/>
                <a:ext cx="584" cy="408"/>
              </a:xfrm>
              <a:prstGeom prst="line">
                <a:avLst/>
              </a:prstGeom>
              <a:noFill/>
              <a:ln w="57150">
                <a:solidFill>
                  <a:schemeClr val="hlink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72753" name="Line 71"/>
              <p:cNvSpPr>
                <a:spLocks noChangeShapeType="1"/>
              </p:cNvSpPr>
              <p:nvPr/>
            </p:nvSpPr>
            <p:spPr bwMode="auto">
              <a:xfrm flipV="1">
                <a:off x="3328" y="2960"/>
                <a:ext cx="616" cy="296"/>
              </a:xfrm>
              <a:prstGeom prst="line">
                <a:avLst/>
              </a:prstGeom>
              <a:noFill/>
              <a:ln w="57150">
                <a:solidFill>
                  <a:schemeClr val="hlink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73800" name="Group 72"/>
          <p:cNvGrpSpPr>
            <a:grpSpLocks/>
          </p:cNvGrpSpPr>
          <p:nvPr/>
        </p:nvGrpSpPr>
        <p:grpSpPr bwMode="auto">
          <a:xfrm>
            <a:off x="1279526" y="1198960"/>
            <a:ext cx="2682875" cy="3277790"/>
            <a:chOff x="806" y="951"/>
            <a:chExt cx="1690" cy="2753"/>
          </a:xfrm>
        </p:grpSpPr>
        <p:grpSp>
          <p:nvGrpSpPr>
            <p:cNvPr id="72731" name="Group 73"/>
            <p:cNvGrpSpPr>
              <a:grpSpLocks/>
            </p:cNvGrpSpPr>
            <p:nvPr/>
          </p:nvGrpSpPr>
          <p:grpSpPr bwMode="auto">
            <a:xfrm>
              <a:off x="1696" y="1464"/>
              <a:ext cx="800" cy="1992"/>
              <a:chOff x="1696" y="1464"/>
              <a:chExt cx="800" cy="1992"/>
            </a:xfrm>
          </p:grpSpPr>
          <p:sp>
            <p:nvSpPr>
              <p:cNvPr id="72743" name="Line 74"/>
              <p:cNvSpPr>
                <a:spLocks noChangeShapeType="1"/>
              </p:cNvSpPr>
              <p:nvPr/>
            </p:nvSpPr>
            <p:spPr bwMode="auto">
              <a:xfrm flipV="1">
                <a:off x="1752" y="3280"/>
                <a:ext cx="600" cy="176"/>
              </a:xfrm>
              <a:prstGeom prst="line">
                <a:avLst/>
              </a:prstGeom>
              <a:noFill/>
              <a:ln w="57150">
                <a:solidFill>
                  <a:schemeClr val="hlink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72744" name="Line 75"/>
              <p:cNvSpPr>
                <a:spLocks noChangeShapeType="1"/>
              </p:cNvSpPr>
              <p:nvPr/>
            </p:nvSpPr>
            <p:spPr bwMode="auto">
              <a:xfrm>
                <a:off x="1696" y="1464"/>
                <a:ext cx="800" cy="816"/>
              </a:xfrm>
              <a:prstGeom prst="line">
                <a:avLst/>
              </a:prstGeom>
              <a:noFill/>
              <a:ln w="57150">
                <a:solidFill>
                  <a:schemeClr val="hlink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72745" name="Line 76"/>
              <p:cNvSpPr>
                <a:spLocks noChangeShapeType="1"/>
              </p:cNvSpPr>
              <p:nvPr/>
            </p:nvSpPr>
            <p:spPr bwMode="auto">
              <a:xfrm>
                <a:off x="1704" y="2760"/>
                <a:ext cx="656" cy="200"/>
              </a:xfrm>
              <a:prstGeom prst="line">
                <a:avLst/>
              </a:prstGeom>
              <a:noFill/>
              <a:ln w="57150">
                <a:solidFill>
                  <a:schemeClr val="hlink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72746" name="Line 77"/>
              <p:cNvSpPr>
                <a:spLocks noChangeShapeType="1"/>
              </p:cNvSpPr>
              <p:nvPr/>
            </p:nvSpPr>
            <p:spPr bwMode="auto">
              <a:xfrm>
                <a:off x="1736" y="2088"/>
                <a:ext cx="712" cy="512"/>
              </a:xfrm>
              <a:prstGeom prst="line">
                <a:avLst/>
              </a:prstGeom>
              <a:noFill/>
              <a:ln w="57150">
                <a:solidFill>
                  <a:schemeClr val="hlink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72732" name="Group 78"/>
            <p:cNvGrpSpPr>
              <a:grpSpLocks/>
            </p:cNvGrpSpPr>
            <p:nvPr/>
          </p:nvGrpSpPr>
          <p:grpSpPr bwMode="auto">
            <a:xfrm>
              <a:off x="806" y="951"/>
              <a:ext cx="1008" cy="2753"/>
              <a:chOff x="806" y="951"/>
              <a:chExt cx="1008" cy="2753"/>
            </a:xfrm>
          </p:grpSpPr>
          <p:sp>
            <p:nvSpPr>
              <p:cNvPr id="73807" name="AutoShape 79"/>
              <p:cNvSpPr>
                <a:spLocks noChangeArrowheads="1"/>
              </p:cNvSpPr>
              <p:nvPr/>
            </p:nvSpPr>
            <p:spPr bwMode="auto">
              <a:xfrm>
                <a:off x="806" y="3184"/>
                <a:ext cx="1008" cy="520"/>
              </a:xfrm>
              <a:prstGeom prst="can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77000">
                    <a:schemeClr val="accent2"/>
                  </a:gs>
                </a:gsLst>
                <a:lin ang="0" scaled="1"/>
                <a:tileRect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dirty="0">
                  <a:solidFill>
                    <a:schemeClr val="bg1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72734" name="Rectangle 80"/>
              <p:cNvSpPr>
                <a:spLocks noChangeArrowheads="1"/>
              </p:cNvSpPr>
              <p:nvPr/>
            </p:nvSpPr>
            <p:spPr bwMode="auto">
              <a:xfrm>
                <a:off x="988" y="951"/>
                <a:ext cx="552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200"/>
                  <a:t>Data Files</a:t>
                </a:r>
              </a:p>
            </p:txBody>
          </p:sp>
          <p:sp>
            <p:nvSpPr>
              <p:cNvPr id="72735" name="Rectangle 81"/>
              <p:cNvSpPr>
                <a:spLocks noChangeArrowheads="1"/>
              </p:cNvSpPr>
              <p:nvPr/>
            </p:nvSpPr>
            <p:spPr bwMode="auto">
              <a:xfrm>
                <a:off x="817" y="3223"/>
                <a:ext cx="814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200">
                    <a:solidFill>
                      <a:schemeClr val="bg1"/>
                    </a:solidFill>
                  </a:rPr>
                  <a:t>Purchasing data</a:t>
                </a:r>
              </a:p>
            </p:txBody>
          </p:sp>
          <p:sp>
            <p:nvSpPr>
              <p:cNvPr id="73810" name="AutoShape 82"/>
              <p:cNvSpPr>
                <a:spLocks noChangeArrowheads="1"/>
              </p:cNvSpPr>
              <p:nvPr/>
            </p:nvSpPr>
            <p:spPr bwMode="auto">
              <a:xfrm>
                <a:off x="806" y="2520"/>
                <a:ext cx="1008" cy="520"/>
              </a:xfrm>
              <a:prstGeom prst="can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77000">
                    <a:schemeClr val="accent2"/>
                  </a:gs>
                </a:gsLst>
                <a:lin ang="0" scaled="1"/>
                <a:tileRect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dirty="0">
                  <a:solidFill>
                    <a:schemeClr val="bg1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73811" name="AutoShape 83"/>
              <p:cNvSpPr>
                <a:spLocks noChangeArrowheads="1"/>
              </p:cNvSpPr>
              <p:nvPr/>
            </p:nvSpPr>
            <p:spPr bwMode="auto">
              <a:xfrm>
                <a:off x="806" y="1900"/>
                <a:ext cx="1008" cy="520"/>
              </a:xfrm>
              <a:prstGeom prst="can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77000">
                    <a:schemeClr val="accent2"/>
                  </a:gs>
                </a:gsLst>
                <a:lin ang="0" scaled="1"/>
                <a:tileRect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dirty="0">
                  <a:solidFill>
                    <a:schemeClr val="bg1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73812" name="AutoShape 84"/>
              <p:cNvSpPr>
                <a:spLocks noChangeArrowheads="1"/>
              </p:cNvSpPr>
              <p:nvPr/>
            </p:nvSpPr>
            <p:spPr bwMode="auto">
              <a:xfrm>
                <a:off x="806" y="1248"/>
                <a:ext cx="1008" cy="520"/>
              </a:xfrm>
              <a:prstGeom prst="can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77000">
                    <a:schemeClr val="accent2"/>
                  </a:gs>
                </a:gsLst>
                <a:lin ang="0" scaled="1"/>
                <a:tileRect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dirty="0">
                  <a:solidFill>
                    <a:schemeClr val="bg1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72739" name="Rectangle 85"/>
              <p:cNvSpPr>
                <a:spLocks noChangeArrowheads="1"/>
              </p:cNvSpPr>
              <p:nvPr/>
            </p:nvSpPr>
            <p:spPr bwMode="auto">
              <a:xfrm>
                <a:off x="1122" y="1263"/>
                <a:ext cx="337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200">
                    <a:solidFill>
                      <a:schemeClr val="bg1"/>
                    </a:solidFill>
                  </a:rPr>
                  <a:t>BOM</a:t>
                </a:r>
              </a:p>
            </p:txBody>
          </p:sp>
          <p:sp>
            <p:nvSpPr>
              <p:cNvPr id="72740" name="Rectangle 86"/>
              <p:cNvSpPr>
                <a:spLocks noChangeArrowheads="1"/>
              </p:cNvSpPr>
              <p:nvPr/>
            </p:nvSpPr>
            <p:spPr bwMode="auto">
              <a:xfrm>
                <a:off x="960" y="1936"/>
                <a:ext cx="589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200">
                    <a:solidFill>
                      <a:schemeClr val="bg1"/>
                    </a:solidFill>
                  </a:rPr>
                  <a:t>Lead times</a:t>
                </a:r>
              </a:p>
            </p:txBody>
          </p:sp>
          <p:sp>
            <p:nvSpPr>
              <p:cNvPr id="72741" name="Rectangle 87"/>
              <p:cNvSpPr>
                <a:spLocks noChangeArrowheads="1"/>
              </p:cNvSpPr>
              <p:nvPr/>
            </p:nvSpPr>
            <p:spPr bwMode="auto">
              <a:xfrm>
                <a:off x="868" y="2160"/>
                <a:ext cx="780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>
                    <a:solidFill>
                      <a:schemeClr val="bg1"/>
                    </a:solidFill>
                  </a:rPr>
                  <a:t>(Item master file)</a:t>
                </a:r>
              </a:p>
            </p:txBody>
          </p:sp>
          <p:sp>
            <p:nvSpPr>
              <p:cNvPr id="72742" name="Rectangle 88"/>
              <p:cNvSpPr>
                <a:spLocks noChangeArrowheads="1"/>
              </p:cNvSpPr>
              <p:nvPr/>
            </p:nvSpPr>
            <p:spPr bwMode="auto">
              <a:xfrm>
                <a:off x="869" y="2551"/>
                <a:ext cx="729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200">
                    <a:solidFill>
                      <a:schemeClr val="bg1"/>
                    </a:solidFill>
                  </a:rPr>
                  <a:t>Inventory data</a:t>
                </a:r>
              </a:p>
            </p:txBody>
          </p:sp>
        </p:grpSp>
      </p:grpSp>
      <p:grpSp>
        <p:nvGrpSpPr>
          <p:cNvPr id="73817" name="Group 89"/>
          <p:cNvGrpSpPr>
            <a:grpSpLocks/>
          </p:cNvGrpSpPr>
          <p:nvPr/>
        </p:nvGrpSpPr>
        <p:grpSpPr bwMode="auto">
          <a:xfrm>
            <a:off x="3581400" y="1552575"/>
            <a:ext cx="1957388" cy="885825"/>
            <a:chOff x="2256" y="1248"/>
            <a:chExt cx="1233" cy="744"/>
          </a:xfrm>
        </p:grpSpPr>
        <p:sp>
          <p:nvSpPr>
            <p:cNvPr id="72727" name="Line 90"/>
            <p:cNvSpPr>
              <a:spLocks noChangeShapeType="1"/>
            </p:cNvSpPr>
            <p:nvPr/>
          </p:nvSpPr>
          <p:spPr bwMode="auto">
            <a:xfrm>
              <a:off x="2880" y="1656"/>
              <a:ext cx="0" cy="336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>
                <a:solidFill>
                  <a:schemeClr val="bg1"/>
                </a:solidFill>
              </a:endParaRPr>
            </a:p>
          </p:txBody>
        </p:sp>
        <p:grpSp>
          <p:nvGrpSpPr>
            <p:cNvPr id="72728" name="Group 91"/>
            <p:cNvGrpSpPr>
              <a:grpSpLocks/>
            </p:cNvGrpSpPr>
            <p:nvPr/>
          </p:nvGrpSpPr>
          <p:grpSpPr bwMode="auto">
            <a:xfrm>
              <a:off x="2256" y="1248"/>
              <a:ext cx="1233" cy="440"/>
              <a:chOff x="2256" y="1248"/>
              <a:chExt cx="1233" cy="440"/>
            </a:xfrm>
          </p:grpSpPr>
          <p:sp>
            <p:nvSpPr>
              <p:cNvPr id="72729" name="Rectangle 92"/>
              <p:cNvSpPr>
                <a:spLocks noChangeArrowheads="1"/>
              </p:cNvSpPr>
              <p:nvPr/>
            </p:nvSpPr>
            <p:spPr bwMode="auto">
              <a:xfrm>
                <a:off x="2256" y="1248"/>
                <a:ext cx="1232" cy="440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72730" name="Rectangle 93"/>
              <p:cNvSpPr>
                <a:spLocks noChangeArrowheads="1"/>
              </p:cNvSpPr>
              <p:nvPr/>
            </p:nvSpPr>
            <p:spPr bwMode="auto">
              <a:xfrm>
                <a:off x="2271" y="1327"/>
                <a:ext cx="1218" cy="3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200">
                    <a:solidFill>
                      <a:schemeClr val="bg1"/>
                    </a:solidFill>
                  </a:rPr>
                  <a:t>Master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altLang="en-US" sz="1200">
                    <a:solidFill>
                      <a:schemeClr val="bg1"/>
                    </a:solidFill>
                  </a:rPr>
                  <a:t>production schedule</a:t>
                </a:r>
              </a:p>
            </p:txBody>
          </p:sp>
        </p:grpSp>
      </p:grpSp>
      <p:grpSp>
        <p:nvGrpSpPr>
          <p:cNvPr id="73822" name="Group 94"/>
          <p:cNvGrpSpPr>
            <a:grpSpLocks/>
          </p:cNvGrpSpPr>
          <p:nvPr/>
        </p:nvGrpSpPr>
        <p:grpSpPr bwMode="auto">
          <a:xfrm>
            <a:off x="3759200" y="2441973"/>
            <a:ext cx="1625600" cy="1815703"/>
            <a:chOff x="2368" y="1995"/>
            <a:chExt cx="1024" cy="1525"/>
          </a:xfrm>
        </p:grpSpPr>
        <p:grpSp>
          <p:nvGrpSpPr>
            <p:cNvPr id="72711" name="Group 95"/>
            <p:cNvGrpSpPr>
              <a:grpSpLocks/>
            </p:cNvGrpSpPr>
            <p:nvPr/>
          </p:nvGrpSpPr>
          <p:grpSpPr bwMode="auto">
            <a:xfrm>
              <a:off x="2368" y="2632"/>
              <a:ext cx="1024" cy="888"/>
              <a:chOff x="2368" y="2616"/>
              <a:chExt cx="1024" cy="888"/>
            </a:xfrm>
          </p:grpSpPr>
          <p:sp>
            <p:nvSpPr>
              <p:cNvPr id="73824" name="Rectangle 96"/>
              <p:cNvSpPr>
                <a:spLocks noChangeArrowheads="1"/>
              </p:cNvSpPr>
              <p:nvPr/>
            </p:nvSpPr>
            <p:spPr bwMode="auto">
              <a:xfrm>
                <a:off x="2368" y="2616"/>
                <a:ext cx="1024" cy="888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dirty="0">
                  <a:solidFill>
                    <a:schemeClr val="bg1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72726" name="Rectangle 97"/>
              <p:cNvSpPr>
                <a:spLocks noChangeArrowheads="1"/>
              </p:cNvSpPr>
              <p:nvPr/>
            </p:nvSpPr>
            <p:spPr bwMode="auto">
              <a:xfrm>
                <a:off x="2395" y="2687"/>
                <a:ext cx="969" cy="7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200">
                    <a:solidFill>
                      <a:schemeClr val="bg1"/>
                    </a:solidFill>
                  </a:rPr>
                  <a:t>Material requirement planning programs (computer and software)</a:t>
                </a:r>
              </a:p>
            </p:txBody>
          </p:sp>
        </p:grpSp>
        <p:grpSp>
          <p:nvGrpSpPr>
            <p:cNvPr id="72712" name="Group 98"/>
            <p:cNvGrpSpPr>
              <a:grpSpLocks/>
            </p:cNvGrpSpPr>
            <p:nvPr/>
          </p:nvGrpSpPr>
          <p:grpSpPr bwMode="auto">
            <a:xfrm>
              <a:off x="2493" y="1995"/>
              <a:ext cx="773" cy="641"/>
              <a:chOff x="4959" y="2443"/>
              <a:chExt cx="557" cy="489"/>
            </a:xfrm>
          </p:grpSpPr>
          <p:sp>
            <p:nvSpPr>
              <p:cNvPr id="72713" name="Freeform 99"/>
              <p:cNvSpPr>
                <a:spLocks/>
              </p:cNvSpPr>
              <p:nvPr/>
            </p:nvSpPr>
            <p:spPr bwMode="auto">
              <a:xfrm>
                <a:off x="4959" y="2443"/>
                <a:ext cx="557" cy="411"/>
              </a:xfrm>
              <a:custGeom>
                <a:avLst/>
                <a:gdLst>
                  <a:gd name="T0" fmla="*/ 47 w 557"/>
                  <a:gd name="T1" fmla="*/ 411 h 411"/>
                  <a:gd name="T2" fmla="*/ 35 w 557"/>
                  <a:gd name="T3" fmla="*/ 409 h 411"/>
                  <a:gd name="T4" fmla="*/ 25 w 557"/>
                  <a:gd name="T5" fmla="*/ 407 h 411"/>
                  <a:gd name="T6" fmla="*/ 18 w 557"/>
                  <a:gd name="T7" fmla="*/ 403 h 411"/>
                  <a:gd name="T8" fmla="*/ 12 w 557"/>
                  <a:gd name="T9" fmla="*/ 397 h 411"/>
                  <a:gd name="T10" fmla="*/ 6 w 557"/>
                  <a:gd name="T11" fmla="*/ 390 h 411"/>
                  <a:gd name="T12" fmla="*/ 2 w 557"/>
                  <a:gd name="T13" fmla="*/ 382 h 411"/>
                  <a:gd name="T14" fmla="*/ 0 w 557"/>
                  <a:gd name="T15" fmla="*/ 374 h 411"/>
                  <a:gd name="T16" fmla="*/ 0 w 557"/>
                  <a:gd name="T17" fmla="*/ 365 h 411"/>
                  <a:gd name="T18" fmla="*/ 0 w 557"/>
                  <a:gd name="T19" fmla="*/ 46 h 411"/>
                  <a:gd name="T20" fmla="*/ 0 w 557"/>
                  <a:gd name="T21" fmla="*/ 36 h 411"/>
                  <a:gd name="T22" fmla="*/ 2 w 557"/>
                  <a:gd name="T23" fmla="*/ 27 h 411"/>
                  <a:gd name="T24" fmla="*/ 6 w 557"/>
                  <a:gd name="T25" fmla="*/ 19 h 411"/>
                  <a:gd name="T26" fmla="*/ 12 w 557"/>
                  <a:gd name="T27" fmla="*/ 11 h 411"/>
                  <a:gd name="T28" fmla="*/ 18 w 557"/>
                  <a:gd name="T29" fmla="*/ 6 h 411"/>
                  <a:gd name="T30" fmla="*/ 25 w 557"/>
                  <a:gd name="T31" fmla="*/ 2 h 411"/>
                  <a:gd name="T32" fmla="*/ 35 w 557"/>
                  <a:gd name="T33" fmla="*/ 0 h 411"/>
                  <a:gd name="T34" fmla="*/ 47 w 557"/>
                  <a:gd name="T35" fmla="*/ 0 h 411"/>
                  <a:gd name="T36" fmla="*/ 511 w 557"/>
                  <a:gd name="T37" fmla="*/ 0 h 411"/>
                  <a:gd name="T38" fmla="*/ 523 w 557"/>
                  <a:gd name="T39" fmla="*/ 0 h 411"/>
                  <a:gd name="T40" fmla="*/ 532 w 557"/>
                  <a:gd name="T41" fmla="*/ 2 h 411"/>
                  <a:gd name="T42" fmla="*/ 540 w 557"/>
                  <a:gd name="T43" fmla="*/ 6 h 411"/>
                  <a:gd name="T44" fmla="*/ 548 w 557"/>
                  <a:gd name="T45" fmla="*/ 11 h 411"/>
                  <a:gd name="T46" fmla="*/ 552 w 557"/>
                  <a:gd name="T47" fmla="*/ 19 h 411"/>
                  <a:gd name="T48" fmla="*/ 555 w 557"/>
                  <a:gd name="T49" fmla="*/ 27 h 411"/>
                  <a:gd name="T50" fmla="*/ 557 w 557"/>
                  <a:gd name="T51" fmla="*/ 36 h 411"/>
                  <a:gd name="T52" fmla="*/ 557 w 557"/>
                  <a:gd name="T53" fmla="*/ 46 h 411"/>
                  <a:gd name="T54" fmla="*/ 557 w 557"/>
                  <a:gd name="T55" fmla="*/ 365 h 411"/>
                  <a:gd name="T56" fmla="*/ 557 w 557"/>
                  <a:gd name="T57" fmla="*/ 374 h 411"/>
                  <a:gd name="T58" fmla="*/ 555 w 557"/>
                  <a:gd name="T59" fmla="*/ 382 h 411"/>
                  <a:gd name="T60" fmla="*/ 552 w 557"/>
                  <a:gd name="T61" fmla="*/ 390 h 411"/>
                  <a:gd name="T62" fmla="*/ 548 w 557"/>
                  <a:gd name="T63" fmla="*/ 397 h 411"/>
                  <a:gd name="T64" fmla="*/ 540 w 557"/>
                  <a:gd name="T65" fmla="*/ 403 h 411"/>
                  <a:gd name="T66" fmla="*/ 532 w 557"/>
                  <a:gd name="T67" fmla="*/ 407 h 411"/>
                  <a:gd name="T68" fmla="*/ 523 w 557"/>
                  <a:gd name="T69" fmla="*/ 409 h 411"/>
                  <a:gd name="T70" fmla="*/ 511 w 557"/>
                  <a:gd name="T71" fmla="*/ 411 h 411"/>
                  <a:gd name="T72" fmla="*/ 47 w 557"/>
                  <a:gd name="T73" fmla="*/ 411 h 411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557"/>
                  <a:gd name="T112" fmla="*/ 0 h 411"/>
                  <a:gd name="T113" fmla="*/ 557 w 557"/>
                  <a:gd name="T114" fmla="*/ 411 h 411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557" h="411">
                    <a:moveTo>
                      <a:pt x="47" y="411"/>
                    </a:moveTo>
                    <a:lnTo>
                      <a:pt x="35" y="409"/>
                    </a:lnTo>
                    <a:lnTo>
                      <a:pt x="25" y="407"/>
                    </a:lnTo>
                    <a:lnTo>
                      <a:pt x="18" y="403"/>
                    </a:lnTo>
                    <a:lnTo>
                      <a:pt x="12" y="397"/>
                    </a:lnTo>
                    <a:lnTo>
                      <a:pt x="6" y="390"/>
                    </a:lnTo>
                    <a:lnTo>
                      <a:pt x="2" y="382"/>
                    </a:lnTo>
                    <a:lnTo>
                      <a:pt x="0" y="374"/>
                    </a:lnTo>
                    <a:lnTo>
                      <a:pt x="0" y="365"/>
                    </a:lnTo>
                    <a:lnTo>
                      <a:pt x="0" y="46"/>
                    </a:lnTo>
                    <a:lnTo>
                      <a:pt x="0" y="36"/>
                    </a:lnTo>
                    <a:lnTo>
                      <a:pt x="2" y="27"/>
                    </a:lnTo>
                    <a:lnTo>
                      <a:pt x="6" y="19"/>
                    </a:lnTo>
                    <a:lnTo>
                      <a:pt x="12" y="11"/>
                    </a:lnTo>
                    <a:lnTo>
                      <a:pt x="18" y="6"/>
                    </a:lnTo>
                    <a:lnTo>
                      <a:pt x="25" y="2"/>
                    </a:lnTo>
                    <a:lnTo>
                      <a:pt x="35" y="0"/>
                    </a:lnTo>
                    <a:lnTo>
                      <a:pt x="47" y="0"/>
                    </a:lnTo>
                    <a:lnTo>
                      <a:pt x="511" y="0"/>
                    </a:lnTo>
                    <a:lnTo>
                      <a:pt x="523" y="0"/>
                    </a:lnTo>
                    <a:lnTo>
                      <a:pt x="532" y="2"/>
                    </a:lnTo>
                    <a:lnTo>
                      <a:pt x="540" y="6"/>
                    </a:lnTo>
                    <a:lnTo>
                      <a:pt x="548" y="11"/>
                    </a:lnTo>
                    <a:lnTo>
                      <a:pt x="552" y="19"/>
                    </a:lnTo>
                    <a:lnTo>
                      <a:pt x="555" y="27"/>
                    </a:lnTo>
                    <a:lnTo>
                      <a:pt x="557" y="36"/>
                    </a:lnTo>
                    <a:lnTo>
                      <a:pt x="557" y="46"/>
                    </a:lnTo>
                    <a:lnTo>
                      <a:pt x="557" y="365"/>
                    </a:lnTo>
                    <a:lnTo>
                      <a:pt x="557" y="374"/>
                    </a:lnTo>
                    <a:lnTo>
                      <a:pt x="555" y="382"/>
                    </a:lnTo>
                    <a:lnTo>
                      <a:pt x="552" y="390"/>
                    </a:lnTo>
                    <a:lnTo>
                      <a:pt x="548" y="397"/>
                    </a:lnTo>
                    <a:lnTo>
                      <a:pt x="540" y="403"/>
                    </a:lnTo>
                    <a:lnTo>
                      <a:pt x="532" y="407"/>
                    </a:lnTo>
                    <a:lnTo>
                      <a:pt x="523" y="409"/>
                    </a:lnTo>
                    <a:lnTo>
                      <a:pt x="511" y="411"/>
                    </a:lnTo>
                    <a:lnTo>
                      <a:pt x="47" y="4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72714" name="Freeform 100"/>
              <p:cNvSpPr>
                <a:spLocks/>
              </p:cNvSpPr>
              <p:nvPr/>
            </p:nvSpPr>
            <p:spPr bwMode="auto">
              <a:xfrm>
                <a:off x="4971" y="2454"/>
                <a:ext cx="534" cy="388"/>
              </a:xfrm>
              <a:custGeom>
                <a:avLst/>
                <a:gdLst>
                  <a:gd name="T0" fmla="*/ 0 w 534"/>
                  <a:gd name="T1" fmla="*/ 350 h 388"/>
                  <a:gd name="T2" fmla="*/ 0 w 534"/>
                  <a:gd name="T3" fmla="*/ 358 h 388"/>
                  <a:gd name="T4" fmla="*/ 2 w 534"/>
                  <a:gd name="T5" fmla="*/ 365 h 388"/>
                  <a:gd name="T6" fmla="*/ 6 w 534"/>
                  <a:gd name="T7" fmla="*/ 371 h 388"/>
                  <a:gd name="T8" fmla="*/ 10 w 534"/>
                  <a:gd name="T9" fmla="*/ 377 h 388"/>
                  <a:gd name="T10" fmla="*/ 13 w 534"/>
                  <a:gd name="T11" fmla="*/ 382 h 388"/>
                  <a:gd name="T12" fmla="*/ 21 w 534"/>
                  <a:gd name="T13" fmla="*/ 384 h 388"/>
                  <a:gd name="T14" fmla="*/ 29 w 534"/>
                  <a:gd name="T15" fmla="*/ 386 h 388"/>
                  <a:gd name="T16" fmla="*/ 38 w 534"/>
                  <a:gd name="T17" fmla="*/ 388 h 388"/>
                  <a:gd name="T18" fmla="*/ 495 w 534"/>
                  <a:gd name="T19" fmla="*/ 388 h 388"/>
                  <a:gd name="T20" fmla="*/ 505 w 534"/>
                  <a:gd name="T21" fmla="*/ 386 h 388"/>
                  <a:gd name="T22" fmla="*/ 515 w 534"/>
                  <a:gd name="T23" fmla="*/ 384 h 388"/>
                  <a:gd name="T24" fmla="*/ 520 w 534"/>
                  <a:gd name="T25" fmla="*/ 382 h 388"/>
                  <a:gd name="T26" fmla="*/ 526 w 534"/>
                  <a:gd name="T27" fmla="*/ 377 h 388"/>
                  <a:gd name="T28" fmla="*/ 530 w 534"/>
                  <a:gd name="T29" fmla="*/ 371 h 388"/>
                  <a:gd name="T30" fmla="*/ 532 w 534"/>
                  <a:gd name="T31" fmla="*/ 365 h 388"/>
                  <a:gd name="T32" fmla="*/ 534 w 534"/>
                  <a:gd name="T33" fmla="*/ 358 h 388"/>
                  <a:gd name="T34" fmla="*/ 534 w 534"/>
                  <a:gd name="T35" fmla="*/ 350 h 388"/>
                  <a:gd name="T36" fmla="*/ 534 w 534"/>
                  <a:gd name="T37" fmla="*/ 39 h 388"/>
                  <a:gd name="T38" fmla="*/ 534 w 534"/>
                  <a:gd name="T39" fmla="*/ 29 h 388"/>
                  <a:gd name="T40" fmla="*/ 532 w 534"/>
                  <a:gd name="T41" fmla="*/ 23 h 388"/>
                  <a:gd name="T42" fmla="*/ 530 w 534"/>
                  <a:gd name="T43" fmla="*/ 16 h 388"/>
                  <a:gd name="T44" fmla="*/ 526 w 534"/>
                  <a:gd name="T45" fmla="*/ 10 h 388"/>
                  <a:gd name="T46" fmla="*/ 520 w 534"/>
                  <a:gd name="T47" fmla="*/ 6 h 388"/>
                  <a:gd name="T48" fmla="*/ 515 w 534"/>
                  <a:gd name="T49" fmla="*/ 2 h 388"/>
                  <a:gd name="T50" fmla="*/ 505 w 534"/>
                  <a:gd name="T51" fmla="*/ 0 h 388"/>
                  <a:gd name="T52" fmla="*/ 495 w 534"/>
                  <a:gd name="T53" fmla="*/ 0 h 388"/>
                  <a:gd name="T54" fmla="*/ 38 w 534"/>
                  <a:gd name="T55" fmla="*/ 0 h 388"/>
                  <a:gd name="T56" fmla="*/ 29 w 534"/>
                  <a:gd name="T57" fmla="*/ 0 h 388"/>
                  <a:gd name="T58" fmla="*/ 21 w 534"/>
                  <a:gd name="T59" fmla="*/ 2 h 388"/>
                  <a:gd name="T60" fmla="*/ 13 w 534"/>
                  <a:gd name="T61" fmla="*/ 6 h 388"/>
                  <a:gd name="T62" fmla="*/ 10 w 534"/>
                  <a:gd name="T63" fmla="*/ 10 h 388"/>
                  <a:gd name="T64" fmla="*/ 6 w 534"/>
                  <a:gd name="T65" fmla="*/ 16 h 388"/>
                  <a:gd name="T66" fmla="*/ 2 w 534"/>
                  <a:gd name="T67" fmla="*/ 23 h 388"/>
                  <a:gd name="T68" fmla="*/ 0 w 534"/>
                  <a:gd name="T69" fmla="*/ 29 h 388"/>
                  <a:gd name="T70" fmla="*/ 0 w 534"/>
                  <a:gd name="T71" fmla="*/ 39 h 388"/>
                  <a:gd name="T72" fmla="*/ 0 w 534"/>
                  <a:gd name="T73" fmla="*/ 350 h 38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534"/>
                  <a:gd name="T112" fmla="*/ 0 h 388"/>
                  <a:gd name="T113" fmla="*/ 534 w 534"/>
                  <a:gd name="T114" fmla="*/ 388 h 388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534" h="388">
                    <a:moveTo>
                      <a:pt x="0" y="350"/>
                    </a:moveTo>
                    <a:lnTo>
                      <a:pt x="0" y="358"/>
                    </a:lnTo>
                    <a:lnTo>
                      <a:pt x="2" y="365"/>
                    </a:lnTo>
                    <a:lnTo>
                      <a:pt x="6" y="371"/>
                    </a:lnTo>
                    <a:lnTo>
                      <a:pt x="10" y="377"/>
                    </a:lnTo>
                    <a:lnTo>
                      <a:pt x="13" y="382"/>
                    </a:lnTo>
                    <a:lnTo>
                      <a:pt x="21" y="384"/>
                    </a:lnTo>
                    <a:lnTo>
                      <a:pt x="29" y="386"/>
                    </a:lnTo>
                    <a:lnTo>
                      <a:pt x="38" y="388"/>
                    </a:lnTo>
                    <a:lnTo>
                      <a:pt x="495" y="388"/>
                    </a:lnTo>
                    <a:lnTo>
                      <a:pt x="505" y="386"/>
                    </a:lnTo>
                    <a:lnTo>
                      <a:pt x="515" y="384"/>
                    </a:lnTo>
                    <a:lnTo>
                      <a:pt x="520" y="382"/>
                    </a:lnTo>
                    <a:lnTo>
                      <a:pt x="526" y="377"/>
                    </a:lnTo>
                    <a:lnTo>
                      <a:pt x="530" y="371"/>
                    </a:lnTo>
                    <a:lnTo>
                      <a:pt x="532" y="365"/>
                    </a:lnTo>
                    <a:lnTo>
                      <a:pt x="534" y="358"/>
                    </a:lnTo>
                    <a:lnTo>
                      <a:pt x="534" y="350"/>
                    </a:lnTo>
                    <a:lnTo>
                      <a:pt x="534" y="39"/>
                    </a:lnTo>
                    <a:lnTo>
                      <a:pt x="534" y="29"/>
                    </a:lnTo>
                    <a:lnTo>
                      <a:pt x="532" y="23"/>
                    </a:lnTo>
                    <a:lnTo>
                      <a:pt x="530" y="16"/>
                    </a:lnTo>
                    <a:lnTo>
                      <a:pt x="526" y="10"/>
                    </a:lnTo>
                    <a:lnTo>
                      <a:pt x="520" y="6"/>
                    </a:lnTo>
                    <a:lnTo>
                      <a:pt x="515" y="2"/>
                    </a:lnTo>
                    <a:lnTo>
                      <a:pt x="505" y="0"/>
                    </a:lnTo>
                    <a:lnTo>
                      <a:pt x="495" y="0"/>
                    </a:lnTo>
                    <a:lnTo>
                      <a:pt x="38" y="0"/>
                    </a:lnTo>
                    <a:lnTo>
                      <a:pt x="29" y="0"/>
                    </a:lnTo>
                    <a:lnTo>
                      <a:pt x="21" y="2"/>
                    </a:lnTo>
                    <a:lnTo>
                      <a:pt x="13" y="6"/>
                    </a:lnTo>
                    <a:lnTo>
                      <a:pt x="10" y="10"/>
                    </a:lnTo>
                    <a:lnTo>
                      <a:pt x="6" y="16"/>
                    </a:lnTo>
                    <a:lnTo>
                      <a:pt x="2" y="23"/>
                    </a:lnTo>
                    <a:lnTo>
                      <a:pt x="0" y="29"/>
                    </a:lnTo>
                    <a:lnTo>
                      <a:pt x="0" y="39"/>
                    </a:lnTo>
                    <a:lnTo>
                      <a:pt x="0" y="350"/>
                    </a:lnTo>
                    <a:close/>
                  </a:path>
                </a:pathLst>
              </a:custGeom>
              <a:solidFill>
                <a:srgbClr val="EADF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72715" name="Freeform 101"/>
              <p:cNvSpPr>
                <a:spLocks/>
              </p:cNvSpPr>
              <p:nvPr/>
            </p:nvSpPr>
            <p:spPr bwMode="auto">
              <a:xfrm>
                <a:off x="5123" y="2854"/>
                <a:ext cx="228" cy="46"/>
              </a:xfrm>
              <a:custGeom>
                <a:avLst/>
                <a:gdLst>
                  <a:gd name="T0" fmla="*/ 228 w 228"/>
                  <a:gd name="T1" fmla="*/ 46 h 46"/>
                  <a:gd name="T2" fmla="*/ 228 w 228"/>
                  <a:gd name="T3" fmla="*/ 21 h 46"/>
                  <a:gd name="T4" fmla="*/ 192 w 228"/>
                  <a:gd name="T5" fmla="*/ 21 h 46"/>
                  <a:gd name="T6" fmla="*/ 192 w 228"/>
                  <a:gd name="T7" fmla="*/ 0 h 46"/>
                  <a:gd name="T8" fmla="*/ 36 w 228"/>
                  <a:gd name="T9" fmla="*/ 0 h 46"/>
                  <a:gd name="T10" fmla="*/ 36 w 228"/>
                  <a:gd name="T11" fmla="*/ 21 h 46"/>
                  <a:gd name="T12" fmla="*/ 0 w 228"/>
                  <a:gd name="T13" fmla="*/ 21 h 46"/>
                  <a:gd name="T14" fmla="*/ 0 w 228"/>
                  <a:gd name="T15" fmla="*/ 46 h 46"/>
                  <a:gd name="T16" fmla="*/ 228 w 228"/>
                  <a:gd name="T17" fmla="*/ 46 h 4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8"/>
                  <a:gd name="T28" fmla="*/ 0 h 46"/>
                  <a:gd name="T29" fmla="*/ 228 w 228"/>
                  <a:gd name="T30" fmla="*/ 46 h 4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8" h="46">
                    <a:moveTo>
                      <a:pt x="228" y="46"/>
                    </a:moveTo>
                    <a:lnTo>
                      <a:pt x="228" y="21"/>
                    </a:lnTo>
                    <a:lnTo>
                      <a:pt x="192" y="21"/>
                    </a:lnTo>
                    <a:lnTo>
                      <a:pt x="192" y="0"/>
                    </a:lnTo>
                    <a:lnTo>
                      <a:pt x="36" y="0"/>
                    </a:lnTo>
                    <a:lnTo>
                      <a:pt x="36" y="21"/>
                    </a:lnTo>
                    <a:lnTo>
                      <a:pt x="0" y="21"/>
                    </a:lnTo>
                    <a:lnTo>
                      <a:pt x="0" y="46"/>
                    </a:lnTo>
                    <a:lnTo>
                      <a:pt x="228" y="46"/>
                    </a:lnTo>
                    <a:close/>
                  </a:path>
                </a:pathLst>
              </a:custGeom>
              <a:solidFill>
                <a:srgbClr val="EADFD4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72716" name="Freeform 102"/>
              <p:cNvSpPr>
                <a:spLocks/>
              </p:cNvSpPr>
              <p:nvPr/>
            </p:nvSpPr>
            <p:spPr bwMode="auto">
              <a:xfrm>
                <a:off x="4975" y="2900"/>
                <a:ext cx="524" cy="32"/>
              </a:xfrm>
              <a:custGeom>
                <a:avLst/>
                <a:gdLst>
                  <a:gd name="T0" fmla="*/ 524 w 524"/>
                  <a:gd name="T1" fmla="*/ 32 h 32"/>
                  <a:gd name="T2" fmla="*/ 524 w 524"/>
                  <a:gd name="T3" fmla="*/ 0 h 32"/>
                  <a:gd name="T4" fmla="*/ 0 w 524"/>
                  <a:gd name="T5" fmla="*/ 0 h 32"/>
                  <a:gd name="T6" fmla="*/ 0 w 524"/>
                  <a:gd name="T7" fmla="*/ 32 h 32"/>
                  <a:gd name="T8" fmla="*/ 524 w 524"/>
                  <a:gd name="T9" fmla="*/ 32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24"/>
                  <a:gd name="T16" fmla="*/ 0 h 32"/>
                  <a:gd name="T17" fmla="*/ 524 w 524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24" h="32">
                    <a:moveTo>
                      <a:pt x="524" y="32"/>
                    </a:moveTo>
                    <a:lnTo>
                      <a:pt x="524" y="0"/>
                    </a:lnTo>
                    <a:lnTo>
                      <a:pt x="0" y="0"/>
                    </a:lnTo>
                    <a:lnTo>
                      <a:pt x="0" y="32"/>
                    </a:lnTo>
                    <a:lnTo>
                      <a:pt x="524" y="32"/>
                    </a:lnTo>
                    <a:close/>
                  </a:path>
                </a:pathLst>
              </a:custGeom>
              <a:solidFill>
                <a:srgbClr val="EADFD4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73831" name="Freeform 103"/>
              <p:cNvSpPr>
                <a:spLocks/>
              </p:cNvSpPr>
              <p:nvPr/>
            </p:nvSpPr>
            <p:spPr bwMode="auto">
              <a:xfrm>
                <a:off x="5011" y="2495"/>
                <a:ext cx="453" cy="307"/>
              </a:xfrm>
              <a:custGeom>
                <a:avLst/>
                <a:gdLst>
                  <a:gd name="T0" fmla="*/ 423 w 453"/>
                  <a:gd name="T1" fmla="*/ 307 h 307"/>
                  <a:gd name="T2" fmla="*/ 31 w 453"/>
                  <a:gd name="T3" fmla="*/ 307 h 307"/>
                  <a:gd name="T4" fmla="*/ 23 w 453"/>
                  <a:gd name="T5" fmla="*/ 305 h 307"/>
                  <a:gd name="T6" fmla="*/ 18 w 453"/>
                  <a:gd name="T7" fmla="*/ 303 h 307"/>
                  <a:gd name="T8" fmla="*/ 12 w 453"/>
                  <a:gd name="T9" fmla="*/ 301 h 307"/>
                  <a:gd name="T10" fmla="*/ 8 w 453"/>
                  <a:gd name="T11" fmla="*/ 297 h 307"/>
                  <a:gd name="T12" fmla="*/ 4 w 453"/>
                  <a:gd name="T13" fmla="*/ 293 h 307"/>
                  <a:gd name="T14" fmla="*/ 2 w 453"/>
                  <a:gd name="T15" fmla="*/ 288 h 307"/>
                  <a:gd name="T16" fmla="*/ 0 w 453"/>
                  <a:gd name="T17" fmla="*/ 276 h 307"/>
                  <a:gd name="T18" fmla="*/ 0 w 453"/>
                  <a:gd name="T19" fmla="*/ 30 h 307"/>
                  <a:gd name="T20" fmla="*/ 2 w 453"/>
                  <a:gd name="T21" fmla="*/ 17 h 307"/>
                  <a:gd name="T22" fmla="*/ 4 w 453"/>
                  <a:gd name="T23" fmla="*/ 13 h 307"/>
                  <a:gd name="T24" fmla="*/ 8 w 453"/>
                  <a:gd name="T25" fmla="*/ 7 h 307"/>
                  <a:gd name="T26" fmla="*/ 12 w 453"/>
                  <a:gd name="T27" fmla="*/ 4 h 307"/>
                  <a:gd name="T28" fmla="*/ 18 w 453"/>
                  <a:gd name="T29" fmla="*/ 2 h 307"/>
                  <a:gd name="T30" fmla="*/ 23 w 453"/>
                  <a:gd name="T31" fmla="*/ 0 h 307"/>
                  <a:gd name="T32" fmla="*/ 31 w 453"/>
                  <a:gd name="T33" fmla="*/ 0 h 307"/>
                  <a:gd name="T34" fmla="*/ 423 w 453"/>
                  <a:gd name="T35" fmla="*/ 0 h 307"/>
                  <a:gd name="T36" fmla="*/ 430 w 453"/>
                  <a:gd name="T37" fmla="*/ 0 h 307"/>
                  <a:gd name="T38" fmla="*/ 438 w 453"/>
                  <a:gd name="T39" fmla="*/ 2 h 307"/>
                  <a:gd name="T40" fmla="*/ 442 w 453"/>
                  <a:gd name="T41" fmla="*/ 4 h 307"/>
                  <a:gd name="T42" fmla="*/ 446 w 453"/>
                  <a:gd name="T43" fmla="*/ 7 h 307"/>
                  <a:gd name="T44" fmla="*/ 450 w 453"/>
                  <a:gd name="T45" fmla="*/ 13 h 307"/>
                  <a:gd name="T46" fmla="*/ 452 w 453"/>
                  <a:gd name="T47" fmla="*/ 17 h 307"/>
                  <a:gd name="T48" fmla="*/ 453 w 453"/>
                  <a:gd name="T49" fmla="*/ 30 h 307"/>
                  <a:gd name="T50" fmla="*/ 453 w 453"/>
                  <a:gd name="T51" fmla="*/ 276 h 307"/>
                  <a:gd name="T52" fmla="*/ 452 w 453"/>
                  <a:gd name="T53" fmla="*/ 288 h 307"/>
                  <a:gd name="T54" fmla="*/ 450 w 453"/>
                  <a:gd name="T55" fmla="*/ 293 h 307"/>
                  <a:gd name="T56" fmla="*/ 446 w 453"/>
                  <a:gd name="T57" fmla="*/ 297 h 307"/>
                  <a:gd name="T58" fmla="*/ 442 w 453"/>
                  <a:gd name="T59" fmla="*/ 301 h 307"/>
                  <a:gd name="T60" fmla="*/ 438 w 453"/>
                  <a:gd name="T61" fmla="*/ 303 h 307"/>
                  <a:gd name="T62" fmla="*/ 430 w 453"/>
                  <a:gd name="T63" fmla="*/ 305 h 307"/>
                  <a:gd name="T64" fmla="*/ 423 w 453"/>
                  <a:gd name="T65" fmla="*/ 307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53" h="307">
                    <a:moveTo>
                      <a:pt x="423" y="307"/>
                    </a:moveTo>
                    <a:lnTo>
                      <a:pt x="31" y="307"/>
                    </a:lnTo>
                    <a:lnTo>
                      <a:pt x="23" y="305"/>
                    </a:lnTo>
                    <a:lnTo>
                      <a:pt x="18" y="303"/>
                    </a:lnTo>
                    <a:lnTo>
                      <a:pt x="12" y="301"/>
                    </a:lnTo>
                    <a:lnTo>
                      <a:pt x="8" y="297"/>
                    </a:lnTo>
                    <a:lnTo>
                      <a:pt x="4" y="293"/>
                    </a:lnTo>
                    <a:lnTo>
                      <a:pt x="2" y="288"/>
                    </a:lnTo>
                    <a:lnTo>
                      <a:pt x="0" y="276"/>
                    </a:lnTo>
                    <a:lnTo>
                      <a:pt x="0" y="30"/>
                    </a:lnTo>
                    <a:lnTo>
                      <a:pt x="2" y="17"/>
                    </a:lnTo>
                    <a:lnTo>
                      <a:pt x="4" y="13"/>
                    </a:lnTo>
                    <a:lnTo>
                      <a:pt x="8" y="7"/>
                    </a:lnTo>
                    <a:lnTo>
                      <a:pt x="12" y="4"/>
                    </a:lnTo>
                    <a:lnTo>
                      <a:pt x="18" y="2"/>
                    </a:lnTo>
                    <a:lnTo>
                      <a:pt x="23" y="0"/>
                    </a:lnTo>
                    <a:lnTo>
                      <a:pt x="31" y="0"/>
                    </a:lnTo>
                    <a:lnTo>
                      <a:pt x="423" y="0"/>
                    </a:lnTo>
                    <a:lnTo>
                      <a:pt x="430" y="0"/>
                    </a:lnTo>
                    <a:lnTo>
                      <a:pt x="438" y="2"/>
                    </a:lnTo>
                    <a:lnTo>
                      <a:pt x="442" y="4"/>
                    </a:lnTo>
                    <a:lnTo>
                      <a:pt x="446" y="7"/>
                    </a:lnTo>
                    <a:lnTo>
                      <a:pt x="450" y="13"/>
                    </a:lnTo>
                    <a:lnTo>
                      <a:pt x="452" y="17"/>
                    </a:lnTo>
                    <a:lnTo>
                      <a:pt x="453" y="30"/>
                    </a:lnTo>
                    <a:lnTo>
                      <a:pt x="453" y="276"/>
                    </a:lnTo>
                    <a:lnTo>
                      <a:pt x="452" y="288"/>
                    </a:lnTo>
                    <a:lnTo>
                      <a:pt x="450" y="293"/>
                    </a:lnTo>
                    <a:lnTo>
                      <a:pt x="446" y="297"/>
                    </a:lnTo>
                    <a:lnTo>
                      <a:pt x="442" y="301"/>
                    </a:lnTo>
                    <a:lnTo>
                      <a:pt x="438" y="303"/>
                    </a:lnTo>
                    <a:lnTo>
                      <a:pt x="430" y="305"/>
                    </a:lnTo>
                    <a:lnTo>
                      <a:pt x="423" y="307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dirty="0">
                  <a:solidFill>
                    <a:schemeClr val="bg1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72718" name="Rectangle 104"/>
              <p:cNvSpPr>
                <a:spLocks noChangeArrowheads="1"/>
              </p:cNvSpPr>
              <p:nvPr/>
            </p:nvSpPr>
            <p:spPr bwMode="auto">
              <a:xfrm>
                <a:off x="5416" y="2821"/>
                <a:ext cx="48" cy="14"/>
              </a:xfrm>
              <a:prstGeom prst="rect">
                <a:avLst/>
              </a:prstGeom>
              <a:solidFill>
                <a:srgbClr val="D90C0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72719" name="Rectangle 105"/>
              <p:cNvSpPr>
                <a:spLocks noChangeArrowheads="1"/>
              </p:cNvSpPr>
              <p:nvPr/>
            </p:nvSpPr>
            <p:spPr bwMode="auto">
              <a:xfrm>
                <a:off x="4994" y="2909"/>
                <a:ext cx="8" cy="23"/>
              </a:xfrm>
              <a:prstGeom prst="rect">
                <a:avLst/>
              </a:prstGeom>
              <a:solidFill>
                <a:srgbClr val="004C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72720" name="Rectangle 106"/>
              <p:cNvSpPr>
                <a:spLocks noChangeArrowheads="1"/>
              </p:cNvSpPr>
              <p:nvPr/>
            </p:nvSpPr>
            <p:spPr bwMode="auto">
              <a:xfrm>
                <a:off x="5019" y="2909"/>
                <a:ext cx="8" cy="23"/>
              </a:xfrm>
              <a:prstGeom prst="rect">
                <a:avLst/>
              </a:prstGeom>
              <a:solidFill>
                <a:srgbClr val="004C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72721" name="Rectangle 107"/>
              <p:cNvSpPr>
                <a:spLocks noChangeArrowheads="1"/>
              </p:cNvSpPr>
              <p:nvPr/>
            </p:nvSpPr>
            <p:spPr bwMode="auto">
              <a:xfrm>
                <a:off x="5046" y="2909"/>
                <a:ext cx="8" cy="23"/>
              </a:xfrm>
              <a:prstGeom prst="rect">
                <a:avLst/>
              </a:prstGeom>
              <a:solidFill>
                <a:srgbClr val="004C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72722" name="Rectangle 108"/>
              <p:cNvSpPr>
                <a:spLocks noChangeArrowheads="1"/>
              </p:cNvSpPr>
              <p:nvPr/>
            </p:nvSpPr>
            <p:spPr bwMode="auto">
              <a:xfrm>
                <a:off x="5071" y="2909"/>
                <a:ext cx="8" cy="23"/>
              </a:xfrm>
              <a:prstGeom prst="rect">
                <a:avLst/>
              </a:prstGeom>
              <a:solidFill>
                <a:srgbClr val="004C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72723" name="Rectangle 109"/>
              <p:cNvSpPr>
                <a:spLocks noChangeArrowheads="1"/>
              </p:cNvSpPr>
              <p:nvPr/>
            </p:nvSpPr>
            <p:spPr bwMode="auto">
              <a:xfrm>
                <a:off x="5096" y="2909"/>
                <a:ext cx="7" cy="23"/>
              </a:xfrm>
              <a:prstGeom prst="rect">
                <a:avLst/>
              </a:prstGeom>
              <a:solidFill>
                <a:srgbClr val="004C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72724" name="Rectangle 110"/>
              <p:cNvSpPr>
                <a:spLocks noChangeArrowheads="1"/>
              </p:cNvSpPr>
              <p:nvPr/>
            </p:nvSpPr>
            <p:spPr bwMode="auto">
              <a:xfrm>
                <a:off x="5123" y="2909"/>
                <a:ext cx="7" cy="23"/>
              </a:xfrm>
              <a:prstGeom prst="rect">
                <a:avLst/>
              </a:prstGeom>
              <a:solidFill>
                <a:srgbClr val="004C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600">
                  <a:solidFill>
                    <a:schemeClr val="bg1"/>
                  </a:solidFill>
                </a:endParaRPr>
              </a:p>
            </p:txBody>
          </p:sp>
        </p:grpSp>
      </p:grp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73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73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7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73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73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5978"/>
            <a:ext cx="8229600" cy="99417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cs typeface="Arial" pitchFamily="34" charset="0"/>
              </a:rPr>
              <a:t>Determining Gross Requirements</a:t>
            </a:r>
          </a:p>
        </p:txBody>
      </p:sp>
      <p:sp>
        <p:nvSpPr>
          <p:cNvPr id="74754" name="Content Placeholder 1"/>
          <p:cNvSpPr>
            <a:spLocks noGrp="1"/>
          </p:cNvSpPr>
          <p:nvPr>
            <p:ph idx="1"/>
          </p:nvPr>
        </p:nvSpPr>
        <p:spPr>
          <a:xfrm>
            <a:off x="635000" y="1285876"/>
            <a:ext cx="7874000" cy="3394472"/>
          </a:xfrm>
        </p:spPr>
        <p:txBody>
          <a:bodyPr>
            <a:normAutofit fontScale="92500" lnSpcReduction="10000"/>
          </a:bodyPr>
          <a:lstStyle/>
          <a:p>
            <a:pPr>
              <a:buFont typeface="Courier New" pitchFamily="49" charset="0"/>
              <a:buChar char="o"/>
            </a:pPr>
            <a:r>
              <a:rPr lang="en-US" altLang="en-US" sz="2800" smtClean="0">
                <a:cs typeface="Arial" pitchFamily="34" charset="0"/>
              </a:rPr>
              <a:t>Starts with a production schedule for the end item – 50 units of Item A in week 8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800" smtClean="0">
                <a:cs typeface="Arial" pitchFamily="34" charset="0"/>
              </a:rPr>
              <a:t>Using the lead time for the item, determine the week in which the order should be released – a 1 week lead time means the order for 50 units should be released in week 7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800" smtClean="0">
                <a:cs typeface="Arial" pitchFamily="34" charset="0"/>
              </a:rPr>
              <a:t>This step is often called “lead time offset” or “time phasing”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5978"/>
            <a:ext cx="8229600" cy="99417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Determining Gross Requirements</a:t>
            </a:r>
          </a:p>
        </p:txBody>
      </p:sp>
      <p:sp>
        <p:nvSpPr>
          <p:cNvPr id="76802" name="Content Placeholder 1"/>
          <p:cNvSpPr>
            <a:spLocks noGrp="1"/>
          </p:cNvSpPr>
          <p:nvPr>
            <p:ph idx="1"/>
          </p:nvPr>
        </p:nvSpPr>
        <p:spPr>
          <a:xfrm>
            <a:off x="457200" y="1343026"/>
            <a:ext cx="7848600" cy="3394472"/>
          </a:xfrm>
        </p:spPr>
        <p:txBody>
          <a:bodyPr>
            <a:normAutofit fontScale="92500" lnSpcReduction="10000"/>
          </a:bodyPr>
          <a:lstStyle/>
          <a:p>
            <a:pPr>
              <a:buFont typeface="Courier New" pitchFamily="49" charset="0"/>
              <a:buChar char="o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From the BOM, every Item A requires 2 Item Bs – 100 Item Bs are required in week 7 to satisfy the order release for Item A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The lead time for the Item B is 2 weeks – release an order for 100 units of Item B in week 5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The timing and quantity for component requirements are determined by the order release of the parent(s)</a:t>
            </a:r>
          </a:p>
          <a:p>
            <a:pPr>
              <a:buFont typeface="Courier New" pitchFamily="49" charset="0"/>
              <a:buChar char="o"/>
            </a:pPr>
            <a:endParaRPr lang="en-US" altLang="en-US" sz="280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5978"/>
            <a:ext cx="8229600" cy="99417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Determining Gross Requirements</a:t>
            </a:r>
          </a:p>
        </p:txBody>
      </p:sp>
      <p:sp>
        <p:nvSpPr>
          <p:cNvPr id="78850" name="Content Placeholder 1"/>
          <p:cNvSpPr>
            <a:spLocks noGrp="1"/>
          </p:cNvSpPr>
          <p:nvPr>
            <p:ph idx="1"/>
          </p:nvPr>
        </p:nvSpPr>
        <p:spPr>
          <a:xfrm>
            <a:off x="660400" y="1295401"/>
            <a:ext cx="7823200" cy="3394472"/>
          </a:xfrm>
        </p:spPr>
        <p:txBody>
          <a:bodyPr>
            <a:normAutofit fontScale="92500"/>
          </a:bodyPr>
          <a:lstStyle/>
          <a:p>
            <a:pPr>
              <a:buFont typeface="Courier New" pitchFamily="49" charset="0"/>
              <a:buChar char="o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The process continues through the entire BOM one level at a time – often called “explosion”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By processing the BOM by level, items with multiple parents are only processed once, saving time and resources and reducing confusion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Low-level coding ensures that each item appears at only one level in the BOM</a:t>
            </a:r>
          </a:p>
          <a:p>
            <a:pPr>
              <a:buFont typeface="Courier New" pitchFamily="49" charset="0"/>
              <a:buChar char="o"/>
            </a:pPr>
            <a:endParaRPr lang="en-US" altLang="en-US" sz="280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Gross Requirements Plan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520700" y="1063229"/>
          <a:ext cx="8166101" cy="363498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57300"/>
                <a:gridCol w="825500"/>
                <a:gridCol w="650875"/>
                <a:gridCol w="650875"/>
                <a:gridCol w="650875"/>
                <a:gridCol w="650875"/>
                <a:gridCol w="650875"/>
                <a:gridCol w="650875"/>
                <a:gridCol w="650875"/>
                <a:gridCol w="650875"/>
                <a:gridCol w="876301"/>
              </a:tblGrid>
              <a:tr h="342923"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solidFill>
                            <a:schemeClr val="bg1"/>
                          </a:solidFill>
                        </a:rPr>
                        <a:t>TABLE 14.3</a:t>
                      </a:r>
                      <a:endParaRPr lang="en-US" sz="900" dirty="0">
                        <a:solidFill>
                          <a:schemeClr val="bg1"/>
                        </a:solidFill>
                      </a:endParaRPr>
                    </a:p>
                  </a:txBody>
                  <a:tcPr marT="34292" marB="34292" anchor="ctr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10">
                  <a:txBody>
                    <a:bodyPr/>
                    <a:lstStyle/>
                    <a:p>
                      <a:r>
                        <a:rPr lang="en-US" sz="900" dirty="0" smtClean="0"/>
                        <a:t>Gross Material Requirements Plan for 50 Awesome Speaker Kits (As) </a:t>
                      </a:r>
                      <a:br>
                        <a:rPr lang="en-US" sz="900" dirty="0" smtClean="0"/>
                      </a:br>
                      <a:r>
                        <a:rPr lang="en-US" sz="900" dirty="0" smtClean="0"/>
                        <a:t>with Order Release Dates Also Shown </a:t>
                      </a:r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54">
                <a:tc gridSpan="2">
                  <a:txBody>
                    <a:bodyPr/>
                    <a:lstStyle/>
                    <a:p>
                      <a:endParaRPr lang="en-US" sz="9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rgbClr val="FFFFFF"/>
                          </a:solidFill>
                        </a:rPr>
                        <a:t>WEEK</a:t>
                      </a:r>
                      <a:endParaRPr lang="en-US" sz="9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rgbClr val="FFFFFF"/>
                          </a:solidFill>
                        </a:rPr>
                        <a:t>LEAD TIME</a:t>
                      </a:r>
                      <a:endParaRPr lang="en-US" sz="9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92" marB="34292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05754">
                <a:tc gridSpan="2">
                  <a:txBody>
                    <a:bodyPr/>
                    <a:lstStyle/>
                    <a:p>
                      <a:endParaRPr lang="en-US" sz="9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rgbClr val="FFFFFF"/>
                          </a:solidFill>
                        </a:rPr>
                        <a:t>1</a:t>
                      </a:r>
                      <a:endParaRPr lang="en-US" sz="9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92" marB="34292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rgbClr val="FFFFFF"/>
                          </a:solidFill>
                        </a:rPr>
                        <a:t>2</a:t>
                      </a:r>
                      <a:endParaRPr lang="en-US" sz="9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92" marB="34292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rgbClr val="FFFFFF"/>
                          </a:solidFill>
                        </a:rPr>
                        <a:t>3</a:t>
                      </a:r>
                      <a:endParaRPr lang="en-US" sz="9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92" marB="34292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rgbClr val="FFFFFF"/>
                          </a:solidFill>
                        </a:rPr>
                        <a:t>4</a:t>
                      </a:r>
                      <a:endParaRPr lang="en-US" sz="9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92" marB="34292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rgbClr val="FFFFFF"/>
                          </a:solidFill>
                        </a:rPr>
                        <a:t>5</a:t>
                      </a:r>
                      <a:endParaRPr lang="en-US" sz="9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92" marB="34292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rgbClr val="FFFFFF"/>
                          </a:solidFill>
                        </a:rPr>
                        <a:t>6</a:t>
                      </a:r>
                      <a:endParaRPr lang="en-US" sz="9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92" marB="34292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rgbClr val="FFFFFF"/>
                          </a:solidFill>
                        </a:rPr>
                        <a:t>7</a:t>
                      </a:r>
                      <a:endParaRPr lang="en-US" sz="9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92" marB="34292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rgbClr val="FFFFFF"/>
                          </a:solidFill>
                        </a:rPr>
                        <a:t>8</a:t>
                      </a:r>
                      <a:endParaRPr lang="en-US" sz="9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92" marB="34292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54">
                <a:tc gridSpan="2">
                  <a:txBody>
                    <a:bodyPr/>
                    <a:lstStyle/>
                    <a:p>
                      <a:pPr marL="266700" indent="-266700"/>
                      <a:r>
                        <a:rPr lang="en-US" sz="900" dirty="0" smtClean="0"/>
                        <a:t>A.	Required</a:t>
                      </a:r>
                      <a:r>
                        <a:rPr lang="en-US" sz="900" baseline="0" dirty="0" smtClean="0"/>
                        <a:t> date</a:t>
                      </a:r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50</a:t>
                      </a:r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1 week</a:t>
                      </a:r>
                      <a:endParaRPr lang="en-US" sz="900" dirty="0"/>
                    </a:p>
                  </a:txBody>
                  <a:tcPr marT="34292" marB="34292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54">
                <a:tc gridSpan="2">
                  <a:txBody>
                    <a:bodyPr/>
                    <a:lstStyle/>
                    <a:p>
                      <a:pPr marL="266700" marR="0" indent="-2667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/>
                        <a:t>	Order release date</a:t>
                      </a:r>
                      <a:endParaRPr lang="en-US" sz="900" dirty="0" smtClean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50</a:t>
                      </a:r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54">
                <a:tc gridSpan="2">
                  <a:txBody>
                    <a:bodyPr/>
                    <a:lstStyle/>
                    <a:p>
                      <a:pPr marL="266700" marR="0" indent="-2667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/>
                        <a:t>B.	Required</a:t>
                      </a:r>
                      <a:r>
                        <a:rPr lang="en-US" sz="900" baseline="0" dirty="0" smtClean="0"/>
                        <a:t> date</a:t>
                      </a:r>
                      <a:endParaRPr lang="en-US" sz="900" dirty="0" smtClean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100</a:t>
                      </a:r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2 weeks</a:t>
                      </a:r>
                      <a:endParaRPr lang="en-US" sz="900" dirty="0"/>
                    </a:p>
                  </a:txBody>
                  <a:tcPr marT="34292" marB="34292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54">
                <a:tc gridSpan="2">
                  <a:txBody>
                    <a:bodyPr/>
                    <a:lstStyle/>
                    <a:p>
                      <a:pPr marL="266700" marR="0" indent="-2667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/>
                        <a:t>	Order release date</a:t>
                      </a:r>
                      <a:endParaRPr lang="en-US" sz="900" dirty="0" smtClean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100</a:t>
                      </a:r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54">
                <a:tc gridSpan="2">
                  <a:txBody>
                    <a:bodyPr/>
                    <a:lstStyle/>
                    <a:p>
                      <a:pPr marL="266700" marR="0" indent="-2667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/>
                        <a:t>C.	Required</a:t>
                      </a:r>
                      <a:r>
                        <a:rPr lang="en-US" sz="900" baseline="0" dirty="0" smtClean="0"/>
                        <a:t> date</a:t>
                      </a:r>
                      <a:endParaRPr lang="en-US" sz="900" dirty="0" smtClean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150</a:t>
                      </a:r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1 week</a:t>
                      </a:r>
                      <a:endParaRPr lang="en-US" sz="900" dirty="0"/>
                    </a:p>
                  </a:txBody>
                  <a:tcPr marT="34292" marB="34292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54">
                <a:tc gridSpan="2">
                  <a:txBody>
                    <a:bodyPr/>
                    <a:lstStyle/>
                    <a:p>
                      <a:pPr marL="266700" marR="0" indent="-2667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/>
                        <a:t>	Order release date</a:t>
                      </a:r>
                      <a:endParaRPr lang="en-US" sz="900" dirty="0" smtClean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150</a:t>
                      </a:r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54">
                <a:tc gridSpan="2">
                  <a:txBody>
                    <a:bodyPr/>
                    <a:lstStyle/>
                    <a:p>
                      <a:pPr marL="266700" marR="0" indent="-2667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/>
                        <a:t>E.	Required</a:t>
                      </a:r>
                      <a:r>
                        <a:rPr lang="en-US" sz="900" baseline="0" dirty="0" smtClean="0"/>
                        <a:t> date</a:t>
                      </a:r>
                      <a:endParaRPr lang="en-US" sz="900" dirty="0" smtClean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200</a:t>
                      </a:r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300</a:t>
                      </a:r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2 weeks</a:t>
                      </a:r>
                      <a:endParaRPr lang="en-US" sz="900" dirty="0"/>
                    </a:p>
                  </a:txBody>
                  <a:tcPr marT="34292" marB="34292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54">
                <a:tc gridSpan="2">
                  <a:txBody>
                    <a:bodyPr/>
                    <a:lstStyle/>
                    <a:p>
                      <a:pPr marL="266700" indent="-266700"/>
                      <a:r>
                        <a:rPr lang="en-US" sz="900" baseline="0" dirty="0" smtClean="0"/>
                        <a:t>	Order release date</a:t>
                      </a:r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200</a:t>
                      </a:r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300</a:t>
                      </a:r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54">
                <a:tc gridSpan="2">
                  <a:txBody>
                    <a:bodyPr/>
                    <a:lstStyle/>
                    <a:p>
                      <a:pPr marL="266700" marR="0" indent="-2667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/>
                        <a:t>F.	Required</a:t>
                      </a:r>
                      <a:r>
                        <a:rPr lang="en-US" sz="900" baseline="0" dirty="0" smtClean="0"/>
                        <a:t> date</a:t>
                      </a:r>
                      <a:endParaRPr lang="en-US" sz="900" dirty="0" smtClean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300</a:t>
                      </a:r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3 weeks</a:t>
                      </a:r>
                      <a:endParaRPr lang="en-US" sz="900" dirty="0"/>
                    </a:p>
                  </a:txBody>
                  <a:tcPr marT="34292" marB="34292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54">
                <a:tc gridSpan="2">
                  <a:txBody>
                    <a:bodyPr/>
                    <a:lstStyle/>
                    <a:p>
                      <a:pPr marL="266700" indent="-266700"/>
                      <a:r>
                        <a:rPr lang="en-US" sz="900" baseline="0" dirty="0" smtClean="0"/>
                        <a:t>	Order release date</a:t>
                      </a:r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300</a:t>
                      </a:r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54">
                <a:tc gridSpan="2">
                  <a:txBody>
                    <a:bodyPr/>
                    <a:lstStyle/>
                    <a:p>
                      <a:pPr marL="266700" marR="0" indent="-2667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/>
                        <a:t>D.	Required</a:t>
                      </a:r>
                      <a:r>
                        <a:rPr lang="en-US" sz="900" baseline="0" dirty="0" smtClean="0"/>
                        <a:t> date</a:t>
                      </a:r>
                      <a:endParaRPr lang="en-US" sz="900" dirty="0" smtClean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600</a:t>
                      </a:r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200</a:t>
                      </a:r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1 week</a:t>
                      </a:r>
                      <a:endParaRPr lang="en-US" sz="900" dirty="0"/>
                    </a:p>
                  </a:txBody>
                  <a:tcPr marT="34292" marB="34292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54">
                <a:tc gridSpan="2">
                  <a:txBody>
                    <a:bodyPr/>
                    <a:lstStyle/>
                    <a:p>
                      <a:pPr marL="266700" marR="0" indent="-2667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/>
                        <a:t>	Order release date</a:t>
                      </a:r>
                      <a:endParaRPr lang="en-US" sz="900" dirty="0" smtClean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600</a:t>
                      </a:r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200</a:t>
                      </a:r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54">
                <a:tc gridSpan="2">
                  <a:txBody>
                    <a:bodyPr/>
                    <a:lstStyle/>
                    <a:p>
                      <a:pPr marL="266700" marR="0" indent="-2667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/>
                        <a:t>G.	Required</a:t>
                      </a:r>
                      <a:r>
                        <a:rPr lang="en-US" sz="900" baseline="0" dirty="0" smtClean="0"/>
                        <a:t> date</a:t>
                      </a:r>
                      <a:endParaRPr lang="en-US" sz="900" dirty="0" smtClean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300</a:t>
                      </a:r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/>
                        <a:t>2 weeks</a:t>
                      </a:r>
                    </a:p>
                  </a:txBody>
                  <a:tcPr marT="34292" marB="34292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54">
                <a:tc gridSpan="2">
                  <a:txBody>
                    <a:bodyPr/>
                    <a:lstStyle/>
                    <a:p>
                      <a:pPr marL="266700" indent="-266700"/>
                      <a:r>
                        <a:rPr lang="en-US" sz="900" baseline="0" dirty="0" smtClean="0"/>
                        <a:t>	Order release date</a:t>
                      </a:r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300</a:t>
                      </a:r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T="34292" marB="34292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MRP record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345"/>
          <a:stretch>
            <a:fillRect/>
          </a:stretch>
        </p:blipFill>
        <p:spPr bwMode="auto">
          <a:xfrm>
            <a:off x="404813" y="1498997"/>
            <a:ext cx="8318500" cy="3251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46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61950"/>
            <a:ext cx="7772400" cy="64770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Net Requirements Plan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318000" y="266700"/>
          <a:ext cx="4521200" cy="12573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2500"/>
                <a:gridCol w="1295400"/>
                <a:gridCol w="977900"/>
                <a:gridCol w="1295400"/>
              </a:tblGrid>
              <a:tr h="25146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FFFFFF"/>
                          </a:solidFill>
                        </a:rPr>
                        <a:t>ITEM</a:t>
                      </a:r>
                      <a:endParaRPr lang="en-US" sz="12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332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FFFFFF"/>
                          </a:solidFill>
                        </a:rPr>
                        <a:t>ON HAND</a:t>
                      </a:r>
                      <a:endParaRPr lang="en-US" sz="12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332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FFFFFF"/>
                          </a:solidFill>
                        </a:rPr>
                        <a:t>ITEM</a:t>
                      </a:r>
                      <a:endParaRPr lang="en-US" sz="12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332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FFFFFF"/>
                          </a:solidFill>
                        </a:rPr>
                        <a:t>ON HAND</a:t>
                      </a:r>
                      <a:endParaRPr lang="en-US" sz="12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3320"/>
                    </a:solidFill>
                  </a:tcPr>
                </a:tc>
              </a:tr>
              <a:tr h="2514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endParaRPr lang="en-US" sz="1200" dirty="0"/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10</a:t>
                      </a:r>
                      <a:endParaRPr lang="en-US" sz="1200" dirty="0"/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E</a:t>
                      </a:r>
                      <a:endParaRPr lang="en-US" sz="1200" dirty="0"/>
                    </a:p>
                  </a:txBody>
                  <a:tcPr marT="34290" marB="342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10</a:t>
                      </a:r>
                      <a:endParaRPr lang="en-US" sz="1200" dirty="0"/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14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B</a:t>
                      </a:r>
                      <a:endParaRPr lang="en-US" sz="1200" dirty="0"/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15</a:t>
                      </a:r>
                      <a:endParaRPr lang="en-US" sz="1200" dirty="0"/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F</a:t>
                      </a:r>
                      <a:endParaRPr lang="en-US" sz="1200" dirty="0"/>
                    </a:p>
                  </a:txBody>
                  <a:tcPr marT="34290" marB="342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</a:t>
                      </a:r>
                      <a:endParaRPr lang="en-US" sz="1200" dirty="0"/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14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C</a:t>
                      </a:r>
                      <a:endParaRPr lang="en-US" sz="1200" dirty="0"/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20</a:t>
                      </a:r>
                      <a:endParaRPr lang="en-US" sz="1200" dirty="0"/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G</a:t>
                      </a:r>
                      <a:endParaRPr lang="en-US" sz="1200" dirty="0"/>
                    </a:p>
                  </a:txBody>
                  <a:tcPr marT="34290" marB="342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14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D</a:t>
                      </a:r>
                      <a:endParaRPr lang="en-US" sz="1200" dirty="0"/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10</a:t>
                      </a:r>
                      <a:endParaRPr lang="en-US" sz="1200" dirty="0"/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T="34290" marB="342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8" presetClass="entr" presetSubtype="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83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MRP record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678"/>
          <a:stretch>
            <a:fillRect/>
          </a:stretch>
        </p:blipFill>
        <p:spPr bwMode="auto">
          <a:xfrm>
            <a:off x="419100" y="1100138"/>
            <a:ext cx="8301038" cy="3631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994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61950"/>
            <a:ext cx="7772400" cy="64770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Net Requirements Plan</a:t>
            </a: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86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Determining Net Requirements</a:t>
            </a:r>
          </a:p>
        </p:txBody>
      </p:sp>
      <p:sp>
        <p:nvSpPr>
          <p:cNvPr id="87042" name="Content Placeholder 1"/>
          <p:cNvSpPr>
            <a:spLocks noGrp="1"/>
          </p:cNvSpPr>
          <p:nvPr>
            <p:ph idx="1"/>
          </p:nvPr>
        </p:nvSpPr>
        <p:spPr>
          <a:xfrm>
            <a:off x="723900" y="1295401"/>
            <a:ext cx="7696200" cy="3394472"/>
          </a:xfrm>
        </p:spPr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r>
              <a:rPr lang="en-US" altLang="en-US" sz="2400" smtClean="0">
                <a:cs typeface="Arial" pitchFamily="34" charset="0"/>
              </a:rPr>
              <a:t>Starts with a production schedule for the end item – 50 units of Item A in week 8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400" smtClean="0">
                <a:cs typeface="Arial" pitchFamily="34" charset="0"/>
              </a:rPr>
              <a:t>Because there are 10 Item As on hand, only 40 are actually required – (net requirement) = (gross requirement – on-hand inventory)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400" smtClean="0">
                <a:cs typeface="Arial" pitchFamily="34" charset="0"/>
              </a:rPr>
              <a:t>The planned order receipt for Item A in week 8 is 40 units – 40 = 50 – 10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Determining Net Requirements</a:t>
            </a:r>
          </a:p>
        </p:txBody>
      </p:sp>
      <p:sp>
        <p:nvSpPr>
          <p:cNvPr id="89090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r>
              <a:rPr lang="en-US" altLang="en-US" sz="2400" smtClean="0">
                <a:cs typeface="Arial" pitchFamily="34" charset="0"/>
              </a:rPr>
              <a:t>Following the lead time offset procedure, the planned order release for Item A is now 40 units in week 7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400" smtClean="0">
                <a:cs typeface="Arial" pitchFamily="34" charset="0"/>
              </a:rPr>
              <a:t>The gross requirement for Item B is now 80 units in week 7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400" smtClean="0">
                <a:cs typeface="Arial" pitchFamily="34" charset="0"/>
              </a:rPr>
              <a:t>There are 15 units of Item B on hand, so the net requirement is 65 units in week 7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400" smtClean="0">
                <a:cs typeface="Arial" pitchFamily="34" charset="0"/>
              </a:rPr>
              <a:t>A planned order receipt of 65 units in week 7 generates a planned order release of 65 units in week 5</a:t>
            </a: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Determining Net Requirements</a:t>
            </a:r>
          </a:p>
        </p:txBody>
      </p:sp>
      <p:sp>
        <p:nvSpPr>
          <p:cNvPr id="91138" name="Content Placeholder 1"/>
          <p:cNvSpPr>
            <a:spLocks noGrp="1"/>
          </p:cNvSpPr>
          <p:nvPr>
            <p:ph idx="1"/>
          </p:nvPr>
        </p:nvSpPr>
        <p:spPr>
          <a:xfrm>
            <a:off x="584201" y="1219201"/>
            <a:ext cx="7991475" cy="3394472"/>
          </a:xfrm>
        </p:spPr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r>
              <a:rPr lang="en-US" altLang="en-US" sz="2400" smtClean="0">
                <a:cs typeface="Arial" pitchFamily="34" charset="0"/>
              </a:rPr>
              <a:t>A planned order receipt of 65 units in week 7 generates a planned order release of 65 units in week 5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400" smtClean="0">
                <a:cs typeface="Arial" pitchFamily="34" charset="0"/>
              </a:rPr>
              <a:t>The on-hand inventory record for Item B is updated to reflect the use of the 15 items in inventory and shows no on-hand inventory in week 8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400" smtClean="0">
                <a:cs typeface="Arial" pitchFamily="34" charset="0"/>
              </a:rPr>
              <a:t>This is referred to as the Gross-to-Net calculation and is the third basic function of the MRP process</a:t>
            </a: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304" name="Group 48"/>
          <p:cNvGrpSpPr>
            <a:grpSpLocks/>
          </p:cNvGrpSpPr>
          <p:nvPr/>
        </p:nvGrpSpPr>
        <p:grpSpPr bwMode="auto">
          <a:xfrm>
            <a:off x="4779965" y="1353741"/>
            <a:ext cx="1936750" cy="1793081"/>
            <a:chOff x="2979" y="969"/>
            <a:chExt cx="1220" cy="1506"/>
          </a:xfrm>
        </p:grpSpPr>
        <p:grpSp>
          <p:nvGrpSpPr>
            <p:cNvPr id="93288" name="Group 49"/>
            <p:cNvGrpSpPr>
              <a:grpSpLocks/>
            </p:cNvGrpSpPr>
            <p:nvPr/>
          </p:nvGrpSpPr>
          <p:grpSpPr bwMode="auto">
            <a:xfrm>
              <a:off x="2999" y="969"/>
              <a:ext cx="1188" cy="723"/>
              <a:chOff x="2979" y="969"/>
              <a:chExt cx="1188" cy="723"/>
            </a:xfrm>
          </p:grpSpPr>
          <p:sp>
            <p:nvSpPr>
              <p:cNvPr id="93310" name="Freeform 50"/>
              <p:cNvSpPr>
                <a:spLocks/>
              </p:cNvSpPr>
              <p:nvPr/>
            </p:nvSpPr>
            <p:spPr bwMode="auto">
              <a:xfrm>
                <a:off x="3096" y="1328"/>
                <a:ext cx="944" cy="136"/>
              </a:xfrm>
              <a:custGeom>
                <a:avLst/>
                <a:gdLst>
                  <a:gd name="T0" fmla="*/ 0 w 944"/>
                  <a:gd name="T1" fmla="*/ 136 h 136"/>
                  <a:gd name="T2" fmla="*/ 0 w 944"/>
                  <a:gd name="T3" fmla="*/ 0 h 136"/>
                  <a:gd name="T4" fmla="*/ 944 w 944"/>
                  <a:gd name="T5" fmla="*/ 0 h 136"/>
                  <a:gd name="T6" fmla="*/ 944 w 944"/>
                  <a:gd name="T7" fmla="*/ 136 h 1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44"/>
                  <a:gd name="T13" fmla="*/ 0 h 136"/>
                  <a:gd name="T14" fmla="*/ 944 w 944"/>
                  <a:gd name="T15" fmla="*/ 136 h 1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44" h="136">
                    <a:moveTo>
                      <a:pt x="0" y="136"/>
                    </a:moveTo>
                    <a:lnTo>
                      <a:pt x="0" y="0"/>
                    </a:lnTo>
                    <a:lnTo>
                      <a:pt x="944" y="0"/>
                    </a:lnTo>
                    <a:lnTo>
                      <a:pt x="944" y="136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93311" name="Rectangle 51"/>
              <p:cNvSpPr>
                <a:spLocks noChangeArrowheads="1"/>
              </p:cNvSpPr>
              <p:nvPr/>
            </p:nvSpPr>
            <p:spPr bwMode="auto">
              <a:xfrm>
                <a:off x="3923" y="1449"/>
                <a:ext cx="232" cy="232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400"/>
              </a:p>
            </p:txBody>
          </p:sp>
          <p:sp>
            <p:nvSpPr>
              <p:cNvPr id="93312" name="Rectangle 52"/>
              <p:cNvSpPr>
                <a:spLocks noChangeArrowheads="1"/>
              </p:cNvSpPr>
              <p:nvPr/>
            </p:nvSpPr>
            <p:spPr bwMode="auto">
              <a:xfrm>
                <a:off x="2979" y="1449"/>
                <a:ext cx="232" cy="232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400"/>
              </a:p>
            </p:txBody>
          </p:sp>
          <p:sp>
            <p:nvSpPr>
              <p:cNvPr id="96309" name="Rectangle 53"/>
              <p:cNvSpPr>
                <a:spLocks noChangeArrowheads="1"/>
              </p:cNvSpPr>
              <p:nvPr/>
            </p:nvSpPr>
            <p:spPr bwMode="auto">
              <a:xfrm>
                <a:off x="3452" y="969"/>
                <a:ext cx="232" cy="232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latin typeface="+mn-lt"/>
                  <a:cs typeface="+mn-cs"/>
                </a:endParaRPr>
              </a:p>
            </p:txBody>
          </p:sp>
          <p:sp>
            <p:nvSpPr>
              <p:cNvPr id="93314" name="Rectangle 54"/>
              <p:cNvSpPr>
                <a:spLocks noChangeArrowheads="1"/>
              </p:cNvSpPr>
              <p:nvPr/>
            </p:nvSpPr>
            <p:spPr bwMode="auto">
              <a:xfrm>
                <a:off x="3467" y="979"/>
                <a:ext cx="181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200"/>
                  <a:t>S</a:t>
                </a:r>
              </a:p>
            </p:txBody>
          </p:sp>
          <p:sp>
            <p:nvSpPr>
              <p:cNvPr id="93315" name="Rectangle 55"/>
              <p:cNvSpPr>
                <a:spLocks noChangeArrowheads="1"/>
              </p:cNvSpPr>
              <p:nvPr/>
            </p:nvSpPr>
            <p:spPr bwMode="auto">
              <a:xfrm>
                <a:off x="2991" y="1459"/>
                <a:ext cx="181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200"/>
                  <a:t>B</a:t>
                </a:r>
              </a:p>
            </p:txBody>
          </p:sp>
          <p:sp>
            <p:nvSpPr>
              <p:cNvPr id="93316" name="Rectangle 56"/>
              <p:cNvSpPr>
                <a:spLocks noChangeArrowheads="1"/>
              </p:cNvSpPr>
              <p:nvPr/>
            </p:nvSpPr>
            <p:spPr bwMode="auto">
              <a:xfrm>
                <a:off x="3912" y="1459"/>
                <a:ext cx="255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200"/>
                  <a:t>C</a:t>
                </a:r>
              </a:p>
            </p:txBody>
          </p:sp>
          <p:sp>
            <p:nvSpPr>
              <p:cNvPr id="93317" name="Line 57"/>
              <p:cNvSpPr>
                <a:spLocks noChangeShapeType="1"/>
              </p:cNvSpPr>
              <p:nvPr/>
            </p:nvSpPr>
            <p:spPr bwMode="auto">
              <a:xfrm>
                <a:off x="3568" y="1192"/>
                <a:ext cx="0" cy="1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</p:grpSp>
        <p:grpSp>
          <p:nvGrpSpPr>
            <p:cNvPr id="93289" name="Group 58"/>
            <p:cNvGrpSpPr>
              <a:grpSpLocks/>
            </p:cNvGrpSpPr>
            <p:nvPr/>
          </p:nvGrpSpPr>
          <p:grpSpPr bwMode="auto">
            <a:xfrm>
              <a:off x="2979" y="2032"/>
              <a:ext cx="1220" cy="443"/>
              <a:chOff x="2982" y="2032"/>
              <a:chExt cx="1220" cy="443"/>
            </a:xfrm>
          </p:grpSpPr>
          <p:sp>
            <p:nvSpPr>
              <p:cNvPr id="93291" name="Rectangle 59"/>
              <p:cNvSpPr>
                <a:spLocks noChangeArrowheads="1"/>
              </p:cNvSpPr>
              <p:nvPr/>
            </p:nvSpPr>
            <p:spPr bwMode="auto">
              <a:xfrm>
                <a:off x="3182" y="2256"/>
                <a:ext cx="204" cy="188"/>
              </a:xfrm>
              <a:prstGeom prst="rect">
                <a:avLst/>
              </a:prstGeom>
              <a:solidFill>
                <a:srgbClr val="E46C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400"/>
              </a:p>
            </p:txBody>
          </p:sp>
          <p:sp>
            <p:nvSpPr>
              <p:cNvPr id="93292" name="Rectangle 60"/>
              <p:cNvSpPr>
                <a:spLocks noChangeArrowheads="1"/>
              </p:cNvSpPr>
              <p:nvPr/>
            </p:nvSpPr>
            <p:spPr bwMode="auto">
              <a:xfrm>
                <a:off x="3590" y="2256"/>
                <a:ext cx="204" cy="196"/>
              </a:xfrm>
              <a:prstGeom prst="rect">
                <a:avLst/>
              </a:prstGeom>
              <a:solidFill>
                <a:srgbClr val="E46C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400"/>
              </a:p>
            </p:txBody>
          </p:sp>
          <p:sp>
            <p:nvSpPr>
              <p:cNvPr id="93293" name="Rectangle 61"/>
              <p:cNvSpPr>
                <a:spLocks noChangeArrowheads="1"/>
              </p:cNvSpPr>
              <p:nvPr/>
            </p:nvSpPr>
            <p:spPr bwMode="auto">
              <a:xfrm>
                <a:off x="3994" y="2256"/>
                <a:ext cx="200" cy="192"/>
              </a:xfrm>
              <a:prstGeom prst="rect">
                <a:avLst/>
              </a:prstGeom>
              <a:solidFill>
                <a:srgbClr val="E46C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400"/>
              </a:p>
            </p:txBody>
          </p:sp>
          <p:sp>
            <p:nvSpPr>
              <p:cNvPr id="93294" name="Rectangle 69"/>
              <p:cNvSpPr>
                <a:spLocks noChangeArrowheads="1"/>
              </p:cNvSpPr>
              <p:nvPr/>
            </p:nvSpPr>
            <p:spPr bwMode="auto">
              <a:xfrm>
                <a:off x="3970" y="2255"/>
                <a:ext cx="215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/>
                  <a:t>30</a:t>
                </a:r>
              </a:p>
            </p:txBody>
          </p:sp>
          <p:sp>
            <p:nvSpPr>
              <p:cNvPr id="93295" name="Rectangle 68"/>
              <p:cNvSpPr>
                <a:spLocks noChangeArrowheads="1"/>
              </p:cNvSpPr>
              <p:nvPr/>
            </p:nvSpPr>
            <p:spPr bwMode="auto">
              <a:xfrm>
                <a:off x="3558" y="2255"/>
                <a:ext cx="215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/>
                  <a:t>20</a:t>
                </a:r>
              </a:p>
            </p:txBody>
          </p:sp>
          <p:sp>
            <p:nvSpPr>
              <p:cNvPr id="93296" name="Rectangle 70"/>
              <p:cNvSpPr>
                <a:spLocks noChangeArrowheads="1"/>
              </p:cNvSpPr>
              <p:nvPr/>
            </p:nvSpPr>
            <p:spPr bwMode="auto">
              <a:xfrm>
                <a:off x="3166" y="2255"/>
                <a:ext cx="215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/>
                  <a:t>40</a:t>
                </a:r>
              </a:p>
            </p:txBody>
          </p:sp>
          <p:sp>
            <p:nvSpPr>
              <p:cNvPr id="93297" name="Rectangle 62"/>
              <p:cNvSpPr>
                <a:spLocks noChangeArrowheads="1"/>
              </p:cNvSpPr>
              <p:nvPr/>
            </p:nvSpPr>
            <p:spPr bwMode="auto">
              <a:xfrm>
                <a:off x="3750" y="2052"/>
                <a:ext cx="215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/>
                  <a:t>12</a:t>
                </a:r>
              </a:p>
            </p:txBody>
          </p:sp>
          <p:sp>
            <p:nvSpPr>
              <p:cNvPr id="93298" name="Rectangle 63"/>
              <p:cNvSpPr>
                <a:spLocks noChangeArrowheads="1"/>
              </p:cNvSpPr>
              <p:nvPr/>
            </p:nvSpPr>
            <p:spPr bwMode="auto">
              <a:xfrm>
                <a:off x="3966" y="2052"/>
                <a:ext cx="215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/>
                  <a:t>13</a:t>
                </a:r>
              </a:p>
            </p:txBody>
          </p:sp>
          <p:sp>
            <p:nvSpPr>
              <p:cNvPr id="93299" name="Rectangle 64"/>
              <p:cNvSpPr>
                <a:spLocks noChangeArrowheads="1"/>
              </p:cNvSpPr>
              <p:nvPr/>
            </p:nvSpPr>
            <p:spPr bwMode="auto">
              <a:xfrm>
                <a:off x="2998" y="2052"/>
                <a:ext cx="166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/>
                  <a:t>8</a:t>
                </a:r>
              </a:p>
            </p:txBody>
          </p:sp>
          <p:sp>
            <p:nvSpPr>
              <p:cNvPr id="93300" name="Rectangle 65"/>
              <p:cNvSpPr>
                <a:spLocks noChangeArrowheads="1"/>
              </p:cNvSpPr>
              <p:nvPr/>
            </p:nvSpPr>
            <p:spPr bwMode="auto">
              <a:xfrm>
                <a:off x="3206" y="2052"/>
                <a:ext cx="166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/>
                  <a:t>9</a:t>
                </a:r>
              </a:p>
            </p:txBody>
          </p:sp>
          <p:sp>
            <p:nvSpPr>
              <p:cNvPr id="93301" name="Rectangle 66"/>
              <p:cNvSpPr>
                <a:spLocks noChangeArrowheads="1"/>
              </p:cNvSpPr>
              <p:nvPr/>
            </p:nvSpPr>
            <p:spPr bwMode="auto">
              <a:xfrm>
                <a:off x="3366" y="2052"/>
                <a:ext cx="215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/>
                  <a:t>10</a:t>
                </a:r>
              </a:p>
            </p:txBody>
          </p:sp>
          <p:sp>
            <p:nvSpPr>
              <p:cNvPr id="93302" name="Rectangle 67"/>
              <p:cNvSpPr>
                <a:spLocks noChangeArrowheads="1"/>
              </p:cNvSpPr>
              <p:nvPr/>
            </p:nvSpPr>
            <p:spPr bwMode="auto">
              <a:xfrm>
                <a:off x="3566" y="2052"/>
                <a:ext cx="215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/>
                  <a:t>11</a:t>
                </a:r>
              </a:p>
            </p:txBody>
          </p:sp>
          <p:sp>
            <p:nvSpPr>
              <p:cNvPr id="93303" name="Rectangle 71"/>
              <p:cNvSpPr>
                <a:spLocks noChangeArrowheads="1"/>
              </p:cNvSpPr>
              <p:nvPr/>
            </p:nvSpPr>
            <p:spPr bwMode="auto">
              <a:xfrm>
                <a:off x="2982" y="2032"/>
                <a:ext cx="1220" cy="416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400"/>
              </a:p>
            </p:txBody>
          </p:sp>
          <p:sp>
            <p:nvSpPr>
              <p:cNvPr id="93304" name="Line 72"/>
              <p:cNvSpPr>
                <a:spLocks noChangeShapeType="1"/>
              </p:cNvSpPr>
              <p:nvPr/>
            </p:nvSpPr>
            <p:spPr bwMode="auto">
              <a:xfrm>
                <a:off x="2982" y="2248"/>
                <a:ext cx="122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93305" name="Line 73"/>
              <p:cNvSpPr>
                <a:spLocks noChangeShapeType="1"/>
              </p:cNvSpPr>
              <p:nvPr/>
            </p:nvSpPr>
            <p:spPr bwMode="auto">
              <a:xfrm>
                <a:off x="3178" y="2032"/>
                <a:ext cx="0" cy="4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93306" name="Line 74"/>
              <p:cNvSpPr>
                <a:spLocks noChangeShapeType="1"/>
              </p:cNvSpPr>
              <p:nvPr/>
            </p:nvSpPr>
            <p:spPr bwMode="auto">
              <a:xfrm>
                <a:off x="3382" y="2032"/>
                <a:ext cx="0" cy="4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93307" name="Line 75"/>
              <p:cNvSpPr>
                <a:spLocks noChangeShapeType="1"/>
              </p:cNvSpPr>
              <p:nvPr/>
            </p:nvSpPr>
            <p:spPr bwMode="auto">
              <a:xfrm>
                <a:off x="3586" y="2032"/>
                <a:ext cx="0" cy="4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93308" name="Line 76"/>
              <p:cNvSpPr>
                <a:spLocks noChangeShapeType="1"/>
              </p:cNvSpPr>
              <p:nvPr/>
            </p:nvSpPr>
            <p:spPr bwMode="auto">
              <a:xfrm>
                <a:off x="3790" y="2032"/>
                <a:ext cx="0" cy="4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93309" name="Line 77"/>
              <p:cNvSpPr>
                <a:spLocks noChangeShapeType="1"/>
              </p:cNvSpPr>
              <p:nvPr/>
            </p:nvSpPr>
            <p:spPr bwMode="auto">
              <a:xfrm>
                <a:off x="3994" y="2032"/>
                <a:ext cx="0" cy="4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</p:grpSp>
        <p:sp>
          <p:nvSpPr>
            <p:cNvPr id="93290" name="Rectangle 78"/>
            <p:cNvSpPr>
              <a:spLocks noChangeArrowheads="1"/>
            </p:cNvSpPr>
            <p:nvPr/>
          </p:nvSpPr>
          <p:spPr bwMode="auto">
            <a:xfrm>
              <a:off x="3104" y="1712"/>
              <a:ext cx="979" cy="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100"/>
                <a:t>Lead time = 6 for S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1100"/>
                <a:t>Master schedule for S</a:t>
              </a:r>
            </a:p>
          </p:txBody>
        </p:sp>
      </p:grpSp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47650"/>
            <a:ext cx="7772400" cy="923925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Gross Requirements Schedule</a:t>
            </a:r>
          </a:p>
        </p:txBody>
      </p:sp>
      <p:sp>
        <p:nvSpPr>
          <p:cNvPr id="96259" name="Rectangle 3"/>
          <p:cNvSpPr>
            <a:spLocks noChangeArrowheads="1"/>
          </p:cNvSpPr>
          <p:nvPr/>
        </p:nvSpPr>
        <p:spPr bwMode="auto">
          <a:xfrm>
            <a:off x="530791" y="1184464"/>
            <a:ext cx="1537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000" b="1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Figure 14.5</a:t>
            </a:r>
          </a:p>
        </p:txBody>
      </p:sp>
      <p:grpSp>
        <p:nvGrpSpPr>
          <p:cNvPr id="96260" name="Group 4"/>
          <p:cNvGrpSpPr>
            <a:grpSpLocks/>
          </p:cNvGrpSpPr>
          <p:nvPr/>
        </p:nvGrpSpPr>
        <p:grpSpPr bwMode="auto">
          <a:xfrm>
            <a:off x="2451100" y="3076575"/>
            <a:ext cx="3244850" cy="1290638"/>
            <a:chOff x="1512" y="2416"/>
            <a:chExt cx="2044" cy="1084"/>
          </a:xfrm>
        </p:grpSpPr>
        <p:sp>
          <p:nvSpPr>
            <p:cNvPr id="93285" name="Freeform 5"/>
            <p:cNvSpPr>
              <a:spLocks/>
            </p:cNvSpPr>
            <p:nvPr/>
          </p:nvSpPr>
          <p:spPr bwMode="auto">
            <a:xfrm>
              <a:off x="1512" y="2416"/>
              <a:ext cx="648" cy="1084"/>
            </a:xfrm>
            <a:custGeom>
              <a:avLst/>
              <a:gdLst>
                <a:gd name="T0" fmla="*/ 0 w 648"/>
                <a:gd name="T1" fmla="*/ 0 h 1084"/>
                <a:gd name="T2" fmla="*/ 0 w 648"/>
                <a:gd name="T3" fmla="*/ 160 h 1084"/>
                <a:gd name="T4" fmla="*/ 648 w 648"/>
                <a:gd name="T5" fmla="*/ 872 h 1084"/>
                <a:gd name="T6" fmla="*/ 648 w 648"/>
                <a:gd name="T7" fmla="*/ 1084 h 108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48"/>
                <a:gd name="T13" fmla="*/ 0 h 1084"/>
                <a:gd name="T14" fmla="*/ 648 w 648"/>
                <a:gd name="T15" fmla="*/ 1084 h 108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48" h="1084">
                  <a:moveTo>
                    <a:pt x="0" y="0"/>
                  </a:moveTo>
                  <a:lnTo>
                    <a:pt x="0" y="160"/>
                  </a:lnTo>
                  <a:lnTo>
                    <a:pt x="648" y="872"/>
                  </a:lnTo>
                  <a:lnTo>
                    <a:pt x="648" y="1084"/>
                  </a:lnTo>
                </a:path>
              </a:pathLst>
            </a:custGeom>
            <a:noFill/>
            <a:ln w="57150">
              <a:solidFill>
                <a:srgbClr val="92D2CA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93286" name="Freeform 6"/>
            <p:cNvSpPr>
              <a:spLocks/>
            </p:cNvSpPr>
            <p:nvPr/>
          </p:nvSpPr>
          <p:spPr bwMode="auto">
            <a:xfrm>
              <a:off x="1916" y="2420"/>
              <a:ext cx="796" cy="1080"/>
            </a:xfrm>
            <a:custGeom>
              <a:avLst/>
              <a:gdLst>
                <a:gd name="T0" fmla="*/ 0 w 796"/>
                <a:gd name="T1" fmla="*/ 0 h 1080"/>
                <a:gd name="T2" fmla="*/ 0 w 796"/>
                <a:gd name="T3" fmla="*/ 132 h 1080"/>
                <a:gd name="T4" fmla="*/ 796 w 796"/>
                <a:gd name="T5" fmla="*/ 856 h 1080"/>
                <a:gd name="T6" fmla="*/ 796 w 796"/>
                <a:gd name="T7" fmla="*/ 1080 h 108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96"/>
                <a:gd name="T13" fmla="*/ 0 h 1080"/>
                <a:gd name="T14" fmla="*/ 796 w 796"/>
                <a:gd name="T15" fmla="*/ 1080 h 108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96" h="1080">
                  <a:moveTo>
                    <a:pt x="0" y="0"/>
                  </a:moveTo>
                  <a:lnTo>
                    <a:pt x="0" y="132"/>
                  </a:lnTo>
                  <a:lnTo>
                    <a:pt x="796" y="856"/>
                  </a:lnTo>
                  <a:lnTo>
                    <a:pt x="796" y="1080"/>
                  </a:lnTo>
                </a:path>
              </a:pathLst>
            </a:custGeom>
            <a:noFill/>
            <a:ln w="57150">
              <a:solidFill>
                <a:srgbClr val="92D2CA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93287" name="Freeform 7"/>
            <p:cNvSpPr>
              <a:spLocks/>
            </p:cNvSpPr>
            <p:nvPr/>
          </p:nvSpPr>
          <p:spPr bwMode="auto">
            <a:xfrm>
              <a:off x="2528" y="2420"/>
              <a:ext cx="1028" cy="1080"/>
            </a:xfrm>
            <a:custGeom>
              <a:avLst/>
              <a:gdLst>
                <a:gd name="T0" fmla="*/ 0 w 1028"/>
                <a:gd name="T1" fmla="*/ 0 h 1080"/>
                <a:gd name="T2" fmla="*/ 0 w 1028"/>
                <a:gd name="T3" fmla="*/ 132 h 1080"/>
                <a:gd name="T4" fmla="*/ 1028 w 1028"/>
                <a:gd name="T5" fmla="*/ 880 h 1080"/>
                <a:gd name="T6" fmla="*/ 1028 w 1028"/>
                <a:gd name="T7" fmla="*/ 1080 h 108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28"/>
                <a:gd name="T13" fmla="*/ 0 h 1080"/>
                <a:gd name="T14" fmla="*/ 1028 w 1028"/>
                <a:gd name="T15" fmla="*/ 1080 h 108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28" h="1080">
                  <a:moveTo>
                    <a:pt x="0" y="0"/>
                  </a:moveTo>
                  <a:lnTo>
                    <a:pt x="0" y="132"/>
                  </a:lnTo>
                  <a:lnTo>
                    <a:pt x="1028" y="880"/>
                  </a:lnTo>
                  <a:lnTo>
                    <a:pt x="1028" y="1080"/>
                  </a:lnTo>
                </a:path>
              </a:pathLst>
            </a:custGeom>
            <a:noFill/>
            <a:ln w="57150">
              <a:solidFill>
                <a:srgbClr val="92D2CA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</p:grpSp>
      <p:grpSp>
        <p:nvGrpSpPr>
          <p:cNvPr id="96264" name="Group 8"/>
          <p:cNvGrpSpPr>
            <a:grpSpLocks/>
          </p:cNvGrpSpPr>
          <p:nvPr/>
        </p:nvGrpSpPr>
        <p:grpSpPr bwMode="auto">
          <a:xfrm>
            <a:off x="3917950" y="3067050"/>
            <a:ext cx="2641600" cy="1300163"/>
            <a:chOff x="2436" y="2408"/>
            <a:chExt cx="1664" cy="1092"/>
          </a:xfrm>
        </p:grpSpPr>
        <p:sp>
          <p:nvSpPr>
            <p:cNvPr id="96265" name="Freeform 9"/>
            <p:cNvSpPr>
              <a:spLocks/>
            </p:cNvSpPr>
            <p:nvPr/>
          </p:nvSpPr>
          <p:spPr bwMode="auto">
            <a:xfrm>
              <a:off x="2436" y="2420"/>
              <a:ext cx="848" cy="1080"/>
            </a:xfrm>
            <a:custGeom>
              <a:avLst/>
              <a:gdLst>
                <a:gd name="T0" fmla="*/ 848 w 848"/>
                <a:gd name="T1" fmla="*/ 0 h 1080"/>
                <a:gd name="T2" fmla="*/ 848 w 848"/>
                <a:gd name="T3" fmla="*/ 136 h 1080"/>
                <a:gd name="T4" fmla="*/ 0 w 848"/>
                <a:gd name="T5" fmla="*/ 868 h 1080"/>
                <a:gd name="T6" fmla="*/ 0 w 848"/>
                <a:gd name="T7" fmla="*/ 1080 h 10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8" h="1080">
                  <a:moveTo>
                    <a:pt x="848" y="0"/>
                  </a:moveTo>
                  <a:lnTo>
                    <a:pt x="848" y="136"/>
                  </a:lnTo>
                  <a:lnTo>
                    <a:pt x="0" y="868"/>
                  </a:lnTo>
                  <a:lnTo>
                    <a:pt x="0" y="1080"/>
                  </a:lnTo>
                </a:path>
              </a:pathLst>
            </a:custGeom>
            <a:noFill/>
            <a:ln w="57150">
              <a:solidFill>
                <a:schemeClr val="accent6">
                  <a:lumMod val="75000"/>
                </a:schemeClr>
              </a:solidFill>
              <a:round/>
              <a:headEnd/>
              <a:tailEnd type="triangle" w="sm" len="sm"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latin typeface="+mn-lt"/>
                <a:cs typeface="+mn-cs"/>
              </a:endParaRPr>
            </a:p>
          </p:txBody>
        </p:sp>
        <p:sp>
          <p:nvSpPr>
            <p:cNvPr id="96266" name="Freeform 10"/>
            <p:cNvSpPr>
              <a:spLocks/>
            </p:cNvSpPr>
            <p:nvPr/>
          </p:nvSpPr>
          <p:spPr bwMode="auto">
            <a:xfrm>
              <a:off x="2984" y="2408"/>
              <a:ext cx="696" cy="1092"/>
            </a:xfrm>
            <a:custGeom>
              <a:avLst/>
              <a:gdLst>
                <a:gd name="T0" fmla="*/ 696 w 696"/>
                <a:gd name="T1" fmla="*/ 0 h 1092"/>
                <a:gd name="T2" fmla="*/ 696 w 696"/>
                <a:gd name="T3" fmla="*/ 168 h 1092"/>
                <a:gd name="T4" fmla="*/ 0 w 696"/>
                <a:gd name="T5" fmla="*/ 856 h 1092"/>
                <a:gd name="T6" fmla="*/ 0 w 696"/>
                <a:gd name="T7" fmla="*/ 1092 h 10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6" h="1092">
                  <a:moveTo>
                    <a:pt x="696" y="0"/>
                  </a:moveTo>
                  <a:lnTo>
                    <a:pt x="696" y="168"/>
                  </a:lnTo>
                  <a:lnTo>
                    <a:pt x="0" y="856"/>
                  </a:lnTo>
                  <a:lnTo>
                    <a:pt x="0" y="1092"/>
                  </a:lnTo>
                </a:path>
              </a:pathLst>
            </a:custGeom>
            <a:noFill/>
            <a:ln w="57150">
              <a:solidFill>
                <a:schemeClr val="accent6">
                  <a:lumMod val="75000"/>
                </a:schemeClr>
              </a:solidFill>
              <a:round/>
              <a:headEnd/>
              <a:tailEnd type="triangle" w="sm" len="sm"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latin typeface="+mn-lt"/>
                <a:cs typeface="+mn-cs"/>
              </a:endParaRPr>
            </a:p>
          </p:txBody>
        </p:sp>
        <p:sp>
          <p:nvSpPr>
            <p:cNvPr id="96267" name="Freeform 11"/>
            <p:cNvSpPr>
              <a:spLocks/>
            </p:cNvSpPr>
            <p:nvPr/>
          </p:nvSpPr>
          <p:spPr bwMode="auto">
            <a:xfrm>
              <a:off x="3712" y="2416"/>
              <a:ext cx="388" cy="1084"/>
            </a:xfrm>
            <a:custGeom>
              <a:avLst/>
              <a:gdLst>
                <a:gd name="T0" fmla="*/ 388 w 388"/>
                <a:gd name="T1" fmla="*/ 0 h 1084"/>
                <a:gd name="T2" fmla="*/ 388 w 388"/>
                <a:gd name="T3" fmla="*/ 160 h 1084"/>
                <a:gd name="T4" fmla="*/ 0 w 388"/>
                <a:gd name="T5" fmla="*/ 888 h 1084"/>
                <a:gd name="T6" fmla="*/ 0 w 388"/>
                <a:gd name="T7" fmla="*/ 1084 h 10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8" h="1084">
                  <a:moveTo>
                    <a:pt x="388" y="0"/>
                  </a:moveTo>
                  <a:lnTo>
                    <a:pt x="388" y="160"/>
                  </a:lnTo>
                  <a:lnTo>
                    <a:pt x="0" y="888"/>
                  </a:lnTo>
                  <a:lnTo>
                    <a:pt x="0" y="1084"/>
                  </a:lnTo>
                </a:path>
              </a:pathLst>
            </a:custGeom>
            <a:noFill/>
            <a:ln w="57150">
              <a:solidFill>
                <a:schemeClr val="accent6">
                  <a:lumMod val="75000"/>
                </a:schemeClr>
              </a:solidFill>
              <a:round/>
              <a:headEnd/>
              <a:tailEnd type="triangle" w="sm" len="sm"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latin typeface="+mn-lt"/>
                <a:cs typeface="+mn-cs"/>
              </a:endParaRPr>
            </a:p>
          </p:txBody>
        </p:sp>
      </p:grpSp>
      <p:grpSp>
        <p:nvGrpSpPr>
          <p:cNvPr id="96268" name="Group 12"/>
          <p:cNvGrpSpPr>
            <a:grpSpLocks/>
          </p:cNvGrpSpPr>
          <p:nvPr/>
        </p:nvGrpSpPr>
        <p:grpSpPr bwMode="auto">
          <a:xfrm>
            <a:off x="3060700" y="3067050"/>
            <a:ext cx="4527550" cy="1300163"/>
            <a:chOff x="1896" y="2408"/>
            <a:chExt cx="2852" cy="1092"/>
          </a:xfrm>
        </p:grpSpPr>
        <p:sp>
          <p:nvSpPr>
            <p:cNvPr id="93280" name="Freeform 13"/>
            <p:cNvSpPr>
              <a:spLocks/>
            </p:cNvSpPr>
            <p:nvPr/>
          </p:nvSpPr>
          <p:spPr bwMode="auto">
            <a:xfrm>
              <a:off x="1896" y="2408"/>
              <a:ext cx="2640" cy="1092"/>
            </a:xfrm>
            <a:custGeom>
              <a:avLst/>
              <a:gdLst>
                <a:gd name="T0" fmla="*/ 2640 w 2640"/>
                <a:gd name="T1" fmla="*/ 0 h 1092"/>
                <a:gd name="T2" fmla="*/ 2640 w 2640"/>
                <a:gd name="T3" fmla="*/ 128 h 1092"/>
                <a:gd name="T4" fmla="*/ 0 w 2640"/>
                <a:gd name="T5" fmla="*/ 884 h 1092"/>
                <a:gd name="T6" fmla="*/ 0 w 2640"/>
                <a:gd name="T7" fmla="*/ 1092 h 10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640"/>
                <a:gd name="T13" fmla="*/ 0 h 1092"/>
                <a:gd name="T14" fmla="*/ 2640 w 2640"/>
                <a:gd name="T15" fmla="*/ 1092 h 10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640" h="1092">
                  <a:moveTo>
                    <a:pt x="2640" y="0"/>
                  </a:moveTo>
                  <a:lnTo>
                    <a:pt x="2640" y="128"/>
                  </a:lnTo>
                  <a:lnTo>
                    <a:pt x="0" y="884"/>
                  </a:lnTo>
                  <a:lnTo>
                    <a:pt x="0" y="1092"/>
                  </a:lnTo>
                </a:path>
              </a:pathLst>
            </a:custGeom>
            <a:noFill/>
            <a:ln w="57150">
              <a:solidFill>
                <a:schemeClr val="accent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93281" name="Freeform 14"/>
            <p:cNvSpPr>
              <a:spLocks/>
            </p:cNvSpPr>
            <p:nvPr/>
          </p:nvSpPr>
          <p:spPr bwMode="auto">
            <a:xfrm>
              <a:off x="2332" y="2408"/>
              <a:ext cx="2416" cy="1092"/>
            </a:xfrm>
            <a:custGeom>
              <a:avLst/>
              <a:gdLst>
                <a:gd name="T0" fmla="*/ 2416 w 2416"/>
                <a:gd name="T1" fmla="*/ 0 h 1092"/>
                <a:gd name="T2" fmla="*/ 2416 w 2416"/>
                <a:gd name="T3" fmla="*/ 140 h 1092"/>
                <a:gd name="T4" fmla="*/ 0 w 2416"/>
                <a:gd name="T5" fmla="*/ 884 h 1092"/>
                <a:gd name="T6" fmla="*/ 0 w 2416"/>
                <a:gd name="T7" fmla="*/ 1092 h 10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16"/>
                <a:gd name="T13" fmla="*/ 0 h 1092"/>
                <a:gd name="T14" fmla="*/ 2416 w 2416"/>
                <a:gd name="T15" fmla="*/ 1092 h 10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16" h="1092">
                  <a:moveTo>
                    <a:pt x="2416" y="0"/>
                  </a:moveTo>
                  <a:lnTo>
                    <a:pt x="2416" y="140"/>
                  </a:lnTo>
                  <a:lnTo>
                    <a:pt x="0" y="884"/>
                  </a:lnTo>
                  <a:lnTo>
                    <a:pt x="0" y="1092"/>
                  </a:lnTo>
                </a:path>
              </a:pathLst>
            </a:custGeom>
            <a:noFill/>
            <a:ln w="57150">
              <a:solidFill>
                <a:schemeClr val="accent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</p:grpSp>
      <p:grpSp>
        <p:nvGrpSpPr>
          <p:cNvPr id="96335" name="Group 79"/>
          <p:cNvGrpSpPr>
            <a:grpSpLocks/>
          </p:cNvGrpSpPr>
          <p:nvPr/>
        </p:nvGrpSpPr>
        <p:grpSpPr bwMode="auto">
          <a:xfrm>
            <a:off x="6967539" y="2062162"/>
            <a:ext cx="1219200" cy="1084660"/>
            <a:chOff x="4357" y="1564"/>
            <a:chExt cx="768" cy="911"/>
          </a:xfrm>
        </p:grpSpPr>
        <p:grpSp>
          <p:nvGrpSpPr>
            <p:cNvPr id="93265" name="Group 80"/>
            <p:cNvGrpSpPr>
              <a:grpSpLocks/>
            </p:cNvGrpSpPr>
            <p:nvPr/>
          </p:nvGrpSpPr>
          <p:grpSpPr bwMode="auto">
            <a:xfrm>
              <a:off x="4422" y="2028"/>
              <a:ext cx="624" cy="447"/>
              <a:chOff x="4422" y="2028"/>
              <a:chExt cx="624" cy="447"/>
            </a:xfrm>
          </p:grpSpPr>
          <p:sp>
            <p:nvSpPr>
              <p:cNvPr id="93269" name="Rectangle 81"/>
              <p:cNvSpPr>
                <a:spLocks noChangeArrowheads="1"/>
              </p:cNvSpPr>
              <p:nvPr/>
            </p:nvSpPr>
            <p:spPr bwMode="auto">
              <a:xfrm>
                <a:off x="4634" y="2252"/>
                <a:ext cx="204" cy="188"/>
              </a:xfrm>
              <a:prstGeom prst="rect">
                <a:avLst/>
              </a:prstGeom>
              <a:solidFill>
                <a:srgbClr val="9FAC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400"/>
              </a:p>
            </p:txBody>
          </p:sp>
          <p:sp>
            <p:nvSpPr>
              <p:cNvPr id="93270" name="Rectangle 82"/>
              <p:cNvSpPr>
                <a:spLocks noChangeArrowheads="1"/>
              </p:cNvSpPr>
              <p:nvPr/>
            </p:nvSpPr>
            <p:spPr bwMode="auto">
              <a:xfrm>
                <a:off x="4442" y="2252"/>
                <a:ext cx="204" cy="196"/>
              </a:xfrm>
              <a:prstGeom prst="rect">
                <a:avLst/>
              </a:prstGeom>
              <a:solidFill>
                <a:srgbClr val="9FAC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400"/>
              </a:p>
            </p:txBody>
          </p:sp>
          <p:sp>
            <p:nvSpPr>
              <p:cNvPr id="93271" name="Rectangle 87"/>
              <p:cNvSpPr>
                <a:spLocks noChangeArrowheads="1"/>
              </p:cNvSpPr>
              <p:nvPr/>
            </p:nvSpPr>
            <p:spPr bwMode="auto">
              <a:xfrm>
                <a:off x="4622" y="2255"/>
                <a:ext cx="215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/>
                  <a:t>10</a:t>
                </a:r>
              </a:p>
            </p:txBody>
          </p:sp>
          <p:sp>
            <p:nvSpPr>
              <p:cNvPr id="93272" name="Rectangle 86"/>
              <p:cNvSpPr>
                <a:spLocks noChangeArrowheads="1"/>
              </p:cNvSpPr>
              <p:nvPr/>
            </p:nvSpPr>
            <p:spPr bwMode="auto">
              <a:xfrm>
                <a:off x="4422" y="2255"/>
                <a:ext cx="215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/>
                  <a:t>10</a:t>
                </a:r>
              </a:p>
            </p:txBody>
          </p:sp>
          <p:sp>
            <p:nvSpPr>
              <p:cNvPr id="93273" name="Rectangle 83"/>
              <p:cNvSpPr>
                <a:spLocks noChangeArrowheads="1"/>
              </p:cNvSpPr>
              <p:nvPr/>
            </p:nvSpPr>
            <p:spPr bwMode="auto">
              <a:xfrm>
                <a:off x="4446" y="2052"/>
                <a:ext cx="166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/>
                  <a:t>1</a:t>
                </a:r>
              </a:p>
            </p:txBody>
          </p:sp>
          <p:sp>
            <p:nvSpPr>
              <p:cNvPr id="93274" name="Rectangle 84"/>
              <p:cNvSpPr>
                <a:spLocks noChangeArrowheads="1"/>
              </p:cNvSpPr>
              <p:nvPr/>
            </p:nvSpPr>
            <p:spPr bwMode="auto">
              <a:xfrm>
                <a:off x="4662" y="2052"/>
                <a:ext cx="166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/>
                  <a:t>2</a:t>
                </a:r>
              </a:p>
            </p:txBody>
          </p:sp>
          <p:sp>
            <p:nvSpPr>
              <p:cNvPr id="93275" name="Rectangle 85"/>
              <p:cNvSpPr>
                <a:spLocks noChangeArrowheads="1"/>
              </p:cNvSpPr>
              <p:nvPr/>
            </p:nvSpPr>
            <p:spPr bwMode="auto">
              <a:xfrm>
                <a:off x="4862" y="2052"/>
                <a:ext cx="166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/>
                  <a:t>3</a:t>
                </a:r>
              </a:p>
            </p:txBody>
          </p:sp>
          <p:sp>
            <p:nvSpPr>
              <p:cNvPr id="93276" name="Rectangle 88"/>
              <p:cNvSpPr>
                <a:spLocks noChangeArrowheads="1"/>
              </p:cNvSpPr>
              <p:nvPr/>
            </p:nvSpPr>
            <p:spPr bwMode="auto">
              <a:xfrm>
                <a:off x="4434" y="2028"/>
                <a:ext cx="612" cy="416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400"/>
              </a:p>
            </p:txBody>
          </p:sp>
          <p:sp>
            <p:nvSpPr>
              <p:cNvPr id="93277" name="Line 89"/>
              <p:cNvSpPr>
                <a:spLocks noChangeShapeType="1"/>
              </p:cNvSpPr>
              <p:nvPr/>
            </p:nvSpPr>
            <p:spPr bwMode="auto">
              <a:xfrm>
                <a:off x="4434" y="2244"/>
                <a:ext cx="61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93278" name="Line 90"/>
              <p:cNvSpPr>
                <a:spLocks noChangeShapeType="1"/>
              </p:cNvSpPr>
              <p:nvPr/>
            </p:nvSpPr>
            <p:spPr bwMode="auto">
              <a:xfrm>
                <a:off x="4630" y="2028"/>
                <a:ext cx="0" cy="4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93279" name="Line 91"/>
              <p:cNvSpPr>
                <a:spLocks noChangeShapeType="1"/>
              </p:cNvSpPr>
              <p:nvPr/>
            </p:nvSpPr>
            <p:spPr bwMode="auto">
              <a:xfrm>
                <a:off x="4834" y="2028"/>
                <a:ext cx="0" cy="4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</p:grpSp>
        <p:grpSp>
          <p:nvGrpSpPr>
            <p:cNvPr id="93266" name="Group 92"/>
            <p:cNvGrpSpPr>
              <a:grpSpLocks/>
            </p:cNvGrpSpPr>
            <p:nvPr/>
          </p:nvGrpSpPr>
          <p:grpSpPr bwMode="auto">
            <a:xfrm>
              <a:off x="4357" y="1564"/>
              <a:ext cx="768" cy="483"/>
              <a:chOff x="4357" y="1564"/>
              <a:chExt cx="768" cy="483"/>
            </a:xfrm>
          </p:grpSpPr>
          <p:sp>
            <p:nvSpPr>
              <p:cNvPr id="93267" name="Rectangle 93"/>
              <p:cNvSpPr>
                <a:spLocks noChangeArrowheads="1"/>
              </p:cNvSpPr>
              <p:nvPr/>
            </p:nvSpPr>
            <p:spPr bwMode="auto">
              <a:xfrm>
                <a:off x="4767" y="1711"/>
                <a:ext cx="150" cy="150"/>
              </a:xfrm>
              <a:prstGeom prst="rect">
                <a:avLst/>
              </a:prstGeom>
              <a:solidFill>
                <a:schemeClr val="accent2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400"/>
              </a:p>
            </p:txBody>
          </p:sp>
          <p:sp>
            <p:nvSpPr>
              <p:cNvPr id="93268" name="Rectangle 94"/>
              <p:cNvSpPr>
                <a:spLocks noChangeArrowheads="1"/>
              </p:cNvSpPr>
              <p:nvPr/>
            </p:nvSpPr>
            <p:spPr bwMode="auto">
              <a:xfrm>
                <a:off x="4357" y="1564"/>
                <a:ext cx="768" cy="4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95000"/>
                  </a:lnSpc>
                </a:pPr>
                <a:r>
                  <a:rPr lang="en-US" altLang="en-US" sz="1100"/>
                  <a:t>Master schedule</a:t>
                </a:r>
              </a:p>
              <a:p>
                <a:pPr algn="ctr">
                  <a:lnSpc>
                    <a:spcPct val="95000"/>
                  </a:lnSpc>
                </a:pPr>
                <a:r>
                  <a:rPr lang="en-US" altLang="en-US" sz="1100"/>
                  <a:t>for  B</a:t>
                </a:r>
              </a:p>
              <a:p>
                <a:pPr algn="ctr">
                  <a:lnSpc>
                    <a:spcPct val="95000"/>
                  </a:lnSpc>
                </a:pPr>
                <a:r>
                  <a:rPr lang="en-US" altLang="en-US" sz="1100"/>
                  <a:t>sold directly</a:t>
                </a:r>
              </a:p>
            </p:txBody>
          </p:sp>
        </p:grpSp>
      </p:grpSp>
      <p:grpSp>
        <p:nvGrpSpPr>
          <p:cNvPr id="96351" name="Group 95"/>
          <p:cNvGrpSpPr>
            <a:grpSpLocks/>
          </p:cNvGrpSpPr>
          <p:nvPr/>
        </p:nvGrpSpPr>
        <p:grpSpPr bwMode="auto">
          <a:xfrm>
            <a:off x="827088" y="2669379"/>
            <a:ext cx="1116012" cy="235744"/>
            <a:chOff x="489" y="2074"/>
            <a:chExt cx="703" cy="198"/>
          </a:xfrm>
        </p:grpSpPr>
        <p:sp>
          <p:nvSpPr>
            <p:cNvPr id="93263" name="Rectangle 96"/>
            <p:cNvSpPr>
              <a:spLocks noChangeArrowheads="1"/>
            </p:cNvSpPr>
            <p:nvPr/>
          </p:nvSpPr>
          <p:spPr bwMode="auto">
            <a:xfrm>
              <a:off x="489" y="2074"/>
              <a:ext cx="418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100"/>
                <a:t>Periods</a:t>
              </a:r>
            </a:p>
          </p:txBody>
        </p:sp>
        <p:sp>
          <p:nvSpPr>
            <p:cNvPr id="93264" name="Line 97"/>
            <p:cNvSpPr>
              <a:spLocks noChangeShapeType="1"/>
            </p:cNvSpPr>
            <p:nvPr/>
          </p:nvSpPr>
          <p:spPr bwMode="auto">
            <a:xfrm>
              <a:off x="952" y="2160"/>
              <a:ext cx="240" cy="0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</p:grpSp>
      <p:grpSp>
        <p:nvGrpSpPr>
          <p:cNvPr id="96354" name="Group 98"/>
          <p:cNvGrpSpPr>
            <a:grpSpLocks/>
          </p:cNvGrpSpPr>
          <p:nvPr/>
        </p:nvGrpSpPr>
        <p:grpSpPr bwMode="auto">
          <a:xfrm>
            <a:off x="6494463" y="4304117"/>
            <a:ext cx="2092325" cy="379810"/>
            <a:chOff x="4059" y="3447"/>
            <a:chExt cx="1318" cy="319"/>
          </a:xfrm>
        </p:grpSpPr>
        <p:sp>
          <p:nvSpPr>
            <p:cNvPr id="93261" name="Rectangle 99"/>
            <p:cNvSpPr>
              <a:spLocks noChangeArrowheads="1"/>
            </p:cNvSpPr>
            <p:nvPr/>
          </p:nvSpPr>
          <p:spPr bwMode="auto">
            <a:xfrm>
              <a:off x="4246" y="3447"/>
              <a:ext cx="1131" cy="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100"/>
                <a:t>Therefore, these are the gross requirements for B</a:t>
              </a:r>
            </a:p>
          </p:txBody>
        </p:sp>
        <p:sp>
          <p:nvSpPr>
            <p:cNvPr id="93262" name="Line 100"/>
            <p:cNvSpPr>
              <a:spLocks noChangeShapeType="1"/>
            </p:cNvSpPr>
            <p:nvPr/>
          </p:nvSpPr>
          <p:spPr bwMode="auto">
            <a:xfrm>
              <a:off x="4059" y="3648"/>
              <a:ext cx="171" cy="0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</p:grpSp>
      <p:grpSp>
        <p:nvGrpSpPr>
          <p:cNvPr id="96357" name="Group 101"/>
          <p:cNvGrpSpPr>
            <a:grpSpLocks/>
          </p:cNvGrpSpPr>
          <p:nvPr/>
        </p:nvGrpSpPr>
        <p:grpSpPr bwMode="auto">
          <a:xfrm>
            <a:off x="812800" y="4132664"/>
            <a:ext cx="5664200" cy="614363"/>
            <a:chOff x="480" y="3303"/>
            <a:chExt cx="3568" cy="516"/>
          </a:xfrm>
        </p:grpSpPr>
        <p:grpSp>
          <p:nvGrpSpPr>
            <p:cNvPr id="93228" name="Group 102"/>
            <p:cNvGrpSpPr>
              <a:grpSpLocks/>
            </p:cNvGrpSpPr>
            <p:nvPr/>
          </p:nvGrpSpPr>
          <p:grpSpPr bwMode="auto">
            <a:xfrm>
              <a:off x="480" y="3303"/>
              <a:ext cx="3568" cy="516"/>
              <a:chOff x="480" y="3303"/>
              <a:chExt cx="3568" cy="516"/>
            </a:xfrm>
          </p:grpSpPr>
          <p:grpSp>
            <p:nvGrpSpPr>
              <p:cNvPr id="93232" name="Group 103"/>
              <p:cNvGrpSpPr>
                <a:grpSpLocks/>
              </p:cNvGrpSpPr>
              <p:nvPr/>
            </p:nvGrpSpPr>
            <p:grpSpPr bwMode="auto">
              <a:xfrm>
                <a:off x="480" y="3512"/>
                <a:ext cx="3568" cy="307"/>
                <a:chOff x="480" y="3512"/>
                <a:chExt cx="3568" cy="307"/>
              </a:xfrm>
            </p:grpSpPr>
            <p:grpSp>
              <p:nvGrpSpPr>
                <p:cNvPr id="93242" name="Group 104"/>
                <p:cNvGrpSpPr>
                  <a:grpSpLocks/>
                </p:cNvGrpSpPr>
                <p:nvPr/>
              </p:nvGrpSpPr>
              <p:grpSpPr bwMode="auto">
                <a:xfrm>
                  <a:off x="480" y="3512"/>
                  <a:ext cx="3568" cy="264"/>
                  <a:chOff x="480" y="3512"/>
                  <a:chExt cx="3568" cy="264"/>
                </a:xfrm>
              </p:grpSpPr>
              <p:sp>
                <p:nvSpPr>
                  <p:cNvPr id="93252" name="Rectangle 105"/>
                  <p:cNvSpPr>
                    <a:spLocks noChangeArrowheads="1"/>
                  </p:cNvSpPr>
                  <p:nvPr/>
                </p:nvSpPr>
                <p:spPr bwMode="auto">
                  <a:xfrm>
                    <a:off x="480" y="3512"/>
                    <a:ext cx="3568" cy="264"/>
                  </a:xfrm>
                  <a:prstGeom prst="rect">
                    <a:avLst/>
                  </a:prstGeom>
                  <a:noFill/>
                  <a:ln w="28575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endParaRPr lang="en-US" altLang="en-US" sz="1400"/>
                  </a:p>
                </p:txBody>
              </p:sp>
              <p:sp>
                <p:nvSpPr>
                  <p:cNvPr id="93253" name="Line 106"/>
                  <p:cNvSpPr>
                    <a:spLocks noChangeShapeType="1"/>
                  </p:cNvSpPr>
                  <p:nvPr/>
                </p:nvSpPr>
                <p:spPr bwMode="auto">
                  <a:xfrm>
                    <a:off x="1832" y="3524"/>
                    <a:ext cx="0" cy="24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400"/>
                  </a:p>
                </p:txBody>
              </p:sp>
              <p:sp>
                <p:nvSpPr>
                  <p:cNvPr id="93254" name="Line 107"/>
                  <p:cNvSpPr>
                    <a:spLocks noChangeShapeType="1"/>
                  </p:cNvSpPr>
                  <p:nvPr/>
                </p:nvSpPr>
                <p:spPr bwMode="auto">
                  <a:xfrm>
                    <a:off x="2108" y="3524"/>
                    <a:ext cx="0" cy="24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400"/>
                  </a:p>
                </p:txBody>
              </p:sp>
              <p:sp>
                <p:nvSpPr>
                  <p:cNvPr id="93255" name="Line 108"/>
                  <p:cNvSpPr>
                    <a:spLocks noChangeShapeType="1"/>
                  </p:cNvSpPr>
                  <p:nvPr/>
                </p:nvSpPr>
                <p:spPr bwMode="auto">
                  <a:xfrm>
                    <a:off x="2385" y="3524"/>
                    <a:ext cx="0" cy="24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400"/>
                  </a:p>
                </p:txBody>
              </p:sp>
              <p:sp>
                <p:nvSpPr>
                  <p:cNvPr id="93256" name="Line 109"/>
                  <p:cNvSpPr>
                    <a:spLocks noChangeShapeType="1"/>
                  </p:cNvSpPr>
                  <p:nvPr/>
                </p:nvSpPr>
                <p:spPr bwMode="auto">
                  <a:xfrm>
                    <a:off x="2661" y="3524"/>
                    <a:ext cx="0" cy="24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400"/>
                  </a:p>
                </p:txBody>
              </p:sp>
              <p:sp>
                <p:nvSpPr>
                  <p:cNvPr id="93257" name="Line 110"/>
                  <p:cNvSpPr>
                    <a:spLocks noChangeShapeType="1"/>
                  </p:cNvSpPr>
                  <p:nvPr/>
                </p:nvSpPr>
                <p:spPr bwMode="auto">
                  <a:xfrm>
                    <a:off x="2938" y="3524"/>
                    <a:ext cx="0" cy="24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400"/>
                  </a:p>
                </p:txBody>
              </p:sp>
              <p:sp>
                <p:nvSpPr>
                  <p:cNvPr id="93258" name="Line 111"/>
                  <p:cNvSpPr>
                    <a:spLocks noChangeShapeType="1"/>
                  </p:cNvSpPr>
                  <p:nvPr/>
                </p:nvSpPr>
                <p:spPr bwMode="auto">
                  <a:xfrm>
                    <a:off x="3214" y="3524"/>
                    <a:ext cx="0" cy="24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400"/>
                  </a:p>
                </p:txBody>
              </p:sp>
              <p:sp>
                <p:nvSpPr>
                  <p:cNvPr id="93259" name="Line 112"/>
                  <p:cNvSpPr>
                    <a:spLocks noChangeShapeType="1"/>
                  </p:cNvSpPr>
                  <p:nvPr/>
                </p:nvSpPr>
                <p:spPr bwMode="auto">
                  <a:xfrm>
                    <a:off x="3491" y="3524"/>
                    <a:ext cx="0" cy="24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400"/>
                  </a:p>
                </p:txBody>
              </p:sp>
              <p:sp>
                <p:nvSpPr>
                  <p:cNvPr id="93260" name="Line 113"/>
                  <p:cNvSpPr>
                    <a:spLocks noChangeShapeType="1"/>
                  </p:cNvSpPr>
                  <p:nvPr/>
                </p:nvSpPr>
                <p:spPr bwMode="auto">
                  <a:xfrm>
                    <a:off x="3768" y="3524"/>
                    <a:ext cx="0" cy="24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400"/>
                  </a:p>
                </p:txBody>
              </p:sp>
            </p:grpSp>
            <p:sp>
              <p:nvSpPr>
                <p:cNvPr id="93243" name="Rectangle 114"/>
                <p:cNvSpPr>
                  <a:spLocks noChangeArrowheads="1"/>
                </p:cNvSpPr>
                <p:nvPr/>
              </p:nvSpPr>
              <p:spPr bwMode="auto">
                <a:xfrm>
                  <a:off x="486" y="3535"/>
                  <a:ext cx="1003" cy="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r>
                    <a:rPr lang="en-US" altLang="en-US" sz="1100"/>
                    <a:t>Gross requirements: B</a:t>
                  </a:r>
                </a:p>
              </p:txBody>
            </p:sp>
            <p:sp>
              <p:nvSpPr>
                <p:cNvPr id="93244" name="Rectangle 115"/>
                <p:cNvSpPr>
                  <a:spLocks noChangeArrowheads="1"/>
                </p:cNvSpPr>
                <p:nvPr/>
              </p:nvSpPr>
              <p:spPr bwMode="auto">
                <a:xfrm>
                  <a:off x="1846" y="3543"/>
                  <a:ext cx="215" cy="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r>
                    <a:rPr lang="en-US" altLang="en-US" sz="1100"/>
                    <a:t>10</a:t>
                  </a:r>
                </a:p>
              </p:txBody>
            </p:sp>
            <p:sp>
              <p:nvSpPr>
                <p:cNvPr id="93245" name="Rectangle 116"/>
                <p:cNvSpPr>
                  <a:spLocks noChangeArrowheads="1"/>
                </p:cNvSpPr>
                <p:nvPr/>
              </p:nvSpPr>
              <p:spPr bwMode="auto">
                <a:xfrm>
                  <a:off x="2406" y="3543"/>
                  <a:ext cx="215" cy="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r>
                    <a:rPr lang="en-US" altLang="en-US" sz="1100"/>
                    <a:t>40</a:t>
                  </a:r>
                </a:p>
              </p:txBody>
            </p:sp>
            <p:sp>
              <p:nvSpPr>
                <p:cNvPr id="93246" name="Rectangle 117"/>
                <p:cNvSpPr>
                  <a:spLocks noChangeArrowheads="1"/>
                </p:cNvSpPr>
                <p:nvPr/>
              </p:nvSpPr>
              <p:spPr bwMode="auto">
                <a:xfrm>
                  <a:off x="2676" y="3543"/>
                  <a:ext cx="215" cy="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r>
                    <a:rPr lang="en-US" altLang="en-US" sz="1100"/>
                    <a:t>50</a:t>
                  </a:r>
                </a:p>
              </p:txBody>
            </p:sp>
            <p:sp>
              <p:nvSpPr>
                <p:cNvPr id="93247" name="Rectangle 118"/>
                <p:cNvSpPr>
                  <a:spLocks noChangeArrowheads="1"/>
                </p:cNvSpPr>
                <p:nvPr/>
              </p:nvSpPr>
              <p:spPr bwMode="auto">
                <a:xfrm>
                  <a:off x="2964" y="3543"/>
                  <a:ext cx="215" cy="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r>
                    <a:rPr lang="en-US" altLang="en-US" sz="1100"/>
                    <a:t>20</a:t>
                  </a:r>
                </a:p>
              </p:txBody>
            </p:sp>
            <p:sp>
              <p:nvSpPr>
                <p:cNvPr id="93248" name="Rectangle 119"/>
                <p:cNvSpPr>
                  <a:spLocks noChangeArrowheads="1"/>
                </p:cNvSpPr>
                <p:nvPr/>
              </p:nvSpPr>
              <p:spPr bwMode="auto">
                <a:xfrm>
                  <a:off x="2082" y="3521"/>
                  <a:ext cx="299" cy="18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r>
                    <a:rPr lang="en-US" altLang="en-US" sz="800"/>
                    <a:t>40+10</a:t>
                  </a:r>
                </a:p>
              </p:txBody>
            </p:sp>
            <p:sp>
              <p:nvSpPr>
                <p:cNvPr id="93249" name="Rectangle 120"/>
                <p:cNvSpPr>
                  <a:spLocks noChangeArrowheads="1"/>
                </p:cNvSpPr>
                <p:nvPr/>
              </p:nvSpPr>
              <p:spPr bwMode="auto">
                <a:xfrm>
                  <a:off x="3462" y="3521"/>
                  <a:ext cx="299" cy="18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r>
                    <a:rPr lang="en-US" altLang="en-US" sz="800"/>
                    <a:t>15+30</a:t>
                  </a:r>
                </a:p>
              </p:txBody>
            </p:sp>
            <p:sp>
              <p:nvSpPr>
                <p:cNvPr id="93250" name="Rectangle 121"/>
                <p:cNvSpPr>
                  <a:spLocks noChangeArrowheads="1"/>
                </p:cNvSpPr>
                <p:nvPr/>
              </p:nvSpPr>
              <p:spPr bwMode="auto">
                <a:xfrm>
                  <a:off x="2102" y="3599"/>
                  <a:ext cx="267" cy="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r>
                    <a:rPr lang="en-US" altLang="en-US" sz="1100"/>
                    <a:t>=50</a:t>
                  </a:r>
                </a:p>
              </p:txBody>
            </p:sp>
            <p:sp>
              <p:nvSpPr>
                <p:cNvPr id="93251" name="Rectangle 122"/>
                <p:cNvSpPr>
                  <a:spLocks noChangeArrowheads="1"/>
                </p:cNvSpPr>
                <p:nvPr/>
              </p:nvSpPr>
              <p:spPr bwMode="auto">
                <a:xfrm>
                  <a:off x="3486" y="3599"/>
                  <a:ext cx="267" cy="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r>
                    <a:rPr lang="en-US" altLang="en-US" sz="1100"/>
                    <a:t>=45</a:t>
                  </a:r>
                </a:p>
              </p:txBody>
            </p:sp>
          </p:grpSp>
          <p:grpSp>
            <p:nvGrpSpPr>
              <p:cNvPr id="93233" name="Group 123"/>
              <p:cNvGrpSpPr>
                <a:grpSpLocks/>
              </p:cNvGrpSpPr>
              <p:nvPr/>
            </p:nvGrpSpPr>
            <p:grpSpPr bwMode="auto">
              <a:xfrm>
                <a:off x="1894" y="3303"/>
                <a:ext cx="2091" cy="220"/>
                <a:chOff x="1894" y="3303"/>
                <a:chExt cx="2091" cy="220"/>
              </a:xfrm>
            </p:grpSpPr>
            <p:sp>
              <p:nvSpPr>
                <p:cNvPr id="93234" name="Rectangle 124"/>
                <p:cNvSpPr>
                  <a:spLocks noChangeArrowheads="1"/>
                </p:cNvSpPr>
                <p:nvPr/>
              </p:nvSpPr>
              <p:spPr bwMode="auto">
                <a:xfrm>
                  <a:off x="1894" y="3303"/>
                  <a:ext cx="166" cy="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r>
                    <a:rPr lang="en-US" altLang="en-US" sz="1100"/>
                    <a:t>1</a:t>
                  </a:r>
                </a:p>
              </p:txBody>
            </p:sp>
            <p:sp>
              <p:nvSpPr>
                <p:cNvPr id="93235" name="Rectangle 125"/>
                <p:cNvSpPr>
                  <a:spLocks noChangeArrowheads="1"/>
                </p:cNvSpPr>
                <p:nvPr/>
              </p:nvSpPr>
              <p:spPr bwMode="auto">
                <a:xfrm>
                  <a:off x="2169" y="3303"/>
                  <a:ext cx="166" cy="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r>
                    <a:rPr lang="en-US" altLang="en-US" sz="1100"/>
                    <a:t>2</a:t>
                  </a:r>
                </a:p>
              </p:txBody>
            </p:sp>
            <p:sp>
              <p:nvSpPr>
                <p:cNvPr id="93236" name="Rectangle 126"/>
                <p:cNvSpPr>
                  <a:spLocks noChangeArrowheads="1"/>
                </p:cNvSpPr>
                <p:nvPr/>
              </p:nvSpPr>
              <p:spPr bwMode="auto">
                <a:xfrm>
                  <a:off x="2444" y="3303"/>
                  <a:ext cx="166" cy="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r>
                    <a:rPr lang="en-US" altLang="en-US" sz="1100"/>
                    <a:t>3</a:t>
                  </a:r>
                </a:p>
              </p:txBody>
            </p:sp>
            <p:sp>
              <p:nvSpPr>
                <p:cNvPr id="93237" name="Rectangle 127"/>
                <p:cNvSpPr>
                  <a:spLocks noChangeArrowheads="1"/>
                </p:cNvSpPr>
                <p:nvPr/>
              </p:nvSpPr>
              <p:spPr bwMode="auto">
                <a:xfrm>
                  <a:off x="2719" y="3303"/>
                  <a:ext cx="166" cy="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r>
                    <a:rPr lang="en-US" altLang="en-US" sz="1100"/>
                    <a:t>4</a:t>
                  </a:r>
                </a:p>
              </p:txBody>
            </p:sp>
            <p:sp>
              <p:nvSpPr>
                <p:cNvPr id="93238" name="Rectangle 128"/>
                <p:cNvSpPr>
                  <a:spLocks noChangeArrowheads="1"/>
                </p:cNvSpPr>
                <p:nvPr/>
              </p:nvSpPr>
              <p:spPr bwMode="auto">
                <a:xfrm>
                  <a:off x="2994" y="3303"/>
                  <a:ext cx="166" cy="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r>
                    <a:rPr lang="en-US" altLang="en-US" sz="1100"/>
                    <a:t>5</a:t>
                  </a:r>
                </a:p>
              </p:txBody>
            </p:sp>
            <p:sp>
              <p:nvSpPr>
                <p:cNvPr id="93239" name="Rectangle 129"/>
                <p:cNvSpPr>
                  <a:spLocks noChangeArrowheads="1"/>
                </p:cNvSpPr>
                <p:nvPr/>
              </p:nvSpPr>
              <p:spPr bwMode="auto">
                <a:xfrm>
                  <a:off x="3269" y="3303"/>
                  <a:ext cx="166" cy="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r>
                    <a:rPr lang="en-US" altLang="en-US" sz="1100"/>
                    <a:t>6</a:t>
                  </a:r>
                </a:p>
              </p:txBody>
            </p:sp>
            <p:sp>
              <p:nvSpPr>
                <p:cNvPr id="93240" name="Rectangle 130"/>
                <p:cNvSpPr>
                  <a:spLocks noChangeArrowheads="1"/>
                </p:cNvSpPr>
                <p:nvPr/>
              </p:nvSpPr>
              <p:spPr bwMode="auto">
                <a:xfrm>
                  <a:off x="3544" y="3303"/>
                  <a:ext cx="166" cy="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r>
                    <a:rPr lang="en-US" altLang="en-US" sz="1100"/>
                    <a:t>7</a:t>
                  </a:r>
                </a:p>
              </p:txBody>
            </p:sp>
            <p:sp>
              <p:nvSpPr>
                <p:cNvPr id="93241" name="Rectangle 131"/>
                <p:cNvSpPr>
                  <a:spLocks noChangeArrowheads="1"/>
                </p:cNvSpPr>
                <p:nvPr/>
              </p:nvSpPr>
              <p:spPr bwMode="auto">
                <a:xfrm>
                  <a:off x="3819" y="3303"/>
                  <a:ext cx="166" cy="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r>
                    <a:rPr lang="en-US" altLang="en-US" sz="1100"/>
                    <a:t>8</a:t>
                  </a:r>
                </a:p>
              </p:txBody>
            </p:sp>
          </p:grpSp>
        </p:grpSp>
        <p:grpSp>
          <p:nvGrpSpPr>
            <p:cNvPr id="93229" name="Group 132"/>
            <p:cNvGrpSpPr>
              <a:grpSpLocks/>
            </p:cNvGrpSpPr>
            <p:nvPr/>
          </p:nvGrpSpPr>
          <p:grpSpPr bwMode="auto">
            <a:xfrm>
              <a:off x="726" y="3319"/>
              <a:ext cx="914" cy="220"/>
              <a:chOff x="726" y="3319"/>
              <a:chExt cx="914" cy="220"/>
            </a:xfrm>
          </p:grpSpPr>
          <p:sp>
            <p:nvSpPr>
              <p:cNvPr id="93230" name="Line 133"/>
              <p:cNvSpPr>
                <a:spLocks noChangeShapeType="1"/>
              </p:cNvSpPr>
              <p:nvPr/>
            </p:nvSpPr>
            <p:spPr bwMode="auto">
              <a:xfrm>
                <a:off x="1248" y="3416"/>
                <a:ext cx="392" cy="0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93231" name="Rectangle 134"/>
              <p:cNvSpPr>
                <a:spLocks noChangeArrowheads="1"/>
              </p:cNvSpPr>
              <p:nvPr/>
            </p:nvSpPr>
            <p:spPr bwMode="auto">
              <a:xfrm>
                <a:off x="726" y="3319"/>
                <a:ext cx="418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/>
                  <a:t>Periods</a:t>
                </a:r>
              </a:p>
            </p:txBody>
          </p:sp>
        </p:grpSp>
      </p:grpSp>
      <p:grpSp>
        <p:nvGrpSpPr>
          <p:cNvPr id="96392" name="Group 136"/>
          <p:cNvGrpSpPr>
            <a:grpSpLocks/>
          </p:cNvGrpSpPr>
          <p:nvPr/>
        </p:nvGrpSpPr>
        <p:grpSpPr bwMode="auto">
          <a:xfrm>
            <a:off x="1971675" y="1353741"/>
            <a:ext cx="2244726" cy="1793081"/>
            <a:chOff x="1242" y="1137"/>
            <a:chExt cx="1414" cy="1506"/>
          </a:xfrm>
        </p:grpSpPr>
        <p:grpSp>
          <p:nvGrpSpPr>
            <p:cNvPr id="93196" name="Group 16"/>
            <p:cNvGrpSpPr>
              <a:grpSpLocks/>
            </p:cNvGrpSpPr>
            <p:nvPr/>
          </p:nvGrpSpPr>
          <p:grpSpPr bwMode="auto">
            <a:xfrm>
              <a:off x="1364" y="1137"/>
              <a:ext cx="1188" cy="724"/>
              <a:chOff x="1339" y="969"/>
              <a:chExt cx="1188" cy="724"/>
            </a:xfrm>
          </p:grpSpPr>
          <p:sp>
            <p:nvSpPr>
              <p:cNvPr id="93220" name="Freeform 17"/>
              <p:cNvSpPr>
                <a:spLocks/>
              </p:cNvSpPr>
              <p:nvPr/>
            </p:nvSpPr>
            <p:spPr bwMode="auto">
              <a:xfrm>
                <a:off x="1456" y="1328"/>
                <a:ext cx="944" cy="136"/>
              </a:xfrm>
              <a:custGeom>
                <a:avLst/>
                <a:gdLst>
                  <a:gd name="T0" fmla="*/ 0 w 944"/>
                  <a:gd name="T1" fmla="*/ 136 h 136"/>
                  <a:gd name="T2" fmla="*/ 0 w 944"/>
                  <a:gd name="T3" fmla="*/ 0 h 136"/>
                  <a:gd name="T4" fmla="*/ 944 w 944"/>
                  <a:gd name="T5" fmla="*/ 0 h 136"/>
                  <a:gd name="T6" fmla="*/ 944 w 944"/>
                  <a:gd name="T7" fmla="*/ 136 h 1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44"/>
                  <a:gd name="T13" fmla="*/ 0 h 136"/>
                  <a:gd name="T14" fmla="*/ 944 w 944"/>
                  <a:gd name="T15" fmla="*/ 136 h 1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44" h="136">
                    <a:moveTo>
                      <a:pt x="0" y="136"/>
                    </a:moveTo>
                    <a:lnTo>
                      <a:pt x="0" y="0"/>
                    </a:lnTo>
                    <a:lnTo>
                      <a:pt x="944" y="0"/>
                    </a:lnTo>
                    <a:lnTo>
                      <a:pt x="944" y="136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93221" name="Rectangle 18"/>
              <p:cNvSpPr>
                <a:spLocks noChangeArrowheads="1"/>
              </p:cNvSpPr>
              <p:nvPr/>
            </p:nvSpPr>
            <p:spPr bwMode="auto">
              <a:xfrm>
                <a:off x="2283" y="1449"/>
                <a:ext cx="232" cy="232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400"/>
              </a:p>
            </p:txBody>
          </p:sp>
          <p:sp>
            <p:nvSpPr>
              <p:cNvPr id="93222" name="Rectangle 19"/>
              <p:cNvSpPr>
                <a:spLocks noChangeArrowheads="1"/>
              </p:cNvSpPr>
              <p:nvPr/>
            </p:nvSpPr>
            <p:spPr bwMode="auto">
              <a:xfrm>
                <a:off x="1339" y="1449"/>
                <a:ext cx="232" cy="232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400"/>
              </a:p>
            </p:txBody>
          </p:sp>
          <p:sp>
            <p:nvSpPr>
              <p:cNvPr id="93223" name="Rectangle 20"/>
              <p:cNvSpPr>
                <a:spLocks noChangeArrowheads="1"/>
              </p:cNvSpPr>
              <p:nvPr/>
            </p:nvSpPr>
            <p:spPr bwMode="auto">
              <a:xfrm>
                <a:off x="1812" y="969"/>
                <a:ext cx="232" cy="232"/>
              </a:xfrm>
              <a:prstGeom prst="rect">
                <a:avLst/>
              </a:prstGeom>
              <a:solidFill>
                <a:srgbClr val="92D2CA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400"/>
              </a:p>
            </p:txBody>
          </p:sp>
          <p:sp>
            <p:nvSpPr>
              <p:cNvPr id="93224" name="Rectangle 21"/>
              <p:cNvSpPr>
                <a:spLocks noChangeArrowheads="1"/>
              </p:cNvSpPr>
              <p:nvPr/>
            </p:nvSpPr>
            <p:spPr bwMode="auto">
              <a:xfrm>
                <a:off x="1824" y="980"/>
                <a:ext cx="181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200"/>
                  <a:t>A</a:t>
                </a:r>
              </a:p>
            </p:txBody>
          </p:sp>
          <p:sp>
            <p:nvSpPr>
              <p:cNvPr id="93225" name="Rectangle 22"/>
              <p:cNvSpPr>
                <a:spLocks noChangeArrowheads="1"/>
              </p:cNvSpPr>
              <p:nvPr/>
            </p:nvSpPr>
            <p:spPr bwMode="auto">
              <a:xfrm>
                <a:off x="1351" y="1459"/>
                <a:ext cx="181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200"/>
                  <a:t>B</a:t>
                </a:r>
              </a:p>
            </p:txBody>
          </p:sp>
          <p:sp>
            <p:nvSpPr>
              <p:cNvPr id="93226" name="Rectangle 23"/>
              <p:cNvSpPr>
                <a:spLocks noChangeArrowheads="1"/>
              </p:cNvSpPr>
              <p:nvPr/>
            </p:nvSpPr>
            <p:spPr bwMode="auto">
              <a:xfrm>
                <a:off x="2272" y="1460"/>
                <a:ext cx="255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200"/>
                  <a:t>C</a:t>
                </a:r>
              </a:p>
            </p:txBody>
          </p:sp>
          <p:sp>
            <p:nvSpPr>
              <p:cNvPr id="93227" name="Line 24"/>
              <p:cNvSpPr>
                <a:spLocks noChangeShapeType="1"/>
              </p:cNvSpPr>
              <p:nvPr/>
            </p:nvSpPr>
            <p:spPr bwMode="auto">
              <a:xfrm>
                <a:off x="1928" y="1192"/>
                <a:ext cx="0" cy="1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</p:grpSp>
        <p:sp>
          <p:nvSpPr>
            <p:cNvPr id="93197" name="Rectangle 47"/>
            <p:cNvSpPr>
              <a:spLocks noChangeArrowheads="1"/>
            </p:cNvSpPr>
            <p:nvPr/>
          </p:nvSpPr>
          <p:spPr bwMode="auto">
            <a:xfrm>
              <a:off x="1469" y="1879"/>
              <a:ext cx="979" cy="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100"/>
                <a:t>Lead time = 4 for A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1100"/>
                <a:t>Master schedule for A</a:t>
              </a:r>
            </a:p>
          </p:txBody>
        </p:sp>
        <p:grpSp>
          <p:nvGrpSpPr>
            <p:cNvPr id="93198" name="Group 135"/>
            <p:cNvGrpSpPr>
              <a:grpSpLocks/>
            </p:cNvGrpSpPr>
            <p:nvPr/>
          </p:nvGrpSpPr>
          <p:grpSpPr bwMode="auto">
            <a:xfrm>
              <a:off x="1242" y="2200"/>
              <a:ext cx="1414" cy="443"/>
              <a:chOff x="1242" y="2200"/>
              <a:chExt cx="1414" cy="443"/>
            </a:xfrm>
          </p:grpSpPr>
          <p:sp>
            <p:nvSpPr>
              <p:cNvPr id="93199" name="Rectangle 26"/>
              <p:cNvSpPr>
                <a:spLocks noChangeArrowheads="1"/>
              </p:cNvSpPr>
              <p:nvPr/>
            </p:nvSpPr>
            <p:spPr bwMode="auto">
              <a:xfrm>
                <a:off x="2456" y="2424"/>
                <a:ext cx="200" cy="192"/>
              </a:xfrm>
              <a:prstGeom prst="rect">
                <a:avLst/>
              </a:prstGeom>
              <a:solidFill>
                <a:srgbClr val="92D2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400"/>
              </a:p>
            </p:txBody>
          </p:sp>
          <p:sp>
            <p:nvSpPr>
              <p:cNvPr id="93200" name="Rectangle 27"/>
              <p:cNvSpPr>
                <a:spLocks noChangeArrowheads="1"/>
              </p:cNvSpPr>
              <p:nvPr/>
            </p:nvSpPr>
            <p:spPr bwMode="auto">
              <a:xfrm>
                <a:off x="1852" y="2424"/>
                <a:ext cx="204" cy="196"/>
              </a:xfrm>
              <a:prstGeom prst="rect">
                <a:avLst/>
              </a:prstGeom>
              <a:solidFill>
                <a:srgbClr val="92D2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400"/>
              </a:p>
            </p:txBody>
          </p:sp>
          <p:sp>
            <p:nvSpPr>
              <p:cNvPr id="93201" name="Rectangle 28"/>
              <p:cNvSpPr>
                <a:spLocks noChangeArrowheads="1"/>
              </p:cNvSpPr>
              <p:nvPr/>
            </p:nvSpPr>
            <p:spPr bwMode="auto">
              <a:xfrm>
                <a:off x="1444" y="2424"/>
                <a:ext cx="204" cy="188"/>
              </a:xfrm>
              <a:prstGeom prst="rect">
                <a:avLst/>
              </a:prstGeom>
              <a:solidFill>
                <a:srgbClr val="92D2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400"/>
              </a:p>
            </p:txBody>
          </p:sp>
          <p:sp>
            <p:nvSpPr>
              <p:cNvPr id="93202" name="Rectangle 29"/>
              <p:cNvSpPr>
                <a:spLocks noChangeArrowheads="1"/>
              </p:cNvSpPr>
              <p:nvPr/>
            </p:nvSpPr>
            <p:spPr bwMode="auto">
              <a:xfrm>
                <a:off x="1242" y="2224"/>
                <a:ext cx="166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/>
                  <a:t>5</a:t>
                </a:r>
              </a:p>
            </p:txBody>
          </p:sp>
          <p:sp>
            <p:nvSpPr>
              <p:cNvPr id="93203" name="Rectangle 30"/>
              <p:cNvSpPr>
                <a:spLocks noChangeArrowheads="1"/>
              </p:cNvSpPr>
              <p:nvPr/>
            </p:nvSpPr>
            <p:spPr bwMode="auto">
              <a:xfrm>
                <a:off x="1454" y="2224"/>
                <a:ext cx="166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/>
                  <a:t>6</a:t>
                </a:r>
              </a:p>
            </p:txBody>
          </p:sp>
          <p:sp>
            <p:nvSpPr>
              <p:cNvPr id="93204" name="Rectangle 31"/>
              <p:cNvSpPr>
                <a:spLocks noChangeArrowheads="1"/>
              </p:cNvSpPr>
              <p:nvPr/>
            </p:nvSpPr>
            <p:spPr bwMode="auto">
              <a:xfrm>
                <a:off x="1662" y="2224"/>
                <a:ext cx="166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/>
                  <a:t>7</a:t>
                </a:r>
              </a:p>
            </p:txBody>
          </p:sp>
          <p:sp>
            <p:nvSpPr>
              <p:cNvPr id="93205" name="Rectangle 32"/>
              <p:cNvSpPr>
                <a:spLocks noChangeArrowheads="1"/>
              </p:cNvSpPr>
              <p:nvPr/>
            </p:nvSpPr>
            <p:spPr bwMode="auto">
              <a:xfrm>
                <a:off x="1858" y="2224"/>
                <a:ext cx="166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/>
                  <a:t>8</a:t>
                </a:r>
              </a:p>
            </p:txBody>
          </p:sp>
          <p:sp>
            <p:nvSpPr>
              <p:cNvPr id="93206" name="Rectangle 33"/>
              <p:cNvSpPr>
                <a:spLocks noChangeArrowheads="1"/>
              </p:cNvSpPr>
              <p:nvPr/>
            </p:nvSpPr>
            <p:spPr bwMode="auto">
              <a:xfrm>
                <a:off x="2066" y="2224"/>
                <a:ext cx="166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/>
                  <a:t>9</a:t>
                </a:r>
              </a:p>
            </p:txBody>
          </p:sp>
          <p:sp>
            <p:nvSpPr>
              <p:cNvPr id="93207" name="Rectangle 34"/>
              <p:cNvSpPr>
                <a:spLocks noChangeArrowheads="1"/>
              </p:cNvSpPr>
              <p:nvPr/>
            </p:nvSpPr>
            <p:spPr bwMode="auto">
              <a:xfrm>
                <a:off x="2234" y="2224"/>
                <a:ext cx="215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/>
                  <a:t>10</a:t>
                </a:r>
              </a:p>
            </p:txBody>
          </p:sp>
          <p:sp>
            <p:nvSpPr>
              <p:cNvPr id="93208" name="Rectangle 35"/>
              <p:cNvSpPr>
                <a:spLocks noChangeArrowheads="1"/>
              </p:cNvSpPr>
              <p:nvPr/>
            </p:nvSpPr>
            <p:spPr bwMode="auto">
              <a:xfrm>
                <a:off x="2434" y="2224"/>
                <a:ext cx="215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/>
                  <a:t>11</a:t>
                </a:r>
              </a:p>
            </p:txBody>
          </p:sp>
          <p:sp>
            <p:nvSpPr>
              <p:cNvPr id="93209" name="Rectangle 36"/>
              <p:cNvSpPr>
                <a:spLocks noChangeArrowheads="1"/>
              </p:cNvSpPr>
              <p:nvPr/>
            </p:nvSpPr>
            <p:spPr bwMode="auto">
              <a:xfrm>
                <a:off x="1422" y="2423"/>
                <a:ext cx="215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/>
                  <a:t>40</a:t>
                </a:r>
              </a:p>
            </p:txBody>
          </p:sp>
          <p:sp>
            <p:nvSpPr>
              <p:cNvPr id="93210" name="Rectangle 38"/>
              <p:cNvSpPr>
                <a:spLocks noChangeArrowheads="1"/>
              </p:cNvSpPr>
              <p:nvPr/>
            </p:nvSpPr>
            <p:spPr bwMode="auto">
              <a:xfrm>
                <a:off x="2426" y="2423"/>
                <a:ext cx="215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/>
                  <a:t>15</a:t>
                </a:r>
              </a:p>
            </p:txBody>
          </p:sp>
          <p:sp>
            <p:nvSpPr>
              <p:cNvPr id="93211" name="Rectangle 39"/>
              <p:cNvSpPr>
                <a:spLocks noChangeArrowheads="1"/>
              </p:cNvSpPr>
              <p:nvPr/>
            </p:nvSpPr>
            <p:spPr bwMode="auto">
              <a:xfrm>
                <a:off x="1244" y="2200"/>
                <a:ext cx="1412" cy="416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400"/>
              </a:p>
            </p:txBody>
          </p:sp>
          <p:sp>
            <p:nvSpPr>
              <p:cNvPr id="93212" name="Line 40"/>
              <p:cNvSpPr>
                <a:spLocks noChangeShapeType="1"/>
              </p:cNvSpPr>
              <p:nvPr/>
            </p:nvSpPr>
            <p:spPr bwMode="auto">
              <a:xfrm>
                <a:off x="1244" y="2416"/>
                <a:ext cx="140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93213" name="Line 41"/>
              <p:cNvSpPr>
                <a:spLocks noChangeShapeType="1"/>
              </p:cNvSpPr>
              <p:nvPr/>
            </p:nvSpPr>
            <p:spPr bwMode="auto">
              <a:xfrm>
                <a:off x="1440" y="2200"/>
                <a:ext cx="0" cy="4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93214" name="Line 42"/>
              <p:cNvSpPr>
                <a:spLocks noChangeShapeType="1"/>
              </p:cNvSpPr>
              <p:nvPr/>
            </p:nvSpPr>
            <p:spPr bwMode="auto">
              <a:xfrm>
                <a:off x="1644" y="2200"/>
                <a:ext cx="0" cy="4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93215" name="Line 43"/>
              <p:cNvSpPr>
                <a:spLocks noChangeShapeType="1"/>
              </p:cNvSpPr>
              <p:nvPr/>
            </p:nvSpPr>
            <p:spPr bwMode="auto">
              <a:xfrm>
                <a:off x="1848" y="2200"/>
                <a:ext cx="0" cy="4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93216" name="Line 44"/>
              <p:cNvSpPr>
                <a:spLocks noChangeShapeType="1"/>
              </p:cNvSpPr>
              <p:nvPr/>
            </p:nvSpPr>
            <p:spPr bwMode="auto">
              <a:xfrm>
                <a:off x="2052" y="2200"/>
                <a:ext cx="0" cy="4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93217" name="Line 45"/>
              <p:cNvSpPr>
                <a:spLocks noChangeShapeType="1"/>
              </p:cNvSpPr>
              <p:nvPr/>
            </p:nvSpPr>
            <p:spPr bwMode="auto">
              <a:xfrm>
                <a:off x="2256" y="2200"/>
                <a:ext cx="0" cy="4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93218" name="Line 46"/>
              <p:cNvSpPr>
                <a:spLocks noChangeShapeType="1"/>
              </p:cNvSpPr>
              <p:nvPr/>
            </p:nvSpPr>
            <p:spPr bwMode="auto">
              <a:xfrm>
                <a:off x="2460" y="2200"/>
                <a:ext cx="0" cy="4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93219" name="Rectangle 37"/>
              <p:cNvSpPr>
                <a:spLocks noChangeArrowheads="1"/>
              </p:cNvSpPr>
              <p:nvPr/>
            </p:nvSpPr>
            <p:spPr bwMode="auto">
              <a:xfrm>
                <a:off x="1828" y="2423"/>
                <a:ext cx="215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/>
                  <a:t>50</a:t>
                </a:r>
              </a:p>
            </p:txBody>
          </p:sp>
        </p:grpSp>
      </p:grp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9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96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96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96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96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96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96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96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96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96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9" grpId="0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61950"/>
            <a:ext cx="7772400" cy="64770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Net Requirements Plan</a:t>
            </a:r>
          </a:p>
        </p:txBody>
      </p:sp>
      <p:sp>
        <p:nvSpPr>
          <p:cNvPr id="94211" name="Rectangle 3"/>
          <p:cNvSpPr>
            <a:spLocks noChangeArrowheads="1"/>
          </p:cNvSpPr>
          <p:nvPr/>
        </p:nvSpPr>
        <p:spPr bwMode="auto">
          <a:xfrm>
            <a:off x="708025" y="1202531"/>
            <a:ext cx="592021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3200" b="1">
                <a:solidFill>
                  <a:srgbClr val="BF0922"/>
                </a:solidFill>
              </a:rPr>
              <a:t>The logic of net requirements</a:t>
            </a:r>
          </a:p>
        </p:txBody>
      </p:sp>
      <p:grpSp>
        <p:nvGrpSpPr>
          <p:cNvPr id="94212" name="Group 4"/>
          <p:cNvGrpSpPr>
            <a:grpSpLocks/>
          </p:cNvGrpSpPr>
          <p:nvPr/>
        </p:nvGrpSpPr>
        <p:grpSpPr bwMode="auto">
          <a:xfrm>
            <a:off x="2308226" y="3476625"/>
            <a:ext cx="5756275" cy="1179910"/>
            <a:chOff x="1454" y="2968"/>
            <a:chExt cx="3626" cy="991"/>
          </a:xfrm>
        </p:grpSpPr>
        <p:sp>
          <p:nvSpPr>
            <p:cNvPr id="95247" name="Rectangle 5"/>
            <p:cNvSpPr>
              <a:spLocks noChangeArrowheads="1"/>
            </p:cNvSpPr>
            <p:nvPr/>
          </p:nvSpPr>
          <p:spPr bwMode="auto">
            <a:xfrm>
              <a:off x="2076" y="3684"/>
              <a:ext cx="1333" cy="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/>
                <a:t>Available inventory</a:t>
              </a:r>
            </a:p>
          </p:txBody>
        </p:sp>
        <p:grpSp>
          <p:nvGrpSpPr>
            <p:cNvPr id="95248" name="Group 6"/>
            <p:cNvGrpSpPr>
              <a:grpSpLocks/>
            </p:cNvGrpSpPr>
            <p:nvPr/>
          </p:nvGrpSpPr>
          <p:grpSpPr bwMode="auto">
            <a:xfrm>
              <a:off x="1454" y="2968"/>
              <a:ext cx="3626" cy="544"/>
              <a:chOff x="1454" y="2968"/>
              <a:chExt cx="3626" cy="544"/>
            </a:xfrm>
          </p:grpSpPr>
          <p:sp>
            <p:nvSpPr>
              <p:cNvPr id="95250" name="Rectangle 7"/>
              <p:cNvSpPr>
                <a:spLocks noChangeArrowheads="1"/>
              </p:cNvSpPr>
              <p:nvPr/>
            </p:nvSpPr>
            <p:spPr bwMode="auto">
              <a:xfrm>
                <a:off x="3958" y="3007"/>
                <a:ext cx="1122" cy="4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/>
                  <a:t>Net requirements</a:t>
                </a:r>
              </a:p>
            </p:txBody>
          </p:sp>
          <p:sp>
            <p:nvSpPr>
              <p:cNvPr id="95251" name="Rectangle 8"/>
              <p:cNvSpPr>
                <a:spLocks noChangeArrowheads="1"/>
              </p:cNvSpPr>
              <p:nvPr/>
            </p:nvSpPr>
            <p:spPr bwMode="auto">
              <a:xfrm>
                <a:off x="1750" y="3031"/>
                <a:ext cx="661" cy="4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/>
                  <a:t>On hand</a:t>
                </a:r>
              </a:p>
            </p:txBody>
          </p:sp>
          <p:sp>
            <p:nvSpPr>
              <p:cNvPr id="95252" name="Rectangle 9"/>
              <p:cNvSpPr>
                <a:spLocks noChangeArrowheads="1"/>
              </p:cNvSpPr>
              <p:nvPr/>
            </p:nvSpPr>
            <p:spPr bwMode="auto">
              <a:xfrm>
                <a:off x="2518" y="3039"/>
                <a:ext cx="1215" cy="4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/>
                  <a:t>Scheduled receipts</a:t>
                </a:r>
              </a:p>
            </p:txBody>
          </p:sp>
          <p:sp>
            <p:nvSpPr>
              <p:cNvPr id="95253" name="Rectangle 10"/>
              <p:cNvSpPr>
                <a:spLocks noChangeArrowheads="1"/>
              </p:cNvSpPr>
              <p:nvPr/>
            </p:nvSpPr>
            <p:spPr bwMode="auto">
              <a:xfrm>
                <a:off x="2374" y="3064"/>
                <a:ext cx="201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/>
                  <a:t>+</a:t>
                </a:r>
              </a:p>
            </p:txBody>
          </p:sp>
          <p:sp>
            <p:nvSpPr>
              <p:cNvPr id="95254" name="Rectangle 11"/>
              <p:cNvSpPr>
                <a:spLocks noChangeArrowheads="1"/>
              </p:cNvSpPr>
              <p:nvPr/>
            </p:nvSpPr>
            <p:spPr bwMode="auto">
              <a:xfrm>
                <a:off x="1454" y="3064"/>
                <a:ext cx="197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/>
                  <a:t>–</a:t>
                </a:r>
              </a:p>
            </p:txBody>
          </p:sp>
          <p:sp>
            <p:nvSpPr>
              <p:cNvPr id="95255" name="AutoShape 12"/>
              <p:cNvSpPr>
                <a:spLocks noChangeArrowheads="1"/>
              </p:cNvSpPr>
              <p:nvPr/>
            </p:nvSpPr>
            <p:spPr bwMode="auto">
              <a:xfrm>
                <a:off x="1768" y="2992"/>
                <a:ext cx="608" cy="432"/>
              </a:xfrm>
              <a:prstGeom prst="bracketPair">
                <a:avLst>
                  <a:gd name="adj" fmla="val 16667"/>
                </a:avLst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95256" name="AutoShape 13"/>
              <p:cNvSpPr>
                <a:spLocks noChangeArrowheads="1"/>
              </p:cNvSpPr>
              <p:nvPr/>
            </p:nvSpPr>
            <p:spPr bwMode="auto">
              <a:xfrm>
                <a:off x="2576" y="2992"/>
                <a:ext cx="1144" cy="432"/>
              </a:xfrm>
              <a:prstGeom prst="bracketPair">
                <a:avLst>
                  <a:gd name="adj" fmla="val 16667"/>
                </a:avLst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95257" name="Rectangle 14"/>
              <p:cNvSpPr>
                <a:spLocks noChangeArrowheads="1"/>
              </p:cNvSpPr>
              <p:nvPr/>
            </p:nvSpPr>
            <p:spPr bwMode="auto">
              <a:xfrm>
                <a:off x="3854" y="3064"/>
                <a:ext cx="201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/>
                  <a:t>=</a:t>
                </a:r>
              </a:p>
            </p:txBody>
          </p:sp>
          <p:sp>
            <p:nvSpPr>
              <p:cNvPr id="95258" name="Freeform 15"/>
              <p:cNvSpPr>
                <a:spLocks/>
              </p:cNvSpPr>
              <p:nvPr/>
            </p:nvSpPr>
            <p:spPr bwMode="auto">
              <a:xfrm>
                <a:off x="1693" y="2968"/>
                <a:ext cx="64" cy="480"/>
              </a:xfrm>
              <a:custGeom>
                <a:avLst/>
                <a:gdLst>
                  <a:gd name="T0" fmla="*/ 64 w 64"/>
                  <a:gd name="T1" fmla="*/ 0 h 480"/>
                  <a:gd name="T2" fmla="*/ 0 w 64"/>
                  <a:gd name="T3" fmla="*/ 0 h 480"/>
                  <a:gd name="T4" fmla="*/ 0 w 64"/>
                  <a:gd name="T5" fmla="*/ 480 h 480"/>
                  <a:gd name="T6" fmla="*/ 64 w 64"/>
                  <a:gd name="T7" fmla="*/ 480 h 48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4"/>
                  <a:gd name="T13" fmla="*/ 0 h 480"/>
                  <a:gd name="T14" fmla="*/ 64 w 64"/>
                  <a:gd name="T15" fmla="*/ 480 h 48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4" h="480">
                    <a:moveTo>
                      <a:pt x="64" y="0"/>
                    </a:moveTo>
                    <a:lnTo>
                      <a:pt x="0" y="0"/>
                    </a:lnTo>
                    <a:lnTo>
                      <a:pt x="0" y="480"/>
                    </a:lnTo>
                    <a:lnTo>
                      <a:pt x="64" y="480"/>
                    </a:lnTo>
                  </a:path>
                </a:pathLst>
              </a:custGeom>
              <a:noFill/>
              <a:ln w="381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5259" name="Freeform 16"/>
              <p:cNvSpPr>
                <a:spLocks/>
              </p:cNvSpPr>
              <p:nvPr/>
            </p:nvSpPr>
            <p:spPr bwMode="auto">
              <a:xfrm flipH="1">
                <a:off x="3733" y="2968"/>
                <a:ext cx="64" cy="480"/>
              </a:xfrm>
              <a:custGeom>
                <a:avLst/>
                <a:gdLst>
                  <a:gd name="T0" fmla="*/ 64 w 64"/>
                  <a:gd name="T1" fmla="*/ 0 h 480"/>
                  <a:gd name="T2" fmla="*/ 0 w 64"/>
                  <a:gd name="T3" fmla="*/ 0 h 480"/>
                  <a:gd name="T4" fmla="*/ 0 w 64"/>
                  <a:gd name="T5" fmla="*/ 480 h 480"/>
                  <a:gd name="T6" fmla="*/ 64 w 64"/>
                  <a:gd name="T7" fmla="*/ 480 h 48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4"/>
                  <a:gd name="T13" fmla="*/ 0 h 480"/>
                  <a:gd name="T14" fmla="*/ 64 w 64"/>
                  <a:gd name="T15" fmla="*/ 480 h 48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4" h="480">
                    <a:moveTo>
                      <a:pt x="64" y="0"/>
                    </a:moveTo>
                    <a:lnTo>
                      <a:pt x="0" y="0"/>
                    </a:lnTo>
                    <a:lnTo>
                      <a:pt x="0" y="480"/>
                    </a:lnTo>
                    <a:lnTo>
                      <a:pt x="64" y="480"/>
                    </a:lnTo>
                  </a:path>
                </a:pathLst>
              </a:custGeom>
              <a:noFill/>
              <a:ln w="381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95249" name="AutoShape 17"/>
            <p:cNvSpPr>
              <a:spLocks/>
            </p:cNvSpPr>
            <p:nvPr/>
          </p:nvSpPr>
          <p:spPr bwMode="auto">
            <a:xfrm rot="-5400000">
              <a:off x="2640" y="2524"/>
              <a:ext cx="208" cy="2112"/>
            </a:xfrm>
            <a:prstGeom prst="leftBrace">
              <a:avLst>
                <a:gd name="adj1" fmla="val 43953"/>
                <a:gd name="adj2" fmla="val 50000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94226" name="Group 18"/>
          <p:cNvGrpSpPr>
            <a:grpSpLocks/>
          </p:cNvGrpSpPr>
          <p:nvPr/>
        </p:nvGrpSpPr>
        <p:grpSpPr bwMode="auto">
          <a:xfrm>
            <a:off x="1219200" y="2019300"/>
            <a:ext cx="3949700" cy="1189435"/>
            <a:chOff x="768" y="1696"/>
            <a:chExt cx="2488" cy="999"/>
          </a:xfrm>
        </p:grpSpPr>
        <p:sp>
          <p:nvSpPr>
            <p:cNvPr id="95237" name="Rectangle 19"/>
            <p:cNvSpPr>
              <a:spLocks noChangeArrowheads="1"/>
            </p:cNvSpPr>
            <p:nvPr/>
          </p:nvSpPr>
          <p:spPr bwMode="auto">
            <a:xfrm>
              <a:off x="929" y="2420"/>
              <a:ext cx="1839" cy="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/>
                <a:t>Total requirements</a:t>
              </a:r>
            </a:p>
          </p:txBody>
        </p:sp>
        <p:grpSp>
          <p:nvGrpSpPr>
            <p:cNvPr id="95238" name="Group 20"/>
            <p:cNvGrpSpPr>
              <a:grpSpLocks/>
            </p:cNvGrpSpPr>
            <p:nvPr/>
          </p:nvGrpSpPr>
          <p:grpSpPr bwMode="auto">
            <a:xfrm>
              <a:off x="768" y="1696"/>
              <a:ext cx="2485" cy="528"/>
              <a:chOff x="768" y="1920"/>
              <a:chExt cx="2485" cy="528"/>
            </a:xfrm>
          </p:grpSpPr>
          <p:sp>
            <p:nvSpPr>
              <p:cNvPr id="95240" name="Rectangle 21"/>
              <p:cNvSpPr>
                <a:spLocks noChangeArrowheads="1"/>
              </p:cNvSpPr>
              <p:nvPr/>
            </p:nvSpPr>
            <p:spPr bwMode="auto">
              <a:xfrm>
                <a:off x="768" y="1975"/>
                <a:ext cx="1147" cy="4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/>
                  <a:t>Gross requirements</a:t>
                </a:r>
              </a:p>
            </p:txBody>
          </p:sp>
          <p:sp>
            <p:nvSpPr>
              <p:cNvPr id="95241" name="Rectangle 22"/>
              <p:cNvSpPr>
                <a:spLocks noChangeArrowheads="1"/>
              </p:cNvSpPr>
              <p:nvPr/>
            </p:nvSpPr>
            <p:spPr bwMode="auto">
              <a:xfrm>
                <a:off x="2203" y="2033"/>
                <a:ext cx="819" cy="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/>
                  <a:t>Allocations</a:t>
                </a:r>
              </a:p>
            </p:txBody>
          </p:sp>
          <p:sp>
            <p:nvSpPr>
              <p:cNvPr id="95242" name="Rectangle 23"/>
              <p:cNvSpPr>
                <a:spLocks noChangeArrowheads="1"/>
              </p:cNvSpPr>
              <p:nvPr/>
            </p:nvSpPr>
            <p:spPr bwMode="auto">
              <a:xfrm>
                <a:off x="1846" y="2016"/>
                <a:ext cx="201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/>
                  <a:t>+</a:t>
                </a:r>
              </a:p>
            </p:txBody>
          </p:sp>
          <p:sp>
            <p:nvSpPr>
              <p:cNvPr id="95243" name="AutoShape 24"/>
              <p:cNvSpPr>
                <a:spLocks noChangeArrowheads="1"/>
              </p:cNvSpPr>
              <p:nvPr/>
            </p:nvSpPr>
            <p:spPr bwMode="auto">
              <a:xfrm>
                <a:off x="832" y="1944"/>
                <a:ext cx="1024" cy="432"/>
              </a:xfrm>
              <a:prstGeom prst="bracketPair">
                <a:avLst>
                  <a:gd name="adj" fmla="val 16667"/>
                </a:avLst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95244" name="AutoShape 25"/>
              <p:cNvSpPr>
                <a:spLocks noChangeArrowheads="1"/>
              </p:cNvSpPr>
              <p:nvPr/>
            </p:nvSpPr>
            <p:spPr bwMode="auto">
              <a:xfrm>
                <a:off x="2048" y="1944"/>
                <a:ext cx="1144" cy="432"/>
              </a:xfrm>
              <a:prstGeom prst="bracketPair">
                <a:avLst>
                  <a:gd name="adj" fmla="val 16667"/>
                </a:avLst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95245" name="Freeform 26"/>
              <p:cNvSpPr>
                <a:spLocks/>
              </p:cNvSpPr>
              <p:nvPr/>
            </p:nvSpPr>
            <p:spPr bwMode="auto">
              <a:xfrm>
                <a:off x="773" y="1920"/>
                <a:ext cx="64" cy="480"/>
              </a:xfrm>
              <a:custGeom>
                <a:avLst/>
                <a:gdLst>
                  <a:gd name="T0" fmla="*/ 64 w 64"/>
                  <a:gd name="T1" fmla="*/ 0 h 480"/>
                  <a:gd name="T2" fmla="*/ 0 w 64"/>
                  <a:gd name="T3" fmla="*/ 0 h 480"/>
                  <a:gd name="T4" fmla="*/ 0 w 64"/>
                  <a:gd name="T5" fmla="*/ 480 h 480"/>
                  <a:gd name="T6" fmla="*/ 64 w 64"/>
                  <a:gd name="T7" fmla="*/ 480 h 48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4"/>
                  <a:gd name="T13" fmla="*/ 0 h 480"/>
                  <a:gd name="T14" fmla="*/ 64 w 64"/>
                  <a:gd name="T15" fmla="*/ 480 h 48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4" h="480">
                    <a:moveTo>
                      <a:pt x="64" y="0"/>
                    </a:moveTo>
                    <a:lnTo>
                      <a:pt x="0" y="0"/>
                    </a:lnTo>
                    <a:lnTo>
                      <a:pt x="0" y="480"/>
                    </a:lnTo>
                    <a:lnTo>
                      <a:pt x="64" y="480"/>
                    </a:lnTo>
                  </a:path>
                </a:pathLst>
              </a:custGeom>
              <a:noFill/>
              <a:ln w="381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5246" name="Freeform 27"/>
              <p:cNvSpPr>
                <a:spLocks/>
              </p:cNvSpPr>
              <p:nvPr/>
            </p:nvSpPr>
            <p:spPr bwMode="auto">
              <a:xfrm flipH="1">
                <a:off x="3189" y="1928"/>
                <a:ext cx="64" cy="480"/>
              </a:xfrm>
              <a:custGeom>
                <a:avLst/>
                <a:gdLst>
                  <a:gd name="T0" fmla="*/ 64 w 64"/>
                  <a:gd name="T1" fmla="*/ 0 h 480"/>
                  <a:gd name="T2" fmla="*/ 0 w 64"/>
                  <a:gd name="T3" fmla="*/ 0 h 480"/>
                  <a:gd name="T4" fmla="*/ 0 w 64"/>
                  <a:gd name="T5" fmla="*/ 480 h 480"/>
                  <a:gd name="T6" fmla="*/ 64 w 64"/>
                  <a:gd name="T7" fmla="*/ 480 h 48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4"/>
                  <a:gd name="T13" fmla="*/ 0 h 480"/>
                  <a:gd name="T14" fmla="*/ 64 w 64"/>
                  <a:gd name="T15" fmla="*/ 480 h 48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4" h="480">
                    <a:moveTo>
                      <a:pt x="64" y="0"/>
                    </a:moveTo>
                    <a:lnTo>
                      <a:pt x="0" y="0"/>
                    </a:lnTo>
                    <a:lnTo>
                      <a:pt x="0" y="480"/>
                    </a:lnTo>
                    <a:lnTo>
                      <a:pt x="64" y="480"/>
                    </a:lnTo>
                  </a:path>
                </a:pathLst>
              </a:custGeom>
              <a:noFill/>
              <a:ln w="381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95239" name="AutoShape 28"/>
            <p:cNvSpPr>
              <a:spLocks/>
            </p:cNvSpPr>
            <p:nvPr/>
          </p:nvSpPr>
          <p:spPr bwMode="auto">
            <a:xfrm rot="-5400000">
              <a:off x="1908" y="1072"/>
              <a:ext cx="208" cy="2488"/>
            </a:xfrm>
            <a:prstGeom prst="leftBrace">
              <a:avLst>
                <a:gd name="adj1" fmla="val 58589"/>
                <a:gd name="adj2" fmla="val 50000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</p:grp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4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94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94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1" grpId="0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F 14-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1801416"/>
            <a:ext cx="8445500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282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438150"/>
            <a:ext cx="7772400" cy="6572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MRP Planning Sheet</a:t>
            </a:r>
          </a:p>
        </p:txBody>
      </p:sp>
      <p:sp>
        <p:nvSpPr>
          <p:cNvPr id="98308" name="Rectangle 4"/>
          <p:cNvSpPr>
            <a:spLocks noChangeArrowheads="1"/>
          </p:cNvSpPr>
          <p:nvPr/>
        </p:nvSpPr>
        <p:spPr bwMode="auto">
          <a:xfrm>
            <a:off x="504826" y="3832623"/>
            <a:ext cx="1537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000" b="1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</a:rPr>
              <a:t>Figure 14.6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98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98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8" grpId="0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704850"/>
          </a:xfrm>
        </p:spPr>
        <p:txBody>
          <a:bodyPr/>
          <a:lstStyle/>
          <a:p>
            <a:r>
              <a:rPr lang="en-US" altLang="en-US" smtClean="0">
                <a:cs typeface="Arial" pitchFamily="34" charset="0"/>
              </a:rPr>
              <a:t>Safety Stock</a:t>
            </a:r>
          </a:p>
        </p:txBody>
      </p:sp>
      <p:sp>
        <p:nvSpPr>
          <p:cNvPr id="99330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287067"/>
            <a:ext cx="7772400" cy="3325415"/>
          </a:xfrm>
        </p:spPr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r>
              <a:rPr lang="en-US" altLang="en-US" sz="2800" smtClean="0">
                <a:cs typeface="Arial" pitchFamily="34" charset="0"/>
              </a:rPr>
              <a:t>BOMs, inventory records, purchase and production quantities may not be perfect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800" smtClean="0">
                <a:cs typeface="Arial" pitchFamily="34" charset="0"/>
              </a:rPr>
              <a:t>Consideration of safety stock may be prudent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800" smtClean="0">
                <a:cs typeface="Arial" pitchFamily="34" charset="0"/>
              </a:rPr>
              <a:t>Should be minimized and ultimately eliminated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800" smtClean="0">
                <a:cs typeface="Arial" pitchFamily="34" charset="0"/>
              </a:rPr>
              <a:t>Typically built into projected on-hand inventory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cs typeface="Arial" pitchFamily="34" charset="0"/>
              </a:rPr>
              <a:t>MRP Management</a:t>
            </a:r>
          </a:p>
        </p:txBody>
      </p:sp>
      <p:sp>
        <p:nvSpPr>
          <p:cNvPr id="101378" name="Content Placeholder 1"/>
          <p:cNvSpPr>
            <a:spLocks noGrp="1"/>
          </p:cNvSpPr>
          <p:nvPr>
            <p:ph idx="1"/>
          </p:nvPr>
        </p:nvSpPr>
        <p:spPr>
          <a:xfrm>
            <a:off x="673100" y="1238251"/>
            <a:ext cx="7810500" cy="3394472"/>
          </a:xfrm>
        </p:spPr>
        <p:txBody>
          <a:bodyPr/>
          <a:lstStyle/>
          <a:p>
            <a:pPr>
              <a:buFont typeface="Courier New" pitchFamily="49" charset="0"/>
              <a:buChar char="o"/>
            </a:pPr>
            <a:r>
              <a:rPr lang="en-US" altLang="en-US" smtClean="0">
                <a:cs typeface="Arial" pitchFamily="34" charset="0"/>
              </a:rPr>
              <a:t>MRP dynamics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mtClean="0">
                <a:cs typeface="Arial" pitchFamily="34" charset="0"/>
              </a:rPr>
              <a:t>Facilitates replanning when changes occur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b="1" smtClean="0">
                <a:solidFill>
                  <a:srgbClr val="24BDB2"/>
                </a:solidFill>
                <a:cs typeface="Arial" pitchFamily="34" charset="0"/>
              </a:rPr>
              <a:t>System nervousness </a:t>
            </a:r>
            <a:r>
              <a:rPr lang="en-US" altLang="en-US" smtClean="0">
                <a:cs typeface="Arial" pitchFamily="34" charset="0"/>
              </a:rPr>
              <a:t>can result from too many changes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b="1" smtClean="0">
                <a:solidFill>
                  <a:srgbClr val="24BDB2"/>
                </a:solidFill>
                <a:cs typeface="Arial" pitchFamily="34" charset="0"/>
              </a:rPr>
              <a:t>Time fen</a:t>
            </a:r>
            <a:r>
              <a:rPr lang="en-US" altLang="en-US" b="1" smtClean="0">
                <a:solidFill>
                  <a:schemeClr val="accent2">
                    <a:lumMod val="60000"/>
                    <a:lumOff val="40000"/>
                  </a:schemeClr>
                </a:solidFill>
                <a:cs typeface="Arial" pitchFamily="34" charset="0"/>
              </a:rPr>
              <a:t>ces </a:t>
            </a:r>
            <a:r>
              <a:rPr lang="en-US" altLang="en-US" smtClean="0">
                <a:cs typeface="Arial" pitchFamily="34" charset="0"/>
              </a:rPr>
              <a:t>put limits on replanning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b="1" smtClean="0">
                <a:solidFill>
                  <a:srgbClr val="24BDB2"/>
                </a:solidFill>
                <a:cs typeface="Arial" pitchFamily="34" charset="0"/>
              </a:rPr>
              <a:t>Pegging</a:t>
            </a:r>
            <a:r>
              <a:rPr lang="en-US" altLang="en-US" smtClean="0">
                <a:solidFill>
                  <a:srgbClr val="255898"/>
                </a:solidFill>
                <a:cs typeface="Arial" pitchFamily="34" charset="0"/>
              </a:rPr>
              <a:t> </a:t>
            </a:r>
            <a:r>
              <a:rPr lang="en-US" altLang="en-US" smtClean="0">
                <a:cs typeface="Arial" pitchFamily="34" charset="0"/>
              </a:rPr>
              <a:t>links each item to its parent allowing effective analysis of changes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cs typeface="Arial" pitchFamily="34" charset="0"/>
              </a:rPr>
              <a:t>MRP Management</a:t>
            </a:r>
          </a:p>
        </p:txBody>
      </p:sp>
      <p:sp>
        <p:nvSpPr>
          <p:cNvPr id="103426" name="Content Placeholder 1"/>
          <p:cNvSpPr>
            <a:spLocks noGrp="1"/>
          </p:cNvSpPr>
          <p:nvPr>
            <p:ph idx="1"/>
          </p:nvPr>
        </p:nvSpPr>
        <p:spPr>
          <a:xfrm>
            <a:off x="673100" y="1238251"/>
            <a:ext cx="7810500" cy="3394472"/>
          </a:xfrm>
        </p:spPr>
        <p:txBody>
          <a:bodyPr/>
          <a:lstStyle/>
          <a:p>
            <a:pPr>
              <a:buFont typeface="Courier New" pitchFamily="49" charset="0"/>
              <a:buChar char="o"/>
            </a:pPr>
            <a:r>
              <a:rPr lang="en-US" altLang="en-US" smtClean="0">
                <a:cs typeface="Arial" pitchFamily="34" charset="0"/>
              </a:rPr>
              <a:t>MRP limitations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mtClean="0">
                <a:cs typeface="Arial" pitchFamily="34" charset="0"/>
              </a:rPr>
              <a:t>MRP does not do detailed scheduling–it plans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mtClean="0">
                <a:cs typeface="Arial" pitchFamily="34" charset="0"/>
              </a:rPr>
              <a:t>Works best in product-focused, repetitive environments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mtClean="0">
                <a:cs typeface="Arial" pitchFamily="34" charset="0"/>
              </a:rPr>
              <a:t>Requires fixed lead time and infinite size time </a:t>
            </a:r>
            <a:r>
              <a:rPr lang="en-US" altLang="en-US" b="1" smtClean="0">
                <a:solidFill>
                  <a:srgbClr val="24BDB2"/>
                </a:solidFill>
                <a:cs typeface="Arial" pitchFamily="34" charset="0"/>
              </a:rPr>
              <a:t>buckets</a:t>
            </a:r>
          </a:p>
          <a:p>
            <a:pPr lvl="1">
              <a:buFont typeface="Courier New" pitchFamily="49" charset="0"/>
              <a:buChar char="o"/>
            </a:pPr>
            <a:endParaRPr lang="en-US" altLang="en-US" smtClean="0">
              <a:cs typeface="Arial" pitchFamily="34" charset="0"/>
            </a:endParaRP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cs typeface="Arial" pitchFamily="34" charset="0"/>
              </a:rPr>
              <a:t>Lot-Sizing Techniques</a:t>
            </a:r>
          </a:p>
        </p:txBody>
      </p:sp>
      <p:sp>
        <p:nvSpPr>
          <p:cNvPr id="105474" name="Content Placeholder 1"/>
          <p:cNvSpPr>
            <a:spLocks noGrp="1"/>
          </p:cNvSpPr>
          <p:nvPr>
            <p:ph idx="1"/>
          </p:nvPr>
        </p:nvSpPr>
        <p:spPr>
          <a:xfrm>
            <a:off x="792164" y="1200151"/>
            <a:ext cx="7564437" cy="3394472"/>
          </a:xfrm>
        </p:spPr>
        <p:txBody>
          <a:bodyPr>
            <a:normAutofit fontScale="92500"/>
          </a:bodyPr>
          <a:lstStyle/>
          <a:p>
            <a:pPr>
              <a:buFont typeface="Courier New" pitchFamily="49" charset="0"/>
              <a:buChar char="o"/>
            </a:pPr>
            <a:r>
              <a:rPr lang="en-US" altLang="en-US" sz="2800" b="1" smtClean="0">
                <a:solidFill>
                  <a:srgbClr val="24BDB2"/>
                </a:solidFill>
                <a:cs typeface="Arial" pitchFamily="34" charset="0"/>
              </a:rPr>
              <a:t>Lot-for-lot</a:t>
            </a:r>
            <a:r>
              <a:rPr lang="en-US" altLang="en-US" sz="2800" b="1" smtClean="0">
                <a:solidFill>
                  <a:srgbClr val="255898"/>
                </a:solidFill>
                <a:cs typeface="Arial" pitchFamily="34" charset="0"/>
              </a:rPr>
              <a:t> </a:t>
            </a:r>
            <a:r>
              <a:rPr lang="en-US" altLang="en-US" sz="2800" smtClean="0">
                <a:cs typeface="Arial" pitchFamily="34" charset="0"/>
              </a:rPr>
              <a:t>techniques order just what is required for production based on net requirements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2400" smtClean="0">
                <a:cs typeface="Arial" pitchFamily="34" charset="0"/>
              </a:rPr>
              <a:t>May not always be feasible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2400" smtClean="0">
                <a:cs typeface="Arial" pitchFamily="34" charset="0"/>
              </a:rPr>
              <a:t>If setup costs are high, lot-for-lot can be expensive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800" smtClean="0">
                <a:cs typeface="Arial" pitchFamily="34" charset="0"/>
              </a:rPr>
              <a:t>Economic order quantity (EOQ)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2400" smtClean="0">
                <a:cs typeface="Arial" pitchFamily="34" charset="0"/>
              </a:rPr>
              <a:t>EOQ expects a known constant demand and MRP systems often deal with unknown and variable </a:t>
            </a:r>
            <a:r>
              <a:rPr lang="en-US" altLang="en-US" sz="2400" smtClean="0">
                <a:cs typeface="Arial" pitchFamily="34" charset="0"/>
              </a:rPr>
              <a:t>demand </a:t>
            </a:r>
            <a:endParaRPr lang="en-US" altLang="en-US" sz="2400" smtClean="0">
              <a:cs typeface="Arial" pitchFamily="34" charset="0"/>
            </a:endParaRP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Lot-Sizing Techniques</a:t>
            </a:r>
          </a:p>
        </p:txBody>
      </p:sp>
      <p:sp>
        <p:nvSpPr>
          <p:cNvPr id="10752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Arial Unicode MS" pitchFamily="34" charset="-128"/>
              <a:buChar char="▶"/>
            </a:pPr>
            <a:r>
              <a:rPr lang="en-US" altLang="en-US" b="1" smtClean="0">
                <a:solidFill>
                  <a:srgbClr val="255898"/>
                </a:solidFill>
                <a:latin typeface="Arial" pitchFamily="34" charset="0"/>
                <a:cs typeface="Arial" pitchFamily="34" charset="0"/>
              </a:rPr>
              <a:t>Periodic order quantity </a:t>
            </a:r>
            <a:r>
              <a:rPr lang="en-US" altLang="en-US" smtClean="0">
                <a:latin typeface="Arial" pitchFamily="34" charset="0"/>
                <a:cs typeface="Arial" pitchFamily="34" charset="0"/>
              </a:rPr>
              <a:t>(POQ) orders quantity needed for a predetermined time period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Interval = EOQ / average demand per period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Order quantity set to cover the interval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Order quantity calculated when order is released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No extra inventory</a:t>
            </a:r>
          </a:p>
          <a:p>
            <a:pPr>
              <a:buFont typeface="Arial Unicode MS" pitchFamily="34" charset="-128"/>
              <a:buChar char="▶"/>
            </a:pPr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cs typeface="Arial" pitchFamily="34" charset="0"/>
              </a:rPr>
              <a:t>Lot-Sizing Techniques</a:t>
            </a:r>
          </a:p>
        </p:txBody>
      </p:sp>
      <p:sp>
        <p:nvSpPr>
          <p:cNvPr id="109570" name="Content Placeholder 1"/>
          <p:cNvSpPr>
            <a:spLocks noGrp="1"/>
          </p:cNvSpPr>
          <p:nvPr>
            <p:ph idx="1"/>
          </p:nvPr>
        </p:nvSpPr>
        <p:spPr>
          <a:xfrm>
            <a:off x="711200" y="1200151"/>
            <a:ext cx="7721600" cy="3394472"/>
          </a:xfrm>
        </p:spPr>
        <p:txBody>
          <a:bodyPr>
            <a:normAutofit lnSpcReduction="10000"/>
          </a:bodyPr>
          <a:lstStyle/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cs typeface="Arial" pitchFamily="34" charset="0"/>
              </a:rPr>
              <a:t>Dynamic lot sizing techniques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cs typeface="Arial" pitchFamily="34" charset="0"/>
              </a:rPr>
              <a:t>Balance lot size and setup costs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cs typeface="Arial" pitchFamily="34" charset="0"/>
              </a:rPr>
              <a:t>Part period balancing (least total cost)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cs typeface="Arial" pitchFamily="34" charset="0"/>
              </a:rPr>
              <a:t>Least unit cost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cs typeface="Arial" pitchFamily="34" charset="0"/>
              </a:rPr>
              <a:t>Least period cost (Silver-Meal)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cs typeface="Arial" pitchFamily="34" charset="0"/>
              </a:rPr>
              <a:t>Dynamic programming approach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cs typeface="Arial" pitchFamily="34" charset="0"/>
              </a:rPr>
              <a:t>Wagner-Whitin</a:t>
            </a: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cs typeface="Arial" pitchFamily="34" charset="0"/>
              </a:rPr>
              <a:t>Lot-for-Lot Example</a:t>
            </a:r>
          </a:p>
        </p:txBody>
      </p:sp>
      <p:graphicFrame>
        <p:nvGraphicFramePr>
          <p:cNvPr id="117122" name="Group 3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2766266"/>
              </p:ext>
            </p:extLst>
          </p:nvPr>
        </p:nvGraphicFramePr>
        <p:xfrm>
          <a:off x="685800" y="1243013"/>
          <a:ext cx="7772400" cy="292417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14500"/>
                <a:gridCol w="520700"/>
                <a:gridCol w="546100"/>
                <a:gridCol w="558800"/>
                <a:gridCol w="546100"/>
                <a:gridCol w="533400"/>
                <a:gridCol w="571500"/>
                <a:gridCol w="558800"/>
                <a:gridCol w="546100"/>
                <a:gridCol w="546100"/>
                <a:gridCol w="571500"/>
                <a:gridCol w="558800"/>
              </a:tblGrid>
              <a:tr h="31194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WEEK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9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10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4345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Gross requirements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35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55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7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Scheduled receipts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7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Projected on hand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35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35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7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Net requirements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55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5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Planned order receipts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55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7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Planned order releases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55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6863" name="Rectangle 127"/>
          <p:cNvSpPr>
            <a:spLocks noChangeArrowheads="1"/>
          </p:cNvSpPr>
          <p:nvPr/>
        </p:nvSpPr>
        <p:spPr bwMode="auto">
          <a:xfrm>
            <a:off x="684213" y="4323160"/>
            <a:ext cx="68541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000">
                <a:latin typeface="Gill Sans MT" pitchFamily="34" charset="0"/>
              </a:rPr>
              <a:t>Holding cost = $1/week; Setup cost = $100; Lead time = 1 week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17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16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863" grpId="0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Lot-for-Lot Example</a:t>
            </a:r>
          </a:p>
        </p:txBody>
      </p:sp>
      <p:graphicFrame>
        <p:nvGraphicFramePr>
          <p:cNvPr id="117122" name="Group 386"/>
          <p:cNvGraphicFramePr>
            <a:graphicFrameLocks noGrp="1"/>
          </p:cNvGraphicFramePr>
          <p:nvPr/>
        </p:nvGraphicFramePr>
        <p:xfrm>
          <a:off x="685800" y="1243013"/>
          <a:ext cx="7772400" cy="292417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14500"/>
                <a:gridCol w="520700"/>
                <a:gridCol w="546100"/>
                <a:gridCol w="558800"/>
                <a:gridCol w="546100"/>
                <a:gridCol w="533400"/>
                <a:gridCol w="571500"/>
                <a:gridCol w="558800"/>
                <a:gridCol w="546100"/>
                <a:gridCol w="546100"/>
                <a:gridCol w="571500"/>
                <a:gridCol w="558800"/>
              </a:tblGrid>
              <a:tr h="31194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WEEK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9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10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4345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Gross requirements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35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55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7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Scheduled receipts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7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Projected on hand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35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35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7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Net requirements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55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5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Planned order receipts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55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7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Planned order releases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55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3771" name="Rectangle 127"/>
          <p:cNvSpPr>
            <a:spLocks noChangeArrowheads="1"/>
          </p:cNvSpPr>
          <p:nvPr/>
        </p:nvSpPr>
        <p:spPr bwMode="auto">
          <a:xfrm>
            <a:off x="684213" y="4323160"/>
            <a:ext cx="68541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000">
                <a:latin typeface="Gill Sans MT" pitchFamily="34" charset="0"/>
              </a:rPr>
              <a:t>Holding cost = $1/week; Setup cost = $100; Lead time = 1 week</a:t>
            </a:r>
          </a:p>
        </p:txBody>
      </p:sp>
      <p:grpSp>
        <p:nvGrpSpPr>
          <p:cNvPr id="113772" name="Group 1"/>
          <p:cNvGrpSpPr>
            <a:grpSpLocks/>
          </p:cNvGrpSpPr>
          <p:nvPr/>
        </p:nvGrpSpPr>
        <p:grpSpPr bwMode="auto">
          <a:xfrm>
            <a:off x="355600" y="619125"/>
            <a:ext cx="8242300" cy="1828800"/>
            <a:chOff x="355600" y="825500"/>
            <a:chExt cx="8242300" cy="2438400"/>
          </a:xfrm>
        </p:grpSpPr>
        <p:sp>
          <p:nvSpPr>
            <p:cNvPr id="5" name="Rectangle 128"/>
            <p:cNvSpPr>
              <a:spLocks noChangeArrowheads="1"/>
            </p:cNvSpPr>
            <p:nvPr/>
          </p:nvSpPr>
          <p:spPr bwMode="auto">
            <a:xfrm>
              <a:off x="355600" y="825500"/>
              <a:ext cx="8242300" cy="2438400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latin typeface="+mn-lt"/>
                <a:cs typeface="+mn-cs"/>
              </a:endParaRPr>
            </a:p>
          </p:txBody>
        </p:sp>
        <p:sp>
          <p:nvSpPr>
            <p:cNvPr id="113774" name="Rectangle 129"/>
            <p:cNvSpPr>
              <a:spLocks noChangeArrowheads="1"/>
            </p:cNvSpPr>
            <p:nvPr/>
          </p:nvSpPr>
          <p:spPr bwMode="auto">
            <a:xfrm>
              <a:off x="819150" y="1176339"/>
              <a:ext cx="7410450" cy="1949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92100" indent="-2921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>
                  <a:latin typeface="Gill Sans MT" pitchFamily="34" charset="0"/>
                </a:rPr>
                <a:t>No on-hand inventory is carried through the system</a:t>
              </a:r>
            </a:p>
            <a:p>
              <a:r>
                <a:rPr lang="en-US" altLang="en-US" sz="2000">
                  <a:latin typeface="Gill Sans MT" pitchFamily="34" charset="0"/>
                </a:rPr>
                <a:t>Total holding cost = $0</a:t>
              </a:r>
              <a:endParaRPr lang="en-US" altLang="en-US" sz="900">
                <a:latin typeface="Gill Sans MT" pitchFamily="34" charset="0"/>
              </a:endParaRPr>
            </a:p>
            <a:p>
              <a:endParaRPr lang="en-US" altLang="en-US" sz="900">
                <a:latin typeface="Gill Sans MT" pitchFamily="34" charset="0"/>
              </a:endParaRPr>
            </a:p>
            <a:p>
              <a:r>
                <a:rPr lang="en-US" altLang="en-US" sz="2000">
                  <a:latin typeface="Gill Sans MT" pitchFamily="34" charset="0"/>
                </a:rPr>
                <a:t>There are seven setups for this item in this plan</a:t>
              </a:r>
            </a:p>
            <a:p>
              <a:r>
                <a:rPr lang="en-US" altLang="en-US" sz="2000">
                  <a:latin typeface="Gill Sans MT" pitchFamily="34" charset="0"/>
                </a:rPr>
                <a:t>Total ordering cost = 7 x $100 = $700</a:t>
              </a:r>
            </a:p>
          </p:txBody>
        </p:sp>
      </p:grpSp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EOQ Lot Size Example</a:t>
            </a:r>
          </a:p>
        </p:txBody>
      </p:sp>
      <p:graphicFrame>
        <p:nvGraphicFramePr>
          <p:cNvPr id="117122" name="Group 386"/>
          <p:cNvGraphicFramePr>
            <a:graphicFrameLocks noGrp="1"/>
          </p:cNvGraphicFramePr>
          <p:nvPr/>
        </p:nvGraphicFramePr>
        <p:xfrm>
          <a:off x="685800" y="1243013"/>
          <a:ext cx="7772400" cy="292417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14500"/>
                <a:gridCol w="520700"/>
                <a:gridCol w="546100"/>
                <a:gridCol w="558800"/>
                <a:gridCol w="546100"/>
                <a:gridCol w="533400"/>
                <a:gridCol w="571500"/>
                <a:gridCol w="558800"/>
                <a:gridCol w="546100"/>
                <a:gridCol w="546100"/>
                <a:gridCol w="571500"/>
                <a:gridCol w="558800"/>
              </a:tblGrid>
              <a:tr h="31194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WEEK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9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10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4345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Gross requirements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35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55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7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Scheduled receipts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7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Projected on hand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35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35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43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3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3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66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26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69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69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39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7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Net requirements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30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7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4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16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5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Planned order receipts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73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73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73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73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7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Planned order releases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73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73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73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73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27"/>
          <p:cNvSpPr>
            <a:spLocks noChangeArrowheads="1"/>
          </p:cNvSpPr>
          <p:nvPr/>
        </p:nvSpPr>
        <p:spPr bwMode="auto">
          <a:xfrm>
            <a:off x="687388" y="4266010"/>
            <a:ext cx="77517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2000">
                <a:latin typeface="Gill Sans MT" pitchFamily="34" charset="0"/>
              </a:rPr>
              <a:t>Holding cost = $1/week; Setup cost = $100; Lead time = 1 week</a:t>
            </a:r>
          </a:p>
          <a:p>
            <a:pPr algn="ctr"/>
            <a:r>
              <a:rPr lang="en-US" altLang="en-US" sz="2000">
                <a:latin typeface="Gill Sans MT" pitchFamily="34" charset="0"/>
              </a:rPr>
              <a:t>Average weekly gross requirements =  27; EOQ = 73 units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17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EOQ Lot Size Example</a:t>
            </a:r>
          </a:p>
        </p:txBody>
      </p:sp>
      <p:graphicFrame>
        <p:nvGraphicFramePr>
          <p:cNvPr id="117122" name="Group 386"/>
          <p:cNvGraphicFramePr>
            <a:graphicFrameLocks noGrp="1"/>
          </p:cNvGraphicFramePr>
          <p:nvPr/>
        </p:nvGraphicFramePr>
        <p:xfrm>
          <a:off x="685800" y="1243013"/>
          <a:ext cx="7772400" cy="292417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14500"/>
                <a:gridCol w="520700"/>
                <a:gridCol w="546100"/>
                <a:gridCol w="558800"/>
                <a:gridCol w="546100"/>
                <a:gridCol w="533400"/>
                <a:gridCol w="571500"/>
                <a:gridCol w="558800"/>
                <a:gridCol w="546100"/>
                <a:gridCol w="546100"/>
                <a:gridCol w="571500"/>
                <a:gridCol w="558800"/>
              </a:tblGrid>
              <a:tr h="31194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WEEK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9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10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4345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Gross requirements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35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55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7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Scheduled receipts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7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Projected on hand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35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35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43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3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3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66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26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69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69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39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7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Net requirements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30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7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4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16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5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Planned order receipts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73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73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73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73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7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Planned order releases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73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73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73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73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17867" name="Group 1"/>
          <p:cNvGrpSpPr>
            <a:grpSpLocks/>
          </p:cNvGrpSpPr>
          <p:nvPr/>
        </p:nvGrpSpPr>
        <p:grpSpPr bwMode="auto">
          <a:xfrm>
            <a:off x="355600" y="619125"/>
            <a:ext cx="8610600" cy="1828800"/>
            <a:chOff x="355600" y="825500"/>
            <a:chExt cx="8242300" cy="2438400"/>
          </a:xfrm>
        </p:grpSpPr>
        <p:sp>
          <p:nvSpPr>
            <p:cNvPr id="5" name="Rectangle 128"/>
            <p:cNvSpPr>
              <a:spLocks noChangeArrowheads="1"/>
            </p:cNvSpPr>
            <p:nvPr/>
          </p:nvSpPr>
          <p:spPr bwMode="auto">
            <a:xfrm>
              <a:off x="355600" y="825500"/>
              <a:ext cx="8242300" cy="2438400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117870" name="Rectangle 129"/>
            <p:cNvSpPr>
              <a:spLocks noChangeArrowheads="1"/>
            </p:cNvSpPr>
            <p:nvPr/>
          </p:nvSpPr>
          <p:spPr bwMode="auto">
            <a:xfrm>
              <a:off x="641350" y="1087439"/>
              <a:ext cx="7470279" cy="1600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92100" indent="-2921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>
                  <a:latin typeface="Gill Sans MT" pitchFamily="34" charset="0"/>
                </a:rPr>
                <a:t>Annual demand </a:t>
              </a:r>
              <a:r>
                <a:rPr lang="en-US" altLang="en-US" i="1">
                  <a:latin typeface="Gill Sans MT" pitchFamily="34" charset="0"/>
                  <a:cs typeface="Times New Roman" pitchFamily="18" charset="0"/>
                </a:rPr>
                <a:t>D</a:t>
              </a:r>
              <a:r>
                <a:rPr lang="en-US" altLang="en-US">
                  <a:latin typeface="Gill Sans MT" pitchFamily="34" charset="0"/>
                </a:rPr>
                <a:t> = 1,404</a:t>
              </a:r>
            </a:p>
            <a:p>
              <a:r>
                <a:rPr lang="en-US" altLang="en-US">
                  <a:latin typeface="Gill Sans MT" pitchFamily="34" charset="0"/>
                </a:rPr>
                <a:t>Holding cost = 375 units x $1 (including 57 units on hand at end of week 10)</a:t>
              </a:r>
            </a:p>
            <a:p>
              <a:r>
                <a:rPr lang="en-US" altLang="en-US">
                  <a:latin typeface="Gill Sans MT" pitchFamily="34" charset="0"/>
                </a:rPr>
                <a:t>Ordering cost = 4 x $100 = $400</a:t>
              </a:r>
            </a:p>
            <a:p>
              <a:r>
                <a:rPr lang="en-US" altLang="en-US">
                  <a:latin typeface="Gill Sans MT" pitchFamily="34" charset="0"/>
                </a:rPr>
                <a:t>Total cost = $375 + $400 = $775</a:t>
              </a:r>
            </a:p>
          </p:txBody>
        </p:sp>
      </p:grpSp>
      <p:sp>
        <p:nvSpPr>
          <p:cNvPr id="117868" name="Rectangle 127"/>
          <p:cNvSpPr>
            <a:spLocks noChangeArrowheads="1"/>
          </p:cNvSpPr>
          <p:nvPr/>
        </p:nvSpPr>
        <p:spPr bwMode="auto">
          <a:xfrm>
            <a:off x="687388" y="4266010"/>
            <a:ext cx="77517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2000">
                <a:latin typeface="Gill Sans MT" pitchFamily="34" charset="0"/>
              </a:rPr>
              <a:t>Holding cost = $1/week; Setup cost = $100; Lead time = 1 week</a:t>
            </a:r>
          </a:p>
          <a:p>
            <a:pPr algn="ctr"/>
            <a:r>
              <a:rPr lang="en-US" altLang="en-US" sz="2000">
                <a:latin typeface="Gill Sans MT" pitchFamily="34" charset="0"/>
              </a:rPr>
              <a:t>Average weekly gross requirements =  27; EOQ = 73 units</a:t>
            </a: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POQ Lot Size Example</a:t>
            </a:r>
          </a:p>
        </p:txBody>
      </p:sp>
      <p:graphicFrame>
        <p:nvGraphicFramePr>
          <p:cNvPr id="117122" name="Group 386"/>
          <p:cNvGraphicFramePr>
            <a:graphicFrameLocks noGrp="1"/>
          </p:cNvGraphicFramePr>
          <p:nvPr/>
        </p:nvGraphicFramePr>
        <p:xfrm>
          <a:off x="685800" y="1243013"/>
          <a:ext cx="7772400" cy="292417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14500"/>
                <a:gridCol w="520700"/>
                <a:gridCol w="546100"/>
                <a:gridCol w="558800"/>
                <a:gridCol w="546100"/>
                <a:gridCol w="533400"/>
                <a:gridCol w="571500"/>
                <a:gridCol w="558800"/>
                <a:gridCol w="546100"/>
                <a:gridCol w="546100"/>
                <a:gridCol w="571500"/>
                <a:gridCol w="558800"/>
              </a:tblGrid>
              <a:tr h="31194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WEEK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9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10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4345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Gross requirements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35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55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7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Scheduled receipts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7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Projected on hand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35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35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40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70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30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55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7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Net requirements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30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10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55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5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Planned order receipts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70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80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85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7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Planned order releases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70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80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85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27"/>
          <p:cNvSpPr>
            <a:spLocks noChangeArrowheads="1"/>
          </p:cNvSpPr>
          <p:nvPr/>
        </p:nvSpPr>
        <p:spPr bwMode="auto">
          <a:xfrm>
            <a:off x="687388" y="4266010"/>
            <a:ext cx="77517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2000">
                <a:latin typeface="Gill Sans MT" pitchFamily="34" charset="0"/>
              </a:rPr>
              <a:t>EOQ = 73 units; Average weekly gross requirements =  27; </a:t>
            </a:r>
          </a:p>
          <a:p>
            <a:pPr algn="ctr"/>
            <a:r>
              <a:rPr lang="en-US" altLang="en-US" sz="2000">
                <a:latin typeface="Gill Sans MT" pitchFamily="34" charset="0"/>
              </a:rPr>
              <a:t>POQ interval = 73/27 </a:t>
            </a:r>
            <a:r>
              <a:rPr lang="en-US" altLang="en-US" sz="2000">
                <a:latin typeface="Gill Sans MT" pitchFamily="34" charset="0"/>
                <a:ea typeface="MS Gothic" pitchFamily="49" charset="-128"/>
              </a:rPr>
              <a:t>≅ 3 weeks</a:t>
            </a:r>
            <a:endParaRPr lang="en-US" altLang="en-US" sz="2000">
              <a:latin typeface="Gill Sans MT" pitchFamily="34" charset="0"/>
            </a:endParaRP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17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POQ Lot Size Example</a:t>
            </a:r>
          </a:p>
        </p:txBody>
      </p:sp>
      <p:graphicFrame>
        <p:nvGraphicFramePr>
          <p:cNvPr id="117122" name="Group 386"/>
          <p:cNvGraphicFramePr>
            <a:graphicFrameLocks noGrp="1"/>
          </p:cNvGraphicFramePr>
          <p:nvPr/>
        </p:nvGraphicFramePr>
        <p:xfrm>
          <a:off x="685800" y="1243013"/>
          <a:ext cx="7772400" cy="292417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14500"/>
                <a:gridCol w="520700"/>
                <a:gridCol w="546100"/>
                <a:gridCol w="558800"/>
                <a:gridCol w="546100"/>
                <a:gridCol w="533400"/>
                <a:gridCol w="571500"/>
                <a:gridCol w="558800"/>
                <a:gridCol w="546100"/>
                <a:gridCol w="546100"/>
                <a:gridCol w="571500"/>
                <a:gridCol w="558800"/>
              </a:tblGrid>
              <a:tr h="31194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WEEK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9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10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4345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Gross requirements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35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55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7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Scheduled receipts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7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Projected on hand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35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35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40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70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30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55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7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Net requirements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30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10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55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5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Planned order receipts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70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80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85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7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Planned order releases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70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80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ＭＳ Ｐゴシック" charset="0"/>
                        </a:rPr>
                        <a:t>85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21963" name="Group 1"/>
          <p:cNvGrpSpPr>
            <a:grpSpLocks/>
          </p:cNvGrpSpPr>
          <p:nvPr/>
        </p:nvGrpSpPr>
        <p:grpSpPr bwMode="auto">
          <a:xfrm>
            <a:off x="355600" y="619125"/>
            <a:ext cx="8610600" cy="1828800"/>
            <a:chOff x="355600" y="825500"/>
            <a:chExt cx="8242300" cy="2438400"/>
          </a:xfrm>
        </p:grpSpPr>
        <p:sp>
          <p:nvSpPr>
            <p:cNvPr id="5" name="Rectangle 128"/>
            <p:cNvSpPr>
              <a:spLocks noChangeArrowheads="1"/>
            </p:cNvSpPr>
            <p:nvPr/>
          </p:nvSpPr>
          <p:spPr bwMode="auto">
            <a:xfrm>
              <a:off x="355600" y="825500"/>
              <a:ext cx="8242300" cy="2438400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121966" name="Rectangle 129"/>
            <p:cNvSpPr>
              <a:spLocks noChangeArrowheads="1"/>
            </p:cNvSpPr>
            <p:nvPr/>
          </p:nvSpPr>
          <p:spPr bwMode="auto">
            <a:xfrm>
              <a:off x="673196" y="1417639"/>
              <a:ext cx="7470279" cy="1600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92100" indent="-2921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400">
                  <a:latin typeface="Gill Sans MT" pitchFamily="34" charset="0"/>
                </a:rPr>
                <a:t>Setups = 3 x $100 = $300</a:t>
              </a:r>
            </a:p>
            <a:p>
              <a:r>
                <a:rPr lang="en-US" altLang="en-US" sz="2400">
                  <a:latin typeface="Gill Sans MT" pitchFamily="34" charset="0"/>
                </a:rPr>
                <a:t>Holding cost = (40 + 70 + 30 + 55) units x $1 = $195</a:t>
              </a:r>
            </a:p>
            <a:p>
              <a:r>
                <a:rPr lang="en-US" altLang="en-US" sz="2400">
                  <a:latin typeface="Gill Sans MT" pitchFamily="34" charset="0"/>
                </a:rPr>
                <a:t>Total cost = $300 + $195 = $495</a:t>
              </a:r>
            </a:p>
          </p:txBody>
        </p:sp>
      </p:grpSp>
      <p:sp>
        <p:nvSpPr>
          <p:cNvPr id="121964" name="Rectangle 127"/>
          <p:cNvSpPr>
            <a:spLocks noChangeArrowheads="1"/>
          </p:cNvSpPr>
          <p:nvPr/>
        </p:nvSpPr>
        <p:spPr bwMode="auto">
          <a:xfrm>
            <a:off x="687388" y="4266010"/>
            <a:ext cx="77517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2000">
                <a:latin typeface="Gill Sans MT" pitchFamily="34" charset="0"/>
              </a:rPr>
              <a:t>EOQ = 73 units; Average weekly gross requirements =  27; </a:t>
            </a:r>
          </a:p>
          <a:p>
            <a:pPr algn="ctr"/>
            <a:r>
              <a:rPr lang="en-US" altLang="en-US" sz="2000">
                <a:latin typeface="Gill Sans MT" pitchFamily="34" charset="0"/>
              </a:rPr>
              <a:t>POQ interval = 73/27 </a:t>
            </a:r>
            <a:r>
              <a:rPr lang="en-US" altLang="en-US" sz="2000">
                <a:latin typeface="Gill Sans MT" pitchFamily="34" charset="0"/>
                <a:ea typeface="MS Gothic" pitchFamily="49" charset="-128"/>
              </a:rPr>
              <a:t>≅ 3 weeks</a:t>
            </a:r>
            <a:endParaRPr lang="en-US" altLang="en-US" sz="2000">
              <a:latin typeface="Gill Sans MT" pitchFamily="34" charset="0"/>
            </a:endParaRP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cs typeface="Arial" pitchFamily="34" charset="0"/>
              </a:rPr>
              <a:t>Lot-Sizing Summary</a:t>
            </a:r>
          </a:p>
        </p:txBody>
      </p:sp>
      <p:sp>
        <p:nvSpPr>
          <p:cNvPr id="131075" name="Rectangle 3"/>
          <p:cNvSpPr>
            <a:spLocks noChangeArrowheads="1"/>
          </p:cNvSpPr>
          <p:nvPr/>
        </p:nvSpPr>
        <p:spPr bwMode="auto">
          <a:xfrm>
            <a:off x="720726" y="1240631"/>
            <a:ext cx="44278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</a:rPr>
              <a:t>For these three examples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9308744"/>
              </p:ext>
            </p:extLst>
          </p:nvPr>
        </p:nvGraphicFramePr>
        <p:xfrm>
          <a:off x="1524000" y="1905000"/>
          <a:ext cx="6096000" cy="14097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278130">
                <a:tc rowSpan="2"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COSTS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3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SETUP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HOLDING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TOTAL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Lot-for-lot</a:t>
                      </a:r>
                      <a:endParaRPr lang="en-US" sz="1400" dirty="0"/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$700</a:t>
                      </a:r>
                      <a:endParaRPr lang="en-US" sz="1400" dirty="0"/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$0</a:t>
                      </a:r>
                      <a:endParaRPr lang="en-US" sz="1400" dirty="0"/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$700</a:t>
                      </a:r>
                      <a:endParaRPr lang="en-US" sz="1400" dirty="0"/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3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EOQ</a:t>
                      </a:r>
                      <a:endParaRPr lang="en-US" sz="1400" dirty="0"/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$400</a:t>
                      </a:r>
                      <a:endParaRPr lang="en-US" sz="1400" dirty="0"/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$375</a:t>
                      </a:r>
                      <a:endParaRPr lang="en-US" sz="1400" dirty="0"/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$775</a:t>
                      </a:r>
                      <a:endParaRPr lang="en-US" sz="1400" dirty="0"/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3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POQ</a:t>
                      </a:r>
                      <a:endParaRPr lang="en-US" sz="1400" dirty="0"/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$300</a:t>
                      </a:r>
                      <a:endParaRPr lang="en-US" sz="1400" dirty="0"/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$195</a:t>
                      </a:r>
                      <a:endParaRPr lang="en-US" sz="1400" dirty="0"/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$495</a:t>
                      </a:r>
                      <a:endParaRPr lang="en-US" sz="1400" dirty="0"/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1080" name="Rectangle 8"/>
          <p:cNvSpPr>
            <a:spLocks noChangeArrowheads="1"/>
          </p:cNvSpPr>
          <p:nvPr/>
        </p:nvSpPr>
        <p:spPr bwMode="auto">
          <a:xfrm rot="21253973">
            <a:off x="979489" y="3326944"/>
            <a:ext cx="7183437" cy="1247101"/>
          </a:xfrm>
          <a:prstGeom prst="rect">
            <a:avLst/>
          </a:prstGeom>
          <a:solidFill>
            <a:srgbClr val="BDD6AE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62000" tIns="190800" rIns="162000" bIns="19080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</a:rPr>
              <a:t>Wagner-Whitin would have yielded a plan with a total cost of $455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1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31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5" grpId="0" autoUpdateAnimBg="0"/>
      <p:bldP spid="131080" grpId="0" animBg="1" autoUpdateAnimBg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cs typeface="Arial" pitchFamily="34" charset="0"/>
              </a:rPr>
              <a:t>Lot-Sizing Summary</a:t>
            </a:r>
          </a:p>
        </p:txBody>
      </p:sp>
      <p:sp>
        <p:nvSpPr>
          <p:cNvPr id="125954" name="Content Placeholder 1"/>
          <p:cNvSpPr>
            <a:spLocks noGrp="1"/>
          </p:cNvSpPr>
          <p:nvPr>
            <p:ph idx="1"/>
          </p:nvPr>
        </p:nvSpPr>
        <p:spPr>
          <a:xfrm>
            <a:off x="457200" y="1063228"/>
            <a:ext cx="8229600" cy="3718322"/>
          </a:xfrm>
        </p:spPr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r>
              <a:rPr lang="en-US" altLang="en-US" sz="2400" smtClean="0">
                <a:cs typeface="Arial" pitchFamily="34" charset="0"/>
              </a:rPr>
              <a:t>In theory, lot sizes should be recomputed whenever there is a lot size or order quantity change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400" smtClean="0">
                <a:cs typeface="Arial" pitchFamily="34" charset="0"/>
              </a:rPr>
              <a:t>In practice, this results in system nervousness and </a:t>
            </a:r>
            <a:br>
              <a:rPr lang="en-US" altLang="en-US" sz="2400" smtClean="0">
                <a:cs typeface="Arial" pitchFamily="34" charset="0"/>
              </a:rPr>
            </a:br>
            <a:r>
              <a:rPr lang="en-US" altLang="en-US" sz="2400" smtClean="0">
                <a:cs typeface="Arial" pitchFamily="34" charset="0"/>
              </a:rPr>
              <a:t>instability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400" smtClean="0">
                <a:cs typeface="Arial" pitchFamily="34" charset="0"/>
              </a:rPr>
              <a:t>Lot-for-lot should </a:t>
            </a:r>
            <a:br>
              <a:rPr lang="en-US" altLang="en-US" sz="2400" smtClean="0">
                <a:cs typeface="Arial" pitchFamily="34" charset="0"/>
              </a:rPr>
            </a:br>
            <a:r>
              <a:rPr lang="en-US" altLang="en-US" sz="2400" smtClean="0">
                <a:cs typeface="Arial" pitchFamily="34" charset="0"/>
              </a:rPr>
              <a:t>be used when </a:t>
            </a:r>
            <a:br>
              <a:rPr lang="en-US" altLang="en-US" sz="2400" smtClean="0">
                <a:cs typeface="Arial" pitchFamily="34" charset="0"/>
              </a:rPr>
            </a:br>
            <a:r>
              <a:rPr lang="en-US" altLang="en-US" sz="2400" smtClean="0">
                <a:cs typeface="Arial" pitchFamily="34" charset="0"/>
              </a:rPr>
              <a:t>low-cost setups can </a:t>
            </a:r>
            <a:br>
              <a:rPr lang="en-US" altLang="en-US" sz="2400" smtClean="0">
                <a:cs typeface="Arial" pitchFamily="34" charset="0"/>
              </a:rPr>
            </a:br>
            <a:r>
              <a:rPr lang="en-US" altLang="en-US" sz="2400" smtClean="0">
                <a:cs typeface="Arial" pitchFamily="34" charset="0"/>
              </a:rPr>
              <a:t>be achieved</a:t>
            </a:r>
          </a:p>
        </p:txBody>
      </p:sp>
      <p:pic>
        <p:nvPicPr>
          <p:cNvPr id="133124" name="Picture 4" descr="Nissan windo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508" y="2426045"/>
            <a:ext cx="4029805" cy="2222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cs typeface="Arial" pitchFamily="34" charset="0"/>
              </a:rPr>
              <a:t>Lot-Sizing Summary</a:t>
            </a:r>
          </a:p>
        </p:txBody>
      </p:sp>
      <p:sp>
        <p:nvSpPr>
          <p:cNvPr id="12800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Arial Unicode MS" pitchFamily="34" charset="-128"/>
              <a:buChar char="▶"/>
            </a:pPr>
            <a:r>
              <a:rPr lang="en-US" altLang="en-US" sz="2800" smtClean="0">
                <a:cs typeface="Arial" pitchFamily="34" charset="0"/>
              </a:rPr>
              <a:t>Lot sizes can be modified to allow for scrap, process constraints, and purchase lots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z="2800" smtClean="0">
                <a:cs typeface="Arial" pitchFamily="34" charset="0"/>
              </a:rPr>
              <a:t>Use lot-sizing with care as it can cause considerable distortion of requirements at lower levels of the BOM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z="2800" smtClean="0">
                <a:cs typeface="Arial" pitchFamily="34" charset="0"/>
              </a:rPr>
              <a:t>When setup costs are significant and demand is reasonably smooth, POQ or EOQ should give reasonable results</a:t>
            </a: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cs typeface="Arial" pitchFamily="34" charset="0"/>
              </a:rPr>
              <a:t>Extensions of MRP</a:t>
            </a:r>
          </a:p>
        </p:txBody>
      </p:sp>
      <p:sp>
        <p:nvSpPr>
          <p:cNvPr id="130050" name="Content Placeholder 1"/>
          <p:cNvSpPr>
            <a:spLocks noGrp="1"/>
          </p:cNvSpPr>
          <p:nvPr>
            <p:ph idx="1"/>
          </p:nvPr>
        </p:nvSpPr>
        <p:spPr>
          <a:xfrm>
            <a:off x="660400" y="1444228"/>
            <a:ext cx="6604000" cy="2537222"/>
          </a:xfrm>
        </p:spPr>
        <p:txBody>
          <a:bodyPr/>
          <a:lstStyle/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cs typeface="Arial" pitchFamily="34" charset="0"/>
              </a:rPr>
              <a:t>MRP II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cs typeface="Arial" pitchFamily="34" charset="0"/>
              </a:rPr>
              <a:t>Closed-Loop MRP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cs typeface="Arial" pitchFamily="34" charset="0"/>
              </a:rPr>
              <a:t>Capacity Planning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5978"/>
            <a:ext cx="8229600" cy="1089422"/>
          </a:xfrm>
        </p:spPr>
        <p:txBody>
          <a:bodyPr/>
          <a:lstStyle/>
          <a:p>
            <a:r>
              <a:rPr lang="en-US" altLang="en-US" smtClean="0">
                <a:cs typeface="Arial" pitchFamily="34" charset="0"/>
              </a:rPr>
              <a:t>Material Requirements </a:t>
            </a:r>
            <a:br>
              <a:rPr lang="en-US" altLang="en-US" smtClean="0">
                <a:cs typeface="Arial" pitchFamily="34" charset="0"/>
              </a:rPr>
            </a:br>
            <a:r>
              <a:rPr lang="en-US" altLang="en-US" smtClean="0">
                <a:cs typeface="Arial" pitchFamily="34" charset="0"/>
              </a:rPr>
              <a:t>Planning II</a:t>
            </a:r>
          </a:p>
        </p:txBody>
      </p:sp>
      <p:sp>
        <p:nvSpPr>
          <p:cNvPr id="132098" name="Content Placeholder 1"/>
          <p:cNvSpPr>
            <a:spLocks noGrp="1"/>
          </p:cNvSpPr>
          <p:nvPr>
            <p:ph idx="1"/>
          </p:nvPr>
        </p:nvSpPr>
        <p:spPr>
          <a:xfrm>
            <a:off x="457200" y="1409700"/>
            <a:ext cx="8229600" cy="3638550"/>
          </a:xfrm>
        </p:spPr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r>
              <a:rPr lang="en-US" altLang="en-US" sz="2000" smtClean="0">
                <a:cs typeface="Arial" pitchFamily="34" charset="0"/>
              </a:rPr>
              <a:t>Requirement data can be </a:t>
            </a:r>
            <a:br>
              <a:rPr lang="en-US" altLang="en-US" sz="2000" smtClean="0">
                <a:cs typeface="Arial" pitchFamily="34" charset="0"/>
              </a:rPr>
            </a:br>
            <a:r>
              <a:rPr lang="en-US" altLang="en-US" sz="2000" smtClean="0">
                <a:cs typeface="Arial" pitchFamily="34" charset="0"/>
              </a:rPr>
              <a:t>enriched by other resources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000" smtClean="0">
                <a:cs typeface="Arial" pitchFamily="34" charset="0"/>
              </a:rPr>
              <a:t>Generally called </a:t>
            </a:r>
            <a:r>
              <a:rPr lang="en-US" altLang="en-US" sz="2000" b="1" smtClean="0">
                <a:solidFill>
                  <a:schemeClr val="tx2"/>
                </a:solidFill>
                <a:cs typeface="Arial" pitchFamily="34" charset="0"/>
              </a:rPr>
              <a:t>MRP II </a:t>
            </a:r>
            <a:r>
              <a:rPr lang="en-US" altLang="en-US" sz="2000" smtClean="0">
                <a:cs typeface="Arial" pitchFamily="34" charset="0"/>
              </a:rPr>
              <a:t>or </a:t>
            </a:r>
            <a:br>
              <a:rPr lang="en-US" altLang="en-US" sz="2000" smtClean="0">
                <a:cs typeface="Arial" pitchFamily="34" charset="0"/>
              </a:rPr>
            </a:br>
            <a:r>
              <a:rPr lang="en-US" altLang="en-US" sz="2000" smtClean="0">
                <a:cs typeface="Arial" pitchFamily="34" charset="0"/>
              </a:rPr>
              <a:t>Material Resource Planning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000" smtClean="0">
                <a:cs typeface="Arial" pitchFamily="34" charset="0"/>
              </a:rPr>
              <a:t>Outputs can include scrap, </a:t>
            </a:r>
            <a:br>
              <a:rPr lang="en-US" altLang="en-US" sz="2000" smtClean="0">
                <a:cs typeface="Arial" pitchFamily="34" charset="0"/>
              </a:rPr>
            </a:br>
            <a:r>
              <a:rPr lang="en-US" altLang="en-US" sz="2000" smtClean="0">
                <a:cs typeface="Arial" pitchFamily="34" charset="0"/>
              </a:rPr>
              <a:t>packaging waste, effluent, </a:t>
            </a:r>
            <a:br>
              <a:rPr lang="en-US" altLang="en-US" sz="2000" smtClean="0">
                <a:cs typeface="Arial" pitchFamily="34" charset="0"/>
              </a:rPr>
            </a:br>
            <a:r>
              <a:rPr lang="en-US" altLang="en-US" sz="2000" smtClean="0">
                <a:cs typeface="Arial" pitchFamily="34" charset="0"/>
              </a:rPr>
              <a:t>carbon emissions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000" smtClean="0">
                <a:cs typeface="Arial" pitchFamily="34" charset="0"/>
              </a:rPr>
              <a:t>Data used by purchasing, production scheduling, capacity planning, inventory, warehouse management</a:t>
            </a:r>
          </a:p>
          <a:p>
            <a:pPr>
              <a:buFont typeface="Courier New" pitchFamily="49" charset="0"/>
              <a:buChar char="o"/>
            </a:pPr>
            <a:endParaRPr lang="en-US" altLang="en-US" sz="2000" smtClean="0"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200" y="1295400"/>
            <a:ext cx="3022600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90500"/>
            <a:ext cx="7772400" cy="504825"/>
          </a:xfrm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Material Resource Planning</a:t>
            </a:r>
          </a:p>
        </p:txBody>
      </p:sp>
      <p:graphicFrame>
        <p:nvGraphicFramePr>
          <p:cNvPr id="206162" name="Group 1362"/>
          <p:cNvGraphicFramePr>
            <a:graphicFrameLocks noGrp="1"/>
          </p:cNvGraphicFramePr>
          <p:nvPr/>
        </p:nvGraphicFramePr>
        <p:xfrm>
          <a:off x="850901" y="828675"/>
          <a:ext cx="7813673" cy="395017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417814"/>
                <a:gridCol w="1807986"/>
                <a:gridCol w="520700"/>
                <a:gridCol w="774700"/>
                <a:gridCol w="355600"/>
                <a:gridCol w="812800"/>
                <a:gridCol w="762000"/>
                <a:gridCol w="368300"/>
                <a:gridCol w="593541"/>
                <a:gridCol w="400232"/>
              </a:tblGrid>
              <a:tr h="2125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TABLE 14.4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Material Resource Planning (MRP II)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59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Weeks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1259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LT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1259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Computer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100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59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i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Labor Hrs</a:t>
                      </a: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: .2 each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59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i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Machine H</a:t>
                      </a: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rs: .2 each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59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i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Scrap</a:t>
                      </a: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: 1 ounce fiberglass each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6.25 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lb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59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i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Payables</a:t>
                      </a: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: $0 each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$0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59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PC Board </a:t>
                      </a:r>
                      <a:r>
                        <a:rPr kumimoji="0" lang="en-US" sz="1100" b="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(1 each)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100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59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i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Labor Hrs</a:t>
                      </a: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: .15 each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15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59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i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Machine Hrs</a:t>
                      </a: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: .1 each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59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i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Scrap</a:t>
                      </a: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: .5 ounces copper each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3.125 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  <a:defRPr/>
                      </a:pPr>
                      <a:r>
                        <a:rPr kumimoji="0" 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lb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59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i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Payables</a:t>
                      </a: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: raw material at $5 each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$500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59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Processors</a:t>
                      </a:r>
                      <a:r>
                        <a:rPr kumimoji="0" 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(5 each)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500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59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i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Labor Hrs</a:t>
                      </a: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: .2 each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100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59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i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Machine Hrs</a:t>
                      </a: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: .2 each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100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59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i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Scrap</a:t>
                      </a: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: .01 ounces of acid waste each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0.3125 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lb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59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i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Payables</a:t>
                      </a: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: processors at $10 each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1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$5,000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9" marB="34289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4308" name="Text Box 274"/>
          <p:cNvSpPr txBox="1">
            <a:spLocks noChangeArrowheads="1"/>
          </p:cNvSpPr>
          <p:nvPr/>
        </p:nvSpPr>
        <p:spPr bwMode="auto">
          <a:xfrm>
            <a:off x="6176963" y="4563666"/>
            <a:ext cx="18473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endParaRPr lang="en-US" altLang="en-US" sz="1400" b="1"/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6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6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3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52425"/>
            <a:ext cx="7772400" cy="609600"/>
          </a:xfrm>
        </p:spPr>
        <p:txBody>
          <a:bodyPr/>
          <a:lstStyle/>
          <a:p>
            <a:r>
              <a:rPr lang="en-US" altLang="en-US" smtClean="0">
                <a:cs typeface="Arial" pitchFamily="34" charset="0"/>
              </a:rPr>
              <a:t>Closed-Loop MRP System</a:t>
            </a:r>
          </a:p>
        </p:txBody>
      </p:sp>
      <p:sp>
        <p:nvSpPr>
          <p:cNvPr id="143364" name="Rectangle 4"/>
          <p:cNvSpPr>
            <a:spLocks noChangeArrowheads="1"/>
          </p:cNvSpPr>
          <p:nvPr/>
        </p:nvSpPr>
        <p:spPr bwMode="auto">
          <a:xfrm>
            <a:off x="561976" y="1037035"/>
            <a:ext cx="14029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Figure 14.7</a:t>
            </a:r>
          </a:p>
        </p:txBody>
      </p:sp>
      <p:grpSp>
        <p:nvGrpSpPr>
          <p:cNvPr id="143397" name="Group 37"/>
          <p:cNvGrpSpPr>
            <a:grpSpLocks/>
          </p:cNvGrpSpPr>
          <p:nvPr/>
        </p:nvGrpSpPr>
        <p:grpSpPr bwMode="auto">
          <a:xfrm>
            <a:off x="404814" y="1584723"/>
            <a:ext cx="8701087" cy="2968227"/>
            <a:chOff x="191" y="843"/>
            <a:chExt cx="5481" cy="2493"/>
          </a:xfrm>
        </p:grpSpPr>
        <p:sp>
          <p:nvSpPr>
            <p:cNvPr id="136196" name="Rectangle 12"/>
            <p:cNvSpPr>
              <a:spLocks noChangeArrowheads="1"/>
            </p:cNvSpPr>
            <p:nvPr/>
          </p:nvSpPr>
          <p:spPr bwMode="auto">
            <a:xfrm>
              <a:off x="531" y="1360"/>
              <a:ext cx="1908" cy="197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Gill Sans MT" pitchFamily="34" charset="0"/>
              </a:endParaRPr>
            </a:p>
          </p:txBody>
        </p:sp>
        <p:sp>
          <p:nvSpPr>
            <p:cNvPr id="136197" name="Text Box 7"/>
            <p:cNvSpPr txBox="1">
              <a:spLocks noChangeArrowheads="1"/>
            </p:cNvSpPr>
            <p:nvPr/>
          </p:nvSpPr>
          <p:spPr bwMode="auto">
            <a:xfrm>
              <a:off x="538" y="1360"/>
              <a:ext cx="1668" cy="22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612000" rIns="612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b="1">
                  <a:latin typeface="Gill Sans MT" pitchFamily="34" charset="0"/>
                </a:rPr>
                <a:t>Priority Management</a:t>
              </a:r>
            </a:p>
          </p:txBody>
        </p:sp>
        <p:sp>
          <p:nvSpPr>
            <p:cNvPr id="136198" name="Text Box 9"/>
            <p:cNvSpPr txBox="1">
              <a:spLocks noChangeArrowheads="1"/>
            </p:cNvSpPr>
            <p:nvPr/>
          </p:nvSpPr>
          <p:spPr bwMode="auto">
            <a:xfrm>
              <a:off x="888" y="1592"/>
              <a:ext cx="1197" cy="1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/>
              <a:r>
                <a:rPr lang="en-US" altLang="en-US" sz="1100">
                  <a:latin typeface="Gill Sans MT" pitchFamily="34" charset="0"/>
                </a:rPr>
                <a:t>Develop Master Production</a:t>
              </a:r>
              <a:br>
                <a:rPr lang="en-US" altLang="en-US" sz="1100">
                  <a:latin typeface="Gill Sans MT" pitchFamily="34" charset="0"/>
                </a:rPr>
              </a:br>
              <a:r>
                <a:rPr lang="en-US" altLang="en-US" sz="1100">
                  <a:latin typeface="Gill Sans MT" pitchFamily="34" charset="0"/>
                </a:rPr>
                <a:t>Schedule</a:t>
              </a:r>
            </a:p>
            <a:p>
              <a:pPr algn="ctr"/>
              <a:endParaRPr lang="en-US" altLang="en-US" sz="1100">
                <a:latin typeface="Gill Sans MT" pitchFamily="34" charset="0"/>
              </a:endParaRPr>
            </a:p>
            <a:p>
              <a:pPr algn="ctr"/>
              <a:endParaRPr lang="en-US" altLang="en-US" sz="1100">
                <a:latin typeface="Gill Sans MT" pitchFamily="34" charset="0"/>
              </a:endParaRPr>
            </a:p>
            <a:p>
              <a:pPr algn="ctr"/>
              <a:r>
                <a:rPr lang="en-US" altLang="en-US" sz="1100">
                  <a:latin typeface="Gill Sans MT" pitchFamily="34" charset="0"/>
                </a:rPr>
                <a:t>Prepare Materials</a:t>
              </a:r>
              <a:br>
                <a:rPr lang="en-US" altLang="en-US" sz="1100">
                  <a:latin typeface="Gill Sans MT" pitchFamily="34" charset="0"/>
                </a:rPr>
              </a:br>
              <a:r>
                <a:rPr lang="en-US" altLang="en-US" sz="1100">
                  <a:latin typeface="Gill Sans MT" pitchFamily="34" charset="0"/>
                </a:rPr>
                <a:t>Requirements Pan</a:t>
              </a:r>
            </a:p>
            <a:p>
              <a:pPr algn="ctr"/>
              <a:endParaRPr lang="en-US" altLang="en-US" sz="1100">
                <a:latin typeface="Gill Sans MT" pitchFamily="34" charset="0"/>
              </a:endParaRPr>
            </a:p>
            <a:p>
              <a:pPr algn="ctr"/>
              <a:endParaRPr lang="en-US" altLang="en-US" sz="1100">
                <a:latin typeface="Gill Sans MT" pitchFamily="34" charset="0"/>
              </a:endParaRPr>
            </a:p>
            <a:p>
              <a:pPr algn="ctr"/>
              <a:r>
                <a:rPr lang="en-US" altLang="en-US" sz="1100">
                  <a:latin typeface="Gill Sans MT" pitchFamily="34" charset="0"/>
                </a:rPr>
                <a:t>Detailed Production</a:t>
              </a:r>
              <a:br>
                <a:rPr lang="en-US" altLang="en-US" sz="1100">
                  <a:latin typeface="Gill Sans MT" pitchFamily="34" charset="0"/>
                </a:rPr>
              </a:br>
              <a:r>
                <a:rPr lang="en-US" altLang="en-US" sz="1100">
                  <a:latin typeface="Gill Sans MT" pitchFamily="34" charset="0"/>
                </a:rPr>
                <a:t>Activity Control</a:t>
              </a:r>
              <a:br>
                <a:rPr lang="en-US" altLang="en-US" sz="1100">
                  <a:latin typeface="Gill Sans MT" pitchFamily="34" charset="0"/>
                </a:rPr>
              </a:br>
              <a:r>
                <a:rPr lang="en-US" altLang="en-US" sz="1100">
                  <a:latin typeface="Gill Sans MT" pitchFamily="34" charset="0"/>
                </a:rPr>
                <a:t>(Shop Scheduling/Dispatching)</a:t>
              </a:r>
            </a:p>
          </p:txBody>
        </p:sp>
        <p:grpSp>
          <p:nvGrpSpPr>
            <p:cNvPr id="136199" name="Group 14"/>
            <p:cNvGrpSpPr>
              <a:grpSpLocks/>
            </p:cNvGrpSpPr>
            <p:nvPr/>
          </p:nvGrpSpPr>
          <p:grpSpPr bwMode="auto">
            <a:xfrm>
              <a:off x="2739" y="1360"/>
              <a:ext cx="1984" cy="1976"/>
              <a:chOff x="3192" y="1360"/>
              <a:chExt cx="1984" cy="1976"/>
            </a:xfrm>
          </p:grpSpPr>
          <p:sp>
            <p:nvSpPr>
              <p:cNvPr id="143371" name="Rectangle 11"/>
              <p:cNvSpPr>
                <a:spLocks noChangeArrowheads="1"/>
              </p:cNvSpPr>
              <p:nvPr/>
            </p:nvSpPr>
            <p:spPr bwMode="auto">
              <a:xfrm>
                <a:off x="3192" y="1360"/>
                <a:ext cx="1984" cy="1976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latin typeface="Gill Sans MT" pitchFamily="34" charset="0"/>
                  <a:cs typeface="+mn-cs"/>
                </a:endParaRPr>
              </a:p>
            </p:txBody>
          </p:sp>
          <p:sp>
            <p:nvSpPr>
              <p:cNvPr id="136221" name="Text Box 8"/>
              <p:cNvSpPr txBox="1">
                <a:spLocks noChangeArrowheads="1"/>
              </p:cNvSpPr>
              <p:nvPr/>
            </p:nvSpPr>
            <p:spPr bwMode="auto">
              <a:xfrm>
                <a:off x="3200" y="1360"/>
                <a:ext cx="1714" cy="22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612000" rIns="6120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 b="1">
                    <a:latin typeface="Gill Sans MT" pitchFamily="34" charset="0"/>
                  </a:rPr>
                  <a:t>Capacity Management</a:t>
                </a:r>
              </a:p>
            </p:txBody>
          </p:sp>
          <p:sp>
            <p:nvSpPr>
              <p:cNvPr id="136222" name="Text Box 10"/>
              <p:cNvSpPr txBox="1">
                <a:spLocks noChangeArrowheads="1"/>
              </p:cNvSpPr>
              <p:nvPr/>
            </p:nvSpPr>
            <p:spPr bwMode="auto">
              <a:xfrm>
                <a:off x="3529" y="1592"/>
                <a:ext cx="1311" cy="13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/>
                <a:r>
                  <a:rPr lang="en-US" altLang="en-US" sz="1100">
                    <a:latin typeface="Gill Sans MT" pitchFamily="34" charset="0"/>
                  </a:rPr>
                  <a:t>Evaluate Resource Availability</a:t>
                </a:r>
                <a:br>
                  <a:rPr lang="en-US" altLang="en-US" sz="1100">
                    <a:latin typeface="Gill Sans MT" pitchFamily="34" charset="0"/>
                  </a:rPr>
                </a:br>
                <a:r>
                  <a:rPr lang="en-US" altLang="en-US" sz="1100">
                    <a:latin typeface="Gill Sans MT" pitchFamily="34" charset="0"/>
                  </a:rPr>
                  <a:t>(Rough Cut)</a:t>
                </a:r>
              </a:p>
              <a:p>
                <a:pPr algn="ctr"/>
                <a:endParaRPr lang="en-US" altLang="en-US" sz="1100">
                  <a:latin typeface="Gill Sans MT" pitchFamily="34" charset="0"/>
                </a:endParaRPr>
              </a:p>
              <a:p>
                <a:pPr algn="ctr"/>
                <a:endParaRPr lang="en-US" altLang="en-US" sz="1100">
                  <a:latin typeface="Gill Sans MT" pitchFamily="34" charset="0"/>
                </a:endParaRPr>
              </a:p>
              <a:p>
                <a:pPr algn="ctr"/>
                <a:r>
                  <a:rPr lang="en-US" altLang="en-US" sz="1100">
                    <a:latin typeface="Gill Sans MT" pitchFamily="34" charset="0"/>
                  </a:rPr>
                  <a:t>Determine Capacity Availability</a:t>
                </a:r>
              </a:p>
              <a:p>
                <a:pPr algn="ctr"/>
                <a:endParaRPr lang="en-US" altLang="en-US" sz="1100">
                  <a:latin typeface="Gill Sans MT" pitchFamily="34" charset="0"/>
                </a:endParaRPr>
              </a:p>
              <a:p>
                <a:pPr algn="ctr"/>
                <a:endParaRPr lang="en-US" altLang="en-US" sz="1100">
                  <a:latin typeface="Gill Sans MT" pitchFamily="34" charset="0"/>
                </a:endParaRPr>
              </a:p>
              <a:p>
                <a:pPr algn="ctr"/>
                <a:endParaRPr lang="en-US" altLang="en-US" sz="1100">
                  <a:latin typeface="Gill Sans MT" pitchFamily="34" charset="0"/>
                </a:endParaRPr>
              </a:p>
              <a:p>
                <a:pPr algn="ctr"/>
                <a:r>
                  <a:rPr lang="en-US" altLang="en-US" sz="1100">
                    <a:latin typeface="Gill Sans MT" pitchFamily="34" charset="0"/>
                  </a:rPr>
                  <a:t>Implement Input/Output Control</a:t>
                </a:r>
              </a:p>
            </p:txBody>
          </p:sp>
        </p:grpSp>
        <p:sp>
          <p:nvSpPr>
            <p:cNvPr id="136200" name="AutoShape 15"/>
            <p:cNvSpPr>
              <a:spLocks noChangeArrowheads="1"/>
            </p:cNvSpPr>
            <p:nvPr/>
          </p:nvSpPr>
          <p:spPr bwMode="auto">
            <a:xfrm>
              <a:off x="1446" y="1088"/>
              <a:ext cx="256" cy="264"/>
            </a:xfrm>
            <a:prstGeom prst="downArrow">
              <a:avLst>
                <a:gd name="adj1" fmla="val 50000"/>
                <a:gd name="adj2" fmla="val 25781"/>
              </a:avLst>
            </a:prstGeom>
            <a:solidFill>
              <a:srgbClr val="1750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Gill Sans MT" pitchFamily="34" charset="0"/>
              </a:endParaRPr>
            </a:p>
          </p:txBody>
        </p:sp>
        <p:sp>
          <p:nvSpPr>
            <p:cNvPr id="136201" name="AutoShape 16"/>
            <p:cNvSpPr>
              <a:spLocks noChangeArrowheads="1"/>
            </p:cNvSpPr>
            <p:nvPr/>
          </p:nvSpPr>
          <p:spPr bwMode="auto">
            <a:xfrm>
              <a:off x="3597" y="1088"/>
              <a:ext cx="256" cy="264"/>
            </a:xfrm>
            <a:prstGeom prst="downArrow">
              <a:avLst>
                <a:gd name="adj1" fmla="val 50000"/>
                <a:gd name="adj2" fmla="val 25781"/>
              </a:avLst>
            </a:prstGeom>
            <a:solidFill>
              <a:srgbClr val="1750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Gill Sans MT" pitchFamily="34" charset="0"/>
              </a:endParaRPr>
            </a:p>
          </p:txBody>
        </p:sp>
        <p:sp>
          <p:nvSpPr>
            <p:cNvPr id="143366" name="Text Box 6"/>
            <p:cNvSpPr txBox="1">
              <a:spLocks noChangeArrowheads="1"/>
            </p:cNvSpPr>
            <p:nvPr/>
          </p:nvSpPr>
          <p:spPr bwMode="auto">
            <a:xfrm>
              <a:off x="536" y="843"/>
              <a:ext cx="3282" cy="283"/>
            </a:xfrm>
            <a:prstGeom prst="rect">
              <a:avLst/>
            </a:prstGeom>
            <a:solidFill>
              <a:schemeClr val="accent3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lIns="2160000" tIns="82800" rIns="2160000" bIns="8280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dirty="0">
                  <a:latin typeface="Gill Sans MT" pitchFamily="34" charset="0"/>
                  <a:cs typeface="+mn-cs"/>
                </a:rPr>
                <a:t>Aggregate Plan</a:t>
              </a:r>
            </a:p>
          </p:txBody>
        </p:sp>
        <p:sp>
          <p:nvSpPr>
            <p:cNvPr id="136203" name="AutoShape 17"/>
            <p:cNvSpPr>
              <a:spLocks noChangeArrowheads="1"/>
            </p:cNvSpPr>
            <p:nvPr/>
          </p:nvSpPr>
          <p:spPr bwMode="auto">
            <a:xfrm>
              <a:off x="1358" y="1892"/>
              <a:ext cx="256" cy="270"/>
            </a:xfrm>
            <a:prstGeom prst="downArrow">
              <a:avLst>
                <a:gd name="adj1" fmla="val 50000"/>
                <a:gd name="adj2" fmla="val 26367"/>
              </a:avLst>
            </a:prstGeom>
            <a:solidFill>
              <a:srgbClr val="1750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Gill Sans MT" pitchFamily="34" charset="0"/>
              </a:endParaRPr>
            </a:p>
          </p:txBody>
        </p:sp>
        <p:grpSp>
          <p:nvGrpSpPr>
            <p:cNvPr id="136204" name="Group 22"/>
            <p:cNvGrpSpPr>
              <a:grpSpLocks/>
            </p:cNvGrpSpPr>
            <p:nvPr/>
          </p:nvGrpSpPr>
          <p:grpSpPr bwMode="auto">
            <a:xfrm>
              <a:off x="191" y="1032"/>
              <a:ext cx="321" cy="656"/>
              <a:chOff x="191" y="1032"/>
              <a:chExt cx="321" cy="656"/>
            </a:xfrm>
          </p:grpSpPr>
          <p:sp>
            <p:nvSpPr>
              <p:cNvPr id="136218" name="Freeform 20"/>
              <p:cNvSpPr>
                <a:spLocks/>
              </p:cNvSpPr>
              <p:nvPr/>
            </p:nvSpPr>
            <p:spPr bwMode="auto">
              <a:xfrm>
                <a:off x="191" y="1032"/>
                <a:ext cx="321" cy="656"/>
              </a:xfrm>
              <a:custGeom>
                <a:avLst/>
                <a:gdLst>
                  <a:gd name="T0" fmla="*/ 321 w 321"/>
                  <a:gd name="T1" fmla="*/ 656 h 656"/>
                  <a:gd name="T2" fmla="*/ 181 w 321"/>
                  <a:gd name="T3" fmla="*/ 602 h 656"/>
                  <a:gd name="T4" fmla="*/ 59 w 321"/>
                  <a:gd name="T5" fmla="*/ 494 h 656"/>
                  <a:gd name="T6" fmla="*/ 3 w 321"/>
                  <a:gd name="T7" fmla="*/ 326 h 656"/>
                  <a:gd name="T8" fmla="*/ 75 w 321"/>
                  <a:gd name="T9" fmla="*/ 138 h 656"/>
                  <a:gd name="T10" fmla="*/ 289 w 321"/>
                  <a:gd name="T11" fmla="*/ 0 h 6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1"/>
                  <a:gd name="T19" fmla="*/ 0 h 656"/>
                  <a:gd name="T20" fmla="*/ 321 w 321"/>
                  <a:gd name="T21" fmla="*/ 656 h 6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1" h="656">
                    <a:moveTo>
                      <a:pt x="321" y="656"/>
                    </a:moveTo>
                    <a:cubicBezTo>
                      <a:pt x="298" y="647"/>
                      <a:pt x="225" y="629"/>
                      <a:pt x="181" y="602"/>
                    </a:cubicBezTo>
                    <a:cubicBezTo>
                      <a:pt x="137" y="575"/>
                      <a:pt x="89" y="540"/>
                      <a:pt x="59" y="494"/>
                    </a:cubicBezTo>
                    <a:cubicBezTo>
                      <a:pt x="29" y="448"/>
                      <a:pt x="0" y="385"/>
                      <a:pt x="3" y="326"/>
                    </a:cubicBezTo>
                    <a:cubicBezTo>
                      <a:pt x="6" y="267"/>
                      <a:pt x="27" y="192"/>
                      <a:pt x="75" y="138"/>
                    </a:cubicBezTo>
                    <a:cubicBezTo>
                      <a:pt x="123" y="84"/>
                      <a:pt x="245" y="29"/>
                      <a:pt x="289" y="0"/>
                    </a:cubicBezTo>
                  </a:path>
                </a:pathLst>
              </a:custGeom>
              <a:noFill/>
              <a:ln w="57150" cmpd="sng">
                <a:solidFill>
                  <a:srgbClr val="175097"/>
                </a:solidFill>
                <a:round/>
                <a:headEnd type="non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>
                  <a:latin typeface="Gill Sans MT" pitchFamily="34" charset="0"/>
                </a:endParaRPr>
              </a:p>
            </p:txBody>
          </p:sp>
          <p:sp>
            <p:nvSpPr>
              <p:cNvPr id="143381" name="Text Box 21"/>
              <p:cNvSpPr txBox="1">
                <a:spLocks noChangeArrowheads="1"/>
              </p:cNvSpPr>
              <p:nvPr/>
            </p:nvSpPr>
            <p:spPr bwMode="auto">
              <a:xfrm>
                <a:off x="198" y="1202"/>
                <a:ext cx="291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fontAlgn="auto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b="1" dirty="0">
                    <a:solidFill>
                      <a:srgbClr val="D33320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  <a:latin typeface="Gill Sans MT" pitchFamily="34" charset="0"/>
                    <a:cs typeface="+mn-cs"/>
                  </a:rPr>
                  <a:t>OK?</a:t>
                </a:r>
              </a:p>
              <a:p>
                <a:pPr fontAlgn="auto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b="1" dirty="0">
                    <a:solidFill>
                      <a:srgbClr val="D33320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  <a:latin typeface="Gill Sans MT" pitchFamily="34" charset="0"/>
                    <a:cs typeface="+mn-cs"/>
                  </a:rPr>
                  <a:t>NO</a:t>
                </a:r>
              </a:p>
            </p:txBody>
          </p:sp>
        </p:grpSp>
        <p:grpSp>
          <p:nvGrpSpPr>
            <p:cNvPr id="136205" name="Group 26"/>
            <p:cNvGrpSpPr>
              <a:grpSpLocks/>
            </p:cNvGrpSpPr>
            <p:nvPr/>
          </p:nvGrpSpPr>
          <p:grpSpPr bwMode="auto">
            <a:xfrm>
              <a:off x="191" y="1720"/>
              <a:ext cx="321" cy="576"/>
              <a:chOff x="191" y="1720"/>
              <a:chExt cx="321" cy="576"/>
            </a:xfrm>
          </p:grpSpPr>
          <p:sp>
            <p:nvSpPr>
              <p:cNvPr id="136216" name="Freeform 24"/>
              <p:cNvSpPr>
                <a:spLocks/>
              </p:cNvSpPr>
              <p:nvPr/>
            </p:nvSpPr>
            <p:spPr bwMode="auto">
              <a:xfrm>
                <a:off x="191" y="1720"/>
                <a:ext cx="321" cy="576"/>
              </a:xfrm>
              <a:custGeom>
                <a:avLst/>
                <a:gdLst>
                  <a:gd name="T0" fmla="*/ 321 w 321"/>
                  <a:gd name="T1" fmla="*/ 576 h 656"/>
                  <a:gd name="T2" fmla="*/ 181 w 321"/>
                  <a:gd name="T3" fmla="*/ 529 h 656"/>
                  <a:gd name="T4" fmla="*/ 59 w 321"/>
                  <a:gd name="T5" fmla="*/ 434 h 656"/>
                  <a:gd name="T6" fmla="*/ 3 w 321"/>
                  <a:gd name="T7" fmla="*/ 286 h 656"/>
                  <a:gd name="T8" fmla="*/ 75 w 321"/>
                  <a:gd name="T9" fmla="*/ 121 h 656"/>
                  <a:gd name="T10" fmla="*/ 289 w 321"/>
                  <a:gd name="T11" fmla="*/ 0 h 6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1"/>
                  <a:gd name="T19" fmla="*/ 0 h 656"/>
                  <a:gd name="T20" fmla="*/ 321 w 321"/>
                  <a:gd name="T21" fmla="*/ 656 h 6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1" h="656">
                    <a:moveTo>
                      <a:pt x="321" y="656"/>
                    </a:moveTo>
                    <a:cubicBezTo>
                      <a:pt x="298" y="647"/>
                      <a:pt x="225" y="629"/>
                      <a:pt x="181" y="602"/>
                    </a:cubicBezTo>
                    <a:cubicBezTo>
                      <a:pt x="137" y="575"/>
                      <a:pt x="89" y="540"/>
                      <a:pt x="59" y="494"/>
                    </a:cubicBezTo>
                    <a:cubicBezTo>
                      <a:pt x="29" y="448"/>
                      <a:pt x="0" y="385"/>
                      <a:pt x="3" y="326"/>
                    </a:cubicBezTo>
                    <a:cubicBezTo>
                      <a:pt x="6" y="267"/>
                      <a:pt x="27" y="192"/>
                      <a:pt x="75" y="138"/>
                    </a:cubicBezTo>
                    <a:cubicBezTo>
                      <a:pt x="123" y="84"/>
                      <a:pt x="245" y="29"/>
                      <a:pt x="289" y="0"/>
                    </a:cubicBezTo>
                  </a:path>
                </a:pathLst>
              </a:custGeom>
              <a:noFill/>
              <a:ln w="57150" cmpd="sng">
                <a:solidFill>
                  <a:srgbClr val="175097"/>
                </a:solidFill>
                <a:round/>
                <a:headEnd type="non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>
                  <a:latin typeface="Gill Sans MT" pitchFamily="34" charset="0"/>
                </a:endParaRPr>
              </a:p>
            </p:txBody>
          </p:sp>
          <p:sp>
            <p:nvSpPr>
              <p:cNvPr id="143385" name="Text Box 25"/>
              <p:cNvSpPr txBox="1">
                <a:spLocks noChangeArrowheads="1"/>
              </p:cNvSpPr>
              <p:nvPr/>
            </p:nvSpPr>
            <p:spPr bwMode="auto">
              <a:xfrm>
                <a:off x="198" y="1850"/>
                <a:ext cx="291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fontAlgn="auto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b="1" dirty="0">
                    <a:solidFill>
                      <a:srgbClr val="D33320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  <a:latin typeface="Gill Sans MT" pitchFamily="34" charset="0"/>
                    <a:cs typeface="+mn-cs"/>
                  </a:rPr>
                  <a:t>OK?</a:t>
                </a:r>
              </a:p>
              <a:p>
                <a:pPr fontAlgn="auto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b="1" dirty="0">
                    <a:solidFill>
                      <a:srgbClr val="D33320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  <a:latin typeface="Gill Sans MT" pitchFamily="34" charset="0"/>
                    <a:cs typeface="+mn-cs"/>
                  </a:rPr>
                  <a:t>NO</a:t>
                </a:r>
              </a:p>
            </p:txBody>
          </p:sp>
        </p:grpSp>
        <p:sp>
          <p:nvSpPr>
            <p:cNvPr id="143387" name="Text Box 27"/>
            <p:cNvSpPr txBox="1">
              <a:spLocks noChangeArrowheads="1"/>
            </p:cNvSpPr>
            <p:nvPr/>
          </p:nvSpPr>
          <p:spPr bwMode="auto">
            <a:xfrm>
              <a:off x="702" y="1909"/>
              <a:ext cx="488" cy="220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dirty="0">
                  <a:solidFill>
                    <a:schemeClr val="accent1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Gill Sans MT" pitchFamily="34" charset="0"/>
                  <a:cs typeface="+mn-cs"/>
                </a:rPr>
                <a:t>OK? YES</a:t>
              </a:r>
            </a:p>
          </p:txBody>
        </p:sp>
        <p:sp>
          <p:nvSpPr>
            <p:cNvPr id="136207" name="AutoShape 28"/>
            <p:cNvSpPr>
              <a:spLocks noChangeArrowheads="1"/>
            </p:cNvSpPr>
            <p:nvPr/>
          </p:nvSpPr>
          <p:spPr bwMode="auto">
            <a:xfrm>
              <a:off x="1358" y="2436"/>
              <a:ext cx="256" cy="270"/>
            </a:xfrm>
            <a:prstGeom prst="downArrow">
              <a:avLst>
                <a:gd name="adj1" fmla="val 50000"/>
                <a:gd name="adj2" fmla="val 26367"/>
              </a:avLst>
            </a:prstGeom>
            <a:solidFill>
              <a:srgbClr val="1750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Gill Sans MT" pitchFamily="34" charset="0"/>
              </a:endParaRPr>
            </a:p>
          </p:txBody>
        </p:sp>
        <p:sp>
          <p:nvSpPr>
            <p:cNvPr id="143389" name="Text Box 29"/>
            <p:cNvSpPr txBox="1">
              <a:spLocks noChangeArrowheads="1"/>
            </p:cNvSpPr>
            <p:nvPr/>
          </p:nvSpPr>
          <p:spPr bwMode="auto">
            <a:xfrm>
              <a:off x="702" y="2450"/>
              <a:ext cx="488" cy="220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dirty="0">
                  <a:solidFill>
                    <a:srgbClr val="D33320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Gill Sans MT" pitchFamily="34" charset="0"/>
                  <a:cs typeface="+mn-cs"/>
                </a:rPr>
                <a:t>OK? YES</a:t>
              </a:r>
            </a:p>
          </p:txBody>
        </p:sp>
        <p:sp>
          <p:nvSpPr>
            <p:cNvPr id="136209" name="AutoShape 30"/>
            <p:cNvSpPr>
              <a:spLocks/>
            </p:cNvSpPr>
            <p:nvPr/>
          </p:nvSpPr>
          <p:spPr bwMode="auto">
            <a:xfrm>
              <a:off x="4760" y="1608"/>
              <a:ext cx="96" cy="810"/>
            </a:xfrm>
            <a:prstGeom prst="rightBrace">
              <a:avLst>
                <a:gd name="adj1" fmla="val 70312"/>
                <a:gd name="adj2" fmla="val 50000"/>
              </a:avLst>
            </a:prstGeom>
            <a:noFill/>
            <a:ln w="57150">
              <a:solidFill>
                <a:srgbClr val="175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Gill Sans MT" pitchFamily="34" charset="0"/>
              </a:endParaRPr>
            </a:p>
          </p:txBody>
        </p:sp>
        <p:sp>
          <p:nvSpPr>
            <p:cNvPr id="136210" name="AutoShape 31"/>
            <p:cNvSpPr>
              <a:spLocks/>
            </p:cNvSpPr>
            <p:nvPr/>
          </p:nvSpPr>
          <p:spPr bwMode="auto">
            <a:xfrm>
              <a:off x="4760" y="2506"/>
              <a:ext cx="96" cy="810"/>
            </a:xfrm>
            <a:prstGeom prst="rightBrace">
              <a:avLst>
                <a:gd name="adj1" fmla="val 70312"/>
                <a:gd name="adj2" fmla="val 50000"/>
              </a:avLst>
            </a:prstGeom>
            <a:noFill/>
            <a:ln w="57150">
              <a:solidFill>
                <a:srgbClr val="175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Gill Sans MT" pitchFamily="34" charset="0"/>
              </a:endParaRPr>
            </a:p>
          </p:txBody>
        </p:sp>
        <p:sp>
          <p:nvSpPr>
            <p:cNvPr id="136211" name="AutoShape 32"/>
            <p:cNvSpPr>
              <a:spLocks noChangeArrowheads="1"/>
            </p:cNvSpPr>
            <p:nvPr/>
          </p:nvSpPr>
          <p:spPr bwMode="auto">
            <a:xfrm>
              <a:off x="2434" y="1589"/>
              <a:ext cx="308" cy="201"/>
            </a:xfrm>
            <a:prstGeom prst="leftRightArrow">
              <a:avLst>
                <a:gd name="adj1" fmla="val 50000"/>
                <a:gd name="adj2" fmla="val 30647"/>
              </a:avLst>
            </a:prstGeom>
            <a:solidFill>
              <a:srgbClr val="1750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Gill Sans MT" pitchFamily="34" charset="0"/>
              </a:endParaRPr>
            </a:p>
          </p:txBody>
        </p:sp>
        <p:sp>
          <p:nvSpPr>
            <p:cNvPr id="136212" name="AutoShape 33"/>
            <p:cNvSpPr>
              <a:spLocks noChangeArrowheads="1"/>
            </p:cNvSpPr>
            <p:nvPr/>
          </p:nvSpPr>
          <p:spPr bwMode="auto">
            <a:xfrm>
              <a:off x="2434" y="2661"/>
              <a:ext cx="308" cy="201"/>
            </a:xfrm>
            <a:prstGeom prst="leftRightArrow">
              <a:avLst>
                <a:gd name="adj1" fmla="val 50000"/>
                <a:gd name="adj2" fmla="val 30647"/>
              </a:avLst>
            </a:prstGeom>
            <a:solidFill>
              <a:srgbClr val="1750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Gill Sans MT" pitchFamily="34" charset="0"/>
              </a:endParaRPr>
            </a:p>
          </p:txBody>
        </p:sp>
        <p:sp>
          <p:nvSpPr>
            <p:cNvPr id="136213" name="AutoShape 34"/>
            <p:cNvSpPr>
              <a:spLocks noChangeArrowheads="1"/>
            </p:cNvSpPr>
            <p:nvPr/>
          </p:nvSpPr>
          <p:spPr bwMode="auto">
            <a:xfrm>
              <a:off x="2434" y="2128"/>
              <a:ext cx="308" cy="201"/>
            </a:xfrm>
            <a:prstGeom prst="leftRightArrow">
              <a:avLst>
                <a:gd name="adj1" fmla="val 50000"/>
                <a:gd name="adj2" fmla="val 30647"/>
              </a:avLst>
            </a:prstGeom>
            <a:solidFill>
              <a:srgbClr val="1750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Gill Sans MT" pitchFamily="34" charset="0"/>
              </a:endParaRPr>
            </a:p>
          </p:txBody>
        </p:sp>
        <p:sp>
          <p:nvSpPr>
            <p:cNvPr id="136214" name="Text Box 35"/>
            <p:cNvSpPr txBox="1">
              <a:spLocks noChangeArrowheads="1"/>
            </p:cNvSpPr>
            <p:nvPr/>
          </p:nvSpPr>
          <p:spPr bwMode="auto">
            <a:xfrm>
              <a:off x="4852" y="1922"/>
              <a:ext cx="410" cy="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altLang="en-US" sz="1100">
                  <a:latin typeface="Gill Sans MT" pitchFamily="34" charset="0"/>
                </a:rPr>
                <a:t>Planning</a:t>
              </a:r>
            </a:p>
          </p:txBody>
        </p:sp>
        <p:sp>
          <p:nvSpPr>
            <p:cNvPr id="136215" name="Text Box 36"/>
            <p:cNvSpPr txBox="1">
              <a:spLocks noChangeArrowheads="1"/>
            </p:cNvSpPr>
            <p:nvPr/>
          </p:nvSpPr>
          <p:spPr bwMode="auto">
            <a:xfrm>
              <a:off x="4852" y="2578"/>
              <a:ext cx="820" cy="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altLang="en-US" sz="1100">
                  <a:latin typeface="Gill Sans MT" pitchFamily="34" charset="0"/>
                </a:rPr>
                <a:t>Execution</a:t>
              </a:r>
            </a:p>
            <a:p>
              <a:pPr>
                <a:lnSpc>
                  <a:spcPct val="90000"/>
                </a:lnSpc>
              </a:pPr>
              <a:r>
                <a:rPr lang="en-US" altLang="en-US" sz="1100">
                  <a:latin typeface="Gill Sans MT" pitchFamily="34" charset="0"/>
                </a:rPr>
                <a:t>(in repetitive systems JIT techniques are used)</a:t>
              </a:r>
            </a:p>
          </p:txBody>
        </p:sp>
      </p:grp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43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43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64" grpId="0" autoUpdateAnimBg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cs typeface="Arial" pitchFamily="34" charset="0"/>
              </a:rPr>
              <a:t>Capacity Planning</a:t>
            </a:r>
          </a:p>
        </p:txBody>
      </p:sp>
      <p:sp>
        <p:nvSpPr>
          <p:cNvPr id="138242" name="Rectangle 3"/>
          <p:cNvSpPr>
            <a:spLocks noGrp="1" noChangeArrowheads="1"/>
          </p:cNvSpPr>
          <p:nvPr>
            <p:ph idx="1"/>
          </p:nvPr>
        </p:nvSpPr>
        <p:spPr>
          <a:xfrm>
            <a:off x="736600" y="1200151"/>
            <a:ext cx="7670800" cy="3394472"/>
          </a:xfrm>
        </p:spPr>
        <p:txBody>
          <a:bodyPr/>
          <a:lstStyle/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cs typeface="Arial" pitchFamily="34" charset="0"/>
              </a:rPr>
              <a:t>Feedback from the MRP system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b="1" smtClean="0">
                <a:solidFill>
                  <a:schemeClr val="tx2"/>
                </a:solidFill>
                <a:cs typeface="Arial" pitchFamily="34" charset="0"/>
              </a:rPr>
              <a:t>Load reports </a:t>
            </a:r>
            <a:r>
              <a:rPr lang="en-US" altLang="en-US" smtClean="0">
                <a:cs typeface="Arial" pitchFamily="34" charset="0"/>
              </a:rPr>
              <a:t>show resource requirements for work centers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cs typeface="Arial" pitchFamily="34" charset="0"/>
              </a:rPr>
              <a:t>Work can be moved between work centers to smooth the load or bring it within capacity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cs typeface="Arial" pitchFamily="34" charset="0"/>
              </a:rPr>
              <a:t>Smoothing Tactics</a:t>
            </a:r>
          </a:p>
        </p:txBody>
      </p:sp>
      <p:sp>
        <p:nvSpPr>
          <p:cNvPr id="140290" name="Content Placeholder 1"/>
          <p:cNvSpPr>
            <a:spLocks noGrp="1"/>
          </p:cNvSpPr>
          <p:nvPr>
            <p:ph idx="1"/>
          </p:nvPr>
        </p:nvSpPr>
        <p:spPr>
          <a:xfrm>
            <a:off x="457200" y="877491"/>
            <a:ext cx="8229600" cy="3923109"/>
          </a:xfrm>
        </p:spPr>
        <p:txBody>
          <a:bodyPr>
            <a:normAutofit/>
          </a:bodyPr>
          <a:lstStyle/>
          <a:p>
            <a:pPr marL="514350" indent="-514350">
              <a:buFont typeface="Arial" pitchFamily="34" charset="0"/>
              <a:buAutoNum type="arabicPeriod"/>
            </a:pPr>
            <a:r>
              <a:rPr lang="en-US" altLang="en-US" sz="2000" smtClean="0">
                <a:cs typeface="Arial" pitchFamily="34" charset="0"/>
              </a:rPr>
              <a:t>Overlapping</a:t>
            </a:r>
          </a:p>
          <a:p>
            <a:pPr lvl="1">
              <a:buSzPct val="60000"/>
              <a:buFont typeface="Courier New" pitchFamily="49" charset="0"/>
              <a:buChar char="o"/>
            </a:pPr>
            <a:r>
              <a:rPr lang="en-US" altLang="en-US" sz="1800" smtClean="0">
                <a:cs typeface="Arial" pitchFamily="34" charset="0"/>
              </a:rPr>
              <a:t>Sends part of the work to following operations before the entire lot is complete</a:t>
            </a:r>
          </a:p>
          <a:p>
            <a:pPr lvl="1">
              <a:buSzPct val="60000"/>
              <a:buFont typeface="Courier New" pitchFamily="49" charset="0"/>
              <a:buChar char="o"/>
            </a:pPr>
            <a:r>
              <a:rPr lang="en-US" altLang="en-US" sz="1800" smtClean="0">
                <a:cs typeface="Arial" pitchFamily="34" charset="0"/>
              </a:rPr>
              <a:t>Reduces lead time 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altLang="en-US" sz="2000" smtClean="0">
                <a:cs typeface="Arial" pitchFamily="34" charset="0"/>
              </a:rPr>
              <a:t>Operations splitting</a:t>
            </a:r>
          </a:p>
          <a:p>
            <a:pPr lvl="1">
              <a:buSzPct val="60000"/>
              <a:buFont typeface="Courier New" pitchFamily="49" charset="0"/>
              <a:buChar char="o"/>
            </a:pPr>
            <a:r>
              <a:rPr lang="en-US" altLang="en-US" sz="1800" smtClean="0">
                <a:cs typeface="Arial" pitchFamily="34" charset="0"/>
              </a:rPr>
              <a:t>Sends the lot to two different machines for the same operation</a:t>
            </a:r>
          </a:p>
          <a:p>
            <a:pPr lvl="1">
              <a:buSzPct val="60000"/>
              <a:buFont typeface="Courier New" pitchFamily="49" charset="0"/>
              <a:buChar char="o"/>
            </a:pPr>
            <a:r>
              <a:rPr lang="en-US" altLang="en-US" sz="1800" smtClean="0">
                <a:cs typeface="Arial" pitchFamily="34" charset="0"/>
              </a:rPr>
              <a:t>Shorter throughput time but increased setup costs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altLang="en-US" sz="2000" smtClean="0">
                <a:cs typeface="Arial" pitchFamily="34" charset="0"/>
              </a:rPr>
              <a:t>Order or lot splitting</a:t>
            </a:r>
          </a:p>
          <a:p>
            <a:pPr lvl="1">
              <a:buSzPct val="60000"/>
              <a:buFont typeface="Courier New" pitchFamily="49" charset="0"/>
              <a:buChar char="o"/>
            </a:pPr>
            <a:r>
              <a:rPr lang="en-US" altLang="en-US" sz="1800" smtClean="0">
                <a:cs typeface="Arial" pitchFamily="34" charset="0"/>
              </a:rPr>
              <a:t>Breaking up the order into smaller lots and running part earlier (or later) in the schedule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7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cs typeface="Arial" pitchFamily="34" charset="0"/>
              </a:rPr>
              <a:t>Order Splitting</a:t>
            </a:r>
          </a:p>
        </p:txBody>
      </p:sp>
      <p:sp>
        <p:nvSpPr>
          <p:cNvPr id="142338" name="Rectangle 1027"/>
          <p:cNvSpPr>
            <a:spLocks noGrp="1" noChangeArrowheads="1"/>
          </p:cNvSpPr>
          <p:nvPr>
            <p:ph idx="1"/>
          </p:nvPr>
        </p:nvSpPr>
        <p:spPr>
          <a:xfrm>
            <a:off x="863600" y="1072753"/>
            <a:ext cx="7429500" cy="1660922"/>
          </a:xfrm>
        </p:spPr>
        <p:txBody>
          <a:bodyPr>
            <a:normAutofit fontScale="92500" lnSpcReduction="20000"/>
          </a:bodyPr>
          <a:lstStyle/>
          <a:p>
            <a:pPr>
              <a:buFont typeface="Courier New" pitchFamily="49" charset="0"/>
              <a:buChar char="o"/>
            </a:pPr>
            <a:r>
              <a:rPr lang="en-US" altLang="en-US" sz="2800" smtClean="0">
                <a:cs typeface="Arial" pitchFamily="34" charset="0"/>
              </a:rPr>
              <a:t>Develop a capacity plan for a work cell at Wiz Products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800" smtClean="0">
                <a:cs typeface="Arial" pitchFamily="34" charset="0"/>
              </a:rPr>
              <a:t>There are 12 hours available each day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800" smtClean="0">
                <a:cs typeface="Arial" pitchFamily="34" charset="0"/>
              </a:rPr>
              <a:t>Each order requires 1 hour</a:t>
            </a:r>
          </a:p>
        </p:txBody>
      </p:sp>
      <p:graphicFrame>
        <p:nvGraphicFramePr>
          <p:cNvPr id="193611" name="Group 10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9065711"/>
              </p:ext>
            </p:extLst>
          </p:nvPr>
        </p:nvGraphicFramePr>
        <p:xfrm>
          <a:off x="1816101" y="2855119"/>
          <a:ext cx="5445125" cy="59055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16000"/>
                <a:gridCol w="885825"/>
                <a:gridCol w="885825"/>
                <a:gridCol w="885825"/>
                <a:gridCol w="885825"/>
                <a:gridCol w="885825"/>
              </a:tblGrid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Day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Orders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14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13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14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93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Order Splitting</a:t>
            </a:r>
          </a:p>
        </p:txBody>
      </p:sp>
      <p:graphicFrame>
        <p:nvGraphicFramePr>
          <p:cNvPr id="206871" name="Group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9984660"/>
              </p:ext>
            </p:extLst>
          </p:nvPr>
        </p:nvGraphicFramePr>
        <p:xfrm>
          <a:off x="330200" y="1212056"/>
          <a:ext cx="8509000" cy="313401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641350"/>
                <a:gridCol w="360363"/>
                <a:gridCol w="503237"/>
                <a:gridCol w="222250"/>
                <a:gridCol w="1231900"/>
                <a:gridCol w="1270000"/>
                <a:gridCol w="1397000"/>
                <a:gridCol w="1485900"/>
                <a:gridCol w="1397000"/>
              </a:tblGrid>
              <a:tr h="6446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DAY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UNITS ORDERED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CAPACITY REQUIRED (HOURS)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CAPACITY AVAILABLE (HOURS)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UTILIZATION: OVER/ (UNDER) (HOURS)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PRODUCTION PLANNER’S ACTION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NEW PRODUCTION SCHEDULE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125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12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(2)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12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5006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14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14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12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Split order: move 2 units to day 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12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7886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13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13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12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Split order: move one unit to day 6 or request overtime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13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2125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12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(2)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12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5006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14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14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12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Split order: move 2 units to day 4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12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2125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61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rgbClr val="BF092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3" marB="34283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0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Order Splitting</a:t>
            </a:r>
          </a:p>
        </p:txBody>
      </p:sp>
      <p:sp>
        <p:nvSpPr>
          <p:cNvPr id="208980" name="Rectangle 84"/>
          <p:cNvSpPr>
            <a:spLocks noChangeArrowheads="1"/>
          </p:cNvSpPr>
          <p:nvPr/>
        </p:nvSpPr>
        <p:spPr bwMode="auto">
          <a:xfrm>
            <a:off x="622301" y="964406"/>
            <a:ext cx="12218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chemeClr val="tx2"/>
                </a:solidFill>
              </a:rPr>
              <a:t>14.8</a:t>
            </a:r>
          </a:p>
        </p:txBody>
      </p:sp>
      <p:sp>
        <p:nvSpPr>
          <p:cNvPr id="209016" name="Rectangle 120"/>
          <p:cNvSpPr>
            <a:spLocks noChangeArrowheads="1"/>
          </p:cNvSpPr>
          <p:nvPr/>
        </p:nvSpPr>
        <p:spPr bwMode="auto">
          <a:xfrm>
            <a:off x="4192589" y="1388269"/>
            <a:ext cx="11080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200"/>
              <a:t>Available capacity</a:t>
            </a:r>
          </a:p>
        </p:txBody>
      </p:sp>
      <p:grpSp>
        <p:nvGrpSpPr>
          <p:cNvPr id="209123" name="Group 227"/>
          <p:cNvGrpSpPr>
            <a:grpSpLocks/>
          </p:cNvGrpSpPr>
          <p:nvPr/>
        </p:nvGrpSpPr>
        <p:grpSpPr bwMode="auto">
          <a:xfrm>
            <a:off x="1085850" y="2121694"/>
            <a:ext cx="2833688" cy="1914525"/>
            <a:chOff x="684" y="1566"/>
            <a:chExt cx="1785" cy="1608"/>
          </a:xfrm>
        </p:grpSpPr>
        <p:sp>
          <p:nvSpPr>
            <p:cNvPr id="208982" name="Rectangle 86"/>
            <p:cNvSpPr>
              <a:spLocks noChangeArrowheads="1"/>
            </p:cNvSpPr>
            <p:nvPr/>
          </p:nvSpPr>
          <p:spPr bwMode="auto">
            <a:xfrm>
              <a:off x="684" y="2031"/>
              <a:ext cx="360" cy="1142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latin typeface="+mn-lt"/>
                <a:cs typeface="+mn-cs"/>
              </a:endParaRPr>
            </a:p>
          </p:txBody>
        </p:sp>
        <p:sp>
          <p:nvSpPr>
            <p:cNvPr id="208984" name="Rectangle 88"/>
            <p:cNvSpPr>
              <a:spLocks noChangeArrowheads="1"/>
            </p:cNvSpPr>
            <p:nvPr/>
          </p:nvSpPr>
          <p:spPr bwMode="auto">
            <a:xfrm>
              <a:off x="1042" y="1803"/>
              <a:ext cx="356" cy="1358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latin typeface="+mn-lt"/>
                <a:cs typeface="+mn-cs"/>
              </a:endParaRPr>
            </a:p>
          </p:txBody>
        </p:sp>
        <p:sp>
          <p:nvSpPr>
            <p:cNvPr id="208986" name="Rectangle 90"/>
            <p:cNvSpPr>
              <a:spLocks noChangeArrowheads="1"/>
            </p:cNvSpPr>
            <p:nvPr/>
          </p:nvSpPr>
          <p:spPr bwMode="auto">
            <a:xfrm>
              <a:off x="1399" y="1804"/>
              <a:ext cx="360" cy="1363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latin typeface="+mn-lt"/>
                <a:cs typeface="+mn-cs"/>
              </a:endParaRPr>
            </a:p>
          </p:txBody>
        </p:sp>
        <p:sp>
          <p:nvSpPr>
            <p:cNvPr id="208988" name="Rectangle 92"/>
            <p:cNvSpPr>
              <a:spLocks noChangeArrowheads="1"/>
            </p:cNvSpPr>
            <p:nvPr/>
          </p:nvSpPr>
          <p:spPr bwMode="auto">
            <a:xfrm>
              <a:off x="2109" y="1805"/>
              <a:ext cx="360" cy="1368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latin typeface="+mn-lt"/>
                <a:cs typeface="+mn-cs"/>
              </a:endParaRPr>
            </a:p>
          </p:txBody>
        </p:sp>
        <p:sp>
          <p:nvSpPr>
            <p:cNvPr id="208989" name="Rectangle 93"/>
            <p:cNvSpPr>
              <a:spLocks noChangeArrowheads="1"/>
            </p:cNvSpPr>
            <p:nvPr/>
          </p:nvSpPr>
          <p:spPr bwMode="auto">
            <a:xfrm>
              <a:off x="2109" y="1572"/>
              <a:ext cx="360" cy="233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latin typeface="+mn-lt"/>
                <a:cs typeface="+mn-cs"/>
              </a:endParaRPr>
            </a:p>
          </p:txBody>
        </p:sp>
        <p:sp>
          <p:nvSpPr>
            <p:cNvPr id="208993" name="Rectangle 97"/>
            <p:cNvSpPr>
              <a:spLocks noChangeArrowheads="1"/>
            </p:cNvSpPr>
            <p:nvPr/>
          </p:nvSpPr>
          <p:spPr bwMode="auto">
            <a:xfrm>
              <a:off x="1759" y="2039"/>
              <a:ext cx="350" cy="113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latin typeface="+mn-lt"/>
                <a:cs typeface="+mn-cs"/>
              </a:endParaRPr>
            </a:p>
          </p:txBody>
        </p:sp>
        <p:sp>
          <p:nvSpPr>
            <p:cNvPr id="209093" name="Rectangle 197"/>
            <p:cNvSpPr>
              <a:spLocks noChangeArrowheads="1"/>
            </p:cNvSpPr>
            <p:nvPr/>
          </p:nvSpPr>
          <p:spPr bwMode="auto">
            <a:xfrm>
              <a:off x="1401" y="1684"/>
              <a:ext cx="360" cy="135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latin typeface="+mn-lt"/>
                <a:cs typeface="+mn-cs"/>
              </a:endParaRPr>
            </a:p>
          </p:txBody>
        </p:sp>
        <p:sp>
          <p:nvSpPr>
            <p:cNvPr id="209094" name="Rectangle 198"/>
            <p:cNvSpPr>
              <a:spLocks noChangeArrowheads="1"/>
            </p:cNvSpPr>
            <p:nvPr/>
          </p:nvSpPr>
          <p:spPr bwMode="auto">
            <a:xfrm>
              <a:off x="1041" y="1566"/>
              <a:ext cx="360" cy="233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latin typeface="+mn-lt"/>
                <a:cs typeface="+mn-cs"/>
              </a:endParaRPr>
            </a:p>
          </p:txBody>
        </p:sp>
      </p:grpSp>
      <p:sp>
        <p:nvSpPr>
          <p:cNvPr id="209015" name="Line 119"/>
          <p:cNvSpPr>
            <a:spLocks noChangeShapeType="1"/>
          </p:cNvSpPr>
          <p:nvPr/>
        </p:nvSpPr>
        <p:spPr bwMode="auto">
          <a:xfrm>
            <a:off x="1079500" y="2405063"/>
            <a:ext cx="3086100" cy="0"/>
          </a:xfrm>
          <a:prstGeom prst="line">
            <a:avLst/>
          </a:prstGeom>
          <a:noFill/>
          <a:ln w="76200">
            <a:solidFill>
              <a:srgbClr val="D3332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400"/>
          </a:p>
        </p:txBody>
      </p:sp>
      <p:grpSp>
        <p:nvGrpSpPr>
          <p:cNvPr id="209125" name="Group 229"/>
          <p:cNvGrpSpPr>
            <a:grpSpLocks/>
          </p:cNvGrpSpPr>
          <p:nvPr/>
        </p:nvGrpSpPr>
        <p:grpSpPr bwMode="auto">
          <a:xfrm>
            <a:off x="2090739" y="1328738"/>
            <a:ext cx="1912937" cy="903685"/>
            <a:chOff x="1317" y="900"/>
            <a:chExt cx="1205" cy="759"/>
          </a:xfrm>
        </p:grpSpPr>
        <p:sp>
          <p:nvSpPr>
            <p:cNvPr id="146477" name="Rectangle 122"/>
            <p:cNvSpPr>
              <a:spLocks noChangeArrowheads="1"/>
            </p:cNvSpPr>
            <p:nvPr/>
          </p:nvSpPr>
          <p:spPr bwMode="auto">
            <a:xfrm>
              <a:off x="1396" y="900"/>
              <a:ext cx="1126" cy="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100"/>
                <a:t>Capacity exceeded on days 2, 3, and 5</a:t>
              </a:r>
            </a:p>
          </p:txBody>
        </p:sp>
        <p:sp>
          <p:nvSpPr>
            <p:cNvPr id="146478" name="Freeform 123"/>
            <p:cNvSpPr>
              <a:spLocks/>
            </p:cNvSpPr>
            <p:nvPr/>
          </p:nvSpPr>
          <p:spPr bwMode="auto">
            <a:xfrm>
              <a:off x="1589" y="1172"/>
              <a:ext cx="115" cy="487"/>
            </a:xfrm>
            <a:custGeom>
              <a:avLst/>
              <a:gdLst>
                <a:gd name="T0" fmla="*/ 115 w 240"/>
                <a:gd name="T1" fmla="*/ 0 h 224"/>
                <a:gd name="T2" fmla="*/ 54 w 240"/>
                <a:gd name="T3" fmla="*/ 209 h 224"/>
                <a:gd name="T4" fmla="*/ 0 w 240"/>
                <a:gd name="T5" fmla="*/ 487 h 224"/>
                <a:gd name="T6" fmla="*/ 0 60000 65536"/>
                <a:gd name="T7" fmla="*/ 0 60000 65536"/>
                <a:gd name="T8" fmla="*/ 0 60000 65536"/>
                <a:gd name="T9" fmla="*/ 0 w 240"/>
                <a:gd name="T10" fmla="*/ 0 h 224"/>
                <a:gd name="T11" fmla="*/ 240 w 240"/>
                <a:gd name="T12" fmla="*/ 224 h 2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224">
                  <a:moveTo>
                    <a:pt x="240" y="0"/>
                  </a:moveTo>
                  <a:cubicBezTo>
                    <a:pt x="196" y="29"/>
                    <a:pt x="152" y="59"/>
                    <a:pt x="112" y="96"/>
                  </a:cubicBezTo>
                  <a:cubicBezTo>
                    <a:pt x="72" y="133"/>
                    <a:pt x="36" y="178"/>
                    <a:pt x="0" y="224"/>
                  </a:cubicBez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146479" name="Freeform 124"/>
            <p:cNvSpPr>
              <a:spLocks/>
            </p:cNvSpPr>
            <p:nvPr/>
          </p:nvSpPr>
          <p:spPr bwMode="auto">
            <a:xfrm rot="-965228">
              <a:off x="2215" y="1179"/>
              <a:ext cx="138" cy="366"/>
            </a:xfrm>
            <a:custGeom>
              <a:avLst/>
              <a:gdLst>
                <a:gd name="T0" fmla="*/ 138 w 240"/>
                <a:gd name="T1" fmla="*/ 0 h 224"/>
                <a:gd name="T2" fmla="*/ 64 w 240"/>
                <a:gd name="T3" fmla="*/ 157 h 224"/>
                <a:gd name="T4" fmla="*/ 0 w 240"/>
                <a:gd name="T5" fmla="*/ 366 h 224"/>
                <a:gd name="T6" fmla="*/ 0 60000 65536"/>
                <a:gd name="T7" fmla="*/ 0 60000 65536"/>
                <a:gd name="T8" fmla="*/ 0 60000 65536"/>
                <a:gd name="T9" fmla="*/ 0 w 240"/>
                <a:gd name="T10" fmla="*/ 0 h 224"/>
                <a:gd name="T11" fmla="*/ 240 w 240"/>
                <a:gd name="T12" fmla="*/ 224 h 2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224">
                  <a:moveTo>
                    <a:pt x="240" y="0"/>
                  </a:moveTo>
                  <a:cubicBezTo>
                    <a:pt x="196" y="29"/>
                    <a:pt x="152" y="59"/>
                    <a:pt x="112" y="96"/>
                  </a:cubicBezTo>
                  <a:cubicBezTo>
                    <a:pt x="72" y="133"/>
                    <a:pt x="36" y="178"/>
                    <a:pt x="0" y="224"/>
                  </a:cubicBez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146480" name="Freeform 199"/>
            <p:cNvSpPr>
              <a:spLocks/>
            </p:cNvSpPr>
            <p:nvPr/>
          </p:nvSpPr>
          <p:spPr bwMode="auto">
            <a:xfrm>
              <a:off x="1317" y="1033"/>
              <a:ext cx="130" cy="506"/>
            </a:xfrm>
            <a:custGeom>
              <a:avLst/>
              <a:gdLst>
                <a:gd name="T0" fmla="*/ 130 w 327"/>
                <a:gd name="T1" fmla="*/ 0 h 269"/>
                <a:gd name="T2" fmla="*/ 101 w 327"/>
                <a:gd name="T3" fmla="*/ 30 h 269"/>
                <a:gd name="T4" fmla="*/ 71 w 327"/>
                <a:gd name="T5" fmla="*/ 124 h 269"/>
                <a:gd name="T6" fmla="*/ 41 w 327"/>
                <a:gd name="T7" fmla="*/ 267 h 269"/>
                <a:gd name="T8" fmla="*/ 0 w 327"/>
                <a:gd name="T9" fmla="*/ 506 h 2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7"/>
                <a:gd name="T16" fmla="*/ 0 h 269"/>
                <a:gd name="T17" fmla="*/ 327 w 327"/>
                <a:gd name="T18" fmla="*/ 269 h 2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7" h="269">
                  <a:moveTo>
                    <a:pt x="327" y="0"/>
                  </a:moveTo>
                  <a:cubicBezTo>
                    <a:pt x="315" y="3"/>
                    <a:pt x="278" y="5"/>
                    <a:pt x="253" y="16"/>
                  </a:cubicBezTo>
                  <a:cubicBezTo>
                    <a:pt x="228" y="27"/>
                    <a:pt x="204" y="45"/>
                    <a:pt x="179" y="66"/>
                  </a:cubicBezTo>
                  <a:cubicBezTo>
                    <a:pt x="154" y="87"/>
                    <a:pt x="133" y="108"/>
                    <a:pt x="103" y="142"/>
                  </a:cubicBezTo>
                  <a:cubicBezTo>
                    <a:pt x="73" y="176"/>
                    <a:pt x="21" y="243"/>
                    <a:pt x="0" y="269"/>
                  </a:cubicBez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</p:grpSp>
      <p:grpSp>
        <p:nvGrpSpPr>
          <p:cNvPr id="209126" name="Group 230"/>
          <p:cNvGrpSpPr>
            <a:grpSpLocks/>
          </p:cNvGrpSpPr>
          <p:nvPr/>
        </p:nvGrpSpPr>
        <p:grpSpPr bwMode="auto">
          <a:xfrm>
            <a:off x="5556251" y="1185863"/>
            <a:ext cx="2841625" cy="1165622"/>
            <a:chOff x="3500" y="780"/>
            <a:chExt cx="1790" cy="979"/>
          </a:xfrm>
        </p:grpSpPr>
        <p:sp>
          <p:nvSpPr>
            <p:cNvPr id="146473" name="Freeform 166"/>
            <p:cNvSpPr>
              <a:spLocks/>
            </p:cNvSpPr>
            <p:nvPr/>
          </p:nvSpPr>
          <p:spPr bwMode="auto">
            <a:xfrm>
              <a:off x="3526" y="1040"/>
              <a:ext cx="53" cy="678"/>
            </a:xfrm>
            <a:custGeom>
              <a:avLst/>
              <a:gdLst>
                <a:gd name="T0" fmla="*/ 53 w 53"/>
                <a:gd name="T1" fmla="*/ 0 h 678"/>
                <a:gd name="T2" fmla="*/ 20 w 53"/>
                <a:gd name="T3" fmla="*/ 124 h 678"/>
                <a:gd name="T4" fmla="*/ 2 w 53"/>
                <a:gd name="T5" fmla="*/ 334 h 678"/>
                <a:gd name="T6" fmla="*/ 10 w 53"/>
                <a:gd name="T7" fmla="*/ 678 h 67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3"/>
                <a:gd name="T13" fmla="*/ 0 h 678"/>
                <a:gd name="T14" fmla="*/ 53 w 53"/>
                <a:gd name="T15" fmla="*/ 678 h 67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3" h="678">
                  <a:moveTo>
                    <a:pt x="53" y="0"/>
                  </a:moveTo>
                  <a:cubicBezTo>
                    <a:pt x="47" y="21"/>
                    <a:pt x="29" y="68"/>
                    <a:pt x="20" y="124"/>
                  </a:cubicBezTo>
                  <a:cubicBezTo>
                    <a:pt x="11" y="180"/>
                    <a:pt x="4" y="242"/>
                    <a:pt x="2" y="334"/>
                  </a:cubicBezTo>
                  <a:cubicBezTo>
                    <a:pt x="0" y="426"/>
                    <a:pt x="8" y="606"/>
                    <a:pt x="10" y="678"/>
                  </a:cubicBez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146474" name="Rectangle 207"/>
            <p:cNvSpPr>
              <a:spLocks noChangeArrowheads="1"/>
            </p:cNvSpPr>
            <p:nvPr/>
          </p:nvSpPr>
          <p:spPr bwMode="auto">
            <a:xfrm>
              <a:off x="3500" y="780"/>
              <a:ext cx="1790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355600" algn="l"/>
                  <a:tab pos="7239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tabLst>
                  <a:tab pos="355600" algn="l"/>
                  <a:tab pos="7239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tabLst>
                  <a:tab pos="355600" algn="l"/>
                  <a:tab pos="7239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tabLst>
                  <a:tab pos="355600" algn="l"/>
                  <a:tab pos="7239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tabLst>
                  <a:tab pos="355600" algn="l"/>
                  <a:tab pos="7239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239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239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239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2390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100"/>
                <a:t>2 orders moved to day 1 from day 2 (a day early)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100"/>
                <a:t>	1 order forced to overtime</a:t>
              </a:r>
              <a:br>
                <a:rPr lang="en-US" altLang="en-US" sz="1100"/>
              </a:br>
              <a:r>
                <a:rPr lang="en-US" altLang="en-US" sz="1100"/>
                <a:t>	or to day 6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100"/>
                <a:t>		2 orders moved to </a:t>
              </a:r>
              <a:br>
                <a:rPr lang="en-US" altLang="en-US" sz="1100"/>
              </a:br>
              <a:r>
                <a:rPr lang="en-US" altLang="en-US" sz="1100"/>
                <a:t>		day 4 (a day early)</a:t>
              </a:r>
            </a:p>
          </p:txBody>
        </p:sp>
        <p:sp>
          <p:nvSpPr>
            <p:cNvPr id="146475" name="Freeform 208"/>
            <p:cNvSpPr>
              <a:spLocks/>
            </p:cNvSpPr>
            <p:nvPr/>
          </p:nvSpPr>
          <p:spPr bwMode="auto">
            <a:xfrm rot="-2892929">
              <a:off x="3905" y="1249"/>
              <a:ext cx="113" cy="430"/>
            </a:xfrm>
            <a:custGeom>
              <a:avLst/>
              <a:gdLst>
                <a:gd name="T0" fmla="*/ 113 w 240"/>
                <a:gd name="T1" fmla="*/ 0 h 224"/>
                <a:gd name="T2" fmla="*/ 53 w 240"/>
                <a:gd name="T3" fmla="*/ 184 h 224"/>
                <a:gd name="T4" fmla="*/ 0 w 240"/>
                <a:gd name="T5" fmla="*/ 430 h 224"/>
                <a:gd name="T6" fmla="*/ 0 60000 65536"/>
                <a:gd name="T7" fmla="*/ 0 60000 65536"/>
                <a:gd name="T8" fmla="*/ 0 60000 65536"/>
                <a:gd name="T9" fmla="*/ 0 w 240"/>
                <a:gd name="T10" fmla="*/ 0 h 224"/>
                <a:gd name="T11" fmla="*/ 240 w 240"/>
                <a:gd name="T12" fmla="*/ 224 h 2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224">
                  <a:moveTo>
                    <a:pt x="240" y="0"/>
                  </a:moveTo>
                  <a:cubicBezTo>
                    <a:pt x="196" y="29"/>
                    <a:pt x="152" y="59"/>
                    <a:pt x="112" y="96"/>
                  </a:cubicBezTo>
                  <a:cubicBezTo>
                    <a:pt x="72" y="133"/>
                    <a:pt x="36" y="178"/>
                    <a:pt x="0" y="224"/>
                  </a:cubicBez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146476" name="Freeform 209"/>
            <p:cNvSpPr>
              <a:spLocks/>
            </p:cNvSpPr>
            <p:nvPr/>
          </p:nvSpPr>
          <p:spPr bwMode="auto">
            <a:xfrm>
              <a:off x="4645" y="1510"/>
              <a:ext cx="55" cy="249"/>
            </a:xfrm>
            <a:custGeom>
              <a:avLst/>
              <a:gdLst>
                <a:gd name="T0" fmla="*/ 55 w 240"/>
                <a:gd name="T1" fmla="*/ 0 h 224"/>
                <a:gd name="T2" fmla="*/ 26 w 240"/>
                <a:gd name="T3" fmla="*/ 107 h 224"/>
                <a:gd name="T4" fmla="*/ 0 w 240"/>
                <a:gd name="T5" fmla="*/ 249 h 224"/>
                <a:gd name="T6" fmla="*/ 0 60000 65536"/>
                <a:gd name="T7" fmla="*/ 0 60000 65536"/>
                <a:gd name="T8" fmla="*/ 0 60000 65536"/>
                <a:gd name="T9" fmla="*/ 0 w 240"/>
                <a:gd name="T10" fmla="*/ 0 h 224"/>
                <a:gd name="T11" fmla="*/ 240 w 240"/>
                <a:gd name="T12" fmla="*/ 224 h 2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224">
                  <a:moveTo>
                    <a:pt x="240" y="0"/>
                  </a:moveTo>
                  <a:cubicBezTo>
                    <a:pt x="196" y="29"/>
                    <a:pt x="152" y="59"/>
                    <a:pt x="112" y="96"/>
                  </a:cubicBezTo>
                  <a:cubicBezTo>
                    <a:pt x="72" y="133"/>
                    <a:pt x="36" y="178"/>
                    <a:pt x="0" y="224"/>
                  </a:cubicBez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</p:grpSp>
      <p:grpSp>
        <p:nvGrpSpPr>
          <p:cNvPr id="209127" name="Group 231"/>
          <p:cNvGrpSpPr>
            <a:grpSpLocks/>
          </p:cNvGrpSpPr>
          <p:nvPr/>
        </p:nvGrpSpPr>
        <p:grpSpPr bwMode="auto">
          <a:xfrm>
            <a:off x="5364164" y="2252663"/>
            <a:ext cx="2251075" cy="422672"/>
            <a:chOff x="3379" y="1676"/>
            <a:chExt cx="1418" cy="355"/>
          </a:xfrm>
        </p:grpSpPr>
        <p:sp>
          <p:nvSpPr>
            <p:cNvPr id="209116" name="Rectangle 220"/>
            <p:cNvSpPr>
              <a:spLocks noChangeArrowheads="1"/>
            </p:cNvSpPr>
            <p:nvPr/>
          </p:nvSpPr>
          <p:spPr bwMode="auto">
            <a:xfrm>
              <a:off x="3379" y="1790"/>
              <a:ext cx="360" cy="233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latin typeface="+mn-lt"/>
                <a:cs typeface="+mn-cs"/>
              </a:endParaRPr>
            </a:p>
          </p:txBody>
        </p:sp>
        <p:sp>
          <p:nvSpPr>
            <p:cNvPr id="209101" name="Rectangle 205"/>
            <p:cNvSpPr>
              <a:spLocks noChangeArrowheads="1"/>
            </p:cNvSpPr>
            <p:nvPr/>
          </p:nvSpPr>
          <p:spPr bwMode="auto">
            <a:xfrm>
              <a:off x="4447" y="1798"/>
              <a:ext cx="350" cy="233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latin typeface="+mn-lt"/>
                <a:cs typeface="+mn-cs"/>
              </a:endParaRPr>
            </a:p>
          </p:txBody>
        </p:sp>
        <p:sp>
          <p:nvSpPr>
            <p:cNvPr id="209115" name="Rectangle 219"/>
            <p:cNvSpPr>
              <a:spLocks noChangeArrowheads="1"/>
            </p:cNvSpPr>
            <p:nvPr/>
          </p:nvSpPr>
          <p:spPr bwMode="auto">
            <a:xfrm>
              <a:off x="4093" y="1676"/>
              <a:ext cx="360" cy="135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latin typeface="+mn-lt"/>
                <a:cs typeface="+mn-cs"/>
              </a:endParaRPr>
            </a:p>
          </p:txBody>
        </p:sp>
      </p:grpSp>
      <p:grpSp>
        <p:nvGrpSpPr>
          <p:cNvPr id="209124" name="Group 228"/>
          <p:cNvGrpSpPr>
            <a:grpSpLocks/>
          </p:cNvGrpSpPr>
          <p:nvPr/>
        </p:nvGrpSpPr>
        <p:grpSpPr bwMode="auto">
          <a:xfrm>
            <a:off x="5359400" y="2394347"/>
            <a:ext cx="3086100" cy="1632347"/>
            <a:chOff x="3376" y="1795"/>
            <a:chExt cx="1944" cy="1371"/>
          </a:xfrm>
        </p:grpSpPr>
        <p:sp>
          <p:nvSpPr>
            <p:cNvPr id="146464" name="Rectangle 201"/>
            <p:cNvSpPr>
              <a:spLocks noChangeArrowheads="1"/>
            </p:cNvSpPr>
            <p:nvPr/>
          </p:nvSpPr>
          <p:spPr bwMode="auto">
            <a:xfrm>
              <a:off x="3380" y="2023"/>
              <a:ext cx="360" cy="1142"/>
            </a:xfrm>
            <a:prstGeom prst="rect">
              <a:avLst/>
            </a:prstGeom>
            <a:solidFill>
              <a:srgbClr val="93C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1400"/>
            </a:p>
          </p:txBody>
        </p:sp>
        <p:sp>
          <p:nvSpPr>
            <p:cNvPr id="146465" name="Rectangle 202"/>
            <p:cNvSpPr>
              <a:spLocks noChangeArrowheads="1"/>
            </p:cNvSpPr>
            <p:nvPr/>
          </p:nvSpPr>
          <p:spPr bwMode="auto">
            <a:xfrm>
              <a:off x="3738" y="1795"/>
              <a:ext cx="356" cy="1358"/>
            </a:xfrm>
            <a:prstGeom prst="rect">
              <a:avLst/>
            </a:prstGeom>
            <a:solidFill>
              <a:srgbClr val="93C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1400"/>
            </a:p>
          </p:txBody>
        </p:sp>
        <p:sp>
          <p:nvSpPr>
            <p:cNvPr id="146466" name="Rectangle 204"/>
            <p:cNvSpPr>
              <a:spLocks noChangeArrowheads="1"/>
            </p:cNvSpPr>
            <p:nvPr/>
          </p:nvSpPr>
          <p:spPr bwMode="auto">
            <a:xfrm>
              <a:off x="4797" y="1797"/>
              <a:ext cx="360" cy="1368"/>
            </a:xfrm>
            <a:prstGeom prst="rect">
              <a:avLst/>
            </a:prstGeom>
            <a:solidFill>
              <a:srgbClr val="93C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1400"/>
            </a:p>
          </p:txBody>
        </p:sp>
        <p:sp>
          <p:nvSpPr>
            <p:cNvPr id="146467" name="Rectangle 206"/>
            <p:cNvSpPr>
              <a:spLocks noChangeArrowheads="1"/>
            </p:cNvSpPr>
            <p:nvPr/>
          </p:nvSpPr>
          <p:spPr bwMode="auto">
            <a:xfrm>
              <a:off x="4447" y="2031"/>
              <a:ext cx="350" cy="1135"/>
            </a:xfrm>
            <a:prstGeom prst="rect">
              <a:avLst/>
            </a:prstGeom>
            <a:solidFill>
              <a:srgbClr val="93C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1400"/>
            </a:p>
          </p:txBody>
        </p:sp>
        <p:sp>
          <p:nvSpPr>
            <p:cNvPr id="146468" name="Rectangle 203"/>
            <p:cNvSpPr>
              <a:spLocks noChangeArrowheads="1"/>
            </p:cNvSpPr>
            <p:nvPr/>
          </p:nvSpPr>
          <p:spPr bwMode="auto">
            <a:xfrm>
              <a:off x="4087" y="1796"/>
              <a:ext cx="360" cy="1363"/>
            </a:xfrm>
            <a:prstGeom prst="rect">
              <a:avLst/>
            </a:prstGeom>
            <a:solidFill>
              <a:srgbClr val="93C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1400"/>
            </a:p>
          </p:txBody>
        </p:sp>
        <p:sp>
          <p:nvSpPr>
            <p:cNvPr id="146469" name="Line 221"/>
            <p:cNvSpPr>
              <a:spLocks noChangeShapeType="1"/>
            </p:cNvSpPr>
            <p:nvPr/>
          </p:nvSpPr>
          <p:spPr bwMode="auto">
            <a:xfrm>
              <a:off x="3376" y="1796"/>
              <a:ext cx="1944" cy="0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</p:grpSp>
      <p:grpSp>
        <p:nvGrpSpPr>
          <p:cNvPr id="209122" name="Group 226"/>
          <p:cNvGrpSpPr>
            <a:grpSpLocks/>
          </p:cNvGrpSpPr>
          <p:nvPr/>
        </p:nvGrpSpPr>
        <p:grpSpPr bwMode="auto">
          <a:xfrm>
            <a:off x="4672014" y="1724025"/>
            <a:ext cx="3570287" cy="2983706"/>
            <a:chOff x="2943" y="1232"/>
            <a:chExt cx="2249" cy="2506"/>
          </a:xfrm>
        </p:grpSpPr>
        <p:sp>
          <p:nvSpPr>
            <p:cNvPr id="146455" name="Rectangle 210"/>
            <p:cNvSpPr>
              <a:spLocks noChangeArrowheads="1"/>
            </p:cNvSpPr>
            <p:nvPr/>
          </p:nvSpPr>
          <p:spPr bwMode="auto">
            <a:xfrm>
              <a:off x="3113" y="1434"/>
              <a:ext cx="331" cy="18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r">
                <a:spcAft>
                  <a:spcPct val="48000"/>
                </a:spcAft>
              </a:pPr>
              <a:r>
                <a:rPr lang="en-US" altLang="en-US" sz="1200"/>
                <a:t>14  –</a:t>
              </a:r>
            </a:p>
            <a:p>
              <a:pPr algn="r">
                <a:spcAft>
                  <a:spcPct val="48000"/>
                </a:spcAft>
              </a:pPr>
              <a:r>
                <a:rPr lang="en-US" altLang="en-US" sz="1200"/>
                <a:t>12  –</a:t>
              </a:r>
            </a:p>
            <a:p>
              <a:pPr algn="r">
                <a:spcAft>
                  <a:spcPct val="48000"/>
                </a:spcAft>
              </a:pPr>
              <a:r>
                <a:rPr lang="en-US" altLang="en-US" sz="1200"/>
                <a:t>10  –</a:t>
              </a:r>
            </a:p>
            <a:p>
              <a:pPr algn="r">
                <a:spcAft>
                  <a:spcPct val="48000"/>
                </a:spcAft>
              </a:pPr>
              <a:r>
                <a:rPr lang="en-US" altLang="en-US" sz="1200"/>
                <a:t>8 –</a:t>
              </a:r>
            </a:p>
            <a:p>
              <a:pPr algn="r">
                <a:spcAft>
                  <a:spcPct val="48000"/>
                </a:spcAft>
              </a:pPr>
              <a:r>
                <a:rPr lang="en-US" altLang="en-US" sz="1200"/>
                <a:t>6 –</a:t>
              </a:r>
            </a:p>
            <a:p>
              <a:pPr algn="r">
                <a:spcAft>
                  <a:spcPct val="48000"/>
                </a:spcAft>
              </a:pPr>
              <a:r>
                <a:rPr lang="en-US" altLang="en-US" sz="1200"/>
                <a:t>4 –</a:t>
              </a:r>
            </a:p>
            <a:p>
              <a:pPr algn="r">
                <a:spcAft>
                  <a:spcPct val="48000"/>
                </a:spcAft>
              </a:pPr>
              <a:r>
                <a:rPr lang="en-US" altLang="en-US" sz="1200"/>
                <a:t>2 –</a:t>
              </a:r>
            </a:p>
            <a:p>
              <a:pPr algn="r">
                <a:spcAft>
                  <a:spcPct val="48000"/>
                </a:spcAft>
              </a:pPr>
              <a:r>
                <a:rPr lang="en-US" altLang="en-US" sz="1200"/>
                <a:t>0 –</a:t>
              </a:r>
            </a:p>
          </p:txBody>
        </p:sp>
        <p:sp>
          <p:nvSpPr>
            <p:cNvPr id="146456" name="Rectangle 212"/>
            <p:cNvSpPr>
              <a:spLocks noChangeArrowheads="1"/>
            </p:cNvSpPr>
            <p:nvPr/>
          </p:nvSpPr>
          <p:spPr bwMode="auto">
            <a:xfrm>
              <a:off x="3454" y="3166"/>
              <a:ext cx="17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/>
                <a:t>1</a:t>
              </a:r>
            </a:p>
          </p:txBody>
        </p:sp>
        <p:sp>
          <p:nvSpPr>
            <p:cNvPr id="146457" name="Rectangle 213"/>
            <p:cNvSpPr>
              <a:spLocks noChangeArrowheads="1"/>
            </p:cNvSpPr>
            <p:nvPr/>
          </p:nvSpPr>
          <p:spPr bwMode="auto">
            <a:xfrm>
              <a:off x="3812" y="3166"/>
              <a:ext cx="17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/>
                <a:t>2</a:t>
              </a:r>
            </a:p>
          </p:txBody>
        </p:sp>
        <p:sp>
          <p:nvSpPr>
            <p:cNvPr id="146458" name="Rectangle 214"/>
            <p:cNvSpPr>
              <a:spLocks noChangeArrowheads="1"/>
            </p:cNvSpPr>
            <p:nvPr/>
          </p:nvSpPr>
          <p:spPr bwMode="auto">
            <a:xfrm>
              <a:off x="4170" y="3166"/>
              <a:ext cx="17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/>
                <a:t>3</a:t>
              </a:r>
            </a:p>
          </p:txBody>
        </p:sp>
        <p:sp>
          <p:nvSpPr>
            <p:cNvPr id="146459" name="Rectangle 215"/>
            <p:cNvSpPr>
              <a:spLocks noChangeArrowheads="1"/>
            </p:cNvSpPr>
            <p:nvPr/>
          </p:nvSpPr>
          <p:spPr bwMode="auto">
            <a:xfrm>
              <a:off x="4528" y="3166"/>
              <a:ext cx="17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/>
                <a:t>4</a:t>
              </a:r>
            </a:p>
          </p:txBody>
        </p:sp>
        <p:sp>
          <p:nvSpPr>
            <p:cNvPr id="146460" name="Rectangle 216"/>
            <p:cNvSpPr>
              <a:spLocks noChangeArrowheads="1"/>
            </p:cNvSpPr>
            <p:nvPr/>
          </p:nvSpPr>
          <p:spPr bwMode="auto">
            <a:xfrm>
              <a:off x="4886" y="3166"/>
              <a:ext cx="17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/>
                <a:t>5</a:t>
              </a:r>
            </a:p>
          </p:txBody>
        </p:sp>
        <p:sp>
          <p:nvSpPr>
            <p:cNvPr id="146461" name="Rectangle 217"/>
            <p:cNvSpPr>
              <a:spLocks noChangeArrowheads="1"/>
            </p:cNvSpPr>
            <p:nvPr/>
          </p:nvSpPr>
          <p:spPr bwMode="auto">
            <a:xfrm>
              <a:off x="4098" y="3350"/>
              <a:ext cx="336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/>
              <a:r>
                <a:rPr lang="en-US" altLang="en-US" sz="1200"/>
                <a:t>Days</a:t>
              </a:r>
            </a:p>
            <a:p>
              <a:pPr algn="ctr"/>
              <a:r>
                <a:rPr lang="en-US" altLang="en-US" sz="1200"/>
                <a:t>(b)</a:t>
              </a:r>
            </a:p>
          </p:txBody>
        </p:sp>
        <p:sp>
          <p:nvSpPr>
            <p:cNvPr id="146462" name="Rectangle 218"/>
            <p:cNvSpPr>
              <a:spLocks noChangeArrowheads="1"/>
            </p:cNvSpPr>
            <p:nvPr/>
          </p:nvSpPr>
          <p:spPr bwMode="auto">
            <a:xfrm rot="16200000">
              <a:off x="2337" y="2108"/>
              <a:ext cx="1386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/>
                <a:t>Standard labor-Hours</a:t>
              </a:r>
            </a:p>
          </p:txBody>
        </p:sp>
        <p:sp>
          <p:nvSpPr>
            <p:cNvPr id="146463" name="Freeform 211"/>
            <p:cNvSpPr>
              <a:spLocks/>
            </p:cNvSpPr>
            <p:nvPr/>
          </p:nvSpPr>
          <p:spPr bwMode="auto">
            <a:xfrm>
              <a:off x="3384" y="1232"/>
              <a:ext cx="1808" cy="1928"/>
            </a:xfrm>
            <a:custGeom>
              <a:avLst/>
              <a:gdLst>
                <a:gd name="T0" fmla="*/ 0 w 1984"/>
                <a:gd name="T1" fmla="*/ 0 h 1928"/>
                <a:gd name="T2" fmla="*/ 0 w 1984"/>
                <a:gd name="T3" fmla="*/ 1928 h 1928"/>
                <a:gd name="T4" fmla="*/ 1808 w 1984"/>
                <a:gd name="T5" fmla="*/ 1928 h 1928"/>
                <a:gd name="T6" fmla="*/ 0 60000 65536"/>
                <a:gd name="T7" fmla="*/ 0 60000 65536"/>
                <a:gd name="T8" fmla="*/ 0 60000 65536"/>
                <a:gd name="T9" fmla="*/ 0 w 1984"/>
                <a:gd name="T10" fmla="*/ 0 h 1928"/>
                <a:gd name="T11" fmla="*/ 1984 w 1984"/>
                <a:gd name="T12" fmla="*/ 1928 h 19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84" h="1928">
                  <a:moveTo>
                    <a:pt x="0" y="0"/>
                  </a:moveTo>
                  <a:lnTo>
                    <a:pt x="0" y="1928"/>
                  </a:lnTo>
                  <a:lnTo>
                    <a:pt x="1984" y="1928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</p:grpSp>
      <p:sp>
        <p:nvSpPr>
          <p:cNvPr id="209119" name="Line 223"/>
          <p:cNvSpPr>
            <a:spLocks noChangeShapeType="1"/>
          </p:cNvSpPr>
          <p:nvPr/>
        </p:nvSpPr>
        <p:spPr bwMode="auto">
          <a:xfrm flipV="1">
            <a:off x="4186239" y="1800225"/>
            <a:ext cx="509587" cy="52506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400"/>
          </a:p>
        </p:txBody>
      </p:sp>
      <p:sp>
        <p:nvSpPr>
          <p:cNvPr id="209120" name="Line 224"/>
          <p:cNvSpPr>
            <a:spLocks noChangeShapeType="1"/>
          </p:cNvSpPr>
          <p:nvPr/>
        </p:nvSpPr>
        <p:spPr bwMode="auto">
          <a:xfrm>
            <a:off x="4695825" y="1796654"/>
            <a:ext cx="623888" cy="58221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400"/>
          </a:p>
        </p:txBody>
      </p:sp>
      <p:grpSp>
        <p:nvGrpSpPr>
          <p:cNvPr id="209121" name="Group 225"/>
          <p:cNvGrpSpPr>
            <a:grpSpLocks/>
          </p:cNvGrpSpPr>
          <p:nvPr/>
        </p:nvGrpSpPr>
        <p:grpSpPr bwMode="auto">
          <a:xfrm>
            <a:off x="392114" y="1733550"/>
            <a:ext cx="3570287" cy="2983706"/>
            <a:chOff x="247" y="1240"/>
            <a:chExt cx="2249" cy="2506"/>
          </a:xfrm>
        </p:grpSpPr>
        <p:sp>
          <p:nvSpPr>
            <p:cNvPr id="146446" name="Rectangle 168"/>
            <p:cNvSpPr>
              <a:spLocks noChangeArrowheads="1"/>
            </p:cNvSpPr>
            <p:nvPr/>
          </p:nvSpPr>
          <p:spPr bwMode="auto">
            <a:xfrm>
              <a:off x="425" y="1452"/>
              <a:ext cx="331" cy="18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r">
                <a:spcAft>
                  <a:spcPct val="48000"/>
                </a:spcAft>
              </a:pPr>
              <a:r>
                <a:rPr lang="en-US" altLang="en-US" sz="1200"/>
                <a:t>14  –</a:t>
              </a:r>
            </a:p>
            <a:p>
              <a:pPr algn="r">
                <a:spcAft>
                  <a:spcPct val="48000"/>
                </a:spcAft>
              </a:pPr>
              <a:r>
                <a:rPr lang="en-US" altLang="en-US" sz="1200"/>
                <a:t>12  –</a:t>
              </a:r>
            </a:p>
            <a:p>
              <a:pPr algn="r">
                <a:spcAft>
                  <a:spcPct val="48000"/>
                </a:spcAft>
              </a:pPr>
              <a:r>
                <a:rPr lang="en-US" altLang="en-US" sz="1200"/>
                <a:t>10  –</a:t>
              </a:r>
            </a:p>
            <a:p>
              <a:pPr algn="r">
                <a:spcAft>
                  <a:spcPct val="48000"/>
                </a:spcAft>
              </a:pPr>
              <a:r>
                <a:rPr lang="en-US" altLang="en-US" sz="1200"/>
                <a:t>8 –</a:t>
              </a:r>
            </a:p>
            <a:p>
              <a:pPr algn="r">
                <a:spcAft>
                  <a:spcPct val="48000"/>
                </a:spcAft>
              </a:pPr>
              <a:r>
                <a:rPr lang="en-US" altLang="en-US" sz="1200"/>
                <a:t>6 –</a:t>
              </a:r>
            </a:p>
            <a:p>
              <a:pPr algn="r">
                <a:spcAft>
                  <a:spcPct val="48000"/>
                </a:spcAft>
              </a:pPr>
              <a:r>
                <a:rPr lang="en-US" altLang="en-US" sz="1200"/>
                <a:t>4 –</a:t>
              </a:r>
            </a:p>
            <a:p>
              <a:pPr algn="r">
                <a:spcAft>
                  <a:spcPct val="48000"/>
                </a:spcAft>
              </a:pPr>
              <a:r>
                <a:rPr lang="en-US" altLang="en-US" sz="1200"/>
                <a:t>2 –</a:t>
              </a:r>
            </a:p>
            <a:p>
              <a:pPr algn="r">
                <a:spcAft>
                  <a:spcPct val="48000"/>
                </a:spcAft>
              </a:pPr>
              <a:r>
                <a:rPr lang="en-US" altLang="en-US" sz="1200"/>
                <a:t>0 –</a:t>
              </a:r>
            </a:p>
          </p:txBody>
        </p:sp>
        <p:sp>
          <p:nvSpPr>
            <p:cNvPr id="146447" name="Freeform 170"/>
            <p:cNvSpPr>
              <a:spLocks/>
            </p:cNvSpPr>
            <p:nvPr/>
          </p:nvSpPr>
          <p:spPr bwMode="auto">
            <a:xfrm>
              <a:off x="688" y="1240"/>
              <a:ext cx="1808" cy="1928"/>
            </a:xfrm>
            <a:custGeom>
              <a:avLst/>
              <a:gdLst>
                <a:gd name="T0" fmla="*/ 0 w 1984"/>
                <a:gd name="T1" fmla="*/ 0 h 1928"/>
                <a:gd name="T2" fmla="*/ 0 w 1984"/>
                <a:gd name="T3" fmla="*/ 1928 h 1928"/>
                <a:gd name="T4" fmla="*/ 1808 w 1984"/>
                <a:gd name="T5" fmla="*/ 1928 h 1928"/>
                <a:gd name="T6" fmla="*/ 0 60000 65536"/>
                <a:gd name="T7" fmla="*/ 0 60000 65536"/>
                <a:gd name="T8" fmla="*/ 0 60000 65536"/>
                <a:gd name="T9" fmla="*/ 0 w 1984"/>
                <a:gd name="T10" fmla="*/ 0 h 1928"/>
                <a:gd name="T11" fmla="*/ 1984 w 1984"/>
                <a:gd name="T12" fmla="*/ 1928 h 19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84" h="1928">
                  <a:moveTo>
                    <a:pt x="0" y="0"/>
                  </a:moveTo>
                  <a:lnTo>
                    <a:pt x="0" y="1928"/>
                  </a:lnTo>
                  <a:lnTo>
                    <a:pt x="1984" y="1928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146448" name="Rectangle 172"/>
            <p:cNvSpPr>
              <a:spLocks noChangeArrowheads="1"/>
            </p:cNvSpPr>
            <p:nvPr/>
          </p:nvSpPr>
          <p:spPr bwMode="auto">
            <a:xfrm>
              <a:off x="758" y="3174"/>
              <a:ext cx="17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/>
                <a:t>1</a:t>
              </a:r>
            </a:p>
          </p:txBody>
        </p:sp>
        <p:sp>
          <p:nvSpPr>
            <p:cNvPr id="146449" name="Rectangle 173"/>
            <p:cNvSpPr>
              <a:spLocks noChangeArrowheads="1"/>
            </p:cNvSpPr>
            <p:nvPr/>
          </p:nvSpPr>
          <p:spPr bwMode="auto">
            <a:xfrm>
              <a:off x="1116" y="3174"/>
              <a:ext cx="17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/>
                <a:t>2</a:t>
              </a:r>
            </a:p>
          </p:txBody>
        </p:sp>
        <p:sp>
          <p:nvSpPr>
            <p:cNvPr id="146450" name="Rectangle 174"/>
            <p:cNvSpPr>
              <a:spLocks noChangeArrowheads="1"/>
            </p:cNvSpPr>
            <p:nvPr/>
          </p:nvSpPr>
          <p:spPr bwMode="auto">
            <a:xfrm>
              <a:off x="1474" y="3174"/>
              <a:ext cx="17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/>
                <a:t>3</a:t>
              </a:r>
            </a:p>
          </p:txBody>
        </p:sp>
        <p:sp>
          <p:nvSpPr>
            <p:cNvPr id="146451" name="Rectangle 175"/>
            <p:cNvSpPr>
              <a:spLocks noChangeArrowheads="1"/>
            </p:cNvSpPr>
            <p:nvPr/>
          </p:nvSpPr>
          <p:spPr bwMode="auto">
            <a:xfrm>
              <a:off x="1832" y="3174"/>
              <a:ext cx="17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/>
                <a:t>4</a:t>
              </a:r>
            </a:p>
          </p:txBody>
        </p:sp>
        <p:sp>
          <p:nvSpPr>
            <p:cNvPr id="146452" name="Rectangle 176"/>
            <p:cNvSpPr>
              <a:spLocks noChangeArrowheads="1"/>
            </p:cNvSpPr>
            <p:nvPr/>
          </p:nvSpPr>
          <p:spPr bwMode="auto">
            <a:xfrm>
              <a:off x="2190" y="3174"/>
              <a:ext cx="17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/>
                <a:t>5</a:t>
              </a:r>
            </a:p>
          </p:txBody>
        </p:sp>
        <p:sp>
          <p:nvSpPr>
            <p:cNvPr id="146453" name="Rectangle 180"/>
            <p:cNvSpPr>
              <a:spLocks noChangeArrowheads="1"/>
            </p:cNvSpPr>
            <p:nvPr/>
          </p:nvSpPr>
          <p:spPr bwMode="auto">
            <a:xfrm>
              <a:off x="1402" y="3358"/>
              <a:ext cx="336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/>
              <a:r>
                <a:rPr lang="en-US" altLang="en-US" sz="1200"/>
                <a:t>Days</a:t>
              </a:r>
            </a:p>
            <a:p>
              <a:pPr algn="ctr"/>
              <a:r>
                <a:rPr lang="en-US" altLang="en-US" sz="1200"/>
                <a:t>(a)</a:t>
              </a:r>
            </a:p>
          </p:txBody>
        </p:sp>
        <p:sp>
          <p:nvSpPr>
            <p:cNvPr id="146454" name="Rectangle 181"/>
            <p:cNvSpPr>
              <a:spLocks noChangeArrowheads="1"/>
            </p:cNvSpPr>
            <p:nvPr/>
          </p:nvSpPr>
          <p:spPr bwMode="auto">
            <a:xfrm rot="16200000">
              <a:off x="-359" y="2116"/>
              <a:ext cx="1386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/>
                <a:t>Standard labor-Hours</a:t>
              </a:r>
            </a:p>
          </p:txBody>
        </p:sp>
      </p:grpSp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209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09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1000"/>
                                        <p:tgtEl>
                                          <p:spTgt spid="209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1000"/>
                                        <p:tgtEl>
                                          <p:spTgt spid="209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2" dur="1000"/>
                                        <p:tgtEl>
                                          <p:spTgt spid="209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4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1000"/>
                                        <p:tgtEl>
                                          <p:spTgt spid="209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1" dur="1000"/>
                                        <p:tgtEl>
                                          <p:spTgt spid="209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1000"/>
                                        <p:tgtEl>
                                          <p:spTgt spid="209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8" presetClass="entr" presetSubtype="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1000"/>
                                        <p:tgtEl>
                                          <p:spTgt spid="209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0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1000"/>
                                        <p:tgtEl>
                                          <p:spTgt spid="209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4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1000"/>
                                        <p:tgtEl>
                                          <p:spTgt spid="209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208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980" grpId="0" autoUpdateAnimBg="0"/>
      <p:bldP spid="209016" grpId="0"/>
      <p:bldP spid="209015" grpId="0" animBg="1"/>
      <p:bldP spid="209119" grpId="0" animBg="1"/>
      <p:bldP spid="209120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cs typeface="Arial" pitchFamily="34" charset="0"/>
              </a:rPr>
              <a:t>MRP in Services</a:t>
            </a:r>
          </a:p>
        </p:txBody>
      </p:sp>
      <p:sp>
        <p:nvSpPr>
          <p:cNvPr id="148482" name="Content Placeholder 1"/>
          <p:cNvSpPr>
            <a:spLocks noGrp="1"/>
          </p:cNvSpPr>
          <p:nvPr>
            <p:ph idx="1"/>
          </p:nvPr>
        </p:nvSpPr>
        <p:spPr>
          <a:xfrm>
            <a:off x="889000" y="1120378"/>
            <a:ext cx="7366000" cy="3394472"/>
          </a:xfrm>
        </p:spPr>
        <p:txBody>
          <a:bodyPr>
            <a:normAutofit lnSpcReduction="10000"/>
          </a:bodyPr>
          <a:lstStyle/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cs typeface="Arial" pitchFamily="34" charset="0"/>
              </a:rPr>
              <a:t>Some services or service items are directly linked to demand for other services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cs typeface="Arial" pitchFamily="34" charset="0"/>
              </a:rPr>
              <a:t>These can be treated as dependent demand services or items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cs typeface="Arial" pitchFamily="34" charset="0"/>
              </a:rPr>
              <a:t>Restaurants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cs typeface="Arial" pitchFamily="34" charset="0"/>
              </a:rPr>
              <a:t>Hospitals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cs typeface="Arial" pitchFamily="34" charset="0"/>
              </a:rPr>
              <a:t>Hotels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696" name="Group 157695"/>
          <p:cNvGrpSpPr>
            <a:grpSpLocks/>
          </p:cNvGrpSpPr>
          <p:nvPr/>
        </p:nvGrpSpPr>
        <p:grpSpPr bwMode="auto">
          <a:xfrm>
            <a:off x="292101" y="3065861"/>
            <a:ext cx="8615363" cy="1627957"/>
            <a:chOff x="291847" y="4201727"/>
            <a:chExt cx="8614867" cy="2171173"/>
          </a:xfrm>
        </p:grpSpPr>
        <p:cxnSp>
          <p:nvCxnSpPr>
            <p:cNvPr id="28" name="Straight Connector 27"/>
            <p:cNvCxnSpPr/>
            <p:nvPr/>
          </p:nvCxnSpPr>
          <p:spPr>
            <a:xfrm>
              <a:off x="4041306" y="4414507"/>
              <a:ext cx="0" cy="1090895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2961868" y="4414507"/>
              <a:ext cx="0" cy="1090895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155667" y="4201727"/>
              <a:ext cx="0" cy="1386247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243042" y="4414507"/>
              <a:ext cx="0" cy="1090895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7317717" y="4414507"/>
              <a:ext cx="0" cy="1090895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1322076" y="4957573"/>
              <a:ext cx="0" cy="315994"/>
            </a:xfrm>
            <a:prstGeom prst="line">
              <a:avLst/>
            </a:pr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Freeform 35"/>
            <p:cNvSpPr/>
            <p:nvPr/>
          </p:nvSpPr>
          <p:spPr>
            <a:xfrm>
              <a:off x="774419" y="5355968"/>
              <a:ext cx="1093725" cy="289000"/>
            </a:xfrm>
            <a:custGeom>
              <a:avLst/>
              <a:gdLst>
                <a:gd name="connsiteX0" fmla="*/ 0 w 3479800"/>
                <a:gd name="connsiteY0" fmla="*/ 279400 h 279400"/>
                <a:gd name="connsiteX1" fmla="*/ 0 w 3479800"/>
                <a:gd name="connsiteY1" fmla="*/ 0 h 279400"/>
                <a:gd name="connsiteX2" fmla="*/ 3479800 w 3479800"/>
                <a:gd name="connsiteY2" fmla="*/ 12700 h 279400"/>
                <a:gd name="connsiteX3" fmla="*/ 3479800 w 3479800"/>
                <a:gd name="connsiteY3" fmla="*/ 266700 h 279400"/>
                <a:gd name="connsiteX0" fmla="*/ 0 w 3493445"/>
                <a:gd name="connsiteY0" fmla="*/ 283634 h 283634"/>
                <a:gd name="connsiteX1" fmla="*/ 0 w 3493445"/>
                <a:gd name="connsiteY1" fmla="*/ 4234 h 283634"/>
                <a:gd name="connsiteX2" fmla="*/ 3493445 w 3493445"/>
                <a:gd name="connsiteY2" fmla="*/ 0 h 283634"/>
                <a:gd name="connsiteX3" fmla="*/ 3479800 w 3493445"/>
                <a:gd name="connsiteY3" fmla="*/ 270934 h 283634"/>
                <a:gd name="connsiteX0" fmla="*/ 0 w 3479800"/>
                <a:gd name="connsiteY0" fmla="*/ 279400 h 279400"/>
                <a:gd name="connsiteX1" fmla="*/ 0 w 3479800"/>
                <a:gd name="connsiteY1" fmla="*/ 0 h 279400"/>
                <a:gd name="connsiteX2" fmla="*/ 3479800 w 3479800"/>
                <a:gd name="connsiteY2" fmla="*/ 4233 h 279400"/>
                <a:gd name="connsiteX3" fmla="*/ 3479800 w 3479800"/>
                <a:gd name="connsiteY3" fmla="*/ 266700 h 279400"/>
                <a:gd name="connsiteX0" fmla="*/ 0 w 3479800"/>
                <a:gd name="connsiteY0" fmla="*/ 284692 h 284692"/>
                <a:gd name="connsiteX1" fmla="*/ 0 w 3479800"/>
                <a:gd name="connsiteY1" fmla="*/ 5292 h 284692"/>
                <a:gd name="connsiteX2" fmla="*/ 3428626 w 3479800"/>
                <a:gd name="connsiteY2" fmla="*/ 0 h 284692"/>
                <a:gd name="connsiteX3" fmla="*/ 3479800 w 3479800"/>
                <a:gd name="connsiteY3" fmla="*/ 271992 h 284692"/>
                <a:gd name="connsiteX0" fmla="*/ 0 w 3428626"/>
                <a:gd name="connsiteY0" fmla="*/ 284692 h 284692"/>
                <a:gd name="connsiteX1" fmla="*/ 0 w 3428626"/>
                <a:gd name="connsiteY1" fmla="*/ 5292 h 284692"/>
                <a:gd name="connsiteX2" fmla="*/ 3428626 w 3428626"/>
                <a:gd name="connsiteY2" fmla="*/ 0 h 284692"/>
                <a:gd name="connsiteX3" fmla="*/ 3377453 w 3428626"/>
                <a:gd name="connsiteY3" fmla="*/ 278342 h 284692"/>
                <a:gd name="connsiteX0" fmla="*/ 0 w 3438861"/>
                <a:gd name="connsiteY0" fmla="*/ 284692 h 284692"/>
                <a:gd name="connsiteX1" fmla="*/ 0 w 3438861"/>
                <a:gd name="connsiteY1" fmla="*/ 5292 h 284692"/>
                <a:gd name="connsiteX2" fmla="*/ 3428626 w 3438861"/>
                <a:gd name="connsiteY2" fmla="*/ 0 h 284692"/>
                <a:gd name="connsiteX3" fmla="*/ 3438861 w 3438861"/>
                <a:gd name="connsiteY3" fmla="*/ 281517 h 284692"/>
                <a:gd name="connsiteX0" fmla="*/ 0 w 3438861"/>
                <a:gd name="connsiteY0" fmla="*/ 288925 h 288925"/>
                <a:gd name="connsiteX1" fmla="*/ 0 w 3438861"/>
                <a:gd name="connsiteY1" fmla="*/ 0 h 288925"/>
                <a:gd name="connsiteX2" fmla="*/ 3428626 w 3438861"/>
                <a:gd name="connsiteY2" fmla="*/ 4233 h 288925"/>
                <a:gd name="connsiteX3" fmla="*/ 3438861 w 3438861"/>
                <a:gd name="connsiteY3" fmla="*/ 285750 h 288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38861" h="288925">
                  <a:moveTo>
                    <a:pt x="0" y="288925"/>
                  </a:moveTo>
                  <a:lnTo>
                    <a:pt x="0" y="0"/>
                  </a:lnTo>
                  <a:lnTo>
                    <a:pt x="3428626" y="4233"/>
                  </a:lnTo>
                  <a:lnTo>
                    <a:pt x="3438861" y="285750"/>
                  </a:lnTo>
                </a:path>
              </a:pathLst>
            </a:custGeom>
            <a:ln>
              <a:solidFill>
                <a:srgbClr val="FFFF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Gill Sans MT" pitchFamily="34" charset="0"/>
              </a:endParaRPr>
            </a:p>
          </p:txBody>
        </p:sp>
        <p:sp>
          <p:nvSpPr>
            <p:cNvPr id="37" name="Freeform 36"/>
            <p:cNvSpPr/>
            <p:nvPr/>
          </p:nvSpPr>
          <p:spPr>
            <a:xfrm>
              <a:off x="1322076" y="4411331"/>
              <a:ext cx="7089367" cy="1094072"/>
            </a:xfrm>
            <a:custGeom>
              <a:avLst/>
              <a:gdLst>
                <a:gd name="connsiteX0" fmla="*/ 0 w 3479800"/>
                <a:gd name="connsiteY0" fmla="*/ 279400 h 279400"/>
                <a:gd name="connsiteX1" fmla="*/ 0 w 3479800"/>
                <a:gd name="connsiteY1" fmla="*/ 0 h 279400"/>
                <a:gd name="connsiteX2" fmla="*/ 3479800 w 3479800"/>
                <a:gd name="connsiteY2" fmla="*/ 12700 h 279400"/>
                <a:gd name="connsiteX3" fmla="*/ 3479800 w 3479800"/>
                <a:gd name="connsiteY3" fmla="*/ 266700 h 279400"/>
                <a:gd name="connsiteX0" fmla="*/ 0 w 3479800"/>
                <a:gd name="connsiteY0" fmla="*/ 279400 h 279400"/>
                <a:gd name="connsiteX1" fmla="*/ 0 w 3479800"/>
                <a:gd name="connsiteY1" fmla="*/ 0 h 279400"/>
                <a:gd name="connsiteX2" fmla="*/ 3479800 w 3479800"/>
                <a:gd name="connsiteY2" fmla="*/ 817 h 279400"/>
                <a:gd name="connsiteX3" fmla="*/ 3479800 w 3479800"/>
                <a:gd name="connsiteY3" fmla="*/ 266700 h 279400"/>
                <a:gd name="connsiteX0" fmla="*/ 3117 w 3479800"/>
                <a:gd name="connsiteY0" fmla="*/ 218632 h 266700"/>
                <a:gd name="connsiteX1" fmla="*/ 0 w 3479800"/>
                <a:gd name="connsiteY1" fmla="*/ 0 h 266700"/>
                <a:gd name="connsiteX2" fmla="*/ 3479800 w 3479800"/>
                <a:gd name="connsiteY2" fmla="*/ 817 h 266700"/>
                <a:gd name="connsiteX3" fmla="*/ 3479800 w 3479800"/>
                <a:gd name="connsiteY3" fmla="*/ 266700 h 266700"/>
                <a:gd name="connsiteX0" fmla="*/ 0 w 3482916"/>
                <a:gd name="connsiteY0" fmla="*/ 219442 h 266700"/>
                <a:gd name="connsiteX1" fmla="*/ 3116 w 3482916"/>
                <a:gd name="connsiteY1" fmla="*/ 0 h 266700"/>
                <a:gd name="connsiteX2" fmla="*/ 3482916 w 3482916"/>
                <a:gd name="connsiteY2" fmla="*/ 817 h 266700"/>
                <a:gd name="connsiteX3" fmla="*/ 3482916 w 3482916"/>
                <a:gd name="connsiteY3" fmla="*/ 266700 h 266700"/>
                <a:gd name="connsiteX0" fmla="*/ 3256 w 3479939"/>
                <a:gd name="connsiteY0" fmla="*/ 219442 h 266700"/>
                <a:gd name="connsiteX1" fmla="*/ 139 w 3479939"/>
                <a:gd name="connsiteY1" fmla="*/ 0 h 266700"/>
                <a:gd name="connsiteX2" fmla="*/ 3479939 w 3479939"/>
                <a:gd name="connsiteY2" fmla="*/ 817 h 266700"/>
                <a:gd name="connsiteX3" fmla="*/ 3479939 w 3479939"/>
                <a:gd name="connsiteY3" fmla="*/ 266700 h 266700"/>
                <a:gd name="connsiteX0" fmla="*/ 3256 w 3479939"/>
                <a:gd name="connsiteY0" fmla="*/ 215391 h 266700"/>
                <a:gd name="connsiteX1" fmla="*/ 139 w 3479939"/>
                <a:gd name="connsiteY1" fmla="*/ 0 h 266700"/>
                <a:gd name="connsiteX2" fmla="*/ 3479939 w 3479939"/>
                <a:gd name="connsiteY2" fmla="*/ 817 h 266700"/>
                <a:gd name="connsiteX3" fmla="*/ 3479939 w 3479939"/>
                <a:gd name="connsiteY3" fmla="*/ 266700 h 266700"/>
                <a:gd name="connsiteX0" fmla="*/ 0 w 3482916"/>
                <a:gd name="connsiteY0" fmla="*/ 217822 h 266700"/>
                <a:gd name="connsiteX1" fmla="*/ 3116 w 3482916"/>
                <a:gd name="connsiteY1" fmla="*/ 0 h 266700"/>
                <a:gd name="connsiteX2" fmla="*/ 3482916 w 3482916"/>
                <a:gd name="connsiteY2" fmla="*/ 817 h 266700"/>
                <a:gd name="connsiteX3" fmla="*/ 3482916 w 3482916"/>
                <a:gd name="connsiteY3" fmla="*/ 266700 h 266700"/>
                <a:gd name="connsiteX0" fmla="*/ 7869 w 3479877"/>
                <a:gd name="connsiteY0" fmla="*/ 221873 h 266700"/>
                <a:gd name="connsiteX1" fmla="*/ 77 w 3479877"/>
                <a:gd name="connsiteY1" fmla="*/ 0 h 266700"/>
                <a:gd name="connsiteX2" fmla="*/ 3479877 w 3479877"/>
                <a:gd name="connsiteY2" fmla="*/ 817 h 266700"/>
                <a:gd name="connsiteX3" fmla="*/ 3479877 w 3479877"/>
                <a:gd name="connsiteY3" fmla="*/ 266700 h 266700"/>
                <a:gd name="connsiteX0" fmla="*/ 1747 w 3479988"/>
                <a:gd name="connsiteY0" fmla="*/ 221873 h 266700"/>
                <a:gd name="connsiteX1" fmla="*/ 188 w 3479988"/>
                <a:gd name="connsiteY1" fmla="*/ 0 h 266700"/>
                <a:gd name="connsiteX2" fmla="*/ 3479988 w 3479988"/>
                <a:gd name="connsiteY2" fmla="*/ 817 h 266700"/>
                <a:gd name="connsiteX3" fmla="*/ 3479988 w 3479988"/>
                <a:gd name="connsiteY3" fmla="*/ 266700 h 266700"/>
                <a:gd name="connsiteX0" fmla="*/ 0 w 3482916"/>
                <a:gd name="connsiteY0" fmla="*/ 221873 h 266700"/>
                <a:gd name="connsiteX1" fmla="*/ 3116 w 3482916"/>
                <a:gd name="connsiteY1" fmla="*/ 0 h 266700"/>
                <a:gd name="connsiteX2" fmla="*/ 3482916 w 3482916"/>
                <a:gd name="connsiteY2" fmla="*/ 817 h 266700"/>
                <a:gd name="connsiteX3" fmla="*/ 3482916 w 3482916"/>
                <a:gd name="connsiteY3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82916" h="266700">
                  <a:moveTo>
                    <a:pt x="0" y="221873"/>
                  </a:moveTo>
                  <a:cubicBezTo>
                    <a:pt x="1039" y="148726"/>
                    <a:pt x="2077" y="73147"/>
                    <a:pt x="3116" y="0"/>
                  </a:cubicBezTo>
                  <a:lnTo>
                    <a:pt x="3482916" y="817"/>
                  </a:lnTo>
                  <a:lnTo>
                    <a:pt x="3482916" y="266700"/>
                  </a:lnTo>
                </a:path>
              </a:pathLst>
            </a:custGeom>
            <a:ln>
              <a:solidFill>
                <a:srgbClr val="FFFF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Gill Sans MT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62105" y="4603467"/>
              <a:ext cx="1538987" cy="644963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12700" cmpd="sng">
              <a:solidFill>
                <a:schemeClr val="tx1"/>
              </a:solidFill>
            </a:ln>
          </p:spPr>
          <p:txBody>
            <a:bodyPr wrap="none" tIns="140400" bIns="14040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300" dirty="0">
                  <a:latin typeface="Gill Sans MT" pitchFamily="34" charset="0"/>
                  <a:cs typeface="+mn-cs"/>
                </a:rPr>
                <a:t>Buffalo Chicken Mix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91847" y="5582734"/>
              <a:ext cx="968319" cy="656761"/>
            </a:xfrm>
            <a:prstGeom prst="rect">
              <a:avLst/>
            </a:prstGeom>
            <a:solidFill>
              <a:schemeClr val="accent4"/>
            </a:solidFill>
            <a:ln w="12700" cmpd="sng">
              <a:solidFill>
                <a:schemeClr val="tx1"/>
              </a:solidFill>
            </a:ln>
          </p:spPr>
          <p:txBody>
            <a:bodyPr anchor="ctr" anchorCtr="1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300" dirty="0">
                  <a:latin typeface="Gill Sans MT" pitchFamily="34" charset="0"/>
                  <a:cs typeface="+mn-cs"/>
                </a:rPr>
                <a:t>Buffalo Sauce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385572" y="5449330"/>
              <a:ext cx="968319" cy="923569"/>
            </a:xfrm>
            <a:prstGeom prst="rect">
              <a:avLst/>
            </a:prstGeom>
            <a:solidFill>
              <a:schemeClr val="accent4"/>
            </a:solidFill>
            <a:ln w="12700" cmpd="sng">
              <a:solidFill>
                <a:schemeClr val="tx1"/>
              </a:solidFill>
            </a:ln>
          </p:spPr>
          <p:txBody>
            <a:bodyPr anchor="ctr" anchorCtr="1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300" dirty="0">
                  <a:latin typeface="Gill Sans MT" pitchFamily="34" charset="0"/>
                  <a:cs typeface="+mn-cs"/>
                </a:rPr>
                <a:t>Smoked Pulled Chicken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466597" y="5449330"/>
              <a:ext cx="968319" cy="923569"/>
            </a:xfrm>
            <a:prstGeom prst="rect">
              <a:avLst/>
            </a:prstGeom>
            <a:solidFill>
              <a:schemeClr val="accent4"/>
            </a:solidFill>
            <a:ln w="12700" cmpd="sng">
              <a:solidFill>
                <a:schemeClr val="tx1"/>
              </a:solidFill>
            </a:ln>
          </p:spPr>
          <p:txBody>
            <a:bodyPr anchor="ctr" anchorCtr="1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300" dirty="0">
                  <a:latin typeface="Gill Sans MT" pitchFamily="34" charset="0"/>
                  <a:cs typeface="+mn-cs"/>
                </a:rPr>
                <a:t>Blue Cheese Crumbles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546035" y="5449330"/>
              <a:ext cx="968319" cy="923569"/>
            </a:xfrm>
            <a:prstGeom prst="rect">
              <a:avLst/>
            </a:prstGeom>
            <a:solidFill>
              <a:schemeClr val="accent4"/>
            </a:solidFill>
            <a:ln w="12700" cmpd="sng">
              <a:solidFill>
                <a:schemeClr val="tx1"/>
              </a:solidFill>
            </a:ln>
          </p:spPr>
          <p:txBody>
            <a:bodyPr anchor="ctr" anchorCtr="1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300" dirty="0">
                  <a:latin typeface="Gill Sans MT" pitchFamily="34" charset="0"/>
                  <a:cs typeface="+mn-cs"/>
                </a:rPr>
                <a:t>Cooked Elbow Macaroni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647696" y="5449331"/>
              <a:ext cx="969907" cy="923569"/>
            </a:xfrm>
            <a:prstGeom prst="rect">
              <a:avLst/>
            </a:prstGeom>
            <a:solidFill>
              <a:schemeClr val="accent4"/>
            </a:solidFill>
            <a:ln w="12700" cmpd="sng">
              <a:solidFill>
                <a:schemeClr val="tx1"/>
              </a:solidFill>
            </a:ln>
          </p:spPr>
          <p:txBody>
            <a:bodyPr anchor="ctr" anchorCtr="1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300" dirty="0">
                  <a:latin typeface="Gill Sans MT" pitchFamily="34" charset="0"/>
                  <a:cs typeface="+mn-cs"/>
                </a:rPr>
                <a:t>Grated Pepper Jack Cheese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758882" y="5516812"/>
              <a:ext cx="968319" cy="656761"/>
            </a:xfrm>
            <a:prstGeom prst="rect">
              <a:avLst/>
            </a:prstGeom>
            <a:solidFill>
              <a:schemeClr val="accent4"/>
            </a:solidFill>
            <a:ln w="12700" cmpd="sng">
              <a:solidFill>
                <a:schemeClr val="tx1"/>
              </a:solidFill>
            </a:ln>
          </p:spPr>
          <p:txBody>
            <a:bodyPr anchor="ctr" anchorCtr="1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300" dirty="0">
                  <a:latin typeface="Gill Sans MT" pitchFamily="34" charset="0"/>
                  <a:cs typeface="+mn-cs"/>
                </a:rPr>
                <a:t>Chopped Scallions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846258" y="5449329"/>
              <a:ext cx="968319" cy="923569"/>
            </a:xfrm>
            <a:prstGeom prst="rect">
              <a:avLst/>
            </a:prstGeom>
            <a:solidFill>
              <a:schemeClr val="accent4"/>
            </a:solidFill>
            <a:ln w="12700" cmpd="sng">
              <a:solidFill>
                <a:schemeClr val="tx1"/>
              </a:solidFill>
            </a:ln>
          </p:spPr>
          <p:txBody>
            <a:bodyPr anchor="ctr" anchorCtr="1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300" dirty="0">
                  <a:latin typeface="Gill Sans MT" pitchFamily="34" charset="0"/>
                  <a:cs typeface="+mn-cs"/>
                </a:rPr>
                <a:t>Mac &amp; Cheese Base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938395" y="5485414"/>
              <a:ext cx="968319" cy="389952"/>
            </a:xfrm>
            <a:prstGeom prst="rect">
              <a:avLst/>
            </a:prstGeom>
            <a:solidFill>
              <a:schemeClr val="accent4"/>
            </a:solidFill>
            <a:ln w="12700" cmpd="sng">
              <a:solidFill>
                <a:schemeClr val="tx1"/>
              </a:solidFill>
            </a:ln>
          </p:spPr>
          <p:txBody>
            <a:bodyPr anchor="ctr" anchorCtr="1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300" dirty="0">
                  <a:latin typeface="Gill Sans MT" pitchFamily="34" charset="0"/>
                  <a:cs typeface="+mn-cs"/>
                </a:rPr>
                <a:t>Milk</a:t>
              </a:r>
            </a:p>
          </p:txBody>
        </p:sp>
      </p:grpSp>
      <p:grpSp>
        <p:nvGrpSpPr>
          <p:cNvPr id="29" name="Group 28"/>
          <p:cNvGrpSpPr>
            <a:grpSpLocks/>
          </p:cNvGrpSpPr>
          <p:nvPr/>
        </p:nvGrpSpPr>
        <p:grpSpPr bwMode="auto">
          <a:xfrm>
            <a:off x="4051300" y="2525317"/>
            <a:ext cx="2247900" cy="691277"/>
            <a:chOff x="4051300" y="3481244"/>
            <a:chExt cx="2247900" cy="922263"/>
          </a:xfrm>
        </p:grpSpPr>
        <p:cxnSp>
          <p:nvCxnSpPr>
            <p:cNvPr id="27" name="Straight Connector 26"/>
            <p:cNvCxnSpPr/>
            <p:nvPr/>
          </p:nvCxnSpPr>
          <p:spPr>
            <a:xfrm>
              <a:off x="5153025" y="3481244"/>
              <a:ext cx="0" cy="316104"/>
            </a:xfrm>
            <a:prstGeom prst="line">
              <a:avLst/>
            </a:pr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4051300" y="3746517"/>
              <a:ext cx="2247900" cy="656990"/>
            </a:xfrm>
            <a:prstGeom prst="rect">
              <a:avLst/>
            </a:prstGeom>
            <a:solidFill>
              <a:schemeClr val="accent3"/>
            </a:solidFill>
            <a:ln w="12700" cmpd="sng"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300" dirty="0">
                  <a:latin typeface="Gill Sans MT" pitchFamily="34" charset="0"/>
                  <a:cs typeface="+mn-cs"/>
                </a:rPr>
                <a:t>Unbaked Buffalo Chicken Mac &amp; Cheese</a:t>
              </a:r>
            </a:p>
          </p:txBody>
        </p:sp>
      </p:grpSp>
      <p:sp>
        <p:nvSpPr>
          <p:cNvPr id="150531" name="Rectangle 1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cs typeface="Arial" pitchFamily="34" charset="0"/>
              </a:rPr>
              <a:t>MRP in Services</a:t>
            </a:r>
          </a:p>
        </p:txBody>
      </p:sp>
      <p:sp>
        <p:nvSpPr>
          <p:cNvPr id="157743" name="Rectangle 47"/>
          <p:cNvSpPr>
            <a:spLocks noChangeArrowheads="1"/>
          </p:cNvSpPr>
          <p:nvPr/>
        </p:nvSpPr>
        <p:spPr bwMode="auto">
          <a:xfrm>
            <a:off x="479426" y="1159669"/>
            <a:ext cx="3078920" cy="338554"/>
          </a:xfrm>
          <a:prstGeom prst="rect">
            <a:avLst/>
          </a:prstGeom>
          <a:solidFill>
            <a:srgbClr val="89B56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>
                <a:latin typeface="Gill Sans MT" pitchFamily="34" charset="0"/>
              </a:rPr>
              <a:t>(a) PRODUCT STRUCTURE TREE</a:t>
            </a:r>
          </a:p>
        </p:txBody>
      </p:sp>
      <p:sp>
        <p:nvSpPr>
          <p:cNvPr id="157747" name="Rectangle 51"/>
          <p:cNvSpPr>
            <a:spLocks noChangeArrowheads="1"/>
          </p:cNvSpPr>
          <p:nvPr/>
        </p:nvSpPr>
        <p:spPr bwMode="auto">
          <a:xfrm>
            <a:off x="6632253" y="599459"/>
            <a:ext cx="17799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400"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</a:rPr>
              <a:t>Figure 14.9</a:t>
            </a:r>
          </a:p>
        </p:txBody>
      </p:sp>
      <p:grpSp>
        <p:nvGrpSpPr>
          <p:cNvPr id="26" name="Group 25"/>
          <p:cNvGrpSpPr>
            <a:grpSpLocks/>
          </p:cNvGrpSpPr>
          <p:nvPr/>
        </p:nvGrpSpPr>
        <p:grpSpPr bwMode="auto">
          <a:xfrm>
            <a:off x="479426" y="1581150"/>
            <a:ext cx="5819775" cy="1109187"/>
            <a:chOff x="479425" y="2222212"/>
            <a:chExt cx="5819775" cy="1479955"/>
          </a:xfrm>
        </p:grpSpPr>
        <p:sp>
          <p:nvSpPr>
            <p:cNvPr id="18" name="Freeform 17"/>
            <p:cNvSpPr/>
            <p:nvPr/>
          </p:nvSpPr>
          <p:spPr>
            <a:xfrm>
              <a:off x="1693863" y="2802057"/>
              <a:ext cx="3482975" cy="284362"/>
            </a:xfrm>
            <a:custGeom>
              <a:avLst/>
              <a:gdLst>
                <a:gd name="connsiteX0" fmla="*/ 0 w 3479800"/>
                <a:gd name="connsiteY0" fmla="*/ 279400 h 279400"/>
                <a:gd name="connsiteX1" fmla="*/ 0 w 3479800"/>
                <a:gd name="connsiteY1" fmla="*/ 0 h 279400"/>
                <a:gd name="connsiteX2" fmla="*/ 3479800 w 3479800"/>
                <a:gd name="connsiteY2" fmla="*/ 12700 h 279400"/>
                <a:gd name="connsiteX3" fmla="*/ 3479800 w 3479800"/>
                <a:gd name="connsiteY3" fmla="*/ 266700 h 279400"/>
                <a:gd name="connsiteX0" fmla="*/ 0 w 3479800"/>
                <a:gd name="connsiteY0" fmla="*/ 283633 h 283633"/>
                <a:gd name="connsiteX1" fmla="*/ 0 w 3479800"/>
                <a:gd name="connsiteY1" fmla="*/ 4233 h 283633"/>
                <a:gd name="connsiteX2" fmla="*/ 3479800 w 3479800"/>
                <a:gd name="connsiteY2" fmla="*/ 0 h 283633"/>
                <a:gd name="connsiteX3" fmla="*/ 3479800 w 3479800"/>
                <a:gd name="connsiteY3" fmla="*/ 270933 h 283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79800" h="283633">
                  <a:moveTo>
                    <a:pt x="0" y="283633"/>
                  </a:moveTo>
                  <a:lnTo>
                    <a:pt x="0" y="4233"/>
                  </a:lnTo>
                  <a:lnTo>
                    <a:pt x="3479800" y="0"/>
                  </a:lnTo>
                  <a:lnTo>
                    <a:pt x="3479800" y="270933"/>
                  </a:lnTo>
                </a:path>
              </a:pathLst>
            </a:custGeom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Gill Sans MT" pitchFamily="34" charset="0"/>
              </a:endParaRP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3403600" y="2497043"/>
              <a:ext cx="0" cy="316134"/>
            </a:xfrm>
            <a:prstGeom prst="line">
              <a:avLst/>
            </a:pr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/>
            <p:cNvSpPr txBox="1"/>
            <p:nvPr/>
          </p:nvSpPr>
          <p:spPr>
            <a:xfrm>
              <a:off x="479425" y="3045115"/>
              <a:ext cx="2425700" cy="65705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12700" cmpd="sng"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300" dirty="0">
                  <a:latin typeface="Gill Sans MT" pitchFamily="34" charset="0"/>
                  <a:cs typeface="+mn-cs"/>
                </a:rPr>
                <a:t>Garnish with Buffalo Chicken mix, Blue Cheese, Scallions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051300" y="3045115"/>
              <a:ext cx="2247900" cy="65705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12700" cmpd="sng"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300" dirty="0">
                  <a:latin typeface="Gill Sans MT" pitchFamily="34" charset="0"/>
                  <a:cs typeface="+mn-cs"/>
                </a:rPr>
                <a:t>Baked Buffalo Chicken Mac &amp; Cheese</a:t>
              </a:r>
            </a:p>
          </p:txBody>
        </p:sp>
        <p:sp>
          <p:nvSpPr>
            <p:cNvPr id="150539" name="TextBox 3"/>
            <p:cNvSpPr txBox="1">
              <a:spLocks noChangeArrowheads="1"/>
            </p:cNvSpPr>
            <p:nvPr/>
          </p:nvSpPr>
          <p:spPr bwMode="auto">
            <a:xfrm>
              <a:off x="2270084" y="2222212"/>
              <a:ext cx="2266839" cy="519142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tIns="93600" bIns="936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/>
              <a:r>
                <a:rPr lang="en-US" altLang="en-US" sz="1300">
                  <a:latin typeface="Gill Sans MT" pitchFamily="34" charset="0"/>
                </a:rPr>
                <a:t>Buffalo Chicken Mac &amp; Cheese</a:t>
              </a:r>
            </a:p>
          </p:txBody>
        </p:sp>
      </p:grpSp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7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157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57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743" grpId="0" animBg="1" autoUpdateAnimBg="0"/>
      <p:bldP spid="157747" grpId="0" autoUpdateAnimBg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MRP in Services</a:t>
            </a:r>
          </a:p>
        </p:txBody>
      </p:sp>
      <p:sp>
        <p:nvSpPr>
          <p:cNvPr id="159747" name="Rectangle 3"/>
          <p:cNvSpPr>
            <a:spLocks noChangeArrowheads="1"/>
          </p:cNvSpPr>
          <p:nvPr/>
        </p:nvSpPr>
        <p:spPr bwMode="auto">
          <a:xfrm>
            <a:off x="441326" y="997744"/>
            <a:ext cx="2536528" cy="338554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+mn-lt"/>
                <a:cs typeface="+mn-cs"/>
              </a:rPr>
              <a:t>(b) BILL OF MATERIALS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1065265"/>
              </p:ext>
            </p:extLst>
          </p:nvPr>
        </p:nvGraphicFramePr>
        <p:xfrm>
          <a:off x="441326" y="1323975"/>
          <a:ext cx="8270875" cy="3376134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3343275"/>
                <a:gridCol w="990600"/>
                <a:gridCol w="1054100"/>
                <a:gridCol w="923925"/>
                <a:gridCol w="965200"/>
                <a:gridCol w="993775"/>
              </a:tblGrid>
              <a:tr h="27860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Production Specifications</a:t>
                      </a:r>
                      <a:endParaRPr kumimoji="0" lang="en-US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  <a:tc gridSpan="5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Buffalo Chicken Mac &amp; Cheese (6 portions)</a:t>
                      </a:r>
                      <a:endParaRPr kumimoji="0" lang="en-US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434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Ingredients </a:t>
                      </a:r>
                      <a:endParaRPr kumimoji="0" lang="en-US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anchor="b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Quantity</a:t>
                      </a:r>
                      <a:endParaRPr kumimoji="0" lang="en-US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anchor="b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Measure</a:t>
                      </a:r>
                      <a:endParaRPr kumimoji="0" lang="en-US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anchor="b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Unit Cost</a:t>
                      </a:r>
                      <a:endParaRPr kumimoji="0" lang="en-US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anchor="b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Total Cost</a:t>
                      </a:r>
                      <a:endParaRPr kumimoji="0" lang="en-US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anchor="b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Labor Hrs.</a:t>
                      </a:r>
                      <a:endParaRPr kumimoji="0" lang="en-US" altLang="en-US" sz="1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anchor="b" horzOverflow="overflow"/>
                </a:tc>
              </a:tr>
              <a:tr h="27860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Elbow Macaroni (large, uncooked) </a:t>
                      </a: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22300" algn="r"/>
                        </a:tabLst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	20.00</a:t>
                      </a: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oz.</a:t>
                      </a: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22300" algn="r"/>
                        </a:tabLst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	$  0.09</a:t>
                      </a: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22300" algn="r"/>
                        </a:tabLst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	$  1.80</a:t>
                      </a: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</a:tr>
              <a:tr h="27860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Cheese-Pepper Jack (grated)</a:t>
                      </a: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22300" algn="r"/>
                        </a:tabLst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	10.00</a:t>
                      </a: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oz.</a:t>
                      </a: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22300" algn="r"/>
                        </a:tabLst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	0.17</a:t>
                      </a: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22300" algn="r"/>
                        </a:tabLst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	1.70</a:t>
                      </a: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</a:tr>
              <a:tr h="43434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Mac and Cheese Base (from refrigerator) </a:t>
                      </a: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22300" algn="r"/>
                        </a:tabLst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	32.00</a:t>
                      </a: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oz.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22300" algn="r"/>
                        </a:tabLst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	0.80</a:t>
                      </a: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22300" algn="r"/>
                        </a:tabLst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	25.60</a:t>
                      </a: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</a:tr>
              <a:tr h="27860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Milk </a:t>
                      </a: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22300" algn="r"/>
                        </a:tabLst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	4.00</a:t>
                      </a: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oz.</a:t>
                      </a: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22300" algn="r"/>
                        </a:tabLst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	0.03</a:t>
                      </a: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22300" algn="r"/>
                        </a:tabLst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	0.12</a:t>
                      </a: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</a:tr>
              <a:tr h="27860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Smoked Pulled Chicken</a:t>
                      </a: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22300" algn="r"/>
                        </a:tabLst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	2.00</a:t>
                      </a: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lb.</a:t>
                      </a: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22300" algn="r"/>
                        </a:tabLst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	2.90</a:t>
                      </a: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22300" algn="r"/>
                        </a:tabLst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	5.80</a:t>
                      </a: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</a:tr>
              <a:tr h="27860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Buffalo Sauce</a:t>
                      </a: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22300" algn="r"/>
                        </a:tabLst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	8.00</a:t>
                      </a: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oz.</a:t>
                      </a: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22300" algn="r"/>
                        </a:tabLst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	0.09</a:t>
                      </a: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22300" algn="r"/>
                        </a:tabLst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	0.72</a:t>
                      </a: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</a:tr>
              <a:tr h="27860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Blue Cheese Crumbles</a:t>
                      </a: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22300" algn="r"/>
                        </a:tabLst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	4.00</a:t>
                      </a: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oz.</a:t>
                      </a: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22300" algn="r"/>
                        </a:tabLst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	0.19</a:t>
                      </a: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22300" algn="r"/>
                        </a:tabLst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	0.76</a:t>
                      </a: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</a:tr>
              <a:tr h="27860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defTabSz="4572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Scallions</a:t>
                      </a: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22300" algn="r"/>
                        </a:tabLst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	2.00</a:t>
                      </a: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oz.</a:t>
                      </a: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22300" algn="r"/>
                        </a:tabLst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	0.18</a:t>
                      </a: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tabLst>
                          <a:tab pos="622300" algn="r"/>
                        </a:tabLs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22300" algn="r"/>
                        </a:tabLst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	0.36</a:t>
                      </a: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</a:tr>
              <a:tr h="27860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itchFamily="34" charset="-128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0.2 hrs</a:t>
                      </a:r>
                      <a:endParaRPr kumimoji="0" lang="en-US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horzOverflow="overflow"/>
                </a:tc>
              </a:tr>
            </a:tbl>
          </a:graphicData>
        </a:graphic>
      </p:graphicFrame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9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47" grpId="0" animBg="1" autoUpdateAnimBg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 dirty="0"/>
              <a:t>Distribution Resource Planning (DRP)</a:t>
            </a:r>
          </a:p>
        </p:txBody>
      </p:sp>
      <p:sp>
        <p:nvSpPr>
          <p:cNvPr id="154626" name="Content Placeholder 1"/>
          <p:cNvSpPr>
            <a:spLocks noGrp="1"/>
          </p:cNvSpPr>
          <p:nvPr>
            <p:ph idx="1"/>
          </p:nvPr>
        </p:nvSpPr>
        <p:spPr>
          <a:xfrm>
            <a:off x="774700" y="1381125"/>
            <a:ext cx="8229600" cy="914400"/>
          </a:xfrm>
        </p:spPr>
        <p:txBody>
          <a:bodyPr>
            <a:normAutofit lnSpcReduction="10000"/>
          </a:bodyPr>
          <a:lstStyle/>
          <a:p>
            <a:pPr marL="0" indent="0">
              <a:buFont typeface="Arial Unicode MS" pitchFamily="34" charset="-128"/>
              <a:buNone/>
            </a:pPr>
            <a:r>
              <a:rPr lang="en-US" altLang="en-US" sz="2800" smtClean="0">
                <a:cs typeface="Arial" pitchFamily="34" charset="0"/>
              </a:rPr>
              <a:t>Using dependent demand techniques through the supply chain</a:t>
            </a:r>
          </a:p>
        </p:txBody>
      </p:sp>
      <p:sp>
        <p:nvSpPr>
          <p:cNvPr id="163844" name="Rectangle 4"/>
          <p:cNvSpPr>
            <a:spLocks noChangeArrowheads="1"/>
          </p:cNvSpPr>
          <p:nvPr/>
        </p:nvSpPr>
        <p:spPr bwMode="auto">
          <a:xfrm>
            <a:off x="985839" y="2362201"/>
            <a:ext cx="7170737" cy="219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itchFamily="49" charset="0"/>
              <a:buChar char="o"/>
            </a:pPr>
            <a:r>
              <a:rPr lang="en-US" altLang="en-US" sz="2400">
                <a:latin typeface="Gill Sans MT" pitchFamily="34" charset="0"/>
              </a:rPr>
              <a:t>Expected demand or sales forecasts become gross requirements 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itchFamily="49" charset="0"/>
              <a:buChar char="o"/>
            </a:pPr>
            <a:r>
              <a:rPr lang="en-US" altLang="en-US" sz="2400">
                <a:latin typeface="Gill Sans MT" pitchFamily="34" charset="0"/>
              </a:rPr>
              <a:t>All other levels are computed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itchFamily="49" charset="0"/>
              <a:buChar char="o"/>
            </a:pPr>
            <a:r>
              <a:rPr lang="en-US" altLang="en-US" sz="2400">
                <a:latin typeface="Gill Sans MT" pitchFamily="34" charset="0"/>
              </a:rPr>
              <a:t>DRP pulls inventory through the system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/>
              </a:buClr>
              <a:buSzPct val="60000"/>
              <a:buFont typeface="Courier New" pitchFamily="49" charset="0"/>
              <a:buChar char="o"/>
            </a:pPr>
            <a:r>
              <a:rPr lang="en-US" altLang="en-US" sz="2400">
                <a:latin typeface="Gill Sans MT" pitchFamily="34" charset="0"/>
              </a:rPr>
              <a:t>Small and frequent replenishments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63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44" grpId="0" autoUpdateAnimBg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 dirty="0"/>
              <a:t>Enterprise Resource Planning (ERP)</a:t>
            </a:r>
          </a:p>
        </p:txBody>
      </p:sp>
      <p:sp>
        <p:nvSpPr>
          <p:cNvPr id="156674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Courier New" pitchFamily="49" charset="0"/>
              <a:buChar char="o"/>
            </a:pPr>
            <a:r>
              <a:rPr lang="en-US" altLang="en-US" smtClean="0">
                <a:cs typeface="Arial" pitchFamily="34" charset="0"/>
              </a:rPr>
              <a:t>An extension of the MRP system to tie in customers and suppliers</a:t>
            </a:r>
          </a:p>
          <a:p>
            <a:pPr marL="971550" lvl="1" indent="-514350">
              <a:buFont typeface="Arial" pitchFamily="34" charset="0"/>
              <a:buAutoNum type="arabicPeriod"/>
            </a:pPr>
            <a:r>
              <a:rPr lang="en-US" altLang="en-US" smtClean="0">
                <a:cs typeface="Arial" pitchFamily="34" charset="0"/>
              </a:rPr>
              <a:t>Allows automation and integration of many business processes</a:t>
            </a:r>
          </a:p>
          <a:p>
            <a:pPr marL="971550" lvl="1" indent="-514350">
              <a:buFont typeface="Arial" pitchFamily="34" charset="0"/>
              <a:buAutoNum type="arabicPeriod"/>
            </a:pPr>
            <a:r>
              <a:rPr lang="en-US" altLang="en-US" smtClean="0">
                <a:cs typeface="Arial" pitchFamily="34" charset="0"/>
              </a:rPr>
              <a:t>Shares common data bases and business practices</a:t>
            </a:r>
          </a:p>
          <a:p>
            <a:pPr marL="971550" lvl="1" indent="-514350">
              <a:buFont typeface="Arial" pitchFamily="34" charset="0"/>
              <a:buAutoNum type="arabicPeriod"/>
            </a:pPr>
            <a:r>
              <a:rPr lang="en-US" altLang="en-US" smtClean="0">
                <a:cs typeface="Arial" pitchFamily="34" charset="0"/>
              </a:rPr>
              <a:t>Produces information in real time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mtClean="0">
                <a:cs typeface="Arial" pitchFamily="34" charset="0"/>
              </a:rPr>
              <a:t>Coordinates business from supplier evaluation to customer invoicing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 dirty="0"/>
              <a:t>Enterprise Resource Planning (ERP)</a:t>
            </a:r>
          </a:p>
        </p:txBody>
      </p:sp>
      <p:sp>
        <p:nvSpPr>
          <p:cNvPr id="15872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Courier New" pitchFamily="49" charset="0"/>
              <a:buChar char="o"/>
            </a:pPr>
            <a:r>
              <a:rPr lang="en-US" altLang="en-US" smtClean="0">
                <a:cs typeface="Arial" pitchFamily="34" charset="0"/>
              </a:rPr>
              <a:t>ERP modules include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mtClean="0">
                <a:cs typeface="Arial" pitchFamily="34" charset="0"/>
              </a:rPr>
              <a:t>Basic MRP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mtClean="0">
                <a:cs typeface="Arial" pitchFamily="34" charset="0"/>
              </a:rPr>
              <a:t>Finance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mtClean="0">
                <a:cs typeface="Arial" pitchFamily="34" charset="0"/>
              </a:rPr>
              <a:t>Human resources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mtClean="0">
                <a:cs typeface="Arial" pitchFamily="34" charset="0"/>
              </a:rPr>
              <a:t>Supply chain management (SCM)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mtClean="0">
                <a:cs typeface="Arial" pitchFamily="34" charset="0"/>
              </a:rPr>
              <a:t>Customer relationship management (CRM)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mtClean="0">
                <a:cs typeface="Arial" pitchFamily="34" charset="0"/>
              </a:rPr>
              <a:t>Sustainability</a:t>
            </a: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6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47700"/>
          </a:xfrm>
        </p:spPr>
        <p:txBody>
          <a:bodyPr/>
          <a:lstStyle/>
          <a:p>
            <a:r>
              <a:rPr lang="en-US" altLang="en-US" smtClean="0">
                <a:cs typeface="Arial" pitchFamily="34" charset="0"/>
              </a:rPr>
              <a:t>ERP and MRP</a:t>
            </a:r>
          </a:p>
        </p:txBody>
      </p:sp>
      <p:pic>
        <p:nvPicPr>
          <p:cNvPr id="169988" name="Picture 4" descr="F 14-11 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5678" y="952500"/>
            <a:ext cx="5268913" cy="3906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391359" y="0"/>
            <a:ext cx="1752641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altLang="en-US" sz="2000"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Figure 14.10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99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99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47700"/>
          </a:xfrm>
        </p:spPr>
        <p:txBody>
          <a:bodyPr/>
          <a:lstStyle/>
          <a:p>
            <a:r>
              <a:rPr lang="en-US" altLang="en-US" smtClean="0">
                <a:cs typeface="Arial" pitchFamily="34" charset="0"/>
              </a:rPr>
              <a:t>ERP and MRP</a:t>
            </a:r>
          </a:p>
        </p:txBody>
      </p:sp>
      <p:pic>
        <p:nvPicPr>
          <p:cNvPr id="162819" name="Picture 4" descr="F 14-11 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851" y="885825"/>
            <a:ext cx="5268913" cy="3906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2820" name="Rectangle 5"/>
          <p:cNvSpPr>
            <a:spLocks noChangeArrowheads="1"/>
          </p:cNvSpPr>
          <p:nvPr/>
        </p:nvSpPr>
        <p:spPr bwMode="auto">
          <a:xfrm>
            <a:off x="927100" y="770930"/>
            <a:ext cx="7351927" cy="177700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grpSp>
        <p:nvGrpSpPr>
          <p:cNvPr id="162821" name="Group 6"/>
          <p:cNvGrpSpPr>
            <a:grpSpLocks/>
          </p:cNvGrpSpPr>
          <p:nvPr/>
        </p:nvGrpSpPr>
        <p:grpSpPr bwMode="auto">
          <a:xfrm>
            <a:off x="927100" y="885825"/>
            <a:ext cx="7099300" cy="2028825"/>
            <a:chOff x="584" y="920"/>
            <a:chExt cx="4472" cy="1704"/>
          </a:xfrm>
        </p:grpSpPr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704" y="920"/>
              <a:ext cx="4352" cy="1240"/>
            </a:xfrm>
            <a:prstGeom prst="rect">
              <a:avLst/>
            </a:prstGeom>
            <a:solidFill>
              <a:schemeClr val="accent4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162823" name="Rectangle 8"/>
            <p:cNvSpPr>
              <a:spLocks noChangeArrowheads="1"/>
            </p:cNvSpPr>
            <p:nvPr/>
          </p:nvSpPr>
          <p:spPr bwMode="auto">
            <a:xfrm>
              <a:off x="1574" y="969"/>
              <a:ext cx="2475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/>
                <a:t>Customer Relationship Management</a:t>
              </a:r>
            </a:p>
          </p:txBody>
        </p:sp>
        <p:grpSp>
          <p:nvGrpSpPr>
            <p:cNvPr id="162824" name="Group 9"/>
            <p:cNvGrpSpPr>
              <a:grpSpLocks/>
            </p:cNvGrpSpPr>
            <p:nvPr/>
          </p:nvGrpSpPr>
          <p:grpSpPr bwMode="auto">
            <a:xfrm>
              <a:off x="1736" y="1636"/>
              <a:ext cx="2032" cy="0"/>
              <a:chOff x="1736" y="1636"/>
              <a:chExt cx="2032" cy="0"/>
            </a:xfrm>
          </p:grpSpPr>
          <p:sp>
            <p:nvSpPr>
              <p:cNvPr id="162836" name="Line 10"/>
              <p:cNvSpPr>
                <a:spLocks noChangeShapeType="1"/>
              </p:cNvSpPr>
              <p:nvPr/>
            </p:nvSpPr>
            <p:spPr bwMode="auto">
              <a:xfrm flipH="1">
                <a:off x="1736" y="1636"/>
                <a:ext cx="240" cy="0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2837" name="Line 11"/>
              <p:cNvSpPr>
                <a:spLocks noChangeShapeType="1"/>
              </p:cNvSpPr>
              <p:nvPr/>
            </p:nvSpPr>
            <p:spPr bwMode="auto">
              <a:xfrm flipH="1">
                <a:off x="3528" y="1636"/>
                <a:ext cx="240" cy="0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62825" name="Line 12"/>
            <p:cNvSpPr>
              <a:spLocks noChangeShapeType="1"/>
            </p:cNvSpPr>
            <p:nvPr/>
          </p:nvSpPr>
          <p:spPr bwMode="auto">
            <a:xfrm flipH="1">
              <a:off x="584" y="1640"/>
              <a:ext cx="360" cy="0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62826" name="Group 13"/>
            <p:cNvGrpSpPr>
              <a:grpSpLocks/>
            </p:cNvGrpSpPr>
            <p:nvPr/>
          </p:nvGrpSpPr>
          <p:grpSpPr bwMode="auto">
            <a:xfrm>
              <a:off x="920" y="1232"/>
              <a:ext cx="816" cy="808"/>
              <a:chOff x="808" y="1232"/>
              <a:chExt cx="816" cy="808"/>
            </a:xfrm>
          </p:grpSpPr>
          <p:sp>
            <p:nvSpPr>
              <p:cNvPr id="19" name="Rectangle 14"/>
              <p:cNvSpPr>
                <a:spLocks noChangeArrowheads="1"/>
              </p:cNvSpPr>
              <p:nvPr/>
            </p:nvSpPr>
            <p:spPr bwMode="auto">
              <a:xfrm>
                <a:off x="808" y="1232"/>
                <a:ext cx="816" cy="808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162835" name="Rectangle 15"/>
              <p:cNvSpPr>
                <a:spLocks noChangeArrowheads="1"/>
              </p:cNvSpPr>
              <p:nvPr/>
            </p:nvSpPr>
            <p:spPr bwMode="auto">
              <a:xfrm>
                <a:off x="877" y="1530"/>
                <a:ext cx="684" cy="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600" b="1"/>
                  <a:t>Invoicing</a:t>
                </a:r>
              </a:p>
            </p:txBody>
          </p:sp>
        </p:grpSp>
        <p:grpSp>
          <p:nvGrpSpPr>
            <p:cNvPr id="162827" name="Group 16"/>
            <p:cNvGrpSpPr>
              <a:grpSpLocks/>
            </p:cNvGrpSpPr>
            <p:nvPr/>
          </p:nvGrpSpPr>
          <p:grpSpPr bwMode="auto">
            <a:xfrm>
              <a:off x="3733" y="1224"/>
              <a:ext cx="1128" cy="894"/>
              <a:chOff x="3877" y="1224"/>
              <a:chExt cx="1128" cy="894"/>
            </a:xfrm>
          </p:grpSpPr>
          <p:sp>
            <p:nvSpPr>
              <p:cNvPr id="17" name="Rectangle 17"/>
              <p:cNvSpPr>
                <a:spLocks noChangeArrowheads="1"/>
              </p:cNvSpPr>
              <p:nvPr/>
            </p:nvSpPr>
            <p:spPr bwMode="auto">
              <a:xfrm>
                <a:off x="3877" y="1224"/>
                <a:ext cx="1128" cy="808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162833" name="Rectangle 18"/>
              <p:cNvSpPr>
                <a:spLocks noChangeArrowheads="1"/>
              </p:cNvSpPr>
              <p:nvPr/>
            </p:nvSpPr>
            <p:spPr bwMode="auto">
              <a:xfrm>
                <a:off x="3888" y="1337"/>
                <a:ext cx="1107" cy="7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600" b="1"/>
                  <a:t>Shipping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altLang="en-US" sz="1600"/>
                  <a:t>Distributors, retailers,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altLang="en-US" sz="1600"/>
                  <a:t>and end users</a:t>
                </a:r>
              </a:p>
            </p:txBody>
          </p:sp>
        </p:grpSp>
        <p:sp>
          <p:nvSpPr>
            <p:cNvPr id="162828" name="Line 19"/>
            <p:cNvSpPr>
              <a:spLocks noChangeShapeType="1"/>
            </p:cNvSpPr>
            <p:nvPr/>
          </p:nvSpPr>
          <p:spPr bwMode="auto">
            <a:xfrm>
              <a:off x="2736" y="2008"/>
              <a:ext cx="0" cy="616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62829" name="Group 20"/>
            <p:cNvGrpSpPr>
              <a:grpSpLocks/>
            </p:cNvGrpSpPr>
            <p:nvPr/>
          </p:nvGrpSpPr>
          <p:grpSpPr bwMode="auto">
            <a:xfrm>
              <a:off x="1942" y="1232"/>
              <a:ext cx="1584" cy="894"/>
              <a:chOff x="2086" y="1232"/>
              <a:chExt cx="1584" cy="894"/>
            </a:xfrm>
          </p:grpSpPr>
          <p:sp>
            <p:nvSpPr>
              <p:cNvPr id="15" name="Rectangle 21"/>
              <p:cNvSpPr>
                <a:spLocks noChangeArrowheads="1"/>
              </p:cNvSpPr>
              <p:nvPr/>
            </p:nvSpPr>
            <p:spPr bwMode="auto">
              <a:xfrm>
                <a:off x="2086" y="1232"/>
                <a:ext cx="1584" cy="808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162831" name="Rectangle 22"/>
              <p:cNvSpPr>
                <a:spLocks noChangeArrowheads="1"/>
              </p:cNvSpPr>
              <p:nvPr/>
            </p:nvSpPr>
            <p:spPr bwMode="auto">
              <a:xfrm>
                <a:off x="2130" y="1345"/>
                <a:ext cx="1495" cy="7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600" b="1"/>
                  <a:t>Sales Order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altLang="en-US" sz="1600"/>
                  <a:t>(order entry,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altLang="en-US" sz="1600"/>
                  <a:t>product configuration,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altLang="en-US" sz="1600"/>
                  <a:t>sales management)</a:t>
                </a:r>
              </a:p>
            </p:txBody>
          </p:sp>
        </p:grpSp>
      </p:grpSp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7391359" y="0"/>
            <a:ext cx="1752641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altLang="en-US" sz="2000"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Figure 14.10</a:t>
            </a: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utoUpdateAnimBg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47700"/>
          </a:xfrm>
        </p:spPr>
        <p:txBody>
          <a:bodyPr/>
          <a:lstStyle/>
          <a:p>
            <a:r>
              <a:rPr lang="en-US" altLang="en-US" smtClean="0">
                <a:cs typeface="Arial" pitchFamily="34" charset="0"/>
              </a:rPr>
              <a:t>ERP and MRP</a:t>
            </a:r>
          </a:p>
        </p:txBody>
      </p:sp>
      <p:pic>
        <p:nvPicPr>
          <p:cNvPr id="164867" name="Picture 4" descr="F 14-11 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851" y="885825"/>
            <a:ext cx="5268913" cy="3906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3"/>
          <p:cNvGrpSpPr>
            <a:grpSpLocks/>
          </p:cNvGrpSpPr>
          <p:nvPr/>
        </p:nvGrpSpPr>
        <p:grpSpPr bwMode="auto">
          <a:xfrm>
            <a:off x="647700" y="542925"/>
            <a:ext cx="6870700" cy="4262438"/>
            <a:chOff x="536" y="648"/>
            <a:chExt cx="4328" cy="3580"/>
          </a:xfrm>
        </p:grpSpPr>
        <p:sp>
          <p:nvSpPr>
            <p:cNvPr id="164872" name="Rectangle 4"/>
            <p:cNvSpPr>
              <a:spLocks noChangeArrowheads="1"/>
            </p:cNvSpPr>
            <p:nvPr/>
          </p:nvSpPr>
          <p:spPr bwMode="auto">
            <a:xfrm>
              <a:off x="971" y="3841"/>
              <a:ext cx="914" cy="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600"/>
                <a:t>Table 13.6</a:t>
              </a: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704" y="840"/>
              <a:ext cx="4160" cy="3312"/>
            </a:xfrm>
            <a:prstGeom prst="rect">
              <a:avLst/>
            </a:prstGeom>
            <a:solidFill>
              <a:schemeClr val="accent3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164874" name="Line 6"/>
            <p:cNvSpPr>
              <a:spLocks noChangeShapeType="1"/>
            </p:cNvSpPr>
            <p:nvPr/>
          </p:nvSpPr>
          <p:spPr bwMode="auto">
            <a:xfrm rot="5400000" flipH="1">
              <a:off x="3752" y="2588"/>
              <a:ext cx="240" cy="0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875" name="Line 7"/>
            <p:cNvSpPr>
              <a:spLocks noChangeShapeType="1"/>
            </p:cNvSpPr>
            <p:nvPr/>
          </p:nvSpPr>
          <p:spPr bwMode="auto">
            <a:xfrm rot="5400000" flipH="1">
              <a:off x="3752" y="3324"/>
              <a:ext cx="240" cy="0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64876" name="Group 8"/>
            <p:cNvGrpSpPr>
              <a:grpSpLocks/>
            </p:cNvGrpSpPr>
            <p:nvPr/>
          </p:nvGrpSpPr>
          <p:grpSpPr bwMode="auto">
            <a:xfrm>
              <a:off x="3309" y="1984"/>
              <a:ext cx="1128" cy="513"/>
              <a:chOff x="3437" y="2008"/>
              <a:chExt cx="1128" cy="513"/>
            </a:xfrm>
          </p:grpSpPr>
          <p:sp>
            <p:nvSpPr>
              <p:cNvPr id="35" name="Rectangle 9"/>
              <p:cNvSpPr>
                <a:spLocks noChangeArrowheads="1"/>
              </p:cNvSpPr>
              <p:nvPr/>
            </p:nvSpPr>
            <p:spPr bwMode="auto">
              <a:xfrm>
                <a:off x="3437" y="2008"/>
                <a:ext cx="1128" cy="488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164902" name="Rectangle 10"/>
              <p:cNvSpPr>
                <a:spLocks noChangeArrowheads="1"/>
              </p:cNvSpPr>
              <p:nvPr/>
            </p:nvSpPr>
            <p:spPr bwMode="auto">
              <a:xfrm>
                <a:off x="3643" y="2092"/>
                <a:ext cx="715" cy="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600"/>
                  <a:t>Bills of Material</a:t>
                </a:r>
              </a:p>
            </p:txBody>
          </p:sp>
        </p:grpSp>
        <p:sp>
          <p:nvSpPr>
            <p:cNvPr id="164877" name="Line 11"/>
            <p:cNvSpPr>
              <a:spLocks noChangeShapeType="1"/>
            </p:cNvSpPr>
            <p:nvPr/>
          </p:nvSpPr>
          <p:spPr bwMode="auto">
            <a:xfrm>
              <a:off x="2880" y="840"/>
              <a:ext cx="0" cy="296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878" name="Line 12"/>
            <p:cNvSpPr>
              <a:spLocks noChangeShapeType="1"/>
            </p:cNvSpPr>
            <p:nvPr/>
          </p:nvSpPr>
          <p:spPr bwMode="auto">
            <a:xfrm flipH="1">
              <a:off x="536" y="2944"/>
              <a:ext cx="2800" cy="0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64879" name="Group 13"/>
            <p:cNvGrpSpPr>
              <a:grpSpLocks/>
            </p:cNvGrpSpPr>
            <p:nvPr/>
          </p:nvGrpSpPr>
          <p:grpSpPr bwMode="auto">
            <a:xfrm>
              <a:off x="3309" y="2708"/>
              <a:ext cx="1128" cy="505"/>
              <a:chOff x="3469" y="2264"/>
              <a:chExt cx="1128" cy="505"/>
            </a:xfrm>
          </p:grpSpPr>
          <p:sp>
            <p:nvSpPr>
              <p:cNvPr id="33" name="Rectangle 14"/>
              <p:cNvSpPr>
                <a:spLocks noChangeArrowheads="1"/>
              </p:cNvSpPr>
              <p:nvPr/>
            </p:nvSpPr>
            <p:spPr bwMode="auto">
              <a:xfrm>
                <a:off x="3469" y="2264"/>
                <a:ext cx="1128" cy="472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164900" name="Rectangle 15"/>
              <p:cNvSpPr>
                <a:spLocks noChangeArrowheads="1"/>
              </p:cNvSpPr>
              <p:nvPr/>
            </p:nvSpPr>
            <p:spPr bwMode="auto">
              <a:xfrm>
                <a:off x="3712" y="2340"/>
                <a:ext cx="643" cy="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600"/>
                  <a:t>Work Orders</a:t>
                </a:r>
              </a:p>
            </p:txBody>
          </p:sp>
        </p:grpSp>
        <p:sp>
          <p:nvSpPr>
            <p:cNvPr id="164880" name="Line 16"/>
            <p:cNvSpPr>
              <a:spLocks noChangeShapeType="1"/>
            </p:cNvSpPr>
            <p:nvPr/>
          </p:nvSpPr>
          <p:spPr bwMode="auto">
            <a:xfrm flipH="1">
              <a:off x="536" y="3688"/>
              <a:ext cx="888" cy="0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64881" name="Group 17"/>
            <p:cNvGrpSpPr>
              <a:grpSpLocks/>
            </p:cNvGrpSpPr>
            <p:nvPr/>
          </p:nvGrpSpPr>
          <p:grpSpPr bwMode="auto">
            <a:xfrm>
              <a:off x="1325" y="3392"/>
              <a:ext cx="1128" cy="680"/>
              <a:chOff x="621" y="2664"/>
              <a:chExt cx="1128" cy="680"/>
            </a:xfrm>
          </p:grpSpPr>
          <p:sp>
            <p:nvSpPr>
              <p:cNvPr id="31" name="Rectangle 18"/>
              <p:cNvSpPr>
                <a:spLocks noChangeArrowheads="1"/>
              </p:cNvSpPr>
              <p:nvPr/>
            </p:nvSpPr>
            <p:spPr bwMode="auto">
              <a:xfrm>
                <a:off x="621" y="2664"/>
                <a:ext cx="1128" cy="600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164898" name="Rectangle 19"/>
              <p:cNvSpPr>
                <a:spLocks noChangeArrowheads="1"/>
              </p:cNvSpPr>
              <p:nvPr/>
            </p:nvSpPr>
            <p:spPr bwMode="auto">
              <a:xfrm>
                <a:off x="725" y="2739"/>
                <a:ext cx="920" cy="6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600"/>
                  <a:t>Purchasing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altLang="en-US" sz="1600"/>
                  <a:t>and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altLang="en-US" sz="1600"/>
                  <a:t>Lead Times</a:t>
                </a:r>
              </a:p>
            </p:txBody>
          </p:sp>
        </p:grpSp>
        <p:grpSp>
          <p:nvGrpSpPr>
            <p:cNvPr id="164882" name="Group 20"/>
            <p:cNvGrpSpPr>
              <a:grpSpLocks/>
            </p:cNvGrpSpPr>
            <p:nvPr/>
          </p:nvGrpSpPr>
          <p:grpSpPr bwMode="auto">
            <a:xfrm>
              <a:off x="3309" y="3392"/>
              <a:ext cx="1128" cy="680"/>
              <a:chOff x="3413" y="3192"/>
              <a:chExt cx="1128" cy="680"/>
            </a:xfrm>
          </p:grpSpPr>
          <p:sp>
            <p:nvSpPr>
              <p:cNvPr id="29" name="Rectangle 21"/>
              <p:cNvSpPr>
                <a:spLocks noChangeArrowheads="1"/>
              </p:cNvSpPr>
              <p:nvPr/>
            </p:nvSpPr>
            <p:spPr bwMode="auto">
              <a:xfrm>
                <a:off x="3413" y="3192"/>
                <a:ext cx="1128" cy="600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164896" name="Rectangle 22"/>
              <p:cNvSpPr>
                <a:spLocks noChangeArrowheads="1"/>
              </p:cNvSpPr>
              <p:nvPr/>
            </p:nvSpPr>
            <p:spPr bwMode="auto">
              <a:xfrm>
                <a:off x="3585" y="3267"/>
                <a:ext cx="784" cy="6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600"/>
                  <a:t>Routings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altLang="en-US" sz="1600"/>
                  <a:t>and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altLang="en-US" sz="1600"/>
                  <a:t>Lead Times</a:t>
                </a:r>
              </a:p>
            </p:txBody>
          </p:sp>
        </p:grpSp>
        <p:sp>
          <p:nvSpPr>
            <p:cNvPr id="164883" name="Line 23"/>
            <p:cNvSpPr>
              <a:spLocks noChangeShapeType="1"/>
            </p:cNvSpPr>
            <p:nvPr/>
          </p:nvSpPr>
          <p:spPr bwMode="auto">
            <a:xfrm>
              <a:off x="1880" y="2480"/>
              <a:ext cx="0" cy="904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884" name="Line 24"/>
            <p:cNvSpPr>
              <a:spLocks noChangeShapeType="1"/>
            </p:cNvSpPr>
            <p:nvPr/>
          </p:nvSpPr>
          <p:spPr bwMode="auto">
            <a:xfrm rot="5400000" flipH="1">
              <a:off x="1768" y="4108"/>
              <a:ext cx="240" cy="0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885" name="Line 25"/>
            <p:cNvSpPr>
              <a:spLocks noChangeShapeType="1"/>
            </p:cNvSpPr>
            <p:nvPr/>
          </p:nvSpPr>
          <p:spPr bwMode="auto">
            <a:xfrm>
              <a:off x="2464" y="2232"/>
              <a:ext cx="832" cy="0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886" name="Freeform 26"/>
            <p:cNvSpPr>
              <a:spLocks/>
            </p:cNvSpPr>
            <p:nvPr/>
          </p:nvSpPr>
          <p:spPr bwMode="auto">
            <a:xfrm>
              <a:off x="1624" y="1456"/>
              <a:ext cx="728" cy="512"/>
            </a:xfrm>
            <a:custGeom>
              <a:avLst/>
              <a:gdLst>
                <a:gd name="T0" fmla="*/ 728 w 472"/>
                <a:gd name="T1" fmla="*/ 0 h 520"/>
                <a:gd name="T2" fmla="*/ 0 w 472"/>
                <a:gd name="T3" fmla="*/ 0 h 520"/>
                <a:gd name="T4" fmla="*/ 0 w 472"/>
                <a:gd name="T5" fmla="*/ 512 h 520"/>
                <a:gd name="T6" fmla="*/ 0 60000 65536"/>
                <a:gd name="T7" fmla="*/ 0 60000 65536"/>
                <a:gd name="T8" fmla="*/ 0 60000 65536"/>
                <a:gd name="T9" fmla="*/ 0 w 472"/>
                <a:gd name="T10" fmla="*/ 0 h 520"/>
                <a:gd name="T11" fmla="*/ 472 w 472"/>
                <a:gd name="T12" fmla="*/ 520 h 5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2" h="520">
                  <a:moveTo>
                    <a:pt x="472" y="0"/>
                  </a:moveTo>
                  <a:lnTo>
                    <a:pt x="0" y="0"/>
                  </a:lnTo>
                  <a:lnTo>
                    <a:pt x="0" y="520"/>
                  </a:lnTo>
                </a:path>
              </a:pathLst>
            </a:custGeom>
            <a:noFill/>
            <a:ln w="57150" cmpd="sng">
              <a:solidFill>
                <a:srgbClr val="175097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887" name="Freeform 27"/>
            <p:cNvSpPr>
              <a:spLocks/>
            </p:cNvSpPr>
            <p:nvPr/>
          </p:nvSpPr>
          <p:spPr bwMode="auto">
            <a:xfrm flipH="1">
              <a:off x="3392" y="1456"/>
              <a:ext cx="472" cy="512"/>
            </a:xfrm>
            <a:custGeom>
              <a:avLst/>
              <a:gdLst>
                <a:gd name="T0" fmla="*/ 472 w 472"/>
                <a:gd name="T1" fmla="*/ 0 h 520"/>
                <a:gd name="T2" fmla="*/ 0 w 472"/>
                <a:gd name="T3" fmla="*/ 0 h 520"/>
                <a:gd name="T4" fmla="*/ 0 w 472"/>
                <a:gd name="T5" fmla="*/ 512 h 520"/>
                <a:gd name="T6" fmla="*/ 0 60000 65536"/>
                <a:gd name="T7" fmla="*/ 0 60000 65536"/>
                <a:gd name="T8" fmla="*/ 0 60000 65536"/>
                <a:gd name="T9" fmla="*/ 0 w 472"/>
                <a:gd name="T10" fmla="*/ 0 h 520"/>
                <a:gd name="T11" fmla="*/ 472 w 472"/>
                <a:gd name="T12" fmla="*/ 520 h 5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2" h="520">
                  <a:moveTo>
                    <a:pt x="472" y="0"/>
                  </a:moveTo>
                  <a:lnTo>
                    <a:pt x="0" y="0"/>
                  </a:lnTo>
                  <a:lnTo>
                    <a:pt x="0" y="520"/>
                  </a:lnTo>
                </a:path>
              </a:pathLst>
            </a:custGeom>
            <a:noFill/>
            <a:ln w="57150" cmpd="sng">
              <a:solidFill>
                <a:srgbClr val="175097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64888" name="Group 28"/>
            <p:cNvGrpSpPr>
              <a:grpSpLocks/>
            </p:cNvGrpSpPr>
            <p:nvPr/>
          </p:nvGrpSpPr>
          <p:grpSpPr bwMode="auto">
            <a:xfrm>
              <a:off x="2316" y="1144"/>
              <a:ext cx="1128" cy="696"/>
              <a:chOff x="2316" y="1144"/>
              <a:chExt cx="1128" cy="696"/>
            </a:xfrm>
          </p:grpSpPr>
          <p:sp>
            <p:nvSpPr>
              <p:cNvPr id="27" name="Rectangle 29"/>
              <p:cNvSpPr>
                <a:spLocks noChangeArrowheads="1"/>
              </p:cNvSpPr>
              <p:nvPr/>
            </p:nvSpPr>
            <p:spPr bwMode="auto">
              <a:xfrm>
                <a:off x="2316" y="1144"/>
                <a:ext cx="1128" cy="632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164894" name="Rectangle 30"/>
              <p:cNvSpPr>
                <a:spLocks noChangeArrowheads="1"/>
              </p:cNvSpPr>
              <p:nvPr/>
            </p:nvSpPr>
            <p:spPr bwMode="auto">
              <a:xfrm>
                <a:off x="2433" y="1235"/>
                <a:ext cx="894" cy="6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600"/>
                  <a:t>Master Production Schedule</a:t>
                </a:r>
              </a:p>
            </p:txBody>
          </p:sp>
        </p:grpSp>
        <p:sp>
          <p:nvSpPr>
            <p:cNvPr id="164889" name="Freeform 31"/>
            <p:cNvSpPr>
              <a:spLocks/>
            </p:cNvSpPr>
            <p:nvPr/>
          </p:nvSpPr>
          <p:spPr bwMode="auto">
            <a:xfrm>
              <a:off x="2152" y="648"/>
              <a:ext cx="2392" cy="1360"/>
            </a:xfrm>
            <a:custGeom>
              <a:avLst/>
              <a:gdLst>
                <a:gd name="T0" fmla="*/ 0 w 2392"/>
                <a:gd name="T1" fmla="*/ 1360 h 1360"/>
                <a:gd name="T2" fmla="*/ 0 w 2392"/>
                <a:gd name="T3" fmla="*/ 1176 h 1360"/>
                <a:gd name="T4" fmla="*/ 2392 w 2392"/>
                <a:gd name="T5" fmla="*/ 1176 h 1360"/>
                <a:gd name="T6" fmla="*/ 2392 w 2392"/>
                <a:gd name="T7" fmla="*/ 0 h 13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92"/>
                <a:gd name="T13" fmla="*/ 0 h 1360"/>
                <a:gd name="T14" fmla="*/ 2392 w 2392"/>
                <a:gd name="T15" fmla="*/ 1360 h 13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92" h="1360">
                  <a:moveTo>
                    <a:pt x="0" y="1360"/>
                  </a:moveTo>
                  <a:lnTo>
                    <a:pt x="0" y="1176"/>
                  </a:lnTo>
                  <a:lnTo>
                    <a:pt x="2392" y="1176"/>
                  </a:lnTo>
                  <a:lnTo>
                    <a:pt x="2392" y="0"/>
                  </a:lnTo>
                </a:path>
              </a:pathLst>
            </a:custGeom>
            <a:noFill/>
            <a:ln w="57150" cmpd="sng">
              <a:solidFill>
                <a:srgbClr val="175097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64890" name="Group 32"/>
            <p:cNvGrpSpPr>
              <a:grpSpLocks/>
            </p:cNvGrpSpPr>
            <p:nvPr/>
          </p:nvGrpSpPr>
          <p:grpSpPr bwMode="auto">
            <a:xfrm>
              <a:off x="1325" y="1984"/>
              <a:ext cx="1128" cy="513"/>
              <a:chOff x="909" y="1432"/>
              <a:chExt cx="1128" cy="513"/>
            </a:xfrm>
          </p:grpSpPr>
          <p:sp>
            <p:nvSpPr>
              <p:cNvPr id="25" name="Rectangle 33"/>
              <p:cNvSpPr>
                <a:spLocks noChangeArrowheads="1"/>
              </p:cNvSpPr>
              <p:nvPr/>
            </p:nvSpPr>
            <p:spPr bwMode="auto">
              <a:xfrm>
                <a:off x="909" y="1432"/>
                <a:ext cx="1128" cy="488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164892" name="Rectangle 34"/>
              <p:cNvSpPr>
                <a:spLocks noChangeArrowheads="1"/>
              </p:cNvSpPr>
              <p:nvPr/>
            </p:nvSpPr>
            <p:spPr bwMode="auto">
              <a:xfrm>
                <a:off x="954" y="1516"/>
                <a:ext cx="1038" cy="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600"/>
                  <a:t>Inventory Management</a:t>
                </a:r>
              </a:p>
            </p:txBody>
          </p:sp>
        </p:grpSp>
      </p:grpSp>
      <p:grpSp>
        <p:nvGrpSpPr>
          <p:cNvPr id="37" name="Group 37"/>
          <p:cNvGrpSpPr>
            <a:grpSpLocks/>
          </p:cNvGrpSpPr>
          <p:nvPr/>
        </p:nvGrpSpPr>
        <p:grpSpPr bwMode="auto">
          <a:xfrm>
            <a:off x="7645401" y="790575"/>
            <a:ext cx="884238" cy="3924300"/>
            <a:chOff x="4960" y="840"/>
            <a:chExt cx="557" cy="3296"/>
          </a:xfrm>
        </p:grpSpPr>
        <p:sp>
          <p:nvSpPr>
            <p:cNvPr id="164870" name="AutoShape 38"/>
            <p:cNvSpPr>
              <a:spLocks/>
            </p:cNvSpPr>
            <p:nvPr/>
          </p:nvSpPr>
          <p:spPr bwMode="auto">
            <a:xfrm>
              <a:off x="4960" y="840"/>
              <a:ext cx="144" cy="3296"/>
            </a:xfrm>
            <a:prstGeom prst="rightBrace">
              <a:avLst>
                <a:gd name="adj1" fmla="val 190741"/>
                <a:gd name="adj2" fmla="val 50000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64871" name="Rectangle 39"/>
            <p:cNvSpPr>
              <a:spLocks noChangeArrowheads="1"/>
            </p:cNvSpPr>
            <p:nvPr/>
          </p:nvSpPr>
          <p:spPr bwMode="auto">
            <a:xfrm>
              <a:off x="5078" y="2337"/>
              <a:ext cx="439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b="1"/>
                <a:t>MRP</a:t>
              </a:r>
            </a:p>
          </p:txBody>
        </p:sp>
      </p:grpSp>
      <p:sp>
        <p:nvSpPr>
          <p:cNvPr id="40" name="Rectangle 3"/>
          <p:cNvSpPr>
            <a:spLocks noChangeArrowheads="1"/>
          </p:cNvSpPr>
          <p:nvPr/>
        </p:nvSpPr>
        <p:spPr bwMode="auto">
          <a:xfrm>
            <a:off x="7391359" y="0"/>
            <a:ext cx="1752641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altLang="en-US" sz="2000"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Figure 14.10</a:t>
            </a: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utoUpdateAnimBg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47700"/>
          </a:xfrm>
        </p:spPr>
        <p:txBody>
          <a:bodyPr/>
          <a:lstStyle/>
          <a:p>
            <a:r>
              <a:rPr lang="en-US" altLang="en-US" smtClean="0">
                <a:cs typeface="Arial" pitchFamily="34" charset="0"/>
              </a:rPr>
              <a:t>ERP and MRP</a:t>
            </a:r>
          </a:p>
        </p:txBody>
      </p:sp>
      <p:pic>
        <p:nvPicPr>
          <p:cNvPr id="166915" name="Picture 4" descr="F 14-11 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851" y="885825"/>
            <a:ext cx="5268913" cy="3906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590550" y="2524125"/>
            <a:ext cx="7962900" cy="2171700"/>
            <a:chOff x="372" y="2296"/>
            <a:chExt cx="5016" cy="1824"/>
          </a:xfrm>
        </p:grpSpPr>
        <p:sp>
          <p:nvSpPr>
            <p:cNvPr id="166917" name="Rectangle 6"/>
            <p:cNvSpPr>
              <a:spLocks noChangeArrowheads="1"/>
            </p:cNvSpPr>
            <p:nvPr/>
          </p:nvSpPr>
          <p:spPr bwMode="auto">
            <a:xfrm>
              <a:off x="372" y="2296"/>
              <a:ext cx="5016" cy="18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166918" name="Group 7"/>
            <p:cNvGrpSpPr>
              <a:grpSpLocks/>
            </p:cNvGrpSpPr>
            <p:nvPr/>
          </p:nvGrpSpPr>
          <p:grpSpPr bwMode="auto">
            <a:xfrm>
              <a:off x="704" y="2304"/>
              <a:ext cx="4352" cy="1680"/>
              <a:chOff x="704" y="2304"/>
              <a:chExt cx="4352" cy="1680"/>
            </a:xfrm>
          </p:grpSpPr>
          <p:grpSp>
            <p:nvGrpSpPr>
              <p:cNvPr id="166919" name="Group 8"/>
              <p:cNvGrpSpPr>
                <a:grpSpLocks/>
              </p:cNvGrpSpPr>
              <p:nvPr/>
            </p:nvGrpSpPr>
            <p:grpSpPr bwMode="auto">
              <a:xfrm>
                <a:off x="704" y="2744"/>
                <a:ext cx="4352" cy="1240"/>
                <a:chOff x="704" y="920"/>
                <a:chExt cx="4352" cy="1240"/>
              </a:xfrm>
            </p:grpSpPr>
            <p:sp>
              <p:nvSpPr>
                <p:cNvPr id="10" name="Rectangle 9"/>
                <p:cNvSpPr>
                  <a:spLocks noChangeArrowheads="1"/>
                </p:cNvSpPr>
                <p:nvPr/>
              </p:nvSpPr>
              <p:spPr bwMode="auto">
                <a:xfrm>
                  <a:off x="704" y="920"/>
                  <a:ext cx="4352" cy="1240"/>
                </a:xfrm>
                <a:prstGeom prst="rect">
                  <a:avLst/>
                </a:prstGeom>
                <a:solidFill>
                  <a:schemeClr val="accent3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latin typeface="+mn-lt"/>
                    <a:cs typeface="+mn-cs"/>
                  </a:endParaRPr>
                </a:p>
              </p:txBody>
            </p:sp>
            <p:sp>
              <p:nvSpPr>
                <p:cNvPr id="12" name="Rectangle 11"/>
                <p:cNvSpPr>
                  <a:spLocks noChangeArrowheads="1"/>
                </p:cNvSpPr>
                <p:nvPr/>
              </p:nvSpPr>
              <p:spPr bwMode="auto">
                <a:xfrm>
                  <a:off x="902" y="1104"/>
                  <a:ext cx="3952" cy="936"/>
                </a:xfrm>
                <a:prstGeom prst="rect">
                  <a:avLst/>
                </a:prstGeom>
                <a:solidFill>
                  <a:schemeClr val="accent4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latin typeface="+mn-lt"/>
                    <a:cs typeface="+mn-cs"/>
                  </a:endParaRPr>
                </a:p>
              </p:txBody>
            </p:sp>
            <p:sp>
              <p:nvSpPr>
                <p:cNvPr id="166923" name="Rectangle 12"/>
                <p:cNvSpPr>
                  <a:spLocks noChangeArrowheads="1"/>
                </p:cNvSpPr>
                <p:nvPr/>
              </p:nvSpPr>
              <p:spPr bwMode="auto">
                <a:xfrm>
                  <a:off x="1204" y="1233"/>
                  <a:ext cx="3351" cy="8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b="1"/>
                    <a:t>Supply-Chain Management</a:t>
                  </a:r>
                </a:p>
                <a:p>
                  <a:pPr algn="ctr">
                    <a:lnSpc>
                      <a:spcPct val="85000"/>
                    </a:lnSpc>
                  </a:pPr>
                  <a:r>
                    <a:rPr lang="en-US" altLang="en-US"/>
                    <a:t>Vendor Communication</a:t>
                  </a:r>
                </a:p>
                <a:p>
                  <a:pPr algn="ctr">
                    <a:lnSpc>
                      <a:spcPct val="85000"/>
                    </a:lnSpc>
                  </a:pPr>
                  <a:r>
                    <a:rPr lang="en-US" altLang="en-US"/>
                    <a:t>(schedules, EDI, advanced shipping notice,</a:t>
                  </a:r>
                </a:p>
                <a:p>
                  <a:pPr algn="ctr">
                    <a:lnSpc>
                      <a:spcPct val="85000"/>
                    </a:lnSpc>
                  </a:pPr>
                  <a:r>
                    <a:rPr lang="en-US" altLang="en-US"/>
                    <a:t>e-commerce, etc.)</a:t>
                  </a:r>
                </a:p>
              </p:txBody>
            </p:sp>
          </p:grpSp>
          <p:sp>
            <p:nvSpPr>
              <p:cNvPr id="166920" name="Line 13"/>
              <p:cNvSpPr>
                <a:spLocks noChangeShapeType="1"/>
              </p:cNvSpPr>
              <p:nvPr/>
            </p:nvSpPr>
            <p:spPr bwMode="auto">
              <a:xfrm>
                <a:off x="1480" y="2304"/>
                <a:ext cx="0" cy="616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 type="triangl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7391359" y="0"/>
            <a:ext cx="1752641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altLang="en-US" sz="2000"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Figure 14.10</a:t>
            </a: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utoUpdateAnimBg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47700"/>
          </a:xfrm>
        </p:spPr>
        <p:txBody>
          <a:bodyPr/>
          <a:lstStyle/>
          <a:p>
            <a:r>
              <a:rPr lang="en-US" altLang="en-US" smtClean="0">
                <a:cs typeface="Arial" pitchFamily="34" charset="0"/>
              </a:rPr>
              <a:t>ERP and MRP</a:t>
            </a:r>
          </a:p>
        </p:txBody>
      </p:sp>
      <p:pic>
        <p:nvPicPr>
          <p:cNvPr id="168963" name="Picture 4" descr="F 14-11 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851" y="885825"/>
            <a:ext cx="5268913" cy="3906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571500" y="619125"/>
            <a:ext cx="2997200" cy="4133850"/>
            <a:chOff x="360" y="696"/>
            <a:chExt cx="1888" cy="3472"/>
          </a:xfrm>
        </p:grpSpPr>
        <p:sp>
          <p:nvSpPr>
            <p:cNvPr id="168965" name="Rectangle 6"/>
            <p:cNvSpPr>
              <a:spLocks noChangeArrowheads="1"/>
            </p:cNvSpPr>
            <p:nvPr/>
          </p:nvSpPr>
          <p:spPr bwMode="auto">
            <a:xfrm>
              <a:off x="360" y="832"/>
              <a:ext cx="1888" cy="33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168966" name="Group 7"/>
            <p:cNvGrpSpPr>
              <a:grpSpLocks/>
            </p:cNvGrpSpPr>
            <p:nvPr/>
          </p:nvGrpSpPr>
          <p:grpSpPr bwMode="auto">
            <a:xfrm>
              <a:off x="496" y="696"/>
              <a:ext cx="1632" cy="3398"/>
              <a:chOff x="496" y="696"/>
              <a:chExt cx="1632" cy="3398"/>
            </a:xfrm>
          </p:grpSpPr>
          <p:sp>
            <p:nvSpPr>
              <p:cNvPr id="168967" name="Rectangle 8"/>
              <p:cNvSpPr>
                <a:spLocks noChangeArrowheads="1"/>
              </p:cNvSpPr>
              <p:nvPr/>
            </p:nvSpPr>
            <p:spPr bwMode="auto">
              <a:xfrm>
                <a:off x="651" y="3841"/>
                <a:ext cx="914" cy="2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600" b="1"/>
                  <a:t>Table 13.6</a:t>
                </a:r>
              </a:p>
            </p:txBody>
          </p:sp>
          <p:sp>
            <p:nvSpPr>
              <p:cNvPr id="9" name="Rectangle 9"/>
              <p:cNvSpPr>
                <a:spLocks noChangeArrowheads="1"/>
              </p:cNvSpPr>
              <p:nvPr/>
            </p:nvSpPr>
            <p:spPr bwMode="auto">
              <a:xfrm>
                <a:off x="496" y="696"/>
                <a:ext cx="1520" cy="3312"/>
              </a:xfrm>
              <a:prstGeom prst="rect">
                <a:avLst/>
              </a:prstGeom>
              <a:solidFill>
                <a:schemeClr val="accent3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168969" name="Rectangle 10"/>
              <p:cNvSpPr>
                <a:spLocks noChangeArrowheads="1"/>
              </p:cNvSpPr>
              <p:nvPr/>
            </p:nvSpPr>
            <p:spPr bwMode="auto">
              <a:xfrm>
                <a:off x="798" y="782"/>
                <a:ext cx="916" cy="4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b="1"/>
                  <a:t>Finance/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altLang="en-US" b="1"/>
                  <a:t>Accounting</a:t>
                </a:r>
              </a:p>
            </p:txBody>
          </p:sp>
          <p:sp>
            <p:nvSpPr>
              <p:cNvPr id="168970" name="Line 11"/>
              <p:cNvSpPr>
                <a:spLocks noChangeShapeType="1"/>
              </p:cNvSpPr>
              <p:nvPr/>
            </p:nvSpPr>
            <p:spPr bwMode="auto">
              <a:xfrm flipH="1">
                <a:off x="1744" y="1428"/>
                <a:ext cx="384" cy="0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8971" name="Line 12"/>
              <p:cNvSpPr>
                <a:spLocks noChangeShapeType="1"/>
              </p:cNvSpPr>
              <p:nvPr/>
            </p:nvSpPr>
            <p:spPr bwMode="auto">
              <a:xfrm flipH="1">
                <a:off x="1744" y="2984"/>
                <a:ext cx="376" cy="0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8972" name="Line 13"/>
              <p:cNvSpPr>
                <a:spLocks noChangeShapeType="1"/>
              </p:cNvSpPr>
              <p:nvPr/>
            </p:nvSpPr>
            <p:spPr bwMode="auto">
              <a:xfrm>
                <a:off x="1256" y="1616"/>
                <a:ext cx="0" cy="400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68973" name="Group 14"/>
              <p:cNvGrpSpPr>
                <a:grpSpLocks/>
              </p:cNvGrpSpPr>
              <p:nvPr/>
            </p:nvGrpSpPr>
            <p:grpSpPr bwMode="auto">
              <a:xfrm>
                <a:off x="772" y="2024"/>
                <a:ext cx="968" cy="525"/>
                <a:chOff x="856" y="1792"/>
                <a:chExt cx="968" cy="525"/>
              </a:xfrm>
            </p:grpSpPr>
            <p:sp>
              <p:nvSpPr>
                <p:cNvPr id="168986" name="Rectangle 15"/>
                <p:cNvSpPr>
                  <a:spLocks noChangeArrowheads="1"/>
                </p:cNvSpPr>
                <p:nvPr/>
              </p:nvSpPr>
              <p:spPr bwMode="auto">
                <a:xfrm>
                  <a:off x="856" y="1792"/>
                  <a:ext cx="968" cy="512"/>
                </a:xfrm>
                <a:prstGeom prst="rect">
                  <a:avLst/>
                </a:prstGeom>
                <a:solidFill>
                  <a:schemeClr val="accent2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68987" name="Rectangle 16"/>
                <p:cNvSpPr>
                  <a:spLocks noChangeArrowheads="1"/>
                </p:cNvSpPr>
                <p:nvPr/>
              </p:nvSpPr>
              <p:spPr bwMode="auto">
                <a:xfrm>
                  <a:off x="922" y="1888"/>
                  <a:ext cx="836" cy="4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600"/>
                    <a:t>General Ledger</a:t>
                  </a:r>
                </a:p>
              </p:txBody>
            </p:sp>
          </p:grpSp>
          <p:sp>
            <p:nvSpPr>
              <p:cNvPr id="168974" name="Line 17"/>
              <p:cNvSpPr>
                <a:spLocks noChangeShapeType="1"/>
              </p:cNvSpPr>
              <p:nvPr/>
            </p:nvSpPr>
            <p:spPr bwMode="auto">
              <a:xfrm flipH="1">
                <a:off x="1744" y="3656"/>
                <a:ext cx="376" cy="0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68975" name="Group 18"/>
              <p:cNvGrpSpPr>
                <a:grpSpLocks/>
              </p:cNvGrpSpPr>
              <p:nvPr/>
            </p:nvGrpSpPr>
            <p:grpSpPr bwMode="auto">
              <a:xfrm>
                <a:off x="772" y="1184"/>
                <a:ext cx="968" cy="525"/>
                <a:chOff x="808" y="1112"/>
                <a:chExt cx="968" cy="525"/>
              </a:xfrm>
            </p:grpSpPr>
            <p:sp>
              <p:nvSpPr>
                <p:cNvPr id="168984" name="Rectangle 19"/>
                <p:cNvSpPr>
                  <a:spLocks noChangeArrowheads="1"/>
                </p:cNvSpPr>
                <p:nvPr/>
              </p:nvSpPr>
              <p:spPr bwMode="auto">
                <a:xfrm>
                  <a:off x="808" y="1112"/>
                  <a:ext cx="968" cy="512"/>
                </a:xfrm>
                <a:prstGeom prst="rect">
                  <a:avLst/>
                </a:prstGeom>
                <a:solidFill>
                  <a:schemeClr val="accent2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68985" name="Rectangle 20"/>
                <p:cNvSpPr>
                  <a:spLocks noChangeArrowheads="1"/>
                </p:cNvSpPr>
                <p:nvPr/>
              </p:nvSpPr>
              <p:spPr bwMode="auto">
                <a:xfrm>
                  <a:off x="874" y="1208"/>
                  <a:ext cx="836" cy="4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600"/>
                    <a:t>Accounts Receivable</a:t>
                  </a:r>
                </a:p>
              </p:txBody>
            </p:sp>
          </p:grpSp>
          <p:sp>
            <p:nvSpPr>
              <p:cNvPr id="168976" name="Line 21"/>
              <p:cNvSpPr>
                <a:spLocks noChangeShapeType="1"/>
              </p:cNvSpPr>
              <p:nvPr/>
            </p:nvSpPr>
            <p:spPr bwMode="auto">
              <a:xfrm flipV="1">
                <a:off x="1256" y="2544"/>
                <a:ext cx="0" cy="288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8977" name="Line 22"/>
              <p:cNvSpPr>
                <a:spLocks noChangeShapeType="1"/>
              </p:cNvSpPr>
              <p:nvPr/>
            </p:nvSpPr>
            <p:spPr bwMode="auto">
              <a:xfrm flipV="1">
                <a:off x="1256" y="3232"/>
                <a:ext cx="0" cy="288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68978" name="Group 23"/>
              <p:cNvGrpSpPr>
                <a:grpSpLocks/>
              </p:cNvGrpSpPr>
              <p:nvPr/>
            </p:nvGrpSpPr>
            <p:grpSpPr bwMode="auto">
              <a:xfrm>
                <a:off x="772" y="3472"/>
                <a:ext cx="968" cy="360"/>
                <a:chOff x="768" y="3472"/>
                <a:chExt cx="968" cy="360"/>
              </a:xfrm>
            </p:grpSpPr>
            <p:sp>
              <p:nvSpPr>
                <p:cNvPr id="168982" name="Rectangle 24"/>
                <p:cNvSpPr>
                  <a:spLocks noChangeArrowheads="1"/>
                </p:cNvSpPr>
                <p:nvPr/>
              </p:nvSpPr>
              <p:spPr bwMode="auto">
                <a:xfrm>
                  <a:off x="768" y="3472"/>
                  <a:ext cx="968" cy="360"/>
                </a:xfrm>
                <a:prstGeom prst="rect">
                  <a:avLst/>
                </a:prstGeom>
                <a:solidFill>
                  <a:schemeClr val="accent2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68983" name="Rectangle 25"/>
                <p:cNvSpPr>
                  <a:spLocks noChangeArrowheads="1"/>
                </p:cNvSpPr>
                <p:nvPr/>
              </p:nvSpPr>
              <p:spPr bwMode="auto">
                <a:xfrm>
                  <a:off x="834" y="3557"/>
                  <a:ext cx="836" cy="25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600"/>
                    <a:t>Payroll</a:t>
                  </a:r>
                </a:p>
              </p:txBody>
            </p:sp>
          </p:grpSp>
          <p:grpSp>
            <p:nvGrpSpPr>
              <p:cNvPr id="168979" name="Group 26"/>
              <p:cNvGrpSpPr>
                <a:grpSpLocks/>
              </p:cNvGrpSpPr>
              <p:nvPr/>
            </p:nvGrpSpPr>
            <p:grpSpPr bwMode="auto">
              <a:xfrm>
                <a:off x="772" y="2728"/>
                <a:ext cx="968" cy="525"/>
                <a:chOff x="800" y="2600"/>
                <a:chExt cx="968" cy="525"/>
              </a:xfrm>
            </p:grpSpPr>
            <p:sp>
              <p:nvSpPr>
                <p:cNvPr id="168980" name="Rectangle 27"/>
                <p:cNvSpPr>
                  <a:spLocks noChangeArrowheads="1"/>
                </p:cNvSpPr>
                <p:nvPr/>
              </p:nvSpPr>
              <p:spPr bwMode="auto">
                <a:xfrm>
                  <a:off x="800" y="2600"/>
                  <a:ext cx="968" cy="512"/>
                </a:xfrm>
                <a:prstGeom prst="rect">
                  <a:avLst/>
                </a:prstGeom>
                <a:solidFill>
                  <a:schemeClr val="accent2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68981" name="Rectangle 28"/>
                <p:cNvSpPr>
                  <a:spLocks noChangeArrowheads="1"/>
                </p:cNvSpPr>
                <p:nvPr/>
              </p:nvSpPr>
              <p:spPr bwMode="auto">
                <a:xfrm>
                  <a:off x="866" y="2696"/>
                  <a:ext cx="836" cy="4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600"/>
                    <a:t>Accounts Payable</a:t>
                  </a:r>
                </a:p>
              </p:txBody>
            </p:sp>
          </p:grpSp>
        </p:grpSp>
      </p:grpSp>
      <p:sp>
        <p:nvSpPr>
          <p:cNvPr id="29" name="Rectangle 3"/>
          <p:cNvSpPr>
            <a:spLocks noChangeArrowheads="1"/>
          </p:cNvSpPr>
          <p:nvPr/>
        </p:nvSpPr>
        <p:spPr bwMode="auto">
          <a:xfrm>
            <a:off x="7391359" y="0"/>
            <a:ext cx="1752641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altLang="en-US" sz="2000"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Figure 14.10</a:t>
            </a: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utoUpdateAnimBg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 dirty="0"/>
              <a:t>Enterprise Resource Planning (ERP)</a:t>
            </a:r>
          </a:p>
        </p:txBody>
      </p:sp>
      <p:sp>
        <p:nvSpPr>
          <p:cNvPr id="171010" name="Content Placeholder 1"/>
          <p:cNvSpPr>
            <a:spLocks noGrp="1"/>
          </p:cNvSpPr>
          <p:nvPr>
            <p:ph idx="1"/>
          </p:nvPr>
        </p:nvSpPr>
        <p:spPr>
          <a:xfrm>
            <a:off x="668338" y="1323975"/>
            <a:ext cx="7835900" cy="3533775"/>
          </a:xfrm>
        </p:spPr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r>
              <a:rPr lang="en-US" altLang="en-US" sz="2800" smtClean="0">
                <a:cs typeface="Arial" pitchFamily="34" charset="0"/>
              </a:rPr>
              <a:t>ERP systems have the potential to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2400" smtClean="0">
                <a:cs typeface="Arial" pitchFamily="34" charset="0"/>
              </a:rPr>
              <a:t>Reduce transaction costs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2400" smtClean="0">
                <a:cs typeface="Arial" pitchFamily="34" charset="0"/>
              </a:rPr>
              <a:t>Increase the speed and accuracy of information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800" smtClean="0">
                <a:cs typeface="Arial" pitchFamily="34" charset="0"/>
              </a:rPr>
              <a:t>Facilitates a strategic emphasis on JIT systems and supply chain integration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800" smtClean="0">
                <a:cs typeface="Arial" pitchFamily="34" charset="0"/>
              </a:rPr>
              <a:t>Can be expensive and time-consuming to install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5750"/>
            <a:ext cx="7772400" cy="647700"/>
          </a:xfrm>
        </p:spPr>
        <p:txBody>
          <a:bodyPr/>
          <a:lstStyle/>
          <a:p>
            <a:r>
              <a:rPr lang="en-US" altLang="en-US" smtClean="0">
                <a:cs typeface="Arial" pitchFamily="34" charset="0"/>
              </a:rPr>
              <a:t>SAP’s ERP Modules</a:t>
            </a:r>
          </a:p>
        </p:txBody>
      </p:sp>
      <p:sp>
        <p:nvSpPr>
          <p:cNvPr id="188419" name="Rectangle 3"/>
          <p:cNvSpPr>
            <a:spLocks noChangeArrowheads="1"/>
          </p:cNvSpPr>
          <p:nvPr/>
        </p:nvSpPr>
        <p:spPr bwMode="auto">
          <a:xfrm>
            <a:off x="6600825" y="4722019"/>
            <a:ext cx="1320361" cy="33855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chemeClr val="tx2"/>
                </a:solidFill>
              </a:rPr>
              <a:t>14.11</a:t>
            </a:r>
          </a:p>
        </p:txBody>
      </p:sp>
      <p:pic>
        <p:nvPicPr>
          <p:cNvPr id="188438" name="Picture 22" descr="f14-12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614" y="871538"/>
            <a:ext cx="7559675" cy="383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8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8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88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419" grpId="0" animBg="1" autoUpdateAnimBg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cs typeface="Arial" pitchFamily="34" charset="0"/>
              </a:rPr>
              <a:t>ERP in the Service Sector</a:t>
            </a:r>
          </a:p>
        </p:txBody>
      </p:sp>
      <p:sp>
        <p:nvSpPr>
          <p:cNvPr id="175106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r>
              <a:rPr lang="en-US" altLang="en-US" sz="2800" smtClean="0">
                <a:cs typeface="Arial" pitchFamily="34" charset="0"/>
              </a:rPr>
              <a:t>ERP systems have been developed for health care, government, retail stores, hotels, and financial services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800" smtClean="0">
                <a:cs typeface="Arial" pitchFamily="34" charset="0"/>
              </a:rPr>
              <a:t>Also called </a:t>
            </a:r>
            <a:r>
              <a:rPr lang="en-US" altLang="en-US" sz="2800" b="1" smtClean="0">
                <a:solidFill>
                  <a:schemeClr val="tx2"/>
                </a:solidFill>
                <a:cs typeface="Arial" pitchFamily="34" charset="0"/>
              </a:rPr>
              <a:t>efficient consumer response </a:t>
            </a:r>
            <a:r>
              <a:rPr lang="en-US" altLang="en-US" sz="2800" smtClean="0">
                <a:cs typeface="Arial" pitchFamily="34" charset="0"/>
              </a:rPr>
              <a:t>(ECR) systems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800" smtClean="0">
                <a:cs typeface="Arial" pitchFamily="34" charset="0"/>
              </a:rPr>
              <a:t>Objective is to tie sales to buying, inventory, logistics, and production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9984</TotalTime>
  <Words>3719</Words>
  <Application>Microsoft Office PowerPoint</Application>
  <PresentationFormat>On-screen Show (16:9)</PresentationFormat>
  <Paragraphs>1300</Paragraphs>
  <Slides>80</Slides>
  <Notes>79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80</vt:i4>
      </vt:variant>
    </vt:vector>
  </HeadingPairs>
  <TitlesOfParts>
    <vt:vector size="81" baseType="lpstr">
      <vt:lpstr>Technic</vt:lpstr>
      <vt:lpstr>PowerPoint Presentation</vt:lpstr>
      <vt:lpstr>Outline</vt:lpstr>
      <vt:lpstr>Outline - Continued</vt:lpstr>
      <vt:lpstr>Learning Objectives</vt:lpstr>
      <vt:lpstr>Learning Objectives</vt:lpstr>
      <vt:lpstr>MRP for Wheeled Coach</vt:lpstr>
      <vt:lpstr>MRP for Wheeled Coach</vt:lpstr>
      <vt:lpstr>Dependent Demand</vt:lpstr>
      <vt:lpstr>Dependent Demand</vt:lpstr>
      <vt:lpstr>Dependent Demand</vt:lpstr>
      <vt:lpstr>Dependent Inventory Model Requirements</vt:lpstr>
      <vt:lpstr>Master Production Schedule (MPS)</vt:lpstr>
      <vt:lpstr>Master Production Schedule (MPS)</vt:lpstr>
      <vt:lpstr>The Planning Process</vt:lpstr>
      <vt:lpstr>The Planning Process</vt:lpstr>
      <vt:lpstr>The Planning Process</vt:lpstr>
      <vt:lpstr>Aggregate  Production Plan</vt:lpstr>
      <vt:lpstr>Master Production Schedule (MPS)</vt:lpstr>
      <vt:lpstr>MPS Example</vt:lpstr>
      <vt:lpstr>Bills of Material</vt:lpstr>
      <vt:lpstr>BOM Example</vt:lpstr>
      <vt:lpstr>BOM Example</vt:lpstr>
      <vt:lpstr>Bills of Material</vt:lpstr>
      <vt:lpstr>Bills of Material</vt:lpstr>
      <vt:lpstr>Bills of Material</vt:lpstr>
      <vt:lpstr>Accurate Inventory Records</vt:lpstr>
      <vt:lpstr>Purchase Orders Outstanding</vt:lpstr>
      <vt:lpstr>Lead Times for Components</vt:lpstr>
      <vt:lpstr>Time-Phased Product Structure</vt:lpstr>
      <vt:lpstr>MRP Structure</vt:lpstr>
      <vt:lpstr>Determining Gross Requirements</vt:lpstr>
      <vt:lpstr>Determining Gross Requirements</vt:lpstr>
      <vt:lpstr>Determining Gross Requirements</vt:lpstr>
      <vt:lpstr>Gross Requirements Plan</vt:lpstr>
      <vt:lpstr>Net Requirements Plan</vt:lpstr>
      <vt:lpstr>Net Requirements Plan</vt:lpstr>
      <vt:lpstr>Determining Net Requirements</vt:lpstr>
      <vt:lpstr>Determining Net Requirements</vt:lpstr>
      <vt:lpstr>Determining Net Requirements</vt:lpstr>
      <vt:lpstr>Gross Requirements Schedule</vt:lpstr>
      <vt:lpstr>Net Requirements Plan</vt:lpstr>
      <vt:lpstr>MRP Planning Sheet</vt:lpstr>
      <vt:lpstr>Safety Stock</vt:lpstr>
      <vt:lpstr>MRP Management</vt:lpstr>
      <vt:lpstr>MRP Management</vt:lpstr>
      <vt:lpstr>Lot-Sizing Techniques</vt:lpstr>
      <vt:lpstr>Lot-Sizing Techniques</vt:lpstr>
      <vt:lpstr>Lot-Sizing Techniques</vt:lpstr>
      <vt:lpstr>Lot-for-Lot Example</vt:lpstr>
      <vt:lpstr>Lot-for-Lot Example</vt:lpstr>
      <vt:lpstr>EOQ Lot Size Example</vt:lpstr>
      <vt:lpstr>EOQ Lot Size Example</vt:lpstr>
      <vt:lpstr>POQ Lot Size Example</vt:lpstr>
      <vt:lpstr>POQ Lot Size Example</vt:lpstr>
      <vt:lpstr>Lot-Sizing Summary</vt:lpstr>
      <vt:lpstr>Lot-Sizing Summary</vt:lpstr>
      <vt:lpstr>Lot-Sizing Summary</vt:lpstr>
      <vt:lpstr>Extensions of MRP</vt:lpstr>
      <vt:lpstr>Material Requirements  Planning II</vt:lpstr>
      <vt:lpstr>Material Resource Planning</vt:lpstr>
      <vt:lpstr>Closed-Loop MRP System</vt:lpstr>
      <vt:lpstr>Capacity Planning</vt:lpstr>
      <vt:lpstr>Smoothing Tactics</vt:lpstr>
      <vt:lpstr>Order Splitting</vt:lpstr>
      <vt:lpstr>Order Splitting</vt:lpstr>
      <vt:lpstr>Order Splitting</vt:lpstr>
      <vt:lpstr>MRP in Services</vt:lpstr>
      <vt:lpstr>MRP in Services</vt:lpstr>
      <vt:lpstr>MRP in Services</vt:lpstr>
      <vt:lpstr>Distribution Resource Planning (DRP)</vt:lpstr>
      <vt:lpstr>Enterprise Resource Planning (ERP)</vt:lpstr>
      <vt:lpstr>Enterprise Resource Planning (ERP)</vt:lpstr>
      <vt:lpstr>ERP and MRP</vt:lpstr>
      <vt:lpstr>ERP and MRP</vt:lpstr>
      <vt:lpstr>ERP and MRP</vt:lpstr>
      <vt:lpstr>ERP and MRP</vt:lpstr>
      <vt:lpstr>ERP and MRP</vt:lpstr>
      <vt:lpstr>Enterprise Resource Planning (ERP)</vt:lpstr>
      <vt:lpstr>SAP’s ERP Modules</vt:lpstr>
      <vt:lpstr>ERP in the Service Sector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Heizer/Render 11e</dc:title>
  <dc:subject>Chapter 14 - Material Requirements Planning (MRP) and ERP</dc:subject>
  <dc:creator>Jeff Heyl</dc:creator>
  <cp:lastModifiedBy>Jary</cp:lastModifiedBy>
  <cp:revision>822</cp:revision>
  <dcterms:created xsi:type="dcterms:W3CDTF">2012-09-28T10:33:31Z</dcterms:created>
  <dcterms:modified xsi:type="dcterms:W3CDTF">2015-09-27T13:56:32Z</dcterms:modified>
</cp:coreProperties>
</file>