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0" r:id="rId1"/>
  </p:sldMasterIdLst>
  <p:handoutMasterIdLst>
    <p:handoutMasterId r:id="rId29"/>
  </p:handoutMasterIdLst>
  <p:sldIdLst>
    <p:sldId id="256" r:id="rId2"/>
    <p:sldId id="268" r:id="rId3"/>
    <p:sldId id="257" r:id="rId4"/>
    <p:sldId id="258" r:id="rId5"/>
    <p:sldId id="277" r:id="rId6"/>
    <p:sldId id="261" r:id="rId7"/>
    <p:sldId id="259" r:id="rId8"/>
    <p:sldId id="269" r:id="rId9"/>
    <p:sldId id="270" r:id="rId10"/>
    <p:sldId id="267" r:id="rId11"/>
    <p:sldId id="271" r:id="rId12"/>
    <p:sldId id="281" r:id="rId13"/>
    <p:sldId id="272" r:id="rId14"/>
    <p:sldId id="273" r:id="rId15"/>
    <p:sldId id="275" r:id="rId16"/>
    <p:sldId id="274" r:id="rId17"/>
    <p:sldId id="276" r:id="rId18"/>
    <p:sldId id="285" r:id="rId19"/>
    <p:sldId id="279" r:id="rId20"/>
    <p:sldId id="262" r:id="rId21"/>
    <p:sldId id="282" r:id="rId22"/>
    <p:sldId id="263" r:id="rId23"/>
    <p:sldId id="283" r:id="rId24"/>
    <p:sldId id="264" r:id="rId25"/>
    <p:sldId id="265" r:id="rId26"/>
    <p:sldId id="266" r:id="rId27"/>
    <p:sldId id="284" r:id="rId2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8CB2"/>
    <a:srgbClr val="2A889E"/>
    <a:srgbClr val="0094C8"/>
    <a:srgbClr val="BA282B"/>
    <a:srgbClr val="2294BC"/>
    <a:srgbClr val="930F0F"/>
    <a:srgbClr val="FFEBBD"/>
    <a:srgbClr val="FFE7B3"/>
    <a:srgbClr val="FFEBB3"/>
    <a:srgbClr val="FFEF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96" y="-18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6836"/>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56836"/>
          </a:xfrm>
          <a:prstGeom prst="rect">
            <a:avLst/>
          </a:prstGeom>
        </p:spPr>
        <p:txBody>
          <a:bodyPr vert="horz" lIns="91440" tIns="45720" rIns="91440" bIns="45720" rtlCol="0"/>
          <a:lstStyle>
            <a:lvl1pPr algn="r">
              <a:defRPr sz="1200"/>
            </a:lvl1pPr>
          </a:lstStyle>
          <a:p>
            <a:fld id="{A14CA86F-6864-40CB-A319-3F589BC79CCC}" type="datetimeFigureOut">
              <a:rPr lang="id-ID" smtClean="0"/>
              <a:t>01/09/2016</a:t>
            </a:fld>
            <a:endParaRPr lang="id-ID"/>
          </a:p>
        </p:txBody>
      </p:sp>
      <p:sp>
        <p:nvSpPr>
          <p:cNvPr id="4" name="Footer Placeholder 3"/>
          <p:cNvSpPr>
            <a:spLocks noGrp="1"/>
          </p:cNvSpPr>
          <p:nvPr>
            <p:ph type="ftr" sz="quarter" idx="2"/>
          </p:nvPr>
        </p:nvSpPr>
        <p:spPr>
          <a:xfrm>
            <a:off x="0" y="8685707"/>
            <a:ext cx="2971800" cy="456835"/>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8685707"/>
            <a:ext cx="2971800" cy="456835"/>
          </a:xfrm>
          <a:prstGeom prst="rect">
            <a:avLst/>
          </a:prstGeom>
        </p:spPr>
        <p:txBody>
          <a:bodyPr vert="horz" lIns="91440" tIns="45720" rIns="91440" bIns="45720" rtlCol="0" anchor="b"/>
          <a:lstStyle>
            <a:lvl1pPr algn="r">
              <a:defRPr sz="1200"/>
            </a:lvl1pPr>
          </a:lstStyle>
          <a:p>
            <a:fld id="{0E9638AB-3D43-4C3A-98EC-16E9FE95B2CB}" type="slidenum">
              <a:rPr lang="id-ID" smtClean="0"/>
              <a:t>‹#›</a:t>
            </a:fld>
            <a:endParaRPr lang="id-ID"/>
          </a:p>
        </p:txBody>
      </p:sp>
    </p:spTree>
    <p:extLst>
      <p:ext uri="{BB962C8B-B14F-4D97-AF65-F5344CB8AC3E}">
        <p14:creationId xmlns:p14="http://schemas.microsoft.com/office/powerpoint/2010/main" val="193670836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173355" y="182881"/>
            <a:ext cx="8793480" cy="4783454"/>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661782"/>
            <a:ext cx="7475220" cy="2194560"/>
          </a:xfrm>
        </p:spPr>
        <p:txBody>
          <a:bodyPr anchor="b">
            <a:normAutofit/>
          </a:bodyPr>
          <a:lstStyle>
            <a:lvl1pPr algn="ctr">
              <a:lnSpc>
                <a:spcPct val="85000"/>
              </a:lnSpc>
              <a:defRPr sz="5400" b="1" cap="all"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82148" y="2902226"/>
            <a:ext cx="6575895" cy="1041124"/>
          </a:xfrm>
        </p:spPr>
        <p:txBody>
          <a:bodyPr>
            <a:normAutofit/>
          </a:bodyPr>
          <a:lstStyle>
            <a:lvl1pPr marL="0" indent="0" algn="ctr">
              <a:buNone/>
              <a:defRPr sz="1650">
                <a:solidFill>
                  <a:srgbClr val="FFFFFF"/>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pPr eaLnBrk="1" latinLnBrk="0" hangingPunct="1"/>
            <a:fld id="{7CB97365-EBCA-4027-87D5-99FC1D4DF0BB}" type="datetimeFigureOut">
              <a:rPr lang="en-US" smtClean="0"/>
              <a:pPr eaLnBrk="1" latinLnBrk="0" hangingPunct="1"/>
              <a:t>9/1/2016</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kumimoji="0"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9E29E33-B620-47F9-BB04-8846C2A5AFCC}" type="slidenum">
              <a:rPr kumimoji="0" lang="en-US" smtClean="0"/>
              <a:pPr eaLnBrk="1" latinLnBrk="0" hangingPunct="1"/>
              <a:t>‹#›</a:t>
            </a:fld>
            <a:endParaRPr kumimoji="0" lang="en-US"/>
          </a:p>
        </p:txBody>
      </p:sp>
      <p:cxnSp>
        <p:nvCxnSpPr>
          <p:cNvPr id="8" name="Straight Connector 7"/>
          <p:cNvCxnSpPr/>
          <p:nvPr/>
        </p:nvCxnSpPr>
        <p:spPr>
          <a:xfrm>
            <a:off x="1483995" y="280035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2860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9/1/2016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extLst>
      <p:ext uri="{BB962C8B-B14F-4D97-AF65-F5344CB8AC3E}">
        <p14:creationId xmlns:p14="http://schemas.microsoft.com/office/powerpoint/2010/main" val="31175274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880181"/>
            <a:ext cx="7475220" cy="2194560"/>
          </a:xfrm>
        </p:spPr>
        <p:txBody>
          <a:bodyPr anchor="b">
            <a:noAutofit/>
          </a:bodyPr>
          <a:lstStyle>
            <a:lvl1pPr algn="ctr">
              <a:lnSpc>
                <a:spcPct val="85000"/>
              </a:lnSpc>
              <a:defRPr sz="5400" b="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82446" y="3115890"/>
            <a:ext cx="6576822" cy="1022855"/>
          </a:xfrm>
        </p:spPr>
        <p:txBody>
          <a:bodyPr anchor="t">
            <a:normAutofit/>
          </a:bodyPr>
          <a:lstStyle>
            <a:lvl1pPr marL="0" indent="0" algn="ctr">
              <a:buNone/>
              <a:defRPr sz="165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9/1/2016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cxnSp>
        <p:nvCxnSpPr>
          <p:cNvPr id="7" name="Straight Connector 6"/>
          <p:cNvCxnSpPr/>
          <p:nvPr/>
        </p:nvCxnSpPr>
        <p:spPr>
          <a:xfrm>
            <a:off x="1485900" y="3015306"/>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56531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57250" y="1543049"/>
            <a:ext cx="3566160" cy="301752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709" y="1543050"/>
            <a:ext cx="3566160" cy="301752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9/1/2016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extLst>
      <p:ext uri="{BB962C8B-B14F-4D97-AF65-F5344CB8AC3E}">
        <p14:creationId xmlns:p14="http://schemas.microsoft.com/office/powerpoint/2010/main" val="39697701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57250" y="1501133"/>
            <a:ext cx="3566160" cy="58293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57250" y="2041112"/>
            <a:ext cx="3566160" cy="25374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1880" y="1499274"/>
            <a:ext cx="3566160" cy="58293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701880" y="2039492"/>
            <a:ext cx="3566160" cy="25374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9/1/2016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extLst>
      <p:ext uri="{BB962C8B-B14F-4D97-AF65-F5344CB8AC3E}">
        <p14:creationId xmlns:p14="http://schemas.microsoft.com/office/powerpoint/2010/main" val="4796648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9/1/2016</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extLst>
      <p:ext uri="{BB962C8B-B14F-4D97-AF65-F5344CB8AC3E}">
        <p14:creationId xmlns:p14="http://schemas.microsoft.com/office/powerpoint/2010/main" val="35203828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9/1/2016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extLst>
      <p:ext uri="{BB962C8B-B14F-4D97-AF65-F5344CB8AC3E}">
        <p14:creationId xmlns:p14="http://schemas.microsoft.com/office/powerpoint/2010/main" val="31809988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822960"/>
            <a:ext cx="2948940" cy="1303020"/>
          </a:xfrm>
        </p:spPr>
        <p:txBody>
          <a:bodyPr anchor="b">
            <a:noAutofit/>
          </a:bodyPr>
          <a:lstStyle>
            <a:lvl1pPr>
              <a:lnSpc>
                <a:spcPct val="90000"/>
              </a:lnSpc>
              <a:defRPr sz="3000" b="0"/>
            </a:lvl1pPr>
          </a:lstStyle>
          <a:p>
            <a:r>
              <a:rPr lang="en-US" smtClean="0"/>
              <a:t>Click to edit Master title style</a:t>
            </a:r>
            <a:endParaRPr lang="en-US" dirty="0"/>
          </a:p>
        </p:txBody>
      </p:sp>
      <p:sp>
        <p:nvSpPr>
          <p:cNvPr id="3" name="Content Placeholder 2"/>
          <p:cNvSpPr>
            <a:spLocks noGrp="1"/>
          </p:cNvSpPr>
          <p:nvPr>
            <p:ph idx="1"/>
          </p:nvPr>
        </p:nvSpPr>
        <p:spPr>
          <a:xfrm>
            <a:off x="4389119" y="822960"/>
            <a:ext cx="3909060" cy="349758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7250" y="2125980"/>
            <a:ext cx="2948940" cy="226314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9/1/2016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extLst>
      <p:ext uri="{BB962C8B-B14F-4D97-AF65-F5344CB8AC3E}">
        <p14:creationId xmlns:p14="http://schemas.microsoft.com/office/powerpoint/2010/main" val="3540787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822960"/>
            <a:ext cx="2948940" cy="1303020"/>
          </a:xfrm>
        </p:spPr>
        <p:txBody>
          <a:bodyPr anchor="b">
            <a:noAutofit/>
          </a:bodyPr>
          <a:lstStyle>
            <a:lvl1pPr>
              <a:lnSpc>
                <a:spcPct val="90000"/>
              </a:lnSpc>
              <a:defRPr sz="3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059936" y="802385"/>
            <a:ext cx="4574286" cy="3600450"/>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857250" y="2125980"/>
            <a:ext cx="2948940" cy="216027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9/1/2016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extLst>
      <p:ext uri="{BB962C8B-B14F-4D97-AF65-F5344CB8AC3E}">
        <p14:creationId xmlns:p14="http://schemas.microsoft.com/office/powerpoint/2010/main" val="32672156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9/1/2016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extLst>
      <p:ext uri="{BB962C8B-B14F-4D97-AF65-F5344CB8AC3E}">
        <p14:creationId xmlns:p14="http://schemas.microsoft.com/office/powerpoint/2010/main" val="5375318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71500"/>
            <a:ext cx="1743075" cy="405765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57250" y="571500"/>
            <a:ext cx="5572125" cy="40576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9/1/2016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extLst>
      <p:ext uri="{BB962C8B-B14F-4D97-AF65-F5344CB8AC3E}">
        <p14:creationId xmlns:p14="http://schemas.microsoft.com/office/powerpoint/2010/main" val="17831025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173355" y="182881"/>
            <a:ext cx="8793480" cy="4783454"/>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57250" y="457200"/>
            <a:ext cx="7406640" cy="101727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57251" y="1543050"/>
            <a:ext cx="7404653" cy="302895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7247" y="4667871"/>
            <a:ext cx="1746806" cy="273844"/>
          </a:xfrm>
          <a:prstGeom prst="rect">
            <a:avLst/>
          </a:prstGeom>
        </p:spPr>
        <p:txBody>
          <a:bodyPr vert="horz" lIns="91440" tIns="45720" rIns="91440" bIns="45720" rtlCol="0" anchor="ctr"/>
          <a:lstStyle>
            <a:lvl1pPr algn="l">
              <a:defRPr sz="900">
                <a:solidFill>
                  <a:schemeClr val="accent1"/>
                </a:solidFill>
              </a:defRPr>
            </a:lvl1pPr>
          </a:lstStyle>
          <a:p>
            <a:pPr eaLnBrk="1" latinLnBrk="0" hangingPunct="1"/>
            <a:fld id="{7CB97365-EBCA-4027-87D5-99FC1D4DF0BB}" type="datetimeFigureOut">
              <a:rPr lang="en-US" smtClean="0"/>
              <a:pPr eaLnBrk="1" latinLnBrk="0" hangingPunct="1"/>
              <a:t>9/1/2016</a:t>
            </a:fld>
            <a:endParaRPr lang="en-US">
              <a:solidFill>
                <a:schemeClr val="tx1">
                  <a:shade val="50000"/>
                </a:schemeClr>
              </a:solidFill>
            </a:endParaRPr>
          </a:p>
        </p:txBody>
      </p:sp>
      <p:sp>
        <p:nvSpPr>
          <p:cNvPr id="5" name="Footer Placeholder 4"/>
          <p:cNvSpPr>
            <a:spLocks noGrp="1"/>
          </p:cNvSpPr>
          <p:nvPr>
            <p:ph type="ftr" sz="quarter" idx="3"/>
          </p:nvPr>
        </p:nvSpPr>
        <p:spPr>
          <a:xfrm>
            <a:off x="2961861" y="4667871"/>
            <a:ext cx="3538331" cy="273844"/>
          </a:xfrm>
          <a:prstGeom prst="rect">
            <a:avLst/>
          </a:prstGeom>
        </p:spPr>
        <p:txBody>
          <a:bodyPr vert="horz" lIns="91440" tIns="45720" rIns="91440" bIns="45720" rtlCol="0" anchor="ctr"/>
          <a:lstStyle>
            <a:lvl1pPr algn="ctr">
              <a:defRPr sz="900">
                <a:solidFill>
                  <a:schemeClr val="accent1"/>
                </a:solidFill>
              </a:defRPr>
            </a:lvl1pPr>
          </a:lstStyle>
          <a:p>
            <a:endParaRPr kumimoji="0" lang="en-US">
              <a:solidFill>
                <a:schemeClr val="tx1">
                  <a:shade val="50000"/>
                </a:schemeClr>
              </a:solidFill>
            </a:endParaRPr>
          </a:p>
        </p:txBody>
      </p:sp>
      <p:sp>
        <p:nvSpPr>
          <p:cNvPr id="6" name="Slide Number Placeholder 5"/>
          <p:cNvSpPr>
            <a:spLocks noGrp="1"/>
          </p:cNvSpPr>
          <p:nvPr>
            <p:ph type="sldNum" sz="quarter" idx="4"/>
          </p:nvPr>
        </p:nvSpPr>
        <p:spPr>
          <a:xfrm>
            <a:off x="6997148" y="4667871"/>
            <a:ext cx="1279663" cy="273844"/>
          </a:xfrm>
          <a:prstGeom prst="rect">
            <a:avLst/>
          </a:prstGeom>
        </p:spPr>
        <p:txBody>
          <a:bodyPr vert="horz" lIns="91440" tIns="45720" rIns="91440" bIns="45720" rtlCol="0" anchor="ctr"/>
          <a:lstStyle>
            <a:lvl1pPr algn="r">
              <a:defRPr sz="900">
                <a:solidFill>
                  <a:schemeClr val="accent1"/>
                </a:solidFill>
              </a:defRPr>
            </a:lvl1pPr>
          </a:lstStyle>
          <a:p>
            <a:fld id="{69E29E33-B620-47F9-BB04-8846C2A5AFCC}" type="slidenum">
              <a:rPr kumimoji="0" lang="en-US" smtClean="0"/>
              <a:pPr eaLnBrk="1" latinLnBrk="0" hangingPunct="1"/>
              <a:t>‹#›</a:t>
            </a:fld>
            <a:endParaRPr kumimoji="0" lang="en-US" dirty="0">
              <a:solidFill>
                <a:schemeClr val="tx1">
                  <a:shade val="50000"/>
                </a:schemeClr>
              </a:solidFill>
            </a:endParaRPr>
          </a:p>
        </p:txBody>
      </p:sp>
    </p:spTree>
    <p:extLst>
      <p:ext uri="{BB962C8B-B14F-4D97-AF65-F5344CB8AC3E}">
        <p14:creationId xmlns:p14="http://schemas.microsoft.com/office/powerpoint/2010/main" val="2142953905"/>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b="0" kern="1200" cap="none" spc="0">
          <a:ln w="0"/>
          <a:solidFill>
            <a:schemeClr val="accent1"/>
          </a:solidFill>
          <a:effectLst>
            <a:outerShdw blurRad="50800" dist="38100" dir="2700000" algn="tl" rotWithShape="0">
              <a:prstClr val="black">
                <a:alpha val="40000"/>
              </a:prstClr>
            </a:outerShdw>
          </a:effectLst>
          <a:latin typeface="+mj-lt"/>
          <a:ea typeface="+mj-ea"/>
          <a:cs typeface="+mj-cs"/>
        </a:defRPr>
      </a:lvl1pPr>
    </p:titleStyle>
    <p:bodyStyle>
      <a:lvl1pPr marL="171450" indent="-137160" algn="l" defTabSz="685800" rtl="0" eaLnBrk="1" latinLnBrk="0" hangingPunct="1">
        <a:lnSpc>
          <a:spcPct val="90000"/>
        </a:lnSpc>
        <a:spcBef>
          <a:spcPts val="1050"/>
        </a:spcBef>
        <a:buClr>
          <a:schemeClr val="accent1"/>
        </a:buClr>
        <a:buSzPct val="80000"/>
        <a:buFont typeface="Corbel" pitchFamily="34" charset="0"/>
        <a:buChar char="•"/>
        <a:defRPr sz="1650" b="0" kern="1200" cap="none" spc="0">
          <a:ln w="0"/>
          <a:solidFill>
            <a:schemeClr val="accent4">
              <a:lumMod val="50000"/>
            </a:schemeClr>
          </a:solidFill>
          <a:effectLst>
            <a:outerShdw blurRad="38100" dist="19050" dir="2700000" algn="tl" rotWithShape="0">
              <a:schemeClr val="dk1">
                <a:alpha val="40000"/>
              </a:schemeClr>
            </a:outerShdw>
          </a:effectLst>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500" b="0" kern="1200" cap="none" spc="0">
          <a:ln w="0"/>
          <a:solidFill>
            <a:schemeClr val="accent4">
              <a:lumMod val="50000"/>
            </a:schemeClr>
          </a:solidFill>
          <a:effectLst>
            <a:outerShdw blurRad="38100" dist="19050" dir="2700000" algn="tl" rotWithShape="0">
              <a:schemeClr val="dk1">
                <a:alpha val="40000"/>
              </a:schemeClr>
            </a:outerShdw>
          </a:effectLst>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350" b="0" kern="1200" cap="none" spc="0">
          <a:ln w="0"/>
          <a:solidFill>
            <a:schemeClr val="accent4">
              <a:lumMod val="50000"/>
            </a:schemeClr>
          </a:solidFill>
          <a:effectLst>
            <a:outerShdw blurRad="38100" dist="19050" dir="2700000" algn="tl" rotWithShape="0">
              <a:schemeClr val="dk1">
                <a:alpha val="40000"/>
              </a:schemeClr>
            </a:outerShdw>
          </a:effectLst>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b="0" kern="1200" cap="none" spc="0">
          <a:ln w="0"/>
          <a:solidFill>
            <a:schemeClr val="accent4">
              <a:lumMod val="50000"/>
            </a:schemeClr>
          </a:solidFill>
          <a:effectLst>
            <a:outerShdw blurRad="38100" dist="19050" dir="2700000" algn="tl" rotWithShape="0">
              <a:schemeClr val="dk1">
                <a:alpha val="40000"/>
              </a:schemeClr>
            </a:outerShdw>
          </a:effectLst>
          <a:latin typeface="+mn-lt"/>
          <a:ea typeface="+mn-ea"/>
          <a:cs typeface="+mn-cs"/>
        </a:defRPr>
      </a:lvl4pPr>
      <a:lvl5pPr marL="96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b="0" kern="1200" cap="none" spc="0">
          <a:ln w="0"/>
          <a:solidFill>
            <a:schemeClr val="accent4">
              <a:lumMod val="50000"/>
            </a:schemeClr>
          </a:solidFill>
          <a:effectLst>
            <a:outerShdw blurRad="38100" dist="19050" dir="2700000" algn="tl" rotWithShape="0">
              <a:schemeClr val="dk1">
                <a:alpha val="40000"/>
              </a:schemeClr>
            </a:outerShdw>
          </a:effectLst>
          <a:latin typeface="+mn-lt"/>
          <a:ea typeface="+mn-ea"/>
          <a:cs typeface="+mn-cs"/>
        </a:defRPr>
      </a:lvl5pPr>
      <a:lvl6pPr marL="12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5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733551"/>
            <a:ext cx="7680960" cy="1828799"/>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r>
              <a:rPr lang="en-US" sz="6000" cap="none" smtClean="0">
                <a:ln/>
                <a:solidFill>
                  <a:srgbClr val="208CB2"/>
                </a:solidFill>
                <a:latin typeface="Tw Cen MT Condensed Extra Bold" panose="020B0803020202020204" pitchFamily="34" charset="0"/>
              </a:rPr>
              <a:t>Pemecahan Masalah dan Operasi Pecahan</a:t>
            </a:r>
            <a:endParaRPr lang="en-US" sz="6000" cap="none" dirty="0">
              <a:ln/>
              <a:solidFill>
                <a:srgbClr val="208CB2"/>
              </a:solidFill>
              <a:latin typeface="Tw Cen MT Condensed Extra Bold" panose="020B0803020202020204" pitchFamily="34" charset="0"/>
            </a:endParaRPr>
          </a:p>
        </p:txBody>
      </p:sp>
      <p:sp>
        <p:nvSpPr>
          <p:cNvPr id="4" name="TextBox 3"/>
          <p:cNvSpPr txBox="1"/>
          <p:nvPr/>
        </p:nvSpPr>
        <p:spPr>
          <a:xfrm>
            <a:off x="533400" y="1200150"/>
            <a:ext cx="3124200" cy="64633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3600" b="1" dirty="0" smtClean="0">
                <a:ln/>
                <a:solidFill>
                  <a:schemeClr val="accent3"/>
                </a:solidFill>
                <a:effectLst>
                  <a:outerShdw blurRad="50800" dist="38100" dir="2700000" algn="tl" rotWithShape="0">
                    <a:prstClr val="black">
                      <a:alpha val="40000"/>
                    </a:prstClr>
                  </a:outerShdw>
                </a:effectLst>
              </a:rPr>
              <a:t>Chapter 1</a:t>
            </a:r>
            <a:endParaRPr lang="en-US" sz="3600" b="1" dirty="0">
              <a:ln/>
              <a:solidFill>
                <a:schemeClr val="accent3"/>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8586486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id-ID" b="1" cap="none" smtClean="0">
                <a:ln/>
                <a:solidFill>
                  <a:schemeClr val="accent3"/>
                </a:solidFill>
                <a:effectLst>
                  <a:outerShdw blurRad="88900" dist="88900" dir="2700000" algn="tl" rotWithShape="0">
                    <a:prstClr val="black">
                      <a:alpha val="40000"/>
                    </a:prstClr>
                  </a:outerShdw>
                </a:effectLst>
              </a:rPr>
              <a:t>1.1</a:t>
            </a:r>
            <a:r>
              <a:rPr lang="id-ID" b="1" cap="none" smtClean="0">
                <a:ln/>
                <a:solidFill>
                  <a:schemeClr val="accent3"/>
                </a:solidFill>
                <a:effectLst/>
              </a:rPr>
              <a:t> </a:t>
            </a:r>
            <a:r>
              <a:rPr lang="en-US" b="1" cap="none" smtClean="0">
                <a:ln/>
                <a:solidFill>
                  <a:schemeClr val="accent3"/>
                </a:solidFill>
                <a:effectLst>
                  <a:outerShdw blurRad="88900" dist="88900" dir="2700000" algn="tl" rotWithShape="0">
                    <a:prstClr val="black">
                      <a:alpha val="40000"/>
                    </a:prstClr>
                  </a:outerShdw>
                </a:effectLst>
              </a:rPr>
              <a:t>Problem Solving</a:t>
            </a:r>
            <a:endParaRPr lang="en-US" b="1" cap="none" dirty="0">
              <a:ln/>
              <a:solidFill>
                <a:schemeClr val="accent3"/>
              </a:solidFill>
              <a:effectLst>
                <a:outerShdw blurRad="88900" dist="88900" dir="2700000" algn="tl" rotWithShape="0">
                  <a:prstClr val="black">
                    <a:alpha val="40000"/>
                  </a:prstClr>
                </a:outerShdw>
              </a:effectLst>
            </a:endParaRPr>
          </a:p>
        </p:txBody>
      </p:sp>
    </p:spTree>
    <p:extLst>
      <p:ext uri="{BB962C8B-B14F-4D97-AF65-F5344CB8AC3E}">
        <p14:creationId xmlns:p14="http://schemas.microsoft.com/office/powerpoint/2010/main" val="35497575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Problem Solving</a:t>
            </a:r>
            <a:endParaRPr lang="en-US"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2" name="Content Placeholder 1"/>
          <p:cNvSpPr>
            <a:spLocks noGrp="1"/>
          </p:cNvSpPr>
          <p:nvPr>
            <p:ph idx="1"/>
          </p:nvPr>
        </p:nvSpPr>
        <p:spPr/>
        <p:txBody>
          <a:bodyPr>
            <a:normAutofit fontScale="92500" lnSpcReduction="20000"/>
          </a:bodyPr>
          <a:lstStyle/>
          <a:p>
            <a:pPr marL="457200" indent="-457200">
              <a:buFont typeface="+mj-lt"/>
              <a:buAutoNum type="arabicPeriod"/>
            </a:pPr>
            <a:r>
              <a:rPr lang="id-ID" sz="3200" smtClean="0"/>
              <a:t>Identifikasi Kata Indikator</a:t>
            </a:r>
            <a:endParaRPr lang="en-US" sz="3200" dirty="0" smtClean="0"/>
          </a:p>
          <a:p>
            <a:pPr marL="457200" indent="-457200">
              <a:buFont typeface="+mj-lt"/>
              <a:buAutoNum type="arabicPeriod"/>
            </a:pPr>
            <a:r>
              <a:rPr lang="id-ID" sz="3200" smtClean="0"/>
              <a:t>Empat langkah penyelesaian</a:t>
            </a:r>
            <a:r>
              <a:rPr lang="en-US" sz="3200" smtClean="0"/>
              <a:t>.</a:t>
            </a:r>
            <a:endParaRPr lang="en-US" sz="3200" dirty="0" smtClean="0"/>
          </a:p>
          <a:p>
            <a:pPr marL="981392" lvl="5" indent="-457200">
              <a:buFont typeface="+mj-lt"/>
              <a:buAutoNum type="alphaLcParenR"/>
            </a:pPr>
            <a:r>
              <a:rPr lang="id-ID" sz="2800" smtClean="0"/>
              <a:t>Baca soal dengan teliti</a:t>
            </a:r>
            <a:endParaRPr lang="en-US" sz="2800" dirty="0" smtClean="0"/>
          </a:p>
          <a:p>
            <a:pPr marL="981392" lvl="5" indent="-457200">
              <a:buFont typeface="+mj-lt"/>
              <a:buAutoNum type="alphaLcParenR"/>
            </a:pPr>
            <a:r>
              <a:rPr lang="id-ID" sz="2800" smtClean="0"/>
              <a:t>Buat rencana untuk mengerjakan soal</a:t>
            </a:r>
            <a:endParaRPr lang="en-US" sz="2800" dirty="0" smtClean="0"/>
          </a:p>
          <a:p>
            <a:pPr marL="981392" lvl="5" indent="-457200">
              <a:buFont typeface="+mj-lt"/>
              <a:buAutoNum type="alphaLcParenR"/>
            </a:pPr>
            <a:r>
              <a:rPr lang="id-ID" sz="2800" smtClean="0"/>
              <a:t>Estimasi jawaban yang wajar dengan pembulatan</a:t>
            </a:r>
          </a:p>
          <a:p>
            <a:pPr marL="981392" lvl="5" indent="-457200">
              <a:buFont typeface="+mj-lt"/>
              <a:buAutoNum type="alphaLcParenR"/>
            </a:pPr>
            <a:r>
              <a:rPr lang="id-ID" sz="2800" smtClean="0"/>
              <a:t>Selesaikan soal</a:t>
            </a:r>
            <a:endParaRPr lang="en-US" sz="2800" dirty="0" smtClean="0"/>
          </a:p>
          <a:p>
            <a:pPr marL="457200" indent="-457200">
              <a:buFont typeface="+mj-lt"/>
              <a:buAutoNum type="arabicPeriod"/>
            </a:pPr>
            <a:r>
              <a:rPr lang="en-US" sz="3200" smtClean="0"/>
              <a:t>Pelajari</a:t>
            </a:r>
            <a:r>
              <a:rPr lang="id-ID" sz="3200" smtClean="0"/>
              <a:t> </a:t>
            </a:r>
            <a:r>
              <a:rPr lang="en-US" sz="3200" smtClean="0"/>
              <a:t>antara </a:t>
            </a:r>
            <a:r>
              <a:rPr lang="id-ID" sz="3200" smtClean="0"/>
              <a:t>estimasi </a:t>
            </a:r>
            <a:r>
              <a:rPr lang="en-US" sz="3200" smtClean="0"/>
              <a:t>dan </a:t>
            </a:r>
            <a:r>
              <a:rPr lang="id-ID" sz="3200" smtClean="0"/>
              <a:t>jawaban</a:t>
            </a:r>
            <a:r>
              <a:rPr lang="en-US" sz="3200" smtClean="0"/>
              <a:t>.</a:t>
            </a:r>
            <a:endParaRPr lang="en-US" sz="3200" dirty="0"/>
          </a:p>
        </p:txBody>
      </p:sp>
    </p:spTree>
    <p:extLst>
      <p:ext uri="{BB962C8B-B14F-4D97-AF65-F5344CB8AC3E}">
        <p14:creationId xmlns:p14="http://schemas.microsoft.com/office/powerpoint/2010/main" val="18451567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1"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1000"/>
                                        <p:tgtEl>
                                          <p:spTgt spid="2">
                                            <p:txEl>
                                              <p:pRg st="0" end="0"/>
                                            </p:txEl>
                                          </p:spTgt>
                                        </p:tgtEl>
                                      </p:cBhvr>
                                    </p:animEffect>
                                    <p:anim calcmode="lin" valueType="num">
                                      <p:cBhvr>
                                        <p:cTn id="12"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1"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1000"/>
                                        <p:tgtEl>
                                          <p:spTgt spid="2">
                                            <p:txEl>
                                              <p:pRg st="1" end="1"/>
                                            </p:txEl>
                                          </p:spTgt>
                                        </p:tgtEl>
                                      </p:cBhvr>
                                    </p:animEffect>
                                    <p:anim calcmode="lin" valueType="num">
                                      <p:cBhvr>
                                        <p:cTn id="19"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2">
                                            <p:txEl>
                                              <p:pRg st="1" end="1"/>
                                            </p:txEl>
                                          </p:spTgt>
                                        </p:tgtEl>
                                        <p:attrNameLst>
                                          <p:attrName>ppt_y</p:attrName>
                                        </p:attrNameLst>
                                      </p:cBhvr>
                                      <p:tavLst>
                                        <p:tav tm="0">
                                          <p:val>
                                            <p:strVal val="#ppt_y+.1"/>
                                          </p:val>
                                        </p:tav>
                                        <p:tav tm="100000">
                                          <p:val>
                                            <p:strVal val="#ppt_y"/>
                                          </p:val>
                                        </p:tav>
                                      </p:tavLst>
                                    </p:anim>
                                  </p:childTnLst>
                                </p:cTn>
                              </p:par>
                              <p:par>
                                <p:cTn id="21" presetID="42" presetClass="entr" presetSubtype="0" fill="hold" grpId="1" nodeType="with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1000"/>
                                        <p:tgtEl>
                                          <p:spTgt spid="2">
                                            <p:txEl>
                                              <p:pRg st="2" end="2"/>
                                            </p:txEl>
                                          </p:spTgt>
                                        </p:tgtEl>
                                      </p:cBhvr>
                                    </p:animEffect>
                                    <p:anim calcmode="lin" valueType="num">
                                      <p:cBhvr>
                                        <p:cTn id="24"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1" nodeType="with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1" nodeType="with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fade">
                                      <p:cBhvr>
                                        <p:cTn id="33" dur="1000"/>
                                        <p:tgtEl>
                                          <p:spTgt spid="2">
                                            <p:txEl>
                                              <p:pRg st="4" end="4"/>
                                            </p:txEl>
                                          </p:spTgt>
                                        </p:tgtEl>
                                      </p:cBhvr>
                                    </p:animEffect>
                                    <p:anim calcmode="lin" valueType="num">
                                      <p:cBhvr>
                                        <p:cTn id="34"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1" nodeType="withEffect">
                                  <p:stCondLst>
                                    <p:cond delay="0"/>
                                  </p:stCondLst>
                                  <p:childTnLst>
                                    <p:set>
                                      <p:cBhvr>
                                        <p:cTn id="37" dur="1" fill="hold">
                                          <p:stCondLst>
                                            <p:cond delay="0"/>
                                          </p:stCondLst>
                                        </p:cTn>
                                        <p:tgtEl>
                                          <p:spTgt spid="2">
                                            <p:txEl>
                                              <p:pRg st="5" end="5"/>
                                            </p:txEl>
                                          </p:spTgt>
                                        </p:tgtEl>
                                        <p:attrNameLst>
                                          <p:attrName>style.visibility</p:attrName>
                                        </p:attrNameLst>
                                      </p:cBhvr>
                                      <p:to>
                                        <p:strVal val="visible"/>
                                      </p:to>
                                    </p:set>
                                    <p:animEffect transition="in" filter="fade">
                                      <p:cBhvr>
                                        <p:cTn id="38" dur="1000"/>
                                        <p:tgtEl>
                                          <p:spTgt spid="2">
                                            <p:txEl>
                                              <p:pRg st="5" end="5"/>
                                            </p:txEl>
                                          </p:spTgt>
                                        </p:tgtEl>
                                      </p:cBhvr>
                                    </p:animEffect>
                                    <p:anim calcmode="lin" valueType="num">
                                      <p:cBhvr>
                                        <p:cTn id="3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1" nodeType="clickEffect">
                                  <p:stCondLst>
                                    <p:cond delay="0"/>
                                  </p:stCondLst>
                                  <p:childTnLst>
                                    <p:set>
                                      <p:cBhvr>
                                        <p:cTn id="44" dur="1" fill="hold">
                                          <p:stCondLst>
                                            <p:cond delay="0"/>
                                          </p:stCondLst>
                                        </p:cTn>
                                        <p:tgtEl>
                                          <p:spTgt spid="2">
                                            <p:txEl>
                                              <p:pRg st="6" end="6"/>
                                            </p:txEl>
                                          </p:spTgt>
                                        </p:tgtEl>
                                        <p:attrNameLst>
                                          <p:attrName>style.visibility</p:attrName>
                                        </p:attrNameLst>
                                      </p:cBhvr>
                                      <p:to>
                                        <p:strVal val="visible"/>
                                      </p:to>
                                    </p:set>
                                    <p:animEffect transition="in" filter="fade">
                                      <p:cBhvr>
                                        <p:cTn id="45" dur="1000"/>
                                        <p:tgtEl>
                                          <p:spTgt spid="2">
                                            <p:txEl>
                                              <p:pRg st="6" end="6"/>
                                            </p:txEl>
                                          </p:spTgt>
                                        </p:tgtEl>
                                      </p:cBhvr>
                                    </p:animEffect>
                                    <p:anim calcmode="lin" valueType="num">
                                      <p:cBhvr>
                                        <p:cTn id="4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0"/>
            <a:ext cx="6400800" cy="1130300"/>
          </a:xfrm>
        </p:spPr>
        <p:txBody>
          <a:bodyPr>
            <a:normAutofit/>
          </a:bodyPr>
          <a:lstStyle/>
          <a:p>
            <a:r>
              <a:rPr lang="id-ID" sz="4800" b="1"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Kata Indikator</a:t>
            </a:r>
            <a:endParaRPr lang="en-US"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4101366236"/>
              </p:ext>
            </p:extLst>
          </p:nvPr>
        </p:nvGraphicFramePr>
        <p:xfrm>
          <a:off x="228600" y="1047750"/>
          <a:ext cx="8458200" cy="2952750"/>
        </p:xfrm>
        <a:graphic>
          <a:graphicData uri="http://schemas.openxmlformats.org/drawingml/2006/table">
            <a:tbl>
              <a:tblPr firstRow="1" bandRow="1">
                <a:tableStyleId>{5C22544A-7EE6-4342-B048-85BDC9FD1C3A}</a:tableStyleId>
              </a:tblPr>
              <a:tblGrid>
                <a:gridCol w="1600200"/>
                <a:gridCol w="1783080"/>
                <a:gridCol w="1691640"/>
                <a:gridCol w="1691640"/>
                <a:gridCol w="1691640"/>
              </a:tblGrid>
              <a:tr h="323850">
                <a:tc>
                  <a:txBody>
                    <a:bodyPr/>
                    <a:lstStyle/>
                    <a:p>
                      <a:pPr algn="ctr"/>
                      <a:r>
                        <a:rPr lang="en-US" sz="1400" dirty="0" smtClean="0"/>
                        <a:t>Addition</a:t>
                      </a:r>
                      <a:endParaRPr lang="en-US" sz="1400" dirty="0"/>
                    </a:p>
                  </a:txBody>
                  <a:tcPr marT="34290" marB="34290" anchor="ctr"/>
                </a:tc>
                <a:tc>
                  <a:txBody>
                    <a:bodyPr/>
                    <a:lstStyle/>
                    <a:p>
                      <a:pPr algn="ctr"/>
                      <a:r>
                        <a:rPr lang="en-US" sz="1400" dirty="0" smtClean="0"/>
                        <a:t>Subtraction</a:t>
                      </a:r>
                      <a:endParaRPr lang="en-US" sz="1400" dirty="0"/>
                    </a:p>
                  </a:txBody>
                  <a:tcPr marT="34290" marB="34290" anchor="ctr"/>
                </a:tc>
                <a:tc>
                  <a:txBody>
                    <a:bodyPr/>
                    <a:lstStyle/>
                    <a:p>
                      <a:pPr algn="ctr"/>
                      <a:r>
                        <a:rPr lang="en-US" sz="1400" dirty="0" smtClean="0"/>
                        <a:t>Multiplication</a:t>
                      </a:r>
                      <a:endParaRPr lang="en-US" sz="1400" dirty="0"/>
                    </a:p>
                  </a:txBody>
                  <a:tcPr marT="34290" marB="34290" anchor="ctr"/>
                </a:tc>
                <a:tc>
                  <a:txBody>
                    <a:bodyPr/>
                    <a:lstStyle/>
                    <a:p>
                      <a:pPr algn="ctr"/>
                      <a:r>
                        <a:rPr lang="en-US" sz="1400" dirty="0" smtClean="0"/>
                        <a:t>Division</a:t>
                      </a:r>
                      <a:endParaRPr lang="en-US" sz="1400" dirty="0"/>
                    </a:p>
                  </a:txBody>
                  <a:tcPr marT="34290" marB="34290" anchor="ctr"/>
                </a:tc>
                <a:tc>
                  <a:txBody>
                    <a:bodyPr/>
                    <a:lstStyle/>
                    <a:p>
                      <a:pPr algn="ctr"/>
                      <a:r>
                        <a:rPr lang="en-US" sz="1400" dirty="0" smtClean="0"/>
                        <a:t>Equal</a:t>
                      </a:r>
                      <a:endParaRPr lang="en-US" sz="1400" dirty="0"/>
                    </a:p>
                  </a:txBody>
                  <a:tcPr marT="34290" marB="34290" anchor="ctr"/>
                </a:tc>
              </a:tr>
              <a:tr h="2331720">
                <a:tc>
                  <a:txBody>
                    <a:bodyPr/>
                    <a:lstStyle/>
                    <a:p>
                      <a:r>
                        <a:rPr lang="id-ID" sz="1400" smtClean="0"/>
                        <a:t>tambah</a:t>
                      </a:r>
                      <a:endParaRPr lang="en-US" sz="1400" smtClean="0"/>
                    </a:p>
                    <a:p>
                      <a:r>
                        <a:rPr lang="id-ID" sz="1400" smtClean="0"/>
                        <a:t>lebih</a:t>
                      </a:r>
                      <a:endParaRPr lang="en-US" sz="1400" smtClean="0"/>
                    </a:p>
                    <a:p>
                      <a:r>
                        <a:rPr lang="id-ID" sz="1400" smtClean="0"/>
                        <a:t>lebih dari</a:t>
                      </a:r>
                      <a:endParaRPr lang="en-US" sz="1400" smtClean="0"/>
                    </a:p>
                    <a:p>
                      <a:r>
                        <a:rPr lang="id-ID" sz="1400" smtClean="0"/>
                        <a:t>tambahkan pada</a:t>
                      </a:r>
                      <a:endParaRPr lang="en-US" sz="1400" smtClean="0"/>
                    </a:p>
                    <a:p>
                      <a:r>
                        <a:rPr lang="id-ID" sz="1400" smtClean="0"/>
                        <a:t>naikkan dengan</a:t>
                      </a:r>
                    </a:p>
                    <a:p>
                      <a:r>
                        <a:rPr lang="id-ID" sz="1400" smtClean="0"/>
                        <a:t>tingkatkan dg</a:t>
                      </a:r>
                      <a:endParaRPr lang="en-US" sz="1400" smtClean="0"/>
                    </a:p>
                    <a:p>
                      <a:r>
                        <a:rPr lang="id-ID" sz="1400" smtClean="0"/>
                        <a:t>jumlah</a:t>
                      </a:r>
                      <a:endParaRPr lang="en-US" sz="1400" smtClean="0"/>
                    </a:p>
                    <a:p>
                      <a:r>
                        <a:rPr lang="en-US" sz="1400" smtClean="0"/>
                        <a:t>total</a:t>
                      </a:r>
                    </a:p>
                    <a:p>
                      <a:r>
                        <a:rPr lang="id-ID" sz="1400" smtClean="0"/>
                        <a:t>jumlah dari</a:t>
                      </a:r>
                      <a:endParaRPr lang="en-US" sz="1400" smtClean="0"/>
                    </a:p>
                    <a:p>
                      <a:r>
                        <a:rPr lang="id-ID" sz="1400" smtClean="0"/>
                        <a:t>meningkat sebesar</a:t>
                      </a:r>
                      <a:endParaRPr lang="en-US" sz="1400" smtClean="0"/>
                    </a:p>
                    <a:p>
                      <a:r>
                        <a:rPr lang="id-ID" sz="1400" smtClean="0"/>
                        <a:t>tambahan</a:t>
                      </a:r>
                      <a:r>
                        <a:rPr lang="id-ID" sz="1400" baseline="0" smtClean="0"/>
                        <a:t> dari</a:t>
                      </a:r>
                      <a:endParaRPr lang="en-US" sz="1400" smtClean="0"/>
                    </a:p>
                    <a:p>
                      <a:endParaRPr lang="en-US" sz="1400" dirty="0"/>
                    </a:p>
                  </a:txBody>
                  <a:tcPr marT="34290" marB="34290"/>
                </a:tc>
                <a:tc>
                  <a:txBody>
                    <a:bodyPr/>
                    <a:lstStyle/>
                    <a:p>
                      <a:r>
                        <a:rPr lang="id-ID" sz="1400" smtClean="0"/>
                        <a:t>kurang</a:t>
                      </a:r>
                      <a:endParaRPr lang="en-US" sz="1400" smtClean="0"/>
                    </a:p>
                    <a:p>
                      <a:r>
                        <a:rPr lang="id-ID" sz="1400" smtClean="0"/>
                        <a:t>kurangkan</a:t>
                      </a:r>
                      <a:endParaRPr lang="en-US" sz="1400" smtClean="0"/>
                    </a:p>
                    <a:p>
                      <a:r>
                        <a:rPr lang="id-ID" sz="1400" smtClean="0"/>
                        <a:t>kurangkan dari</a:t>
                      </a:r>
                      <a:endParaRPr lang="en-US" sz="1400" smtClean="0"/>
                    </a:p>
                    <a:p>
                      <a:r>
                        <a:rPr lang="id-ID" sz="1400" smtClean="0"/>
                        <a:t>beda</a:t>
                      </a:r>
                      <a:endParaRPr lang="en-US" sz="1400" smtClean="0"/>
                    </a:p>
                    <a:p>
                      <a:r>
                        <a:rPr lang="id-ID" sz="1400" smtClean="0"/>
                        <a:t>kurang dari</a:t>
                      </a:r>
                      <a:endParaRPr lang="en-US" sz="1400" smtClean="0"/>
                    </a:p>
                    <a:p>
                      <a:r>
                        <a:rPr lang="id-ID" sz="1400" smtClean="0"/>
                        <a:t>lebih kecil</a:t>
                      </a:r>
                      <a:endParaRPr lang="en-US" sz="1400" smtClean="0"/>
                    </a:p>
                    <a:p>
                      <a:r>
                        <a:rPr lang="id-ID" sz="1400" smtClean="0"/>
                        <a:t>turunkan dengan</a:t>
                      </a:r>
                      <a:endParaRPr lang="en-US" sz="1400" smtClean="0"/>
                    </a:p>
                    <a:p>
                      <a:r>
                        <a:rPr lang="id-ID" sz="1400" smtClean="0"/>
                        <a:t>hilang sebesar</a:t>
                      </a:r>
                      <a:endParaRPr lang="en-US" sz="1400" smtClean="0"/>
                    </a:p>
                    <a:p>
                      <a:r>
                        <a:rPr lang="id-ID" sz="1400" smtClean="0"/>
                        <a:t>minus</a:t>
                      </a:r>
                      <a:endParaRPr lang="en-US" sz="1400" smtClean="0"/>
                    </a:p>
                    <a:p>
                      <a:r>
                        <a:rPr lang="id-ID" sz="1400" smtClean="0"/>
                        <a:t>diambil</a:t>
                      </a:r>
                    </a:p>
                    <a:p>
                      <a:r>
                        <a:rPr lang="id-ID" sz="1400" smtClean="0"/>
                        <a:t>selisih</a:t>
                      </a:r>
                    </a:p>
                    <a:p>
                      <a:r>
                        <a:rPr lang="id-ID" sz="1400" smtClean="0"/>
                        <a:t>tersisa</a:t>
                      </a:r>
                      <a:endParaRPr lang="en-US" sz="1400" dirty="0"/>
                    </a:p>
                  </a:txBody>
                  <a:tcPr marT="34290" marB="34290"/>
                </a:tc>
                <a:tc>
                  <a:txBody>
                    <a:bodyPr/>
                    <a:lstStyle/>
                    <a:p>
                      <a:r>
                        <a:rPr lang="id-ID" sz="1400" smtClean="0"/>
                        <a:t>hasilkali</a:t>
                      </a:r>
                      <a:endParaRPr lang="en-US" sz="1400" smtClean="0"/>
                    </a:p>
                    <a:p>
                      <a:r>
                        <a:rPr lang="id-ID" sz="1400" smtClean="0"/>
                        <a:t>dobel</a:t>
                      </a:r>
                      <a:endParaRPr lang="en-US" sz="1400" smtClean="0"/>
                    </a:p>
                    <a:p>
                      <a:r>
                        <a:rPr lang="en-US" sz="1400" smtClean="0"/>
                        <a:t>triple</a:t>
                      </a:r>
                    </a:p>
                    <a:p>
                      <a:r>
                        <a:rPr lang="id-ID" sz="1400" smtClean="0"/>
                        <a:t>kali</a:t>
                      </a:r>
                      <a:endParaRPr lang="en-US" sz="1400" smtClean="0"/>
                    </a:p>
                    <a:p>
                      <a:r>
                        <a:rPr lang="id-ID" sz="1400" smtClean="0"/>
                        <a:t>dari</a:t>
                      </a:r>
                      <a:endParaRPr lang="en-US" sz="1400" smtClean="0"/>
                    </a:p>
                    <a:p>
                      <a:r>
                        <a:rPr lang="id-ID" sz="1400" smtClean="0"/>
                        <a:t>duakali</a:t>
                      </a:r>
                      <a:endParaRPr lang="en-US" sz="1400" smtClean="0"/>
                    </a:p>
                    <a:p>
                      <a:r>
                        <a:rPr lang="id-ID" sz="1400" smtClean="0"/>
                        <a:t>sebanyak</a:t>
                      </a:r>
                      <a:r>
                        <a:rPr lang="id-ID" sz="1400" baseline="0" smtClean="0"/>
                        <a:t> duakali</a:t>
                      </a:r>
                      <a:endParaRPr lang="en-US" sz="1400" smtClean="0"/>
                    </a:p>
                    <a:p>
                      <a:endParaRPr lang="en-US" sz="1400" dirty="0"/>
                    </a:p>
                  </a:txBody>
                  <a:tcPr marT="34290" marB="34290"/>
                </a:tc>
                <a:tc>
                  <a:txBody>
                    <a:bodyPr/>
                    <a:lstStyle/>
                    <a:p>
                      <a:r>
                        <a:rPr lang="id-ID" sz="1400" smtClean="0"/>
                        <a:t>dibagi dengan</a:t>
                      </a:r>
                      <a:endParaRPr lang="en-US" sz="1400" smtClean="0"/>
                    </a:p>
                    <a:p>
                      <a:r>
                        <a:rPr lang="id-ID" sz="1400" smtClean="0"/>
                        <a:t>dibagi ke</a:t>
                      </a:r>
                      <a:endParaRPr lang="en-US" sz="1400" smtClean="0"/>
                    </a:p>
                    <a:p>
                      <a:r>
                        <a:rPr lang="id-ID" sz="1400" smtClean="0"/>
                        <a:t>hasilbagi</a:t>
                      </a:r>
                      <a:endParaRPr lang="en-US" sz="1400" smtClean="0"/>
                    </a:p>
                    <a:p>
                      <a:r>
                        <a:rPr lang="id-ID" sz="1400" smtClean="0"/>
                        <a:t>berpindah</a:t>
                      </a:r>
                      <a:r>
                        <a:rPr lang="id-ID" sz="1400" baseline="0" smtClean="0"/>
                        <a:t> ke</a:t>
                      </a:r>
                      <a:endParaRPr lang="en-US" sz="1400" smtClean="0"/>
                    </a:p>
                    <a:p>
                      <a:r>
                        <a:rPr lang="id-ID" sz="1400" smtClean="0"/>
                        <a:t>dibagi</a:t>
                      </a:r>
                      <a:endParaRPr lang="en-US" sz="1400" smtClean="0"/>
                    </a:p>
                    <a:p>
                      <a:r>
                        <a:rPr lang="id-ID" sz="1400" smtClean="0"/>
                        <a:t>dibagi rata</a:t>
                      </a:r>
                      <a:endParaRPr lang="en-US" sz="1400" smtClean="0"/>
                    </a:p>
                    <a:p>
                      <a:r>
                        <a:rPr lang="id-ID" sz="1400" smtClean="0"/>
                        <a:t>per</a:t>
                      </a:r>
                      <a:endParaRPr lang="en-US" sz="1400" dirty="0"/>
                    </a:p>
                  </a:txBody>
                  <a:tcPr marT="34290" marB="34290"/>
                </a:tc>
                <a:tc>
                  <a:txBody>
                    <a:bodyPr/>
                    <a:lstStyle/>
                    <a:p>
                      <a:r>
                        <a:rPr lang="id-ID" sz="1400" smtClean="0"/>
                        <a:t>adalah</a:t>
                      </a:r>
                      <a:endParaRPr lang="en-US" sz="1400" smtClean="0"/>
                    </a:p>
                    <a:p>
                      <a:r>
                        <a:rPr lang="id-ID" sz="1400" smtClean="0"/>
                        <a:t>sama seperti</a:t>
                      </a:r>
                      <a:endParaRPr lang="en-US" sz="1400" smtClean="0"/>
                    </a:p>
                    <a:p>
                      <a:r>
                        <a:rPr lang="id-ID" sz="1400" smtClean="0"/>
                        <a:t>samadengan</a:t>
                      </a:r>
                      <a:endParaRPr lang="en-US" sz="1400" smtClean="0"/>
                    </a:p>
                    <a:p>
                      <a:r>
                        <a:rPr lang="id-ID" sz="1400" smtClean="0"/>
                        <a:t>sama ke</a:t>
                      </a:r>
                      <a:endParaRPr lang="en-US" sz="1400" smtClean="0"/>
                    </a:p>
                    <a:p>
                      <a:r>
                        <a:rPr lang="id-ID" sz="1400" smtClean="0"/>
                        <a:t>didapat</a:t>
                      </a:r>
                      <a:endParaRPr lang="en-US" sz="1400" smtClean="0"/>
                    </a:p>
                    <a:p>
                      <a:r>
                        <a:rPr lang="id-ID" sz="1400" smtClean="0"/>
                        <a:t>hasilnya</a:t>
                      </a:r>
                      <a:endParaRPr lang="en-US" sz="1400" smtClean="0"/>
                    </a:p>
                    <a:p>
                      <a:r>
                        <a:rPr lang="id-ID" sz="1400" smtClean="0"/>
                        <a:t>menjadi</a:t>
                      </a:r>
                      <a:endParaRPr lang="en-US" sz="1400" baseline="0" smtClean="0"/>
                    </a:p>
                    <a:p>
                      <a:endParaRPr lang="en-US" sz="1400" dirty="0"/>
                    </a:p>
                  </a:txBody>
                  <a:tcPr marT="34290" marB="34290"/>
                </a:tc>
              </a:tr>
            </a:tbl>
          </a:graphicData>
        </a:graphic>
      </p:graphicFrame>
      <p:sp>
        <p:nvSpPr>
          <p:cNvPr id="7" name="Multiply 6"/>
          <p:cNvSpPr/>
          <p:nvPr/>
        </p:nvSpPr>
        <p:spPr>
          <a:xfrm>
            <a:off x="3733800" y="3757151"/>
            <a:ext cx="1143000" cy="9144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lus 7"/>
          <p:cNvSpPr/>
          <p:nvPr/>
        </p:nvSpPr>
        <p:spPr>
          <a:xfrm>
            <a:off x="533400" y="3814301"/>
            <a:ext cx="1066800" cy="8001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8"/>
          <p:cNvSpPr/>
          <p:nvPr/>
        </p:nvSpPr>
        <p:spPr>
          <a:xfrm>
            <a:off x="2286000" y="3871451"/>
            <a:ext cx="914400" cy="68580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ivision 9"/>
          <p:cNvSpPr/>
          <p:nvPr/>
        </p:nvSpPr>
        <p:spPr>
          <a:xfrm>
            <a:off x="5617029" y="3900026"/>
            <a:ext cx="1295400" cy="628650"/>
          </a:xfrm>
          <a:prstGeom prst="mathDivid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qual 10"/>
          <p:cNvSpPr/>
          <p:nvPr/>
        </p:nvSpPr>
        <p:spPr>
          <a:xfrm>
            <a:off x="7369629" y="3900026"/>
            <a:ext cx="990600" cy="62865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5941915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0"/>
            <a:ext cx="6400800" cy="1130300"/>
          </a:xfrm>
        </p:spPr>
        <p:txBody>
          <a:bodyPr>
            <a:normAutofit/>
          </a:bodyPr>
          <a:lstStyle/>
          <a:p>
            <a:r>
              <a:rPr lang="id-ID" sz="4800" b="1"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Indicator Words</a:t>
            </a:r>
            <a:endParaRPr lang="en-US"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2736054829"/>
              </p:ext>
            </p:extLst>
          </p:nvPr>
        </p:nvGraphicFramePr>
        <p:xfrm>
          <a:off x="228600" y="1047750"/>
          <a:ext cx="8458200" cy="2739390"/>
        </p:xfrm>
        <a:graphic>
          <a:graphicData uri="http://schemas.openxmlformats.org/drawingml/2006/table">
            <a:tbl>
              <a:tblPr firstRow="1" bandRow="1">
                <a:tableStyleId>{5C22544A-7EE6-4342-B048-85BDC9FD1C3A}</a:tableStyleId>
              </a:tblPr>
              <a:tblGrid>
                <a:gridCol w="1600200"/>
                <a:gridCol w="1783080"/>
                <a:gridCol w="1691640"/>
                <a:gridCol w="1691640"/>
                <a:gridCol w="1691640"/>
              </a:tblGrid>
              <a:tr h="323850">
                <a:tc>
                  <a:txBody>
                    <a:bodyPr/>
                    <a:lstStyle/>
                    <a:p>
                      <a:pPr algn="ctr"/>
                      <a:r>
                        <a:rPr lang="en-US" sz="1400" dirty="0" smtClean="0"/>
                        <a:t>Addition</a:t>
                      </a:r>
                      <a:endParaRPr lang="en-US" sz="1400" dirty="0"/>
                    </a:p>
                  </a:txBody>
                  <a:tcPr marT="34290" marB="34290" anchor="ctr"/>
                </a:tc>
                <a:tc>
                  <a:txBody>
                    <a:bodyPr/>
                    <a:lstStyle/>
                    <a:p>
                      <a:pPr algn="ctr"/>
                      <a:r>
                        <a:rPr lang="en-US" sz="1400" dirty="0" smtClean="0"/>
                        <a:t>Subtraction</a:t>
                      </a:r>
                      <a:endParaRPr lang="en-US" sz="1400" dirty="0"/>
                    </a:p>
                  </a:txBody>
                  <a:tcPr marT="34290" marB="34290" anchor="ctr"/>
                </a:tc>
                <a:tc>
                  <a:txBody>
                    <a:bodyPr/>
                    <a:lstStyle/>
                    <a:p>
                      <a:pPr algn="ctr"/>
                      <a:r>
                        <a:rPr lang="en-US" sz="1400" dirty="0" smtClean="0"/>
                        <a:t>Multiplication</a:t>
                      </a:r>
                      <a:endParaRPr lang="en-US" sz="1400" dirty="0"/>
                    </a:p>
                  </a:txBody>
                  <a:tcPr marT="34290" marB="34290" anchor="ctr"/>
                </a:tc>
                <a:tc>
                  <a:txBody>
                    <a:bodyPr/>
                    <a:lstStyle/>
                    <a:p>
                      <a:pPr algn="ctr"/>
                      <a:r>
                        <a:rPr lang="en-US" sz="1400" dirty="0" smtClean="0"/>
                        <a:t>Division</a:t>
                      </a:r>
                      <a:endParaRPr lang="en-US" sz="1400" dirty="0"/>
                    </a:p>
                  </a:txBody>
                  <a:tcPr marT="34290" marB="34290" anchor="ctr"/>
                </a:tc>
                <a:tc>
                  <a:txBody>
                    <a:bodyPr/>
                    <a:lstStyle/>
                    <a:p>
                      <a:pPr algn="ctr"/>
                      <a:r>
                        <a:rPr lang="en-US" sz="1400" dirty="0" smtClean="0"/>
                        <a:t>Equal</a:t>
                      </a:r>
                      <a:endParaRPr lang="en-US" sz="1400" dirty="0"/>
                    </a:p>
                  </a:txBody>
                  <a:tcPr marT="34290" marB="34290" anchor="ctr"/>
                </a:tc>
              </a:tr>
              <a:tr h="2331720">
                <a:tc>
                  <a:txBody>
                    <a:bodyPr/>
                    <a:lstStyle/>
                    <a:p>
                      <a:r>
                        <a:rPr lang="en-US" sz="1400" dirty="0" smtClean="0"/>
                        <a:t>plus</a:t>
                      </a:r>
                    </a:p>
                    <a:p>
                      <a:r>
                        <a:rPr lang="en-US" sz="1400" dirty="0" smtClean="0"/>
                        <a:t>more</a:t>
                      </a:r>
                    </a:p>
                    <a:p>
                      <a:r>
                        <a:rPr lang="en-US" sz="1400" dirty="0" smtClean="0"/>
                        <a:t>more than</a:t>
                      </a:r>
                    </a:p>
                    <a:p>
                      <a:r>
                        <a:rPr lang="en-US" sz="1400" dirty="0" smtClean="0"/>
                        <a:t>added to</a:t>
                      </a:r>
                    </a:p>
                    <a:p>
                      <a:r>
                        <a:rPr lang="en-US" sz="1400" dirty="0" smtClean="0"/>
                        <a:t>increased by</a:t>
                      </a:r>
                    </a:p>
                    <a:p>
                      <a:r>
                        <a:rPr lang="en-US" sz="1400" dirty="0" smtClean="0"/>
                        <a:t>sum</a:t>
                      </a:r>
                    </a:p>
                    <a:p>
                      <a:r>
                        <a:rPr lang="en-US" sz="1400" dirty="0" smtClean="0"/>
                        <a:t>total</a:t>
                      </a:r>
                    </a:p>
                    <a:p>
                      <a:r>
                        <a:rPr lang="en-US" sz="1400" dirty="0" smtClean="0"/>
                        <a:t>sum of</a:t>
                      </a:r>
                    </a:p>
                    <a:p>
                      <a:r>
                        <a:rPr lang="en-US" sz="1400" dirty="0" smtClean="0"/>
                        <a:t>increase of</a:t>
                      </a:r>
                    </a:p>
                    <a:p>
                      <a:r>
                        <a:rPr lang="en-US" sz="1400" dirty="0" smtClean="0"/>
                        <a:t>gain of</a:t>
                      </a:r>
                    </a:p>
                    <a:p>
                      <a:endParaRPr lang="en-US" sz="1400" dirty="0"/>
                    </a:p>
                  </a:txBody>
                  <a:tcPr marT="34290" marB="34290"/>
                </a:tc>
                <a:tc>
                  <a:txBody>
                    <a:bodyPr/>
                    <a:lstStyle/>
                    <a:p>
                      <a:r>
                        <a:rPr lang="en-US" sz="1400" dirty="0" smtClean="0"/>
                        <a:t>less</a:t>
                      </a:r>
                    </a:p>
                    <a:p>
                      <a:r>
                        <a:rPr lang="en-US" sz="1400" dirty="0" smtClean="0"/>
                        <a:t>subtract</a:t>
                      </a:r>
                    </a:p>
                    <a:p>
                      <a:r>
                        <a:rPr lang="en-US" sz="1400" dirty="0" smtClean="0"/>
                        <a:t>subtracted  from</a:t>
                      </a:r>
                    </a:p>
                    <a:p>
                      <a:r>
                        <a:rPr lang="en-US" sz="1400" dirty="0" smtClean="0"/>
                        <a:t>difference</a:t>
                      </a:r>
                    </a:p>
                    <a:p>
                      <a:r>
                        <a:rPr lang="en-US" sz="1400" dirty="0" smtClean="0"/>
                        <a:t>less than</a:t>
                      </a:r>
                    </a:p>
                    <a:p>
                      <a:r>
                        <a:rPr lang="en-US" sz="1400" dirty="0" smtClean="0"/>
                        <a:t>fewer</a:t>
                      </a:r>
                    </a:p>
                    <a:p>
                      <a:r>
                        <a:rPr lang="en-US" sz="1400" dirty="0" smtClean="0"/>
                        <a:t>decreased by</a:t>
                      </a:r>
                    </a:p>
                    <a:p>
                      <a:r>
                        <a:rPr lang="en-US" sz="1400" dirty="0" smtClean="0"/>
                        <a:t>loss of</a:t>
                      </a:r>
                    </a:p>
                    <a:p>
                      <a:r>
                        <a:rPr lang="en-US" sz="1400" dirty="0" smtClean="0"/>
                        <a:t>minus</a:t>
                      </a:r>
                    </a:p>
                    <a:p>
                      <a:r>
                        <a:rPr lang="en-US" sz="1400" dirty="0" smtClean="0"/>
                        <a:t>take away</a:t>
                      </a:r>
                      <a:endParaRPr lang="en-US" sz="1400" dirty="0"/>
                    </a:p>
                  </a:txBody>
                  <a:tcPr marT="34290" marB="34290"/>
                </a:tc>
                <a:tc>
                  <a:txBody>
                    <a:bodyPr/>
                    <a:lstStyle/>
                    <a:p>
                      <a:r>
                        <a:rPr lang="en-US" sz="1400" dirty="0" smtClean="0"/>
                        <a:t>product</a:t>
                      </a:r>
                    </a:p>
                    <a:p>
                      <a:r>
                        <a:rPr lang="en-US" sz="1400" dirty="0" smtClean="0"/>
                        <a:t>double</a:t>
                      </a:r>
                    </a:p>
                    <a:p>
                      <a:r>
                        <a:rPr lang="en-US" sz="1400" dirty="0" smtClean="0"/>
                        <a:t>triple</a:t>
                      </a:r>
                    </a:p>
                    <a:p>
                      <a:r>
                        <a:rPr lang="en-US" sz="1400" dirty="0" smtClean="0"/>
                        <a:t>times</a:t>
                      </a:r>
                    </a:p>
                    <a:p>
                      <a:r>
                        <a:rPr lang="en-US" sz="1400" dirty="0" smtClean="0"/>
                        <a:t>of </a:t>
                      </a:r>
                    </a:p>
                    <a:p>
                      <a:r>
                        <a:rPr lang="en-US" sz="1400" dirty="0" smtClean="0"/>
                        <a:t>twice</a:t>
                      </a:r>
                    </a:p>
                    <a:p>
                      <a:r>
                        <a:rPr lang="en-US" sz="1400" dirty="0" smtClean="0"/>
                        <a:t>twice as much</a:t>
                      </a:r>
                    </a:p>
                    <a:p>
                      <a:endParaRPr lang="en-US" sz="1400" dirty="0"/>
                    </a:p>
                  </a:txBody>
                  <a:tcPr marT="34290" marB="34290"/>
                </a:tc>
                <a:tc>
                  <a:txBody>
                    <a:bodyPr/>
                    <a:lstStyle/>
                    <a:p>
                      <a:r>
                        <a:rPr lang="en-US" sz="1400" dirty="0" smtClean="0"/>
                        <a:t>divided by</a:t>
                      </a:r>
                    </a:p>
                    <a:p>
                      <a:r>
                        <a:rPr lang="en-US" sz="1400" dirty="0" smtClean="0"/>
                        <a:t>divided into</a:t>
                      </a:r>
                    </a:p>
                    <a:p>
                      <a:r>
                        <a:rPr lang="en-US" sz="1400" dirty="0" smtClean="0"/>
                        <a:t>quotient</a:t>
                      </a:r>
                    </a:p>
                    <a:p>
                      <a:r>
                        <a:rPr lang="en-US" sz="1400" dirty="0" smtClean="0"/>
                        <a:t>goes into</a:t>
                      </a:r>
                    </a:p>
                    <a:p>
                      <a:r>
                        <a:rPr lang="en-US" sz="1400" dirty="0" smtClean="0"/>
                        <a:t>divide</a:t>
                      </a:r>
                    </a:p>
                    <a:p>
                      <a:r>
                        <a:rPr lang="en-US" sz="1400" dirty="0" smtClean="0"/>
                        <a:t>divided equally</a:t>
                      </a:r>
                    </a:p>
                    <a:p>
                      <a:r>
                        <a:rPr lang="en-US" sz="1400" dirty="0" smtClean="0"/>
                        <a:t>per</a:t>
                      </a:r>
                    </a:p>
                    <a:p>
                      <a:endParaRPr lang="en-US" sz="1400" dirty="0"/>
                    </a:p>
                  </a:txBody>
                  <a:tcPr marT="34290" marB="34290"/>
                </a:tc>
                <a:tc>
                  <a:txBody>
                    <a:bodyPr/>
                    <a:lstStyle/>
                    <a:p>
                      <a:r>
                        <a:rPr lang="en-US" sz="1400" dirty="0" smtClean="0"/>
                        <a:t>is</a:t>
                      </a:r>
                    </a:p>
                    <a:p>
                      <a:r>
                        <a:rPr lang="en-US" sz="1400" dirty="0" smtClean="0"/>
                        <a:t>the same as</a:t>
                      </a:r>
                    </a:p>
                    <a:p>
                      <a:r>
                        <a:rPr lang="en-US" sz="1400" dirty="0" smtClean="0"/>
                        <a:t>equals</a:t>
                      </a:r>
                    </a:p>
                    <a:p>
                      <a:r>
                        <a:rPr lang="en-US" sz="1400" dirty="0" smtClean="0"/>
                        <a:t>equal to</a:t>
                      </a:r>
                    </a:p>
                    <a:p>
                      <a:r>
                        <a:rPr lang="en-US" sz="1400" dirty="0" smtClean="0"/>
                        <a:t>yields</a:t>
                      </a:r>
                    </a:p>
                    <a:p>
                      <a:r>
                        <a:rPr lang="en-US" sz="1400" dirty="0" smtClean="0"/>
                        <a:t>results in</a:t>
                      </a:r>
                    </a:p>
                    <a:p>
                      <a:r>
                        <a:rPr lang="en-US" sz="1400" dirty="0" smtClean="0"/>
                        <a:t>are</a:t>
                      </a:r>
                    </a:p>
                    <a:p>
                      <a:r>
                        <a:rPr lang="en-US" sz="1400" dirty="0" smtClean="0"/>
                        <a:t>was</a:t>
                      </a:r>
                    </a:p>
                    <a:p>
                      <a:r>
                        <a:rPr lang="en-US" sz="1400" dirty="0" smtClean="0"/>
                        <a:t>were</a:t>
                      </a:r>
                    </a:p>
                    <a:p>
                      <a:r>
                        <a:rPr lang="en-US" sz="1400" dirty="0" smtClean="0"/>
                        <a:t>will</a:t>
                      </a:r>
                      <a:r>
                        <a:rPr lang="en-US" sz="1400" baseline="0" dirty="0" smtClean="0"/>
                        <a:t> b e</a:t>
                      </a:r>
                    </a:p>
                    <a:p>
                      <a:endParaRPr lang="en-US" sz="1400" dirty="0"/>
                    </a:p>
                  </a:txBody>
                  <a:tcPr marT="34290" marB="34290"/>
                </a:tc>
              </a:tr>
            </a:tbl>
          </a:graphicData>
        </a:graphic>
      </p:graphicFrame>
      <p:sp>
        <p:nvSpPr>
          <p:cNvPr id="7" name="Multiply 6"/>
          <p:cNvSpPr/>
          <p:nvPr/>
        </p:nvSpPr>
        <p:spPr>
          <a:xfrm>
            <a:off x="3733800" y="3757151"/>
            <a:ext cx="1143000" cy="9144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lus 7"/>
          <p:cNvSpPr/>
          <p:nvPr/>
        </p:nvSpPr>
        <p:spPr>
          <a:xfrm>
            <a:off x="533400" y="3814301"/>
            <a:ext cx="1066800" cy="8001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8"/>
          <p:cNvSpPr/>
          <p:nvPr/>
        </p:nvSpPr>
        <p:spPr>
          <a:xfrm>
            <a:off x="2286000" y="3871451"/>
            <a:ext cx="914400" cy="68580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ivision 9"/>
          <p:cNvSpPr/>
          <p:nvPr/>
        </p:nvSpPr>
        <p:spPr>
          <a:xfrm>
            <a:off x="5617029" y="3900026"/>
            <a:ext cx="1295400" cy="628650"/>
          </a:xfrm>
          <a:prstGeom prst="mathDivid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qual 10"/>
          <p:cNvSpPr/>
          <p:nvPr/>
        </p:nvSpPr>
        <p:spPr>
          <a:xfrm>
            <a:off x="7369629" y="3900026"/>
            <a:ext cx="990600" cy="62865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509168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solidFill>
                  <a:schemeClr val="tx1"/>
                </a:solidFill>
                <a:effectLst>
                  <a:outerShdw blurRad="38100" dist="19050" dir="2700000" algn="tl" rotWithShape="0">
                    <a:schemeClr val="dk1">
                      <a:alpha val="40000"/>
                    </a:schemeClr>
                  </a:outerShdw>
                </a:effectLst>
              </a:rPr>
              <a:t>Pelajari antara</a:t>
            </a:r>
            <a:r>
              <a:rPr lang="id-ID" smtClean="0">
                <a:solidFill>
                  <a:schemeClr val="tx1"/>
                </a:solidFill>
                <a:effectLst>
                  <a:outerShdw blurRad="38100" dist="19050" dir="2700000" algn="tl" rotWithShape="0">
                    <a:schemeClr val="dk1">
                      <a:alpha val="40000"/>
                    </a:schemeClr>
                  </a:outerShdw>
                </a:effectLst>
              </a:rPr>
              <a:t> Estimasi </a:t>
            </a:r>
            <a:r>
              <a:rPr lang="en-US" smtClean="0">
                <a:solidFill>
                  <a:schemeClr val="tx1"/>
                </a:solidFill>
                <a:effectLst>
                  <a:outerShdw blurRad="38100" dist="19050" dir="2700000" algn="tl" rotWithShape="0">
                    <a:schemeClr val="dk1">
                      <a:alpha val="40000"/>
                    </a:schemeClr>
                  </a:outerShdw>
                </a:effectLst>
              </a:rPr>
              <a:t>dan </a:t>
            </a:r>
            <a:r>
              <a:rPr lang="id-ID" smtClean="0">
                <a:solidFill>
                  <a:schemeClr val="tx1"/>
                </a:solidFill>
                <a:effectLst>
                  <a:outerShdw blurRad="38100" dist="19050" dir="2700000" algn="tl" rotWithShape="0">
                    <a:schemeClr val="dk1">
                      <a:alpha val="40000"/>
                    </a:schemeClr>
                  </a:outerShdw>
                </a:effectLst>
              </a:rPr>
              <a:t>Jawaban</a:t>
            </a:r>
            <a:endParaRPr lang="en-US" dirty="0">
              <a:solidFill>
                <a:schemeClr val="tx1"/>
              </a:solidFill>
              <a:effectLst>
                <a:outerShdw blurRad="38100" dist="19050" dir="2700000" algn="tl" rotWithShape="0">
                  <a:schemeClr val="dk1">
                    <a:alpha val="40000"/>
                  </a:schemeClr>
                </a:outerShdw>
              </a:effectLst>
            </a:endParaRPr>
          </a:p>
        </p:txBody>
      </p:sp>
      <p:sp>
        <p:nvSpPr>
          <p:cNvPr id="2" name="Content Placeholder 1"/>
          <p:cNvSpPr>
            <a:spLocks noGrp="1"/>
          </p:cNvSpPr>
          <p:nvPr>
            <p:ph idx="1"/>
          </p:nvPr>
        </p:nvSpPr>
        <p:spPr/>
        <p:txBody>
          <a:bodyPr>
            <a:normAutofit/>
          </a:bodyPr>
          <a:lstStyle/>
          <a:p>
            <a:r>
              <a:rPr lang="en-US" sz="2400">
                <a:ln>
                  <a:solidFill>
                    <a:srgbClr val="FFC000"/>
                  </a:solidFill>
                </a:ln>
                <a:solidFill>
                  <a:srgbClr val="FFC000"/>
                </a:solidFill>
              </a:rPr>
              <a:t>Hal ini sangat penting untuk memperkirakan jawaban yang masuk akal dan kemudian memeriksa untuk melihat apakah jawaban akhir adalah, pada kenyataannya, wajar. </a:t>
            </a:r>
            <a:r>
              <a:rPr lang="en-US" sz="2400">
                <a:solidFill>
                  <a:schemeClr val="tx1"/>
                </a:solidFill>
              </a:rPr>
              <a:t>Melakukan hal ini akan memungkinkan Anda untuk menangkap kesalahan Anda sendiri sebelum </a:t>
            </a:r>
            <a:r>
              <a:rPr lang="en-US" sz="2400" smtClean="0">
                <a:solidFill>
                  <a:schemeClr val="tx1"/>
                </a:solidFill>
              </a:rPr>
              <a:t>beralih </a:t>
            </a:r>
            <a:r>
              <a:rPr lang="en-US" sz="2400">
                <a:solidFill>
                  <a:schemeClr val="tx1"/>
                </a:solidFill>
              </a:rPr>
              <a:t>ke </a:t>
            </a:r>
            <a:r>
              <a:rPr lang="en-US" sz="2400" smtClean="0">
                <a:solidFill>
                  <a:schemeClr val="tx1"/>
                </a:solidFill>
              </a:rPr>
              <a:t>soal </a:t>
            </a:r>
            <a:r>
              <a:rPr lang="en-US" sz="2400">
                <a:solidFill>
                  <a:schemeClr val="tx1"/>
                </a:solidFill>
              </a:rPr>
              <a:t>yang lain</a:t>
            </a:r>
            <a:r>
              <a:rPr lang="en-US" sz="2400" smtClean="0">
                <a:solidFill>
                  <a:schemeClr val="tx1"/>
                </a:solidFill>
              </a:rPr>
              <a:t>.</a:t>
            </a:r>
            <a:endParaRPr lang="id-ID" sz="2400" smtClean="0">
              <a:solidFill>
                <a:schemeClr val="tx1"/>
              </a:solidFill>
            </a:endParaRPr>
          </a:p>
        </p:txBody>
      </p:sp>
    </p:spTree>
    <p:extLst>
      <p:ext uri="{BB962C8B-B14F-4D97-AF65-F5344CB8AC3E}">
        <p14:creationId xmlns:p14="http://schemas.microsoft.com/office/powerpoint/2010/main" val="22963313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smtClean="0"/>
              <a:t>Contoh</a:t>
            </a:r>
            <a:endParaRPr lang="en-US" dirty="0"/>
          </a:p>
        </p:txBody>
      </p:sp>
      <p:sp>
        <p:nvSpPr>
          <p:cNvPr id="2" name="Content Placeholder 1"/>
          <p:cNvSpPr>
            <a:spLocks noGrp="1"/>
          </p:cNvSpPr>
          <p:nvPr>
            <p:ph idx="1"/>
          </p:nvPr>
        </p:nvSpPr>
        <p:spPr/>
        <p:txBody>
          <a:bodyPr>
            <a:normAutofit fontScale="92500" lnSpcReduction="10000"/>
          </a:bodyPr>
          <a:lstStyle/>
          <a:p>
            <a:pPr marL="342900" indent="-342900">
              <a:buFont typeface="+mj-lt"/>
              <a:buAutoNum type="arabicPeriod"/>
            </a:pPr>
            <a:r>
              <a:rPr lang="en-US" smtClean="0"/>
              <a:t>Pada </a:t>
            </a:r>
            <a:r>
              <a:rPr lang="id-ID" smtClean="0"/>
              <a:t>sebuah penjualan </a:t>
            </a:r>
            <a:r>
              <a:rPr lang="en-US" smtClean="0"/>
              <a:t>tiket </a:t>
            </a:r>
            <a:r>
              <a:rPr lang="id-ID" smtClean="0"/>
              <a:t>secara kolektif, hasil </a:t>
            </a:r>
            <a:r>
              <a:rPr lang="en-US" smtClean="0"/>
              <a:t>total </a:t>
            </a:r>
            <a:r>
              <a:rPr lang="en-US"/>
              <a:t>penjualan </a:t>
            </a:r>
            <a:r>
              <a:rPr lang="id-ID" smtClean="0"/>
              <a:t>adalah sebesar </a:t>
            </a:r>
            <a:r>
              <a:rPr lang="en-US" smtClean="0"/>
              <a:t>$3.584,20</a:t>
            </a:r>
            <a:r>
              <a:rPr lang="en-US"/>
              <a:t>. Uang itu </a:t>
            </a:r>
            <a:r>
              <a:rPr lang="en-US" b="1"/>
              <a:t>dibagi rata </a:t>
            </a:r>
            <a:r>
              <a:rPr lang="en-US"/>
              <a:t>di antara klub sepak bola </a:t>
            </a:r>
            <a:r>
              <a:rPr lang="id-ID" smtClean="0"/>
              <a:t>putra</a:t>
            </a:r>
            <a:r>
              <a:rPr lang="en-US" smtClean="0"/>
              <a:t>, </a:t>
            </a:r>
            <a:r>
              <a:rPr lang="en-US"/>
              <a:t>klub sepak bola </a:t>
            </a:r>
            <a:r>
              <a:rPr lang="id-ID" smtClean="0"/>
              <a:t>putri</a:t>
            </a:r>
            <a:r>
              <a:rPr lang="en-US" smtClean="0"/>
              <a:t>, tim softball</a:t>
            </a:r>
            <a:r>
              <a:rPr lang="id-ID" smtClean="0"/>
              <a:t> putra</a:t>
            </a:r>
            <a:r>
              <a:rPr lang="en-US" smtClean="0"/>
              <a:t>, </a:t>
            </a:r>
            <a:r>
              <a:rPr lang="en-US"/>
              <a:t>dan </a:t>
            </a:r>
            <a:r>
              <a:rPr lang="en-US" smtClean="0"/>
              <a:t>tim softball</a:t>
            </a:r>
            <a:r>
              <a:rPr lang="id-ID" smtClean="0"/>
              <a:t> putri</a:t>
            </a:r>
            <a:r>
              <a:rPr lang="en-US" smtClean="0"/>
              <a:t>. </a:t>
            </a:r>
            <a:r>
              <a:rPr lang="en-US"/>
              <a:t>Berapa banyak masing-masing kelompok </a:t>
            </a:r>
            <a:r>
              <a:rPr lang="en-US" smtClean="0"/>
              <a:t>menerima</a:t>
            </a:r>
            <a:r>
              <a:rPr lang="id-ID" smtClean="0"/>
              <a:t>nya</a:t>
            </a:r>
            <a:r>
              <a:rPr lang="en-US" smtClean="0"/>
              <a:t>?</a:t>
            </a:r>
            <a:endParaRPr lang="en-US" dirty="0" smtClean="0"/>
          </a:p>
          <a:p>
            <a:pPr marL="342900" indent="-342900">
              <a:buFont typeface="+mj-lt"/>
              <a:buAutoNum type="arabicPeriod"/>
            </a:pPr>
            <a:r>
              <a:rPr lang="en-US" smtClean="0"/>
              <a:t>Mandy </a:t>
            </a:r>
            <a:r>
              <a:rPr lang="en-US"/>
              <a:t>Crandall bekerja paruh waktu di Starbucks, di mana jam nya berbeda di setiap hari. Penghasilan sehari-hari selama 5 hari dari satu minggu adalah $ 62,35, $ 75,40, $ 88,50, $ 48,30, dan $ 55,80. </a:t>
            </a:r>
            <a:r>
              <a:rPr lang="id-ID" smtClean="0"/>
              <a:t>Hitung</a:t>
            </a:r>
            <a:r>
              <a:rPr lang="en-US" smtClean="0"/>
              <a:t> </a:t>
            </a:r>
            <a:r>
              <a:rPr lang="en-US" b="1"/>
              <a:t>total</a:t>
            </a:r>
            <a:r>
              <a:rPr lang="en-US"/>
              <a:t> </a:t>
            </a:r>
            <a:r>
              <a:rPr lang="en-US" smtClean="0"/>
              <a:t>pendapatan</a:t>
            </a:r>
            <a:r>
              <a:rPr lang="id-ID" smtClean="0"/>
              <a:t> per minggu</a:t>
            </a:r>
            <a:r>
              <a:rPr lang="en-US" smtClean="0"/>
              <a:t>.</a:t>
            </a:r>
            <a:endParaRPr lang="en-US" dirty="0" smtClean="0"/>
          </a:p>
          <a:p>
            <a:pPr marL="342900" indent="-342900">
              <a:buFont typeface="+mj-lt"/>
              <a:buAutoNum type="arabicPeriod"/>
            </a:pPr>
            <a:r>
              <a:rPr lang="en-US" smtClean="0"/>
              <a:t>Jumlah </a:t>
            </a:r>
            <a:r>
              <a:rPr lang="en-US"/>
              <a:t>mahasiswa yang terdaftar di Chabot College tahun ini </a:t>
            </a:r>
            <a:r>
              <a:rPr lang="id-ID" smtClean="0"/>
              <a:t>adalah sebesar </a:t>
            </a:r>
            <a:r>
              <a:rPr lang="en-US" smtClean="0"/>
              <a:t>1</a:t>
            </a:r>
            <a:r>
              <a:rPr lang="id-ID" smtClean="0"/>
              <a:t>.</a:t>
            </a:r>
            <a:r>
              <a:rPr lang="en-US" smtClean="0"/>
              <a:t>012 </a:t>
            </a:r>
            <a:r>
              <a:rPr lang="en-US" b="1"/>
              <a:t>kurang dari </a:t>
            </a:r>
            <a:r>
              <a:rPr lang="en-US"/>
              <a:t>jumlah terdaftar tahun lalu. Pendaftaran tahun lalu adalah 21.382. Cari pendaftaran tahun ini.</a:t>
            </a:r>
            <a:endParaRPr lang="en-US" dirty="0" smtClean="0"/>
          </a:p>
          <a:p>
            <a:pPr marL="342900" indent="-342900">
              <a:buFont typeface="+mj-lt"/>
              <a:buAutoNum type="arabicPeriod"/>
            </a:pPr>
            <a:r>
              <a:rPr lang="en-US" smtClean="0"/>
              <a:t>Pemilik </a:t>
            </a:r>
            <a:r>
              <a:rPr lang="en-US"/>
              <a:t>rumah apartemen </a:t>
            </a:r>
            <a:r>
              <a:rPr lang="en-US" smtClean="0"/>
              <a:t>kecil </a:t>
            </a:r>
            <a:r>
              <a:rPr lang="id-ID" smtClean="0"/>
              <a:t>menyewakan </a:t>
            </a:r>
            <a:r>
              <a:rPr lang="en-US" smtClean="0"/>
              <a:t>tujuh </a:t>
            </a:r>
            <a:r>
              <a:rPr lang="en-US"/>
              <a:t>apartemen </a:t>
            </a:r>
            <a:r>
              <a:rPr lang="id-ID" smtClean="0"/>
              <a:t>masing-masing sebesar</a:t>
            </a:r>
            <a:r>
              <a:rPr lang="en-US" smtClean="0"/>
              <a:t> </a:t>
            </a:r>
            <a:r>
              <a:rPr lang="en-US"/>
              <a:t>$ </a:t>
            </a:r>
            <a:r>
              <a:rPr lang="en-US" smtClean="0"/>
              <a:t>975. </a:t>
            </a:r>
            <a:r>
              <a:rPr lang="en-US"/>
              <a:t>Setelah membayar </a:t>
            </a:r>
            <a:r>
              <a:rPr lang="id-ID" smtClean="0"/>
              <a:t>biaya sebesar </a:t>
            </a:r>
            <a:r>
              <a:rPr lang="en-US" smtClean="0"/>
              <a:t>$ 5.920, </a:t>
            </a:r>
            <a:r>
              <a:rPr lang="en-US"/>
              <a:t>termasuk pembayaran hipotek, dalam satu bulan, </a:t>
            </a:r>
            <a:r>
              <a:rPr lang="id-ID" smtClean="0"/>
              <a:t>hitung</a:t>
            </a:r>
            <a:r>
              <a:rPr lang="en-US" smtClean="0"/>
              <a:t> </a:t>
            </a:r>
            <a:r>
              <a:rPr lang="en-US"/>
              <a:t>jumlah yang </a:t>
            </a:r>
            <a:r>
              <a:rPr lang="en-US" b="1"/>
              <a:t>tersisa</a:t>
            </a:r>
            <a:r>
              <a:rPr lang="en-US"/>
              <a:t>.</a:t>
            </a:r>
            <a:endParaRPr lang="en-US" dirty="0" smtClean="0"/>
          </a:p>
          <a:p>
            <a:pPr marL="342900" indent="-342900">
              <a:buFont typeface="+mj-lt"/>
              <a:buAutoNum type="arabicPeriod"/>
            </a:pPr>
            <a:endParaRPr lang="en-US" dirty="0"/>
          </a:p>
        </p:txBody>
      </p:sp>
    </p:spTree>
    <p:extLst>
      <p:ext uri="{BB962C8B-B14F-4D97-AF65-F5344CB8AC3E}">
        <p14:creationId xmlns:p14="http://schemas.microsoft.com/office/powerpoint/2010/main" val="30152883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id-ID" sz="6000" cap="all" smtClean="0">
                <a:ln/>
                <a:solidFill>
                  <a:schemeClr val="accent4">
                    <a:lumMod val="50000"/>
                  </a:schemeClr>
                </a:solidFill>
                <a:effectLst>
                  <a:outerShdw blurRad="50800" dist="38100" dir="2700000" algn="tl" rotWithShape="0">
                    <a:prstClr val="black">
                      <a:alpha val="40000"/>
                    </a:prstClr>
                  </a:outerShdw>
                </a:effectLst>
              </a:rPr>
              <a:t>PECAHAN</a:t>
            </a:r>
            <a:br>
              <a:rPr lang="id-ID" sz="6000" cap="all" smtClean="0">
                <a:ln/>
                <a:solidFill>
                  <a:schemeClr val="accent4">
                    <a:lumMod val="50000"/>
                  </a:schemeClr>
                </a:solidFill>
                <a:effectLst>
                  <a:outerShdw blurRad="50800" dist="38100" dir="2700000" algn="tl" rotWithShape="0">
                    <a:prstClr val="black">
                      <a:alpha val="40000"/>
                    </a:prstClr>
                  </a:outerShdw>
                </a:effectLst>
              </a:rPr>
            </a:br>
            <a:r>
              <a:rPr lang="id-ID" sz="6000" smtClean="0">
                <a:ln/>
                <a:solidFill>
                  <a:schemeClr val="accent4">
                    <a:lumMod val="50000"/>
                  </a:schemeClr>
                </a:solidFill>
              </a:rPr>
              <a:t>(FRACTION)</a:t>
            </a:r>
            <a:endParaRPr lang="en-US" sz="6000" cap="all" dirty="0">
              <a:ln/>
              <a:solidFill>
                <a:schemeClr val="accent4">
                  <a:lumMod val="50000"/>
                </a:schemeClr>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679645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Definitions</a:t>
            </a:r>
            <a:endParaRPr lang="en-US" dirty="0"/>
          </a:p>
        </p:txBody>
      </p:sp>
      <p:sp>
        <p:nvSpPr>
          <p:cNvPr id="5" name="Content Placeholder 4"/>
          <p:cNvSpPr>
            <a:spLocks noGrp="1"/>
          </p:cNvSpPr>
          <p:nvPr>
            <p:ph idx="1"/>
          </p:nvPr>
        </p:nvSpPr>
        <p:spPr/>
        <p:txBody>
          <a:bodyPr>
            <a:normAutofit lnSpcReduction="10000"/>
          </a:bodyPr>
          <a:lstStyle/>
          <a:p>
            <a:pPr marL="285750" indent="-285750">
              <a:buFont typeface="Wingdings" pitchFamily="2" charset="2"/>
              <a:buChar char="v"/>
            </a:pPr>
            <a:r>
              <a:rPr lang="id-ID" b="1" smtClean="0"/>
              <a:t>Pecahan (</a:t>
            </a:r>
            <a:r>
              <a:rPr lang="id-ID" b="1" i="1" smtClean="0"/>
              <a:t>fraction</a:t>
            </a:r>
            <a:r>
              <a:rPr lang="id-ID" b="1" smtClean="0"/>
              <a:t>)</a:t>
            </a:r>
            <a:r>
              <a:rPr lang="en-US" smtClean="0"/>
              <a:t> </a:t>
            </a:r>
            <a:r>
              <a:rPr lang="en-US"/>
              <a:t>adalah cara matematis untuk mengungkapkan bagian dari </a:t>
            </a:r>
            <a:r>
              <a:rPr lang="id-ID" smtClean="0"/>
              <a:t>ke</a:t>
            </a:r>
            <a:r>
              <a:rPr lang="en-US" smtClean="0"/>
              <a:t>semuanya</a:t>
            </a:r>
            <a:r>
              <a:rPr lang="en-US"/>
              <a:t>. Sebagai contoh, 2/3 adalah </a:t>
            </a:r>
            <a:r>
              <a:rPr lang="id-ID" smtClean="0"/>
              <a:t>pecahan yang </a:t>
            </a:r>
            <a:r>
              <a:rPr lang="en-US" smtClean="0"/>
              <a:t>mengekspresikan </a:t>
            </a:r>
            <a:r>
              <a:rPr lang="en-US"/>
              <a:t>dua bagian dari total tiga bagian. </a:t>
            </a:r>
          </a:p>
          <a:p>
            <a:pPr marL="285750" indent="-285750">
              <a:buFont typeface="Wingdings" pitchFamily="2" charset="2"/>
              <a:buChar char="v"/>
            </a:pPr>
            <a:r>
              <a:rPr lang="en-US" b="1" smtClean="0"/>
              <a:t>Pembilang</a:t>
            </a:r>
            <a:r>
              <a:rPr lang="id-ID" b="1" smtClean="0"/>
              <a:t> (</a:t>
            </a:r>
            <a:r>
              <a:rPr lang="id-ID" b="1" i="1" smtClean="0"/>
              <a:t>numerator</a:t>
            </a:r>
            <a:r>
              <a:rPr lang="id-ID" b="1" smtClean="0"/>
              <a:t>)</a:t>
            </a:r>
            <a:r>
              <a:rPr lang="en-US" b="1" smtClean="0"/>
              <a:t> </a:t>
            </a:r>
            <a:r>
              <a:rPr lang="id-ID" smtClean="0"/>
              <a:t>adalah j</a:t>
            </a:r>
            <a:r>
              <a:rPr lang="en-US" smtClean="0"/>
              <a:t>umlah </a:t>
            </a:r>
            <a:r>
              <a:rPr lang="en-US"/>
              <a:t>di atas garis pembagian pecahan. Ini merupakan </a:t>
            </a:r>
            <a:r>
              <a:rPr lang="id-ID" smtClean="0"/>
              <a:t>yang dibagi</a:t>
            </a:r>
            <a:r>
              <a:rPr lang="en-US" smtClean="0"/>
              <a:t> </a:t>
            </a:r>
            <a:r>
              <a:rPr lang="id-ID" smtClean="0"/>
              <a:t>dalam pembagian</a:t>
            </a:r>
            <a:r>
              <a:rPr lang="en-US" smtClean="0"/>
              <a:t>. </a:t>
            </a:r>
            <a:r>
              <a:rPr lang="en-US"/>
              <a:t>Dalam fraksi 2/3, 2 adalah pembilangnya. </a:t>
            </a:r>
          </a:p>
          <a:p>
            <a:pPr marL="285750" indent="-285750">
              <a:buFont typeface="Wingdings" pitchFamily="2" charset="2"/>
              <a:buChar char="v"/>
            </a:pPr>
            <a:r>
              <a:rPr lang="en-US" b="1" smtClean="0"/>
              <a:t>Penyebut</a:t>
            </a:r>
            <a:r>
              <a:rPr lang="id-ID" b="1" smtClean="0"/>
              <a:t> (</a:t>
            </a:r>
            <a:r>
              <a:rPr lang="id-ID" b="1" i="1" smtClean="0"/>
              <a:t>denominator</a:t>
            </a:r>
            <a:r>
              <a:rPr lang="id-ID" b="1" smtClean="0"/>
              <a:t>)</a:t>
            </a:r>
            <a:r>
              <a:rPr lang="en-US" smtClean="0"/>
              <a:t> </a:t>
            </a:r>
            <a:r>
              <a:rPr lang="id-ID" smtClean="0"/>
              <a:t>adalah angka</a:t>
            </a:r>
            <a:r>
              <a:rPr lang="en-US" smtClean="0"/>
              <a:t> </a:t>
            </a:r>
            <a:r>
              <a:rPr lang="en-US"/>
              <a:t>di bagian bawah garis pembagian pecahan. Ini merupakan pembagi </a:t>
            </a:r>
            <a:r>
              <a:rPr lang="id-ID" smtClean="0"/>
              <a:t>dalam pembagian</a:t>
            </a:r>
            <a:r>
              <a:rPr lang="en-US" smtClean="0"/>
              <a:t>. </a:t>
            </a:r>
            <a:r>
              <a:rPr lang="en-US"/>
              <a:t>Dalam fraksi 2/3, 3 adalah penyebut. </a:t>
            </a:r>
          </a:p>
          <a:p>
            <a:pPr marL="285750" indent="-285750">
              <a:buFont typeface="Wingdings" pitchFamily="2" charset="2"/>
              <a:buChar char="v"/>
            </a:pPr>
            <a:r>
              <a:rPr lang="id-ID" b="1" smtClean="0"/>
              <a:t>Garis bagi </a:t>
            </a:r>
            <a:r>
              <a:rPr lang="id-ID" smtClean="0"/>
              <a:t>adalah garis </a:t>
            </a:r>
            <a:r>
              <a:rPr lang="en-US" smtClean="0"/>
              <a:t>horizontal </a:t>
            </a:r>
            <a:r>
              <a:rPr lang="en-US"/>
              <a:t>atau </a:t>
            </a:r>
            <a:r>
              <a:rPr lang="id-ID" smtClean="0"/>
              <a:t>garis </a:t>
            </a:r>
            <a:r>
              <a:rPr lang="en-US" smtClean="0"/>
              <a:t>miring </a:t>
            </a:r>
            <a:r>
              <a:rPr lang="id-ID" smtClean="0"/>
              <a:t>yang </a:t>
            </a:r>
            <a:r>
              <a:rPr lang="en-US" smtClean="0"/>
              <a:t>memisahkan </a:t>
            </a:r>
            <a:r>
              <a:rPr lang="en-US"/>
              <a:t>pembilang </a:t>
            </a:r>
            <a:r>
              <a:rPr lang="id-ID" smtClean="0"/>
              <a:t>dan</a:t>
            </a:r>
            <a:r>
              <a:rPr lang="en-US" smtClean="0"/>
              <a:t> </a:t>
            </a:r>
            <a:r>
              <a:rPr lang="en-US"/>
              <a:t>penyebut. Simbol yang mewakili "dibagi dengan" dalam pecahan. Dalam fraksi 2/3, garis antara 1 dan 3 adalah garis </a:t>
            </a:r>
            <a:r>
              <a:rPr lang="id-ID" smtClean="0"/>
              <a:t>bagi</a:t>
            </a:r>
            <a:r>
              <a:rPr lang="en-US" smtClean="0"/>
              <a:t>.</a:t>
            </a:r>
            <a:endParaRPr lang="en-US" dirty="0"/>
          </a:p>
        </p:txBody>
      </p:sp>
    </p:spTree>
    <p:extLst>
      <p:ext uri="{BB962C8B-B14F-4D97-AF65-F5344CB8AC3E}">
        <p14:creationId xmlns:p14="http://schemas.microsoft.com/office/powerpoint/2010/main" val="34260917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880181"/>
            <a:ext cx="8534400" cy="2194560"/>
          </a:xfrm>
        </p:spPr>
        <p:txBody>
          <a:bodyPr/>
          <a:lstStyle/>
          <a:p>
            <a:pPr marL="1081088" indent="-1081088" algn="l"/>
            <a:r>
              <a:rPr lang="id-ID" sz="4400" cap="none" smtClean="0">
                <a:solidFill>
                  <a:schemeClr val="tx1"/>
                </a:solidFill>
                <a:effectLst>
                  <a:outerShdw blurRad="38100" dist="19050" dir="2700000" algn="tl" rotWithShape="0">
                    <a:schemeClr val="dk1">
                      <a:alpha val="40000"/>
                    </a:schemeClr>
                  </a:outerShdw>
                </a:effectLst>
              </a:rPr>
              <a:t>1.2 	Penambahan dan </a:t>
            </a:r>
            <a:r>
              <a:rPr lang="en-US" sz="4400" cap="none" smtClean="0">
                <a:solidFill>
                  <a:schemeClr val="tx1"/>
                </a:solidFill>
                <a:effectLst>
                  <a:outerShdw blurRad="38100" dist="19050" dir="2700000" algn="tl" rotWithShape="0">
                    <a:schemeClr val="dk1">
                      <a:alpha val="40000"/>
                    </a:schemeClr>
                  </a:outerShdw>
                </a:effectLst>
              </a:rPr>
              <a:t/>
            </a:r>
            <a:br>
              <a:rPr lang="en-US" sz="4400" cap="none" smtClean="0">
                <a:solidFill>
                  <a:schemeClr val="tx1"/>
                </a:solidFill>
                <a:effectLst>
                  <a:outerShdw blurRad="38100" dist="19050" dir="2700000" algn="tl" rotWithShape="0">
                    <a:schemeClr val="dk1">
                      <a:alpha val="40000"/>
                    </a:schemeClr>
                  </a:outerShdw>
                </a:effectLst>
              </a:rPr>
            </a:br>
            <a:r>
              <a:rPr lang="id-ID" sz="4400" cap="none" smtClean="0">
                <a:solidFill>
                  <a:schemeClr val="tx1"/>
                </a:solidFill>
                <a:effectLst>
                  <a:outerShdw blurRad="38100" dist="19050" dir="2700000" algn="tl" rotWithShape="0">
                    <a:schemeClr val="dk1">
                      <a:alpha val="40000"/>
                    </a:schemeClr>
                  </a:outerShdw>
                </a:effectLst>
              </a:rPr>
              <a:t>Pengurangan Bilangan Pecahan</a:t>
            </a:r>
            <a:endParaRPr lang="en-US" sz="4400" cap="none" dirty="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536920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0114" y="247650"/>
            <a:ext cx="4582886" cy="800100"/>
          </a:xfrm>
        </p:spPr>
        <p:txBody>
          <a:bodyPr>
            <a:noAutofit/>
          </a:bodyPr>
          <a:lstStyle/>
          <a:p>
            <a:r>
              <a:rPr lang="id-ID" sz="2400" smtClean="0"/>
              <a:t>Proper fraction, improper fraction, and mix number</a:t>
            </a:r>
            <a:endParaRPr lang="id-ID" sz="240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594643" y="228600"/>
            <a:ext cx="3345089" cy="112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3"/>
          <p:cNvGrpSpPr/>
          <p:nvPr/>
        </p:nvGrpSpPr>
        <p:grpSpPr>
          <a:xfrm>
            <a:off x="4876801" y="1504950"/>
            <a:ext cx="3342098" cy="3124200"/>
            <a:chOff x="391886" y="1289957"/>
            <a:chExt cx="2667001" cy="2957674"/>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886" y="1289957"/>
              <a:ext cx="2667000" cy="2259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886" y="3473062"/>
              <a:ext cx="2667001" cy="774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TextBox 1"/>
          <p:cNvSpPr txBox="1"/>
          <p:nvPr/>
        </p:nvSpPr>
        <p:spPr>
          <a:xfrm>
            <a:off x="685800" y="1809750"/>
            <a:ext cx="3962400" cy="954107"/>
          </a:xfrm>
          <a:prstGeom prst="rect">
            <a:avLst/>
          </a:prstGeom>
          <a:noFill/>
        </p:spPr>
        <p:txBody>
          <a:bodyPr wrap="square" rtlCol="0">
            <a:spAutoFit/>
          </a:bodyPr>
          <a:lstStyle/>
          <a:p>
            <a:r>
              <a:rPr lang="id-ID" sz="1400" b="1" smtClean="0">
                <a:latin typeface="Calibri" panose="020F0502020204030204" pitchFamily="34" charset="0"/>
              </a:rPr>
              <a:t>Pecahan murni, </a:t>
            </a:r>
            <a:r>
              <a:rPr lang="id-ID" sz="1400" smtClean="0">
                <a:latin typeface="Calibri" panose="020F0502020204030204" pitchFamily="34" charset="0"/>
              </a:rPr>
              <a:t>adalah pecahan di mana pembilangnya lebih kecil daripada penyebutnya. Menggambarkan kurang dari unit keseluruhan. Pecahan ¼ adalah pecahan murni</a:t>
            </a:r>
            <a:endParaRPr lang="id-ID" sz="1400">
              <a:latin typeface="Calibri" panose="020F0502020204030204" pitchFamily="34" charset="0"/>
            </a:endParaRPr>
          </a:p>
        </p:txBody>
      </p:sp>
      <p:sp>
        <p:nvSpPr>
          <p:cNvPr id="10" name="TextBox 9"/>
          <p:cNvSpPr txBox="1"/>
          <p:nvPr/>
        </p:nvSpPr>
        <p:spPr>
          <a:xfrm>
            <a:off x="685800" y="2823686"/>
            <a:ext cx="3962400" cy="738664"/>
          </a:xfrm>
          <a:prstGeom prst="rect">
            <a:avLst/>
          </a:prstGeom>
          <a:noFill/>
        </p:spPr>
        <p:txBody>
          <a:bodyPr wrap="square" rtlCol="0">
            <a:spAutoFit/>
          </a:bodyPr>
          <a:lstStyle/>
          <a:p>
            <a:r>
              <a:rPr lang="id-ID" sz="1400" b="1" smtClean="0">
                <a:latin typeface="Calibri" panose="020F0502020204030204" pitchFamily="34" charset="0"/>
              </a:rPr>
              <a:t>Pecahan biasa, </a:t>
            </a:r>
            <a:r>
              <a:rPr lang="id-ID" sz="1400" smtClean="0">
                <a:latin typeface="Calibri" panose="020F0502020204030204" pitchFamily="34" charset="0"/>
              </a:rPr>
              <a:t>adalah pecahan di mana penyebutnya lebih kecil daripada pembilangnya. Pecahan 4/1 adalah pecahan biasa</a:t>
            </a:r>
            <a:endParaRPr lang="id-ID" sz="1400">
              <a:latin typeface="Calibri" panose="020F0502020204030204" pitchFamily="34" charset="0"/>
            </a:endParaRPr>
          </a:p>
        </p:txBody>
      </p:sp>
      <mc:AlternateContent xmlns:mc="http://schemas.openxmlformats.org/markup-compatibility/2006" xmlns:a14="http://schemas.microsoft.com/office/drawing/2010/main">
        <mc:Choice Requires="a14">
          <p:sp>
            <p:nvSpPr>
              <p:cNvPr id="9" name="TextBox 8"/>
              <p:cNvSpPr txBox="1"/>
              <p:nvPr/>
            </p:nvSpPr>
            <p:spPr>
              <a:xfrm>
                <a:off x="685800" y="3585686"/>
                <a:ext cx="3962400" cy="846963"/>
              </a:xfrm>
              <a:prstGeom prst="rect">
                <a:avLst/>
              </a:prstGeom>
              <a:noFill/>
            </p:spPr>
            <p:txBody>
              <a:bodyPr wrap="square" rtlCol="0">
                <a:spAutoFit/>
              </a:bodyPr>
              <a:lstStyle/>
              <a:p>
                <a:r>
                  <a:rPr lang="en-US" sz="1400" b="1" smtClean="0">
                    <a:latin typeface="Calibri" panose="020F0502020204030204" pitchFamily="34" charset="0"/>
                  </a:rPr>
                  <a:t>Angka Campuran</a:t>
                </a:r>
                <a:r>
                  <a:rPr lang="id-ID" sz="1400" b="1" smtClean="0">
                    <a:latin typeface="Calibri" panose="020F0502020204030204" pitchFamily="34" charset="0"/>
                  </a:rPr>
                  <a:t>, </a:t>
                </a:r>
                <a:r>
                  <a:rPr lang="id-ID" sz="1400" smtClean="0">
                    <a:latin typeface="Calibri" panose="020F0502020204030204" pitchFamily="34" charset="0"/>
                  </a:rPr>
                  <a:t>adalah pecahan </a:t>
                </a:r>
                <a:r>
                  <a:rPr lang="en-US" sz="1400" smtClean="0">
                    <a:latin typeface="Calibri" panose="020F0502020204030204" pitchFamily="34" charset="0"/>
                  </a:rPr>
                  <a:t>yang merupakan kombinasi antara angka bulat dan pecahan murni</a:t>
                </a:r>
                <a:r>
                  <a:rPr lang="id-ID" sz="1400" smtClean="0">
                    <a:latin typeface="Calibri" panose="020F0502020204030204" pitchFamily="34" charset="0"/>
                  </a:rPr>
                  <a:t>. </a:t>
                </a:r>
                <a:r>
                  <a:rPr lang="en-US" sz="1400" smtClean="0">
                    <a:latin typeface="Calibri" panose="020F0502020204030204" pitchFamily="34" charset="0"/>
                  </a:rPr>
                  <a:t>Pecahan </a:t>
                </a:r>
                <a14:m>
                  <m:oMath xmlns:m="http://schemas.openxmlformats.org/officeDocument/2006/math">
                    <m:r>
                      <a:rPr lang="en-US" sz="1400" b="0" i="0" smtClean="0">
                        <a:latin typeface="Cambria Math"/>
                      </a:rPr>
                      <m:t>10</m:t>
                    </m:r>
                    <m:f>
                      <m:fPr>
                        <m:ctrlPr>
                          <a:rPr lang="en-US" sz="1400" i="1" smtClean="0">
                            <a:latin typeface="Cambria Math"/>
                          </a:rPr>
                        </m:ctrlPr>
                      </m:fPr>
                      <m:num>
                        <m:r>
                          <a:rPr lang="en-US" sz="1400" b="0" i="1" smtClean="0">
                            <a:latin typeface="Cambria Math"/>
                          </a:rPr>
                          <m:t>1</m:t>
                        </m:r>
                      </m:num>
                      <m:den>
                        <m:r>
                          <a:rPr lang="en-US" sz="1400" b="0" i="1" smtClean="0">
                            <a:latin typeface="Cambria Math"/>
                          </a:rPr>
                          <m:t>4</m:t>
                        </m:r>
                      </m:den>
                    </m:f>
                  </m:oMath>
                </a14:m>
                <a:r>
                  <a:rPr lang="en-US" sz="1400" smtClean="0">
                    <a:latin typeface="Calibri" panose="020F0502020204030204" pitchFamily="34" charset="0"/>
                  </a:rPr>
                  <a:t> adalah angka campuran.</a:t>
                </a:r>
                <a:endParaRPr lang="id-ID" sz="1400">
                  <a:latin typeface="Calibri" panose="020F0502020204030204" pitchFamily="34"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685800" y="3585686"/>
                <a:ext cx="3962400" cy="846963"/>
              </a:xfrm>
              <a:prstGeom prst="rect">
                <a:avLst/>
              </a:prstGeom>
              <a:blipFill rotWithShape="1">
                <a:blip r:embed="rId5"/>
                <a:stretch>
                  <a:fillRect l="-462" t="-719" r="-154"/>
                </a:stretch>
              </a:blipFill>
            </p:spPr>
            <p:txBody>
              <a:bodyPr/>
              <a:lstStyle/>
              <a:p>
                <a:r>
                  <a:rPr lang="en-US">
                    <a:noFill/>
                  </a:rPr>
                  <a:t> </a:t>
                </a:r>
              </a:p>
            </p:txBody>
          </p:sp>
        </mc:Fallback>
      </mc:AlternateContent>
      <p:sp>
        <p:nvSpPr>
          <p:cNvPr id="5" name="TextBox 4"/>
          <p:cNvSpPr txBox="1"/>
          <p:nvPr/>
        </p:nvSpPr>
        <p:spPr>
          <a:xfrm>
            <a:off x="342900" y="285750"/>
            <a:ext cx="5219700" cy="830997"/>
          </a:xfrm>
          <a:prstGeom prst="rect">
            <a:avLst/>
          </a:prstGeom>
          <a:solidFill>
            <a:schemeClr val="bg1"/>
          </a:solidFill>
        </p:spPr>
        <p:txBody>
          <a:bodyPr wrap="square" rtlCol="0">
            <a:spAutoFit/>
          </a:bodyPr>
          <a:lstStyle/>
          <a:p>
            <a:pPr marL="1196975" indent="-1196975"/>
            <a:r>
              <a:rPr lang="en-US" sz="2400" b="1" smtClean="0">
                <a:solidFill>
                  <a:schemeClr val="accent4">
                    <a:lumMod val="75000"/>
                  </a:schemeClr>
                </a:solidFill>
                <a:effectLst>
                  <a:outerShdw blurRad="38100" dist="38100" dir="2700000" algn="tl">
                    <a:srgbClr val="000000">
                      <a:alpha val="43137"/>
                    </a:srgbClr>
                  </a:outerShdw>
                </a:effectLst>
              </a:rPr>
              <a:t>Definisi</a:t>
            </a:r>
            <a:r>
              <a:rPr lang="en-US" sz="2400" b="1" smtClean="0">
                <a:solidFill>
                  <a:schemeClr val="accent1"/>
                </a:solidFill>
                <a:effectLst>
                  <a:outerShdw blurRad="38100" dist="38100" dir="2700000" algn="tl">
                    <a:srgbClr val="000000">
                      <a:alpha val="43137"/>
                    </a:srgbClr>
                  </a:outerShdw>
                </a:effectLst>
              </a:rPr>
              <a:t>: 	Pecahan murni, pecahan biasa, dan angka campuran</a:t>
            </a:r>
            <a:endParaRPr lang="en-US" sz="2400" b="1">
              <a:solidFill>
                <a:schemeClr val="accent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051024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0114" y="247650"/>
            <a:ext cx="4582886" cy="800100"/>
          </a:xfrm>
        </p:spPr>
        <p:txBody>
          <a:bodyPr>
            <a:noAutofit/>
          </a:bodyPr>
          <a:lstStyle/>
          <a:p>
            <a:r>
              <a:rPr lang="id-ID" sz="2400" smtClean="0"/>
              <a:t>Proper fraction, improper fraction, and mix number</a:t>
            </a:r>
            <a:endParaRPr lang="id-ID" sz="240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594643" y="228600"/>
            <a:ext cx="3345089" cy="112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9029" y="1276349"/>
            <a:ext cx="5798127" cy="1905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7273" y="3522109"/>
            <a:ext cx="5798127" cy="96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3"/>
          <p:cNvGrpSpPr/>
          <p:nvPr/>
        </p:nvGrpSpPr>
        <p:grpSpPr>
          <a:xfrm>
            <a:off x="391886" y="1276350"/>
            <a:ext cx="2667001" cy="2957674"/>
            <a:chOff x="391886" y="1289957"/>
            <a:chExt cx="2667001" cy="2957674"/>
          </a:xfrm>
        </p:grpSpPr>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1886" y="1289957"/>
              <a:ext cx="2667000" cy="2259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886" y="3473062"/>
              <a:ext cx="2667001" cy="774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8124266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 y="209550"/>
            <a:ext cx="626706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2" name="TextBox 1"/>
              <p:cNvSpPr txBox="1"/>
              <p:nvPr/>
            </p:nvSpPr>
            <p:spPr>
              <a:xfrm>
                <a:off x="5867400" y="1485900"/>
                <a:ext cx="2894261" cy="3576492"/>
              </a:xfrm>
              <a:prstGeom prst="rect">
                <a:avLst/>
              </a:prstGeom>
              <a:solidFill>
                <a:schemeClr val="accent2">
                  <a:lumMod val="40000"/>
                  <a:lumOff val="60000"/>
                </a:schemeClr>
              </a:solidFill>
              <a:effectLst>
                <a:outerShdw blurRad="177800" dist="50800" dir="2700000" algn="tl" rotWithShape="0">
                  <a:prstClr val="black">
                    <a:alpha val="73000"/>
                  </a:prstClr>
                </a:outerShdw>
              </a:effectLst>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1400" b="1" smtClean="0"/>
                  <a:t>CONTOH:</a:t>
                </a:r>
              </a:p>
              <a:p>
                <a:r>
                  <a:rPr lang="en-US" sz="1400" smtClean="0"/>
                  <a:t>Konversikan pecahan biasa menjadi angka bulat atau angka campuran.</a:t>
                </a:r>
              </a:p>
              <a:p>
                <a:pPr marL="228600" indent="-228600">
                  <a:spcAft>
                    <a:spcPts val="600"/>
                  </a:spcAft>
                  <a:buAutoNum type="alphaLcPeriod"/>
                </a:pPr>
                <a14:m>
                  <m:oMath xmlns:m="http://schemas.openxmlformats.org/officeDocument/2006/math">
                    <m:f>
                      <m:fPr>
                        <m:ctrlPr>
                          <a:rPr lang="en-US" sz="1400" i="1" smtClean="0">
                            <a:latin typeface="Cambria Math"/>
                          </a:rPr>
                        </m:ctrlPr>
                      </m:fPr>
                      <m:num>
                        <m:r>
                          <a:rPr lang="en-US" sz="1400" b="0" i="0" smtClean="0">
                            <a:latin typeface="Cambria Math"/>
                          </a:rPr>
                          <m:t>30</m:t>
                        </m:r>
                      </m:num>
                      <m:den>
                        <m:r>
                          <a:rPr lang="en-US" sz="1400" b="0" i="0" smtClean="0">
                            <a:latin typeface="Cambria Math"/>
                          </a:rPr>
                          <m:t>5</m:t>
                        </m:r>
                      </m:den>
                    </m:f>
                  </m:oMath>
                </a14:m>
                <a:r>
                  <a:rPr lang="en-US" sz="1400" smtClean="0"/>
                  <a:t>        </a:t>
                </a:r>
              </a:p>
              <a:p>
                <a:pPr marL="228600" indent="-228600">
                  <a:spcAft>
                    <a:spcPts val="600"/>
                  </a:spcAft>
                  <a:buAutoNum type="alphaLcPeriod"/>
                </a:pPr>
                <a:r>
                  <a:rPr lang="en-US" sz="1400" smtClean="0"/>
                  <a:t> </a:t>
                </a:r>
                <a14:m>
                  <m:oMath xmlns:m="http://schemas.openxmlformats.org/officeDocument/2006/math">
                    <m:f>
                      <m:fPr>
                        <m:ctrlPr>
                          <a:rPr lang="en-US" sz="1400" i="1" smtClean="0">
                            <a:latin typeface="Cambria Math"/>
                          </a:rPr>
                        </m:ctrlPr>
                      </m:fPr>
                      <m:num>
                        <m:r>
                          <a:rPr lang="en-US" sz="1400" b="0" i="0" smtClean="0">
                            <a:latin typeface="Cambria Math"/>
                          </a:rPr>
                          <m:t>9</m:t>
                        </m:r>
                      </m:num>
                      <m:den>
                        <m:r>
                          <a:rPr lang="en-US" sz="1400" b="0" i="0" smtClean="0">
                            <a:latin typeface="Cambria Math"/>
                          </a:rPr>
                          <m:t>2</m:t>
                        </m:r>
                      </m:den>
                    </m:f>
                  </m:oMath>
                </a14:m>
                <a:r>
                  <a:rPr lang="en-US" sz="1400" smtClean="0"/>
                  <a:t>         </a:t>
                </a:r>
              </a:p>
              <a:p>
                <a:pPr marL="228600" indent="-228600">
                  <a:buAutoNum type="alphaLcPeriod"/>
                </a:pPr>
                <a:endParaRPr lang="en-US" sz="1400"/>
              </a:p>
              <a:p>
                <a:pPr marL="228600" indent="-228600">
                  <a:buAutoNum type="alphaLcPeriod"/>
                </a:pPr>
                <a:endParaRPr lang="en-US" sz="1400" b="1" smtClean="0"/>
              </a:p>
              <a:p>
                <a:r>
                  <a:rPr lang="en-US" sz="1400" b="1" smtClean="0"/>
                  <a:t>LATIHAN</a:t>
                </a:r>
              </a:p>
              <a:p>
                <a:r>
                  <a:rPr lang="en-US" sz="1400"/>
                  <a:t>Konversi pecahan biasa menjadi angka bulat atau angka campuran.</a:t>
                </a:r>
              </a:p>
              <a:p>
                <a:pPr marL="342900" indent="-342900">
                  <a:spcAft>
                    <a:spcPts val="300"/>
                  </a:spcAft>
                  <a:buFont typeface="+mj-lt"/>
                  <a:buAutoNum type="alphaLcPeriod"/>
                </a:pPr>
                <a14:m>
                  <m:oMath xmlns:m="http://schemas.openxmlformats.org/officeDocument/2006/math">
                    <m:f>
                      <m:fPr>
                        <m:ctrlPr>
                          <a:rPr lang="en-US" sz="1400" i="1">
                            <a:latin typeface="Cambria Math"/>
                          </a:rPr>
                        </m:ctrlPr>
                      </m:fPr>
                      <m:num>
                        <m:r>
                          <a:rPr lang="en-US" sz="1400" b="0" i="0" smtClean="0">
                            <a:latin typeface="Cambria Math"/>
                          </a:rPr>
                          <m:t>8</m:t>
                        </m:r>
                      </m:num>
                      <m:den>
                        <m:r>
                          <a:rPr lang="en-US" sz="1400" b="0" i="0" smtClean="0">
                            <a:latin typeface="Cambria Math"/>
                          </a:rPr>
                          <m:t>3</m:t>
                        </m:r>
                      </m:den>
                    </m:f>
                  </m:oMath>
                </a14:m>
                <a:r>
                  <a:rPr lang="en-US" sz="1400"/>
                  <a:t>        </a:t>
                </a:r>
              </a:p>
              <a:p>
                <a:pPr marL="342900" indent="-342900">
                  <a:spcAft>
                    <a:spcPts val="300"/>
                  </a:spcAft>
                  <a:buFont typeface="+mj-lt"/>
                  <a:buAutoNum type="alphaLcPeriod"/>
                </a:pPr>
                <a14:m>
                  <m:oMath xmlns:m="http://schemas.openxmlformats.org/officeDocument/2006/math">
                    <m:f>
                      <m:fPr>
                        <m:ctrlPr>
                          <a:rPr lang="en-US" sz="1400" i="1">
                            <a:latin typeface="Cambria Math"/>
                          </a:rPr>
                        </m:ctrlPr>
                      </m:fPr>
                      <m:num>
                        <m:r>
                          <a:rPr lang="en-US" sz="1400" b="0" i="0" smtClean="0">
                            <a:latin typeface="Cambria Math"/>
                          </a:rPr>
                          <m:t>25</m:t>
                        </m:r>
                      </m:num>
                      <m:den>
                        <m:r>
                          <a:rPr lang="en-US" sz="1400" b="0" i="0" smtClean="0">
                            <a:latin typeface="Cambria Math"/>
                          </a:rPr>
                          <m:t>4</m:t>
                        </m:r>
                      </m:den>
                    </m:f>
                  </m:oMath>
                </a14:m>
                <a:r>
                  <a:rPr lang="en-US" sz="1400"/>
                  <a:t>   </a:t>
                </a:r>
                <a:endParaRPr lang="en-US" sz="1400" smtClean="0"/>
              </a:p>
              <a:p>
                <a:pPr marL="342900" indent="-342900">
                  <a:spcAft>
                    <a:spcPts val="300"/>
                  </a:spcAft>
                  <a:buFont typeface="+mj-lt"/>
                  <a:buAutoNum type="alphaLcPeriod"/>
                </a:pPr>
                <a:r>
                  <a:rPr lang="en-US" sz="1400" smtClean="0"/>
                  <a:t> </a:t>
                </a:r>
                <a14:m>
                  <m:oMath xmlns:m="http://schemas.openxmlformats.org/officeDocument/2006/math">
                    <m:f>
                      <m:fPr>
                        <m:ctrlPr>
                          <a:rPr lang="en-US" sz="1400" i="1">
                            <a:latin typeface="Cambria Math"/>
                          </a:rPr>
                        </m:ctrlPr>
                      </m:fPr>
                      <m:num>
                        <m:r>
                          <a:rPr lang="en-US" sz="1400" b="0" i="0" smtClean="0">
                            <a:latin typeface="Cambria Math"/>
                          </a:rPr>
                          <m:t>39</m:t>
                        </m:r>
                      </m:num>
                      <m:den>
                        <m:r>
                          <a:rPr lang="en-US" sz="1400" b="0" i="0" smtClean="0">
                            <a:latin typeface="Cambria Math"/>
                          </a:rPr>
                          <m:t>3</m:t>
                        </m:r>
                      </m:den>
                    </m:f>
                  </m:oMath>
                </a14:m>
                <a:r>
                  <a:rPr lang="en-US" sz="1400" smtClean="0"/>
                  <a:t>     </a:t>
                </a:r>
                <a:endParaRPr lang="en-US" sz="1400"/>
              </a:p>
            </p:txBody>
          </p:sp>
        </mc:Choice>
        <mc:Fallback xmlns="">
          <p:sp>
            <p:nvSpPr>
              <p:cNvPr id="2" name="TextBox 1"/>
              <p:cNvSpPr txBox="1">
                <a:spLocks noRot="1" noChangeAspect="1" noMove="1" noResize="1" noEditPoints="1" noAdjustHandles="1" noChangeArrowheads="1" noChangeShapeType="1" noTextEdit="1"/>
              </p:cNvSpPr>
              <p:nvPr/>
            </p:nvSpPr>
            <p:spPr>
              <a:xfrm>
                <a:off x="5867400" y="1485900"/>
                <a:ext cx="2894261" cy="3576492"/>
              </a:xfrm>
              <a:prstGeom prst="rect">
                <a:avLst/>
              </a:prstGeom>
              <a:blipFill rotWithShape="1">
                <a:blip r:embed="rId3"/>
                <a:stretch>
                  <a:fillRect/>
                </a:stretch>
              </a:blipFill>
              <a:effectLst>
                <a:outerShdw blurRad="177800" dist="50800" dir="2700000" algn="tl" rotWithShape="0">
                  <a:prstClr val="black">
                    <a:alpha val="73000"/>
                  </a:prstClr>
                </a:outerShdw>
              </a:effectLst>
            </p:spPr>
            <p:txBody>
              <a:bodyPr/>
              <a:lstStyle/>
              <a:p>
                <a:r>
                  <a:rPr lang="en-US">
                    <a:noFill/>
                  </a:rPr>
                  <a:t> </a:t>
                </a:r>
              </a:p>
            </p:txBody>
          </p:sp>
        </mc:Fallback>
      </mc:AlternateContent>
      <p:sp>
        <p:nvSpPr>
          <p:cNvPr id="3" name="Title 2"/>
          <p:cNvSpPr>
            <a:spLocks noGrp="1"/>
          </p:cNvSpPr>
          <p:nvPr>
            <p:ph type="title"/>
          </p:nvPr>
        </p:nvSpPr>
        <p:spPr>
          <a:xfrm>
            <a:off x="6324600" y="209550"/>
            <a:ext cx="2438400" cy="1371600"/>
          </a:xfrm>
        </p:spPr>
        <p:txBody>
          <a:bodyPr>
            <a:normAutofit/>
          </a:bodyPr>
          <a:lstStyle/>
          <a:p>
            <a:r>
              <a:rPr lang="en-US" sz="1800" smtClean="0"/>
              <a:t>Konversikan</a:t>
            </a:r>
            <a:r>
              <a:rPr lang="id-ID" sz="1800" smtClean="0"/>
              <a:t> </a:t>
            </a:r>
            <a:r>
              <a:rPr lang="en-US" sz="1800" smtClean="0"/>
              <a:t>pecahan biasa menjadi angka bulat atau angka campuran</a:t>
            </a:r>
            <a:endParaRPr lang="id-ID" sz="1800"/>
          </a:p>
        </p:txBody>
      </p:sp>
    </p:spTree>
    <p:extLst>
      <p:ext uri="{BB962C8B-B14F-4D97-AF65-F5344CB8AC3E}">
        <p14:creationId xmlns:p14="http://schemas.microsoft.com/office/powerpoint/2010/main" val="25362124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83028" y="1200150"/>
            <a:ext cx="8610056" cy="3429000"/>
            <a:chOff x="80783" y="1654626"/>
            <a:chExt cx="9063217" cy="3487443"/>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41"/>
            <a:stretch/>
          </p:blipFill>
          <p:spPr bwMode="auto">
            <a:xfrm>
              <a:off x="80783" y="1658639"/>
              <a:ext cx="3227893" cy="3483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1654626"/>
              <a:ext cx="5715000" cy="13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 name="Title 3"/>
          <p:cNvSpPr>
            <a:spLocks noGrp="1"/>
          </p:cNvSpPr>
          <p:nvPr>
            <p:ph type="title"/>
          </p:nvPr>
        </p:nvSpPr>
        <p:spPr>
          <a:xfrm>
            <a:off x="857250" y="209550"/>
            <a:ext cx="7406640" cy="1017270"/>
          </a:xfrm>
        </p:spPr>
        <p:txBody>
          <a:bodyPr>
            <a:normAutofit/>
          </a:bodyPr>
          <a:lstStyle/>
          <a:p>
            <a:r>
              <a:rPr lang="en-US" smtClean="0"/>
              <a:t>Penambahan dan Pengurangan Pecahan</a:t>
            </a:r>
            <a:endParaRPr lang="id-ID"/>
          </a:p>
        </p:txBody>
      </p:sp>
      <p:sp>
        <p:nvSpPr>
          <p:cNvPr id="2" name="TextBox 1"/>
          <p:cNvSpPr txBox="1"/>
          <p:nvPr/>
        </p:nvSpPr>
        <p:spPr>
          <a:xfrm>
            <a:off x="3485604" y="1200150"/>
            <a:ext cx="3753394" cy="2308324"/>
          </a:xfrm>
          <a:prstGeom prst="rect">
            <a:avLst/>
          </a:prstGeom>
          <a:solidFill>
            <a:schemeClr val="bg1"/>
          </a:solidFill>
        </p:spPr>
        <p:txBody>
          <a:bodyPr wrap="square" rtlCol="0">
            <a:spAutoFit/>
          </a:bodyPr>
          <a:lstStyle/>
          <a:p>
            <a:pPr algn="just"/>
            <a:r>
              <a:rPr lang="en-US" sz="1200" smtClean="0"/>
              <a:t>Penambahan dan pengurangan pecahan sering terjadi dalam bisnis. Kita sering harus menambahkan atau mengurangkan kuantitas, dan disajikan dalam bentuk pecahan. Untuk menambahkan atau mengurangkan pecahan, penyebut dari kedua pecahan haruslah sama. Jika tidak sama, maka kita harus mencari kelipatan persekutuan atau </a:t>
            </a:r>
            <a:r>
              <a:rPr lang="en-US" sz="1200" b="1" i="1" smtClean="0"/>
              <a:t>common multiple</a:t>
            </a:r>
            <a:r>
              <a:rPr lang="en-US" sz="1200" b="1" smtClean="0"/>
              <a:t>.</a:t>
            </a:r>
            <a:r>
              <a:rPr lang="en-US" sz="1200" smtClean="0"/>
              <a:t> Cara yang paling efisien adalah dengan menggunakan Penyebut Persekutuan TerKecil (</a:t>
            </a:r>
            <a:r>
              <a:rPr lang="en-US" sz="1200" i="1" smtClean="0"/>
              <a:t>Least Common Denominator = LCD</a:t>
            </a:r>
            <a:r>
              <a:rPr lang="en-US" sz="1200" smtClean="0"/>
              <a:t>). Dengan menggunakan LCD, maka kita dapat menghindari pecahan yang lebih besar dari yang diperlukan. </a:t>
            </a:r>
            <a:endParaRPr lang="en-US" sz="1200"/>
          </a:p>
        </p:txBody>
      </p:sp>
      <p:sp>
        <p:nvSpPr>
          <p:cNvPr id="3" name="TextBox 2"/>
          <p:cNvSpPr txBox="1"/>
          <p:nvPr/>
        </p:nvSpPr>
        <p:spPr>
          <a:xfrm>
            <a:off x="7272201" y="1200150"/>
            <a:ext cx="1643199" cy="1061829"/>
          </a:xfrm>
          <a:prstGeom prst="rect">
            <a:avLst/>
          </a:prstGeom>
          <a:solidFill>
            <a:schemeClr val="bg1"/>
          </a:solidFill>
        </p:spPr>
        <p:txBody>
          <a:bodyPr wrap="square" rtlCol="0">
            <a:spAutoFit/>
          </a:bodyPr>
          <a:lstStyle/>
          <a:p>
            <a:r>
              <a:rPr lang="en-US" sz="900" b="1" smtClean="0"/>
              <a:t>Persekutuan Penyebut.</a:t>
            </a:r>
            <a:r>
              <a:rPr lang="en-US" sz="900" smtClean="0"/>
              <a:t> Kelipatan persekutuan dari penyebut dalam penambahan atau pengurangan soal pecahan. Kelipatan penyebut dari pecahan ¼ dan 2/5 adalah 40.</a:t>
            </a:r>
            <a:endParaRPr lang="en-US" sz="900"/>
          </a:p>
        </p:txBody>
      </p:sp>
      <mc:AlternateContent xmlns:mc="http://schemas.openxmlformats.org/markup-compatibility/2006" xmlns:a14="http://schemas.microsoft.com/office/drawing/2010/main">
        <mc:Choice Requires="a14">
          <p:sp>
            <p:nvSpPr>
              <p:cNvPr id="5" name="TextBox 4"/>
              <p:cNvSpPr txBox="1"/>
              <p:nvPr/>
            </p:nvSpPr>
            <p:spPr>
              <a:xfrm>
                <a:off x="439814" y="3864327"/>
                <a:ext cx="3674985" cy="908647"/>
              </a:xfrm>
              <a:prstGeom prst="rect">
                <a:avLst/>
              </a:prstGeom>
              <a:solidFill>
                <a:schemeClr val="bg1"/>
              </a:solidFill>
            </p:spPr>
            <p:txBody>
              <a:bodyPr wrap="square" rtlCol="0">
                <a:spAutoFit/>
              </a:bodyPr>
              <a:lstStyle/>
              <a:p>
                <a:r>
                  <a:rPr lang="en-US" sz="1200" smtClean="0">
                    <a:latin typeface="Arial Narrow" pitchFamily="34" charset="0"/>
                  </a:rPr>
                  <a:t>Jika kita membeli bensin di Amerika misalnya, maka harga per galon sering ditampilkan dalam angka pecahan. Contoh </a:t>
                </a:r>
                <a14:m>
                  <m:oMath xmlns:m="http://schemas.openxmlformats.org/officeDocument/2006/math">
                    <m:r>
                      <a:rPr lang="en-US" sz="1200" b="0" i="0" smtClean="0">
                        <a:latin typeface="Cambria Math"/>
                      </a:rPr>
                      <m:t>3.20</m:t>
                    </m:r>
                    <m:f>
                      <m:fPr>
                        <m:ctrlPr>
                          <a:rPr lang="en-US" sz="1200" i="1" smtClean="0">
                            <a:latin typeface="Cambria Math"/>
                          </a:rPr>
                        </m:ctrlPr>
                      </m:fPr>
                      <m:num>
                        <m:r>
                          <a:rPr lang="en-US" sz="1200" b="0" i="1" smtClean="0">
                            <a:latin typeface="Cambria Math"/>
                          </a:rPr>
                          <m:t>9</m:t>
                        </m:r>
                      </m:num>
                      <m:den>
                        <m:r>
                          <a:rPr lang="en-US" sz="1200" b="0" i="1" smtClean="0">
                            <a:latin typeface="Cambria Math"/>
                          </a:rPr>
                          <m:t>10</m:t>
                        </m:r>
                      </m:den>
                    </m:f>
                  </m:oMath>
                </a14:m>
                <a:r>
                  <a:rPr lang="en-US" sz="1200" smtClean="0">
                    <a:latin typeface="Arial Narrow" pitchFamily="34" charset="0"/>
                  </a:rPr>
                  <a:t>  yang dibaca “tiga dolar, dua puluh dan sembilan per sepuluh sen” =  “</a:t>
                </a:r>
                <a:r>
                  <a:rPr lang="en-US" sz="1200" i="1" smtClean="0">
                    <a:latin typeface="Arial Narrow" pitchFamily="34" charset="0"/>
                  </a:rPr>
                  <a:t>three dollars, twenty and 9/10ths cents</a:t>
                </a:r>
                <a:r>
                  <a:rPr lang="en-US" sz="1200" smtClean="0">
                    <a:latin typeface="Arial Narrow" pitchFamily="34" charset="0"/>
                  </a:rPr>
                  <a:t>”</a:t>
                </a:r>
                <a:endParaRPr lang="en-US" sz="1200">
                  <a:latin typeface="Arial Narrow" pitchFamily="34"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439814" y="3864327"/>
                <a:ext cx="3674985" cy="908647"/>
              </a:xfrm>
              <a:prstGeom prst="rect">
                <a:avLst/>
              </a:prstGeom>
              <a:blipFill rotWithShape="1">
                <a:blip r:embed="rId4"/>
                <a:stretch>
                  <a:fillRect t="-671" b="-4027"/>
                </a:stretch>
              </a:blipFill>
            </p:spPr>
            <p:txBody>
              <a:bodyPr/>
              <a:lstStyle/>
              <a:p>
                <a:r>
                  <a:rPr lang="en-US">
                    <a:noFill/>
                  </a:rPr>
                  <a:t> </a:t>
                </a:r>
              </a:p>
            </p:txBody>
          </p:sp>
        </mc:Fallback>
      </mc:AlternateContent>
    </p:spTree>
    <p:extLst>
      <p:ext uri="{BB962C8B-B14F-4D97-AF65-F5344CB8AC3E}">
        <p14:creationId xmlns:p14="http://schemas.microsoft.com/office/powerpoint/2010/main" val="15486654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21"/>
            <a:ext cx="9196987"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309257" y="2422403"/>
            <a:ext cx="5301343" cy="584775"/>
          </a:xfrm>
          <a:prstGeom prst="rect">
            <a:avLst/>
          </a:prstGeom>
          <a:solidFill>
            <a:schemeClr val="bg1"/>
          </a:solidFill>
          <a:ln>
            <a:noFill/>
          </a:ln>
        </p:spPr>
        <p:txBody>
          <a:bodyPr wrap="square" rtlCol="0">
            <a:spAutoFit/>
          </a:bodyPr>
          <a:lstStyle/>
          <a:p>
            <a:pPr marL="1033463" indent="-1033463"/>
            <a:r>
              <a:rPr lang="en-US" sz="1600" b="1" smtClean="0">
                <a:effectLst>
                  <a:outerShdw blurRad="50800" dist="25400" dir="2700000" algn="tl" rotWithShape="0">
                    <a:prstClr val="black">
                      <a:alpha val="40000"/>
                    </a:prstClr>
                  </a:outerShdw>
                </a:effectLst>
              </a:rPr>
              <a:t>TAHAPAN</a:t>
            </a:r>
            <a:r>
              <a:rPr lang="en-US" sz="1600" smtClean="0">
                <a:effectLst>
                  <a:outerShdw blurRad="50800" dist="25400" dir="2700000" algn="tl" rotWithShape="0">
                    <a:prstClr val="black">
                      <a:alpha val="40000"/>
                    </a:prstClr>
                  </a:outerShdw>
                </a:effectLst>
              </a:rPr>
              <a:t>: 	</a:t>
            </a:r>
            <a:r>
              <a:rPr lang="en-US" sz="1600" b="1" smtClean="0">
                <a:solidFill>
                  <a:srgbClr val="00B050"/>
                </a:solidFill>
                <a:effectLst>
                  <a:outerShdw blurRad="50800" dist="25400" dir="2700000" algn="tl" rotWithShape="0">
                    <a:prstClr val="black">
                      <a:alpha val="40000"/>
                    </a:prstClr>
                  </a:outerShdw>
                </a:effectLst>
              </a:rPr>
              <a:t>MENGHITUNG PENYEBUT PERSEKUTUAN TERKECIL DARI DUA PECAHAN</a:t>
            </a:r>
            <a:endParaRPr lang="en-US" sz="1600" b="1">
              <a:solidFill>
                <a:srgbClr val="00B050"/>
              </a:solidFill>
              <a:effectLst>
                <a:outerShdw blurRad="50800" dist="25400" dir="2700000" algn="tl" rotWithShape="0">
                  <a:prstClr val="black">
                    <a:alpha val="40000"/>
                  </a:prstClr>
                </a:outerShdw>
              </a:effectLst>
            </a:endParaRPr>
          </a:p>
        </p:txBody>
      </p:sp>
      <p:sp>
        <p:nvSpPr>
          <p:cNvPr id="4" name="TextBox 3"/>
          <p:cNvSpPr txBox="1"/>
          <p:nvPr/>
        </p:nvSpPr>
        <p:spPr>
          <a:xfrm>
            <a:off x="3706584" y="3028547"/>
            <a:ext cx="5120640" cy="1737360"/>
          </a:xfrm>
          <a:prstGeom prst="rect">
            <a:avLst/>
          </a:prstGeom>
          <a:solidFill>
            <a:srgbClr val="FFEBBD"/>
          </a:solidFill>
        </p:spPr>
        <p:txBody>
          <a:bodyPr wrap="square" rtlCol="0">
            <a:spAutoFit/>
          </a:bodyPr>
          <a:lstStyle/>
          <a:p>
            <a:pPr>
              <a:spcAft>
                <a:spcPts val="400"/>
              </a:spcAft>
            </a:pPr>
            <a:r>
              <a:rPr lang="en-US" sz="1400" spc="-30" smtClean="0">
                <a:effectLst>
                  <a:outerShdw blurRad="127000" dist="38100" dir="2700000" algn="tl" rotWithShape="0">
                    <a:prstClr val="black">
                      <a:alpha val="40000"/>
                    </a:prstClr>
                  </a:outerShdw>
                </a:effectLst>
                <a:latin typeface="Times New Roman" pitchFamily="18" charset="0"/>
                <a:cs typeface="Times New Roman" pitchFamily="18" charset="0"/>
              </a:rPr>
              <a:t>Tulis semua penyebut dalam satu baris</a:t>
            </a:r>
          </a:p>
          <a:p>
            <a:pPr>
              <a:spcAft>
                <a:spcPts val="400"/>
              </a:spcAft>
            </a:pPr>
            <a:r>
              <a:rPr lang="en-US" sz="1400" spc="-30" smtClean="0">
                <a:effectLst>
                  <a:outerShdw blurRad="127000" dist="38100" dir="2700000" algn="tl" rotWithShape="0">
                    <a:prstClr val="black">
                      <a:alpha val="40000"/>
                    </a:prstClr>
                  </a:outerShdw>
                </a:effectLst>
                <a:latin typeface="Times New Roman" pitchFamily="18" charset="0"/>
                <a:cs typeface="Times New Roman" pitchFamily="18" charset="0"/>
              </a:rPr>
              <a:t>Cari bilangan prima yang membagi habis setiap penyebut tersebut. Tulis bilangan prima di samping kiri baris tersebut, dan bagilah. Tempatkan seluruh hasil bagi dan sisa pembagian pada baris-baris di bawahnya.</a:t>
            </a:r>
          </a:p>
          <a:p>
            <a:pPr>
              <a:spcAft>
                <a:spcPts val="400"/>
              </a:spcAft>
            </a:pPr>
            <a:r>
              <a:rPr lang="en-US" sz="1400" spc="-30" smtClean="0">
                <a:effectLst>
                  <a:outerShdw blurRad="127000" dist="38100" dir="2700000" algn="tl" rotWithShape="0">
                    <a:prstClr val="black">
                      <a:alpha val="40000"/>
                    </a:prstClr>
                  </a:outerShdw>
                </a:effectLst>
                <a:latin typeface="Times New Roman" pitchFamily="18" charset="0"/>
                <a:cs typeface="Times New Roman" pitchFamily="18" charset="0"/>
              </a:rPr>
              <a:t>Ulangi proses ini sampai baris baru semuanya satu.</a:t>
            </a:r>
          </a:p>
          <a:p>
            <a:pPr>
              <a:spcAft>
                <a:spcPts val="400"/>
              </a:spcAft>
            </a:pPr>
            <a:r>
              <a:rPr lang="en-US" sz="1400" spc="-30" smtClean="0">
                <a:effectLst>
                  <a:outerShdw blurRad="127000" dist="38100" dir="2700000" algn="tl" rotWithShape="0">
                    <a:prstClr val="black">
                      <a:alpha val="40000"/>
                    </a:prstClr>
                  </a:outerShdw>
                </a:effectLst>
                <a:latin typeface="Times New Roman" pitchFamily="18" charset="0"/>
                <a:cs typeface="Times New Roman" pitchFamily="18" charset="0"/>
              </a:rPr>
              <a:t>Kalikan seluruh bilangan prima di sebelah kiri bersama untuk mendapatkan Penyebut Persekutuan Terkecil dari pecahan tersebut.</a:t>
            </a:r>
          </a:p>
          <a:p>
            <a:pPr>
              <a:spcAft>
                <a:spcPts val="400"/>
              </a:spcAft>
            </a:pPr>
            <a:endParaRPr lang="en-US" sz="1400" spc="-30" smtClean="0">
              <a:effectLst>
                <a:outerShdw blurRad="127000" dist="38100" dir="2700000" algn="tl" rotWithShape="0">
                  <a:prstClr val="black">
                    <a:alpha val="40000"/>
                  </a:prstClr>
                </a:outerShdw>
              </a:effectLst>
              <a:latin typeface="Times New Roman" pitchFamily="18" charset="0"/>
              <a:cs typeface="Times New Roman" pitchFamily="18" charset="0"/>
            </a:endParaRPr>
          </a:p>
          <a:p>
            <a:pPr>
              <a:spcAft>
                <a:spcPts val="400"/>
              </a:spcAft>
            </a:pPr>
            <a:endParaRPr lang="en-US" sz="1400" spc="-30">
              <a:effectLst>
                <a:outerShdw blurRad="127000" dist="38100" dir="2700000" algn="tl" rotWithShape="0">
                  <a:prstClr val="black">
                    <a:alpha val="40000"/>
                  </a:prstClr>
                </a:outerShdw>
              </a:effectLst>
              <a:latin typeface="Times New Roman" pitchFamily="18" charset="0"/>
              <a:cs typeface="Times New Roman" pitchFamily="18" charset="0"/>
            </a:endParaRPr>
          </a:p>
        </p:txBody>
      </p:sp>
      <p:sp>
        <p:nvSpPr>
          <p:cNvPr id="5" name="TextBox 4"/>
          <p:cNvSpPr txBox="1"/>
          <p:nvPr/>
        </p:nvSpPr>
        <p:spPr>
          <a:xfrm>
            <a:off x="2950027" y="115278"/>
            <a:ext cx="6063345" cy="584775"/>
          </a:xfrm>
          <a:prstGeom prst="rect">
            <a:avLst/>
          </a:prstGeom>
          <a:solidFill>
            <a:schemeClr val="bg1"/>
          </a:solidFill>
        </p:spPr>
        <p:txBody>
          <a:bodyPr wrap="square" rtlCol="0">
            <a:spAutoFit/>
          </a:bodyPr>
          <a:lstStyle/>
          <a:p>
            <a:r>
              <a:rPr lang="en-US" sz="1600" b="1" smtClean="0">
                <a:solidFill>
                  <a:srgbClr val="930F0F"/>
                </a:solidFill>
                <a:effectLst>
                  <a:outerShdw blurRad="50800" dist="38100" dir="2700000" algn="tl" rotWithShape="0">
                    <a:prstClr val="black">
                      <a:alpha val="40000"/>
                    </a:prstClr>
                  </a:outerShdw>
                </a:effectLst>
                <a:latin typeface="Arial Narrow" pitchFamily="34" charset="0"/>
                <a:cs typeface="Arial" pitchFamily="34" charset="0"/>
              </a:rPr>
              <a:t>MENGHITUNG PENYEBUT PERSEKUTUAN TERKECIL (LEAST COMMON DENOMINATOR = LCD) DARI DUA ATAU LEBIH PECAHAN</a:t>
            </a:r>
            <a:endParaRPr lang="en-US" sz="1600" b="1">
              <a:solidFill>
                <a:srgbClr val="930F0F"/>
              </a:solidFill>
              <a:effectLst>
                <a:outerShdw blurRad="50800" dist="38100" dir="2700000" algn="tl" rotWithShape="0">
                  <a:prstClr val="black">
                    <a:alpha val="40000"/>
                  </a:prstClr>
                </a:outerShdw>
              </a:effectLst>
              <a:latin typeface="Arial Narrow" pitchFamily="34" charset="0"/>
              <a:cs typeface="Arial" pitchFamily="34" charset="0"/>
            </a:endParaRPr>
          </a:p>
        </p:txBody>
      </p:sp>
      <p:sp>
        <p:nvSpPr>
          <p:cNvPr id="2" name="TextBox 1"/>
          <p:cNvSpPr txBox="1"/>
          <p:nvPr/>
        </p:nvSpPr>
        <p:spPr>
          <a:xfrm>
            <a:off x="2950027" y="717692"/>
            <a:ext cx="5877197" cy="1384995"/>
          </a:xfrm>
          <a:prstGeom prst="rect">
            <a:avLst/>
          </a:prstGeom>
          <a:solidFill>
            <a:schemeClr val="bg1"/>
          </a:solidFill>
        </p:spPr>
        <p:txBody>
          <a:bodyPr wrap="square" rtlCol="0">
            <a:spAutoFit/>
          </a:bodyPr>
          <a:lstStyle/>
          <a:p>
            <a:r>
              <a:rPr lang="en-US" sz="1400" smtClean="0">
                <a:effectLst>
                  <a:outerShdw blurRad="101600" dist="25400" dir="2700000" algn="tl">
                    <a:srgbClr val="000000">
                      <a:alpha val="40000"/>
                    </a:srgbClr>
                  </a:outerShdw>
                </a:effectLst>
                <a:latin typeface="Times New Roman" pitchFamily="18" charset="0"/>
                <a:cs typeface="Times New Roman" pitchFamily="18" charset="0"/>
              </a:rPr>
              <a:t>Menghitung </a:t>
            </a:r>
            <a:r>
              <a:rPr lang="en-US" sz="1400" b="1" smtClean="0">
                <a:solidFill>
                  <a:srgbClr val="00B050"/>
                </a:solidFill>
                <a:effectLst>
                  <a:outerShdw blurRad="101600" dist="25400" dir="2700000" algn="tl">
                    <a:srgbClr val="000000">
                      <a:alpha val="40000"/>
                    </a:srgbClr>
                  </a:outerShdw>
                </a:effectLst>
                <a:latin typeface="Times New Roman" pitchFamily="18" charset="0"/>
                <a:cs typeface="Times New Roman" pitchFamily="18" charset="0"/>
              </a:rPr>
              <a:t>penyebut persekutuan terkecil </a:t>
            </a:r>
            <a:r>
              <a:rPr lang="en-US" sz="1400" smtClean="0">
                <a:effectLst>
                  <a:outerShdw blurRad="101600" dist="25400" dir="2700000" algn="tl">
                    <a:srgbClr val="000000">
                      <a:alpha val="40000"/>
                    </a:srgbClr>
                  </a:outerShdw>
                </a:effectLst>
                <a:latin typeface="Times New Roman" pitchFamily="18" charset="0"/>
                <a:cs typeface="Times New Roman" pitchFamily="18" charset="0"/>
              </a:rPr>
              <a:t>(</a:t>
            </a:r>
            <a:r>
              <a:rPr lang="en-US" sz="1400" b="1" i="1" smtClean="0">
                <a:solidFill>
                  <a:srgbClr val="00B050"/>
                </a:solidFill>
                <a:effectLst>
                  <a:outerShdw blurRad="101600" dist="25400" dir="2700000" algn="tl">
                    <a:srgbClr val="000000">
                      <a:alpha val="40000"/>
                    </a:srgbClr>
                  </a:outerShdw>
                </a:effectLst>
                <a:latin typeface="Times New Roman" pitchFamily="18" charset="0"/>
                <a:cs typeface="Times New Roman" pitchFamily="18" charset="0"/>
              </a:rPr>
              <a:t>Least Commond Denominator = LCD</a:t>
            </a:r>
            <a:r>
              <a:rPr lang="en-US" sz="1400" smtClean="0">
                <a:effectLst>
                  <a:outerShdw blurRad="101600" dist="25400" dir="2700000" algn="tl">
                    <a:srgbClr val="000000">
                      <a:alpha val="40000"/>
                    </a:srgbClr>
                  </a:outerShdw>
                </a:effectLst>
                <a:latin typeface="Times New Roman" pitchFamily="18" charset="0"/>
                <a:cs typeface="Times New Roman" pitchFamily="18" charset="0"/>
              </a:rPr>
              <a:t>) terdiri dari sejumlah pembagian menggunakan bilangan prima. Bilangan prima adalah bilangan bulat yang hanya habis dibagi dengan bilangan tersebut dan 1. Beberapa contoh bilangan prima adalah: </a:t>
            </a:r>
          </a:p>
          <a:p>
            <a:endParaRPr lang="en-US" sz="1400" smtClean="0">
              <a:effectLst>
                <a:outerShdw blurRad="101600" dist="25400" dir="2700000" algn="tl">
                  <a:srgbClr val="000000">
                    <a:alpha val="40000"/>
                  </a:srgbClr>
                </a:outerShdw>
              </a:effectLst>
              <a:latin typeface="Times New Roman" pitchFamily="18" charset="0"/>
              <a:cs typeface="Times New Roman" pitchFamily="18" charset="0"/>
            </a:endParaRPr>
          </a:p>
          <a:p>
            <a:r>
              <a:rPr lang="en-US" sz="1400">
                <a:effectLst>
                  <a:outerShdw blurRad="101600" dist="25400" dir="2700000" algn="tl">
                    <a:srgbClr val="000000">
                      <a:alpha val="40000"/>
                    </a:srgbClr>
                  </a:outerShdw>
                </a:effectLst>
                <a:latin typeface="Times New Roman" pitchFamily="18" charset="0"/>
                <a:cs typeface="Times New Roman" pitchFamily="18" charset="0"/>
              </a:rPr>
              <a:t> </a:t>
            </a:r>
            <a:r>
              <a:rPr lang="en-US" sz="1400" smtClean="0">
                <a:effectLst>
                  <a:outerShdw blurRad="101600" dist="25400" dir="2700000" algn="tl">
                    <a:srgbClr val="000000">
                      <a:alpha val="40000"/>
                    </a:srgbClr>
                  </a:outerShdw>
                </a:effectLst>
                <a:latin typeface="Times New Roman" pitchFamily="18" charset="0"/>
                <a:cs typeface="Times New Roman" pitchFamily="18" charset="0"/>
              </a:rPr>
              <a:t>                            2, 3, 5, 7, 11, 13, 17, 19, 23, 29, 31, dan seterusnya  </a:t>
            </a:r>
            <a:endParaRPr lang="en-US" sz="1400">
              <a:effectLst>
                <a:outerShdw blurRad="101600" dist="25400" dir="2700000" algn="tl">
                  <a:srgbClr val="000000">
                    <a:alpha val="40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7091285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2" y="1"/>
            <a:ext cx="7398441" cy="518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0" y="0"/>
            <a:ext cx="914400" cy="51840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p:cNvSpPr/>
          <p:nvPr/>
        </p:nvSpPr>
        <p:spPr>
          <a:xfrm>
            <a:off x="8267700" y="-19050"/>
            <a:ext cx="876300" cy="51840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4531263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0886" y="0"/>
            <a:ext cx="9144000" cy="5184000"/>
            <a:chOff x="0" y="0"/>
            <a:chExt cx="9144000" cy="5184000"/>
          </a:xfrm>
        </p:grpSpPr>
        <p:pic>
          <p:nvPicPr>
            <p:cNvPr id="614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827"/>
            <a:stretch/>
          </p:blipFill>
          <p:spPr bwMode="auto">
            <a:xfrm>
              <a:off x="0" y="0"/>
              <a:ext cx="9144000" cy="485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4857750"/>
              <a:ext cx="9144000" cy="32625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115" y="3257550"/>
              <a:ext cx="7675685" cy="102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3250" y="3867150"/>
              <a:ext cx="554355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TextBox 2"/>
          <p:cNvSpPr txBox="1"/>
          <p:nvPr/>
        </p:nvSpPr>
        <p:spPr>
          <a:xfrm>
            <a:off x="381000" y="243254"/>
            <a:ext cx="8458200" cy="4862870"/>
          </a:xfrm>
          <a:prstGeom prst="rect">
            <a:avLst/>
          </a:prstGeom>
          <a:solidFill>
            <a:schemeClr val="bg1"/>
          </a:solidFill>
        </p:spPr>
        <p:txBody>
          <a:bodyPr wrap="square" rtlCol="0">
            <a:spAutoFit/>
          </a:bodyPr>
          <a:lstStyle/>
          <a:p>
            <a:pPr algn="just">
              <a:spcAft>
                <a:spcPts val="300"/>
              </a:spcAft>
            </a:pPr>
            <a:r>
              <a:rPr lang="en-US" sz="2000" smtClean="0">
                <a:latin typeface="Times New Roman" pitchFamily="18" charset="0"/>
                <a:cs typeface="Times New Roman" pitchFamily="18" charset="0"/>
              </a:rPr>
              <a:t>Anda adalah seorang eksekutif di Varsity Corporation di Atlanta, Georgia. Presiden Direktur perusahaan ini telah menjadwalkan untuk sebuah presentasi penjualan penting besok sore di Seattle, Washington, tetapi ia telah meminta Anda untuk menggantikannya.</a:t>
            </a:r>
          </a:p>
          <a:p>
            <a:pPr algn="just">
              <a:spcAft>
                <a:spcPts val="300"/>
              </a:spcAft>
            </a:pPr>
            <a:r>
              <a:rPr lang="en-US" sz="2000">
                <a:latin typeface="Times New Roman" pitchFamily="18" charset="0"/>
                <a:cs typeface="Times New Roman" pitchFamily="18" charset="0"/>
              </a:rPr>
              <a:t> </a:t>
            </a:r>
            <a:r>
              <a:rPr lang="en-US" sz="2000" smtClean="0">
                <a:latin typeface="Times New Roman" pitchFamily="18" charset="0"/>
                <a:cs typeface="Times New Roman" pitchFamily="18" charset="0"/>
              </a:rPr>
              <a:t>   Perjalanan terdiri dari 2½ jam terbang dari Atlanta ke Dallas, 1¼  jam transit di Dallas, dan kemudian  3¾  jam terbang ke Portland. Ada waktu transit 1½ jam di Portland dan kemudian ¾ jam terbang ke Seattle. Seattle adalah Waktu Pasifik, di mana ini 3 jam lebih awal dari Waktu Atlanta.</a:t>
            </a:r>
          </a:p>
          <a:p>
            <a:pPr marL="228600" indent="-228600" algn="just">
              <a:spcAft>
                <a:spcPts val="300"/>
              </a:spcAft>
              <a:buAutoNum type="alphaLcPeriod"/>
            </a:pPr>
            <a:r>
              <a:rPr lang="en-US" sz="2000" smtClean="0">
                <a:latin typeface="Times New Roman" pitchFamily="18" charset="0"/>
                <a:cs typeface="Times New Roman" pitchFamily="18" charset="0"/>
              </a:rPr>
              <a:t>Jika Anda berangkan dari Atlanta malam ini pukul 11:30pm, dan seluruh penerbangan sesuai jadwal, pukul berapa Anda akan tiba di Seattle?</a:t>
            </a:r>
          </a:p>
          <a:p>
            <a:pPr marL="228600" indent="-228600" algn="just">
              <a:spcAft>
                <a:spcPts val="300"/>
              </a:spcAft>
              <a:buAutoNum type="alphaLcPeriod"/>
            </a:pPr>
            <a:r>
              <a:rPr lang="en-US" sz="2000" smtClean="0">
                <a:latin typeface="Times New Roman" pitchFamily="18" charset="0"/>
                <a:cs typeface="Times New Roman" pitchFamily="18" charset="0"/>
              </a:rPr>
              <a:t>Jika penerbangan Anda kembali dijadwalkan meninggalkan Seattle pada pukul 10:10p.m. besok malam, dengan waktu penerbangan dan transit yang sama, pukul berapa Anda dijadwalkan tiba di Atlanta?</a:t>
            </a:r>
          </a:p>
          <a:p>
            <a:pPr marL="228600" indent="-228600" algn="just">
              <a:spcAft>
                <a:spcPts val="300"/>
              </a:spcAft>
              <a:buAutoNum type="alphaLcPeriod"/>
            </a:pPr>
            <a:r>
              <a:rPr lang="en-US" sz="2000" smtClean="0">
                <a:latin typeface="Times New Roman" pitchFamily="18" charset="0"/>
                <a:cs typeface="Times New Roman" pitchFamily="18" charset="0"/>
              </a:rPr>
              <a:t>Jika pada penerbangan dari Dallas ke Attlanta lebih lama 2/3 jam karena arah angin yang tidak menguntungkan, pukul berapa tiba di Atlanta?</a:t>
            </a:r>
          </a:p>
        </p:txBody>
      </p:sp>
    </p:spTree>
    <p:extLst>
      <p:ext uri="{BB962C8B-B14F-4D97-AF65-F5344CB8AC3E}">
        <p14:creationId xmlns:p14="http://schemas.microsoft.com/office/powerpoint/2010/main" val="8361451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71003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id-ID" b="1" cap="none" smtClean="0">
                <a:ln w="11430"/>
                <a:solidFill>
                  <a:schemeClr val="accent3">
                    <a:lumMod val="75000"/>
                  </a:schemeClr>
                </a:solidFill>
                <a:effectLst>
                  <a:outerShdw blurRad="50800" dist="39000" dir="5460000" algn="tl">
                    <a:srgbClr val="000000">
                      <a:alpha val="38000"/>
                    </a:srgbClr>
                  </a:outerShdw>
                </a:effectLst>
              </a:rPr>
              <a:t>Bilangan Bulat</a:t>
            </a:r>
            <a:endParaRPr lang="en-US" b="1" cap="none" dirty="0">
              <a:ln w="11430"/>
              <a:solidFill>
                <a:schemeClr val="accent3">
                  <a:lumMod val="75000"/>
                </a:schemeClr>
              </a:solidFill>
              <a:effectLst>
                <a:outerShdw blurRad="50800" dist="39000" dir="5460000" algn="tl">
                  <a:srgbClr val="000000">
                    <a:alpha val="38000"/>
                  </a:srgbClr>
                </a:outerShdw>
              </a:effectLst>
            </a:endParaRPr>
          </a:p>
        </p:txBody>
      </p:sp>
      <p:sp>
        <p:nvSpPr>
          <p:cNvPr id="5" name="Subtitle 4"/>
          <p:cNvSpPr>
            <a:spLocks noGrp="1"/>
          </p:cNvSpPr>
          <p:nvPr>
            <p:ph type="body" idx="1"/>
          </p:nvPr>
        </p:nvSpPr>
        <p:spPr/>
        <p:txBody>
          <a:bodyPr/>
          <a:lstStyle/>
          <a:p>
            <a:r>
              <a:rPr lang="en-US" dirty="0" smtClean="0"/>
              <a:t>Chapter 1 of </a:t>
            </a:r>
            <a:r>
              <a:rPr lang="en-US" dirty="0" err="1" smtClean="0"/>
              <a:t>Brenchner</a:t>
            </a:r>
            <a:endParaRPr lang="en-US" dirty="0"/>
          </a:p>
        </p:txBody>
      </p:sp>
    </p:spTree>
    <p:extLst>
      <p:ext uri="{BB962C8B-B14F-4D97-AF65-F5344CB8AC3E}">
        <p14:creationId xmlns:p14="http://schemas.microsoft.com/office/powerpoint/2010/main" val="23305199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000" b="1" spc="5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Bilangan Bulat (Whole Number)</a:t>
            </a:r>
            <a:endPar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Rectangle 3"/>
          <p:cNvSpPr/>
          <p:nvPr/>
        </p:nvSpPr>
        <p:spPr>
          <a:xfrm>
            <a:off x="849086" y="1657350"/>
            <a:ext cx="7380514" cy="2677656"/>
          </a:xfrm>
          <a:prstGeom prst="rect">
            <a:avLst/>
          </a:prstGeom>
          <a:solidFill>
            <a:schemeClr val="bg1"/>
          </a:solidFill>
        </p:spPr>
        <p:txBody>
          <a:bodyPr wrap="square">
            <a:spAutoFit/>
          </a:bodyPr>
          <a:lstStyle/>
          <a:p>
            <a:pPr marL="285750" indent="-285750">
              <a:buFont typeface="Courier New" pitchFamily="49" charset="0"/>
              <a:buChar char="o"/>
            </a:pPr>
            <a:r>
              <a:rPr lang="en-US" sz="1400" b="1" smtClean="0">
                <a:effectLst>
                  <a:outerShdw blurRad="190500" dist="38100" dir="2700000" algn="tl" rotWithShape="0">
                    <a:prstClr val="black">
                      <a:alpha val="40000"/>
                    </a:prstClr>
                  </a:outerShdw>
                </a:effectLst>
                <a:latin typeface="Arial" pitchFamily="34" charset="0"/>
                <a:cs typeface="Arial" pitchFamily="34" charset="0"/>
              </a:rPr>
              <a:t>Angka.</a:t>
            </a:r>
            <a:r>
              <a:rPr lang="en-US" sz="1400" smtClean="0">
                <a:effectLst>
                  <a:outerShdw blurRad="190500" dist="38100" dir="2700000" algn="tl" rotWithShape="0">
                    <a:prstClr val="black">
                      <a:alpha val="40000"/>
                    </a:prstClr>
                  </a:outerShdw>
                </a:effectLst>
                <a:latin typeface="Arial" pitchFamily="34" charset="0"/>
                <a:cs typeface="Arial" pitchFamily="34" charset="0"/>
              </a:rPr>
              <a:t> Adalah </a:t>
            </a:r>
            <a:r>
              <a:rPr lang="en-US" sz="1400">
                <a:effectLst>
                  <a:outerShdw blurRad="190500" dist="38100" dir="2700000" algn="tl" rotWithShape="0">
                    <a:prstClr val="black">
                      <a:alpha val="40000"/>
                    </a:prstClr>
                  </a:outerShdw>
                </a:effectLst>
                <a:latin typeface="Arial" pitchFamily="34" charset="0"/>
                <a:cs typeface="Arial" pitchFamily="34" charset="0"/>
              </a:rPr>
              <a:t>salah satu alat utama yang digunakan dalam bisnis. Kemampuan membaca, memahami, dan memanipulasi angka merupakan bagian penting dari aktivitas sehari-hari dalam dunia bisnis yang kompleks saat ini. Untuk menjadi sukses, mahasiswa bisnis harus </a:t>
            </a:r>
            <a:r>
              <a:rPr lang="en-US" sz="1400" smtClean="0">
                <a:effectLst>
                  <a:outerShdw blurRad="190500" dist="38100" dir="2700000" algn="tl" rotWithShape="0">
                    <a:prstClr val="black">
                      <a:alpha val="40000"/>
                    </a:prstClr>
                  </a:outerShdw>
                </a:effectLst>
                <a:latin typeface="Arial" pitchFamily="34" charset="0"/>
                <a:cs typeface="Arial" pitchFamily="34" charset="0"/>
              </a:rPr>
              <a:t>berkompeten </a:t>
            </a:r>
            <a:r>
              <a:rPr lang="en-US" sz="1400">
                <a:effectLst>
                  <a:outerShdw blurRad="190500" dist="38100" dir="2700000" algn="tl" rotWithShape="0">
                    <a:prstClr val="black">
                      <a:alpha val="40000"/>
                    </a:prstClr>
                  </a:outerShdw>
                </a:effectLst>
                <a:latin typeface="Arial" pitchFamily="34" charset="0"/>
                <a:cs typeface="Arial" pitchFamily="34" charset="0"/>
              </a:rPr>
              <a:t>dan percaya diri dalam berurusan dengan angka.</a:t>
            </a:r>
          </a:p>
          <a:p>
            <a:pPr marL="285750" indent="-285750">
              <a:buFont typeface="Courier New" pitchFamily="49" charset="0"/>
              <a:buChar char="o"/>
            </a:pPr>
            <a:r>
              <a:rPr lang="en-US" sz="1400" b="1" smtClean="0">
                <a:effectLst>
                  <a:outerShdw blurRad="190500" dist="38100" dir="2700000" algn="tl" rotWithShape="0">
                    <a:prstClr val="black">
                      <a:alpha val="40000"/>
                    </a:prstClr>
                  </a:outerShdw>
                </a:effectLst>
                <a:latin typeface="Arial" pitchFamily="34" charset="0"/>
                <a:cs typeface="Arial" pitchFamily="34" charset="0"/>
              </a:rPr>
              <a:t>Sistem bilangan desimal</a:t>
            </a:r>
            <a:r>
              <a:rPr lang="en-US" sz="1400" smtClean="0">
                <a:effectLst>
                  <a:outerShdw blurRad="190500" dist="38100" dir="2700000" algn="tl" rotWithShape="0">
                    <a:prstClr val="black">
                      <a:alpha val="40000"/>
                    </a:prstClr>
                  </a:outerShdw>
                </a:effectLst>
                <a:latin typeface="Arial" pitchFamily="34" charset="0"/>
                <a:cs typeface="Arial" pitchFamily="34" charset="0"/>
              </a:rPr>
              <a:t>. </a:t>
            </a:r>
            <a:r>
              <a:rPr lang="en-US" sz="1400">
                <a:effectLst>
                  <a:outerShdw blurRad="190500" dist="38100" dir="2700000" algn="tl" rotWithShape="0">
                    <a:prstClr val="black">
                      <a:alpha val="40000"/>
                    </a:prstClr>
                  </a:outerShdw>
                </a:effectLst>
                <a:latin typeface="Arial" pitchFamily="34" charset="0"/>
                <a:cs typeface="Arial" pitchFamily="34" charset="0"/>
              </a:rPr>
              <a:t>Sebuah sistem yang menggunakan </a:t>
            </a:r>
            <a:r>
              <a:rPr lang="en-US" sz="1400" smtClean="0">
                <a:effectLst>
                  <a:outerShdw blurRad="190500" dist="38100" dir="2700000" algn="tl" rotWithShape="0">
                    <a:prstClr val="black">
                      <a:alpha val="40000"/>
                    </a:prstClr>
                  </a:outerShdw>
                </a:effectLst>
                <a:latin typeface="Arial" pitchFamily="34" charset="0"/>
                <a:cs typeface="Arial" pitchFamily="34" charset="0"/>
              </a:rPr>
              <a:t>10 simbol </a:t>
            </a:r>
            <a:r>
              <a:rPr lang="en-US" sz="1400" i="1" smtClean="0">
                <a:effectLst>
                  <a:outerShdw blurRad="190500" dist="38100" dir="2700000" algn="tl" rotWithShape="0">
                    <a:prstClr val="black">
                      <a:alpha val="40000"/>
                    </a:prstClr>
                  </a:outerShdw>
                </a:effectLst>
                <a:latin typeface="Arial" pitchFamily="34" charset="0"/>
                <a:cs typeface="Arial" pitchFamily="34" charset="0"/>
              </a:rPr>
              <a:t>Hindu-Arab</a:t>
            </a:r>
            <a:r>
              <a:rPr lang="en-US" sz="1400">
                <a:effectLst>
                  <a:outerShdw blurRad="190500" dist="38100" dir="2700000" algn="tl" rotWithShape="0">
                    <a:prstClr val="black">
                      <a:alpha val="40000"/>
                    </a:prstClr>
                  </a:outerShdw>
                </a:effectLst>
                <a:latin typeface="Arial" pitchFamily="34" charset="0"/>
                <a:cs typeface="Arial" pitchFamily="34" charset="0"/>
              </a:rPr>
              <a:t>, 0 sampai 9. Dalam sistem </a:t>
            </a:r>
            <a:r>
              <a:rPr lang="en-US" sz="1400" smtClean="0">
                <a:effectLst>
                  <a:outerShdw blurRad="190500" dist="38100" dir="2700000" algn="tl" rotWithShape="0">
                    <a:prstClr val="black">
                      <a:alpha val="40000"/>
                    </a:prstClr>
                  </a:outerShdw>
                </a:effectLst>
                <a:latin typeface="Arial" pitchFamily="34" charset="0"/>
                <a:cs typeface="Arial" pitchFamily="34" charset="0"/>
              </a:rPr>
              <a:t>nilai-tempat, </a:t>
            </a:r>
            <a:r>
              <a:rPr lang="en-US" sz="1400">
                <a:effectLst>
                  <a:outerShdw blurRad="190500" dist="38100" dir="2700000" algn="tl" rotWithShape="0">
                    <a:prstClr val="black">
                      <a:alpha val="40000"/>
                    </a:prstClr>
                  </a:outerShdw>
                </a:effectLst>
                <a:latin typeface="Arial" pitchFamily="34" charset="0"/>
                <a:cs typeface="Arial" pitchFamily="34" charset="0"/>
              </a:rPr>
              <a:t>posisi digit ke kiri atau kanan </a:t>
            </a:r>
            <a:r>
              <a:rPr lang="en-US" sz="1400" smtClean="0">
                <a:effectLst>
                  <a:outerShdw blurRad="190500" dist="38100" dir="2700000" algn="tl" rotWithShape="0">
                    <a:prstClr val="black">
                      <a:alpha val="40000"/>
                    </a:prstClr>
                  </a:outerShdw>
                </a:effectLst>
                <a:latin typeface="Arial" pitchFamily="34" charset="0"/>
                <a:cs typeface="Arial" pitchFamily="34" charset="0"/>
              </a:rPr>
              <a:t>dari titik </a:t>
            </a:r>
            <a:r>
              <a:rPr lang="en-US" sz="1400">
                <a:effectLst>
                  <a:outerShdw blurRad="190500" dist="38100" dir="2700000" algn="tl" rotWithShape="0">
                    <a:prstClr val="black">
                      <a:alpha val="40000"/>
                    </a:prstClr>
                  </a:outerShdw>
                </a:effectLst>
                <a:latin typeface="Arial" pitchFamily="34" charset="0"/>
                <a:cs typeface="Arial" pitchFamily="34" charset="0"/>
              </a:rPr>
              <a:t>desimal </a:t>
            </a:r>
            <a:r>
              <a:rPr lang="en-US" sz="1400" smtClean="0">
                <a:effectLst>
                  <a:outerShdw blurRad="190500" dist="38100" dir="2700000" algn="tl" rotWithShape="0">
                    <a:prstClr val="black">
                      <a:alpha val="40000"/>
                    </a:prstClr>
                  </a:outerShdw>
                </a:effectLst>
                <a:latin typeface="Arial" pitchFamily="34" charset="0"/>
                <a:cs typeface="Arial" pitchFamily="34" charset="0"/>
              </a:rPr>
              <a:t>akan mempengaruhi </a:t>
            </a:r>
            <a:r>
              <a:rPr lang="en-US" sz="1400">
                <a:effectLst>
                  <a:outerShdw blurRad="190500" dist="38100" dir="2700000" algn="tl" rotWithShape="0">
                    <a:prstClr val="black">
                      <a:alpha val="40000"/>
                    </a:prstClr>
                  </a:outerShdw>
                </a:effectLst>
                <a:latin typeface="Arial" pitchFamily="34" charset="0"/>
                <a:cs typeface="Arial" pitchFamily="34" charset="0"/>
              </a:rPr>
              <a:t>nilainya.</a:t>
            </a:r>
          </a:p>
          <a:p>
            <a:pPr marL="285750" indent="-285750">
              <a:buFont typeface="Courier New" pitchFamily="49" charset="0"/>
              <a:buChar char="o"/>
            </a:pPr>
            <a:r>
              <a:rPr lang="en-US" sz="1400" b="1">
                <a:effectLst>
                  <a:outerShdw blurRad="190500" dist="38100" dir="2700000" algn="tl" rotWithShape="0">
                    <a:prstClr val="black">
                      <a:alpha val="40000"/>
                    </a:prstClr>
                  </a:outerShdw>
                </a:effectLst>
                <a:latin typeface="Arial" pitchFamily="34" charset="0"/>
                <a:cs typeface="Arial" pitchFamily="34" charset="0"/>
              </a:rPr>
              <a:t>Titik desimal</a:t>
            </a:r>
            <a:r>
              <a:rPr lang="en-US" sz="1400">
                <a:effectLst>
                  <a:outerShdw blurRad="190500" dist="38100" dir="2700000" algn="tl" rotWithShape="0">
                    <a:prstClr val="black">
                      <a:alpha val="40000"/>
                    </a:prstClr>
                  </a:outerShdw>
                </a:effectLst>
                <a:latin typeface="Arial" pitchFamily="34" charset="0"/>
                <a:cs typeface="Arial" pitchFamily="34" charset="0"/>
              </a:rPr>
              <a:t>. Sebuah titik yang ditulis dalam angka desimal untuk menunjukkan di mana nilai-nilai tempat berubah dari </a:t>
            </a:r>
            <a:r>
              <a:rPr lang="en-US" sz="1400" i="1" smtClean="0">
                <a:effectLst>
                  <a:outerShdw blurRad="190500" dist="38100" dir="2700000" algn="tl" rotWithShape="0">
                    <a:prstClr val="black">
                      <a:alpha val="40000"/>
                    </a:prstClr>
                  </a:outerShdw>
                </a:effectLst>
                <a:latin typeface="Arial" pitchFamily="34" charset="0"/>
                <a:cs typeface="Arial" pitchFamily="34" charset="0"/>
              </a:rPr>
              <a:t>bilangan bulat </a:t>
            </a:r>
            <a:r>
              <a:rPr lang="en-US" sz="1400" smtClean="0">
                <a:effectLst>
                  <a:outerShdw blurRad="190500" dist="38100" dir="2700000" algn="tl" rotWithShape="0">
                    <a:prstClr val="black">
                      <a:alpha val="40000"/>
                    </a:prstClr>
                  </a:outerShdw>
                </a:effectLst>
                <a:latin typeface="Arial" pitchFamily="34" charset="0"/>
                <a:cs typeface="Arial" pitchFamily="34" charset="0"/>
              </a:rPr>
              <a:t>ke </a:t>
            </a:r>
            <a:r>
              <a:rPr lang="en-US" sz="1400" i="1" smtClean="0">
                <a:effectLst>
                  <a:outerShdw blurRad="190500" dist="38100" dir="2700000" algn="tl" rotWithShape="0">
                    <a:prstClr val="black">
                      <a:alpha val="40000"/>
                    </a:prstClr>
                  </a:outerShdw>
                </a:effectLst>
                <a:latin typeface="Arial" pitchFamily="34" charset="0"/>
                <a:cs typeface="Arial" pitchFamily="34" charset="0"/>
              </a:rPr>
              <a:t>bilangan desimal</a:t>
            </a:r>
            <a:r>
              <a:rPr lang="en-US" sz="1400">
                <a:effectLst>
                  <a:outerShdw blurRad="190500" dist="38100" dir="2700000" algn="tl" rotWithShape="0">
                    <a:prstClr val="black">
                      <a:alpha val="40000"/>
                    </a:prstClr>
                  </a:outerShdw>
                </a:effectLst>
                <a:latin typeface="Arial" pitchFamily="34" charset="0"/>
                <a:cs typeface="Arial" pitchFamily="34" charset="0"/>
              </a:rPr>
              <a:t>.</a:t>
            </a:r>
          </a:p>
          <a:p>
            <a:pPr marL="285750" indent="-285750">
              <a:buFont typeface="Courier New" pitchFamily="49" charset="0"/>
              <a:buChar char="o"/>
            </a:pPr>
            <a:r>
              <a:rPr lang="en-US" sz="1400" b="1">
                <a:effectLst>
                  <a:outerShdw blurRad="190500" dist="38100" dir="2700000" algn="tl" rotWithShape="0">
                    <a:prstClr val="black">
                      <a:alpha val="40000"/>
                    </a:prstClr>
                  </a:outerShdw>
                </a:effectLst>
                <a:latin typeface="Arial" pitchFamily="34" charset="0"/>
                <a:cs typeface="Arial" pitchFamily="34" charset="0"/>
              </a:rPr>
              <a:t>Bilangan </a:t>
            </a:r>
            <a:r>
              <a:rPr lang="en-US" sz="1400" b="1" smtClean="0">
                <a:effectLst>
                  <a:outerShdw blurRad="190500" dist="38100" dir="2700000" algn="tl" rotWithShape="0">
                    <a:prstClr val="black">
                      <a:alpha val="40000"/>
                    </a:prstClr>
                  </a:outerShdw>
                </a:effectLst>
                <a:latin typeface="Arial" pitchFamily="34" charset="0"/>
                <a:cs typeface="Arial" pitchFamily="34" charset="0"/>
              </a:rPr>
              <a:t>bulat</a:t>
            </a:r>
            <a:r>
              <a:rPr lang="en-US" sz="1400" smtClean="0">
                <a:effectLst>
                  <a:outerShdw blurRad="190500" dist="38100" dir="2700000" algn="tl" rotWithShape="0">
                    <a:prstClr val="black">
                      <a:alpha val="40000"/>
                    </a:prstClr>
                  </a:outerShdw>
                </a:effectLst>
                <a:latin typeface="Arial" pitchFamily="34" charset="0"/>
                <a:cs typeface="Arial" pitchFamily="34" charset="0"/>
              </a:rPr>
              <a:t>. </a:t>
            </a:r>
            <a:r>
              <a:rPr lang="en-US" sz="1400">
                <a:effectLst>
                  <a:outerShdw blurRad="190500" dist="38100" dir="2700000" algn="tl" rotWithShape="0">
                    <a:prstClr val="black">
                      <a:alpha val="40000"/>
                    </a:prstClr>
                  </a:outerShdw>
                </a:effectLst>
                <a:latin typeface="Arial" pitchFamily="34" charset="0"/>
                <a:cs typeface="Arial" pitchFamily="34" charset="0"/>
              </a:rPr>
              <a:t>Setiap angka, 0 atau lebih besar, yang tidak mengandung desimal atau pecahan. </a:t>
            </a:r>
            <a:r>
              <a:rPr lang="en-US" sz="1400" smtClean="0">
                <a:effectLst>
                  <a:outerShdw blurRad="190500" dist="38100" dir="2700000" algn="tl" rotWithShape="0">
                    <a:prstClr val="black">
                      <a:alpha val="40000"/>
                    </a:prstClr>
                  </a:outerShdw>
                </a:effectLst>
                <a:latin typeface="Arial" pitchFamily="34" charset="0"/>
                <a:cs typeface="Arial" pitchFamily="34" charset="0"/>
              </a:rPr>
              <a:t>Bilangan bulat adalah yang terdapat </a:t>
            </a:r>
            <a:r>
              <a:rPr lang="en-US" sz="1400">
                <a:effectLst>
                  <a:outerShdw blurRad="190500" dist="38100" dir="2700000" algn="tl" rotWithShape="0">
                    <a:prstClr val="black">
                      <a:alpha val="40000"/>
                    </a:prstClr>
                  </a:outerShdw>
                </a:effectLst>
                <a:latin typeface="Arial" pitchFamily="34" charset="0"/>
                <a:cs typeface="Arial" pitchFamily="34" charset="0"/>
              </a:rPr>
              <a:t>di sebelah kiri titik desimal. Juga dikenal sebagai integer. </a:t>
            </a:r>
            <a:r>
              <a:rPr lang="en-US" sz="1400" smtClean="0">
                <a:effectLst>
                  <a:outerShdw blurRad="190500" dist="38100" dir="2700000" algn="tl" rotWithShape="0">
                    <a:prstClr val="black">
                      <a:alpha val="40000"/>
                    </a:prstClr>
                  </a:outerShdw>
                </a:effectLst>
                <a:latin typeface="Arial" pitchFamily="34" charset="0"/>
                <a:cs typeface="Arial" pitchFamily="34" charset="0"/>
              </a:rPr>
              <a:t>Misalnya  </a:t>
            </a:r>
            <a:r>
              <a:rPr lang="en-US" sz="1400">
                <a:effectLst>
                  <a:outerShdw blurRad="190500" dist="38100" dir="2700000" algn="tl" rotWithShape="0">
                    <a:prstClr val="black">
                      <a:alpha val="40000"/>
                    </a:prstClr>
                  </a:outerShdw>
                </a:effectLst>
                <a:latin typeface="Arial" pitchFamily="34" charset="0"/>
                <a:cs typeface="Arial" pitchFamily="34" charset="0"/>
              </a:rPr>
              <a:t>6, 25, dan 300 adalah bilangan bulat.</a:t>
            </a:r>
          </a:p>
        </p:txBody>
      </p:sp>
    </p:spTree>
    <p:extLst>
      <p:ext uri="{BB962C8B-B14F-4D97-AF65-F5344CB8AC3E}">
        <p14:creationId xmlns:p14="http://schemas.microsoft.com/office/powerpoint/2010/main" val="34854979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Whole Number</a:t>
            </a:r>
            <a:endParaRPr lang="en-US"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2" name="Content Placeholder 1"/>
          <p:cNvSpPr>
            <a:spLocks noGrp="1"/>
          </p:cNvSpPr>
          <p:nvPr>
            <p:ph idx="1"/>
          </p:nvPr>
        </p:nvSpPr>
        <p:spPr/>
        <p:txBody>
          <a:bodyPr>
            <a:noAutofit/>
          </a:bodyPr>
          <a:lstStyle/>
          <a:p>
            <a:pPr marL="342900" indent="-342900" algn="just">
              <a:lnSpc>
                <a:spcPct val="120000"/>
              </a:lnSpc>
              <a:spcBef>
                <a:spcPts val="0"/>
              </a:spcBef>
              <a:buBlip>
                <a:blip r:embed="rId2"/>
              </a:buBlip>
            </a:pPr>
            <a:r>
              <a:rPr lang="en-US" sz="1200" dirty="0">
                <a:solidFill>
                  <a:schemeClr val="tx1"/>
                </a:solidFill>
              </a:rPr>
              <a:t>Numbers are one of the primary tools used in business. The ability to read, comprehend, </a:t>
            </a:r>
            <a:r>
              <a:rPr lang="en-US" sz="1200" dirty="0" smtClean="0">
                <a:solidFill>
                  <a:schemeClr val="tx1"/>
                </a:solidFill>
              </a:rPr>
              <a:t>and manipulate </a:t>
            </a:r>
            <a:r>
              <a:rPr lang="en-US" sz="1200" dirty="0">
                <a:solidFill>
                  <a:schemeClr val="tx1"/>
                </a:solidFill>
              </a:rPr>
              <a:t>numbers is an essential part of the everyday activity in today’s complex </a:t>
            </a:r>
            <a:r>
              <a:rPr lang="en-US" sz="1200" dirty="0" smtClean="0">
                <a:solidFill>
                  <a:schemeClr val="tx1"/>
                </a:solidFill>
              </a:rPr>
              <a:t>business world</a:t>
            </a:r>
            <a:r>
              <a:rPr lang="en-US" sz="1200" dirty="0">
                <a:solidFill>
                  <a:schemeClr val="tx1"/>
                </a:solidFill>
              </a:rPr>
              <a:t>. To be successful, business students should become competent and confident in </a:t>
            </a:r>
            <a:r>
              <a:rPr lang="en-US" sz="1200" dirty="0" smtClean="0">
                <a:solidFill>
                  <a:schemeClr val="tx1"/>
                </a:solidFill>
              </a:rPr>
              <a:t>dealing with </a:t>
            </a:r>
            <a:r>
              <a:rPr lang="en-US" sz="1200" dirty="0">
                <a:solidFill>
                  <a:schemeClr val="tx1"/>
                </a:solidFill>
              </a:rPr>
              <a:t>numbers</a:t>
            </a:r>
            <a:r>
              <a:rPr lang="en-US" sz="1200" dirty="0" smtClean="0">
                <a:solidFill>
                  <a:schemeClr val="tx1"/>
                </a:solidFill>
              </a:rPr>
              <a:t>.</a:t>
            </a:r>
          </a:p>
          <a:p>
            <a:pPr marL="342900" indent="-342900" algn="just">
              <a:lnSpc>
                <a:spcPct val="120000"/>
              </a:lnSpc>
              <a:spcBef>
                <a:spcPts val="0"/>
              </a:spcBef>
              <a:buBlip>
                <a:blip r:embed="rId2"/>
              </a:buBlip>
            </a:pPr>
            <a:r>
              <a:rPr lang="en-US" sz="1200" dirty="0" smtClean="0">
                <a:solidFill>
                  <a:schemeClr val="tx1"/>
                </a:solidFill>
              </a:rPr>
              <a:t>Decimal </a:t>
            </a:r>
            <a:r>
              <a:rPr lang="en-US" sz="1200" dirty="0">
                <a:solidFill>
                  <a:schemeClr val="tx1"/>
                </a:solidFill>
              </a:rPr>
              <a:t>number </a:t>
            </a:r>
            <a:r>
              <a:rPr lang="en-US" sz="1200" dirty="0" smtClean="0">
                <a:solidFill>
                  <a:schemeClr val="tx1"/>
                </a:solidFill>
              </a:rPr>
              <a:t>system. </a:t>
            </a:r>
            <a:r>
              <a:rPr lang="en-US" sz="1200" dirty="0">
                <a:solidFill>
                  <a:schemeClr val="tx1"/>
                </a:solidFill>
              </a:rPr>
              <a:t>A system </a:t>
            </a:r>
            <a:r>
              <a:rPr lang="en-US" sz="1200" dirty="0" smtClean="0">
                <a:solidFill>
                  <a:schemeClr val="tx1"/>
                </a:solidFill>
              </a:rPr>
              <a:t>using the </a:t>
            </a:r>
            <a:r>
              <a:rPr lang="en-US" sz="1200" dirty="0">
                <a:solidFill>
                  <a:schemeClr val="tx1"/>
                </a:solidFill>
              </a:rPr>
              <a:t>10 Hindu-Arabic symbols, 0 through 9</a:t>
            </a:r>
            <a:r>
              <a:rPr lang="en-US" sz="1200" dirty="0" smtClean="0">
                <a:solidFill>
                  <a:schemeClr val="tx1"/>
                </a:solidFill>
              </a:rPr>
              <a:t>. In </a:t>
            </a:r>
            <a:r>
              <a:rPr lang="en-US" sz="1200" dirty="0">
                <a:solidFill>
                  <a:schemeClr val="tx1"/>
                </a:solidFill>
              </a:rPr>
              <a:t>this place-value system, the position of </a:t>
            </a:r>
            <a:r>
              <a:rPr lang="en-US" sz="1200" dirty="0" smtClean="0">
                <a:solidFill>
                  <a:schemeClr val="tx1"/>
                </a:solidFill>
              </a:rPr>
              <a:t>a digit </a:t>
            </a:r>
            <a:r>
              <a:rPr lang="en-US" sz="1200" dirty="0">
                <a:solidFill>
                  <a:schemeClr val="tx1"/>
                </a:solidFill>
              </a:rPr>
              <a:t>to the left or right of the decimal </a:t>
            </a:r>
            <a:r>
              <a:rPr lang="en-US" sz="1200" dirty="0" smtClean="0">
                <a:solidFill>
                  <a:schemeClr val="tx1"/>
                </a:solidFill>
              </a:rPr>
              <a:t>point affects </a:t>
            </a:r>
            <a:r>
              <a:rPr lang="en-US" sz="1200" dirty="0">
                <a:solidFill>
                  <a:schemeClr val="tx1"/>
                </a:solidFill>
              </a:rPr>
              <a:t>its value</a:t>
            </a:r>
            <a:r>
              <a:rPr lang="en-US" sz="1200" dirty="0" smtClean="0">
                <a:solidFill>
                  <a:schemeClr val="tx1"/>
                </a:solidFill>
              </a:rPr>
              <a:t>.</a:t>
            </a:r>
          </a:p>
          <a:p>
            <a:pPr marL="342900" indent="-342900" algn="just">
              <a:lnSpc>
                <a:spcPct val="120000"/>
              </a:lnSpc>
              <a:spcBef>
                <a:spcPts val="0"/>
              </a:spcBef>
              <a:buBlip>
                <a:blip r:embed="rId2"/>
              </a:buBlip>
            </a:pPr>
            <a:r>
              <a:rPr lang="en-US" sz="1200" dirty="0" smtClean="0">
                <a:solidFill>
                  <a:schemeClr val="tx1"/>
                </a:solidFill>
              </a:rPr>
              <a:t>Decimal point. </a:t>
            </a:r>
            <a:r>
              <a:rPr lang="en-US" sz="1200" dirty="0">
                <a:solidFill>
                  <a:schemeClr val="tx1"/>
                </a:solidFill>
              </a:rPr>
              <a:t>A dot written in a </a:t>
            </a:r>
            <a:r>
              <a:rPr lang="en-US" sz="1200" dirty="0" smtClean="0">
                <a:solidFill>
                  <a:schemeClr val="tx1"/>
                </a:solidFill>
              </a:rPr>
              <a:t>decimal number </a:t>
            </a:r>
            <a:r>
              <a:rPr lang="en-US" sz="1200" dirty="0">
                <a:solidFill>
                  <a:schemeClr val="tx1"/>
                </a:solidFill>
              </a:rPr>
              <a:t>to indicate where the place </a:t>
            </a:r>
            <a:r>
              <a:rPr lang="en-US" sz="1200" dirty="0" smtClean="0">
                <a:solidFill>
                  <a:schemeClr val="tx1"/>
                </a:solidFill>
              </a:rPr>
              <a:t>values change </a:t>
            </a:r>
            <a:r>
              <a:rPr lang="en-US" sz="1200" dirty="0">
                <a:solidFill>
                  <a:schemeClr val="tx1"/>
                </a:solidFill>
              </a:rPr>
              <a:t>from whole numbers to decimals</a:t>
            </a:r>
            <a:r>
              <a:rPr lang="en-US" sz="1200" dirty="0" smtClean="0">
                <a:solidFill>
                  <a:schemeClr val="tx1"/>
                </a:solidFill>
              </a:rPr>
              <a:t>.</a:t>
            </a:r>
          </a:p>
          <a:p>
            <a:pPr marL="342900" indent="-342900" algn="just">
              <a:lnSpc>
                <a:spcPct val="120000"/>
              </a:lnSpc>
              <a:spcBef>
                <a:spcPts val="0"/>
              </a:spcBef>
              <a:buBlip>
                <a:blip r:embed="rId2"/>
              </a:buBlip>
            </a:pPr>
            <a:r>
              <a:rPr lang="en-US" sz="1200" dirty="0">
                <a:solidFill>
                  <a:schemeClr val="tx1"/>
                </a:solidFill>
              </a:rPr>
              <a:t>Whole Numbers.  Any numbers, 0 or greater, that do not contain a decimal or fraction. Whole numbers are found to the left of the decimal point. Also known as an integer. For example, 6, 25, and 300 are whole numbers.</a:t>
            </a:r>
          </a:p>
          <a:p>
            <a:pPr marL="342900" indent="-342900" algn="just">
              <a:lnSpc>
                <a:spcPct val="120000"/>
              </a:lnSpc>
              <a:spcBef>
                <a:spcPts val="0"/>
              </a:spcBef>
              <a:buBlip>
                <a:blip r:embed="rId2"/>
              </a:buBlip>
            </a:pPr>
            <a:endParaRPr lang="en-US" sz="1200" dirty="0" smtClean="0">
              <a:solidFill>
                <a:schemeClr val="tx1"/>
              </a:solidFill>
            </a:endParaRPr>
          </a:p>
          <a:p>
            <a:endParaRPr lang="en-US" sz="1200" dirty="0">
              <a:solidFill>
                <a:schemeClr val="tx1"/>
              </a:solidFill>
            </a:endParaRPr>
          </a:p>
        </p:txBody>
      </p:sp>
    </p:spTree>
    <p:extLst>
      <p:ext uri="{BB962C8B-B14F-4D97-AF65-F5344CB8AC3E}">
        <p14:creationId xmlns:p14="http://schemas.microsoft.com/office/powerpoint/2010/main" val="7267249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p:cTn id="15"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 calcmode="lin" valueType="num">
                                      <p:cBhvr>
                                        <p:cTn id="23"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2">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p:cTn id="31"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351903"/>
            <a:ext cx="5638800" cy="42233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91886" y="351903"/>
            <a:ext cx="1817914" cy="2062103"/>
          </a:xfrm>
          <a:prstGeom prst="rect">
            <a:avLst/>
          </a:prstGeom>
        </p:spPr>
        <p:txBody>
          <a:bodyPr wrap="square">
            <a:spAutoFit/>
          </a:bodyPr>
          <a:lstStyle/>
          <a:p>
            <a:r>
              <a:rPr lang="en-US" sz="1600" b="1" dirty="0">
                <a:solidFill>
                  <a:srgbClr val="FF0000"/>
                </a:solidFill>
                <a:effectLst>
                  <a:outerShdw blurRad="38100" dist="38100" dir="2700000" algn="tl">
                    <a:srgbClr val="000000">
                      <a:alpha val="43137"/>
                    </a:srgbClr>
                  </a:outerShdw>
                </a:effectLst>
              </a:rPr>
              <a:t>Skills you acquire in this course will </a:t>
            </a:r>
            <a:r>
              <a:rPr lang="en-US" sz="1600" b="1" dirty="0" smtClean="0">
                <a:solidFill>
                  <a:srgbClr val="FF0000"/>
                </a:solidFill>
                <a:effectLst>
                  <a:outerShdw blurRad="38100" dist="38100" dir="2700000" algn="tl">
                    <a:srgbClr val="000000">
                      <a:alpha val="43137"/>
                    </a:srgbClr>
                  </a:outerShdw>
                </a:effectLst>
              </a:rPr>
              <a:t>be applied </a:t>
            </a:r>
            <a:r>
              <a:rPr lang="en-US" sz="1600" b="1" dirty="0">
                <a:solidFill>
                  <a:srgbClr val="FF0000"/>
                </a:solidFill>
                <a:effectLst>
                  <a:outerShdw blurRad="38100" dist="38100" dir="2700000" algn="tl">
                    <a:srgbClr val="000000">
                      <a:alpha val="43137"/>
                    </a:srgbClr>
                  </a:outerShdw>
                </a:effectLst>
              </a:rPr>
              <a:t>frequently in your roles as </a:t>
            </a:r>
            <a:r>
              <a:rPr lang="en-US" sz="1600" b="1" dirty="0" smtClean="0">
                <a:solidFill>
                  <a:srgbClr val="FF0000"/>
                </a:solidFill>
                <a:effectLst>
                  <a:outerShdw blurRad="38100" dist="38100" dir="2700000" algn="tl">
                    <a:srgbClr val="000000">
                      <a:alpha val="43137"/>
                    </a:srgbClr>
                  </a:outerShdw>
                </a:effectLst>
              </a:rPr>
              <a:t>a consumer </a:t>
            </a:r>
            <a:r>
              <a:rPr lang="en-US" sz="1600" b="1" dirty="0">
                <a:solidFill>
                  <a:srgbClr val="FF0000"/>
                </a:solidFill>
                <a:effectLst>
                  <a:outerShdw blurRad="38100" dist="38100" dir="2700000" algn="tl">
                    <a:srgbClr val="000000">
                      <a:alpha val="43137"/>
                    </a:srgbClr>
                  </a:outerShdw>
                </a:effectLst>
              </a:rPr>
              <a:t>and a businessperson.</a:t>
            </a:r>
          </a:p>
        </p:txBody>
      </p:sp>
      <p:sp>
        <p:nvSpPr>
          <p:cNvPr id="2" name="Rectangle 1"/>
          <p:cNvSpPr/>
          <p:nvPr/>
        </p:nvSpPr>
        <p:spPr>
          <a:xfrm>
            <a:off x="391886" y="351903"/>
            <a:ext cx="2057400" cy="2062103"/>
          </a:xfrm>
          <a:prstGeom prst="rect">
            <a:avLst/>
          </a:prstGeom>
          <a:solidFill>
            <a:schemeClr val="bg1"/>
          </a:solidFill>
        </p:spPr>
        <p:txBody>
          <a:bodyPr wrap="square">
            <a:spAutoFit/>
          </a:bodyPr>
          <a:lstStyle/>
          <a:p>
            <a:r>
              <a:rPr lang="en-US" sz="1600" b="1">
                <a:solidFill>
                  <a:srgbClr val="0070C0"/>
                </a:solidFill>
                <a:effectLst>
                  <a:outerShdw blurRad="38100" dist="38100" dir="2700000" algn="tl">
                    <a:srgbClr val="000000">
                      <a:alpha val="43137"/>
                    </a:srgbClr>
                  </a:outerShdw>
                </a:effectLst>
              </a:rPr>
              <a:t>Keterampilan </a:t>
            </a:r>
            <a:r>
              <a:rPr lang="en-US" sz="1600" b="1" smtClean="0">
                <a:solidFill>
                  <a:srgbClr val="0070C0"/>
                </a:solidFill>
                <a:effectLst>
                  <a:outerShdw blurRad="38100" dist="38100" dir="2700000" algn="tl">
                    <a:srgbClr val="000000">
                      <a:alpha val="43137"/>
                    </a:srgbClr>
                  </a:outerShdw>
                </a:effectLst>
              </a:rPr>
              <a:t>yang Anda peroleh </a:t>
            </a:r>
            <a:r>
              <a:rPr lang="en-US" sz="1600" b="1">
                <a:solidFill>
                  <a:srgbClr val="0070C0"/>
                </a:solidFill>
                <a:effectLst>
                  <a:outerShdw blurRad="38100" dist="38100" dir="2700000" algn="tl">
                    <a:srgbClr val="000000">
                      <a:alpha val="43137"/>
                    </a:srgbClr>
                  </a:outerShdw>
                </a:effectLst>
              </a:rPr>
              <a:t>dalam </a:t>
            </a:r>
            <a:r>
              <a:rPr lang="en-US" sz="1600" b="1" smtClean="0">
                <a:solidFill>
                  <a:srgbClr val="0070C0"/>
                </a:solidFill>
                <a:effectLst>
                  <a:outerShdw blurRad="38100" dist="38100" dir="2700000" algn="tl">
                    <a:srgbClr val="000000">
                      <a:alpha val="43137"/>
                    </a:srgbClr>
                  </a:outerShdw>
                </a:effectLst>
              </a:rPr>
              <a:t>kuliah </a:t>
            </a:r>
            <a:r>
              <a:rPr lang="en-US" sz="1600" b="1">
                <a:solidFill>
                  <a:srgbClr val="0070C0"/>
                </a:solidFill>
                <a:effectLst>
                  <a:outerShdw blurRad="38100" dist="38100" dir="2700000" algn="tl">
                    <a:srgbClr val="000000">
                      <a:alpha val="43137"/>
                    </a:srgbClr>
                  </a:outerShdw>
                </a:effectLst>
              </a:rPr>
              <a:t>ini akan </a:t>
            </a:r>
            <a:r>
              <a:rPr lang="en-US" sz="1600" b="1" smtClean="0">
                <a:solidFill>
                  <a:srgbClr val="0070C0"/>
                </a:solidFill>
                <a:effectLst>
                  <a:outerShdw blurRad="38100" dist="38100" dir="2700000" algn="tl">
                    <a:srgbClr val="000000">
                      <a:alpha val="43137"/>
                    </a:srgbClr>
                  </a:outerShdw>
                </a:effectLst>
              </a:rPr>
              <a:t>sering digunakan dalam kapasitas </a:t>
            </a:r>
            <a:r>
              <a:rPr lang="en-US" sz="1600" b="1">
                <a:solidFill>
                  <a:srgbClr val="0070C0"/>
                </a:solidFill>
                <a:effectLst>
                  <a:outerShdw blurRad="38100" dist="38100" dir="2700000" algn="tl">
                    <a:srgbClr val="000000">
                      <a:alpha val="43137"/>
                    </a:srgbClr>
                  </a:outerShdw>
                </a:effectLst>
              </a:rPr>
              <a:t>Anda sebagai konsumen </a:t>
            </a:r>
            <a:r>
              <a:rPr lang="en-US" sz="1600" b="1" smtClean="0">
                <a:solidFill>
                  <a:srgbClr val="0070C0"/>
                </a:solidFill>
                <a:effectLst>
                  <a:outerShdw blurRad="38100" dist="38100" dir="2700000" algn="tl">
                    <a:srgbClr val="000000">
                      <a:alpha val="43137"/>
                    </a:srgbClr>
                  </a:outerShdw>
                </a:effectLst>
              </a:rPr>
              <a:t>maupun sebagai </a:t>
            </a:r>
            <a:r>
              <a:rPr lang="en-US" sz="1600" b="1">
                <a:solidFill>
                  <a:srgbClr val="0070C0"/>
                </a:solidFill>
                <a:effectLst>
                  <a:outerShdw blurRad="38100" dist="38100" dir="2700000" algn="tl">
                    <a:srgbClr val="000000">
                      <a:alpha val="43137"/>
                    </a:srgbClr>
                  </a:outerShdw>
                </a:effectLst>
              </a:rPr>
              <a:t>pebisnis.</a:t>
            </a:r>
          </a:p>
        </p:txBody>
      </p:sp>
    </p:spTree>
    <p:extLst>
      <p:ext uri="{BB962C8B-B14F-4D97-AF65-F5344CB8AC3E}">
        <p14:creationId xmlns:p14="http://schemas.microsoft.com/office/powerpoint/2010/main" val="16667195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ssolve">
                                      <p:cBhvr>
                                        <p:cTn id="7" dur="1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990600" y="514350"/>
            <a:ext cx="7162800" cy="3276600"/>
          </a:xfrm>
          <a:prstGeom prst="roundRect">
            <a:avLst>
              <a:gd name="adj" fmla="val 6452"/>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8877" y="734484"/>
            <a:ext cx="6309360" cy="2848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685800" y="3910340"/>
            <a:ext cx="7783286" cy="584775"/>
          </a:xfrm>
          <a:prstGeom prst="rect">
            <a:avLst/>
          </a:prstGeom>
        </p:spPr>
        <p:txBody>
          <a:bodyPr wrap="squar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3200" b="1" cap="all" smtClean="0">
                <a:ln/>
                <a:solidFill>
                  <a:srgbClr val="7030A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Bagan nilai tempat bilangan bulat</a:t>
            </a:r>
            <a:endParaRPr lang="en-US" sz="3200" b="1" cap="all" dirty="0">
              <a:ln/>
              <a:solidFill>
                <a:srgbClr val="7030A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5" name="Parallelogram 4"/>
          <p:cNvSpPr/>
          <p:nvPr/>
        </p:nvSpPr>
        <p:spPr>
          <a:xfrm>
            <a:off x="1506256" y="1554235"/>
            <a:ext cx="2220686" cy="1447800"/>
          </a:xfrm>
          <a:prstGeom prst="parallelogram">
            <a:avLst>
              <a:gd name="adj" fmla="val 89410"/>
            </a:avLst>
          </a:prstGeom>
          <a:solidFill>
            <a:srgbClr val="208CB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arallelogram 6"/>
          <p:cNvSpPr/>
          <p:nvPr/>
        </p:nvSpPr>
        <p:spPr>
          <a:xfrm>
            <a:off x="2428210" y="1551516"/>
            <a:ext cx="2220686" cy="1447800"/>
          </a:xfrm>
          <a:prstGeom prst="parallelogram">
            <a:avLst>
              <a:gd name="adj" fmla="val 89410"/>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arallelogram 7"/>
          <p:cNvSpPr/>
          <p:nvPr/>
        </p:nvSpPr>
        <p:spPr>
          <a:xfrm>
            <a:off x="3367712" y="1554638"/>
            <a:ext cx="2220686" cy="1447800"/>
          </a:xfrm>
          <a:prstGeom prst="parallelogram">
            <a:avLst>
              <a:gd name="adj" fmla="val 89410"/>
            </a:avLst>
          </a:prstGeom>
          <a:solidFill>
            <a:srgbClr val="BA282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arallelogram 8"/>
          <p:cNvSpPr/>
          <p:nvPr/>
        </p:nvSpPr>
        <p:spPr>
          <a:xfrm>
            <a:off x="4293002" y="1554638"/>
            <a:ext cx="2220686" cy="1447800"/>
          </a:xfrm>
          <a:prstGeom prst="parallelogram">
            <a:avLst>
              <a:gd name="adj" fmla="val 8941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rallelogram 9"/>
          <p:cNvSpPr/>
          <p:nvPr/>
        </p:nvSpPr>
        <p:spPr>
          <a:xfrm>
            <a:off x="5218689" y="1554235"/>
            <a:ext cx="2220686" cy="1447800"/>
          </a:xfrm>
          <a:prstGeom prst="parallelogram">
            <a:avLst>
              <a:gd name="adj" fmla="val 89410"/>
            </a:avLst>
          </a:prstGeom>
          <a:solidFill>
            <a:srgbClr val="2294B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flipV="1">
            <a:off x="1820334" y="1554621"/>
            <a:ext cx="1234440" cy="141732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2108202" y="1560264"/>
            <a:ext cx="1234440" cy="141732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2757318" y="1554618"/>
            <a:ext cx="1234440" cy="141732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056475" y="1571550"/>
            <a:ext cx="1234440" cy="141732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3668889" y="1550106"/>
            <a:ext cx="1234440" cy="141732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3956757" y="1544460"/>
            <a:ext cx="1234440" cy="141732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4605873" y="1550103"/>
            <a:ext cx="1234440" cy="141732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4882452" y="1555746"/>
            <a:ext cx="1234440" cy="141732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5508990" y="1561389"/>
            <a:ext cx="1234440" cy="141732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5796858" y="1555743"/>
            <a:ext cx="1234440" cy="141732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rot="18673906">
            <a:off x="1414630" y="2204104"/>
            <a:ext cx="1537409" cy="338554"/>
          </a:xfrm>
          <a:prstGeom prst="rect">
            <a:avLst/>
          </a:prstGeom>
          <a:noFill/>
        </p:spPr>
        <p:txBody>
          <a:bodyPr wrap="none" rtlCol="0">
            <a:spAutoFit/>
          </a:bodyPr>
          <a:lstStyle/>
          <a:p>
            <a:r>
              <a:rPr lang="en-US" sz="1600" b="1" i="1" smtClean="0">
                <a:solidFill>
                  <a:schemeClr val="bg1"/>
                </a:solidFill>
              </a:rPr>
              <a:t>Ratus Trilyunan</a:t>
            </a:r>
            <a:endParaRPr lang="en-US" sz="1600" b="1" i="1">
              <a:solidFill>
                <a:schemeClr val="bg1"/>
              </a:solidFill>
            </a:endParaRPr>
          </a:p>
        </p:txBody>
      </p:sp>
      <p:sp>
        <p:nvSpPr>
          <p:cNvPr id="26" name="TextBox 25"/>
          <p:cNvSpPr txBox="1"/>
          <p:nvPr/>
        </p:nvSpPr>
        <p:spPr>
          <a:xfrm rot="18673906">
            <a:off x="1692717" y="2209747"/>
            <a:ext cx="1534394" cy="338554"/>
          </a:xfrm>
          <a:prstGeom prst="rect">
            <a:avLst/>
          </a:prstGeom>
          <a:noFill/>
        </p:spPr>
        <p:txBody>
          <a:bodyPr wrap="none" rtlCol="0">
            <a:spAutoFit/>
          </a:bodyPr>
          <a:lstStyle/>
          <a:p>
            <a:r>
              <a:rPr lang="en-US" sz="1600" b="1" i="1" smtClean="0">
                <a:solidFill>
                  <a:schemeClr val="bg1"/>
                </a:solidFill>
              </a:rPr>
              <a:t>Puluh Trilyunan</a:t>
            </a:r>
            <a:endParaRPr lang="en-US" sz="1600" b="1" i="1">
              <a:solidFill>
                <a:schemeClr val="bg1"/>
              </a:solidFill>
            </a:endParaRPr>
          </a:p>
        </p:txBody>
      </p:sp>
      <p:sp>
        <p:nvSpPr>
          <p:cNvPr id="27" name="TextBox 26"/>
          <p:cNvSpPr txBox="1"/>
          <p:nvPr/>
        </p:nvSpPr>
        <p:spPr>
          <a:xfrm rot="18673906">
            <a:off x="2100662" y="2421820"/>
            <a:ext cx="1014445" cy="338554"/>
          </a:xfrm>
          <a:prstGeom prst="rect">
            <a:avLst/>
          </a:prstGeom>
          <a:noFill/>
        </p:spPr>
        <p:txBody>
          <a:bodyPr wrap="none" rtlCol="0">
            <a:spAutoFit/>
          </a:bodyPr>
          <a:lstStyle/>
          <a:p>
            <a:r>
              <a:rPr lang="en-US" sz="1600" b="1" i="1" smtClean="0">
                <a:solidFill>
                  <a:schemeClr val="bg1"/>
                </a:solidFill>
              </a:rPr>
              <a:t>Trilyunan</a:t>
            </a:r>
            <a:endParaRPr lang="en-US" sz="1600" b="1" i="1">
              <a:solidFill>
                <a:schemeClr val="bg1"/>
              </a:solidFill>
            </a:endParaRPr>
          </a:p>
        </p:txBody>
      </p:sp>
      <p:sp>
        <p:nvSpPr>
          <p:cNvPr id="28" name="TextBox 27"/>
          <p:cNvSpPr txBox="1"/>
          <p:nvPr/>
        </p:nvSpPr>
        <p:spPr>
          <a:xfrm rot="18673906">
            <a:off x="2388528" y="2182328"/>
            <a:ext cx="1505540" cy="338554"/>
          </a:xfrm>
          <a:prstGeom prst="rect">
            <a:avLst/>
          </a:prstGeom>
          <a:noFill/>
        </p:spPr>
        <p:txBody>
          <a:bodyPr wrap="none" rtlCol="0">
            <a:spAutoFit/>
          </a:bodyPr>
          <a:lstStyle/>
          <a:p>
            <a:r>
              <a:rPr lang="en-US" sz="1600" b="1" i="1" smtClean="0">
                <a:solidFill>
                  <a:schemeClr val="bg1"/>
                </a:solidFill>
              </a:rPr>
              <a:t>Ratus Milyaran</a:t>
            </a:r>
            <a:endParaRPr lang="en-US" sz="1600" b="1" i="1">
              <a:solidFill>
                <a:schemeClr val="bg1"/>
              </a:solidFill>
            </a:endParaRPr>
          </a:p>
        </p:txBody>
      </p:sp>
      <p:sp>
        <p:nvSpPr>
          <p:cNvPr id="29" name="TextBox 28"/>
          <p:cNvSpPr txBox="1"/>
          <p:nvPr/>
        </p:nvSpPr>
        <p:spPr>
          <a:xfrm rot="18673906">
            <a:off x="2727504" y="2138784"/>
            <a:ext cx="1502527" cy="338554"/>
          </a:xfrm>
          <a:prstGeom prst="rect">
            <a:avLst/>
          </a:prstGeom>
          <a:noFill/>
        </p:spPr>
        <p:txBody>
          <a:bodyPr wrap="none" rtlCol="0">
            <a:spAutoFit/>
          </a:bodyPr>
          <a:lstStyle/>
          <a:p>
            <a:r>
              <a:rPr lang="en-US" sz="1600" b="1" i="1" smtClean="0">
                <a:solidFill>
                  <a:schemeClr val="bg1"/>
                </a:solidFill>
              </a:rPr>
              <a:t>Puluh Milyaran</a:t>
            </a:r>
            <a:endParaRPr lang="en-US" sz="1600" b="1" i="1">
              <a:solidFill>
                <a:schemeClr val="bg1"/>
              </a:solidFill>
            </a:endParaRPr>
          </a:p>
        </p:txBody>
      </p:sp>
      <p:sp>
        <p:nvSpPr>
          <p:cNvPr id="30" name="TextBox 29"/>
          <p:cNvSpPr txBox="1"/>
          <p:nvPr/>
        </p:nvSpPr>
        <p:spPr>
          <a:xfrm rot="18673906">
            <a:off x="3058428" y="2426562"/>
            <a:ext cx="960519" cy="338554"/>
          </a:xfrm>
          <a:prstGeom prst="rect">
            <a:avLst/>
          </a:prstGeom>
          <a:noFill/>
        </p:spPr>
        <p:txBody>
          <a:bodyPr wrap="none" rtlCol="0">
            <a:spAutoFit/>
          </a:bodyPr>
          <a:lstStyle/>
          <a:p>
            <a:r>
              <a:rPr lang="en-US" sz="1600" b="1" i="1" smtClean="0">
                <a:solidFill>
                  <a:schemeClr val="bg1"/>
                </a:solidFill>
              </a:rPr>
              <a:t>Milyaran</a:t>
            </a:r>
            <a:endParaRPr lang="en-US" sz="1600" b="1" i="1">
              <a:solidFill>
                <a:schemeClr val="bg1"/>
              </a:solidFill>
            </a:endParaRPr>
          </a:p>
        </p:txBody>
      </p:sp>
      <p:sp>
        <p:nvSpPr>
          <p:cNvPr id="31" name="TextBox 30"/>
          <p:cNvSpPr txBox="1"/>
          <p:nvPr/>
        </p:nvSpPr>
        <p:spPr>
          <a:xfrm rot="18673906">
            <a:off x="3572766" y="2320941"/>
            <a:ext cx="1312988" cy="338554"/>
          </a:xfrm>
          <a:prstGeom prst="rect">
            <a:avLst/>
          </a:prstGeom>
          <a:noFill/>
        </p:spPr>
        <p:txBody>
          <a:bodyPr wrap="none" rtlCol="0">
            <a:spAutoFit/>
          </a:bodyPr>
          <a:lstStyle/>
          <a:p>
            <a:r>
              <a:rPr lang="en-US" sz="1600" b="1" i="1" smtClean="0">
                <a:solidFill>
                  <a:schemeClr val="bg1"/>
                </a:solidFill>
              </a:rPr>
              <a:t>Puluh Jutaan</a:t>
            </a:r>
            <a:endParaRPr lang="en-US" sz="1600" b="1" i="1">
              <a:solidFill>
                <a:schemeClr val="bg1"/>
              </a:solidFill>
            </a:endParaRPr>
          </a:p>
        </p:txBody>
      </p:sp>
      <p:sp>
        <p:nvSpPr>
          <p:cNvPr id="32" name="TextBox 31"/>
          <p:cNvSpPr txBox="1"/>
          <p:nvPr/>
        </p:nvSpPr>
        <p:spPr>
          <a:xfrm rot="18673906">
            <a:off x="3290761" y="2320937"/>
            <a:ext cx="1316001" cy="338554"/>
          </a:xfrm>
          <a:prstGeom prst="rect">
            <a:avLst/>
          </a:prstGeom>
          <a:noFill/>
        </p:spPr>
        <p:txBody>
          <a:bodyPr wrap="none" rtlCol="0">
            <a:spAutoFit/>
          </a:bodyPr>
          <a:lstStyle/>
          <a:p>
            <a:r>
              <a:rPr lang="en-US" sz="1600" b="1" i="1" smtClean="0">
                <a:solidFill>
                  <a:schemeClr val="bg1"/>
                </a:solidFill>
              </a:rPr>
              <a:t>Ratus Jutaan</a:t>
            </a:r>
            <a:endParaRPr lang="en-US" sz="1600" b="1" i="1">
              <a:solidFill>
                <a:schemeClr val="bg1"/>
              </a:solidFill>
            </a:endParaRPr>
          </a:p>
        </p:txBody>
      </p:sp>
      <p:sp>
        <p:nvSpPr>
          <p:cNvPr id="33" name="TextBox 32"/>
          <p:cNvSpPr txBox="1"/>
          <p:nvPr/>
        </p:nvSpPr>
        <p:spPr>
          <a:xfrm rot="18673906">
            <a:off x="3991169" y="2505999"/>
            <a:ext cx="780983" cy="338554"/>
          </a:xfrm>
          <a:prstGeom prst="rect">
            <a:avLst/>
          </a:prstGeom>
          <a:noFill/>
        </p:spPr>
        <p:txBody>
          <a:bodyPr wrap="none" rtlCol="0">
            <a:spAutoFit/>
          </a:bodyPr>
          <a:lstStyle/>
          <a:p>
            <a:r>
              <a:rPr lang="en-US" sz="1600" b="1" i="1" smtClean="0">
                <a:solidFill>
                  <a:schemeClr val="bg1"/>
                </a:solidFill>
              </a:rPr>
              <a:t>Jutaan</a:t>
            </a:r>
            <a:endParaRPr lang="en-US" sz="1600" b="1" i="1">
              <a:solidFill>
                <a:schemeClr val="bg1"/>
              </a:solidFill>
            </a:endParaRPr>
          </a:p>
        </p:txBody>
      </p:sp>
      <p:sp>
        <p:nvSpPr>
          <p:cNvPr id="34" name="TextBox 33"/>
          <p:cNvSpPr txBox="1"/>
          <p:nvPr/>
        </p:nvSpPr>
        <p:spPr>
          <a:xfrm rot="18673906">
            <a:off x="4489065" y="2331823"/>
            <a:ext cx="1331005" cy="338554"/>
          </a:xfrm>
          <a:prstGeom prst="rect">
            <a:avLst/>
          </a:prstGeom>
          <a:noFill/>
        </p:spPr>
        <p:txBody>
          <a:bodyPr wrap="none" rtlCol="0">
            <a:spAutoFit/>
          </a:bodyPr>
          <a:lstStyle/>
          <a:p>
            <a:r>
              <a:rPr lang="en-US" sz="1600" b="1" i="1" smtClean="0">
                <a:solidFill>
                  <a:schemeClr val="bg1"/>
                </a:solidFill>
              </a:rPr>
              <a:t>Puluh Ribuan</a:t>
            </a:r>
            <a:endParaRPr lang="en-US" sz="1600" b="1" i="1">
              <a:solidFill>
                <a:schemeClr val="bg1"/>
              </a:solidFill>
            </a:endParaRPr>
          </a:p>
        </p:txBody>
      </p:sp>
      <p:sp>
        <p:nvSpPr>
          <p:cNvPr id="35" name="TextBox 34"/>
          <p:cNvSpPr txBox="1"/>
          <p:nvPr/>
        </p:nvSpPr>
        <p:spPr>
          <a:xfrm rot="18673906">
            <a:off x="4237176" y="2299161"/>
            <a:ext cx="1334020" cy="338554"/>
          </a:xfrm>
          <a:prstGeom prst="rect">
            <a:avLst/>
          </a:prstGeom>
          <a:noFill/>
        </p:spPr>
        <p:txBody>
          <a:bodyPr wrap="none" rtlCol="0">
            <a:spAutoFit/>
          </a:bodyPr>
          <a:lstStyle/>
          <a:p>
            <a:r>
              <a:rPr lang="en-US" sz="1600" b="1" i="1" smtClean="0">
                <a:solidFill>
                  <a:schemeClr val="bg1"/>
                </a:solidFill>
              </a:rPr>
              <a:t>Ratus Ribuan</a:t>
            </a:r>
            <a:endParaRPr lang="en-US" sz="1600" b="1" i="1">
              <a:solidFill>
                <a:schemeClr val="bg1"/>
              </a:solidFill>
            </a:endParaRPr>
          </a:p>
        </p:txBody>
      </p:sp>
      <p:sp>
        <p:nvSpPr>
          <p:cNvPr id="36" name="TextBox 35"/>
          <p:cNvSpPr txBox="1"/>
          <p:nvPr/>
        </p:nvSpPr>
        <p:spPr>
          <a:xfrm rot="18673906">
            <a:off x="4890692" y="2527763"/>
            <a:ext cx="788999" cy="338554"/>
          </a:xfrm>
          <a:prstGeom prst="rect">
            <a:avLst/>
          </a:prstGeom>
          <a:noFill/>
        </p:spPr>
        <p:txBody>
          <a:bodyPr wrap="none" rtlCol="0">
            <a:spAutoFit/>
          </a:bodyPr>
          <a:lstStyle/>
          <a:p>
            <a:r>
              <a:rPr lang="en-US" sz="1600" b="1" i="1" smtClean="0">
                <a:solidFill>
                  <a:schemeClr val="bg1"/>
                </a:solidFill>
              </a:rPr>
              <a:t>Ribuan</a:t>
            </a:r>
            <a:endParaRPr lang="en-US" sz="1600" b="1" i="1">
              <a:solidFill>
                <a:schemeClr val="bg1"/>
              </a:solidFill>
            </a:endParaRPr>
          </a:p>
        </p:txBody>
      </p:sp>
      <p:sp>
        <p:nvSpPr>
          <p:cNvPr id="37" name="TextBox 36"/>
          <p:cNvSpPr txBox="1"/>
          <p:nvPr/>
        </p:nvSpPr>
        <p:spPr>
          <a:xfrm rot="18673906">
            <a:off x="5474357" y="2495101"/>
            <a:ext cx="906210" cy="338554"/>
          </a:xfrm>
          <a:prstGeom prst="rect">
            <a:avLst/>
          </a:prstGeom>
          <a:noFill/>
        </p:spPr>
        <p:txBody>
          <a:bodyPr wrap="none" rtlCol="0">
            <a:spAutoFit/>
          </a:bodyPr>
          <a:lstStyle/>
          <a:p>
            <a:r>
              <a:rPr lang="en-US" sz="1600" b="1" i="1" smtClean="0">
                <a:solidFill>
                  <a:schemeClr val="bg1"/>
                </a:solidFill>
              </a:rPr>
              <a:t>Puluhan</a:t>
            </a:r>
            <a:endParaRPr lang="en-US" sz="1600" b="1" i="1">
              <a:solidFill>
                <a:schemeClr val="bg1"/>
              </a:solidFill>
            </a:endParaRPr>
          </a:p>
        </p:txBody>
      </p:sp>
      <p:sp>
        <p:nvSpPr>
          <p:cNvPr id="38" name="TextBox 37"/>
          <p:cNvSpPr txBox="1"/>
          <p:nvPr/>
        </p:nvSpPr>
        <p:spPr>
          <a:xfrm rot="18673906">
            <a:off x="5244244" y="2429785"/>
            <a:ext cx="909223" cy="338554"/>
          </a:xfrm>
          <a:prstGeom prst="rect">
            <a:avLst/>
          </a:prstGeom>
          <a:noFill/>
        </p:spPr>
        <p:txBody>
          <a:bodyPr wrap="none" rtlCol="0">
            <a:spAutoFit/>
          </a:bodyPr>
          <a:lstStyle/>
          <a:p>
            <a:r>
              <a:rPr lang="en-US" sz="1600" b="1" i="1">
                <a:solidFill>
                  <a:schemeClr val="bg1"/>
                </a:solidFill>
              </a:rPr>
              <a:t>Ratusan</a:t>
            </a:r>
          </a:p>
        </p:txBody>
      </p:sp>
      <p:sp>
        <p:nvSpPr>
          <p:cNvPr id="39" name="TextBox 38"/>
          <p:cNvSpPr txBox="1"/>
          <p:nvPr/>
        </p:nvSpPr>
        <p:spPr>
          <a:xfrm rot="18673906">
            <a:off x="5841539" y="2466288"/>
            <a:ext cx="816249" cy="338554"/>
          </a:xfrm>
          <a:prstGeom prst="rect">
            <a:avLst/>
          </a:prstGeom>
          <a:noFill/>
        </p:spPr>
        <p:txBody>
          <a:bodyPr wrap="none" rtlCol="0">
            <a:spAutoFit/>
          </a:bodyPr>
          <a:lstStyle/>
          <a:p>
            <a:r>
              <a:rPr lang="en-US" sz="1600" b="1" i="1" smtClean="0">
                <a:solidFill>
                  <a:schemeClr val="bg1"/>
                </a:solidFill>
              </a:rPr>
              <a:t>Satuan</a:t>
            </a:r>
            <a:endParaRPr lang="en-US" sz="1600" b="1" i="1">
              <a:solidFill>
                <a:schemeClr val="bg1"/>
              </a:solidFill>
            </a:endParaRPr>
          </a:p>
        </p:txBody>
      </p:sp>
      <p:sp>
        <p:nvSpPr>
          <p:cNvPr id="6" name="TextBox 5"/>
          <p:cNvSpPr txBox="1"/>
          <p:nvPr/>
        </p:nvSpPr>
        <p:spPr>
          <a:xfrm>
            <a:off x="6671734" y="1177572"/>
            <a:ext cx="511679" cy="338554"/>
          </a:xfrm>
          <a:prstGeom prst="rect">
            <a:avLst/>
          </a:prstGeom>
          <a:solidFill>
            <a:srgbClr val="2294BC"/>
          </a:solidFill>
        </p:spPr>
        <p:txBody>
          <a:bodyPr wrap="none" rtlCol="0">
            <a:spAutoFit/>
          </a:bodyPr>
          <a:lstStyle/>
          <a:p>
            <a:r>
              <a:rPr lang="en-US" sz="1600" b="1" smtClean="0">
                <a:solidFill>
                  <a:schemeClr val="bg1"/>
                </a:solidFill>
                <a:latin typeface="Arial Narrow" pitchFamily="34" charset="0"/>
              </a:rPr>
              <a:t>Unit</a:t>
            </a:r>
            <a:endParaRPr lang="en-US" sz="1600" b="1">
              <a:solidFill>
                <a:schemeClr val="bg1"/>
              </a:solidFill>
              <a:latin typeface="Arial Narrow" pitchFamily="34" charset="0"/>
            </a:endParaRPr>
          </a:p>
        </p:txBody>
      </p:sp>
      <p:sp>
        <p:nvSpPr>
          <p:cNvPr id="40" name="TextBox 39"/>
          <p:cNvSpPr txBox="1"/>
          <p:nvPr/>
        </p:nvSpPr>
        <p:spPr>
          <a:xfrm>
            <a:off x="5650078" y="1171926"/>
            <a:ext cx="753732" cy="338554"/>
          </a:xfrm>
          <a:prstGeom prst="rect">
            <a:avLst/>
          </a:prstGeom>
          <a:solidFill>
            <a:srgbClr val="FF0000"/>
          </a:solidFill>
        </p:spPr>
        <p:txBody>
          <a:bodyPr wrap="none" rtlCol="0">
            <a:spAutoFit/>
          </a:bodyPr>
          <a:lstStyle/>
          <a:p>
            <a:r>
              <a:rPr lang="en-US" sz="1600" b="1" smtClean="0">
                <a:solidFill>
                  <a:schemeClr val="bg1"/>
                </a:solidFill>
                <a:latin typeface="Arial Narrow" pitchFamily="34" charset="0"/>
              </a:rPr>
              <a:t>Ribuan</a:t>
            </a:r>
            <a:endParaRPr lang="en-US" sz="1600" b="1">
              <a:solidFill>
                <a:schemeClr val="bg1"/>
              </a:solidFill>
              <a:latin typeface="Arial Narrow" pitchFamily="34" charset="0"/>
            </a:endParaRPr>
          </a:p>
        </p:txBody>
      </p:sp>
      <p:sp>
        <p:nvSpPr>
          <p:cNvPr id="41" name="TextBox 40"/>
          <p:cNvSpPr txBox="1"/>
          <p:nvPr/>
        </p:nvSpPr>
        <p:spPr>
          <a:xfrm>
            <a:off x="4741312" y="1154991"/>
            <a:ext cx="724878" cy="338554"/>
          </a:xfrm>
          <a:prstGeom prst="rect">
            <a:avLst/>
          </a:prstGeom>
          <a:solidFill>
            <a:srgbClr val="BA282B"/>
          </a:solidFill>
        </p:spPr>
        <p:txBody>
          <a:bodyPr wrap="none" rtlCol="0">
            <a:spAutoFit/>
          </a:bodyPr>
          <a:lstStyle/>
          <a:p>
            <a:r>
              <a:rPr lang="en-US" sz="1600" b="1" smtClean="0">
                <a:solidFill>
                  <a:schemeClr val="bg1"/>
                </a:solidFill>
                <a:latin typeface="Arial Narrow" pitchFamily="34" charset="0"/>
              </a:rPr>
              <a:t>Jutaan</a:t>
            </a:r>
            <a:endParaRPr lang="en-US" sz="1600" b="1">
              <a:solidFill>
                <a:schemeClr val="bg1"/>
              </a:solidFill>
              <a:latin typeface="Arial Narrow" pitchFamily="34" charset="0"/>
            </a:endParaRPr>
          </a:p>
        </p:txBody>
      </p:sp>
      <p:sp>
        <p:nvSpPr>
          <p:cNvPr id="42" name="TextBox 41"/>
          <p:cNvSpPr txBox="1"/>
          <p:nvPr/>
        </p:nvSpPr>
        <p:spPr>
          <a:xfrm>
            <a:off x="3759081" y="1152816"/>
            <a:ext cx="822960" cy="365760"/>
          </a:xfrm>
          <a:prstGeom prst="rect">
            <a:avLst/>
          </a:prstGeom>
          <a:solidFill>
            <a:srgbClr val="00B0F0"/>
          </a:solidFill>
        </p:spPr>
        <p:txBody>
          <a:bodyPr wrap="none" rtlCol="0">
            <a:spAutoFit/>
          </a:bodyPr>
          <a:lstStyle/>
          <a:p>
            <a:r>
              <a:rPr lang="en-US" sz="1600" b="1" smtClean="0">
                <a:solidFill>
                  <a:schemeClr val="bg1"/>
                </a:solidFill>
                <a:latin typeface="Arial Narrow" pitchFamily="34" charset="0"/>
              </a:rPr>
              <a:t>Milyaran</a:t>
            </a:r>
            <a:endParaRPr lang="en-US" sz="1600" b="1">
              <a:solidFill>
                <a:schemeClr val="bg1"/>
              </a:solidFill>
              <a:latin typeface="Arial Narrow" pitchFamily="34" charset="0"/>
            </a:endParaRPr>
          </a:p>
        </p:txBody>
      </p:sp>
      <p:sp>
        <p:nvSpPr>
          <p:cNvPr id="43" name="TextBox 42"/>
          <p:cNvSpPr txBox="1"/>
          <p:nvPr/>
        </p:nvSpPr>
        <p:spPr>
          <a:xfrm>
            <a:off x="2850447" y="1158459"/>
            <a:ext cx="930448" cy="338554"/>
          </a:xfrm>
          <a:prstGeom prst="rect">
            <a:avLst/>
          </a:prstGeom>
          <a:solidFill>
            <a:srgbClr val="2A889E"/>
          </a:solidFill>
        </p:spPr>
        <p:txBody>
          <a:bodyPr wrap="none" rtlCol="0">
            <a:spAutoFit/>
          </a:bodyPr>
          <a:lstStyle/>
          <a:p>
            <a:r>
              <a:rPr lang="en-US" sz="1600" b="1" smtClean="0">
                <a:solidFill>
                  <a:schemeClr val="bg1"/>
                </a:solidFill>
                <a:latin typeface="Arial Narrow" pitchFamily="34" charset="0"/>
              </a:rPr>
              <a:t>Trilyunan</a:t>
            </a:r>
            <a:endParaRPr lang="en-US" sz="1600" b="1">
              <a:solidFill>
                <a:schemeClr val="bg1"/>
              </a:solidFill>
              <a:latin typeface="Arial Narrow" pitchFamily="34" charset="0"/>
            </a:endParaRPr>
          </a:p>
        </p:txBody>
      </p:sp>
    </p:spTree>
    <p:extLst>
      <p:ext uri="{BB962C8B-B14F-4D97-AF65-F5344CB8AC3E}">
        <p14:creationId xmlns:p14="http://schemas.microsoft.com/office/powerpoint/2010/main" val="36785444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ounded Rectangle 1"/>
          <p:cNvSpPr/>
          <p:nvPr/>
        </p:nvSpPr>
        <p:spPr>
          <a:xfrm>
            <a:off x="1295400" y="285750"/>
            <a:ext cx="7162800" cy="3276600"/>
          </a:xfrm>
          <a:prstGeom prst="roundRect">
            <a:avLst>
              <a:gd name="adj" fmla="val 6452"/>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0368" y="514350"/>
            <a:ext cx="629861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306286" y="3910340"/>
            <a:ext cx="7162800" cy="523220"/>
          </a:xfrm>
          <a:prstGeom prst="rect">
            <a:avLst/>
          </a:prstGeom>
        </p:spPr>
        <p:txBody>
          <a:bodyPr wrap="squar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2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Whole Numbers Place Value  Chart</a:t>
            </a:r>
            <a:endParaRPr lang="en-US" sz="28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34590494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754115399"/>
              </p:ext>
            </p:extLst>
          </p:nvPr>
        </p:nvGraphicFramePr>
        <p:xfrm>
          <a:off x="609600" y="1962150"/>
          <a:ext cx="8077199" cy="2595880"/>
        </p:xfrm>
        <a:graphic>
          <a:graphicData uri="http://schemas.openxmlformats.org/drawingml/2006/table">
            <a:tbl>
              <a:tblPr firstRow="1" bandRow="1">
                <a:tableStyleId>{5C22544A-7EE6-4342-B048-85BDC9FD1C3A}</a:tableStyleId>
              </a:tblPr>
              <a:tblGrid>
                <a:gridCol w="1568388"/>
                <a:gridCol w="1568388"/>
                <a:gridCol w="4940423"/>
              </a:tblGrid>
              <a:tr h="370840">
                <a:tc>
                  <a:txBody>
                    <a:bodyPr/>
                    <a:lstStyle/>
                    <a:p>
                      <a:pPr algn="ctr"/>
                      <a:r>
                        <a:rPr lang="en-US" dirty="0" smtClean="0"/>
                        <a:t>Number</a:t>
                      </a:r>
                      <a:endParaRPr lang="en-US" dirty="0"/>
                    </a:p>
                  </a:txBody>
                  <a:tcPr/>
                </a:tc>
                <a:tc>
                  <a:txBody>
                    <a:bodyPr/>
                    <a:lstStyle/>
                    <a:p>
                      <a:pPr algn="ctr"/>
                      <a:r>
                        <a:rPr lang="en-US" dirty="0" smtClean="0"/>
                        <a:t>Number form</a:t>
                      </a:r>
                      <a:endParaRPr lang="en-US" dirty="0"/>
                    </a:p>
                  </a:txBody>
                  <a:tcPr/>
                </a:tc>
                <a:tc>
                  <a:txBody>
                    <a:bodyPr/>
                    <a:lstStyle/>
                    <a:p>
                      <a:pPr algn="ctr"/>
                      <a:r>
                        <a:rPr lang="en-US" dirty="0" smtClean="0"/>
                        <a:t>Word form</a:t>
                      </a:r>
                      <a:endParaRPr lang="en-US" dirty="0"/>
                    </a:p>
                  </a:txBody>
                  <a:tcPr/>
                </a:tc>
              </a:tr>
              <a:tr h="370840">
                <a:tc>
                  <a:txBody>
                    <a:bodyPr/>
                    <a:lstStyle/>
                    <a:p>
                      <a:pPr algn="r"/>
                      <a:r>
                        <a:rPr lang="en-US" dirty="0" smtClean="0"/>
                        <a:t>14296</a:t>
                      </a:r>
                      <a:endParaRPr lang="en-US" dirty="0"/>
                    </a:p>
                  </a:txBody>
                  <a:tcPr/>
                </a:tc>
                <a:tc>
                  <a:txBody>
                    <a:bodyPr/>
                    <a:lstStyle/>
                    <a:p>
                      <a:pPr algn="r"/>
                      <a:r>
                        <a:rPr lang="en-US" dirty="0" smtClean="0"/>
                        <a:t>14,296</a:t>
                      </a:r>
                      <a:endParaRPr lang="en-US" dirty="0"/>
                    </a:p>
                  </a:txBody>
                  <a:tcPr/>
                </a:tc>
                <a:tc>
                  <a:txBody>
                    <a:bodyPr/>
                    <a:lstStyle/>
                    <a:p>
                      <a:r>
                        <a:rPr lang="en-US" sz="1800" b="0" i="0" u="none" strike="noStrike" kern="1200" baseline="0" smtClean="0">
                          <a:solidFill>
                            <a:schemeClr val="dk1"/>
                          </a:solidFill>
                          <a:latin typeface="+mn-lt"/>
                          <a:ea typeface="+mn-ea"/>
                          <a:cs typeface="+mn-cs"/>
                        </a:rPr>
                        <a:t>Empat belas ribu, dua ratus sembilan puluh enam</a:t>
                      </a:r>
                      <a:endParaRPr lang="en-US" dirty="0"/>
                    </a:p>
                  </a:txBody>
                  <a:tcPr/>
                </a:tc>
              </a:tr>
              <a:tr h="370840">
                <a:tc>
                  <a:txBody>
                    <a:bodyPr/>
                    <a:lstStyle/>
                    <a:p>
                      <a:pPr algn="r"/>
                      <a:r>
                        <a:rPr lang="en-US" dirty="0" smtClean="0"/>
                        <a:t>560</a:t>
                      </a:r>
                      <a:endParaRPr lang="en-US" dirty="0"/>
                    </a:p>
                  </a:txBody>
                  <a:tcPr/>
                </a:tc>
                <a:tc>
                  <a:txBody>
                    <a:bodyPr/>
                    <a:lstStyle/>
                    <a:p>
                      <a:pPr algn="r"/>
                      <a:r>
                        <a:rPr lang="en-US" dirty="0" smtClean="0"/>
                        <a:t>560</a:t>
                      </a:r>
                      <a:endParaRPr lang="en-US" dirty="0"/>
                    </a:p>
                  </a:txBody>
                  <a:tcPr/>
                </a:tc>
                <a:tc>
                  <a:txBody>
                    <a:bodyPr/>
                    <a:lstStyle/>
                    <a:p>
                      <a:endParaRPr lang="en-US" dirty="0"/>
                    </a:p>
                  </a:txBody>
                  <a:tcPr/>
                </a:tc>
              </a:tr>
              <a:tr h="370840">
                <a:tc>
                  <a:txBody>
                    <a:bodyPr/>
                    <a:lstStyle/>
                    <a:p>
                      <a:pPr algn="r"/>
                      <a:r>
                        <a:rPr lang="en-US" dirty="0" smtClean="0"/>
                        <a:t>2294857</a:t>
                      </a:r>
                      <a:endParaRPr lang="en-US" dirty="0"/>
                    </a:p>
                  </a:txBody>
                  <a:tcPr/>
                </a:tc>
                <a:tc>
                  <a:txBody>
                    <a:bodyPr/>
                    <a:lstStyle/>
                    <a:p>
                      <a:pPr algn="r"/>
                      <a:r>
                        <a:rPr lang="en-US" dirty="0" smtClean="0"/>
                        <a:t>2,294,857</a:t>
                      </a:r>
                      <a:endParaRPr lang="en-US" dirty="0"/>
                    </a:p>
                  </a:txBody>
                  <a:tcPr/>
                </a:tc>
                <a:tc>
                  <a:txBody>
                    <a:bodyPr/>
                    <a:lstStyle/>
                    <a:p>
                      <a:endParaRPr lang="en-US" dirty="0"/>
                    </a:p>
                  </a:txBody>
                  <a:tcPr/>
                </a:tc>
              </a:tr>
              <a:tr h="370840">
                <a:tc>
                  <a:txBody>
                    <a:bodyPr/>
                    <a:lstStyle/>
                    <a:p>
                      <a:pPr algn="r"/>
                      <a:r>
                        <a:rPr lang="en-US" dirty="0" smtClean="0"/>
                        <a:t>184910</a:t>
                      </a:r>
                      <a:endParaRPr lang="en-US" dirty="0"/>
                    </a:p>
                  </a:txBody>
                  <a:tcPr/>
                </a:tc>
                <a:tc>
                  <a:txBody>
                    <a:bodyPr/>
                    <a:lstStyle/>
                    <a:p>
                      <a:pPr algn="r"/>
                      <a:r>
                        <a:rPr lang="en-US" dirty="0" smtClean="0"/>
                        <a:t>184,910</a:t>
                      </a:r>
                      <a:endParaRPr lang="en-US" dirty="0"/>
                    </a:p>
                  </a:txBody>
                  <a:tcPr/>
                </a:tc>
                <a:tc>
                  <a:txBody>
                    <a:bodyPr/>
                    <a:lstStyle/>
                    <a:p>
                      <a:endParaRPr lang="en-US" dirty="0"/>
                    </a:p>
                  </a:txBody>
                  <a:tcPr/>
                </a:tc>
              </a:tr>
              <a:tr h="370840">
                <a:tc>
                  <a:txBody>
                    <a:bodyPr/>
                    <a:lstStyle/>
                    <a:p>
                      <a:pPr algn="r"/>
                      <a:r>
                        <a:rPr lang="en-US" dirty="0" smtClean="0"/>
                        <a:t>3004959001</a:t>
                      </a:r>
                      <a:endParaRPr lang="en-US" dirty="0"/>
                    </a:p>
                  </a:txBody>
                  <a:tcPr/>
                </a:tc>
                <a:tc>
                  <a:txBody>
                    <a:bodyPr/>
                    <a:lstStyle/>
                    <a:p>
                      <a:pPr algn="r"/>
                      <a:r>
                        <a:rPr lang="en-US" dirty="0" smtClean="0"/>
                        <a:t>3,004,959,001</a:t>
                      </a:r>
                      <a:endParaRPr lang="en-US" dirty="0"/>
                    </a:p>
                  </a:txBody>
                  <a:tcPr/>
                </a:tc>
                <a:tc>
                  <a:txBody>
                    <a:bodyPr/>
                    <a:lstStyle/>
                    <a:p>
                      <a:endParaRPr lang="en-US" dirty="0"/>
                    </a:p>
                  </a:txBody>
                  <a:tcPr/>
                </a:tc>
              </a:tr>
              <a:tr h="370840">
                <a:tc>
                  <a:txBody>
                    <a:bodyPr/>
                    <a:lstStyle/>
                    <a:p>
                      <a:pPr algn="r"/>
                      <a:r>
                        <a:rPr lang="en-US" dirty="0" smtClean="0"/>
                        <a:t>24000064</a:t>
                      </a:r>
                      <a:endParaRPr lang="en-US" dirty="0"/>
                    </a:p>
                  </a:txBody>
                  <a:tcPr/>
                </a:tc>
                <a:tc>
                  <a:txBody>
                    <a:bodyPr/>
                    <a:lstStyle/>
                    <a:p>
                      <a:pPr algn="r"/>
                      <a:r>
                        <a:rPr lang="en-US" dirty="0" smtClean="0"/>
                        <a:t>24,000,064</a:t>
                      </a:r>
                      <a:endParaRPr lang="en-US" dirty="0"/>
                    </a:p>
                  </a:txBody>
                  <a:tcPr/>
                </a:tc>
                <a:tc>
                  <a:txBody>
                    <a:bodyPr/>
                    <a:lstStyle/>
                    <a:p>
                      <a:endParaRPr lang="en-US" dirty="0"/>
                    </a:p>
                  </a:txBody>
                  <a:tcPr/>
                </a:tc>
              </a:tr>
            </a:tbl>
          </a:graphicData>
        </a:graphic>
      </p:graphicFrame>
      <p:sp>
        <p:nvSpPr>
          <p:cNvPr id="4" name="TextBox 3"/>
          <p:cNvSpPr txBox="1"/>
          <p:nvPr/>
        </p:nvSpPr>
        <p:spPr>
          <a:xfrm>
            <a:off x="533400" y="438150"/>
            <a:ext cx="50292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Menulis dan membaca bilangan bulat</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0369466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Pembulatan bilangan bulat ke nilai tempat tertentu</a:t>
            </a:r>
            <a:endPar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p:txBody>
          <a:bodyPr>
            <a:normAutofit/>
          </a:bodyPr>
          <a:lstStyle/>
          <a:p>
            <a:pPr marL="285750" indent="-285750" algn="just">
              <a:buFont typeface="Wingdings" pitchFamily="2" charset="2"/>
              <a:buChar char="v"/>
            </a:pPr>
            <a:r>
              <a:rPr lang="en-US" dirty="0"/>
              <a:t>In many business applications, an approximation of an exact number may be more </a:t>
            </a:r>
            <a:r>
              <a:rPr lang="en-US" dirty="0" smtClean="0"/>
              <a:t>desirable to </a:t>
            </a:r>
            <a:r>
              <a:rPr lang="en-US" dirty="0"/>
              <a:t>use than the number itself. Approximations, or </a:t>
            </a:r>
            <a:r>
              <a:rPr lang="en-US" b="1" dirty="0"/>
              <a:t>rounded numbers</a:t>
            </a:r>
            <a:r>
              <a:rPr lang="en-US" dirty="0"/>
              <a:t>, are easier to refer </a:t>
            </a:r>
            <a:r>
              <a:rPr lang="en-US" dirty="0" smtClean="0"/>
              <a:t>to and </a:t>
            </a:r>
            <a:r>
              <a:rPr lang="en-US" dirty="0"/>
              <a:t>remember. For example, if a grocery store carries 9,858 items on its shelves, you </a:t>
            </a:r>
            <a:r>
              <a:rPr lang="en-US" dirty="0" smtClean="0"/>
              <a:t>would probably </a:t>
            </a:r>
            <a:r>
              <a:rPr lang="en-US" dirty="0"/>
              <a:t>say that it carries 10,000 items. If you drive 1,593 miles, you would say that </a:t>
            </a:r>
            <a:r>
              <a:rPr lang="en-US" dirty="0" smtClean="0"/>
              <a:t>the trip </a:t>
            </a:r>
            <a:r>
              <a:rPr lang="en-US" dirty="0"/>
              <a:t>is 1,600 miles. Another rounding application in business involves money. If your </a:t>
            </a:r>
            <a:r>
              <a:rPr lang="en-US" dirty="0" smtClean="0"/>
              <a:t>company has </a:t>
            </a:r>
            <a:r>
              <a:rPr lang="en-US" dirty="0"/>
              <a:t>profits of $1,302,201, you might refer to this exact amount by the rounded </a:t>
            </a:r>
            <a:r>
              <a:rPr lang="en-US" dirty="0" smtClean="0"/>
              <a:t>number $</a:t>
            </a:r>
            <a:r>
              <a:rPr lang="en-US" dirty="0"/>
              <a:t>1,300,000. Money amounts are usually rounded to the nearest cent, although they </a:t>
            </a:r>
            <a:r>
              <a:rPr lang="en-US" dirty="0" smtClean="0"/>
              <a:t>could also </a:t>
            </a:r>
            <a:r>
              <a:rPr lang="en-US" dirty="0"/>
              <a:t>be rounded to the nearest dollar.</a:t>
            </a:r>
            <a:endParaRPr lang="en-US" b="1" dirty="0" smtClean="0"/>
          </a:p>
          <a:p>
            <a:pPr marL="285750" indent="-285750" algn="just">
              <a:spcBef>
                <a:spcPts val="0"/>
              </a:spcBef>
              <a:buFont typeface="Wingdings" pitchFamily="2" charset="2"/>
              <a:buChar char="v"/>
            </a:pPr>
            <a:r>
              <a:rPr lang="en-US" b="1" dirty="0" smtClean="0"/>
              <a:t>Rounded Numbers. </a:t>
            </a:r>
            <a:r>
              <a:rPr lang="en-US" dirty="0" smtClean="0"/>
              <a:t>Number </a:t>
            </a:r>
            <a:r>
              <a:rPr lang="en-US" dirty="0"/>
              <a:t>that </a:t>
            </a:r>
            <a:r>
              <a:rPr lang="en-US" dirty="0" smtClean="0"/>
              <a:t>are approximations </a:t>
            </a:r>
            <a:r>
              <a:rPr lang="en-US" dirty="0"/>
              <a:t>or estimates of </a:t>
            </a:r>
            <a:r>
              <a:rPr lang="en-US" dirty="0" smtClean="0"/>
              <a:t>exact numbers</a:t>
            </a:r>
            <a:r>
              <a:rPr lang="en-US" dirty="0"/>
              <a:t>. For example, 50 is the </a:t>
            </a:r>
            <a:r>
              <a:rPr lang="en-US" dirty="0" smtClean="0"/>
              <a:t>rounded number </a:t>
            </a:r>
            <a:r>
              <a:rPr lang="en-US" dirty="0"/>
              <a:t>of the exact number 49.</a:t>
            </a:r>
          </a:p>
        </p:txBody>
      </p:sp>
      <p:sp>
        <p:nvSpPr>
          <p:cNvPr id="4" name="Rectangle 3"/>
          <p:cNvSpPr/>
          <p:nvPr/>
        </p:nvSpPr>
        <p:spPr>
          <a:xfrm>
            <a:off x="889000" y="1352550"/>
            <a:ext cx="7652670" cy="3093154"/>
          </a:xfrm>
          <a:prstGeom prst="rect">
            <a:avLst/>
          </a:prstGeom>
          <a:solidFill>
            <a:schemeClr val="bg1"/>
          </a:solidFill>
        </p:spPr>
        <p:txBody>
          <a:bodyPr wrap="square">
            <a:spAutoFit/>
          </a:bodyPr>
          <a:lstStyle/>
          <a:p>
            <a:pPr marL="285750" indent="-285750">
              <a:buFont typeface="Wingdings" pitchFamily="2" charset="2"/>
              <a:buChar char="v"/>
            </a:pPr>
            <a:r>
              <a:rPr lang="en-US" sz="1500">
                <a:effectLst>
                  <a:outerShdw blurRad="190500" dist="63500" dir="2700000" algn="tl" rotWithShape="0">
                    <a:prstClr val="black">
                      <a:alpha val="40000"/>
                    </a:prstClr>
                  </a:outerShdw>
                </a:effectLst>
                <a:latin typeface="Arial" pitchFamily="34" charset="0"/>
                <a:cs typeface="Arial" pitchFamily="34" charset="0"/>
              </a:rPr>
              <a:t>Dalam banyak aplikasi bisnis, </a:t>
            </a:r>
            <a:r>
              <a:rPr lang="en-US" sz="1500" smtClean="0">
                <a:effectLst>
                  <a:outerShdw blurRad="190500" dist="63500" dir="2700000" algn="tl" rotWithShape="0">
                    <a:prstClr val="black">
                      <a:alpha val="40000"/>
                    </a:prstClr>
                  </a:outerShdw>
                </a:effectLst>
                <a:latin typeface="Arial" pitchFamily="34" charset="0"/>
                <a:cs typeface="Arial" pitchFamily="34" charset="0"/>
              </a:rPr>
              <a:t>angka pendekatan dari suatu </a:t>
            </a:r>
            <a:r>
              <a:rPr lang="en-US" sz="1500">
                <a:effectLst>
                  <a:outerShdw blurRad="190500" dist="63500" dir="2700000" algn="tl" rotWithShape="0">
                    <a:prstClr val="black">
                      <a:alpha val="40000"/>
                    </a:prstClr>
                  </a:outerShdw>
                </a:effectLst>
                <a:latin typeface="Arial" pitchFamily="34" charset="0"/>
                <a:cs typeface="Arial" pitchFamily="34" charset="0"/>
              </a:rPr>
              <a:t>jumlah </a:t>
            </a:r>
            <a:r>
              <a:rPr lang="en-US" sz="1500" smtClean="0">
                <a:effectLst>
                  <a:outerShdw blurRad="190500" dist="63500" dir="2700000" algn="tl" rotWithShape="0">
                    <a:prstClr val="black">
                      <a:alpha val="40000"/>
                    </a:prstClr>
                  </a:outerShdw>
                </a:effectLst>
                <a:latin typeface="Arial" pitchFamily="34" charset="0"/>
                <a:cs typeface="Arial" pitchFamily="34" charset="0"/>
              </a:rPr>
              <a:t>pasti tertentu mungkin </a:t>
            </a:r>
            <a:r>
              <a:rPr lang="en-US" sz="1500">
                <a:effectLst>
                  <a:outerShdw blurRad="190500" dist="63500" dir="2700000" algn="tl" rotWithShape="0">
                    <a:prstClr val="black">
                      <a:alpha val="40000"/>
                    </a:prstClr>
                  </a:outerShdw>
                </a:effectLst>
                <a:latin typeface="Arial" pitchFamily="34" charset="0"/>
                <a:cs typeface="Arial" pitchFamily="34" charset="0"/>
              </a:rPr>
              <a:t>lebih diinginkan </a:t>
            </a:r>
            <a:r>
              <a:rPr lang="en-US" sz="1500" smtClean="0">
                <a:effectLst>
                  <a:outerShdw blurRad="190500" dist="63500" dir="2700000" algn="tl" rotWithShape="0">
                    <a:prstClr val="black">
                      <a:alpha val="40000"/>
                    </a:prstClr>
                  </a:outerShdw>
                </a:effectLst>
                <a:latin typeface="Arial" pitchFamily="34" charset="0"/>
                <a:cs typeface="Arial" pitchFamily="34" charset="0"/>
              </a:rPr>
              <a:t>dalam penggunaannya daripada </a:t>
            </a:r>
            <a:r>
              <a:rPr lang="en-US" sz="1500">
                <a:effectLst>
                  <a:outerShdw blurRad="190500" dist="63500" dir="2700000" algn="tl" rotWithShape="0">
                    <a:prstClr val="black">
                      <a:alpha val="40000"/>
                    </a:prstClr>
                  </a:outerShdw>
                </a:effectLst>
                <a:latin typeface="Arial" pitchFamily="34" charset="0"/>
                <a:cs typeface="Arial" pitchFamily="34" charset="0"/>
              </a:rPr>
              <a:t>jumlah itu sendiri. </a:t>
            </a:r>
            <a:r>
              <a:rPr lang="en-US" sz="1500" smtClean="0">
                <a:effectLst>
                  <a:outerShdw blurRad="190500" dist="63500" dir="2700000" algn="tl" rotWithShape="0">
                    <a:prstClr val="black">
                      <a:alpha val="40000"/>
                    </a:prstClr>
                  </a:outerShdw>
                </a:effectLst>
                <a:latin typeface="Arial" pitchFamily="34" charset="0"/>
                <a:cs typeface="Arial" pitchFamily="34" charset="0"/>
              </a:rPr>
              <a:t>Aproksimasi </a:t>
            </a:r>
            <a:r>
              <a:rPr lang="en-US" sz="1500">
                <a:effectLst>
                  <a:outerShdw blurRad="190500" dist="63500" dir="2700000" algn="tl" rotWithShape="0">
                    <a:prstClr val="black">
                      <a:alpha val="40000"/>
                    </a:prstClr>
                  </a:outerShdw>
                </a:effectLst>
                <a:latin typeface="Arial" pitchFamily="34" charset="0"/>
                <a:cs typeface="Arial" pitchFamily="34" charset="0"/>
              </a:rPr>
              <a:t>atau angka </a:t>
            </a:r>
            <a:r>
              <a:rPr lang="en-US" sz="1500" smtClean="0">
                <a:effectLst>
                  <a:outerShdw blurRad="190500" dist="63500" dir="2700000" algn="tl" rotWithShape="0">
                    <a:prstClr val="black">
                      <a:alpha val="40000"/>
                    </a:prstClr>
                  </a:outerShdw>
                </a:effectLst>
                <a:latin typeface="Arial" pitchFamily="34" charset="0"/>
                <a:cs typeface="Arial" pitchFamily="34" charset="0"/>
              </a:rPr>
              <a:t>bulat ini </a:t>
            </a:r>
            <a:r>
              <a:rPr lang="en-US" sz="1500">
                <a:effectLst>
                  <a:outerShdw blurRad="190500" dist="63500" dir="2700000" algn="tl" rotWithShape="0">
                    <a:prstClr val="black">
                      <a:alpha val="40000"/>
                    </a:prstClr>
                  </a:outerShdw>
                </a:effectLst>
                <a:latin typeface="Arial" pitchFamily="34" charset="0"/>
                <a:cs typeface="Arial" pitchFamily="34" charset="0"/>
              </a:rPr>
              <a:t>lebih mudah untuk </a:t>
            </a:r>
            <a:r>
              <a:rPr lang="en-US" sz="1500" smtClean="0">
                <a:effectLst>
                  <a:outerShdw blurRad="190500" dist="63500" dir="2700000" algn="tl" rotWithShape="0">
                    <a:prstClr val="black">
                      <a:alpha val="40000"/>
                    </a:prstClr>
                  </a:outerShdw>
                </a:effectLst>
                <a:latin typeface="Arial" pitchFamily="34" charset="0"/>
                <a:cs typeface="Arial" pitchFamily="34" charset="0"/>
              </a:rPr>
              <a:t>dirujuk atau diingat</a:t>
            </a:r>
            <a:r>
              <a:rPr lang="en-US" sz="1500">
                <a:effectLst>
                  <a:outerShdw blurRad="190500" dist="63500" dir="2700000" algn="tl" rotWithShape="0">
                    <a:prstClr val="black">
                      <a:alpha val="40000"/>
                    </a:prstClr>
                  </a:outerShdw>
                </a:effectLst>
                <a:latin typeface="Arial" pitchFamily="34" charset="0"/>
                <a:cs typeface="Arial" pitchFamily="34" charset="0"/>
              </a:rPr>
              <a:t>. Sebagai contoh, jika sebuah toko kelontong </a:t>
            </a:r>
            <a:r>
              <a:rPr lang="en-US" sz="1500" smtClean="0">
                <a:effectLst>
                  <a:outerShdw blurRad="190500" dist="63500" dir="2700000" algn="tl" rotWithShape="0">
                    <a:prstClr val="black">
                      <a:alpha val="40000"/>
                    </a:prstClr>
                  </a:outerShdw>
                </a:effectLst>
                <a:latin typeface="Arial" pitchFamily="34" charset="0"/>
                <a:cs typeface="Arial" pitchFamily="34" charset="0"/>
              </a:rPr>
              <a:t>menyimpan </a:t>
            </a:r>
            <a:r>
              <a:rPr lang="en-US" sz="1500">
                <a:effectLst>
                  <a:outerShdw blurRad="190500" dist="63500" dir="2700000" algn="tl" rotWithShape="0">
                    <a:prstClr val="black">
                      <a:alpha val="40000"/>
                    </a:prstClr>
                  </a:outerShdw>
                </a:effectLst>
                <a:latin typeface="Arial" pitchFamily="34" charset="0"/>
                <a:cs typeface="Arial" pitchFamily="34" charset="0"/>
              </a:rPr>
              <a:t>9.858 item pada rak, Anda mungkin akan mengatakan </a:t>
            </a:r>
            <a:r>
              <a:rPr lang="en-US" sz="1500" smtClean="0">
                <a:effectLst>
                  <a:outerShdw blurRad="190500" dist="63500" dir="2700000" algn="tl" rotWithShape="0">
                    <a:prstClr val="black">
                      <a:alpha val="40000"/>
                    </a:prstClr>
                  </a:outerShdw>
                </a:effectLst>
                <a:latin typeface="Arial" pitchFamily="34" charset="0"/>
                <a:cs typeface="Arial" pitchFamily="34" charset="0"/>
              </a:rPr>
              <a:t>menyimpan </a:t>
            </a:r>
            <a:r>
              <a:rPr lang="en-US" sz="1500">
                <a:effectLst>
                  <a:outerShdw blurRad="190500" dist="63500" dir="2700000" algn="tl" rotWithShape="0">
                    <a:prstClr val="black">
                      <a:alpha val="40000"/>
                    </a:prstClr>
                  </a:outerShdw>
                </a:effectLst>
                <a:latin typeface="Arial" pitchFamily="34" charset="0"/>
                <a:cs typeface="Arial" pitchFamily="34" charset="0"/>
              </a:rPr>
              <a:t>10.000 item. Jika Anda berkendara 1.593 mil, Anda akan mengatakan bahwa perjalanan adalah 1.600 mil. </a:t>
            </a:r>
            <a:endParaRPr lang="en-US" sz="1500" smtClean="0">
              <a:effectLst>
                <a:outerShdw blurRad="190500" dist="63500" dir="2700000" algn="tl" rotWithShape="0">
                  <a:prstClr val="black">
                    <a:alpha val="40000"/>
                  </a:prstClr>
                </a:outerShdw>
              </a:effectLst>
              <a:latin typeface="Arial" pitchFamily="34" charset="0"/>
              <a:cs typeface="Arial" pitchFamily="34" charset="0"/>
            </a:endParaRPr>
          </a:p>
          <a:p>
            <a:pPr marL="285750" indent="-285750">
              <a:buFont typeface="Wingdings" pitchFamily="2" charset="2"/>
              <a:buChar char="v"/>
            </a:pPr>
            <a:r>
              <a:rPr lang="en-US" sz="1500" smtClean="0">
                <a:effectLst>
                  <a:outerShdw blurRad="190500" dist="63500" dir="2700000" algn="tl" rotWithShape="0">
                    <a:prstClr val="black">
                      <a:alpha val="40000"/>
                    </a:prstClr>
                  </a:outerShdw>
                </a:effectLst>
                <a:latin typeface="Arial" pitchFamily="34" charset="0"/>
                <a:cs typeface="Arial" pitchFamily="34" charset="0"/>
              </a:rPr>
              <a:t>Penerapan </a:t>
            </a:r>
            <a:r>
              <a:rPr lang="en-US" sz="1500">
                <a:effectLst>
                  <a:outerShdw blurRad="190500" dist="63500" dir="2700000" algn="tl" rotWithShape="0">
                    <a:prstClr val="black">
                      <a:alpha val="40000"/>
                    </a:prstClr>
                  </a:outerShdw>
                </a:effectLst>
                <a:latin typeface="Arial" pitchFamily="34" charset="0"/>
                <a:cs typeface="Arial" pitchFamily="34" charset="0"/>
              </a:rPr>
              <a:t>lain pembulatan dalam bisnis </a:t>
            </a:r>
            <a:r>
              <a:rPr lang="en-US" sz="1500" smtClean="0">
                <a:effectLst>
                  <a:outerShdw blurRad="190500" dist="63500" dir="2700000" algn="tl" rotWithShape="0">
                    <a:prstClr val="black">
                      <a:alpha val="40000"/>
                    </a:prstClr>
                  </a:outerShdw>
                </a:effectLst>
                <a:latin typeface="Arial" pitchFamily="34" charset="0"/>
                <a:cs typeface="Arial" pitchFamily="34" charset="0"/>
              </a:rPr>
              <a:t>adalah menyangkut </a:t>
            </a:r>
            <a:r>
              <a:rPr lang="en-US" sz="1500">
                <a:effectLst>
                  <a:outerShdw blurRad="190500" dist="63500" dir="2700000" algn="tl" rotWithShape="0">
                    <a:prstClr val="black">
                      <a:alpha val="40000"/>
                    </a:prstClr>
                  </a:outerShdw>
                </a:effectLst>
                <a:latin typeface="Arial" pitchFamily="34" charset="0"/>
                <a:cs typeface="Arial" pitchFamily="34" charset="0"/>
              </a:rPr>
              <a:t>uang. Jika perusahaan Anda memiliki keuntungan </a:t>
            </a:r>
            <a:r>
              <a:rPr lang="en-US" sz="1500" smtClean="0">
                <a:effectLst>
                  <a:outerShdw blurRad="190500" dist="63500" dir="2700000" algn="tl" rotWithShape="0">
                    <a:prstClr val="black">
                      <a:alpha val="40000"/>
                    </a:prstClr>
                  </a:outerShdw>
                </a:effectLst>
                <a:latin typeface="Arial" pitchFamily="34" charset="0"/>
                <a:cs typeface="Arial" pitchFamily="34" charset="0"/>
              </a:rPr>
              <a:t>sebesar $1.302.201</a:t>
            </a:r>
            <a:r>
              <a:rPr lang="en-US" sz="1500">
                <a:effectLst>
                  <a:outerShdw blurRad="190500" dist="63500" dir="2700000" algn="tl" rotWithShape="0">
                    <a:prstClr val="black">
                      <a:alpha val="40000"/>
                    </a:prstClr>
                  </a:outerShdw>
                </a:effectLst>
                <a:latin typeface="Arial" pitchFamily="34" charset="0"/>
                <a:cs typeface="Arial" pitchFamily="34" charset="0"/>
              </a:rPr>
              <a:t>, Anda mungkin mengacu </a:t>
            </a:r>
            <a:r>
              <a:rPr lang="en-US" sz="1500" smtClean="0">
                <a:effectLst>
                  <a:outerShdw blurRad="190500" dist="63500" dir="2700000" algn="tl" rotWithShape="0">
                    <a:prstClr val="black">
                      <a:alpha val="40000"/>
                    </a:prstClr>
                  </a:outerShdw>
                </a:effectLst>
                <a:latin typeface="Arial" pitchFamily="34" charset="0"/>
                <a:cs typeface="Arial" pitchFamily="34" charset="0"/>
              </a:rPr>
              <a:t>jumlah ini </a:t>
            </a:r>
            <a:r>
              <a:rPr lang="en-US" sz="1500">
                <a:effectLst>
                  <a:outerShdw blurRad="190500" dist="63500" dir="2700000" algn="tl" rotWithShape="0">
                    <a:prstClr val="black">
                      <a:alpha val="40000"/>
                    </a:prstClr>
                  </a:outerShdw>
                </a:effectLst>
                <a:latin typeface="Arial" pitchFamily="34" charset="0"/>
                <a:cs typeface="Arial" pitchFamily="34" charset="0"/>
              </a:rPr>
              <a:t>dengan </a:t>
            </a:r>
            <a:r>
              <a:rPr lang="en-US" sz="1500" smtClean="0">
                <a:effectLst>
                  <a:outerShdw blurRad="190500" dist="63500" dir="2700000" algn="tl" rotWithShape="0">
                    <a:prstClr val="black">
                      <a:alpha val="40000"/>
                    </a:prstClr>
                  </a:outerShdw>
                </a:effectLst>
                <a:latin typeface="Arial" pitchFamily="34" charset="0"/>
                <a:cs typeface="Arial" pitchFamily="34" charset="0"/>
              </a:rPr>
              <a:t>angka </a:t>
            </a:r>
            <a:r>
              <a:rPr lang="en-US" sz="1500">
                <a:effectLst>
                  <a:outerShdw blurRad="190500" dist="63500" dir="2700000" algn="tl" rotWithShape="0">
                    <a:prstClr val="black">
                      <a:alpha val="40000"/>
                    </a:prstClr>
                  </a:outerShdw>
                </a:effectLst>
                <a:latin typeface="Arial" pitchFamily="34" charset="0"/>
                <a:cs typeface="Arial" pitchFamily="34" charset="0"/>
              </a:rPr>
              <a:t>bulat $ 1.300.000. Jumlah uang biasanya dibulatkan ke </a:t>
            </a:r>
            <a:r>
              <a:rPr lang="en-US" sz="1500" smtClean="0">
                <a:effectLst>
                  <a:outerShdw blurRad="190500" dist="63500" dir="2700000" algn="tl" rotWithShape="0">
                    <a:prstClr val="black">
                      <a:alpha val="40000"/>
                    </a:prstClr>
                  </a:outerShdw>
                </a:effectLst>
                <a:latin typeface="Arial" pitchFamily="34" charset="0"/>
                <a:cs typeface="Arial" pitchFamily="34" charset="0"/>
              </a:rPr>
              <a:t>sen </a:t>
            </a:r>
            <a:r>
              <a:rPr lang="en-US" sz="1500">
                <a:effectLst>
                  <a:outerShdw blurRad="190500" dist="63500" dir="2700000" algn="tl" rotWithShape="0">
                    <a:prstClr val="black">
                      <a:alpha val="40000"/>
                    </a:prstClr>
                  </a:outerShdw>
                </a:effectLst>
                <a:latin typeface="Arial" pitchFamily="34" charset="0"/>
                <a:cs typeface="Arial" pitchFamily="34" charset="0"/>
              </a:rPr>
              <a:t>terdekat, meskipun </a:t>
            </a:r>
            <a:r>
              <a:rPr lang="en-US" sz="1500" smtClean="0">
                <a:effectLst>
                  <a:outerShdw blurRad="190500" dist="63500" dir="2700000" algn="tl" rotWithShape="0">
                    <a:prstClr val="black">
                      <a:alpha val="40000"/>
                    </a:prstClr>
                  </a:outerShdw>
                </a:effectLst>
                <a:latin typeface="Arial" pitchFamily="34" charset="0"/>
                <a:cs typeface="Arial" pitchFamily="34" charset="0"/>
              </a:rPr>
              <a:t>hal ini </a:t>
            </a:r>
            <a:r>
              <a:rPr lang="en-US" sz="1500">
                <a:effectLst>
                  <a:outerShdw blurRad="190500" dist="63500" dir="2700000" algn="tl" rotWithShape="0">
                    <a:prstClr val="black">
                      <a:alpha val="40000"/>
                    </a:prstClr>
                  </a:outerShdw>
                </a:effectLst>
                <a:latin typeface="Arial" pitchFamily="34" charset="0"/>
                <a:cs typeface="Arial" pitchFamily="34" charset="0"/>
              </a:rPr>
              <a:t>juga bisa dibulatkan ke dolar terdekat.</a:t>
            </a:r>
          </a:p>
          <a:p>
            <a:pPr marL="285750" indent="-285750">
              <a:buFont typeface="Wingdings" pitchFamily="2" charset="2"/>
              <a:buChar char="v"/>
            </a:pPr>
            <a:r>
              <a:rPr lang="en-US" sz="1500" smtClean="0">
                <a:effectLst>
                  <a:outerShdw blurRad="190500" dist="63500" dir="2700000" algn="tl" rotWithShape="0">
                    <a:prstClr val="black">
                      <a:alpha val="40000"/>
                    </a:prstClr>
                  </a:outerShdw>
                </a:effectLst>
                <a:latin typeface="Arial" pitchFamily="34" charset="0"/>
                <a:cs typeface="Arial" pitchFamily="34" charset="0"/>
              </a:rPr>
              <a:t>Angka hasil pembulatan (</a:t>
            </a:r>
            <a:r>
              <a:rPr lang="en-US" sz="1500" i="1" smtClean="0">
                <a:effectLst>
                  <a:outerShdw blurRad="190500" dist="63500" dir="2700000" algn="tl" rotWithShape="0">
                    <a:prstClr val="black">
                      <a:alpha val="40000"/>
                    </a:prstClr>
                  </a:outerShdw>
                </a:effectLst>
                <a:latin typeface="Arial" pitchFamily="34" charset="0"/>
                <a:cs typeface="Arial" pitchFamily="34" charset="0"/>
              </a:rPr>
              <a:t>Rounded Number</a:t>
            </a:r>
            <a:r>
              <a:rPr lang="en-US" sz="1500" smtClean="0">
                <a:effectLst>
                  <a:outerShdw blurRad="190500" dist="63500" dir="2700000" algn="tl" rotWithShape="0">
                    <a:prstClr val="black">
                      <a:alpha val="40000"/>
                    </a:prstClr>
                  </a:outerShdw>
                </a:effectLst>
                <a:latin typeface="Arial" pitchFamily="34" charset="0"/>
                <a:cs typeface="Arial" pitchFamily="34" charset="0"/>
              </a:rPr>
              <a:t>), adalah angka hasil pendekatan atau hasil estimasi dari angka </a:t>
            </a:r>
            <a:r>
              <a:rPr lang="en-US" sz="1500">
                <a:effectLst>
                  <a:outerShdw blurRad="190500" dist="63500" dir="2700000" algn="tl" rotWithShape="0">
                    <a:prstClr val="black">
                      <a:alpha val="40000"/>
                    </a:prstClr>
                  </a:outerShdw>
                </a:effectLst>
                <a:latin typeface="Arial" pitchFamily="34" charset="0"/>
                <a:cs typeface="Arial" pitchFamily="34" charset="0"/>
              </a:rPr>
              <a:t>pastinya. Sebagai contoh, 50 adalah </a:t>
            </a:r>
            <a:r>
              <a:rPr lang="en-US" sz="1500" smtClean="0">
                <a:effectLst>
                  <a:outerShdw blurRad="190500" dist="63500" dir="2700000" algn="tl" rotWithShape="0">
                    <a:prstClr val="black">
                      <a:alpha val="40000"/>
                    </a:prstClr>
                  </a:outerShdw>
                </a:effectLst>
                <a:latin typeface="Arial" pitchFamily="34" charset="0"/>
                <a:cs typeface="Arial" pitchFamily="34" charset="0"/>
              </a:rPr>
              <a:t>angka pembulatan dari angka </a:t>
            </a:r>
            <a:r>
              <a:rPr lang="en-US" sz="1500">
                <a:effectLst>
                  <a:outerShdw blurRad="190500" dist="63500" dir="2700000" algn="tl" rotWithShape="0">
                    <a:prstClr val="black">
                      <a:alpha val="40000"/>
                    </a:prstClr>
                  </a:outerShdw>
                </a:effectLst>
                <a:latin typeface="Arial" pitchFamily="34" charset="0"/>
                <a:cs typeface="Arial" pitchFamily="34" charset="0"/>
              </a:rPr>
              <a:t>49.</a:t>
            </a:r>
          </a:p>
        </p:txBody>
      </p:sp>
    </p:spTree>
    <p:extLst>
      <p:ext uri="{BB962C8B-B14F-4D97-AF65-F5344CB8AC3E}">
        <p14:creationId xmlns:p14="http://schemas.microsoft.com/office/powerpoint/2010/main" val="31573722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Rounding whole number to a specific place value</a:t>
            </a:r>
            <a:endPar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p:txBody>
          <a:bodyPr>
            <a:normAutofit/>
          </a:bodyPr>
          <a:lstStyle/>
          <a:p>
            <a:pPr marL="285750" indent="-285750" algn="just">
              <a:buFont typeface="Wingdings" pitchFamily="2" charset="2"/>
              <a:buChar char="v"/>
            </a:pPr>
            <a:r>
              <a:rPr lang="en-US" dirty="0"/>
              <a:t>In many business applications, an approximation of an exact number may be more </a:t>
            </a:r>
            <a:r>
              <a:rPr lang="en-US" dirty="0" smtClean="0"/>
              <a:t>desirable to </a:t>
            </a:r>
            <a:r>
              <a:rPr lang="en-US" dirty="0"/>
              <a:t>use than the number itself. Approximations, or </a:t>
            </a:r>
            <a:r>
              <a:rPr lang="en-US" b="1" dirty="0"/>
              <a:t>rounded numbers</a:t>
            </a:r>
            <a:r>
              <a:rPr lang="en-US" dirty="0"/>
              <a:t>, are easier to refer </a:t>
            </a:r>
            <a:r>
              <a:rPr lang="en-US" dirty="0" smtClean="0"/>
              <a:t>to and </a:t>
            </a:r>
            <a:r>
              <a:rPr lang="en-US" dirty="0"/>
              <a:t>remember. For example, if a grocery store carries 9,858 items on its shelves, you </a:t>
            </a:r>
            <a:r>
              <a:rPr lang="en-US" dirty="0" smtClean="0"/>
              <a:t>would probably </a:t>
            </a:r>
            <a:r>
              <a:rPr lang="en-US" dirty="0"/>
              <a:t>say that it carries 10,000 items. If you drive 1,593 miles, you would say that </a:t>
            </a:r>
            <a:r>
              <a:rPr lang="en-US" dirty="0" smtClean="0"/>
              <a:t>the trip </a:t>
            </a:r>
            <a:r>
              <a:rPr lang="en-US" dirty="0"/>
              <a:t>is 1,600 miles. Another rounding application in business involves money. If your </a:t>
            </a:r>
            <a:r>
              <a:rPr lang="en-US" dirty="0" smtClean="0"/>
              <a:t>company has </a:t>
            </a:r>
            <a:r>
              <a:rPr lang="en-US" dirty="0"/>
              <a:t>profits of $1,302,201, you might refer to this exact amount by the rounded </a:t>
            </a:r>
            <a:r>
              <a:rPr lang="en-US" dirty="0" smtClean="0"/>
              <a:t>number $</a:t>
            </a:r>
            <a:r>
              <a:rPr lang="en-US" dirty="0"/>
              <a:t>1,300,000. Money amounts are usually rounded to the nearest cent, although they </a:t>
            </a:r>
            <a:r>
              <a:rPr lang="en-US" dirty="0" smtClean="0"/>
              <a:t>could also </a:t>
            </a:r>
            <a:r>
              <a:rPr lang="en-US" dirty="0"/>
              <a:t>be rounded to the nearest dollar.</a:t>
            </a:r>
            <a:endParaRPr lang="en-US" b="1" dirty="0" smtClean="0"/>
          </a:p>
          <a:p>
            <a:pPr marL="285750" indent="-285750" algn="just">
              <a:spcBef>
                <a:spcPts val="0"/>
              </a:spcBef>
              <a:buFont typeface="Wingdings" pitchFamily="2" charset="2"/>
              <a:buChar char="v"/>
            </a:pPr>
            <a:r>
              <a:rPr lang="en-US" b="1" dirty="0" smtClean="0"/>
              <a:t>Rounded Numbers. </a:t>
            </a:r>
            <a:r>
              <a:rPr lang="en-US" dirty="0" smtClean="0"/>
              <a:t>Number </a:t>
            </a:r>
            <a:r>
              <a:rPr lang="en-US" dirty="0"/>
              <a:t>that </a:t>
            </a:r>
            <a:r>
              <a:rPr lang="en-US" dirty="0" smtClean="0"/>
              <a:t>are approximations </a:t>
            </a:r>
            <a:r>
              <a:rPr lang="en-US" dirty="0"/>
              <a:t>or estimates of </a:t>
            </a:r>
            <a:r>
              <a:rPr lang="en-US" dirty="0" smtClean="0"/>
              <a:t>exact numbers</a:t>
            </a:r>
            <a:r>
              <a:rPr lang="en-US" dirty="0"/>
              <a:t>. For example, 50 is the </a:t>
            </a:r>
            <a:r>
              <a:rPr lang="en-US" dirty="0" smtClean="0"/>
              <a:t>rounded number </a:t>
            </a:r>
            <a:r>
              <a:rPr lang="en-US" dirty="0"/>
              <a:t>of the exact number 49.</a:t>
            </a:r>
          </a:p>
        </p:txBody>
      </p:sp>
    </p:spTree>
    <p:extLst>
      <p:ext uri="{BB962C8B-B14F-4D97-AF65-F5344CB8AC3E}">
        <p14:creationId xmlns:p14="http://schemas.microsoft.com/office/powerpoint/2010/main" val="41647427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TC103457444[[fn=Basis]]</Template>
  <TotalTime>786</TotalTime>
  <Words>2059</Words>
  <Application>Microsoft Office PowerPoint</Application>
  <PresentationFormat>On-screen Show (16:9)</PresentationFormat>
  <Paragraphs>223</Paragraphs>
  <Slides>27</Slides>
  <Notes>0</Notes>
  <HiddenSlides>3</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Basis</vt:lpstr>
      <vt:lpstr>Pemecahan Masalah dan Operasi Pecahan</vt:lpstr>
      <vt:lpstr>1.1 Problem Solving</vt:lpstr>
      <vt:lpstr>Problem Solving</vt:lpstr>
      <vt:lpstr>Kata Indikator</vt:lpstr>
      <vt:lpstr>Indicator Words</vt:lpstr>
      <vt:lpstr>Pelajari antara Estimasi dan Jawaban</vt:lpstr>
      <vt:lpstr>Contoh</vt:lpstr>
      <vt:lpstr>PECAHAN (FRACTION)</vt:lpstr>
      <vt:lpstr>Definitions</vt:lpstr>
      <vt:lpstr>1.2  Penambahan dan  Pengurangan Bilangan Pecahan</vt:lpstr>
      <vt:lpstr>Proper fraction, improper fraction, and mix number</vt:lpstr>
      <vt:lpstr>Proper fraction, improper fraction, and mix number</vt:lpstr>
      <vt:lpstr>Konversikan pecahan biasa menjadi angka bulat atau angka campuran</vt:lpstr>
      <vt:lpstr>Penambahan dan Pengurangan Pecahan</vt:lpstr>
      <vt:lpstr>PowerPoint Presentation</vt:lpstr>
      <vt:lpstr>PowerPoint Presentation</vt:lpstr>
      <vt:lpstr>PowerPoint Presentation</vt:lpstr>
      <vt:lpstr>PowerPoint Presentation</vt:lpstr>
      <vt:lpstr>Bilangan Bulat</vt:lpstr>
      <vt:lpstr>Bilangan Bulat (Whole Number)</vt:lpstr>
      <vt:lpstr>Whole Number</vt:lpstr>
      <vt:lpstr>PowerPoint Presentation</vt:lpstr>
      <vt:lpstr>PowerPoint Presentation</vt:lpstr>
      <vt:lpstr>PowerPoint Presentation</vt:lpstr>
      <vt:lpstr>PowerPoint Presentation</vt:lpstr>
      <vt:lpstr>Pembulatan bilangan bulat ke nilai tempat tertentu</vt:lpstr>
      <vt:lpstr>Rounding whole number to a specific place value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Solving, Whole Number, and Fraction</dc:title>
  <dc:creator>JARY</dc:creator>
  <cp:lastModifiedBy>Jary</cp:lastModifiedBy>
  <cp:revision>82</cp:revision>
  <cp:lastPrinted>2012-09-11T01:42:21Z</cp:lastPrinted>
  <dcterms:created xsi:type="dcterms:W3CDTF">2012-09-09T09:01:08Z</dcterms:created>
  <dcterms:modified xsi:type="dcterms:W3CDTF">2016-09-01T08:19:31Z</dcterms:modified>
</cp:coreProperties>
</file>