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4" d="100"/>
          <a:sy n="64" d="100"/>
        </p:scale>
        <p:origin x="-1482" y="-4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314451"/>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2708705"/>
            <a:ext cx="7772400" cy="899778"/>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3714750"/>
            <a:ext cx="9147765" cy="1434066"/>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90C6C7-104C-441F-9592-95A7C70E0329}" type="datetimeFigureOut">
              <a:rPr lang="id-ID" smtClean="0"/>
              <a:t>31/08/2015</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36F2B9C-1E0B-4420-919C-0DD61EA7A5D1}" type="slidenum">
              <a:rPr lang="id-ID" smtClean="0"/>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198784"/>
            <a:ext cx="4572000" cy="1091166"/>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7" name="Chevron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4057650"/>
            <a:ext cx="4041775"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083221"/>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083221"/>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4805958"/>
            <a:ext cx="1920240" cy="274320"/>
          </a:xfrm>
        </p:spPr>
        <p:txBody>
          <a:bodyPr/>
          <a:lstStyle>
            <a:extLst/>
          </a:lstStyle>
          <a:p>
            <a:fld id="{5690C6C7-104C-441F-9592-95A7C70E0329}" type="datetimeFigureOut">
              <a:rPr lang="id-ID" smtClean="0"/>
              <a:t>31/08/2015</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4082552"/>
            <a:ext cx="7162800" cy="486174"/>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90C6C7-104C-441F-9592-95A7C70E0329}" type="datetimeFigureOut">
              <a:rPr lang="id-ID" smtClean="0"/>
              <a:t>31/08/2015</a:t>
            </a:fld>
            <a:endParaRPr lang="id-ID"/>
          </a:p>
        </p:txBody>
      </p:sp>
      <p:sp>
        <p:nvSpPr>
          <p:cNvPr id="6" name="Footer Placeholder 5"/>
          <p:cNvSpPr>
            <a:spLocks noGrp="1"/>
          </p:cNvSpPr>
          <p:nvPr>
            <p:ph type="ftr" sz="quarter" idx="11"/>
          </p:nvPr>
        </p:nvSpPr>
        <p:spPr>
          <a:xfrm>
            <a:off x="4380073" y="4805958"/>
            <a:ext cx="2350681" cy="273844"/>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36F2B9C-1E0B-4420-919C-0DD61EA7A5D1}" type="slidenum">
              <a:rPr lang="id-ID" smtClean="0"/>
              <a:t>‹#›</a:t>
            </a:fld>
            <a:endParaRPr lang="id-ID"/>
          </a:p>
        </p:txBody>
      </p:sp>
      <p:sp>
        <p:nvSpPr>
          <p:cNvPr id="2" name="Title 1"/>
          <p:cNvSpPr>
            <a:spLocks noGrp="1"/>
          </p:cNvSpPr>
          <p:nvPr>
            <p:ph type="title"/>
          </p:nvPr>
        </p:nvSpPr>
        <p:spPr>
          <a:xfrm>
            <a:off x="228600"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4343440"/>
            <a:ext cx="3402314" cy="810651"/>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10997"/>
            <a:ext cx="8229600" cy="328955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05980"/>
            <a:ext cx="1777470" cy="419457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81"/>
            <a:ext cx="6324600" cy="419457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31/08/2015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4343440"/>
            <a:ext cx="3402314" cy="810651"/>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110997"/>
            <a:ext cx="8229600" cy="3394472"/>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4805958"/>
            <a:ext cx="1920240" cy="274320"/>
          </a:xfrm>
          <a:prstGeom prst="rect">
            <a:avLst/>
          </a:prstGeom>
        </p:spPr>
        <p:txBody>
          <a:bodyPr vert="horz" anchor="b"/>
          <a:lstStyle>
            <a:lvl1pPr algn="l" eaLnBrk="1" latinLnBrk="0" hangingPunct="1">
              <a:defRPr kumimoji="0" sz="1000">
                <a:solidFill>
                  <a:schemeClr val="tx1"/>
                </a:solidFill>
              </a:defRPr>
            </a:lvl1pPr>
            <a:extLst/>
          </a:lstStyle>
          <a:p>
            <a:fld id="{5690C6C7-104C-441F-9592-95A7C70E0329}" type="datetimeFigureOut">
              <a:rPr lang="id-ID" smtClean="0"/>
              <a:t>31/08/2015</a:t>
            </a:fld>
            <a:endParaRPr lang="id-ID"/>
          </a:p>
        </p:txBody>
      </p:sp>
      <p:sp>
        <p:nvSpPr>
          <p:cNvPr id="22" name="Footer Placeholder 21"/>
          <p:cNvSpPr>
            <a:spLocks noGrp="1"/>
          </p:cNvSpPr>
          <p:nvPr>
            <p:ph type="ftr" sz="quarter" idx="3"/>
          </p:nvPr>
        </p:nvSpPr>
        <p:spPr>
          <a:xfrm>
            <a:off x="4380073" y="4805958"/>
            <a:ext cx="2350681" cy="273844"/>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4805958"/>
            <a:ext cx="365760" cy="273844"/>
          </a:xfrm>
          <a:prstGeom prst="rect">
            <a:avLst/>
          </a:prstGeom>
        </p:spPr>
        <p:txBody>
          <a:bodyPr vert="horz" anchor="b"/>
          <a:lstStyle>
            <a:lvl1pPr algn="r" eaLnBrk="1" latinLnBrk="0" hangingPunct="1">
              <a:defRPr kumimoji="0" sz="1000" b="0">
                <a:solidFill>
                  <a:schemeClr val="tx1"/>
                </a:solidFill>
              </a:defRPr>
            </a:lvl1pPr>
            <a:extLst/>
          </a:lstStyle>
          <a:p>
            <a:fld id="{B36F2B9C-1E0B-4420-919C-0DD61EA7A5D1}"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en-US" sz="540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Persamaan dan </a:t>
            </a:r>
            <a:r>
              <a:rPr lang="id-ID" sz="540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Formula</a:t>
            </a:r>
            <a:endParaRPr lang="id-ID" sz="54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Subtitle 2"/>
          <p:cNvSpPr>
            <a:spLocks noGrp="1"/>
          </p:cNvSpPr>
          <p:nvPr>
            <p:ph type="subTitle"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id-ID" sz="1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2 Salzman</a:t>
            </a:r>
          </a:p>
          <a:p>
            <a:r>
              <a:rPr lang="id-ID" sz="1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5 Brenchner</a:t>
            </a:r>
          </a:p>
          <a:p>
            <a:endParaRPr lang="id-ID"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id-ID"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6876256" y="267494"/>
            <a:ext cx="1473480" cy="646331"/>
          </a:xfrm>
          <a:prstGeom prst="rect">
            <a:avLst/>
          </a:prstGeom>
          <a:noFill/>
        </p:spPr>
        <p:txBody>
          <a:bodyPr wrap="none" rtlCol="0">
            <a:spAutoFit/>
          </a:bodyPr>
          <a:lstStyle/>
          <a:p>
            <a:r>
              <a:rPr lang="en-US" sz="3600"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BAB 2</a:t>
            </a:r>
            <a:endParaRPr lang="en-US" sz="360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229326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id-ID" b="1" smtClean="0">
                <a:effectLst>
                  <a:outerShdw blurRad="152400" dist="38100" dir="2700000" algn="tl" rotWithShape="0">
                    <a:prstClr val="black">
                      <a:alpha val="40000"/>
                    </a:prstClr>
                  </a:outerShdw>
                </a:effectLst>
              </a:rPr>
              <a:t>Formula (Rumus),  </a:t>
            </a:r>
            <a:r>
              <a:rPr lang="id-ID">
                <a:effectLst>
                  <a:outerShdw blurRad="152400" dist="38100" dir="2700000" algn="tl" rotWithShape="0">
                    <a:prstClr val="black">
                      <a:alpha val="40000"/>
                    </a:prstClr>
                  </a:outerShdw>
                </a:effectLst>
              </a:rPr>
              <a:t>a</a:t>
            </a:r>
            <a:r>
              <a:rPr lang="id-ID" smtClean="0">
                <a:effectLst>
                  <a:outerShdw blurRad="152400" dist="38100" dir="2700000" algn="tl" rotWithShape="0">
                    <a:prstClr val="black">
                      <a:alpha val="40000"/>
                    </a:prstClr>
                  </a:outerShdw>
                </a:effectLst>
              </a:rPr>
              <a:t>dalah pernyataan matematik yang menjelaskan situasi nyata di mana </a:t>
            </a:r>
            <a:r>
              <a:rPr lang="id-ID" i="1" smtClean="0">
                <a:effectLst>
                  <a:outerShdw blurRad="152400" dist="38100" dir="2700000" algn="tl" rotWithShape="0">
                    <a:prstClr val="black">
                      <a:alpha val="40000"/>
                    </a:prstClr>
                  </a:outerShdw>
                </a:effectLst>
              </a:rPr>
              <a:t>huruf</a:t>
            </a:r>
            <a:r>
              <a:rPr lang="id-ID" smtClean="0">
                <a:effectLst>
                  <a:outerShdw blurRad="152400" dist="38100" dir="2700000" algn="tl" rotWithShape="0">
                    <a:prstClr val="black">
                      <a:alpha val="40000"/>
                    </a:prstClr>
                  </a:outerShdw>
                </a:effectLst>
              </a:rPr>
              <a:t> merepresentasikan sejumlah kuantitas. Salah satu contohnya adalah formula bunga sederhana</a:t>
            </a:r>
            <a:r>
              <a:rPr lang="en-US" smtClean="0">
                <a:effectLst>
                  <a:outerShdw blurRad="152400" dist="38100" dir="2700000" algn="tl" rotWithShape="0">
                    <a:prstClr val="black">
                      <a:alpha val="40000"/>
                    </a:prstClr>
                  </a:outerShdw>
                </a:effectLst>
              </a:rPr>
              <a:t>,</a:t>
            </a:r>
            <a:r>
              <a:rPr lang="id-ID" smtClean="0">
                <a:effectLst>
                  <a:outerShdw blurRad="152400" dist="38100" dir="2700000" algn="tl" rotWithShape="0">
                    <a:prstClr val="black">
                      <a:alpha val="40000"/>
                    </a:prstClr>
                  </a:outerShdw>
                </a:effectLst>
              </a:rPr>
              <a:t> </a:t>
            </a:r>
            <a:r>
              <a:rPr lang="en-US" i="1" smtClean="0">
                <a:effectLst>
                  <a:outerShdw blurRad="152400" dist="38100" dir="2700000" algn="tl" rotWithShape="0">
                    <a:prstClr val="black">
                      <a:alpha val="40000"/>
                    </a:prstClr>
                  </a:outerShdw>
                </a:effectLst>
              </a:rPr>
              <a:t>I </a:t>
            </a:r>
            <a:r>
              <a:rPr lang="id-ID" i="1" smtClean="0">
                <a:effectLst>
                  <a:outerShdw blurRad="152400" dist="38100" dir="2700000" algn="tl" rotWithShape="0">
                    <a:prstClr val="black">
                      <a:alpha val="40000"/>
                    </a:prstClr>
                  </a:outerShdw>
                </a:effectLst>
              </a:rPr>
              <a:t>=</a:t>
            </a:r>
            <a:r>
              <a:rPr lang="en-US" smtClean="0">
                <a:effectLst>
                  <a:outerShdw blurRad="152400" dist="38100" dir="2700000" algn="tl" rotWithShape="0">
                    <a:prstClr val="black">
                      <a:alpha val="40000"/>
                    </a:prstClr>
                  </a:outerShdw>
                </a:effectLst>
              </a:rPr>
              <a:t> </a:t>
            </a:r>
            <a:r>
              <a:rPr lang="en-US" i="1">
                <a:effectLst>
                  <a:outerShdw blurRad="152400" dist="38100" dir="2700000" algn="tl" rotWithShape="0">
                    <a:prstClr val="black">
                      <a:alpha val="40000"/>
                    </a:prstClr>
                  </a:outerShdw>
                </a:effectLst>
              </a:rPr>
              <a:t>PRT, </a:t>
            </a:r>
            <a:r>
              <a:rPr lang="id-ID" smtClean="0">
                <a:effectLst>
                  <a:outerShdw blurRad="152400" dist="38100" dir="2700000" algn="tl" rotWithShape="0">
                    <a:prstClr val="black">
                      <a:alpha val="40000"/>
                    </a:prstClr>
                  </a:outerShdw>
                </a:effectLst>
              </a:rPr>
              <a:t>dimana</a:t>
            </a:r>
            <a:r>
              <a:rPr lang="en-US" smtClean="0">
                <a:effectLst>
                  <a:outerShdw blurRad="152400" dist="38100" dir="2700000" algn="tl" rotWithShape="0">
                    <a:prstClr val="black">
                      <a:alpha val="40000"/>
                    </a:prstClr>
                  </a:outerShdw>
                </a:effectLst>
              </a:rPr>
              <a:t> </a:t>
            </a:r>
            <a:r>
              <a:rPr lang="en-US" i="1" smtClean="0">
                <a:effectLst>
                  <a:outerShdw blurRad="152400" dist="38100" dir="2700000" algn="tl" rotWithShape="0">
                    <a:prstClr val="black">
                      <a:alpha val="40000"/>
                    </a:prstClr>
                  </a:outerShdw>
                </a:effectLst>
              </a:rPr>
              <a:t>interest</a:t>
            </a:r>
            <a:r>
              <a:rPr lang="id-ID" i="1" smtClean="0">
                <a:effectLst>
                  <a:outerShdw blurRad="152400" dist="38100" dir="2700000" algn="tl" rotWithShape="0">
                    <a:prstClr val="black">
                      <a:alpha val="40000"/>
                    </a:prstClr>
                  </a:outerShdw>
                </a:effectLst>
              </a:rPr>
              <a:t> (bunga)</a:t>
            </a:r>
            <a:r>
              <a:rPr lang="en-US" i="1" smtClean="0">
                <a:effectLst>
                  <a:outerShdw blurRad="152400" dist="38100" dir="2700000" algn="tl" rotWithShape="0">
                    <a:prstClr val="black">
                      <a:alpha val="40000"/>
                    </a:prstClr>
                  </a:outerShdw>
                </a:effectLst>
              </a:rPr>
              <a:t> </a:t>
            </a:r>
            <a:r>
              <a:rPr lang="id-ID" smtClean="0">
                <a:effectLst>
                  <a:outerShdw blurRad="152400" dist="38100" dir="2700000" algn="tl" rotWithShape="0">
                    <a:prstClr val="black">
                      <a:alpha val="40000"/>
                    </a:prstClr>
                  </a:outerShdw>
                </a:effectLst>
              </a:rPr>
              <a:t>samadengan</a:t>
            </a:r>
            <a:r>
              <a:rPr lang="en-US" smtClean="0">
                <a:effectLst>
                  <a:outerShdw blurRad="152400" dist="38100" dir="2700000" algn="tl" rotWithShape="0">
                    <a:prstClr val="black">
                      <a:alpha val="40000"/>
                    </a:prstClr>
                  </a:outerShdw>
                </a:effectLst>
              </a:rPr>
              <a:t> </a:t>
            </a:r>
            <a:r>
              <a:rPr lang="en-US" i="1" smtClean="0">
                <a:effectLst>
                  <a:outerShdw blurRad="152400" dist="38100" dir="2700000" algn="tl" rotWithShape="0">
                    <a:prstClr val="black">
                      <a:alpha val="40000"/>
                    </a:prstClr>
                  </a:outerShdw>
                </a:effectLst>
              </a:rPr>
              <a:t>principal</a:t>
            </a:r>
            <a:r>
              <a:rPr lang="id-ID" i="1" smtClean="0">
                <a:effectLst>
                  <a:outerShdw blurRad="152400" dist="38100" dir="2700000" algn="tl" rotWithShape="0">
                    <a:prstClr val="black">
                      <a:alpha val="40000"/>
                    </a:prstClr>
                  </a:outerShdw>
                </a:effectLst>
              </a:rPr>
              <a:t> (pokok)</a:t>
            </a:r>
            <a:r>
              <a:rPr lang="en-US" i="1" smtClean="0">
                <a:effectLst>
                  <a:outerShdw blurRad="152400" dist="38100" dir="2700000" algn="tl" rotWithShape="0">
                    <a:prstClr val="black">
                      <a:alpha val="40000"/>
                    </a:prstClr>
                  </a:outerShdw>
                </a:effectLst>
              </a:rPr>
              <a:t> </a:t>
            </a:r>
            <a:r>
              <a:rPr lang="id-ID" smtClean="0">
                <a:effectLst>
                  <a:outerShdw blurRad="152400" dist="38100" dir="2700000" algn="tl" rotWithShape="0">
                    <a:prstClr val="black">
                      <a:alpha val="40000"/>
                    </a:prstClr>
                  </a:outerShdw>
                </a:effectLst>
              </a:rPr>
              <a:t>dikali </a:t>
            </a:r>
            <a:r>
              <a:rPr lang="id-ID" i="1" smtClean="0">
                <a:effectLst>
                  <a:outerShdw blurRad="152400" dist="38100" dir="2700000" algn="tl" rotWithShape="0">
                    <a:prstClr val="black">
                      <a:alpha val="40000"/>
                    </a:prstClr>
                  </a:outerShdw>
                </a:effectLst>
              </a:rPr>
              <a:t>rate (tingkat bunga) </a:t>
            </a:r>
            <a:r>
              <a:rPr lang="id-ID" smtClean="0">
                <a:effectLst>
                  <a:outerShdw blurRad="152400" dist="38100" dir="2700000" algn="tl" rotWithShape="0">
                    <a:prstClr val="black">
                      <a:alpha val="40000"/>
                    </a:prstClr>
                  </a:outerShdw>
                </a:effectLst>
              </a:rPr>
              <a:t>dikali </a:t>
            </a:r>
            <a:r>
              <a:rPr lang="id-ID" i="1" smtClean="0">
                <a:effectLst>
                  <a:outerShdw blurRad="152400" dist="38100" dir="2700000" algn="tl" rotWithShape="0">
                    <a:prstClr val="black">
                      <a:alpha val="40000"/>
                    </a:prstClr>
                  </a:outerShdw>
                </a:effectLst>
              </a:rPr>
              <a:t>time (waktu)</a:t>
            </a:r>
            <a:r>
              <a:rPr lang="id-ID" smtClean="0">
                <a:effectLst>
                  <a:outerShdw blurRad="152400" dist="38100" dir="2700000" algn="tl" rotWithShape="0">
                    <a:prstClr val="black">
                      <a:alpha val="40000"/>
                    </a:prstClr>
                  </a:outerShdw>
                </a:effectLst>
              </a:rPr>
              <a:t>.</a:t>
            </a:r>
          </a:p>
          <a:p>
            <a:r>
              <a:rPr lang="id-ID" b="1" smtClean="0">
                <a:effectLst>
                  <a:outerShdw blurRad="152400" dist="38100" dir="2700000" algn="tl" rotWithShape="0">
                    <a:prstClr val="black">
                      <a:alpha val="40000"/>
                    </a:prstClr>
                  </a:outerShdw>
                </a:effectLst>
              </a:rPr>
              <a:t>Equations (Persamaan) </a:t>
            </a:r>
            <a:r>
              <a:rPr lang="id-ID" smtClean="0">
                <a:effectLst>
                  <a:outerShdw blurRad="152400" dist="38100" dir="2700000" algn="tl" rotWithShape="0">
                    <a:prstClr val="black">
                      <a:alpha val="40000"/>
                    </a:prstClr>
                  </a:outerShdw>
                </a:effectLst>
              </a:rPr>
              <a:t>adalah pernyataan matematik yang menyatakan hubungan kesamaan; biasanya ditulis sebagai sederetan simbol yang dipisahkan kedalam sisikiri dan sisikanan tanda samadengan. </a:t>
            </a:r>
            <a:r>
              <a:rPr lang="en-US" i="1" smtClean="0">
                <a:effectLst>
                  <a:outerShdw blurRad="152400" dist="38100" dir="2700000" algn="tl" rotWithShape="0">
                    <a:prstClr val="black">
                      <a:alpha val="40000"/>
                    </a:prstClr>
                  </a:outerShdw>
                </a:effectLst>
              </a:rPr>
              <a:t>X</a:t>
            </a:r>
            <a:r>
              <a:rPr lang="id-ID" i="1" smtClean="0">
                <a:effectLst>
                  <a:outerShdw blurRad="152400" dist="38100" dir="2700000" algn="tl" rotWithShape="0">
                    <a:prstClr val="black">
                      <a:alpha val="40000"/>
                    </a:prstClr>
                  </a:outerShdw>
                </a:effectLst>
              </a:rPr>
              <a:t>+</a:t>
            </a:r>
            <a:r>
              <a:rPr lang="en-US" smtClean="0">
                <a:effectLst>
                  <a:outerShdw blurRad="152400" dist="38100" dir="2700000" algn="tl" rotWithShape="0">
                    <a:prstClr val="black">
                      <a:alpha val="40000"/>
                    </a:prstClr>
                  </a:outerShdw>
                </a:effectLst>
              </a:rPr>
              <a:t>7</a:t>
            </a:r>
            <a:r>
              <a:rPr lang="id-ID" smtClean="0">
                <a:effectLst>
                  <a:outerShdw blurRad="152400" dist="38100" dir="2700000" algn="tl" rotWithShape="0">
                    <a:prstClr val="black">
                      <a:alpha val="40000"/>
                    </a:prstClr>
                  </a:outerShdw>
                </a:effectLst>
              </a:rPr>
              <a:t> =</a:t>
            </a:r>
            <a:r>
              <a:rPr lang="en-US" smtClean="0">
                <a:effectLst>
                  <a:outerShdw blurRad="152400" dist="38100" dir="2700000" algn="tl" rotWithShape="0">
                    <a:prstClr val="black">
                      <a:alpha val="40000"/>
                    </a:prstClr>
                  </a:outerShdw>
                </a:effectLst>
              </a:rPr>
              <a:t> </a:t>
            </a:r>
            <a:r>
              <a:rPr lang="en-US">
                <a:effectLst>
                  <a:outerShdw blurRad="152400" dist="38100" dir="2700000" algn="tl" rotWithShape="0">
                    <a:prstClr val="black">
                      <a:alpha val="40000"/>
                    </a:prstClr>
                  </a:outerShdw>
                </a:effectLst>
              </a:rPr>
              <a:t>10 </a:t>
            </a:r>
            <a:r>
              <a:rPr lang="id-ID" smtClean="0">
                <a:effectLst>
                  <a:outerShdw blurRad="152400" dist="38100" dir="2700000" algn="tl" rotWithShape="0">
                    <a:prstClr val="black">
                      <a:alpha val="40000"/>
                    </a:prstClr>
                  </a:outerShdw>
                </a:effectLst>
              </a:rPr>
              <a:t>adalah persamaan</a:t>
            </a:r>
            <a:r>
              <a:rPr lang="en-US" smtClean="0">
                <a:effectLst>
                  <a:outerShdw blurRad="152400" dist="38100" dir="2700000" algn="tl" rotWithShape="0">
                    <a:prstClr val="black">
                      <a:alpha val="40000"/>
                    </a:prstClr>
                  </a:outerShdw>
                </a:effectLst>
              </a:rPr>
              <a:t>.</a:t>
            </a:r>
            <a:endParaRPr lang="id-ID">
              <a:effectLst>
                <a:outerShdw blurRad="152400" dist="38100" dir="2700000" algn="tl" rotWithShape="0">
                  <a:prstClr val="black">
                    <a:alpha val="40000"/>
                  </a:prstClr>
                </a:outerShdw>
              </a:effectLst>
            </a:endParaRPr>
          </a:p>
        </p:txBody>
      </p:sp>
      <p:sp>
        <p:nvSpPr>
          <p:cNvPr id="2" name="Title 1"/>
          <p:cNvSpPr>
            <a:spLocks noGrp="1"/>
          </p:cNvSpPr>
          <p:nvPr>
            <p:ph type="title"/>
          </p:nvPr>
        </p:nvSpPr>
        <p:spPr/>
        <p:txBody>
          <a:bodyPr>
            <a:normAutofit/>
          </a:bodyPr>
          <a:lstStyle/>
          <a:p>
            <a:r>
              <a:rPr lang="id-ID" smtClean="0"/>
              <a:t>Defini</a:t>
            </a:r>
            <a:r>
              <a:rPr lang="en-US" smtClean="0"/>
              <a:t>si</a:t>
            </a:r>
            <a:endParaRPr lang="id-ID"/>
          </a:p>
        </p:txBody>
      </p:sp>
    </p:spTree>
    <p:extLst>
      <p:ext uri="{BB962C8B-B14F-4D97-AF65-F5344CB8AC3E}">
        <p14:creationId xmlns:p14="http://schemas.microsoft.com/office/powerpoint/2010/main" val="3395058740"/>
      </p:ext>
    </p:extLst>
  </p:cSld>
  <p:clrMapOvr>
    <a:masterClrMapping/>
  </p:clrMapOvr>
  <mc:AlternateContent xmlns:mc="http://schemas.openxmlformats.org/markup-compatibility/2006" xmlns:p14="http://schemas.microsoft.com/office/powerpoint/2010/main">
    <mc:Choice Requires="p14">
      <p:transition spd="slow" p14:dur="2500">
        <p:randomBar dir="vert"/>
      </p:transition>
    </mc:Choice>
    <mc:Fallback xmlns="">
      <p:transition spd="slow">
        <p:randomBar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id-ID" b="1" smtClean="0"/>
              <a:t>E</a:t>
            </a:r>
            <a:r>
              <a:rPr lang="en-US" b="1" smtClean="0"/>
              <a:t>xpression</a:t>
            </a:r>
            <a:r>
              <a:rPr lang="id-ID" b="1" smtClean="0"/>
              <a:t> (ekspresi)</a:t>
            </a:r>
            <a:r>
              <a:rPr lang="en-US" b="1" smtClean="0"/>
              <a:t> </a:t>
            </a:r>
            <a:r>
              <a:rPr lang="id-ID" smtClean="0"/>
              <a:t>adalah</a:t>
            </a:r>
            <a:r>
              <a:rPr lang="en-US" smtClean="0"/>
              <a:t> </a:t>
            </a:r>
            <a:r>
              <a:rPr lang="id-ID" smtClean="0"/>
              <a:t>operasi matematik atau kuantitas yang dinyatakan dalam bentuk simbol, tidak terdapat tanda samadengan</a:t>
            </a:r>
            <a:r>
              <a:rPr lang="en-US" smtClean="0"/>
              <a:t>. </a:t>
            </a:r>
            <a:r>
              <a:rPr lang="en-US" i="1"/>
              <a:t>X </a:t>
            </a:r>
            <a:r>
              <a:rPr lang="id-ID" i="1" smtClean="0"/>
              <a:t>+</a:t>
            </a:r>
            <a:r>
              <a:rPr lang="en-US" smtClean="0"/>
              <a:t> </a:t>
            </a:r>
            <a:r>
              <a:rPr lang="en-US"/>
              <a:t>7 </a:t>
            </a:r>
            <a:r>
              <a:rPr lang="id-ID" smtClean="0"/>
              <a:t>adalah ekspresi</a:t>
            </a:r>
            <a:r>
              <a:rPr lang="en-US" smtClean="0"/>
              <a:t>.</a:t>
            </a:r>
            <a:endParaRPr lang="en-US"/>
          </a:p>
          <a:p>
            <a:r>
              <a:rPr lang="id-ID" b="1" smtClean="0"/>
              <a:t>V</a:t>
            </a:r>
            <a:r>
              <a:rPr lang="en-US" b="1" smtClean="0"/>
              <a:t>ariables </a:t>
            </a:r>
            <a:r>
              <a:rPr lang="en-US" b="1"/>
              <a:t>(unknowns) </a:t>
            </a:r>
            <a:r>
              <a:rPr lang="id-ID" smtClean="0"/>
              <a:t>adalah bagian dari persamaan yang tidak ditentukan. Dalam persamaan, suatu yang tidak diketahui (unknown) adalah variabel (huruf dalam alfabet) di mana di sini tidak memiliki nilai kuantitas yang tetap. Pada persamaan </a:t>
            </a:r>
            <a:r>
              <a:rPr lang="id-ID" i="1" smtClean="0"/>
              <a:t>X + 7 = 10</a:t>
            </a:r>
            <a:r>
              <a:rPr lang="id-ID" smtClean="0"/>
              <a:t>, </a:t>
            </a:r>
            <a:r>
              <a:rPr lang="id-ID" i="1" smtClean="0"/>
              <a:t>X </a:t>
            </a:r>
            <a:r>
              <a:rPr lang="id-ID" smtClean="0"/>
              <a:t>adalah variabel.</a:t>
            </a:r>
            <a:endParaRPr lang="id-ID"/>
          </a:p>
        </p:txBody>
      </p:sp>
      <p:sp>
        <p:nvSpPr>
          <p:cNvPr id="2" name="Title 1"/>
          <p:cNvSpPr>
            <a:spLocks noGrp="1"/>
          </p:cNvSpPr>
          <p:nvPr>
            <p:ph type="title"/>
          </p:nvPr>
        </p:nvSpPr>
        <p:spPr/>
        <p:txBody>
          <a:bodyPr>
            <a:normAutofit/>
          </a:bodyPr>
          <a:lstStyle/>
          <a:p>
            <a:r>
              <a:rPr lang="id-ID"/>
              <a:t>Defini</a:t>
            </a:r>
            <a:r>
              <a:rPr lang="en-US"/>
              <a:t>si</a:t>
            </a:r>
            <a:endParaRPr lang="id-ID"/>
          </a:p>
        </p:txBody>
      </p:sp>
    </p:spTree>
    <p:extLst>
      <p:ext uri="{BB962C8B-B14F-4D97-AF65-F5344CB8AC3E}">
        <p14:creationId xmlns:p14="http://schemas.microsoft.com/office/powerpoint/2010/main" val="14274060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id-ID" b="1" smtClean="0"/>
              <a:t>C</a:t>
            </a:r>
            <a:r>
              <a:rPr lang="en-US" b="1" smtClean="0"/>
              <a:t>onstants </a:t>
            </a:r>
            <a:r>
              <a:rPr lang="en-US" b="1"/>
              <a:t>(knowns) </a:t>
            </a:r>
            <a:r>
              <a:rPr lang="id-ID" smtClean="0"/>
              <a:t>adalah bagian dari sebuah persamaan yang tertentu (given). Dalam persamaan, yang diketahui adalah konstan (angka), yaitu kuantitas yang mempunyai nilai tetap. Dalam persamaan </a:t>
            </a:r>
            <a:r>
              <a:rPr lang="en-US" i="1" smtClean="0"/>
              <a:t>X </a:t>
            </a:r>
            <a:r>
              <a:rPr lang="id-ID" i="1" smtClean="0"/>
              <a:t>+</a:t>
            </a:r>
            <a:r>
              <a:rPr lang="en-US" smtClean="0"/>
              <a:t> </a:t>
            </a:r>
            <a:r>
              <a:rPr lang="en-US"/>
              <a:t>7 </a:t>
            </a:r>
            <a:r>
              <a:rPr lang="id-ID" smtClean="0"/>
              <a:t>=</a:t>
            </a:r>
            <a:r>
              <a:rPr lang="en-US" smtClean="0"/>
              <a:t> </a:t>
            </a:r>
            <a:r>
              <a:rPr lang="en-US"/>
              <a:t>10, 7 </a:t>
            </a:r>
            <a:r>
              <a:rPr lang="id-ID" smtClean="0"/>
              <a:t>dan</a:t>
            </a:r>
            <a:r>
              <a:rPr lang="en-US" smtClean="0"/>
              <a:t> </a:t>
            </a:r>
            <a:r>
              <a:rPr lang="en-US"/>
              <a:t>10 </a:t>
            </a:r>
            <a:r>
              <a:rPr lang="en-US" smtClean="0"/>
              <a:t>d</a:t>
            </a:r>
            <a:r>
              <a:rPr lang="id-ID" smtClean="0"/>
              <a:t>iketahui atau konstan.</a:t>
            </a:r>
            <a:endParaRPr lang="id-ID"/>
          </a:p>
          <a:p>
            <a:r>
              <a:rPr lang="id-ID" b="1"/>
              <a:t>T</a:t>
            </a:r>
            <a:r>
              <a:rPr lang="en-US" b="1" smtClean="0"/>
              <a:t>erms</a:t>
            </a:r>
            <a:r>
              <a:rPr lang="id-ID" b="1" smtClean="0"/>
              <a:t>, </a:t>
            </a:r>
            <a:r>
              <a:rPr lang="id-ID" smtClean="0"/>
              <a:t>adalah bilangan, baik yang diketahui (konstan) maupun yang tidak diketahui (variabel) dari suatu persamaan. Pada persamaan </a:t>
            </a:r>
            <a:r>
              <a:rPr lang="en-US" i="1" smtClean="0"/>
              <a:t>X </a:t>
            </a:r>
            <a:r>
              <a:rPr lang="id-ID" i="1" smtClean="0"/>
              <a:t>+</a:t>
            </a:r>
            <a:r>
              <a:rPr lang="en-US" smtClean="0"/>
              <a:t> 7</a:t>
            </a:r>
            <a:r>
              <a:rPr lang="id-ID" smtClean="0"/>
              <a:t> =</a:t>
            </a:r>
            <a:r>
              <a:rPr lang="en-US" smtClean="0"/>
              <a:t> </a:t>
            </a:r>
            <a:r>
              <a:rPr lang="en-US"/>
              <a:t>10, </a:t>
            </a:r>
            <a:r>
              <a:rPr lang="en-US" b="1" smtClean="0"/>
              <a:t>terms</a:t>
            </a:r>
            <a:r>
              <a:rPr lang="en-US" smtClean="0"/>
              <a:t> </a:t>
            </a:r>
            <a:r>
              <a:rPr lang="id-ID" smtClean="0"/>
              <a:t>adalah</a:t>
            </a:r>
            <a:r>
              <a:rPr lang="en-US" smtClean="0"/>
              <a:t> </a:t>
            </a:r>
            <a:r>
              <a:rPr lang="en-US" i="1"/>
              <a:t>X</a:t>
            </a:r>
            <a:r>
              <a:rPr lang="en-US"/>
              <a:t>, 7</a:t>
            </a:r>
            <a:r>
              <a:rPr lang="en-US" smtClean="0"/>
              <a:t>,</a:t>
            </a:r>
            <a:r>
              <a:rPr lang="id-ID" smtClean="0"/>
              <a:t> dan </a:t>
            </a:r>
            <a:r>
              <a:rPr lang="id-ID"/>
              <a:t>10.</a:t>
            </a:r>
          </a:p>
          <a:p>
            <a:r>
              <a:rPr lang="id-ID" b="1"/>
              <a:t>S</a:t>
            </a:r>
            <a:r>
              <a:rPr lang="en-US" b="1" smtClean="0"/>
              <a:t>olve </a:t>
            </a:r>
            <a:r>
              <a:rPr lang="en-US" b="1"/>
              <a:t>an equation </a:t>
            </a:r>
            <a:r>
              <a:rPr lang="id-ID" b="1" smtClean="0"/>
              <a:t> </a:t>
            </a:r>
            <a:r>
              <a:rPr lang="id-ID" smtClean="0"/>
              <a:t>adalah proses mencari/menemukan nilai numerik dari bilangan yang tidak diketahui (unknown) dari suatu persamaan. </a:t>
            </a:r>
            <a:endParaRPr lang="id-ID"/>
          </a:p>
        </p:txBody>
      </p:sp>
      <p:sp>
        <p:nvSpPr>
          <p:cNvPr id="2" name="Title 1"/>
          <p:cNvSpPr>
            <a:spLocks noGrp="1"/>
          </p:cNvSpPr>
          <p:nvPr>
            <p:ph type="title"/>
          </p:nvPr>
        </p:nvSpPr>
        <p:spPr/>
        <p:txBody>
          <a:bodyPr>
            <a:normAutofit/>
          </a:bodyPr>
          <a:lstStyle/>
          <a:p>
            <a:r>
              <a:rPr lang="id-ID"/>
              <a:t>Defini</a:t>
            </a:r>
            <a:r>
              <a:rPr lang="en-US"/>
              <a:t>si</a:t>
            </a:r>
            <a:endParaRPr lang="id-ID"/>
          </a:p>
        </p:txBody>
      </p:sp>
    </p:spTree>
    <p:extLst>
      <p:ext uri="{BB962C8B-B14F-4D97-AF65-F5344CB8AC3E}">
        <p14:creationId xmlns:p14="http://schemas.microsoft.com/office/powerpoint/2010/main" val="9623785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id-ID" b="1" smtClean="0"/>
              <a:t>S</a:t>
            </a:r>
            <a:r>
              <a:rPr lang="en-US" b="1" smtClean="0"/>
              <a:t>olution</a:t>
            </a:r>
            <a:r>
              <a:rPr lang="id-ID" b="1" smtClean="0"/>
              <a:t> (solusi)</a:t>
            </a:r>
            <a:r>
              <a:rPr lang="en-US" b="1" smtClean="0"/>
              <a:t>, </a:t>
            </a:r>
            <a:r>
              <a:rPr lang="id-ID" smtClean="0"/>
              <a:t>atau</a:t>
            </a:r>
            <a:r>
              <a:rPr lang="en-US" b="1" smtClean="0"/>
              <a:t> root</a:t>
            </a:r>
            <a:r>
              <a:rPr lang="id-ID" b="1" smtClean="0"/>
              <a:t> (akar)</a:t>
            </a:r>
            <a:r>
              <a:rPr lang="en-US" b="1" smtClean="0"/>
              <a:t> </a:t>
            </a:r>
            <a:r>
              <a:rPr lang="id-ID" smtClean="0"/>
              <a:t>adalah nilai numerik dari bilangan yang tidak diketahui (variabel) yang membuat persamaan menjadi benar. Pada persamaan</a:t>
            </a:r>
            <a:r>
              <a:rPr lang="en-US" smtClean="0"/>
              <a:t> </a:t>
            </a:r>
            <a:r>
              <a:rPr lang="en-US" i="1"/>
              <a:t>X </a:t>
            </a:r>
            <a:r>
              <a:rPr lang="id-ID" i="1" smtClean="0"/>
              <a:t>+</a:t>
            </a:r>
            <a:r>
              <a:rPr lang="en-US" smtClean="0"/>
              <a:t> </a:t>
            </a:r>
            <a:r>
              <a:rPr lang="en-US"/>
              <a:t>7 </a:t>
            </a:r>
            <a:r>
              <a:rPr lang="id-ID" smtClean="0"/>
              <a:t>=</a:t>
            </a:r>
            <a:r>
              <a:rPr lang="en-US" smtClean="0"/>
              <a:t> </a:t>
            </a:r>
            <a:r>
              <a:rPr lang="en-US"/>
              <a:t>10, </a:t>
            </a:r>
            <a:r>
              <a:rPr lang="id-ID" smtClean="0"/>
              <a:t>contoh</a:t>
            </a:r>
            <a:r>
              <a:rPr lang="en-US" smtClean="0"/>
              <a:t>,</a:t>
            </a:r>
            <a:r>
              <a:rPr lang="id-ID" smtClean="0"/>
              <a:t> </a:t>
            </a:r>
            <a:r>
              <a:rPr lang="en-US" smtClean="0"/>
              <a:t>3 </a:t>
            </a:r>
            <a:r>
              <a:rPr lang="id-ID" smtClean="0"/>
              <a:t>adalah solusi</a:t>
            </a:r>
            <a:r>
              <a:rPr lang="en-US" smtClean="0"/>
              <a:t>, </a:t>
            </a:r>
            <a:r>
              <a:rPr lang="id-ID" smtClean="0"/>
              <a:t>sebab</a:t>
            </a:r>
            <a:r>
              <a:rPr lang="en-US" smtClean="0"/>
              <a:t> </a:t>
            </a:r>
            <a:r>
              <a:rPr lang="en-US"/>
              <a:t>3 </a:t>
            </a:r>
            <a:r>
              <a:rPr lang="id-ID" smtClean="0"/>
              <a:t>+</a:t>
            </a:r>
            <a:r>
              <a:rPr lang="en-US" smtClean="0"/>
              <a:t> </a:t>
            </a:r>
            <a:r>
              <a:rPr lang="en-US"/>
              <a:t>7 </a:t>
            </a:r>
            <a:r>
              <a:rPr lang="id-ID" smtClean="0"/>
              <a:t>=</a:t>
            </a:r>
            <a:r>
              <a:rPr lang="en-US" smtClean="0"/>
              <a:t> </a:t>
            </a:r>
            <a:r>
              <a:rPr lang="en-US"/>
              <a:t>10</a:t>
            </a:r>
            <a:r>
              <a:rPr lang="en-US" smtClean="0"/>
              <a:t>.</a:t>
            </a:r>
            <a:endParaRPr lang="id-ID" smtClean="0"/>
          </a:p>
          <a:p>
            <a:r>
              <a:rPr lang="id-ID" b="1" smtClean="0"/>
              <a:t>C</a:t>
            </a:r>
            <a:r>
              <a:rPr lang="en-US" b="1" smtClean="0"/>
              <a:t>oefficient </a:t>
            </a:r>
            <a:r>
              <a:rPr lang="en-US" smtClean="0"/>
              <a:t>A</a:t>
            </a:r>
            <a:r>
              <a:rPr lang="id-ID" smtClean="0"/>
              <a:t>dalah angka atau bilangan  yang ditempatkan sebelum bilangan lain, menggambarkan perkalian (multiplikasi)</a:t>
            </a:r>
            <a:r>
              <a:rPr lang="en-US" smtClean="0"/>
              <a:t>.</a:t>
            </a:r>
            <a:r>
              <a:rPr lang="id-ID" smtClean="0"/>
              <a:t> Contoh</a:t>
            </a:r>
            <a:r>
              <a:rPr lang="en-US" smtClean="0"/>
              <a:t>, </a:t>
            </a:r>
            <a:r>
              <a:rPr lang="en-US"/>
              <a:t>4 </a:t>
            </a:r>
            <a:r>
              <a:rPr lang="en-US" smtClean="0"/>
              <a:t>a</a:t>
            </a:r>
            <a:r>
              <a:rPr lang="id-ID" smtClean="0"/>
              <a:t>dalah koefisien dari ekspresi</a:t>
            </a:r>
            <a:r>
              <a:rPr lang="en-US" smtClean="0"/>
              <a:t> </a:t>
            </a:r>
            <a:r>
              <a:rPr lang="en-US"/>
              <a:t>4</a:t>
            </a:r>
            <a:r>
              <a:rPr lang="en-US" i="1"/>
              <a:t>C</a:t>
            </a:r>
            <a:r>
              <a:rPr lang="en-US"/>
              <a:t>. </a:t>
            </a:r>
            <a:r>
              <a:rPr lang="id-ID" smtClean="0"/>
              <a:t>Ini menggambarkan</a:t>
            </a:r>
            <a:r>
              <a:rPr lang="en-US" smtClean="0"/>
              <a:t> </a:t>
            </a:r>
            <a:r>
              <a:rPr lang="en-US"/>
              <a:t>4 </a:t>
            </a:r>
            <a:r>
              <a:rPr lang="id-ID" smtClean="0"/>
              <a:t>dikalikan dengan </a:t>
            </a:r>
            <a:r>
              <a:rPr lang="id-ID" i="1"/>
              <a:t>C</a:t>
            </a:r>
            <a:r>
              <a:rPr lang="id-ID"/>
              <a:t>.</a:t>
            </a:r>
          </a:p>
          <a:p>
            <a:r>
              <a:rPr lang="id-ID" b="1" smtClean="0"/>
              <a:t>T</a:t>
            </a:r>
            <a:r>
              <a:rPr lang="en-US" b="1" smtClean="0"/>
              <a:t>ranspose </a:t>
            </a:r>
            <a:r>
              <a:rPr lang="en-US" smtClean="0"/>
              <a:t>T</a:t>
            </a:r>
            <a:r>
              <a:rPr lang="id-ID" smtClean="0"/>
              <a:t>untuk menyebutkan unsur dari satu sisi sebuah persamaan dari yang lainnya</a:t>
            </a:r>
            <a:r>
              <a:rPr lang="en-US" smtClean="0"/>
              <a:t>, </a:t>
            </a:r>
            <a:r>
              <a:rPr lang="id-ID" smtClean="0"/>
              <a:t>dengan merubah tanda yang bersangkutan.</a:t>
            </a:r>
            <a:endParaRPr lang="id-ID"/>
          </a:p>
        </p:txBody>
      </p:sp>
      <p:sp>
        <p:nvSpPr>
          <p:cNvPr id="2" name="Title 1"/>
          <p:cNvSpPr>
            <a:spLocks noGrp="1"/>
          </p:cNvSpPr>
          <p:nvPr>
            <p:ph type="title"/>
          </p:nvPr>
        </p:nvSpPr>
        <p:spPr/>
        <p:txBody>
          <a:bodyPr>
            <a:normAutofit/>
          </a:bodyPr>
          <a:lstStyle/>
          <a:p>
            <a:r>
              <a:rPr lang="id-ID"/>
              <a:t>Defini</a:t>
            </a:r>
            <a:r>
              <a:rPr lang="en-US"/>
              <a:t>si</a:t>
            </a:r>
            <a:endParaRPr lang="id-ID"/>
          </a:p>
        </p:txBody>
      </p:sp>
    </p:spTree>
    <p:extLst>
      <p:ext uri="{BB962C8B-B14F-4D97-AF65-F5344CB8AC3E}">
        <p14:creationId xmlns:p14="http://schemas.microsoft.com/office/powerpoint/2010/main" val="1051416962"/>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id-ID"/>
          </a:p>
        </p:txBody>
      </p:sp>
      <p:sp>
        <p:nvSpPr>
          <p:cNvPr id="2" name="Title 1"/>
          <p:cNvSpPr>
            <a:spLocks noGrp="1"/>
          </p:cNvSpPr>
          <p:nvPr>
            <p:ph type="title"/>
          </p:nvPr>
        </p:nvSpPr>
        <p:spPr/>
        <p:txBody>
          <a:bodyPr>
            <a:normAutofit/>
          </a:bodyPr>
          <a:lstStyle/>
          <a:p>
            <a:r>
              <a:rPr lang="id-ID" smtClean="0"/>
              <a:t>Solving Equation</a:t>
            </a:r>
            <a:endParaRPr lang="id-ID"/>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1589"/>
            <a:ext cx="9144000" cy="401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6756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15884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55" y="1"/>
            <a:ext cx="9149256" cy="5143501"/>
            <a:chOff x="-5255" y="0"/>
            <a:chExt cx="9149256" cy="5143501"/>
          </a:xfrm>
        </p:grpSpPr>
        <p:sp>
          <p:nvSpPr>
            <p:cNvPr id="2" name="Rectangle 1"/>
            <p:cNvSpPr/>
            <p:nvPr/>
          </p:nvSpPr>
          <p:spPr>
            <a:xfrm>
              <a:off x="-5255" y="0"/>
              <a:ext cx="9149255"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5" y="1"/>
              <a:ext cx="472127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7" y="1"/>
              <a:ext cx="4427984" cy="186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536" y="1740618"/>
              <a:ext cx="4283968" cy="335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220072" y="4803998"/>
              <a:ext cx="1512168" cy="288032"/>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99750738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819" y="0"/>
            <a:ext cx="772761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29912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3479"/>
            <a:ext cx="8064896" cy="3421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6" y="0"/>
            <a:ext cx="342925" cy="411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8384" y="1936"/>
            <a:ext cx="323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80929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624078" indent="-514350">
                  <a:buFont typeface="+mj-lt"/>
                  <a:buAutoNum type="arabicPeriod"/>
                </a:pPr>
                <a:r>
                  <a:rPr lang="id-ID" sz="2000" smtClean="0"/>
                  <a:t>Translate the following statement into an equation: The product of 5, and a number decreased by 8, is 100. Use </a:t>
                </a:r>
                <a:r>
                  <a:rPr lang="id-ID" sz="2000" i="1" smtClean="0"/>
                  <a:t>y</a:t>
                </a:r>
                <a:r>
                  <a:rPr lang="id-ID" sz="2000" smtClean="0"/>
                  <a:t> as the variable. Solve the equiation.</a:t>
                </a:r>
              </a:p>
              <a:p>
                <a:pPr marL="624078" indent="-514350">
                  <a:buFont typeface="+mj-lt"/>
                  <a:buAutoNum type="arabicPeriod"/>
                </a:pPr>
                <a:r>
                  <a:rPr lang="id-ID" sz="2000" smtClean="0"/>
                  <a:t>A mattress for a single bed is on sale for $200, which is </a:t>
                </a:r>
                <a14:m>
                  <m:oMath xmlns:m="http://schemas.openxmlformats.org/officeDocument/2006/math">
                    <m:f>
                      <m:fPr>
                        <m:ctrlPr>
                          <a:rPr lang="id-ID" sz="2000" i="1" smtClean="0">
                            <a:latin typeface="Cambria Math"/>
                          </a:rPr>
                        </m:ctrlPr>
                      </m:fPr>
                      <m:num>
                        <m:r>
                          <a:rPr lang="id-ID" sz="2000" b="0" i="1" smtClean="0">
                            <a:latin typeface="Cambria Math"/>
                          </a:rPr>
                          <m:t>4</m:t>
                        </m:r>
                      </m:num>
                      <m:den>
                        <m:r>
                          <a:rPr lang="id-ID" sz="2000" b="0" i="1" smtClean="0">
                            <a:latin typeface="Cambria Math"/>
                          </a:rPr>
                          <m:t>5</m:t>
                        </m:r>
                      </m:den>
                    </m:f>
                  </m:oMath>
                </a14:m>
                <a:r>
                  <a:rPr lang="id-ID" sz="2000" smtClean="0"/>
                  <a:t> of its original price. Find the original price.</a:t>
                </a:r>
              </a:p>
              <a:p>
                <a:pPr marL="624078" indent="-514350">
                  <a:buFont typeface="+mj-lt"/>
                  <a:buAutoNum type="arabicPeriod"/>
                </a:pPr>
                <a:r>
                  <a:rPr lang="id-ID" sz="2000" smtClean="0"/>
                  <a:t>The Eastside Nursery ordered 27 saplings. Some of the saplings were elms, costing $17 each, while the rest were maples at $11 each. The total cost of the saplings was $375. find the number of elms and the number of maples.</a:t>
                </a:r>
              </a:p>
              <a:p>
                <a:pPr marL="624078" indent="-514350">
                  <a:buFont typeface="+mj-lt"/>
                  <a:buAutoNum type="arabicPeriod"/>
                </a:pPr>
                <a:endParaRPr lang="id-ID" sz="200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898" r="-1630"/>
                </a:stretch>
              </a:blipFill>
            </p:spPr>
            <p:txBody>
              <a:bodyPr/>
              <a:lstStyle/>
              <a:p>
                <a:r>
                  <a:rPr lang="en-US">
                    <a:noFill/>
                  </a:rPr>
                  <a:t> </a:t>
                </a:r>
              </a:p>
            </p:txBody>
          </p:sp>
        </mc:Fallback>
      </mc:AlternateContent>
    </p:spTree>
    <p:extLst>
      <p:ext uri="{BB962C8B-B14F-4D97-AF65-F5344CB8AC3E}">
        <p14:creationId xmlns:p14="http://schemas.microsoft.com/office/powerpoint/2010/main" val="27166415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p:sp>
        <p:nvSpPr>
          <p:cNvPr id="3" name="Content Placeholder 2"/>
          <p:cNvSpPr>
            <a:spLocks noGrp="1"/>
          </p:cNvSpPr>
          <p:nvPr>
            <p:ph idx="1"/>
          </p:nvPr>
        </p:nvSpPr>
        <p:spPr/>
        <p:txBody>
          <a:bodyPr>
            <a:normAutofit lnSpcReduction="10000"/>
          </a:bodyPr>
          <a:lstStyle/>
          <a:p>
            <a:pPr marL="624078" indent="-514350">
              <a:buFont typeface="+mj-lt"/>
              <a:buAutoNum type="arabicPeriod" startAt="4"/>
            </a:pPr>
            <a:r>
              <a:rPr lang="id-ID" sz="2000" smtClean="0"/>
              <a:t>Laurie Zimmerman has $15,000 to invest. She places a portion of the funds in a savings account and $3,000 more than twice this amount in a retirement account. How much is put into the savings account? How much is placed in the retirement account?</a:t>
            </a:r>
          </a:p>
          <a:p>
            <a:pPr marL="624078" indent="-514350">
              <a:buFont typeface="+mj-lt"/>
              <a:buAutoNum type="arabicPeriod" startAt="4"/>
            </a:pPr>
            <a:r>
              <a:rPr lang="id-ID" sz="2000" smtClean="0"/>
              <a:t>An employee earns $7.89 per hour plus $0.45 for each circuit board she assembles. (a) Write an equation for her total income (</a:t>
            </a:r>
            <a:r>
              <a:rPr lang="id-ID" sz="2000" i="1" smtClean="0"/>
              <a:t>T</a:t>
            </a:r>
            <a:r>
              <a:rPr lang="id-ID" sz="2000" smtClean="0"/>
              <a:t>) in terms of hours (</a:t>
            </a:r>
            <a:r>
              <a:rPr lang="id-ID" sz="2000" i="1" smtClean="0"/>
              <a:t>H</a:t>
            </a:r>
            <a:r>
              <a:rPr lang="id-ID" sz="2000" smtClean="0"/>
              <a:t>) and number of circuit boards assembled (</a:t>
            </a:r>
            <a:r>
              <a:rPr lang="id-ID" sz="2000" i="1" smtClean="0"/>
              <a:t>C</a:t>
            </a:r>
            <a:r>
              <a:rPr lang="id-ID" sz="2000" smtClean="0"/>
              <a:t>). (b) Solve for the variable </a:t>
            </a:r>
            <a:r>
              <a:rPr lang="id-ID" sz="2000" i="1" smtClean="0"/>
              <a:t>C.</a:t>
            </a:r>
            <a:r>
              <a:rPr lang="id-ID" sz="2000" smtClean="0"/>
              <a:t> (c) Use this to find the number of circuit boards she must assemble in a 40-hour week in order to earn $450.</a:t>
            </a:r>
            <a:endParaRPr lang="id-ID" sz="2000"/>
          </a:p>
        </p:txBody>
      </p:sp>
    </p:spTree>
    <p:extLst>
      <p:ext uri="{BB962C8B-B14F-4D97-AF65-F5344CB8AC3E}">
        <p14:creationId xmlns:p14="http://schemas.microsoft.com/office/powerpoint/2010/main" val="25688680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p:sp>
        <p:nvSpPr>
          <p:cNvPr id="3" name="Content Placeholder 2"/>
          <p:cNvSpPr>
            <a:spLocks noGrp="1"/>
          </p:cNvSpPr>
          <p:nvPr>
            <p:ph idx="1"/>
          </p:nvPr>
        </p:nvSpPr>
        <p:spPr/>
        <p:txBody>
          <a:bodyPr>
            <a:normAutofit lnSpcReduction="10000"/>
          </a:bodyPr>
          <a:lstStyle/>
          <a:p>
            <a:pPr marL="624078" indent="-514350">
              <a:buFont typeface="+mj-lt"/>
              <a:buAutoNum type="arabicPeriod" startAt="6"/>
            </a:pPr>
            <a:r>
              <a:rPr lang="id-ID" sz="2000" smtClean="0"/>
              <a:t>Trinity Home Furnishings has found that total monthly sales for its small chain of stores can be estimated as follows.</a:t>
            </a:r>
          </a:p>
          <a:p>
            <a:pPr marL="109728" indent="0">
              <a:buNone/>
            </a:pPr>
            <a:r>
              <a:rPr lang="id-ID" sz="2000" smtClean="0"/>
              <a:t>		Sales = $148,500 + 0.48</a:t>
            </a:r>
            <a:r>
              <a:rPr lang="id-ID" sz="2000" i="1" smtClean="0"/>
              <a:t>A</a:t>
            </a:r>
            <a:r>
              <a:rPr lang="id-ID" sz="2000" baseline="30000" smtClean="0"/>
              <a:t>2 </a:t>
            </a:r>
            <a:endParaRPr lang="id-ID" sz="2000" smtClean="0"/>
          </a:p>
          <a:p>
            <a:pPr marL="635000" indent="0">
              <a:buNone/>
            </a:pPr>
            <a:r>
              <a:rPr lang="id-ID" sz="2000" smtClean="0"/>
              <a:t>Where </a:t>
            </a:r>
            <a:r>
              <a:rPr lang="id-ID" sz="2000" i="1" smtClean="0"/>
              <a:t>A </a:t>
            </a:r>
            <a:r>
              <a:rPr lang="id-ID" sz="2000" smtClean="0"/>
              <a:t>= amount spent on advertising. Estimate sales for a month when $500 is spent for advertising.</a:t>
            </a:r>
          </a:p>
          <a:p>
            <a:pPr marL="635000" indent="0">
              <a:buNone/>
            </a:pPr>
            <a:r>
              <a:rPr lang="id-ID" sz="2000" smtClean="0"/>
              <a:t>A firm in Hong Kong and one in Thailand agree to jointly develop a controller chip to be sold to North American auto manufacturers. They agree to split the development costs in a ratio of 8:3 (Hong Kong firm to Thailand firm), resulting in a cost of $9,400,000 to the Hong Kong firm. Find the cost to the Thailand firm.</a:t>
            </a:r>
            <a:endParaRPr lang="id-ID" sz="2000"/>
          </a:p>
          <a:p>
            <a:pPr marL="624078" indent="-514350">
              <a:buFont typeface="+mj-lt"/>
              <a:buAutoNum type="arabicPeriod" startAt="6"/>
            </a:pPr>
            <a:endParaRPr lang="id-ID" sz="2000"/>
          </a:p>
        </p:txBody>
      </p:sp>
    </p:spTree>
    <p:extLst>
      <p:ext uri="{BB962C8B-B14F-4D97-AF65-F5344CB8AC3E}">
        <p14:creationId xmlns:p14="http://schemas.microsoft.com/office/powerpoint/2010/main" val="1642486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p:sp>
        <p:nvSpPr>
          <p:cNvPr id="3" name="Content Placeholder 2"/>
          <p:cNvSpPr>
            <a:spLocks noGrp="1"/>
          </p:cNvSpPr>
          <p:nvPr>
            <p:ph idx="1"/>
          </p:nvPr>
        </p:nvSpPr>
        <p:spPr/>
        <p:txBody>
          <a:bodyPr>
            <a:normAutofit/>
          </a:bodyPr>
          <a:lstStyle/>
          <a:p>
            <a:pPr marL="624078" indent="-514350">
              <a:buFont typeface="+mj-lt"/>
              <a:buAutoNum type="arabicPeriod" startAt="7"/>
            </a:pPr>
            <a:r>
              <a:rPr lang="id-ID" sz="2000" smtClean="0"/>
              <a:t>Bill Thomas wishes to estimate the amount of timber on some forested land that he owns. One value he needs to estimate is the average height of the trees. One morning, Thomas notices that his own 6-foot body casts an 8-foot shadow at the same time that a tree casts a 34-foot shadow. Find the height of the tree.</a:t>
            </a:r>
          </a:p>
          <a:p>
            <a:pPr marL="624078" indent="-514350">
              <a:buFont typeface="+mj-lt"/>
              <a:buAutoNum type="arabicPeriod" startAt="7"/>
            </a:pPr>
            <a:r>
              <a:rPr lang="id-ID" sz="2000" smtClean="0"/>
              <a:t>The two partners in Alamo Energy agreed to split profits in a ratio of 3:8. If the first partner received $48,000 in profits one year, find the profit earned by the second partner.</a:t>
            </a:r>
            <a:endParaRPr lang="id-ID" sz="2000"/>
          </a:p>
        </p:txBody>
      </p:sp>
    </p:spTree>
    <p:extLst>
      <p:ext uri="{BB962C8B-B14F-4D97-AF65-F5344CB8AC3E}">
        <p14:creationId xmlns:p14="http://schemas.microsoft.com/office/powerpoint/2010/main" val="5482531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228</TotalTime>
  <Words>771</Words>
  <Application>Microsoft Office PowerPoint</Application>
  <PresentationFormat>On-screen Show (16:9)</PresentationFormat>
  <Paragraphs>34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Persamaan dan Formula</vt:lpstr>
      <vt:lpstr>Definisi</vt:lpstr>
      <vt:lpstr>Definisi</vt:lpstr>
      <vt:lpstr>Definisi</vt:lpstr>
      <vt:lpstr>Definisi</vt:lpstr>
      <vt:lpstr>Solving Equation</vt:lpstr>
      <vt:lpstr>PowerPoint Presentation</vt:lpstr>
      <vt:lpstr>PowerPoint Presentation</vt:lpstr>
      <vt:lpstr>PowerPoint Presentation</vt:lpstr>
      <vt:lpstr>PowerPoint Presentation</vt:lpstr>
      <vt:lpstr>Excercises</vt:lpstr>
      <vt:lpstr>Excercises</vt:lpstr>
      <vt:lpstr>Excercises</vt:lpstr>
      <vt:lpstr>Excercises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Usig Equation to Solve Problem</dc:title>
  <dc:creator>User</dc:creator>
  <cp:lastModifiedBy>Jary</cp:lastModifiedBy>
  <cp:revision>19</cp:revision>
  <dcterms:created xsi:type="dcterms:W3CDTF">2012-09-17T07:19:31Z</dcterms:created>
  <dcterms:modified xsi:type="dcterms:W3CDTF">2015-08-30T18:01:49Z</dcterms:modified>
</cp:coreProperties>
</file>