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84"/>
  </p:notesMasterIdLst>
  <p:sldIdLst>
    <p:sldId id="256" r:id="rId2"/>
    <p:sldId id="257" r:id="rId3"/>
    <p:sldId id="258" r:id="rId4"/>
    <p:sldId id="304" r:id="rId5"/>
    <p:sldId id="259" r:id="rId6"/>
    <p:sldId id="305" r:id="rId7"/>
    <p:sldId id="260" r:id="rId8"/>
    <p:sldId id="261" r:id="rId9"/>
    <p:sldId id="262" r:id="rId10"/>
    <p:sldId id="263" r:id="rId11"/>
    <p:sldId id="264" r:id="rId12"/>
    <p:sldId id="265" r:id="rId13"/>
    <p:sldId id="266" r:id="rId14"/>
    <p:sldId id="306" r:id="rId15"/>
    <p:sldId id="267" r:id="rId16"/>
    <p:sldId id="268" r:id="rId17"/>
    <p:sldId id="334" r:id="rId18"/>
    <p:sldId id="269" r:id="rId19"/>
    <p:sldId id="270" r:id="rId20"/>
    <p:sldId id="271" r:id="rId21"/>
    <p:sldId id="272" r:id="rId22"/>
    <p:sldId id="275" r:id="rId23"/>
    <p:sldId id="273" r:id="rId24"/>
    <p:sldId id="274" r:id="rId25"/>
    <p:sldId id="276" r:id="rId26"/>
    <p:sldId id="335" r:id="rId27"/>
    <p:sldId id="277" r:id="rId28"/>
    <p:sldId id="278" r:id="rId29"/>
    <p:sldId id="336" r:id="rId30"/>
    <p:sldId id="279" r:id="rId31"/>
    <p:sldId id="280" r:id="rId32"/>
    <p:sldId id="307" r:id="rId33"/>
    <p:sldId id="281" r:id="rId34"/>
    <p:sldId id="316" r:id="rId35"/>
    <p:sldId id="323" r:id="rId36"/>
    <p:sldId id="337" r:id="rId37"/>
    <p:sldId id="322" r:id="rId38"/>
    <p:sldId id="282" r:id="rId39"/>
    <p:sldId id="283" r:id="rId40"/>
    <p:sldId id="284" r:id="rId41"/>
    <p:sldId id="285" r:id="rId42"/>
    <p:sldId id="339" r:id="rId43"/>
    <p:sldId id="338" r:id="rId44"/>
    <p:sldId id="286" r:id="rId45"/>
    <p:sldId id="287" r:id="rId46"/>
    <p:sldId id="288" r:id="rId47"/>
    <p:sldId id="289" r:id="rId48"/>
    <p:sldId id="290" r:id="rId49"/>
    <p:sldId id="291" r:id="rId50"/>
    <p:sldId id="292" r:id="rId51"/>
    <p:sldId id="318" r:id="rId52"/>
    <p:sldId id="319" r:id="rId53"/>
    <p:sldId id="320" r:id="rId54"/>
    <p:sldId id="321" r:id="rId55"/>
    <p:sldId id="340" r:id="rId56"/>
    <p:sldId id="293" r:id="rId57"/>
    <p:sldId id="294" r:id="rId58"/>
    <p:sldId id="295" r:id="rId59"/>
    <p:sldId id="296" r:id="rId60"/>
    <p:sldId id="324" r:id="rId61"/>
    <p:sldId id="325" r:id="rId62"/>
    <p:sldId id="326" r:id="rId63"/>
    <p:sldId id="297" r:id="rId64"/>
    <p:sldId id="298" r:id="rId65"/>
    <p:sldId id="299" r:id="rId66"/>
    <p:sldId id="310" r:id="rId67"/>
    <p:sldId id="311" r:id="rId68"/>
    <p:sldId id="313" r:id="rId69"/>
    <p:sldId id="312" r:id="rId70"/>
    <p:sldId id="300" r:id="rId71"/>
    <p:sldId id="314" r:id="rId72"/>
    <p:sldId id="308" r:id="rId73"/>
    <p:sldId id="301" r:id="rId74"/>
    <p:sldId id="302" r:id="rId75"/>
    <p:sldId id="303" r:id="rId76"/>
    <p:sldId id="327" r:id="rId77"/>
    <p:sldId id="328" r:id="rId78"/>
    <p:sldId id="329" r:id="rId79"/>
    <p:sldId id="330" r:id="rId80"/>
    <p:sldId id="332" r:id="rId81"/>
    <p:sldId id="331" r:id="rId82"/>
    <p:sldId id="333" r:id="rId8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8E8"/>
    <a:srgbClr val="E6E6E6"/>
    <a:srgbClr val="FFFDFB"/>
    <a:srgbClr val="FFFAF3"/>
    <a:srgbClr val="FFF7EB"/>
    <a:srgbClr val="FFF6E7"/>
    <a:srgbClr val="FFFCF7"/>
    <a:srgbClr val="FFF9EF"/>
    <a:srgbClr val="FFF3DD"/>
    <a:srgbClr val="FFF0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216" y="-246"/>
      </p:cViewPr>
      <p:guideLst>
        <p:guide orient="horz" pos="1620"/>
        <p:guide pos="2880"/>
      </p:guideLst>
    </p:cSldViewPr>
  </p:slideViewPr>
  <p:notesTextViewPr>
    <p:cViewPr>
      <p:scale>
        <a:sx n="1" d="1"/>
        <a:sy n="1" d="1"/>
      </p:scale>
      <p:origin x="0" y="0"/>
    </p:cViewPr>
  </p:notesTextViewPr>
  <p:sorterViewPr>
    <p:cViewPr>
      <p:scale>
        <a:sx n="100" d="100"/>
        <a:sy n="100" d="100"/>
      </p:scale>
      <p:origin x="0" y="6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E7F9EE-8665-4838-AD04-F887F740F8D5}" type="datetimeFigureOut">
              <a:rPr lang="en-US" smtClean="0"/>
              <a:t>9/15/2016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576B9-C344-42A2-8CFE-00C6CA848F00}" type="slidenum">
              <a:rPr lang="en-US" smtClean="0"/>
              <a:t>‹#›</a:t>
            </a:fld>
            <a:endParaRPr lang="en-US"/>
          </a:p>
        </p:txBody>
      </p:sp>
    </p:spTree>
    <p:extLst>
      <p:ext uri="{BB962C8B-B14F-4D97-AF65-F5344CB8AC3E}">
        <p14:creationId xmlns:p14="http://schemas.microsoft.com/office/powerpoint/2010/main" val="417277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576B9-C344-42A2-8CFE-00C6CA848F00}" type="slidenum">
              <a:rPr lang="en-US" smtClean="0"/>
              <a:t>58</a:t>
            </a:fld>
            <a:endParaRPr lang="en-US"/>
          </a:p>
        </p:txBody>
      </p:sp>
    </p:spTree>
    <p:extLst>
      <p:ext uri="{BB962C8B-B14F-4D97-AF65-F5344CB8AC3E}">
        <p14:creationId xmlns:p14="http://schemas.microsoft.com/office/powerpoint/2010/main" val="204528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576B9-C344-42A2-8CFE-00C6CA848F00}" type="slidenum">
              <a:rPr lang="en-US" smtClean="0"/>
              <a:t>70</a:t>
            </a:fld>
            <a:endParaRPr lang="en-US"/>
          </a:p>
        </p:txBody>
      </p:sp>
    </p:spTree>
    <p:extLst>
      <p:ext uri="{BB962C8B-B14F-4D97-AF65-F5344CB8AC3E}">
        <p14:creationId xmlns:p14="http://schemas.microsoft.com/office/powerpoint/2010/main" val="2504364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51435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92700618-B2EB-410B-8367-76EDAC94E670}" type="datetimeFigureOut">
              <a:rPr lang="en-US" smtClean="0"/>
              <a:t>9/15/2016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80E6A83-820C-46D3-A960-8A2EF4149C93}" type="slidenum">
              <a:rPr lang="en-US" smtClean="0"/>
              <a:t>‹#›</a:t>
            </a:fld>
            <a:endParaRPr lang="en-US"/>
          </a:p>
        </p:txBody>
      </p:sp>
      <p:grpSp>
        <p:nvGrpSpPr>
          <p:cNvPr id="8" name="Group 7"/>
          <p:cNvGrpSpPr/>
          <p:nvPr/>
        </p:nvGrpSpPr>
        <p:grpSpPr>
          <a:xfrm>
            <a:off x="1194101" y="2165647"/>
            <a:ext cx="6779110" cy="923330"/>
            <a:chOff x="1172584" y="1381459"/>
            <a:chExt cx="6779110" cy="1231106"/>
          </a:xfrm>
          <a:effectLst>
            <a:outerShdw blurRad="38100" dist="12700" dir="16200000" rotWithShape="0">
              <a:prstClr val="black">
                <a:alpha val="30000"/>
              </a:prstClr>
            </a:outerShdw>
          </a:effectLst>
        </p:grpSpPr>
        <p:sp>
          <p:nvSpPr>
            <p:cNvPr id="9" name="TextBox 8"/>
            <p:cNvSpPr txBox="1"/>
            <p:nvPr/>
          </p:nvSpPr>
          <p:spPr>
            <a:xfrm>
              <a:off x="4147073" y="1381459"/>
              <a:ext cx="877163" cy="1231106"/>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040803"/>
            <a:ext cx="6777318" cy="1298987"/>
          </a:xfrm>
        </p:spPr>
        <p:txBody>
          <a:bodyPr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825897"/>
            <a:ext cx="6400800" cy="1314450"/>
          </a:xfrm>
        </p:spPr>
        <p:txBody>
          <a:bodyPr/>
          <a:lstStyle>
            <a:lvl1pPr marL="0" indent="0" algn="ctr">
              <a:buNone/>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700618-B2EB-410B-8367-76EDAC94E670}" type="datetimeFigureOut">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0E6A83-820C-46D3-A960-8A2EF4149C93}"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044163"/>
            <a:ext cx="6779110" cy="923330"/>
            <a:chOff x="1172584" y="1381459"/>
            <a:chExt cx="6779110" cy="1231106"/>
          </a:xfrm>
        </p:grpSpPr>
        <p:sp>
          <p:nvSpPr>
            <p:cNvPr id="13" name="TextBox 12"/>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5143500"/>
          </a:xfrm>
          <a:prstGeom prst="rect">
            <a:avLst/>
          </a:prstGeom>
        </p:spPr>
      </p:pic>
      <p:grpSp>
        <p:nvGrpSpPr>
          <p:cNvPr id="7" name="Group 7"/>
          <p:cNvGrpSpPr/>
          <p:nvPr/>
        </p:nvGrpSpPr>
        <p:grpSpPr>
          <a:xfrm>
            <a:off x="1172584" y="2165684"/>
            <a:ext cx="6779110" cy="923330"/>
            <a:chOff x="1172584" y="1381459"/>
            <a:chExt cx="6779110" cy="1231106"/>
          </a:xfrm>
        </p:grpSpPr>
        <p:sp>
          <p:nvSpPr>
            <p:cNvPr id="9" name="TextBox 8"/>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1" y="903643"/>
            <a:ext cx="7754713" cy="1433037"/>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9" y="2825488"/>
            <a:ext cx="7734747" cy="1125140"/>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700618-B2EB-410B-8367-76EDAC94E670}" type="datetimeFigureOut">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0E6A83-820C-46D3-A960-8A2EF4149C9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2700618-B2EB-410B-8367-76EDAC94E670}" type="datetimeFigureOut">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0E6A83-820C-46D3-A960-8A2EF4149C93}"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044163"/>
            <a:ext cx="6779110" cy="923330"/>
            <a:chOff x="1172584" y="1381459"/>
            <a:chExt cx="6779110" cy="1231106"/>
          </a:xfrm>
        </p:grpSpPr>
        <p:sp>
          <p:nvSpPr>
            <p:cNvPr id="14" name="TextBox 13"/>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1680210"/>
            <a:ext cx="3803904" cy="29077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1680210"/>
            <a:ext cx="3803904" cy="29077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1680210"/>
            <a:ext cx="3442446" cy="49377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210696"/>
            <a:ext cx="3803904" cy="23797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1680210"/>
            <a:ext cx="3447288" cy="49377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08276"/>
            <a:ext cx="3799728" cy="23797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2700618-B2EB-410B-8367-76EDAC94E670}" type="datetimeFigureOut">
              <a:rPr lang="en-US" smtClean="0"/>
              <a:t>9/15/2016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0E6A83-820C-46D3-A960-8A2EF4149C93}" type="slidenum">
              <a:rPr lang="en-US" smtClean="0"/>
              <a:t>‹#›</a:t>
            </a:fld>
            <a:endParaRPr lang="en-US"/>
          </a:p>
        </p:txBody>
      </p:sp>
      <p:grpSp>
        <p:nvGrpSpPr>
          <p:cNvPr id="14" name="Group 13"/>
          <p:cNvGrpSpPr/>
          <p:nvPr/>
        </p:nvGrpSpPr>
        <p:grpSpPr>
          <a:xfrm>
            <a:off x="1172584" y="1044163"/>
            <a:ext cx="6779110" cy="923330"/>
            <a:chOff x="1172584" y="1381459"/>
            <a:chExt cx="6779110" cy="1231106"/>
          </a:xfrm>
        </p:grpSpPr>
        <p:sp>
          <p:nvSpPr>
            <p:cNvPr id="16" name="TextBox 15"/>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700618-B2EB-410B-8367-76EDAC94E670}" type="datetimeFigureOut">
              <a:rPr lang="en-US" smtClean="0"/>
              <a:t>9/15/2016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0E6A83-820C-46D3-A960-8A2EF4149C93}" type="slidenum">
              <a:rPr lang="en-US" smtClean="0"/>
              <a:t>‹#›</a:t>
            </a:fld>
            <a:endParaRPr lang="en-US"/>
          </a:p>
        </p:txBody>
      </p:sp>
      <p:grpSp>
        <p:nvGrpSpPr>
          <p:cNvPr id="10" name="Group 9"/>
          <p:cNvGrpSpPr/>
          <p:nvPr/>
        </p:nvGrpSpPr>
        <p:grpSpPr>
          <a:xfrm>
            <a:off x="1172584" y="1044163"/>
            <a:ext cx="6779110" cy="923330"/>
            <a:chOff x="1172584" y="1381459"/>
            <a:chExt cx="6779110" cy="1231106"/>
          </a:xfrm>
        </p:grpSpPr>
        <p:sp>
          <p:nvSpPr>
            <p:cNvPr id="14" name="TextBox 13"/>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700618-B2EB-410B-8367-76EDAC94E670}" type="datetimeFigureOut">
              <a:rPr lang="en-US" smtClean="0"/>
              <a:t>9/15/2016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0E6A83-820C-46D3-A960-8A2EF4149C9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80" y="1258647"/>
            <a:ext cx="3422483" cy="141519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2" y="419549"/>
            <a:ext cx="4116667" cy="4175074"/>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80" y="2702859"/>
            <a:ext cx="3411725" cy="1887967"/>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00618-B2EB-410B-8367-76EDAC94E670}" type="datetimeFigureOut">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0E6A83-820C-46D3-A960-8A2EF4149C9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2" y="3501614"/>
            <a:ext cx="7767021" cy="483547"/>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500224"/>
            <a:ext cx="4772156" cy="2698512"/>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3993229"/>
            <a:ext cx="7756264" cy="603647"/>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00618-B2EB-410B-8367-76EDAC94E670}" type="datetimeFigureOut">
              <a:rPr lang="en-US" smtClean="0"/>
              <a:t>9/15/2016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0E6A83-820C-46D3-A960-8A2EF4149C9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700618-B2EB-410B-8367-76EDAC94E670}" type="datetimeFigureOut">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0E6A83-820C-46D3-A960-8A2EF4149C93}" type="slidenum">
              <a:rPr lang="en-US" smtClean="0"/>
              <a:t>‹#›</a:t>
            </a:fld>
            <a:endParaRPr lang="en-US"/>
          </a:p>
        </p:txBody>
      </p:sp>
      <p:grpSp>
        <p:nvGrpSpPr>
          <p:cNvPr id="11" name="Group 10"/>
          <p:cNvGrpSpPr/>
          <p:nvPr/>
        </p:nvGrpSpPr>
        <p:grpSpPr>
          <a:xfrm>
            <a:off x="1172584" y="1044163"/>
            <a:ext cx="6779110" cy="923330"/>
            <a:chOff x="1172584" y="1381459"/>
            <a:chExt cx="6779110" cy="1231106"/>
          </a:xfrm>
        </p:grpSpPr>
        <p:sp>
          <p:nvSpPr>
            <p:cNvPr id="15" name="TextBox 14"/>
            <p:cNvSpPr txBox="1"/>
            <p:nvPr/>
          </p:nvSpPr>
          <p:spPr>
            <a:xfrm>
              <a:off x="4147073" y="1381459"/>
              <a:ext cx="877163" cy="1231106"/>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1" y="419549"/>
            <a:ext cx="1678193" cy="417507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9" y="637391"/>
            <a:ext cx="5507917" cy="37678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700618-B2EB-410B-8367-76EDAC94E670}" type="datetimeFigureOut">
              <a:rPr lang="en-US" smtClean="0"/>
              <a:t>9/15/2016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0E6A83-820C-46D3-A960-8A2EF4149C93}" type="slidenum">
              <a:rPr lang="en-US" smtClean="0"/>
              <a:t>‹#›</a:t>
            </a:fld>
            <a:endParaRPr lang="en-US"/>
          </a:p>
        </p:txBody>
      </p:sp>
      <p:grpSp>
        <p:nvGrpSpPr>
          <p:cNvPr id="11" name="Group 10"/>
          <p:cNvGrpSpPr/>
          <p:nvPr/>
        </p:nvGrpSpPr>
        <p:grpSpPr>
          <a:xfrm rot="5400000">
            <a:off x="4594069" y="2045201"/>
            <a:ext cx="4110116" cy="923330"/>
            <a:chOff x="1815339" y="1381459"/>
            <a:chExt cx="5480154" cy="923330"/>
          </a:xfrm>
        </p:grpSpPr>
        <p:sp>
          <p:nvSpPr>
            <p:cNvPr id="12" name="TextBox 11"/>
            <p:cNvSpPr txBox="1"/>
            <p:nvPr/>
          </p:nvSpPr>
          <p:spPr>
            <a:xfrm>
              <a:off x="4000879" y="1381459"/>
              <a:ext cx="1169551"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76200" dist="38100" dir="2700000" algn="tl" rotWithShape="0">
                  <a:prstClr val="black">
                    <a:alpha val="78000"/>
                  </a:prstClr>
                </a:outerShdw>
              </a:effectLst>
            </a:endParaRPr>
          </a:p>
        </p:txBody>
      </p:sp>
      <p:sp>
        <p:nvSpPr>
          <p:cNvPr id="2" name="Title Placeholder 1"/>
          <p:cNvSpPr>
            <a:spLocks noGrp="1"/>
          </p:cNvSpPr>
          <p:nvPr>
            <p:ph type="title"/>
          </p:nvPr>
        </p:nvSpPr>
        <p:spPr>
          <a:xfrm>
            <a:off x="688491" y="427617"/>
            <a:ext cx="7756263" cy="790688"/>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8" y="1686261"/>
            <a:ext cx="7745505" cy="290836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4621082"/>
            <a:ext cx="2133600" cy="273844"/>
          </a:xfrm>
          <a:prstGeom prst="rect">
            <a:avLst/>
          </a:prstGeom>
        </p:spPr>
        <p:txBody>
          <a:bodyPr vert="horz" lIns="91440" tIns="45720" rIns="91440" bIns="45720" rtlCol="0" anchor="ctr"/>
          <a:lstStyle>
            <a:lvl1pPr algn="l">
              <a:defRPr sz="1200">
                <a:solidFill>
                  <a:schemeClr val="tx2"/>
                </a:solidFill>
              </a:defRPr>
            </a:lvl1pPr>
          </a:lstStyle>
          <a:p>
            <a:fld id="{92700618-B2EB-410B-8367-76EDAC94E670}" type="datetimeFigureOut">
              <a:rPr lang="en-US" smtClean="0"/>
              <a:t>9/15/2016</a:t>
            </a:fld>
            <a:endParaRPr lang="en-US"/>
          </a:p>
        </p:txBody>
      </p:sp>
      <p:sp>
        <p:nvSpPr>
          <p:cNvPr id="5" name="Footer Placeholder 4"/>
          <p:cNvSpPr>
            <a:spLocks noGrp="1"/>
          </p:cNvSpPr>
          <p:nvPr>
            <p:ph type="ftr" sz="quarter" idx="3"/>
          </p:nvPr>
        </p:nvSpPr>
        <p:spPr>
          <a:xfrm>
            <a:off x="3124200" y="4621082"/>
            <a:ext cx="2895600" cy="273844"/>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4621082"/>
            <a:ext cx="2133600" cy="273844"/>
          </a:xfrm>
          <a:prstGeom prst="rect">
            <a:avLst/>
          </a:prstGeom>
        </p:spPr>
        <p:txBody>
          <a:bodyPr vert="horz" lIns="91440" tIns="45720" rIns="91440" bIns="45720" rtlCol="0" anchor="ctr"/>
          <a:lstStyle>
            <a:lvl1pPr algn="r">
              <a:defRPr sz="1200">
                <a:solidFill>
                  <a:schemeClr val="tx2"/>
                </a:solidFill>
              </a:defRPr>
            </a:lvl1pPr>
          </a:lstStyle>
          <a:p>
            <a:fld id="{480E6A83-820C-46D3-A960-8A2EF4149C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5400" kern="1200">
          <a:solidFill>
            <a:schemeClr val="tx2"/>
          </a:solidFill>
          <a:effectLst>
            <a:outerShdw blurRad="101600" dist="76200" dir="2700000" algn="tl" rotWithShape="0">
              <a:prstClr val="black">
                <a:alpha val="72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effectLst>
            <a:outerShdw blurRad="50800" dist="38100" dir="2700000" algn="tl" rotWithShape="0">
              <a:prstClr val="black">
                <a:alpha val="40000"/>
              </a:prstClr>
            </a:outerShdw>
          </a:effectLst>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effectLst>
            <a:outerShdw blurRad="50800" dist="38100" dir="2700000" algn="tl" rotWithShape="0">
              <a:prstClr val="black">
                <a:alpha val="40000"/>
              </a:prstClr>
            </a:outerShdw>
          </a:effectLst>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effectLst>
            <a:outerShdw blurRad="50800" dist="38100" dir="2700000" algn="tl" rotWithShape="0">
              <a:prstClr val="black">
                <a:alpha val="40000"/>
              </a:prstClr>
            </a:outerShdw>
          </a:effectLst>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effectLst>
            <a:outerShdw blurRad="50800" dist="38100" dir="2700000" algn="tl" rotWithShape="0">
              <a:prstClr val="black">
                <a:alpha val="40000"/>
              </a:prstClr>
            </a:outerShdw>
          </a:effectLst>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effectLst>
            <a:outerShdw blurRad="50800" dist="38100" dir="2700000" algn="tl" rotWithShape="0">
              <a:prstClr val="black">
                <a:alpha val="40000"/>
              </a:prstClr>
            </a:outerShdw>
          </a:effectLst>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hyperlink" Target="http://en.wikipedia.org/wiki/Sigma"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www.investopedia.com/terms/c/compositeindex.asp#ixzz27PrOB7Dg"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3341" y="1120363"/>
            <a:ext cx="6777318" cy="1298987"/>
          </a:xfrm>
        </p:spPr>
        <p:txBody>
          <a:bodyPr/>
          <a:lstStyle/>
          <a:p>
            <a:r>
              <a:rPr lang="en-US" sz="6600" smtClean="0"/>
              <a:t>Statistika</a:t>
            </a:r>
            <a:br>
              <a:rPr lang="en-US" sz="6600" smtClean="0"/>
            </a:br>
            <a:r>
              <a:rPr lang="en-US" sz="6600" smtClean="0"/>
              <a:t>Bisnis</a:t>
            </a:r>
            <a:endParaRPr lang="en-US" sz="6600" dirty="0"/>
          </a:p>
        </p:txBody>
      </p:sp>
      <p:sp>
        <p:nvSpPr>
          <p:cNvPr id="3" name="Subtitle 2"/>
          <p:cNvSpPr>
            <a:spLocks noGrp="1"/>
          </p:cNvSpPr>
          <p:nvPr>
            <p:ph type="subTitle" idx="1"/>
          </p:nvPr>
        </p:nvSpPr>
        <p:spPr/>
        <p:txBody>
          <a:bodyPr/>
          <a:lstStyle/>
          <a:p>
            <a:r>
              <a:rPr lang="en-US" dirty="0" smtClean="0"/>
              <a:t>Chapter 4 – Stanley A. </a:t>
            </a:r>
            <a:r>
              <a:rPr lang="en-US" dirty="0" err="1" smtClean="0"/>
              <a:t>Salzman</a:t>
            </a:r>
            <a:endParaRPr lang="en-US" dirty="0" smtClean="0"/>
          </a:p>
          <a:p>
            <a:r>
              <a:rPr lang="en-US" dirty="0" smtClean="0"/>
              <a:t>Chapter 21 – Robert </a:t>
            </a:r>
            <a:r>
              <a:rPr lang="en-US" dirty="0" err="1" smtClean="0"/>
              <a:t>Brenchner</a:t>
            </a:r>
            <a:endParaRPr lang="en-US" dirty="0"/>
          </a:p>
        </p:txBody>
      </p:sp>
    </p:spTree>
    <p:extLst>
      <p:ext uri="{BB962C8B-B14F-4D97-AF65-F5344CB8AC3E}">
        <p14:creationId xmlns:p14="http://schemas.microsoft.com/office/powerpoint/2010/main" val="394740140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smtClean="0"/>
              <a:t>Statistika Bisnis. </a:t>
            </a:r>
            <a:r>
              <a:rPr lang="en-US" sz="2800" smtClean="0"/>
              <a:t>Proses yang sistematis pengumpulan, interpretasi, dan penyajian data numerik (angka) tentang situasi bisnis. </a:t>
            </a:r>
            <a:endParaRPr lang="en-US" sz="2800" dirty="0" smtClean="0"/>
          </a:p>
        </p:txBody>
      </p:sp>
      <p:sp>
        <p:nvSpPr>
          <p:cNvPr id="3" name="Title 2"/>
          <p:cNvSpPr>
            <a:spLocks noGrp="1"/>
          </p:cNvSpPr>
          <p:nvPr>
            <p:ph type="title"/>
          </p:nvPr>
        </p:nvSpPr>
        <p:spPr/>
        <p:txBody>
          <a:bodyPr/>
          <a:lstStyle/>
          <a:p>
            <a:r>
              <a:rPr lang="en-US" smtClean="0"/>
              <a:t>Definisi</a:t>
            </a:r>
            <a:endParaRPr lang="en-US" dirty="0"/>
          </a:p>
        </p:txBody>
      </p:sp>
    </p:spTree>
    <p:extLst>
      <p:ext uri="{BB962C8B-B14F-4D97-AF65-F5344CB8AC3E}">
        <p14:creationId xmlns:p14="http://schemas.microsoft.com/office/powerpoint/2010/main" val="30085490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smtClean="0"/>
              <a:t>Statistika Deskriptif. </a:t>
            </a:r>
            <a:r>
              <a:rPr lang="en-US" smtClean="0"/>
              <a:t>Prosedur statistik yang berhubungan dengan pengumpulan, pengklasifikasian, peringkasan, dan penyajian data dalam format (bentuk) tabel atau grafik.</a:t>
            </a:r>
            <a:endParaRPr lang="en-US" dirty="0"/>
          </a:p>
          <a:p>
            <a:r>
              <a:rPr lang="en-US" b="1" smtClean="0"/>
              <a:t>Statistika Inferen. </a:t>
            </a:r>
            <a:r>
              <a:rPr lang="en-US" smtClean="0"/>
              <a:t>Proses pengambilan kesimpulan, prediksi, peramalan, atau estimasi berdasarkan pada data yang dipelajari.</a:t>
            </a:r>
          </a:p>
          <a:p>
            <a:endParaRPr lang="en-US" dirty="0" smtClean="0"/>
          </a:p>
          <a:p>
            <a:endParaRPr lang="en-US" dirty="0"/>
          </a:p>
        </p:txBody>
      </p:sp>
      <p:sp>
        <p:nvSpPr>
          <p:cNvPr id="3" name="Title 2"/>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16697329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Tabel (</a:t>
            </a:r>
            <a:r>
              <a:rPr lang="en-US" i="1" smtClean="0"/>
              <a:t>Table</a:t>
            </a:r>
            <a:r>
              <a:rPr lang="en-US" smtClean="0"/>
              <a:t>)</a:t>
            </a:r>
            <a:endParaRPr lang="en-US" i="1" dirty="0"/>
          </a:p>
        </p:txBody>
      </p:sp>
      <p:sp>
        <p:nvSpPr>
          <p:cNvPr id="5" name="Text Placeholder 4"/>
          <p:cNvSpPr>
            <a:spLocks noGrp="1"/>
          </p:cNvSpPr>
          <p:nvPr>
            <p:ph type="body" idx="1"/>
          </p:nvPr>
        </p:nvSpPr>
        <p:spPr/>
        <p:txBody>
          <a:bodyPr>
            <a:noAutofit/>
          </a:bodyPr>
          <a:lstStyle/>
          <a:p>
            <a:pPr algn="l"/>
            <a:r>
              <a:rPr lang="en-US" sz="2400" b="1" smtClean="0"/>
              <a:t>Adalah </a:t>
            </a:r>
            <a:r>
              <a:rPr lang="en-US" sz="2400" smtClean="0"/>
              <a:t>sekumpulan data yang terkait untuk mempermudah dalam membedakan atau membandingkan, biasanya dalam bentuk kolom-kolom paralel yang diberi judul kolom yang jelas.</a:t>
            </a:r>
          </a:p>
          <a:p>
            <a:pPr algn="l"/>
            <a:endParaRPr lang="en-US" sz="2400" dirty="0"/>
          </a:p>
          <a:p>
            <a:pPr algn="l"/>
            <a:endParaRPr lang="en-US" sz="2400" dirty="0"/>
          </a:p>
        </p:txBody>
      </p:sp>
    </p:spTree>
    <p:extLst>
      <p:ext uri="{BB962C8B-B14F-4D97-AF65-F5344CB8AC3E}">
        <p14:creationId xmlns:p14="http://schemas.microsoft.com/office/powerpoint/2010/main" val="12159602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EF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2680" t="28800" r="2820" b="4307"/>
          <a:stretch/>
        </p:blipFill>
        <p:spPr bwMode="auto">
          <a:xfrm>
            <a:off x="381000" y="1428750"/>
            <a:ext cx="8414952" cy="2038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3698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Line Chart</a:t>
            </a:r>
            <a:endParaRPr lang="en-US" dirty="0"/>
          </a:p>
        </p:txBody>
      </p:sp>
      <p:sp>
        <p:nvSpPr>
          <p:cNvPr id="5" name="Text Placeholder 4"/>
          <p:cNvSpPr>
            <a:spLocks noGrp="1"/>
          </p:cNvSpPr>
          <p:nvPr>
            <p:ph type="body" idx="1"/>
          </p:nvPr>
        </p:nvSpPr>
        <p:spPr/>
        <p:txBody>
          <a:bodyPr>
            <a:noAutofit/>
          </a:bodyPr>
          <a:lstStyle/>
          <a:p>
            <a:pPr algn="l"/>
            <a:r>
              <a:rPr lang="en-US" sz="2400" b="1"/>
              <a:t>Line </a:t>
            </a:r>
            <a:r>
              <a:rPr lang="en-US" sz="2400" b="1" smtClean="0"/>
              <a:t>Chart (Grafik Garis) </a:t>
            </a:r>
            <a:r>
              <a:rPr lang="en-US" sz="2400" smtClean="0"/>
              <a:t>adalah sederetan titik-titik data pada kisi-kisi (grid), yang terhubung oleh garis lurus, yang menyajikan gambar perubahan data sepanjang periode waktu tertentu.</a:t>
            </a:r>
          </a:p>
          <a:p>
            <a:pPr algn="l"/>
            <a:endParaRPr lang="en-US" sz="2400" dirty="0"/>
          </a:p>
        </p:txBody>
      </p:sp>
    </p:spTree>
    <p:extLst>
      <p:ext uri="{BB962C8B-B14F-4D97-AF65-F5344CB8AC3E}">
        <p14:creationId xmlns:p14="http://schemas.microsoft.com/office/powerpoint/2010/main" val="79373645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L</a:t>
            </a:r>
            <a:r>
              <a:rPr lang="en-US" b="1" dirty="0" smtClean="0"/>
              <a:t>ine Chart</a:t>
            </a:r>
            <a:r>
              <a:rPr lang="en-US" b="1" smtClean="0"/>
              <a:t>. </a:t>
            </a:r>
            <a:r>
              <a:rPr lang="en-US" smtClean="0"/>
              <a:t>Adalah </a:t>
            </a:r>
            <a:r>
              <a:rPr lang="en-US"/>
              <a:t>sederetan titik-titik data pada kisi-kisi (grid), yang terhubung oleh garis lurus, yang menyajikan gambar perubahan data sepanjang periode waktu tertentu.</a:t>
            </a:r>
          </a:p>
          <a:p>
            <a:r>
              <a:rPr lang="en-US" b="1" i="1" smtClean="0"/>
              <a:t>x</a:t>
            </a:r>
            <a:r>
              <a:rPr lang="en-US" b="1" smtClean="0"/>
              <a:t>-axis </a:t>
            </a:r>
            <a:r>
              <a:rPr lang="en-US" smtClean="0"/>
              <a:t>Sumbu horisontal dari grafik, biasaynay digunakan untuk mengukur unit waktu seperti hari, minggu, bulan atau tahun.</a:t>
            </a:r>
          </a:p>
          <a:p>
            <a:r>
              <a:rPr lang="en-US" b="1" i="1" smtClean="0"/>
              <a:t>y</a:t>
            </a:r>
            <a:r>
              <a:rPr lang="en-US" b="1" smtClean="0"/>
              <a:t>-axis </a:t>
            </a:r>
            <a:r>
              <a:rPr lang="en-US" smtClean="0"/>
              <a:t>Sumbu vertikal, biasanya digunakan untuk mengukur kuantitas atau besarnya sesuatu hal, seperti penjualan dalam rupiah atau dalam unit. Sumbu-</a:t>
            </a:r>
            <a:r>
              <a:rPr lang="en-US" i="1" smtClean="0"/>
              <a:t>y</a:t>
            </a:r>
            <a:r>
              <a:rPr lang="en-US" smtClean="0"/>
              <a:t>  sering juga digunakan untuk mengukur persentase suatu hal</a:t>
            </a:r>
          </a:p>
        </p:txBody>
      </p:sp>
    </p:spTree>
    <p:extLst>
      <p:ext uri="{BB962C8B-B14F-4D97-AF65-F5344CB8AC3E}">
        <p14:creationId xmlns:p14="http://schemas.microsoft.com/office/powerpoint/2010/main" val="29271057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8100" y="438150"/>
            <a:ext cx="8489229"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68130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3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007" t="41801" r="5782" b="6784"/>
          <a:stretch/>
        </p:blipFill>
        <p:spPr bwMode="auto">
          <a:xfrm>
            <a:off x="914400" y="476250"/>
            <a:ext cx="7011487"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3743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3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825" t="8388" r="6458" b="14763"/>
          <a:stretch/>
        </p:blipFill>
        <p:spPr bwMode="auto">
          <a:xfrm>
            <a:off x="1676400" y="383059"/>
            <a:ext cx="5257800" cy="412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19208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0678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endParaRPr lang="en-US" smtClean="0">
              <a:ln>
                <a:solidFill>
                  <a:srgbClr val="0070C0"/>
                </a:solidFill>
              </a:ln>
              <a:solidFill>
                <a:srgbClr val="0070C0"/>
              </a:solidFill>
              <a:effectLst>
                <a:outerShdw blurRad="38100" dist="38100" dir="2700000" algn="tl">
                  <a:srgbClr val="000000">
                    <a:alpha val="43137"/>
                  </a:srgbClr>
                </a:outerShdw>
              </a:effectLst>
            </a:endParaRPr>
          </a:p>
          <a:p>
            <a:pPr marL="630238" algn="just"/>
            <a:endParaRPr lang="en-US">
              <a:ln>
                <a:solidFill>
                  <a:srgbClr val="0070C0"/>
                </a:solidFill>
              </a:ln>
              <a:solidFill>
                <a:srgbClr val="0070C0"/>
              </a:solidFill>
              <a:effectLst>
                <a:outerShdw blurRad="38100" dist="38100" dir="2700000" algn="tl">
                  <a:srgbClr val="000000">
                    <a:alpha val="43137"/>
                  </a:srgbClr>
                </a:outerShdw>
              </a:effectLst>
            </a:endParaRPr>
          </a:p>
        </p:txBody>
      </p:sp>
      <p:sp>
        <p:nvSpPr>
          <p:cNvPr id="2" name="Rectangle 1"/>
          <p:cNvSpPr/>
          <p:nvPr/>
        </p:nvSpPr>
        <p:spPr>
          <a:xfrm>
            <a:off x="685800" y="285750"/>
            <a:ext cx="7696200" cy="485775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endParaRPr lang="en-US" smtClean="0">
              <a:ln>
                <a:solidFill>
                  <a:srgbClr val="0070C0"/>
                </a:solidFill>
              </a:ln>
              <a:solidFill>
                <a:srgbClr val="0070C0"/>
              </a:solidFill>
              <a:effectLst>
                <a:outerShdw blurRad="38100" dist="38100" dir="2700000" algn="tl">
                  <a:srgbClr val="000000">
                    <a:alpha val="43137"/>
                  </a:srgbClr>
                </a:outerShdw>
              </a:effectLst>
            </a:endParaRPr>
          </a:p>
          <a:p>
            <a:pPr algn="just"/>
            <a:r>
              <a:rPr lang="en-US" smtClean="0">
                <a:ln>
                  <a:solidFill>
                    <a:srgbClr val="0070C0"/>
                  </a:solidFill>
                </a:ln>
                <a:solidFill>
                  <a:srgbClr val="0070C0"/>
                </a:solidFill>
                <a:effectLst>
                  <a:outerShdw blurRad="38100" dist="38100" dir="2700000" algn="tl">
                    <a:srgbClr val="000000">
                      <a:alpha val="43137"/>
                    </a:srgbClr>
                  </a:outerShdw>
                </a:effectLst>
              </a:rPr>
              <a:t>LANGKAH UNTUK MEMBUAT LINE CHART (GRAFIK GARIS)</a:t>
            </a:r>
          </a:p>
          <a:p>
            <a:pPr algn="just"/>
            <a:endParaRPr lang="en-US" smtClean="0">
              <a:ln>
                <a:solidFill>
                  <a:srgbClr val="0070C0"/>
                </a:solidFill>
              </a:ln>
              <a:solidFill>
                <a:srgbClr val="0070C0"/>
              </a:solidFill>
              <a:effectLst>
                <a:outerShdw blurRad="38100" dist="38100" dir="2700000" algn="tl">
                  <a:srgbClr val="000000">
                    <a:alpha val="43137"/>
                  </a:srgbClr>
                </a:outerShdw>
              </a:effectLst>
            </a:endParaRPr>
          </a:p>
          <a:p>
            <a:pPr marL="1309688" indent="-1309688" algn="just">
              <a:spcAft>
                <a:spcPts val="1200"/>
              </a:spcAft>
            </a:pPr>
            <a:r>
              <a:rPr lang="en-US" smtClean="0">
                <a:ln>
                  <a:solidFill>
                    <a:srgbClr val="0070C0"/>
                  </a:solidFill>
                </a:ln>
                <a:solidFill>
                  <a:srgbClr val="0070C0"/>
                </a:solidFill>
                <a:effectLst>
                  <a:outerShdw blurRad="38100" dist="38100" dir="2700000" algn="tl">
                    <a:srgbClr val="000000">
                      <a:alpha val="43137"/>
                    </a:srgbClr>
                  </a:outerShdw>
                </a:effectLst>
              </a:rPr>
              <a:t>Langkah 1	Buat ruang sama besar dan beri label untuk variabel waktu di sumbu x</a:t>
            </a:r>
          </a:p>
          <a:p>
            <a:pPr marL="1309688" indent="-1309688" algn="just">
              <a:spcAft>
                <a:spcPts val="1200"/>
              </a:spcAft>
            </a:pPr>
            <a:r>
              <a:rPr lang="en-US" smtClean="0">
                <a:ln>
                  <a:solidFill>
                    <a:srgbClr val="0070C0"/>
                  </a:solidFill>
                </a:ln>
                <a:solidFill>
                  <a:srgbClr val="0070C0"/>
                </a:solidFill>
                <a:effectLst>
                  <a:outerShdw blurRad="38100" dist="38100" dir="2700000" algn="tl">
                    <a:srgbClr val="000000">
                      <a:alpha val="43137"/>
                    </a:srgbClr>
                  </a:outerShdw>
                </a:effectLst>
              </a:rPr>
              <a:t>Langkah 2	Buat ruang sama besar dan beri label untuk variabel jumah di sumbu y</a:t>
            </a:r>
          </a:p>
          <a:p>
            <a:pPr marL="1309688" indent="-1309688" algn="just">
              <a:spcAft>
                <a:spcPts val="1200"/>
              </a:spcAft>
            </a:pPr>
            <a:r>
              <a:rPr lang="en-US" smtClean="0">
                <a:ln>
                  <a:solidFill>
                    <a:srgbClr val="0070C0"/>
                  </a:solidFill>
                </a:ln>
                <a:solidFill>
                  <a:srgbClr val="0070C0"/>
                </a:solidFill>
                <a:effectLst>
                  <a:outerShdw blurRad="38100" dist="38100" dir="2700000" algn="tl">
                    <a:srgbClr val="000000">
                      <a:alpha val="43137"/>
                    </a:srgbClr>
                  </a:outerShdw>
                </a:effectLst>
              </a:rPr>
              <a:t>Langkah 3	Perlihatkan tiap titik data dengan menempatkan titik di atas period waktu dan menyilang dari jumlah yang sesuai.</a:t>
            </a:r>
          </a:p>
          <a:p>
            <a:pPr marL="1309688" indent="-1309688" algn="just">
              <a:spcAft>
                <a:spcPts val="1200"/>
              </a:spcAft>
            </a:pPr>
            <a:r>
              <a:rPr lang="en-US" smtClean="0">
                <a:ln>
                  <a:solidFill>
                    <a:srgbClr val="0070C0"/>
                  </a:solidFill>
                </a:ln>
                <a:solidFill>
                  <a:srgbClr val="0070C0"/>
                </a:solidFill>
                <a:effectLst>
                  <a:outerShdw blurRad="38100" dist="38100" dir="2700000" algn="tl">
                    <a:srgbClr val="000000">
                      <a:alpha val="43137"/>
                    </a:srgbClr>
                  </a:outerShdw>
                </a:effectLst>
              </a:rPr>
              <a:t>Langkah 4	Hubungkan titik yang sudah di plot dengan garis lurus .</a:t>
            </a:r>
          </a:p>
          <a:p>
            <a:pPr marL="1309688" indent="-1309688" algn="just">
              <a:spcAft>
                <a:spcPts val="1200"/>
              </a:spcAft>
            </a:pPr>
            <a:r>
              <a:rPr lang="en-US" smtClean="0">
                <a:ln>
                  <a:solidFill>
                    <a:srgbClr val="0070C0"/>
                  </a:solidFill>
                </a:ln>
                <a:solidFill>
                  <a:srgbClr val="0070C0"/>
                </a:solidFill>
                <a:effectLst>
                  <a:outerShdw blurRad="38100" dist="38100" dir="2700000" algn="tl">
                    <a:srgbClr val="000000">
                      <a:alpha val="43137"/>
                    </a:srgbClr>
                  </a:outerShdw>
                </a:effectLst>
              </a:rPr>
              <a:t>Langkah 5	Jika beberapa garis yang ditampilkan dalam satu grafik, berilah label atau dibedakan dengan warna atau garis yang berbeda.</a:t>
            </a:r>
          </a:p>
          <a:p>
            <a:pPr marL="630238" algn="just"/>
            <a:endParaRPr lang="en-US">
              <a:ln>
                <a:solidFill>
                  <a:srgbClr val="0070C0"/>
                </a:solidFill>
              </a:ln>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07777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C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7"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6236" r="3033" b="53893"/>
          <a:stretch/>
        </p:blipFill>
        <p:spPr bwMode="auto">
          <a:xfrm>
            <a:off x="560576" y="2523868"/>
            <a:ext cx="8022848" cy="1832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 y="0"/>
            <a:ext cx="8126224" cy="1958499"/>
          </a:xfrm>
          <a:prstGeom prst="rect">
            <a:avLst/>
          </a:prstGeom>
          <a:solidFill>
            <a:srgbClr val="FFFC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b="1" smtClean="0">
                <a:ln>
                  <a:solidFill>
                    <a:srgbClr val="7030A0"/>
                  </a:solidFill>
                </a:ln>
                <a:solidFill>
                  <a:srgbClr val="7030A0"/>
                </a:solidFill>
                <a:effectLst>
                  <a:outerShdw blurRad="38100" dist="38100" dir="2700000" algn="tl">
                    <a:srgbClr val="000000">
                      <a:alpha val="43137"/>
                    </a:srgbClr>
                  </a:outerShdw>
                </a:effectLst>
              </a:rPr>
              <a:t>CONTOH 3 </a:t>
            </a:r>
            <a:r>
              <a:rPr lang="en-US" b="1" smtClean="0">
                <a:solidFill>
                  <a:srgbClr val="00B0F0"/>
                </a:solidFill>
                <a:effectLst>
                  <a:outerShdw blurRad="38100" dist="38100" dir="2700000" algn="tl">
                    <a:srgbClr val="000000">
                      <a:alpha val="43137"/>
                    </a:srgbClr>
                  </a:outerShdw>
                </a:effectLst>
              </a:rPr>
              <a:t>MEMBUAT LINE-CHART</a:t>
            </a:r>
          </a:p>
          <a:p>
            <a:pPr algn="just"/>
            <a:endParaRPr lang="en-US" b="1" smtClean="0">
              <a:solidFill>
                <a:srgbClr val="00B0F0"/>
              </a:solidFill>
              <a:effectLst>
                <a:outerShdw blurRad="38100" dist="38100" dir="2700000" algn="tl">
                  <a:srgbClr val="000000">
                    <a:alpha val="43137"/>
                  </a:srgbClr>
                </a:outerShdw>
              </a:effectLst>
            </a:endParaRPr>
          </a:p>
          <a:p>
            <a:pPr algn="just"/>
            <a:r>
              <a:rPr lang="en-US" sz="200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Anda adalah seorang manajer Handy Hardware Stores, Inc. Perusahaan mempunyai satu toko di Centerville dan satu lagi di Carson City. Di bawah ini adalah tabel yang memperlihatkan penjualan bulanan, dalam ribuan dollar,  pada tiap toko pada tahun lalu. Dari informasi tersebut, buatlah sebuah line-chart  untuk penjualan total tiap bulan.</a:t>
            </a:r>
            <a:endParaRPr lang="en-US" sz="200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algn="just"/>
            <a:endParaRPr lang="en-US" b="1">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4023344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D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702" r="5000" b="1982"/>
          <a:stretch/>
        </p:blipFill>
        <p:spPr bwMode="auto">
          <a:xfrm>
            <a:off x="1371600" y="63328"/>
            <a:ext cx="7391400" cy="504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 y="3028950"/>
            <a:ext cx="1524000" cy="1600438"/>
          </a:xfrm>
          <a:prstGeom prst="rect">
            <a:avLst/>
          </a:prstGeom>
          <a:noFill/>
        </p:spPr>
        <p:txBody>
          <a:bodyPr wrap="square" rtlCol="0">
            <a:spAutoFit/>
          </a:bodyPr>
          <a:lstStyle/>
          <a:p>
            <a:r>
              <a:rPr lang="en-US" sz="1400" smtClean="0"/>
              <a:t>Sering dilakukan pemotongan sumbu (</a:t>
            </a:r>
            <a:r>
              <a:rPr lang="en-US" sz="1400" i="1" smtClean="0"/>
              <a:t>x </a:t>
            </a:r>
            <a:r>
              <a:rPr lang="en-US" sz="1400" smtClean="0"/>
              <a:t>atau </a:t>
            </a:r>
            <a:r>
              <a:rPr lang="en-US" sz="1400" i="1" smtClean="0"/>
              <a:t>y</a:t>
            </a:r>
            <a:r>
              <a:rPr lang="en-US" sz="1400" smtClean="0"/>
              <a:t>) agar grafik nampak lebih bagus (merata)</a:t>
            </a:r>
            <a:endParaRPr lang="en-US" sz="1400"/>
          </a:p>
        </p:txBody>
      </p:sp>
    </p:spTree>
    <p:extLst>
      <p:ext uri="{BB962C8B-B14F-4D97-AF65-F5344CB8AC3E}">
        <p14:creationId xmlns:p14="http://schemas.microsoft.com/office/powerpoint/2010/main" val="10143039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050"/>
            <a:ext cx="9144000" cy="516255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046" t="36229" r="3449"/>
          <a:stretch/>
        </p:blipFill>
        <p:spPr bwMode="auto">
          <a:xfrm>
            <a:off x="1295400" y="1352549"/>
            <a:ext cx="6477000" cy="3590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371600" y="209036"/>
            <a:ext cx="6248400" cy="1143514"/>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smtClean="0">
                <a:ln>
                  <a:solidFill>
                    <a:srgbClr val="0070C0"/>
                  </a:solidFill>
                </a:ln>
                <a:solidFill>
                  <a:schemeClr val="tx1"/>
                </a:solidFill>
                <a:latin typeface="Arial Narrow" pitchFamily="34" charset="0"/>
              </a:rPr>
              <a:t>Dari contoh Handy Hardware, kita juga dapat menggambar multiple-line chart untuk penjualan bulanan di tiap toko. Untuk toko di Centerville menggunakan garis solid warna hijau, dan toko di Carson City menggunakan garis putus-putus warna biru.</a:t>
            </a:r>
          </a:p>
          <a:p>
            <a:pPr marL="630238" algn="just"/>
            <a:endParaRPr lang="en-US" sz="1600">
              <a:ln>
                <a:solidFill>
                  <a:srgbClr val="0070C0"/>
                </a:solidFill>
              </a:ln>
              <a:solidFill>
                <a:schemeClr val="tx1"/>
              </a:solidFill>
            </a:endParaRPr>
          </a:p>
        </p:txBody>
      </p:sp>
    </p:spTree>
    <p:extLst>
      <p:ext uri="{BB962C8B-B14F-4D97-AF65-F5344CB8AC3E}">
        <p14:creationId xmlns:p14="http://schemas.microsoft.com/office/powerpoint/2010/main" val="37750927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Grafik Balok </a:t>
            </a:r>
            <a:br>
              <a:rPr lang="en-US" smtClean="0"/>
            </a:br>
            <a:r>
              <a:rPr lang="en-US" smtClean="0"/>
              <a:t>(Bar Chart)</a:t>
            </a:r>
            <a:endParaRPr lang="en-US" dirty="0"/>
          </a:p>
        </p:txBody>
      </p:sp>
      <p:sp>
        <p:nvSpPr>
          <p:cNvPr id="2" name="Text Placeholder 1"/>
          <p:cNvSpPr>
            <a:spLocks noGrp="1"/>
          </p:cNvSpPr>
          <p:nvPr>
            <p:ph type="body" idx="1"/>
          </p:nvPr>
        </p:nvSpPr>
        <p:spPr/>
        <p:txBody>
          <a:bodyPr>
            <a:normAutofit fontScale="92500" lnSpcReduction="20000"/>
          </a:bodyPr>
          <a:lstStyle/>
          <a:p>
            <a:pPr algn="just"/>
            <a:r>
              <a:rPr lang="en-US" b="1" dirty="0"/>
              <a:t>Bar Chart</a:t>
            </a:r>
            <a:r>
              <a:rPr lang="en-US" b="1"/>
              <a:t>. </a:t>
            </a:r>
            <a:r>
              <a:rPr lang="en-US" smtClean="0"/>
              <a:t>Adalah penyajian secara grafis yang menggambarkan kuantitas atau persentase dengan balok yang memanjang horisontal atau vertikal. Grafik ini boleh juga digunakan untuk menggambarkan pergerakan waktu.</a:t>
            </a:r>
          </a:p>
          <a:p>
            <a:pPr algn="just"/>
            <a:endParaRPr lang="en-US" dirty="0"/>
          </a:p>
          <a:p>
            <a:endParaRPr lang="en-US" dirty="0"/>
          </a:p>
        </p:txBody>
      </p:sp>
    </p:spTree>
    <p:extLst>
      <p:ext uri="{BB962C8B-B14F-4D97-AF65-F5344CB8AC3E}">
        <p14:creationId xmlns:p14="http://schemas.microsoft.com/office/powerpoint/2010/main" val="37807305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Definition</a:t>
            </a:r>
            <a:endParaRPr lang="en-US" dirty="0"/>
          </a:p>
        </p:txBody>
      </p:sp>
      <p:sp>
        <p:nvSpPr>
          <p:cNvPr id="7" name="Content Placeholder 6"/>
          <p:cNvSpPr>
            <a:spLocks noGrp="1"/>
          </p:cNvSpPr>
          <p:nvPr>
            <p:ph idx="1"/>
          </p:nvPr>
        </p:nvSpPr>
        <p:spPr/>
        <p:txBody>
          <a:bodyPr>
            <a:normAutofit fontScale="70000" lnSpcReduction="20000"/>
          </a:bodyPr>
          <a:lstStyle/>
          <a:p>
            <a:r>
              <a:rPr lang="en-US" b="1" dirty="0" smtClean="0"/>
              <a:t>Bar Chart</a:t>
            </a:r>
            <a:r>
              <a:rPr lang="en-US" b="1" smtClean="0"/>
              <a:t>. </a:t>
            </a:r>
            <a:r>
              <a:rPr lang="en-US" smtClean="0"/>
              <a:t>Presentasi grafis yang menggambarkan kuantitas atau persentasi dengan balok memanjang horisontal atau vertikal. Grafik ini bisa berbasis pergerakan waktu atau bisa tidak.</a:t>
            </a:r>
          </a:p>
          <a:p>
            <a:r>
              <a:rPr lang="en-US" b="1" smtClean="0"/>
              <a:t>Standard </a:t>
            </a:r>
            <a:r>
              <a:rPr lang="en-US" b="1" dirty="0"/>
              <a:t>B</a:t>
            </a:r>
            <a:r>
              <a:rPr lang="en-US" b="1" dirty="0" smtClean="0"/>
              <a:t>ar Chart</a:t>
            </a:r>
            <a:r>
              <a:rPr lang="en-US" b="1" smtClean="0"/>
              <a:t>. </a:t>
            </a:r>
            <a:r>
              <a:rPr lang="en-US" smtClean="0"/>
              <a:t>Grafik balok yang menggambarkan kenaikan atau penurunan  fluktuasi satu variabel.</a:t>
            </a:r>
          </a:p>
          <a:p>
            <a:r>
              <a:rPr lang="en-US" b="1" smtClean="0"/>
              <a:t>Comparative </a:t>
            </a:r>
            <a:r>
              <a:rPr lang="en-US" b="1" dirty="0" smtClean="0"/>
              <a:t>Bar Chart</a:t>
            </a:r>
            <a:r>
              <a:rPr lang="en-US" b="1" smtClean="0"/>
              <a:t>. </a:t>
            </a:r>
            <a:r>
              <a:rPr lang="en-US" smtClean="0"/>
              <a:t>Grafik balok yang digunakan untuk menggambarkan hubungan antara dua atau lebih variabel yang sama.</a:t>
            </a:r>
          </a:p>
          <a:p>
            <a:r>
              <a:rPr lang="en-US" b="1" smtClean="0"/>
              <a:t>Component </a:t>
            </a:r>
            <a:r>
              <a:rPr lang="en-US" b="1" dirty="0" smtClean="0"/>
              <a:t>Bar Chart</a:t>
            </a:r>
            <a:r>
              <a:rPr lang="en-US" b="1" smtClean="0"/>
              <a:t>. </a:t>
            </a:r>
            <a:r>
              <a:rPr lang="en-US" smtClean="0"/>
              <a:t>Grafik balok yang digunakan untuk menggambarkan bagian dari sesuatu yang merupakan bagian dari total. Tiap balok dibagi ke dalam komponen yang ditumpuk ke atas satu sama lain, dan diberi warna atau arsiran yang berbeda-beda</a:t>
            </a:r>
          </a:p>
        </p:txBody>
      </p:sp>
    </p:spTree>
    <p:extLst>
      <p:ext uri="{BB962C8B-B14F-4D97-AF65-F5344CB8AC3E}">
        <p14:creationId xmlns:p14="http://schemas.microsoft.com/office/powerpoint/2010/main" val="6810418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Definition</a:t>
            </a:r>
            <a:endParaRPr lang="en-US" dirty="0"/>
          </a:p>
        </p:txBody>
      </p:sp>
      <p:sp>
        <p:nvSpPr>
          <p:cNvPr id="7" name="Content Placeholder 6"/>
          <p:cNvSpPr>
            <a:spLocks noGrp="1"/>
          </p:cNvSpPr>
          <p:nvPr>
            <p:ph idx="1"/>
          </p:nvPr>
        </p:nvSpPr>
        <p:spPr/>
        <p:txBody>
          <a:bodyPr>
            <a:normAutofit fontScale="77500" lnSpcReduction="20000"/>
          </a:bodyPr>
          <a:lstStyle/>
          <a:p>
            <a:r>
              <a:rPr lang="en-US" b="1" dirty="0" smtClean="0"/>
              <a:t>Bar Chart. </a:t>
            </a:r>
            <a:r>
              <a:rPr lang="en-US" dirty="0"/>
              <a:t>Graphical presentations </a:t>
            </a:r>
            <a:r>
              <a:rPr lang="en-US" dirty="0" smtClean="0"/>
              <a:t>that represent </a:t>
            </a:r>
            <a:r>
              <a:rPr lang="en-US" dirty="0"/>
              <a:t>quantities or percentages by </a:t>
            </a:r>
            <a:r>
              <a:rPr lang="en-US" dirty="0" smtClean="0"/>
              <a:t>the length </a:t>
            </a:r>
            <a:r>
              <a:rPr lang="en-US" dirty="0"/>
              <a:t>of horizontal or vertical bars. </a:t>
            </a:r>
            <a:r>
              <a:rPr lang="en-US" dirty="0" smtClean="0"/>
              <a:t>These charts </a:t>
            </a:r>
            <a:r>
              <a:rPr lang="en-US" dirty="0"/>
              <a:t>may or may not be based on </a:t>
            </a:r>
            <a:r>
              <a:rPr lang="en-US" dirty="0" smtClean="0"/>
              <a:t>the movement </a:t>
            </a:r>
            <a:r>
              <a:rPr lang="en-US" dirty="0"/>
              <a:t>of time.</a:t>
            </a:r>
          </a:p>
          <a:p>
            <a:r>
              <a:rPr lang="en-US" b="1" dirty="0"/>
              <a:t>S</a:t>
            </a:r>
            <a:r>
              <a:rPr lang="en-US" b="1" dirty="0" smtClean="0"/>
              <a:t>tandard </a:t>
            </a:r>
            <a:r>
              <a:rPr lang="en-US" b="1" dirty="0"/>
              <a:t>B</a:t>
            </a:r>
            <a:r>
              <a:rPr lang="en-US" b="1" dirty="0" smtClean="0"/>
              <a:t>ar Chart. </a:t>
            </a:r>
            <a:r>
              <a:rPr lang="en-US" dirty="0"/>
              <a:t>A bar chart </a:t>
            </a:r>
            <a:r>
              <a:rPr lang="en-US" dirty="0" smtClean="0"/>
              <a:t>that illustrates </a:t>
            </a:r>
            <a:r>
              <a:rPr lang="en-US" dirty="0"/>
              <a:t>increases or decreases </a:t>
            </a:r>
            <a:r>
              <a:rPr lang="en-US" dirty="0" smtClean="0"/>
              <a:t>in magnitude </a:t>
            </a:r>
            <a:r>
              <a:rPr lang="en-US" dirty="0"/>
              <a:t>of one variable.</a:t>
            </a:r>
          </a:p>
          <a:p>
            <a:r>
              <a:rPr lang="en-US" b="1" dirty="0" smtClean="0"/>
              <a:t>Comparative Bar Chart. </a:t>
            </a:r>
            <a:r>
              <a:rPr lang="en-US" dirty="0" smtClean="0"/>
              <a:t>A </a:t>
            </a:r>
            <a:r>
              <a:rPr lang="en-US" dirty="0"/>
              <a:t>bar </a:t>
            </a:r>
            <a:r>
              <a:rPr lang="en-US" dirty="0" smtClean="0"/>
              <a:t>chart  used to </a:t>
            </a:r>
            <a:r>
              <a:rPr lang="en-US" dirty="0"/>
              <a:t>illustrate the relationship between two </a:t>
            </a:r>
            <a:r>
              <a:rPr lang="en-US" dirty="0" smtClean="0"/>
              <a:t>or more </a:t>
            </a:r>
            <a:r>
              <a:rPr lang="en-US" dirty="0"/>
              <a:t>similar variables.</a:t>
            </a:r>
          </a:p>
          <a:p>
            <a:r>
              <a:rPr lang="en-US" b="1" dirty="0" smtClean="0"/>
              <a:t>Component Bar Chart. </a:t>
            </a:r>
            <a:r>
              <a:rPr lang="en-US" dirty="0" smtClean="0"/>
              <a:t>A </a:t>
            </a:r>
            <a:r>
              <a:rPr lang="en-US" dirty="0"/>
              <a:t>bar chart </a:t>
            </a:r>
            <a:r>
              <a:rPr lang="en-US" dirty="0" smtClean="0"/>
              <a:t>used to </a:t>
            </a:r>
            <a:r>
              <a:rPr lang="en-US" dirty="0"/>
              <a:t>illustrate the parts of something that </a:t>
            </a:r>
            <a:r>
              <a:rPr lang="en-US" dirty="0" smtClean="0"/>
              <a:t>add to </a:t>
            </a:r>
            <a:r>
              <a:rPr lang="en-US" dirty="0"/>
              <a:t>a total; each bar is divided into the </a:t>
            </a:r>
            <a:r>
              <a:rPr lang="en-US" dirty="0" smtClean="0"/>
              <a:t>components stacked </a:t>
            </a:r>
            <a:r>
              <a:rPr lang="en-US" dirty="0"/>
              <a:t>on top of each other </a:t>
            </a:r>
            <a:r>
              <a:rPr lang="en-US" dirty="0" smtClean="0"/>
              <a:t>and shaded </a:t>
            </a:r>
            <a:r>
              <a:rPr lang="en-US" dirty="0"/>
              <a:t>or colored differently.</a:t>
            </a:r>
          </a:p>
        </p:txBody>
      </p:sp>
    </p:spTree>
    <p:extLst>
      <p:ext uri="{BB962C8B-B14F-4D97-AF65-F5344CB8AC3E}">
        <p14:creationId xmlns:p14="http://schemas.microsoft.com/office/powerpoint/2010/main" val="31713518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09200"/>
            <a:ext cx="9144000" cy="3922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62860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4" y="586539"/>
            <a:ext cx="9037192" cy="4042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946198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6750"/>
            <a:ext cx="9140982"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2064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0488"/>
            <a:ext cx="6858000"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52900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3688"/>
            <a:ext cx="9189740" cy="3338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963840"/>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919" y="514350"/>
            <a:ext cx="8769607"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3099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8" y="138113"/>
            <a:ext cx="492442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8322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 Chart</a:t>
            </a:r>
            <a:endParaRPr lang="en-US" dirty="0"/>
          </a:p>
        </p:txBody>
      </p:sp>
      <p:sp>
        <p:nvSpPr>
          <p:cNvPr id="3" name="Text Placeholder 2"/>
          <p:cNvSpPr>
            <a:spLocks noGrp="1"/>
          </p:cNvSpPr>
          <p:nvPr>
            <p:ph type="body" idx="1"/>
          </p:nvPr>
        </p:nvSpPr>
        <p:spPr/>
        <p:txBody>
          <a:bodyPr>
            <a:noAutofit/>
          </a:bodyPr>
          <a:lstStyle/>
          <a:p>
            <a:r>
              <a:rPr lang="en-US" sz="2400" dirty="0" smtClean="0">
                <a:ln w="18415" cmpd="sng">
                  <a:solidFill>
                    <a:srgbClr val="7030A0"/>
                  </a:solidFill>
                  <a:prstDash val="solid"/>
                </a:ln>
                <a:solidFill>
                  <a:srgbClr val="7030A0"/>
                </a:solidFill>
                <a:effectLst>
                  <a:outerShdw blurRad="88900" dist="50800" dir="2700000" algn="tl" rotWithShape="0">
                    <a:prstClr val="black">
                      <a:alpha val="79000"/>
                    </a:prstClr>
                  </a:outerShdw>
                </a:effectLst>
              </a:rPr>
              <a:t>Pie Chart</a:t>
            </a:r>
            <a:r>
              <a:rPr lang="en-US" sz="2400" smtClean="0">
                <a:ln w="18415" cmpd="sng">
                  <a:solidFill>
                    <a:srgbClr val="7030A0"/>
                  </a:solidFill>
                  <a:prstDash val="solid"/>
                </a:ln>
                <a:solidFill>
                  <a:srgbClr val="7030A0"/>
                </a:solidFill>
                <a:effectLst>
                  <a:outerShdw blurRad="88900" dist="50800" dir="2700000" algn="tl" rotWithShape="0">
                    <a:prstClr val="black">
                      <a:alpha val="79000"/>
                    </a:prstClr>
                  </a:outerShdw>
                </a:effectLst>
              </a:rPr>
              <a:t>. Adalah sebuah lingkaran yang dibagi menjadi beberapa segmen, biasanya digambarkan  dalam bentuk persentase yang menunjukkan bagian masing-masing komponen dari keseluruhan.</a:t>
            </a:r>
          </a:p>
        </p:txBody>
      </p:sp>
    </p:spTree>
    <p:extLst>
      <p:ext uri="{BB962C8B-B14F-4D97-AF65-F5344CB8AC3E}">
        <p14:creationId xmlns:p14="http://schemas.microsoft.com/office/powerpoint/2010/main" val="255577746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 Chart</a:t>
            </a:r>
            <a:endParaRPr lang="en-US" dirty="0"/>
          </a:p>
        </p:txBody>
      </p:sp>
      <p:sp>
        <p:nvSpPr>
          <p:cNvPr id="3" name="Text Placeholder 2"/>
          <p:cNvSpPr>
            <a:spLocks noGrp="1"/>
          </p:cNvSpPr>
          <p:nvPr>
            <p:ph type="body" idx="1"/>
          </p:nvPr>
        </p:nvSpPr>
        <p:spPr/>
        <p:txBody>
          <a:bodyPr>
            <a:no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Pie Chart. Is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circle divided into sections,</a:t>
            </a:r>
          </a:p>
          <a:p>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usually expressed in percentage form, representing</a:t>
            </a:r>
          </a:p>
          <a:p>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the component parts of a whole.</a:t>
            </a:r>
          </a:p>
        </p:txBody>
      </p:sp>
    </p:spTree>
    <p:extLst>
      <p:ext uri="{BB962C8B-B14F-4D97-AF65-F5344CB8AC3E}">
        <p14:creationId xmlns:p14="http://schemas.microsoft.com/office/powerpoint/2010/main" val="35431906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143500"/>
            <a:chOff x="0" y="0"/>
            <a:chExt cx="9144000" cy="514350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3087"/>
              <a:ext cx="7367337" cy="509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H="1">
              <a:off x="7696200" y="57150"/>
              <a:ext cx="1066800" cy="87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325100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42950"/>
            <a:ext cx="8153400" cy="3816429"/>
          </a:xfrm>
          <a:prstGeom prst="rect">
            <a:avLst/>
          </a:prstGeom>
          <a:noFill/>
        </p:spPr>
        <p:txBody>
          <a:bodyPr wrap="square" rtlCol="0">
            <a:spAutoFit/>
          </a:bodyPr>
          <a:lstStyle/>
          <a:p>
            <a:pPr algn="just"/>
            <a:r>
              <a:rPr lang="en-US" smtClean="0">
                <a:effectLst>
                  <a:outerShdw blurRad="50800" dist="38100" dir="2700000" algn="tl" rotWithShape="0">
                    <a:prstClr val="black">
                      <a:alpha val="40000"/>
                    </a:prstClr>
                  </a:outerShdw>
                </a:effectLst>
              </a:rPr>
              <a:t>TAHAPAN UNTUK MEMBAT PIE CHART</a:t>
            </a:r>
          </a:p>
          <a:p>
            <a:pPr marL="1149350" indent="-1149350" algn="just"/>
            <a:r>
              <a:rPr lang="en-US" sz="1600" smtClean="0">
                <a:effectLst>
                  <a:outerShdw blurRad="50800" dist="38100" dir="2700000" algn="tl" rotWithShape="0">
                    <a:prstClr val="black">
                      <a:alpha val="40000"/>
                    </a:prstClr>
                  </a:outerShdw>
                </a:effectLst>
              </a:rPr>
              <a:t>Langkah 1. 	Konversi jumlah masing-masing komponen menjadi persen, dengan menggunakan formula P=RxB. Di sini, P adalah jumlah tiap komponen dan B adalah total komponen. Bulatkan tiap angka persen ke per seratus penuh.</a:t>
            </a:r>
          </a:p>
          <a:p>
            <a:pPr marL="1149350" indent="-1149350" algn="just"/>
            <a:r>
              <a:rPr lang="en-US" sz="1600" smtClean="0">
                <a:effectLst>
                  <a:outerShdw blurRad="50800" dist="38100" dir="2700000" algn="tl" rotWithShape="0">
                    <a:prstClr val="black">
                      <a:alpha val="40000"/>
                    </a:prstClr>
                  </a:outerShdw>
                </a:effectLst>
              </a:rPr>
              <a:t>Langkah 2	Karena satu lingkaran penuh adalah 360</a:t>
            </a:r>
            <a:r>
              <a:rPr lang="en-US" sz="1600" baseline="30000" smtClean="0">
                <a:effectLst>
                  <a:outerShdw blurRad="50800" dist="38100" dir="2700000" algn="tl" rotWithShape="0">
                    <a:prstClr val="black">
                      <a:alpha val="40000"/>
                    </a:prstClr>
                  </a:outerShdw>
                </a:effectLst>
              </a:rPr>
              <a:t>o</a:t>
            </a:r>
            <a:r>
              <a:rPr lang="en-US" sz="1600" smtClean="0">
                <a:effectLst>
                  <a:outerShdw blurRad="50800" dist="38100" dir="2700000" algn="tl" rotWithShape="0">
                    <a:prstClr val="black">
                      <a:alpha val="40000"/>
                    </a:prstClr>
                  </a:outerShdw>
                </a:effectLst>
              </a:rPr>
              <a:t> menggambarkan 100%, kalikan persen tiap komponen dengan 360</a:t>
            </a:r>
            <a:r>
              <a:rPr lang="en-US" sz="1600" baseline="30000">
                <a:effectLst>
                  <a:outerShdw blurRad="50800" dist="38100" dir="2700000" algn="tl" rotWithShape="0">
                    <a:prstClr val="black">
                      <a:alpha val="40000"/>
                    </a:prstClr>
                  </a:outerShdw>
                </a:effectLst>
              </a:rPr>
              <a:t>o</a:t>
            </a:r>
            <a:r>
              <a:rPr lang="en-US" sz="1600" smtClean="0">
                <a:effectLst>
                  <a:outerShdw blurRad="50800" dist="38100" dir="2700000" algn="tl" rotWithShape="0">
                    <a:prstClr val="black">
                      <a:alpha val="40000"/>
                    </a:prstClr>
                  </a:outerShdw>
                </a:effectLst>
              </a:rPr>
              <a:t> untuk menentukan berapa derajat besarnya tiap sudut komponen. Bulatkan ke derajat penuh.</a:t>
            </a:r>
          </a:p>
          <a:p>
            <a:pPr marL="1149350" indent="-1149350" algn="just"/>
            <a:r>
              <a:rPr lang="en-US" sz="1600" smtClean="0">
                <a:effectLst>
                  <a:outerShdw blurRad="50800" dist="38100" dir="2700000" algn="tl" rotWithShape="0">
                    <a:prstClr val="black">
                      <a:alpha val="40000"/>
                    </a:prstClr>
                  </a:outerShdw>
                </a:effectLst>
              </a:rPr>
              <a:t>Langkah 3	Gambar lingkaran dengan menggunakan kompas, dan tandai pusat lingkaran.</a:t>
            </a:r>
          </a:p>
          <a:p>
            <a:pPr marL="1149350" indent="-1149350" algn="just"/>
            <a:r>
              <a:rPr lang="en-US" sz="1600" smtClean="0">
                <a:effectLst>
                  <a:outerShdw blurRad="50800" dist="38100" dir="2700000" algn="tl" rotWithShape="0">
                    <a:prstClr val="black">
                      <a:alpha val="40000"/>
                    </a:prstClr>
                  </a:outerShdw>
                </a:effectLst>
              </a:rPr>
              <a:t>Langkah 4	Dengan menggunakan sebuah protraktor (busur derajat), tandai jumlah derajat pada lingkaran yang menggambarkan tiap komponen.</a:t>
            </a:r>
          </a:p>
          <a:p>
            <a:pPr marL="1149350" indent="-1149350" algn="just"/>
            <a:r>
              <a:rPr lang="en-US" sz="1600" smtClean="0">
                <a:effectLst>
                  <a:outerShdw blurRad="50800" dist="38100" dir="2700000" algn="tl" rotWithShape="0">
                    <a:prstClr val="black">
                      <a:alpha val="40000"/>
                    </a:prstClr>
                  </a:outerShdw>
                </a:effectLst>
              </a:rPr>
              <a:t>Langkah 5	Hubungkan tiap titik pada lingkaran dengan pusat lingkaran dengan garis lurus untuk membentuk sebuah segmen atau sudut tiap komponen.</a:t>
            </a:r>
          </a:p>
          <a:p>
            <a:pPr marL="1149350" indent="-1149350" algn="just"/>
            <a:r>
              <a:rPr lang="en-US" sz="1600" smtClean="0">
                <a:effectLst>
                  <a:outerShdw blurRad="50800" dist="38100" dir="2700000" algn="tl" rotWithShape="0">
                    <a:prstClr val="black">
                      <a:alpha val="40000"/>
                    </a:prstClr>
                  </a:outerShdw>
                </a:effectLst>
              </a:rPr>
              <a:t>Langkah 6	Beri label segmen tersebut dengan jelas, yaitu diberi nama, warna atau arsiran.</a:t>
            </a:r>
            <a:endParaRPr lang="en-US" sz="160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246636785"/>
      </p:ext>
    </p:extLst>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2" y="0"/>
            <a:ext cx="9131968"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991425"/>
      </p:ext>
    </p:extLst>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901"/>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4011" t="54954" r="4154"/>
          <a:stretch/>
        </p:blipFill>
        <p:spPr bwMode="auto">
          <a:xfrm>
            <a:off x="533400" y="2585651"/>
            <a:ext cx="6934200" cy="255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268946"/>
            <a:ext cx="8686800" cy="16170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smtClean="0">
                <a:solidFill>
                  <a:srgbClr val="FFFF00"/>
                </a:solidFill>
                <a:effectLst>
                  <a:outerShdw blurRad="38100" dist="38100" dir="2700000" algn="tl">
                    <a:srgbClr val="000000">
                      <a:alpha val="43137"/>
                    </a:srgbClr>
                  </a:outerShdw>
                </a:effectLst>
                <a:latin typeface="Arial Narrow" pitchFamily="34" charset="0"/>
              </a:rPr>
              <a:t>CONTOH 10. </a:t>
            </a:r>
            <a:r>
              <a:rPr lang="en-US" sz="2000" b="1" smtClean="0">
                <a:solidFill>
                  <a:srgbClr val="00B0F0"/>
                </a:solidFill>
                <a:effectLst>
                  <a:outerShdw blurRad="38100" dist="38100" dir="2700000" algn="tl">
                    <a:srgbClr val="000000">
                      <a:alpha val="43137"/>
                    </a:srgbClr>
                  </a:outerShdw>
                </a:effectLst>
                <a:latin typeface="Arial Narrow" pitchFamily="34" charset="0"/>
              </a:rPr>
              <a:t>MENGGAMBAR SEBUAH PIE CHART</a:t>
            </a:r>
          </a:p>
          <a:p>
            <a:pPr algn="just"/>
            <a:endParaRPr lang="en-US" sz="1400" smtClean="0"/>
          </a:p>
          <a:p>
            <a:pPr algn="just"/>
            <a:r>
              <a:rPr lang="en-US" sz="1600" smtClean="0"/>
              <a:t>Cycle World menjual 80 sepeda pekan lalu, terdiri dari 30 sepeda racing, 20 sepeda off-road, 15 sepeda standar, dan 15 sepeda roda tiga. Gambarkan pie chart yang menggambarkan break-down penjualan toko tersebut.</a:t>
            </a:r>
            <a:endParaRPr lang="en-US" sz="1600"/>
          </a:p>
        </p:txBody>
      </p:sp>
      <p:sp>
        <p:nvSpPr>
          <p:cNvPr id="5" name="Rectangle 4"/>
          <p:cNvSpPr/>
          <p:nvPr/>
        </p:nvSpPr>
        <p:spPr>
          <a:xfrm>
            <a:off x="228600" y="1885950"/>
            <a:ext cx="8610600" cy="6858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smtClean="0">
                <a:solidFill>
                  <a:schemeClr val="tx1"/>
                </a:solidFill>
              </a:rPr>
              <a:t>Untuk grafik ini, kita pertama harus mengkonversi jumlah tiap komponen ke dalam persentase, dan kemudian mengalikan bentuk desimal dari angka persen dengan 360</a:t>
            </a:r>
            <a:r>
              <a:rPr lang="en-US" sz="1600" baseline="30000" smtClean="0">
                <a:solidFill>
                  <a:schemeClr val="tx1"/>
                </a:solidFill>
              </a:rPr>
              <a:t>o</a:t>
            </a:r>
            <a:r>
              <a:rPr lang="en-US" sz="1600" smtClean="0">
                <a:solidFill>
                  <a:schemeClr val="tx1"/>
                </a:solidFill>
              </a:rPr>
              <a:t> sebagai berikut: </a:t>
            </a:r>
            <a:endParaRPr lang="en-US" sz="1600">
              <a:solidFill>
                <a:schemeClr val="tx1"/>
              </a:solidFill>
            </a:endParaRPr>
          </a:p>
        </p:txBody>
      </p:sp>
      <p:sp>
        <p:nvSpPr>
          <p:cNvPr id="6" name="Rectangle 5"/>
          <p:cNvSpPr/>
          <p:nvPr/>
        </p:nvSpPr>
        <p:spPr>
          <a:xfrm>
            <a:off x="864972" y="2836947"/>
            <a:ext cx="1752600" cy="34491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i="1" smtClean="0">
                <a:solidFill>
                  <a:schemeClr val="tx1"/>
                </a:solidFill>
              </a:rPr>
              <a:t>Sepeda Racing</a:t>
            </a:r>
            <a:endParaRPr lang="en-US" sz="1600" b="1" i="1">
              <a:solidFill>
                <a:schemeClr val="tx1"/>
              </a:solidFill>
            </a:endParaRPr>
          </a:p>
        </p:txBody>
      </p:sp>
      <p:sp>
        <p:nvSpPr>
          <p:cNvPr id="7" name="Rectangle 6"/>
          <p:cNvSpPr/>
          <p:nvPr/>
        </p:nvSpPr>
        <p:spPr>
          <a:xfrm>
            <a:off x="864972" y="3351260"/>
            <a:ext cx="1845273" cy="34491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i="1" smtClean="0">
                <a:solidFill>
                  <a:schemeClr val="tx1"/>
                </a:solidFill>
              </a:rPr>
              <a:t>Sepeda Off-Road</a:t>
            </a:r>
            <a:endParaRPr lang="en-US" sz="1600" b="1" i="1">
              <a:solidFill>
                <a:schemeClr val="tx1"/>
              </a:solidFill>
            </a:endParaRPr>
          </a:p>
        </p:txBody>
      </p:sp>
      <p:sp>
        <p:nvSpPr>
          <p:cNvPr id="8" name="Rectangle 7"/>
          <p:cNvSpPr/>
          <p:nvPr/>
        </p:nvSpPr>
        <p:spPr>
          <a:xfrm>
            <a:off x="864972" y="3865573"/>
            <a:ext cx="1752600" cy="34491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i="1" smtClean="0">
                <a:solidFill>
                  <a:schemeClr val="tx1"/>
                </a:solidFill>
              </a:rPr>
              <a:t>Sepeda Standar</a:t>
            </a:r>
            <a:endParaRPr lang="en-US" sz="1600" b="1" i="1">
              <a:solidFill>
                <a:schemeClr val="tx1"/>
              </a:solidFill>
            </a:endParaRPr>
          </a:p>
        </p:txBody>
      </p:sp>
      <p:sp>
        <p:nvSpPr>
          <p:cNvPr id="9" name="Rectangle 8"/>
          <p:cNvSpPr/>
          <p:nvPr/>
        </p:nvSpPr>
        <p:spPr>
          <a:xfrm>
            <a:off x="864972" y="4379885"/>
            <a:ext cx="1845273" cy="34491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b="1" i="1" smtClean="0">
                <a:solidFill>
                  <a:schemeClr val="tx1"/>
                </a:solidFill>
              </a:rPr>
              <a:t>Sepeda Roda Tiga</a:t>
            </a:r>
            <a:endParaRPr lang="en-US" sz="1600" b="1" i="1">
              <a:solidFill>
                <a:schemeClr val="tx1"/>
              </a:solidFill>
            </a:endParaRPr>
          </a:p>
        </p:txBody>
      </p:sp>
    </p:spTree>
    <p:extLst>
      <p:ext uri="{BB962C8B-B14F-4D97-AF65-F5344CB8AC3E}">
        <p14:creationId xmlns:p14="http://schemas.microsoft.com/office/powerpoint/2010/main" val="60187626"/>
      </p:ext>
    </p:extLst>
  </p:cSld>
  <p:clrMapOvr>
    <a:masterClrMapping/>
  </p:clrMapOvr>
  <p:transition spd="slow">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919" t="23168" r="4325" b="4031"/>
          <a:stretch/>
        </p:blipFill>
        <p:spPr bwMode="auto">
          <a:xfrm>
            <a:off x="1485900" y="1588872"/>
            <a:ext cx="6172200" cy="351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285750"/>
            <a:ext cx="8472616" cy="1066799"/>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1600" smtClean="0">
                <a:solidFill>
                  <a:schemeClr val="tx1"/>
                </a:solidFill>
                <a:latin typeface="Times New Roman" pitchFamily="18" charset="0"/>
                <a:cs typeface="Times New Roman" pitchFamily="18" charset="0"/>
              </a:rPr>
              <a:t>Berikutnya, gambar sebuah lingkaran dan gunakan protractor untuk menandai berapa derajat titik-titik tiap komponen. Hubungkan titik-titik tersebut dengan pusat lingkaran untuk membentuk segmen-segmen, dan beri label tiap segmen yang sesuai. Bentuk lengkap dari grafik tersebut adalah sebagai berikut:</a:t>
            </a:r>
            <a:endParaRPr lang="en-US" sz="160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0263709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073647" y="0"/>
            <a:ext cx="6851153" cy="5143501"/>
            <a:chOff x="1073647" y="0"/>
            <a:chExt cx="6851153" cy="5143501"/>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647" y="1"/>
              <a:ext cx="296527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869" y="0"/>
              <a:ext cx="390493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11717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3600"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PENGUKURAN Central Tendency DAN Dispersi</a:t>
            </a:r>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Text Placeholder 3"/>
          <p:cNvSpPr>
            <a:spLocks noGrp="1"/>
          </p:cNvSpPr>
          <p:nvPr>
            <p:ph type="body" idx="1"/>
          </p:nvPr>
        </p:nvSpPr>
        <p:spPr/>
        <p:txBody>
          <a:bodyPr>
            <a:normAutofit/>
          </a:bodyPr>
          <a:lstStyle/>
          <a:p>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(Ungrouped Data)</a:t>
            </a:r>
            <a:endParaRPr lang="en-US" sz="3200" dirty="0"/>
          </a:p>
        </p:txBody>
      </p:sp>
    </p:spTree>
    <p:extLst>
      <p:ext uri="{BB962C8B-B14F-4D97-AF65-F5344CB8AC3E}">
        <p14:creationId xmlns:p14="http://schemas.microsoft.com/office/powerpoint/2010/main" val="30104142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Autofit/>
          </a:bodyPr>
          <a:lstStyle/>
          <a:p>
            <a:pPr>
              <a:buFont typeface="Courier New" pitchFamily="49" charset="0"/>
              <a:buChar char="o"/>
            </a:pPr>
            <a:r>
              <a:rPr lang="en-US" smtClean="0"/>
              <a:t>Rata-rata (</a:t>
            </a:r>
            <a:r>
              <a:rPr lang="en-US" i="1" smtClean="0"/>
              <a:t>Mean</a:t>
            </a:r>
            <a:r>
              <a:rPr lang="en-US" smtClean="0"/>
              <a:t>)</a:t>
            </a:r>
            <a:endParaRPr lang="en-US" dirty="0" smtClean="0"/>
          </a:p>
          <a:p>
            <a:pPr>
              <a:buFont typeface="Courier New" pitchFamily="49" charset="0"/>
              <a:buChar char="o"/>
            </a:pPr>
            <a:r>
              <a:rPr lang="en-US" dirty="0" smtClean="0"/>
              <a:t>Median</a:t>
            </a:r>
          </a:p>
          <a:p>
            <a:pPr>
              <a:buFont typeface="Courier New" pitchFamily="49" charset="0"/>
              <a:buChar char="o"/>
            </a:pPr>
            <a:r>
              <a:rPr lang="en-US" smtClean="0"/>
              <a:t>Modus (</a:t>
            </a:r>
            <a:r>
              <a:rPr lang="en-US" i="1" smtClean="0"/>
              <a:t>Mode</a:t>
            </a:r>
            <a:r>
              <a:rPr lang="en-US" smtClean="0"/>
              <a:t>)</a:t>
            </a:r>
            <a:endParaRPr lang="en-US" dirty="0" smtClean="0"/>
          </a:p>
          <a:p>
            <a:pPr>
              <a:buFont typeface="Courier New" pitchFamily="49" charset="0"/>
              <a:buChar char="o"/>
            </a:pPr>
            <a:r>
              <a:rPr lang="en-US" dirty="0" smtClean="0"/>
              <a:t>Quartile, </a:t>
            </a:r>
            <a:r>
              <a:rPr lang="en-US" dirty="0" err="1" smtClean="0"/>
              <a:t>Decile</a:t>
            </a:r>
            <a:r>
              <a:rPr lang="en-US" dirty="0" smtClean="0"/>
              <a:t>, Percentile</a:t>
            </a:r>
          </a:p>
          <a:p>
            <a:pPr>
              <a:buFont typeface="Courier New" pitchFamily="49" charset="0"/>
              <a:buChar char="o"/>
            </a:pPr>
            <a:r>
              <a:rPr lang="en-US" dirty="0" err="1" smtClean="0"/>
              <a:t>Skewness</a:t>
            </a:r>
            <a:endParaRPr lang="en-US" dirty="0" smtClean="0"/>
          </a:p>
          <a:p>
            <a:pPr>
              <a:buFont typeface="Courier New" pitchFamily="49" charset="0"/>
              <a:buChar char="o"/>
            </a:pPr>
            <a:r>
              <a:rPr lang="en-US" smtClean="0"/>
              <a:t>Rentang (</a:t>
            </a:r>
            <a:r>
              <a:rPr lang="en-US" i="1" smtClean="0"/>
              <a:t>Range</a:t>
            </a:r>
            <a:r>
              <a:rPr lang="en-US" smtClean="0"/>
              <a:t>)</a:t>
            </a:r>
            <a:endParaRPr lang="en-US" i="1" dirty="0" smtClean="0"/>
          </a:p>
          <a:p>
            <a:pPr>
              <a:buFont typeface="Courier New" pitchFamily="49" charset="0"/>
              <a:buChar char="o"/>
            </a:pPr>
            <a:r>
              <a:rPr lang="en-US" smtClean="0"/>
              <a:t>Deviasi Standar (</a:t>
            </a:r>
            <a:r>
              <a:rPr lang="en-US" i="1" smtClean="0"/>
              <a:t>Standard Deviation</a:t>
            </a:r>
            <a:r>
              <a:rPr lang="en-US" smtClean="0"/>
              <a:t>)</a:t>
            </a:r>
            <a:endParaRPr lang="en-US" i="1" dirty="0" smtClean="0"/>
          </a:p>
        </p:txBody>
      </p:sp>
      <p:sp>
        <p:nvSpPr>
          <p:cNvPr id="4" name="Title 3"/>
          <p:cNvSpPr>
            <a:spLocks noGrp="1"/>
          </p:cNvSpPr>
          <p:nvPr>
            <p:ph type="title"/>
          </p:nvPr>
        </p:nvSpPr>
        <p:spPr/>
        <p:txBody>
          <a:bodyPr/>
          <a:lstStyle/>
          <a:p>
            <a:r>
              <a:rPr lang="en-US" sz="4000" smtClean="0"/>
              <a:t>Pengukuran Tendensi Terpusat dan Dispersi</a:t>
            </a:r>
            <a:endParaRPr lang="en-US" sz="4000" dirty="0"/>
          </a:p>
        </p:txBody>
      </p:sp>
    </p:spTree>
    <p:extLst>
      <p:ext uri="{BB962C8B-B14F-4D97-AF65-F5344CB8AC3E}">
        <p14:creationId xmlns:p14="http://schemas.microsoft.com/office/powerpoint/2010/main" val="3724802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Rata-rata (Mean)</a:t>
            </a:r>
            <a:endPar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Text Placeholder 4"/>
          <p:cNvSpPr>
            <a:spLocks noGrp="1"/>
          </p:cNvSpPr>
          <p:nvPr>
            <p:ph type="body" idx="1"/>
          </p:nvPr>
        </p:nvSpPr>
        <p:spPr>
          <a:xfrm>
            <a:off x="685800" y="3028950"/>
            <a:ext cx="7734747" cy="1125140"/>
          </a:xfrm>
        </p:spPr>
        <p:txBody>
          <a:bodyPr>
            <a:normAutofit fontScale="92500"/>
          </a:bodyPr>
          <a:lstStyle/>
          <a:p>
            <a:pPr algn="just"/>
            <a:r>
              <a:rPr lang="en-US" b="1">
                <a:effectLst>
                  <a:outerShdw blurRad="63500" dist="50800" dir="2700000" algn="tl" rotWithShape="0">
                    <a:prstClr val="black">
                      <a:alpha val="86000"/>
                    </a:prstClr>
                  </a:outerShdw>
                </a:effectLst>
              </a:rPr>
              <a:t>Rata-rata </a:t>
            </a:r>
            <a:r>
              <a:rPr lang="en-US">
                <a:effectLst>
                  <a:outerShdw blurRad="63500" dist="50800" dir="2700000" algn="tl" rotWithShape="0">
                    <a:prstClr val="black">
                      <a:alpha val="86000"/>
                    </a:prstClr>
                  </a:outerShdw>
                </a:effectLst>
              </a:rPr>
              <a:t>atau </a:t>
            </a:r>
            <a:r>
              <a:rPr lang="en-US" b="1">
                <a:effectLst>
                  <a:outerShdw blurRad="63500" dist="50800" dir="2700000" algn="tl" rotWithShape="0">
                    <a:prstClr val="black">
                      <a:alpha val="86000"/>
                    </a:prstClr>
                  </a:outerShdw>
                </a:effectLst>
              </a:rPr>
              <a:t>Rata-rata Hitung,</a:t>
            </a:r>
            <a:r>
              <a:rPr lang="en-US">
                <a:effectLst>
                  <a:outerShdw blurRad="63500" dist="50800" dir="2700000" algn="tl" rotWithShape="0">
                    <a:prstClr val="black">
                      <a:alpha val="86000"/>
                    </a:prstClr>
                  </a:outerShdw>
                </a:effectLst>
              </a:rPr>
              <a:t> adalah tendensi terpusat dari sekumpulan angka yang dihitung dari jumlah angka-angkat tersebut dibagi dengan banyaknya angka dalam kumpulan tersebut.</a:t>
            </a:r>
            <a:endParaRPr lang="en-US" b="1">
              <a:effectLst>
                <a:outerShdw blurRad="63500" dist="50800" dir="2700000" algn="tl" rotWithShape="0">
                  <a:prstClr val="black">
                    <a:alpha val="86000"/>
                  </a:prstClr>
                </a:outerShdw>
              </a:effectLst>
            </a:endParaRPr>
          </a:p>
          <a:p>
            <a:pPr algn="just"/>
            <a:endParaRPr lang="en-US" dirty="0">
              <a:effectLst>
                <a:outerShdw blurRad="63500" dist="50800" dir="2700000" algn="tl" rotWithShape="0">
                  <a:prstClr val="black">
                    <a:alpha val="86000"/>
                  </a:prstClr>
                </a:outerShdw>
              </a:effectLst>
            </a:endParaRPr>
          </a:p>
        </p:txBody>
      </p:sp>
    </p:spTree>
    <p:extLst>
      <p:ext uri="{BB962C8B-B14F-4D97-AF65-F5344CB8AC3E}">
        <p14:creationId xmlns:p14="http://schemas.microsoft.com/office/powerpoint/2010/main" val="2758496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8" y="1686261"/>
            <a:ext cx="7911352" cy="2908361"/>
          </a:xfrm>
        </p:spPr>
        <p:txBody>
          <a:bodyPr>
            <a:normAutofit lnSpcReduction="10000"/>
          </a:bodyPr>
          <a:lstStyle/>
          <a:p>
            <a:pPr marL="628650" indent="-628650" algn="just"/>
            <a:r>
              <a:rPr lang="en-US" b="1" smtClean="0"/>
              <a:t>Rata-rata </a:t>
            </a:r>
            <a:r>
              <a:rPr lang="en-US" smtClean="0"/>
              <a:t>atau </a:t>
            </a:r>
            <a:r>
              <a:rPr lang="en-US" b="1" smtClean="0"/>
              <a:t>Rata-rata Hitung,</a:t>
            </a:r>
            <a:r>
              <a:rPr lang="en-US" smtClean="0"/>
              <a:t> adalah tendensi terpusat dari sekumpulan angka yang dihitung dari jumlah angka-angkat tersebut dibagi dengan banyaknya angka dalam kumpulan tersebut.</a:t>
            </a:r>
            <a:endParaRPr lang="en-US" b="1" smtClean="0"/>
          </a:p>
          <a:p>
            <a:pPr marL="628650" indent="-628650" algn="just"/>
            <a:r>
              <a:rPr lang="en-US"/>
              <a:t>Rata-rata hitung tersebut sering digunakan dalam bidang bisnis, ekonomi, sosiologi, dan sejarah, meski dalam batas </a:t>
            </a:r>
            <a:r>
              <a:rPr lang="en-US" smtClean="0"/>
              <a:t>tertentu banyak </a:t>
            </a:r>
            <a:r>
              <a:rPr lang="en-US"/>
              <a:t>juga digunakan di </a:t>
            </a:r>
            <a:r>
              <a:rPr lang="en-US" smtClean="0"/>
              <a:t>berbagai bidang </a:t>
            </a:r>
            <a:r>
              <a:rPr lang="en-US"/>
              <a:t>akademik.</a:t>
            </a:r>
          </a:p>
        </p:txBody>
      </p:sp>
      <p:sp>
        <p:nvSpPr>
          <p:cNvPr id="3" name="Title 2"/>
          <p:cNvSpPr>
            <a:spLocks noGrp="1"/>
          </p:cNvSpPr>
          <p:nvPr>
            <p:ph type="title"/>
          </p:nvPr>
        </p:nvSpPr>
        <p:spPr/>
        <p:txBody>
          <a:bodyPr/>
          <a:lstStyle/>
          <a:p>
            <a:r>
              <a:rPr lang="en-US" smtClean="0"/>
              <a:t>Definisi</a:t>
            </a:r>
            <a:endParaRPr lang="en-US" dirty="0"/>
          </a:p>
        </p:txBody>
      </p:sp>
    </p:spTree>
    <p:extLst>
      <p:ext uri="{BB962C8B-B14F-4D97-AF65-F5344CB8AC3E}">
        <p14:creationId xmlns:p14="http://schemas.microsoft.com/office/powerpoint/2010/main" val="1517264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8" y="1686261"/>
            <a:ext cx="7911352" cy="2908361"/>
          </a:xfrm>
        </p:spPr>
        <p:txBody>
          <a:bodyPr>
            <a:normAutofit lnSpcReduction="10000"/>
          </a:bodyPr>
          <a:lstStyle/>
          <a:p>
            <a:pPr marL="628650" indent="-628650"/>
            <a:r>
              <a:rPr lang="en-US" b="1" dirty="0" smtClean="0"/>
              <a:t>Mean </a:t>
            </a:r>
            <a:r>
              <a:rPr lang="en-US" dirty="0" smtClean="0"/>
              <a:t>or </a:t>
            </a:r>
            <a:r>
              <a:rPr lang="en-US" b="1" dirty="0" smtClean="0"/>
              <a:t>Arithmetic Mean</a:t>
            </a:r>
            <a:r>
              <a:rPr lang="en-US" dirty="0" smtClean="0"/>
              <a:t>, is </a:t>
            </a:r>
            <a:r>
              <a:rPr lang="en-US" dirty="0"/>
              <a:t>the central tendency of a collection of numbers taken as the sum of the numbers divided by the size of the collection</a:t>
            </a:r>
            <a:r>
              <a:rPr lang="en-US" dirty="0" smtClean="0"/>
              <a:t>.</a:t>
            </a:r>
          </a:p>
          <a:p>
            <a:pPr marL="628650" indent="-628650"/>
            <a:r>
              <a:rPr lang="en-US" dirty="0"/>
              <a:t>T</a:t>
            </a:r>
            <a:r>
              <a:rPr lang="en-US" dirty="0" smtClean="0"/>
              <a:t>he </a:t>
            </a:r>
            <a:r>
              <a:rPr lang="en-US" dirty="0"/>
              <a:t>arithmetic mean is used frequently in fields such as </a:t>
            </a:r>
            <a:r>
              <a:rPr lang="en-US" dirty="0" smtClean="0"/>
              <a:t>business, economics</a:t>
            </a:r>
            <a:r>
              <a:rPr lang="en-US" dirty="0"/>
              <a:t>, sociology, and history, though it is used in almost every academic field to some extent.</a:t>
            </a:r>
          </a:p>
        </p:txBody>
      </p:sp>
      <p:sp>
        <p:nvSpPr>
          <p:cNvPr id="3" name="Title 2"/>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2463129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Definisi</a:t>
            </a:r>
            <a:endParaRPr lang="en-US" dirty="0"/>
          </a:p>
        </p:txBody>
      </p:sp>
      <p:sp>
        <p:nvSpPr>
          <p:cNvPr id="3" name="Content Placeholder 2"/>
          <p:cNvSpPr>
            <a:spLocks noGrp="1"/>
          </p:cNvSpPr>
          <p:nvPr>
            <p:ph idx="1"/>
          </p:nvPr>
        </p:nvSpPr>
        <p:spPr/>
        <p:txBody>
          <a:bodyPr/>
          <a:lstStyle/>
          <a:p>
            <a:r>
              <a:rPr lang="en-US" b="1" smtClean="0"/>
              <a:t>Rata-rata, </a:t>
            </a:r>
            <a:r>
              <a:rPr lang="en-US" smtClean="0"/>
              <a:t>atau </a:t>
            </a:r>
            <a:r>
              <a:rPr lang="en-US" b="1" smtClean="0"/>
              <a:t>Rata-rata Hitung </a:t>
            </a:r>
            <a:r>
              <a:rPr lang="en-US" smtClean="0"/>
              <a:t>Jumlah dari nilai-nilai sekumpulan data dibagi dengan banyaknya nilai dalam kumpulan tersebut.</a:t>
            </a:r>
          </a:p>
          <a:p>
            <a:endParaRPr lang="en-US"/>
          </a:p>
          <a:p>
            <a:endParaRPr lang="en-US" smtClean="0"/>
          </a:p>
          <a:p>
            <a:endParaRPr lang="en-US" smtClean="0"/>
          </a:p>
        </p:txBody>
      </p:sp>
      <mc:AlternateContent xmlns:mc="http://schemas.openxmlformats.org/markup-compatibility/2006" xmlns:a14="http://schemas.microsoft.com/office/drawing/2010/main">
        <mc:Choice Requires="a14">
          <p:sp>
            <p:nvSpPr>
              <p:cNvPr id="4" name="TextBox 3"/>
              <p:cNvSpPr txBox="1"/>
              <p:nvPr/>
            </p:nvSpPr>
            <p:spPr>
              <a:xfrm>
                <a:off x="914400" y="3638550"/>
                <a:ext cx="4876800" cy="676467"/>
              </a:xfrm>
              <a:prstGeom prst="rect">
                <a:avLst/>
              </a:prstGeom>
              <a:solidFill>
                <a:srgbClr val="E8E8E8"/>
              </a:solid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800" b="0" i="0" smtClean="0">
                          <a:latin typeface="Cambria Math"/>
                        </a:rPr>
                        <m:t>Rata</m:t>
                      </m:r>
                      <m:r>
                        <a:rPr lang="en-US" sz="2800" b="0" i="0" smtClean="0">
                          <a:latin typeface="Cambria Math"/>
                        </a:rPr>
                        <m:t>2</m:t>
                      </m:r>
                      <m:r>
                        <a:rPr lang="en-US" sz="2800" b="0" i="1" smtClean="0">
                          <a:latin typeface="Cambria Math"/>
                        </a:rPr>
                        <m:t>=</m:t>
                      </m:r>
                      <m:acc>
                        <m:accPr>
                          <m:chr m:val="̅"/>
                          <m:ctrlPr>
                            <a:rPr lang="en-US" sz="2800" b="0" i="1" smtClean="0">
                              <a:latin typeface="Cambria Math"/>
                            </a:rPr>
                          </m:ctrlPr>
                        </m:accPr>
                        <m:e>
                          <m:r>
                            <a:rPr lang="en-US" sz="2800" b="0" i="1" smtClean="0">
                              <a:latin typeface="Cambria Math"/>
                            </a:rPr>
                            <m:t>𝑥</m:t>
                          </m:r>
                        </m:e>
                      </m:acc>
                      <m:r>
                        <a:rPr lang="en-US" sz="2800" b="0" i="1" smtClean="0">
                          <a:latin typeface="Cambria Math"/>
                        </a:rPr>
                        <m:t>=</m:t>
                      </m:r>
                      <m:f>
                        <m:fPr>
                          <m:ctrlPr>
                            <a:rPr lang="en-US" sz="2800" b="0" i="1" smtClean="0">
                              <a:latin typeface="Cambria Math"/>
                            </a:rPr>
                          </m:ctrlPr>
                        </m:fPr>
                        <m:num>
                          <m:r>
                            <a:rPr lang="en-US" sz="2800" b="0" i="1" smtClean="0">
                              <a:latin typeface="Cambria Math"/>
                            </a:rPr>
                            <m:t>              </m:t>
                          </m:r>
                        </m:num>
                        <m:den>
                          <m:r>
                            <a:rPr lang="en-US" sz="2800" b="0" i="1" smtClean="0">
                              <a:latin typeface="Cambria Math"/>
                            </a:rPr>
                            <m:t>𝑛</m:t>
                          </m:r>
                        </m:den>
                      </m:f>
                    </m:oMath>
                  </m:oMathPara>
                </a14:m>
                <a:endParaRPr lang="en-US" sz="2800"/>
              </a:p>
            </p:txBody>
          </p:sp>
        </mc:Choice>
        <mc:Fallback xmlns="">
          <p:sp>
            <p:nvSpPr>
              <p:cNvPr id="4" name="TextBox 3"/>
              <p:cNvSpPr txBox="1">
                <a:spLocks noRot="1" noChangeAspect="1" noMove="1" noResize="1" noEditPoints="1" noAdjustHandles="1" noChangeArrowheads="1" noChangeShapeType="1" noTextEdit="1"/>
              </p:cNvSpPr>
              <p:nvPr/>
            </p:nvSpPr>
            <p:spPr>
              <a:xfrm>
                <a:off x="914400" y="3638550"/>
                <a:ext cx="4876800" cy="676467"/>
              </a:xfrm>
              <a:prstGeom prst="rect">
                <a:avLst/>
              </a:prstGeom>
              <a:blipFill rotWithShape="1">
                <a:blip r:embed="rId2"/>
                <a:stretch>
                  <a:fillRect t="-8108"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038600" y="2952750"/>
                <a:ext cx="782650" cy="8485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b>
                            <m:sSubPr>
                              <m:ctrlPr>
                                <a:rPr lang="en-US" i="1" smtClean="0">
                                  <a:latin typeface="Cambria Math"/>
                                </a:rPr>
                              </m:ctrlPr>
                            </m:sSubPr>
                            <m:e>
                              <m:r>
                                <a:rPr lang="en-US" b="0" i="1" smtClean="0">
                                  <a:latin typeface="Cambria Math"/>
                                </a:rPr>
                                <m:t>𝑥</m:t>
                              </m:r>
                            </m:e>
                            <m:sub>
                              <m:r>
                                <a:rPr lang="en-US" b="0" i="1" smtClean="0">
                                  <a:latin typeface="Cambria Math"/>
                                </a:rPr>
                                <m:t>𝑖</m:t>
                              </m:r>
                            </m:sub>
                          </m:sSub>
                        </m:e>
                      </m:nary>
                    </m:oMath>
                  </m:oMathPara>
                </a14:m>
                <a:endParaRPr lang="en-US"/>
              </a:p>
            </p:txBody>
          </p:sp>
        </mc:Choice>
        <mc:Fallback xmlns="">
          <p:sp>
            <p:nvSpPr>
              <p:cNvPr id="5" name="TextBox 4"/>
              <p:cNvSpPr txBox="1">
                <a:spLocks noRot="1" noChangeAspect="1" noMove="1" noResize="1" noEditPoints="1" noAdjustHandles="1" noChangeArrowheads="1" noChangeShapeType="1" noTextEdit="1"/>
              </p:cNvSpPr>
              <p:nvPr/>
            </p:nvSpPr>
            <p:spPr>
              <a:xfrm>
                <a:off x="4038600" y="2952750"/>
                <a:ext cx="782650" cy="848566"/>
              </a:xfrm>
              <a:prstGeom prst="rect">
                <a:avLst/>
              </a:prstGeom>
              <a:blipFill rotWithShape="1">
                <a:blip r:embed="rId3"/>
                <a:stretch>
                  <a:fillRect r="-10156"/>
                </a:stretch>
              </a:blipFill>
            </p:spPr>
            <p:txBody>
              <a:bodyPr/>
              <a:lstStyle/>
              <a:p>
                <a:r>
                  <a:rPr lang="en-US">
                    <a:noFill/>
                  </a:rPr>
                  <a:t> </a:t>
                </a:r>
              </a:p>
            </p:txBody>
          </p:sp>
        </mc:Fallback>
      </mc:AlternateContent>
    </p:spTree>
    <p:extLst>
      <p:ext uri="{BB962C8B-B14F-4D97-AF65-F5344CB8AC3E}">
        <p14:creationId xmlns:p14="http://schemas.microsoft.com/office/powerpoint/2010/main" val="19387900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31" y="819150"/>
            <a:ext cx="9048978" cy="3221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9529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101" t="7990" r="42523" b="80191"/>
          <a:stretch/>
        </p:blipFill>
        <p:spPr bwMode="auto">
          <a:xfrm>
            <a:off x="259345" y="56635"/>
            <a:ext cx="8015709"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135" t="19136" r="32973" b="64323"/>
          <a:stretch/>
        </p:blipFill>
        <p:spPr bwMode="auto">
          <a:xfrm>
            <a:off x="304800" y="666750"/>
            <a:ext cx="7970254" cy="989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034" t="48950" r="32740" b="3954"/>
          <a:stretch/>
        </p:blipFill>
        <p:spPr bwMode="auto">
          <a:xfrm>
            <a:off x="267729" y="2261285"/>
            <a:ext cx="7661189" cy="253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7845" t="39629" r="32739" b="49519"/>
          <a:stretch/>
        </p:blipFill>
        <p:spPr bwMode="auto">
          <a:xfrm>
            <a:off x="230658" y="1640496"/>
            <a:ext cx="8805704" cy="70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4649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Median</a:t>
            </a:r>
            <a:endPar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p:txBody>
          <a:bodyPr/>
          <a:lstStyle/>
          <a:p>
            <a:pPr algn="just"/>
            <a:r>
              <a:rPr lang="en-US" b="1" dirty="0"/>
              <a:t>Median. </a:t>
            </a:r>
            <a:r>
              <a:rPr lang="en-US" b="1" dirty="0" smtClean="0"/>
              <a:t>Is t</a:t>
            </a:r>
            <a:r>
              <a:rPr lang="en-US" dirty="0" smtClean="0"/>
              <a:t>he </a:t>
            </a:r>
            <a:r>
              <a:rPr lang="en-US" i="1" dirty="0"/>
              <a:t>midpoint </a:t>
            </a:r>
            <a:r>
              <a:rPr lang="en-US" dirty="0"/>
              <a:t>value of a set of data when the numbers are ranked in ascending or descending order.</a:t>
            </a:r>
          </a:p>
          <a:p>
            <a:pPr algn="l"/>
            <a:endParaRPr lang="en-US" dirty="0"/>
          </a:p>
        </p:txBody>
      </p:sp>
    </p:spTree>
    <p:extLst>
      <p:ext uri="{BB962C8B-B14F-4D97-AF65-F5344CB8AC3E}">
        <p14:creationId xmlns:p14="http://schemas.microsoft.com/office/powerpoint/2010/main" val="28905026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Median</a:t>
            </a:r>
            <a:endPar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a:xfrm>
            <a:off x="699249" y="3046810"/>
            <a:ext cx="7734747" cy="1125140"/>
          </a:xfrm>
        </p:spPr>
        <p:txBody>
          <a:bodyPr>
            <a:normAutofit/>
          </a:bodyPr>
          <a:lstStyle/>
          <a:p>
            <a:pPr algn="just"/>
            <a:r>
              <a:rPr lang="en-US" b="1" dirty="0"/>
              <a:t>Median</a:t>
            </a:r>
            <a:r>
              <a:rPr lang="en-US" b="1"/>
              <a:t>. </a:t>
            </a:r>
            <a:r>
              <a:rPr lang="en-US" b="1" smtClean="0"/>
              <a:t>Adalah </a:t>
            </a:r>
            <a:r>
              <a:rPr lang="en-US" smtClean="0"/>
              <a:t>nilai titik tengah dari sekumpulan data yang telah diurutkan  secara askending (urut dari kecil ke besar) atau diskending (urut dari besar ke kecil).</a:t>
            </a:r>
          </a:p>
          <a:p>
            <a:pPr algn="l"/>
            <a:endParaRPr lang="en-US" dirty="0"/>
          </a:p>
        </p:txBody>
      </p:sp>
    </p:spTree>
    <p:extLst>
      <p:ext uri="{BB962C8B-B14F-4D97-AF65-F5344CB8AC3E}">
        <p14:creationId xmlns:p14="http://schemas.microsoft.com/office/powerpoint/2010/main" val="7689004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Median</a:t>
            </a:r>
            <a:endPar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p:txBody>
          <a:bodyPr/>
          <a:lstStyle/>
          <a:p>
            <a:pPr algn="just"/>
            <a:r>
              <a:rPr lang="en-US" b="1" dirty="0"/>
              <a:t>Median. </a:t>
            </a:r>
            <a:r>
              <a:rPr lang="en-US" b="1" dirty="0" smtClean="0"/>
              <a:t>Is t</a:t>
            </a:r>
            <a:r>
              <a:rPr lang="en-US" dirty="0" smtClean="0"/>
              <a:t>he </a:t>
            </a:r>
            <a:r>
              <a:rPr lang="en-US" i="1" dirty="0"/>
              <a:t>midpoint </a:t>
            </a:r>
            <a:r>
              <a:rPr lang="en-US" dirty="0"/>
              <a:t>value of a set of data when the numbers are ranked in ascending or descending order.</a:t>
            </a:r>
          </a:p>
          <a:p>
            <a:pPr algn="l"/>
            <a:endParaRPr lang="en-US" dirty="0"/>
          </a:p>
        </p:txBody>
      </p:sp>
    </p:spTree>
    <p:extLst>
      <p:ext uri="{BB962C8B-B14F-4D97-AF65-F5344CB8AC3E}">
        <p14:creationId xmlns:p14="http://schemas.microsoft.com/office/powerpoint/2010/main" val="32929272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Definition</a:t>
            </a:r>
          </a:p>
        </p:txBody>
      </p:sp>
      <p:sp>
        <p:nvSpPr>
          <p:cNvPr id="5" name="Content Placeholder 4"/>
          <p:cNvSpPr>
            <a:spLocks noGrp="1"/>
          </p:cNvSpPr>
          <p:nvPr>
            <p:ph idx="1"/>
          </p:nvPr>
        </p:nvSpPr>
        <p:spPr/>
        <p:txBody>
          <a:bodyPr/>
          <a:lstStyle/>
          <a:p>
            <a:pPr algn="just"/>
            <a:r>
              <a:rPr lang="en-US" b="1"/>
              <a:t>Median. Adalah </a:t>
            </a:r>
            <a:r>
              <a:rPr lang="en-US"/>
              <a:t>nilai titik tengah dari sekumpulan data yang telah diurutkan  secara askending (urut dari kecil ke besar) atau diskending (urut dari besar ke kecil).</a:t>
            </a:r>
          </a:p>
          <a:p>
            <a:endParaRPr lang="en-US" dirty="0"/>
          </a:p>
        </p:txBody>
      </p:sp>
    </p:spTree>
    <p:extLst>
      <p:ext uri="{BB962C8B-B14F-4D97-AF65-F5344CB8AC3E}">
        <p14:creationId xmlns:p14="http://schemas.microsoft.com/office/powerpoint/2010/main" val="8896086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57200" y="704850"/>
            <a:ext cx="7924800" cy="37338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400" smtClean="0">
                <a:solidFill>
                  <a:schemeClr val="tx1"/>
                </a:solidFill>
                <a:effectLst>
                  <a:outerShdw blurRad="38100" dist="38100" dir="2700000" algn="tl">
                    <a:srgbClr val="000000">
                      <a:alpha val="43137"/>
                    </a:srgbClr>
                  </a:outerShdw>
                </a:effectLst>
              </a:rPr>
              <a:t>LANGKAH-LANGKAH MENGHITUNG MEDIAN</a:t>
            </a:r>
          </a:p>
          <a:p>
            <a:pPr algn="just"/>
            <a:endParaRPr lang="en-US">
              <a:solidFill>
                <a:schemeClr val="tx1"/>
              </a:solidFill>
              <a:effectLst>
                <a:outerShdw blurRad="38100" dist="38100" dir="2700000" algn="tl">
                  <a:srgbClr val="000000">
                    <a:alpha val="43137"/>
                  </a:srgbClr>
                </a:outerShdw>
              </a:effectLst>
            </a:endParaRPr>
          </a:p>
          <a:p>
            <a:pPr marL="1482725" indent="-1482725" algn="just"/>
            <a:r>
              <a:rPr lang="en-US" smtClean="0">
                <a:solidFill>
                  <a:schemeClr val="tx1"/>
                </a:solidFill>
                <a:effectLst>
                  <a:outerShdw blurRad="38100" dist="38100" dir="2700000" algn="tl">
                    <a:srgbClr val="000000">
                      <a:alpha val="43137"/>
                    </a:srgbClr>
                  </a:outerShdw>
                </a:effectLst>
              </a:rPr>
              <a:t>Langkah 1	Urutkan angka askending (kecil ke besar) atau diskending (besar ke kecil)</a:t>
            </a:r>
          </a:p>
          <a:p>
            <a:pPr marL="1482725" indent="-1482725" algn="just"/>
            <a:r>
              <a:rPr lang="en-US" smtClean="0">
                <a:solidFill>
                  <a:schemeClr val="tx1"/>
                </a:solidFill>
                <a:effectLst>
                  <a:outerShdw blurRad="38100" dist="38100" dir="2700000" algn="tl">
                    <a:srgbClr val="000000">
                      <a:alpha val="43137"/>
                    </a:srgbClr>
                  </a:outerShdw>
                </a:effectLst>
              </a:rPr>
              <a:t>Langkah 2a	Jika banyaknya angka adalah ganjil,  maka MEDIAN adalah nilai dari angka yang di tengah urutan.</a:t>
            </a:r>
          </a:p>
          <a:p>
            <a:pPr marL="1482725" indent="-1482725" algn="just"/>
            <a:r>
              <a:rPr lang="en-US" smtClean="0">
                <a:solidFill>
                  <a:schemeClr val="tx1"/>
                </a:solidFill>
                <a:effectLst>
                  <a:outerShdw blurRad="38100" dist="38100" dir="2700000" algn="tl">
                    <a:srgbClr val="000000">
                      <a:alpha val="43137"/>
                    </a:srgbClr>
                  </a:outerShdw>
                </a:effectLst>
              </a:rPr>
              <a:t>Langkah 2b	Jika banyaknya angka adalah genap, maka MEDIAN adalah angka rata-rata nilai dua angka yang di tengah, atau bisa dihitung MEDIAN = (Nilai angka di tengah ke-1 + Nilai angka ditengah ke-2) / 2</a:t>
            </a:r>
            <a:endParaRPr lang="en-US">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82065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219200" y="209550"/>
            <a:ext cx="7186613" cy="4828309"/>
            <a:chOff x="1576387" y="29441"/>
            <a:chExt cx="5991225" cy="3990109"/>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7" y="29441"/>
              <a:ext cx="5991225"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013" y="2876550"/>
              <a:ext cx="58959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623214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0" y="133350"/>
            <a:ext cx="70485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18758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0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Modus (</a:t>
            </a:r>
            <a:r>
              <a:rPr lang="en-US" sz="8000" b="1"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Mode</a:t>
            </a:r>
            <a:r>
              <a:rPr lang="en-US" sz="80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p:txBody>
          <a:bodyPr>
            <a:noAutofit/>
          </a:bodyPr>
          <a:lstStyle/>
          <a:p>
            <a:pPr algn="just"/>
            <a:r>
              <a:rPr lang="en-US" sz="3600" b="1" smtClean="0"/>
              <a:t>Modus </a:t>
            </a:r>
            <a:r>
              <a:rPr lang="en-US" sz="3600" smtClean="0"/>
              <a:t>adalah nilai dari sekumpulan data yang paling sering muncul (terjadi) </a:t>
            </a:r>
            <a:endParaRPr lang="en-US" sz="3600" dirty="0"/>
          </a:p>
        </p:txBody>
      </p:sp>
    </p:spTree>
    <p:extLst>
      <p:ext uri="{BB962C8B-B14F-4D97-AF65-F5344CB8AC3E}">
        <p14:creationId xmlns:p14="http://schemas.microsoft.com/office/powerpoint/2010/main" val="3080930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762000" y="438150"/>
            <a:ext cx="7762103" cy="32766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smtClean="0">
                <a:solidFill>
                  <a:srgbClr val="FFC000"/>
                </a:solidFill>
                <a:effectLst>
                  <a:outerShdw blurRad="38100" dist="38100" dir="2700000" algn="tl">
                    <a:srgbClr val="000000">
                      <a:alpha val="43137"/>
                    </a:srgbClr>
                  </a:outerShdw>
                </a:effectLst>
                <a:latin typeface="Calibri" pitchFamily="34" charset="0"/>
                <a:cs typeface="Calibri" pitchFamily="34" charset="0"/>
              </a:rPr>
              <a:t>LANGKAH2</a:t>
            </a:r>
            <a:r>
              <a:rPr lang="en-US" sz="2000" b="1" smtClean="0">
                <a:solidFill>
                  <a:srgbClr val="FFFF00"/>
                </a:solidFill>
                <a:effectLst>
                  <a:outerShdw blurRad="38100" dist="38100" dir="2700000" algn="tl">
                    <a:srgbClr val="000000">
                      <a:alpha val="43137"/>
                    </a:srgbClr>
                  </a:outerShdw>
                </a:effectLst>
                <a:latin typeface="Calibri" pitchFamily="34" charset="0"/>
                <a:cs typeface="Calibri" pitchFamily="34" charset="0"/>
              </a:rPr>
              <a:t> </a:t>
            </a:r>
            <a:r>
              <a:rPr lang="en-US" sz="2000" b="1" smtClean="0">
                <a:solidFill>
                  <a:srgbClr val="00B0F0"/>
                </a:solidFill>
                <a:effectLst>
                  <a:outerShdw blurRad="38100" dist="38100" dir="2700000" algn="tl">
                    <a:srgbClr val="000000">
                      <a:alpha val="43137"/>
                    </a:srgbClr>
                  </a:outerShdw>
                </a:effectLst>
                <a:latin typeface="Calibri" pitchFamily="34" charset="0"/>
                <a:cs typeface="Calibri" pitchFamily="34" charset="0"/>
              </a:rPr>
              <a:t>    MENGHITUNG MODUS</a:t>
            </a:r>
          </a:p>
          <a:p>
            <a:pPr algn="just"/>
            <a:endParaRPr lang="en-US">
              <a:solidFill>
                <a:schemeClr val="tx1"/>
              </a:solidFill>
            </a:endParaRPr>
          </a:p>
          <a:p>
            <a:pPr marL="1433513" indent="-1433513" algn="just"/>
            <a:r>
              <a:rPr lang="en-US" smtClean="0">
                <a:solidFill>
                  <a:schemeClr val="tx1"/>
                </a:solidFill>
                <a:latin typeface="Gill Sans MT" pitchFamily="34" charset="0"/>
              </a:rPr>
              <a:t>Langkah 1 	Hitunglah berapa kali  muncul untuk tiap nilai pada sekumpulan data tersebut.</a:t>
            </a:r>
          </a:p>
          <a:p>
            <a:pPr marL="1433513" indent="-1433513" algn="just"/>
            <a:r>
              <a:rPr lang="en-US" smtClean="0">
                <a:solidFill>
                  <a:schemeClr val="tx1"/>
                </a:solidFill>
                <a:latin typeface="Gill Sans MT" pitchFamily="34" charset="0"/>
              </a:rPr>
              <a:t>Langkah 2a	Jika satu nilai muncul lebih sering dari  nilai yang lainnya, ini adalah MODUS</a:t>
            </a:r>
          </a:p>
          <a:p>
            <a:pPr marL="1433513" indent="-1433513" algn="just"/>
            <a:r>
              <a:rPr lang="en-US" smtClean="0">
                <a:solidFill>
                  <a:schemeClr val="tx1"/>
                </a:solidFill>
                <a:latin typeface="Gill Sans MT" pitchFamily="34" charset="0"/>
              </a:rPr>
              <a:t>Langkah 2b	Jika dua atau lebih  nilai muncul lebih sering dari yang lainnya, semuanya adalah MODUS.</a:t>
            </a:r>
          </a:p>
          <a:p>
            <a:pPr marL="1433513" indent="-1433513" algn="just"/>
            <a:r>
              <a:rPr lang="en-US" smtClean="0">
                <a:solidFill>
                  <a:schemeClr val="tx1"/>
                </a:solidFill>
                <a:latin typeface="Gill Sans MT" pitchFamily="34" charset="0"/>
              </a:rPr>
              <a:t>Langkah 2c	Jika semua nilai muncul sama seringnya, berarti tidak ada MODUS.</a:t>
            </a:r>
          </a:p>
          <a:p>
            <a:pPr marL="1309688" indent="-1309688" algn="just"/>
            <a:endParaRPr lang="en-US" smtClean="0">
              <a:solidFill>
                <a:schemeClr val="tx1"/>
              </a:solidFill>
            </a:endParaRPr>
          </a:p>
          <a:p>
            <a:pPr marL="1309688" indent="-1309688" algn="just"/>
            <a:endParaRPr lang="en-US">
              <a:solidFill>
                <a:schemeClr val="tx1"/>
              </a:solidFill>
            </a:endParaRPr>
          </a:p>
          <a:p>
            <a:pPr indent="457200" algn="just"/>
            <a:r>
              <a:rPr lang="en-US" b="1" smtClean="0">
                <a:solidFill>
                  <a:schemeClr val="tx1"/>
                </a:solidFill>
                <a:latin typeface="Arial Narrow" pitchFamily="34" charset="0"/>
              </a:rPr>
              <a:t>Aplikasi dalam bisnis dari modus ini biasanya dalam merchandising (barang dagangan), di mana ini digunakan untuk menelusuri barang mana yang paling sering dibeli. Perlu diketahui bahwa mean dan median dari sekumpulan data  akan memberi manffaat informasi yang kecil  dalam penjualan.</a:t>
            </a:r>
          </a:p>
          <a:p>
            <a:pPr marL="1309688" indent="-1309688" algn="just"/>
            <a:endParaRPr lang="en-US">
              <a:solidFill>
                <a:schemeClr val="tx1"/>
              </a:solidFill>
            </a:endParaRPr>
          </a:p>
        </p:txBody>
      </p:sp>
    </p:spTree>
    <p:extLst>
      <p:ext uri="{BB962C8B-B14F-4D97-AF65-F5344CB8AC3E}">
        <p14:creationId xmlns:p14="http://schemas.microsoft.com/office/powerpoint/2010/main" val="23979134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36480"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9525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1800" b="1" smtClean="0"/>
              <a:t>Definisi</a:t>
            </a:r>
            <a:r>
              <a:rPr lang="en-US" sz="1800" smtClean="0"/>
              <a:t>: Quartile adalah satu dari tiga titik yang membagi rentang data atau populasi ke dalam empat bagian yang sama.</a:t>
            </a:r>
          </a:p>
          <a:p>
            <a:r>
              <a:rPr lang="en-US" sz="1800" smtClean="0"/>
              <a:t>Lower </a:t>
            </a:r>
            <a:r>
              <a:rPr lang="en-US" sz="1800" dirty="0"/>
              <a:t>Q</a:t>
            </a:r>
            <a:r>
              <a:rPr lang="en-US" sz="1800" dirty="0" smtClean="0"/>
              <a:t>uartile </a:t>
            </a:r>
            <a:r>
              <a:rPr lang="en-US" sz="1800" dirty="0"/>
              <a:t>= 1/4(</a:t>
            </a:r>
            <a:r>
              <a:rPr lang="en-US" sz="1800" i="1" dirty="0"/>
              <a:t>n</a:t>
            </a:r>
            <a:r>
              <a:rPr lang="en-US" sz="1800" dirty="0"/>
              <a:t>+1</a:t>
            </a:r>
            <a:r>
              <a:rPr lang="en-US" sz="1800" dirty="0" smtClean="0"/>
              <a:t>)</a:t>
            </a:r>
          </a:p>
          <a:p>
            <a:r>
              <a:rPr lang="en-US" sz="1800" dirty="0"/>
              <a:t>U</a:t>
            </a:r>
            <a:r>
              <a:rPr lang="en-US" sz="1800" dirty="0" smtClean="0"/>
              <a:t>pper Quartile </a:t>
            </a:r>
            <a:r>
              <a:rPr lang="en-US" sz="1800" dirty="0"/>
              <a:t>= 3/4(</a:t>
            </a:r>
            <a:r>
              <a:rPr lang="en-US" sz="1800" i="1" dirty="0"/>
              <a:t>n</a:t>
            </a:r>
            <a:r>
              <a:rPr lang="en-US" sz="1800" dirty="0"/>
              <a:t>+1</a:t>
            </a:r>
            <a:r>
              <a:rPr lang="en-US" sz="1800" dirty="0" smtClean="0"/>
              <a:t>)</a:t>
            </a:r>
          </a:p>
          <a:p>
            <a:pPr marL="395288" indent="0">
              <a:buNone/>
            </a:pPr>
            <a:r>
              <a:rPr lang="en-US" sz="1800" smtClean="0"/>
              <a:t>di mana  </a:t>
            </a:r>
            <a:r>
              <a:rPr lang="en-US" sz="1800" i="1"/>
              <a:t>n</a:t>
            </a:r>
            <a:r>
              <a:rPr lang="en-US" sz="1800"/>
              <a:t> </a:t>
            </a:r>
            <a:r>
              <a:rPr lang="en-US" sz="1800" smtClean="0"/>
              <a:t>adalah banyaknya data nilai .</a:t>
            </a:r>
            <a:r>
              <a:rPr lang="en-US" sz="1800" dirty="0"/>
              <a:t> </a:t>
            </a:r>
          </a:p>
          <a:p>
            <a:pPr marL="0" indent="0">
              <a:buNone/>
            </a:pPr>
            <a:endParaRPr lang="en-US" sz="1800" dirty="0" smtClean="0"/>
          </a:p>
          <a:p>
            <a:r>
              <a:rPr lang="en-US" sz="1800" smtClean="0"/>
              <a:t>Tentu saja nilai harus diurutkan dari kecil ke besar: angka yang kita peroleh ada pada posisi urutan ini. Misal kita  mendapatkan 4 untuk lower quartile, ini berarti bahwa nilai ke 4 adalah LOWER QUARTILE</a:t>
            </a:r>
          </a:p>
          <a:p>
            <a:endParaRPr lang="en-US" sz="1800" dirty="0"/>
          </a:p>
        </p:txBody>
      </p:sp>
      <p:sp>
        <p:nvSpPr>
          <p:cNvPr id="3" name="Title 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Quartile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507790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mtClean="0"/>
              <a:t>Definisi: </a:t>
            </a:r>
            <a:r>
              <a:rPr lang="en-US" err="1" smtClean="0"/>
              <a:t>Decile</a:t>
            </a:r>
            <a:r>
              <a:rPr lang="en-US" smtClean="0"/>
              <a:t> adalah satu dari 9 titik yang mebagi distribusi angka yg sudah urut ke dalam interval yang sama menjadi 1/10 angka</a:t>
            </a:r>
          </a:p>
          <a:p>
            <a:endParaRPr lang="en-US" dirty="0"/>
          </a:p>
        </p:txBody>
      </p:sp>
      <p:sp>
        <p:nvSpPr>
          <p:cNvPr id="3" name="Title 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Decile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958013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smtClean="0"/>
              <a:t>Percentile</a:t>
            </a:r>
            <a:r>
              <a:rPr lang="en-US"/>
              <a:t> </a:t>
            </a:r>
            <a:r>
              <a:rPr lang="en-US" smtClean="0"/>
              <a:t>(atau </a:t>
            </a:r>
            <a:r>
              <a:rPr lang="en-US" b="1" dirty="0"/>
              <a:t>centile</a:t>
            </a:r>
            <a:r>
              <a:rPr lang="en-US"/>
              <a:t>) </a:t>
            </a:r>
            <a:r>
              <a:rPr lang="en-US" smtClean="0"/>
              <a:t>adalah nilai dari variabel di mana persent tertentu dari suatu observasi berada</a:t>
            </a:r>
          </a:p>
          <a:p>
            <a:r>
              <a:rPr lang="en-US" smtClean="0"/>
              <a:t>Sebagai contoh, percentile ke 20 adalah nilai (atau skor) di mana 20 persen dari observasi di temukan.</a:t>
            </a:r>
          </a:p>
          <a:p>
            <a:endParaRPr lang="en-US" dirty="0"/>
          </a:p>
        </p:txBody>
      </p:sp>
      <p:sp>
        <p:nvSpPr>
          <p:cNvPr id="3" name="Title 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Percentile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83930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86261"/>
            <a:ext cx="8610600" cy="2908361"/>
          </a:xfrm>
        </p:spPr>
        <p:txBody>
          <a:bodyPr>
            <a:noAutofit/>
          </a:bodyPr>
          <a:lstStyle/>
          <a:p>
            <a:pPr algn="just"/>
            <a:r>
              <a:rPr lang="en-US" sz="1600" b="1" dirty="0" err="1"/>
              <a:t>S</a:t>
            </a:r>
            <a:r>
              <a:rPr lang="en-US" sz="1600" b="1" dirty="0" err="1" smtClean="0"/>
              <a:t>kewness</a:t>
            </a:r>
            <a:r>
              <a:rPr lang="en-US" sz="1600"/>
              <a:t> </a:t>
            </a:r>
            <a:r>
              <a:rPr lang="en-US" sz="1600" smtClean="0"/>
              <a:t>adalah ukuran ketidaksimetrian dari distribusi frekuensi atau distribusi probabilitas dari suatu nilai nyata variabel random</a:t>
            </a:r>
          </a:p>
          <a:p>
            <a:r>
              <a:rPr lang="en-US" sz="1600" smtClean="0"/>
              <a:t>Nilai skewness bisa positif, negatif, atau tak terdefinisi</a:t>
            </a:r>
          </a:p>
          <a:p>
            <a:pPr algn="just"/>
            <a:r>
              <a:rPr lang="en-US" sz="1600" smtClean="0"/>
              <a:t>Secara kualitatif, kemiringan </a:t>
            </a:r>
            <a:r>
              <a:rPr lang="en-US" sz="1600" b="1" smtClean="0"/>
              <a:t>negative </a:t>
            </a:r>
            <a:r>
              <a:rPr lang="en-US" sz="1600" smtClean="0"/>
              <a:t>menunjukkan bahwa tail (ekor) pada sisi kiri fungsi densitas probabilitas </a:t>
            </a:r>
            <a:r>
              <a:rPr lang="en-US" sz="1600" b="1" smtClean="0"/>
              <a:t>lebih panjang </a:t>
            </a:r>
            <a:r>
              <a:rPr lang="en-US" sz="1600" smtClean="0"/>
              <a:t>dibandingkan di sisi kanan dan  sebagian besar nilai-nilai (mungkin termasuk median) berada di sebelah kanan rata-rata). Kemiringan </a:t>
            </a:r>
            <a:r>
              <a:rPr lang="en-US" sz="1600" b="1" smtClean="0"/>
              <a:t>positif </a:t>
            </a:r>
            <a:r>
              <a:rPr lang="en-US" sz="1600" smtClean="0"/>
              <a:t>menunjukkan bahwa ekor di sebelah kanan lebih panjang dibanding di sebelah kiri, dan sebagian besar nilai berada di sebelah kiri dari rata-rata. Kemiringan </a:t>
            </a:r>
            <a:r>
              <a:rPr lang="en-US" sz="1600" b="1" smtClean="0"/>
              <a:t>nol </a:t>
            </a:r>
            <a:r>
              <a:rPr lang="en-US" sz="1600" smtClean="0"/>
              <a:t>menunjukkan bahwa nilai-nilai yang ada relatif sama terdistribusi di kanan dan kiri rata-rata, biasanya tapi tidak selalu  ini mengimplikasikan distribusi yang simetris.</a:t>
            </a:r>
          </a:p>
          <a:p>
            <a:endParaRPr lang="en-US" sz="1600" dirty="0"/>
          </a:p>
        </p:txBody>
      </p:sp>
      <p:sp>
        <p:nvSpPr>
          <p:cNvPr id="3" name="Title 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Skewness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9848077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86261"/>
            <a:ext cx="8610600" cy="2908361"/>
          </a:xfrm>
        </p:spPr>
        <p:txBody>
          <a:bodyPr>
            <a:noAutofit/>
          </a:bodyPr>
          <a:lstStyle/>
          <a:p>
            <a:r>
              <a:rPr lang="en-US" sz="1800" b="1" dirty="0" err="1"/>
              <a:t>S</a:t>
            </a:r>
            <a:r>
              <a:rPr lang="en-US" sz="1800" b="1" dirty="0" err="1" smtClean="0"/>
              <a:t>kewness</a:t>
            </a:r>
            <a:r>
              <a:rPr lang="en-US" sz="1800" dirty="0"/>
              <a:t> is a measure of the asymmetry of the </a:t>
            </a:r>
            <a:r>
              <a:rPr lang="en-US" sz="1800" dirty="0" smtClean="0"/>
              <a:t>frequency distribution or probability </a:t>
            </a:r>
            <a:r>
              <a:rPr lang="en-US" sz="1800" dirty="0"/>
              <a:t>distribution of a real-valued random variable</a:t>
            </a:r>
            <a:r>
              <a:rPr lang="en-US" sz="1800" dirty="0" smtClean="0"/>
              <a:t>.</a:t>
            </a:r>
          </a:p>
          <a:p>
            <a:r>
              <a:rPr lang="en-US" sz="1800" dirty="0" smtClean="0"/>
              <a:t>The </a:t>
            </a:r>
            <a:r>
              <a:rPr lang="en-US" sz="1800" dirty="0" err="1"/>
              <a:t>skewness</a:t>
            </a:r>
            <a:r>
              <a:rPr lang="en-US" sz="1800" dirty="0"/>
              <a:t> value can be positive or negative, or even undefined. </a:t>
            </a:r>
            <a:endParaRPr lang="en-US" sz="1800" dirty="0" smtClean="0"/>
          </a:p>
          <a:p>
            <a:r>
              <a:rPr lang="en-US" sz="1800" dirty="0" smtClean="0"/>
              <a:t>Qualitatively</a:t>
            </a:r>
            <a:r>
              <a:rPr lang="en-US" sz="1800" dirty="0"/>
              <a:t>, </a:t>
            </a:r>
            <a:r>
              <a:rPr lang="en-US" sz="1800" b="1" dirty="0"/>
              <a:t>a</a:t>
            </a:r>
            <a:r>
              <a:rPr lang="en-US" sz="1800" dirty="0"/>
              <a:t> </a:t>
            </a:r>
            <a:r>
              <a:rPr lang="en-US" sz="1800" b="1" dirty="0"/>
              <a:t>negative </a:t>
            </a:r>
            <a:r>
              <a:rPr lang="en-US" sz="1800" dirty="0"/>
              <a:t>skew indicates that the </a:t>
            </a:r>
            <a:r>
              <a:rPr lang="en-US" sz="1800" i="1" dirty="0"/>
              <a:t>tail</a:t>
            </a:r>
            <a:r>
              <a:rPr lang="en-US" sz="1800" dirty="0"/>
              <a:t> on the left side of the probability density function is </a:t>
            </a:r>
            <a:r>
              <a:rPr lang="en-US" sz="1800" i="1" dirty="0"/>
              <a:t>longer</a:t>
            </a:r>
            <a:r>
              <a:rPr lang="en-US" sz="1800" dirty="0"/>
              <a:t> than the right side and the bulk of the values (possibly including the median) lie to the right of the mean. A positive skew indicates that the </a:t>
            </a:r>
            <a:r>
              <a:rPr lang="en-US" sz="1800" i="1" dirty="0"/>
              <a:t>tail</a:t>
            </a:r>
            <a:r>
              <a:rPr lang="en-US" sz="1800" dirty="0"/>
              <a:t> on the right side is </a:t>
            </a:r>
            <a:r>
              <a:rPr lang="en-US" sz="1800" i="1" dirty="0"/>
              <a:t>longer</a:t>
            </a:r>
            <a:r>
              <a:rPr lang="en-US" sz="1800" dirty="0"/>
              <a:t> than the left side and the bulk of the values lie to the left of the mean. A zero value indicates that the values are relatively evenly distributed on both sides of the mean, typically but not necessarily implying a symmetric distribution.</a:t>
            </a:r>
          </a:p>
        </p:txBody>
      </p:sp>
      <p:sp>
        <p:nvSpPr>
          <p:cNvPr id="3" name="Title 2"/>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Skewness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47965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Rentang (</a:t>
            </a:r>
            <a:r>
              <a:rPr lang="en-US" sz="7200" b="1"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Range</a:t>
            </a:r>
            <a:r>
              <a:rPr lang="en-US" sz="72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p:txBody>
          <a:bodyPr>
            <a:noAutofit/>
          </a:bodyPr>
          <a:lstStyle/>
          <a:p>
            <a:pPr algn="just"/>
            <a:r>
              <a:rPr lang="en-US" sz="2800" b="1" dirty="0" smtClean="0"/>
              <a:t>Range</a:t>
            </a:r>
            <a:r>
              <a:rPr lang="en-US" sz="2800" b="1" smtClean="0"/>
              <a:t>, </a:t>
            </a:r>
            <a:r>
              <a:rPr lang="en-US" sz="2800" smtClean="0"/>
              <a:t>adalah perbedaan antara nilai yang terendah dengan nilai yang tertinggi dalam sekumpulan data; ini digunakan untuk mengukur dispersi (penyebaran)</a:t>
            </a:r>
          </a:p>
        </p:txBody>
      </p:sp>
    </p:spTree>
    <p:extLst>
      <p:ext uri="{BB962C8B-B14F-4D97-AF65-F5344CB8AC3E}">
        <p14:creationId xmlns:p14="http://schemas.microsoft.com/office/powerpoint/2010/main" val="17108672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Definition</a:t>
            </a:r>
            <a:endParaRPr lang="en-US" dirty="0"/>
          </a:p>
        </p:txBody>
      </p:sp>
      <p:sp>
        <p:nvSpPr>
          <p:cNvPr id="5" name="Content Placeholder 4"/>
          <p:cNvSpPr>
            <a:spLocks noGrp="1"/>
          </p:cNvSpPr>
          <p:nvPr>
            <p:ph idx="1"/>
          </p:nvPr>
        </p:nvSpPr>
        <p:spPr/>
        <p:txBody>
          <a:bodyPr>
            <a:normAutofit lnSpcReduction="10000"/>
          </a:bodyPr>
          <a:lstStyle/>
          <a:p>
            <a:r>
              <a:rPr lang="en-US" dirty="0"/>
              <a:t>The </a:t>
            </a:r>
            <a:r>
              <a:rPr lang="en-US" b="1" dirty="0"/>
              <a:t>range </a:t>
            </a:r>
            <a:r>
              <a:rPr lang="en-US" dirty="0"/>
              <a:t>is a measure of </a:t>
            </a:r>
            <a:r>
              <a:rPr lang="en-US" i="1" dirty="0"/>
              <a:t>dispersion</a:t>
            </a:r>
            <a:r>
              <a:rPr lang="en-US" dirty="0"/>
              <a:t>; it is the </a:t>
            </a:r>
            <a:r>
              <a:rPr lang="en-US" dirty="0" smtClean="0"/>
              <a:t>difference between </a:t>
            </a:r>
            <a:r>
              <a:rPr lang="en-US" dirty="0"/>
              <a:t>the lowest and the highest values in a data set. It is used to measure the scope </a:t>
            </a:r>
            <a:r>
              <a:rPr lang="en-US" dirty="0" smtClean="0"/>
              <a:t>or broadness </a:t>
            </a:r>
            <a:r>
              <a:rPr lang="en-US" dirty="0"/>
              <a:t>of a set of data. A small range indicates that the data in a set are narrow in scope</a:t>
            </a:r>
            <a:r>
              <a:rPr lang="en-US" dirty="0" smtClean="0"/>
              <a:t>; the </a:t>
            </a:r>
            <a:r>
              <a:rPr lang="en-US" dirty="0"/>
              <a:t>values are close to each other. A large range indicates that the data in a set are wide </a:t>
            </a:r>
            <a:r>
              <a:rPr lang="en-US" dirty="0" smtClean="0"/>
              <a:t>in scope</a:t>
            </a:r>
            <a:r>
              <a:rPr lang="en-US" dirty="0"/>
              <a:t>; the values are spread far apart</a:t>
            </a:r>
            <a:r>
              <a:rPr lang="en-US" dirty="0" smtClean="0"/>
              <a:t>.</a:t>
            </a:r>
          </a:p>
          <a:p>
            <a:endParaRPr lang="en-US" dirty="0" smtClean="0"/>
          </a:p>
          <a:p>
            <a:endParaRPr lang="en-US" dirty="0"/>
          </a:p>
        </p:txBody>
      </p:sp>
    </p:spTree>
    <p:extLst>
      <p:ext uri="{BB962C8B-B14F-4D97-AF65-F5344CB8AC3E}">
        <p14:creationId xmlns:p14="http://schemas.microsoft.com/office/powerpoint/2010/main" val="28839979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8014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26028"/>
            <a:ext cx="7386964" cy="2707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6368"/>
            <a:ext cx="7543800" cy="218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4356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Standard Deviation</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a:xfrm>
            <a:off x="699249" y="2825488"/>
            <a:ext cx="7734747" cy="1879862"/>
          </a:xfrm>
        </p:spPr>
        <p:txBody>
          <a:bodyPr>
            <a:noAutofit/>
          </a:bodyPr>
          <a:lstStyle/>
          <a:p>
            <a:pPr algn="just"/>
            <a:r>
              <a:rPr lang="en-US" sz="2800" b="1" dirty="0" smtClean="0"/>
              <a:t>Standard Deviation</a:t>
            </a:r>
            <a:r>
              <a:rPr lang="en-US" sz="2800"/>
              <a:t> </a:t>
            </a:r>
            <a:r>
              <a:rPr lang="en-US" sz="2800" smtClean="0"/>
              <a:t>(disajikan dengan simbol sigma, </a:t>
            </a:r>
            <a:r>
              <a:rPr lang="en-US" sz="2800" b="1" smtClean="0">
                <a:ln>
                  <a:solidFill>
                    <a:srgbClr val="0070C0"/>
                  </a:solidFill>
                </a:ln>
                <a:solidFill>
                  <a:srgbClr val="0070C0"/>
                </a:solidFill>
                <a:sym typeface="Symbol"/>
              </a:rPr>
              <a:t></a:t>
            </a:r>
            <a:r>
              <a:rPr lang="en-US" sz="2800" smtClean="0"/>
              <a:t>) memperlihatkan seberapa besar variasi atau dispersi ada dari rata-ratanya</a:t>
            </a:r>
          </a:p>
          <a:p>
            <a:pPr algn="just"/>
            <a:r>
              <a:rPr lang="en-US" sz="2800" smtClean="0"/>
              <a:t>mean</a:t>
            </a:r>
            <a:r>
              <a:rPr lang="en-US" sz="2800" dirty="0"/>
              <a:t>, or expected value).</a:t>
            </a:r>
          </a:p>
        </p:txBody>
      </p:sp>
    </p:spTree>
    <p:extLst>
      <p:ext uri="{BB962C8B-B14F-4D97-AF65-F5344CB8AC3E}">
        <p14:creationId xmlns:p14="http://schemas.microsoft.com/office/powerpoint/2010/main" val="418535910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b="1" dirty="0"/>
              <a:t>S</a:t>
            </a:r>
            <a:r>
              <a:rPr lang="en-US" b="1" dirty="0" smtClean="0"/>
              <a:t>tandard </a:t>
            </a:r>
            <a:r>
              <a:rPr lang="en-US" b="1" dirty="0"/>
              <a:t>D</a:t>
            </a:r>
            <a:r>
              <a:rPr lang="en-US" b="1" dirty="0" smtClean="0"/>
              <a:t>eviation</a:t>
            </a:r>
            <a:r>
              <a:rPr lang="en-US" dirty="0"/>
              <a:t> (represented by the symbol sigma</a:t>
            </a:r>
            <a:r>
              <a:rPr lang="en-US" dirty="0" smtClean="0"/>
              <a:t>, </a:t>
            </a:r>
            <a:r>
              <a:rPr lang="en-US" b="1" dirty="0" smtClean="0">
                <a:hlinkClick r:id="rId2" tooltip="Sigma"/>
              </a:rPr>
              <a:t>σ</a:t>
            </a:r>
            <a:r>
              <a:rPr lang="en-US" dirty="0"/>
              <a:t>) shows how much variation or "dispersion" exists from the average (mean, or expected value). </a:t>
            </a:r>
            <a:endParaRPr lang="en-US" dirty="0" smtClean="0"/>
          </a:p>
          <a:p>
            <a:r>
              <a:rPr lang="en-US" dirty="0" smtClean="0"/>
              <a:t>A </a:t>
            </a:r>
            <a:r>
              <a:rPr lang="en-US" dirty="0"/>
              <a:t>low standard deviation indicates that the data points tend to be very close to </a:t>
            </a:r>
            <a:r>
              <a:rPr lang="en-US" dirty="0" smtClean="0"/>
              <a:t>the mean</a:t>
            </a:r>
            <a:r>
              <a:rPr lang="en-US" dirty="0"/>
              <a:t>, whereas high standard deviation indicates that the data points are spread out over a large range of values.</a:t>
            </a:r>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21916700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ttp://t3.gstatic.com/images?q=tbn:ANd9GcSaS836NPPdmPd-Jg1Epewqd0AlF6zh5-W6Aw5x4ThW7Dh0h5k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90588"/>
            <a:ext cx="5105400" cy="32406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38350" y="1364218"/>
            <a:ext cx="1101584" cy="523220"/>
          </a:xfrm>
          <a:prstGeom prst="rect">
            <a:avLst/>
          </a:prstGeom>
          <a:noFill/>
        </p:spPr>
        <p:txBody>
          <a:bodyPr wrap="none" rtlCol="0">
            <a:spAutoFit/>
          </a:bodyPr>
          <a:lstStyle/>
          <a:p>
            <a:r>
              <a:rPr lang="en-US" sz="2800" b="1" dirty="0" smtClean="0">
                <a:solidFill>
                  <a:srgbClr val="003399"/>
                </a:solidFill>
                <a:latin typeface="Arial" pitchFamily="34" charset="0"/>
                <a:cs typeface="Arial" pitchFamily="34" charset="0"/>
              </a:rPr>
              <a:t>SD = </a:t>
            </a:r>
            <a:endParaRPr lang="en-US" sz="2800" b="1"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566428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Grouped Data</a:t>
            </a:r>
            <a:endParaRPr lang="en-US" sz="8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Text Placeholder 2"/>
          <p:cNvSpPr>
            <a:spLocks noGrp="1"/>
          </p:cNvSpPr>
          <p:nvPr>
            <p:ph type="body" idx="1"/>
          </p:nvPr>
        </p:nvSpPr>
        <p:spPr/>
        <p:txBody>
          <a:bodyPr/>
          <a:lstStyle/>
          <a:p>
            <a:pPr algn="just"/>
            <a:r>
              <a:rPr lang="en-US" b="1" dirty="0"/>
              <a:t>Grouped Data, </a:t>
            </a:r>
            <a:r>
              <a:rPr lang="en-US" dirty="0"/>
              <a:t>is data that have been divided into equal-size groups known as classes. Frequently used to represent data when dealing with large amounts of values in a set.</a:t>
            </a:r>
          </a:p>
          <a:p>
            <a:pPr algn="just"/>
            <a:endParaRPr lang="en-US" dirty="0"/>
          </a:p>
        </p:txBody>
      </p:sp>
    </p:spTree>
    <p:extLst>
      <p:ext uri="{BB962C8B-B14F-4D97-AF65-F5344CB8AC3E}">
        <p14:creationId xmlns:p14="http://schemas.microsoft.com/office/powerpoint/2010/main" val="130214443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r>
              <a:rPr lang="en-US" b="1" dirty="0"/>
              <a:t>U</a:t>
            </a:r>
            <a:r>
              <a:rPr lang="en-US" b="1" dirty="0" smtClean="0"/>
              <a:t>ngrouped Data, </a:t>
            </a:r>
            <a:r>
              <a:rPr lang="en-US" dirty="0" smtClean="0"/>
              <a:t>is data </a:t>
            </a:r>
            <a:r>
              <a:rPr lang="en-US" dirty="0"/>
              <a:t>that have not </a:t>
            </a:r>
            <a:r>
              <a:rPr lang="en-US" dirty="0" smtClean="0"/>
              <a:t>been grouped </a:t>
            </a:r>
            <a:r>
              <a:rPr lang="en-US" dirty="0"/>
              <a:t>into a distribution-type format</a:t>
            </a:r>
            <a:r>
              <a:rPr lang="en-US" dirty="0" smtClean="0"/>
              <a:t>. </a:t>
            </a:r>
            <a:endParaRPr lang="en-US" dirty="0"/>
          </a:p>
          <a:p>
            <a:r>
              <a:rPr lang="en-US" b="1" dirty="0"/>
              <a:t>G</a:t>
            </a:r>
            <a:r>
              <a:rPr lang="en-US" b="1" dirty="0" smtClean="0"/>
              <a:t>rouped Data, </a:t>
            </a:r>
            <a:r>
              <a:rPr lang="en-US" dirty="0" smtClean="0"/>
              <a:t>is data </a:t>
            </a:r>
            <a:r>
              <a:rPr lang="en-US" dirty="0"/>
              <a:t>that have </a:t>
            </a:r>
            <a:r>
              <a:rPr lang="en-US" dirty="0" smtClean="0"/>
              <a:t>been divided </a:t>
            </a:r>
            <a:r>
              <a:rPr lang="en-US" dirty="0"/>
              <a:t>into equal-size groups known </a:t>
            </a:r>
            <a:r>
              <a:rPr lang="en-US" dirty="0" smtClean="0"/>
              <a:t>as classes</a:t>
            </a:r>
            <a:r>
              <a:rPr lang="en-US" dirty="0"/>
              <a:t>. Frequently used to represent </a:t>
            </a:r>
            <a:r>
              <a:rPr lang="en-US" dirty="0" smtClean="0"/>
              <a:t>data when </a:t>
            </a:r>
            <a:r>
              <a:rPr lang="en-US" dirty="0"/>
              <a:t>dealing with large amounts of </a:t>
            </a:r>
            <a:r>
              <a:rPr lang="en-US" dirty="0" smtClean="0"/>
              <a:t>values in </a:t>
            </a:r>
            <a:r>
              <a:rPr lang="en-US" dirty="0"/>
              <a:t>a set.</a:t>
            </a:r>
          </a:p>
          <a:p>
            <a:r>
              <a:rPr lang="en-US" b="1" dirty="0" smtClean="0"/>
              <a:t>Frequency. </a:t>
            </a:r>
            <a:r>
              <a:rPr lang="en-US" dirty="0" smtClean="0"/>
              <a:t>Is the </a:t>
            </a:r>
            <a:r>
              <a:rPr lang="en-US" dirty="0"/>
              <a:t>number of values in </a:t>
            </a:r>
            <a:r>
              <a:rPr lang="en-US" dirty="0" smtClean="0"/>
              <a:t>each class </a:t>
            </a:r>
            <a:r>
              <a:rPr lang="en-US" dirty="0"/>
              <a:t>of a frequency distribution.</a:t>
            </a:r>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4043876758"/>
      </p:ext>
    </p:extLst>
  </p:cSld>
  <p:clrMapOvr>
    <a:masterClrMapping/>
  </p:clrMapOvr>
  <p:transition spd="slow">
    <p:wheel spokes="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algn="just"/>
            <a:r>
              <a:rPr lang="en-US" b="1" dirty="0"/>
              <a:t>frequency distribution, or </a:t>
            </a:r>
            <a:r>
              <a:rPr lang="en-US" b="1" dirty="0" smtClean="0"/>
              <a:t>frequency table </a:t>
            </a:r>
            <a:r>
              <a:rPr lang="en-US" dirty="0"/>
              <a:t>The chart obtained by dividing </a:t>
            </a:r>
            <a:r>
              <a:rPr lang="en-US" dirty="0" smtClean="0"/>
              <a:t>data into </a:t>
            </a:r>
            <a:r>
              <a:rPr lang="en-US" dirty="0"/>
              <a:t>equal-size classes; used to organize </a:t>
            </a:r>
            <a:r>
              <a:rPr lang="en-US" dirty="0" smtClean="0"/>
              <a:t>large amounts </a:t>
            </a:r>
            <a:r>
              <a:rPr lang="en-US" dirty="0"/>
              <a:t>of data into a more compact </a:t>
            </a:r>
            <a:r>
              <a:rPr lang="en-US" dirty="0" smtClean="0"/>
              <a:t>form without </a:t>
            </a:r>
            <a:r>
              <a:rPr lang="en-US" dirty="0"/>
              <a:t>changing the </a:t>
            </a:r>
            <a:r>
              <a:rPr lang="en-US" dirty="0" smtClean="0"/>
              <a:t>essential information contained </a:t>
            </a:r>
            <a:r>
              <a:rPr lang="en-US" dirty="0"/>
              <a:t>in those values.</a:t>
            </a:r>
            <a:endParaRPr lang="en-US" dirty="0" smtClean="0"/>
          </a:p>
          <a:p>
            <a:endParaRPr lang="en-US" dirty="0"/>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835625312"/>
      </p:ext>
    </p:extLst>
  </p:cSld>
  <p:clrMapOvr>
    <a:masterClrMapping/>
  </p:clrMapOvr>
  <p:transition spd="slow">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71488"/>
            <a:ext cx="8450488" cy="286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157064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333375"/>
            <a:ext cx="6321091"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56717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81150"/>
            <a:ext cx="697865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00734" y="506909"/>
            <a:ext cx="2533066" cy="769441"/>
          </a:xfrm>
          <a:prstGeom prst="rect">
            <a:avLst/>
          </a:prstGeom>
          <a:noFill/>
        </p:spPr>
        <p:txBody>
          <a:bodyPr wrap="none" rtlCol="0">
            <a:spAutoFit/>
          </a:bodyPr>
          <a:lstStyle/>
          <a:p>
            <a:r>
              <a:rPr lang="en-US" sz="44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Excercise</a:t>
            </a:r>
            <a:endParaRPr lang="en-US" dirty="0"/>
          </a:p>
        </p:txBody>
      </p:sp>
    </p:spTree>
    <p:extLst>
      <p:ext uri="{BB962C8B-B14F-4D97-AF65-F5344CB8AC3E}">
        <p14:creationId xmlns:p14="http://schemas.microsoft.com/office/powerpoint/2010/main" val="392008469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a:t>
            </a:r>
            <a:br>
              <a:rPr lang="en-US" dirty="0" smtClean="0"/>
            </a:br>
            <a:r>
              <a:rPr lang="en-US" sz="3600" dirty="0" smtClean="0"/>
              <a:t>(Grouped Data)</a:t>
            </a:r>
            <a:endParaRPr lang="en-US" sz="3600"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3036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Calculating the mean of grouped data</a:t>
            </a:r>
            <a:endParaRPr lang="en-US" sz="2800" dirty="0"/>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09750"/>
            <a:ext cx="6350098"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15474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399" y="0"/>
            <a:ext cx="460057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720" y="1594118"/>
            <a:ext cx="4754880" cy="341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536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Histogram</a:t>
            </a:r>
            <a:endParaRPr lang="en-US" dirty="0"/>
          </a:p>
        </p:txBody>
      </p:sp>
      <p:sp>
        <p:nvSpPr>
          <p:cNvPr id="5" name="Text Placeholder 4"/>
          <p:cNvSpPr>
            <a:spLocks noGrp="1"/>
          </p:cNvSpPr>
          <p:nvPr>
            <p:ph type="body" idx="1"/>
          </p:nvPr>
        </p:nvSpPr>
        <p:spPr/>
        <p:txBody>
          <a:bodyPr>
            <a:noAutofit/>
          </a:bodyPr>
          <a:lstStyle/>
          <a:p>
            <a:pPr algn="just"/>
            <a:r>
              <a:rPr lang="en-US" sz="2400" b="1" dirty="0" smtClean="0"/>
              <a:t>Histogram </a:t>
            </a:r>
            <a:r>
              <a:rPr lang="en-US" sz="2400" dirty="0"/>
              <a:t>i</a:t>
            </a:r>
            <a:r>
              <a:rPr lang="en-US" sz="2400" dirty="0" smtClean="0"/>
              <a:t>s a </a:t>
            </a:r>
            <a:r>
              <a:rPr lang="en-US" sz="2400" dirty="0"/>
              <a:t>special type of bar chart, without space between the bars, which is used to display the data from a frequency </a:t>
            </a:r>
            <a:r>
              <a:rPr lang="en-US" sz="2400" dirty="0" smtClean="0"/>
              <a:t>distribution.</a:t>
            </a:r>
            <a:endParaRPr lang="en-US" sz="2400" dirty="0"/>
          </a:p>
          <a:p>
            <a:endParaRPr lang="en-US" sz="2400" dirty="0"/>
          </a:p>
        </p:txBody>
      </p:sp>
    </p:spTree>
    <p:extLst>
      <p:ext uri="{BB962C8B-B14F-4D97-AF65-F5344CB8AC3E}">
        <p14:creationId xmlns:p14="http://schemas.microsoft.com/office/powerpoint/2010/main" val="7473549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r>
              <a:rPr lang="en-US" b="1" dirty="0" smtClean="0"/>
              <a:t>Histogram. </a:t>
            </a:r>
            <a:r>
              <a:rPr lang="en-US" dirty="0" smtClean="0"/>
              <a:t>Is a </a:t>
            </a:r>
            <a:r>
              <a:rPr lang="en-US" dirty="0"/>
              <a:t>special type of bar chart</a:t>
            </a:r>
            <a:r>
              <a:rPr lang="en-US" dirty="0" smtClean="0"/>
              <a:t>, without </a:t>
            </a:r>
            <a:r>
              <a:rPr lang="en-US" dirty="0"/>
              <a:t>space between the bars, which </a:t>
            </a:r>
            <a:r>
              <a:rPr lang="en-US" dirty="0" smtClean="0"/>
              <a:t>is used </a:t>
            </a:r>
            <a:r>
              <a:rPr lang="en-US" dirty="0"/>
              <a:t>to display the data from a </a:t>
            </a:r>
            <a:r>
              <a:rPr lang="en-US" dirty="0" smtClean="0"/>
              <a:t>frequency distribution.</a:t>
            </a:r>
          </a:p>
          <a:p>
            <a:r>
              <a:rPr lang="en-US" dirty="0"/>
              <a:t>A </a:t>
            </a:r>
            <a:r>
              <a:rPr lang="en-US" b="1" dirty="0"/>
              <a:t>histogram </a:t>
            </a:r>
            <a:r>
              <a:rPr lang="en-US" dirty="0"/>
              <a:t>is a special type of bar chart that is used in business to display the data </a:t>
            </a:r>
            <a:r>
              <a:rPr lang="en-US" dirty="0" smtClean="0"/>
              <a:t>from a </a:t>
            </a:r>
            <a:r>
              <a:rPr lang="en-US" dirty="0"/>
              <a:t>frequency distribution. A histogram is drawn in the same way as a standard bar chart </a:t>
            </a:r>
            <a:r>
              <a:rPr lang="en-US" dirty="0" smtClean="0"/>
              <a:t>but without </a:t>
            </a:r>
            <a:r>
              <a:rPr lang="en-US" dirty="0"/>
              <a:t>space between the </a:t>
            </a:r>
            <a:r>
              <a:rPr lang="en-US" dirty="0" smtClean="0"/>
              <a:t>bars.</a:t>
            </a:r>
            <a:endParaRPr lang="en-US" dirty="0"/>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14893887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57" y="1123950"/>
            <a:ext cx="9069543"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738578"/>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0"/>
            <a:ext cx="9171709"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66951"/>
            <a:ext cx="6364224" cy="2793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6274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3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Index</a:t>
            </a:r>
            <a:endParaRPr lang="en-US" sz="1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type="body" idx="1"/>
          </p:nvPr>
        </p:nvSpPr>
        <p:spPr/>
        <p:txBody>
          <a:bodyPr>
            <a:normAutofit fontScale="92500"/>
          </a:bodyPr>
          <a:lstStyle/>
          <a:p>
            <a:pPr algn="just"/>
            <a:r>
              <a:rPr lang="en-US" dirty="0"/>
              <a:t>A number that represents the change in price or value of an aggregate of goods, services, wages, or other measurable quantity in comparison with a reference number for a previous period of time.</a:t>
            </a:r>
          </a:p>
        </p:txBody>
      </p:sp>
    </p:spTree>
    <p:extLst>
      <p:ext uri="{BB962C8B-B14F-4D97-AF65-F5344CB8AC3E}">
        <p14:creationId xmlns:p14="http://schemas.microsoft.com/office/powerpoint/2010/main" val="17742388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r>
              <a:rPr lang="en-US" b="1" dirty="0" smtClean="0"/>
              <a:t>Index </a:t>
            </a:r>
            <a:r>
              <a:rPr lang="en-US" dirty="0" smtClean="0"/>
              <a:t>is a </a:t>
            </a:r>
            <a:r>
              <a:rPr lang="en-US" dirty="0"/>
              <a:t>number that represents the change in price or value of an aggregate of goods, services, wages, or other measurable quantity in comparison with a reference number for a previous period of time.</a:t>
            </a:r>
          </a:p>
          <a:p>
            <a:r>
              <a:rPr lang="en-US" b="1" dirty="0"/>
              <a:t>I</a:t>
            </a:r>
            <a:r>
              <a:rPr lang="en-US" b="1" dirty="0" smtClean="0"/>
              <a:t>ndex</a:t>
            </a:r>
            <a:r>
              <a:rPr lang="en-US" dirty="0"/>
              <a:t> </a:t>
            </a:r>
            <a:r>
              <a:rPr lang="en-US" dirty="0" smtClean="0"/>
              <a:t>is </a:t>
            </a:r>
            <a:r>
              <a:rPr lang="en-US" dirty="0"/>
              <a:t>a number or ratio (a value on a scale of measurement) derived from a series of observed facts; can reveal relative changes as a function of time</a:t>
            </a:r>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801802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marL="457200" indent="-457200"/>
            <a:r>
              <a:rPr lang="en-US" dirty="0"/>
              <a:t>A grouping of equities, indexes or other factors combined in a standardized way, providing a useful statistical measure of overall market or sector performance over time.</a:t>
            </a:r>
            <a:br>
              <a:rPr lang="en-US" dirty="0"/>
            </a:br>
            <a:endParaRPr lang="en-US" dirty="0" smtClean="0"/>
          </a:p>
          <a:p>
            <a:pPr marL="457200" indent="-457200"/>
            <a:r>
              <a:rPr lang="en-US" dirty="0" smtClean="0"/>
              <a:t>Read more</a:t>
            </a:r>
            <a:r>
              <a:rPr lang="en-US" dirty="0"/>
              <a:t>: </a:t>
            </a:r>
            <a:endParaRPr lang="en-US" dirty="0" smtClean="0"/>
          </a:p>
          <a:p>
            <a:pPr marL="411480" lvl="1" indent="0">
              <a:buNone/>
            </a:pPr>
            <a:r>
              <a:rPr lang="en-US" dirty="0" smtClean="0">
                <a:hlinkClick r:id="rId2"/>
              </a:rPr>
              <a:t>http</a:t>
            </a:r>
            <a:r>
              <a:rPr lang="en-US" dirty="0">
                <a:hlinkClick r:id="rId2"/>
              </a:rPr>
              <a:t>://</a:t>
            </a:r>
            <a:r>
              <a:rPr lang="en-US" dirty="0" smtClean="0">
                <a:hlinkClick r:id="rId2"/>
              </a:rPr>
              <a:t>www.investopedia.com/terms/c/compositeindex.asp#ixzz27PrOB7Dg</a:t>
            </a:r>
            <a:endParaRPr lang="en-US" dirty="0" smtClean="0"/>
          </a:p>
        </p:txBody>
      </p:sp>
      <p:sp>
        <p:nvSpPr>
          <p:cNvPr id="4" name="Title 3"/>
          <p:cNvSpPr>
            <a:spLocks noGrp="1"/>
          </p:cNvSpPr>
          <p:nvPr>
            <p:ph type="title"/>
          </p:nvPr>
        </p:nvSpPr>
        <p:spPr/>
        <p:txBody>
          <a:bodyPr/>
          <a:lstStyle/>
          <a:p>
            <a:r>
              <a:rPr lang="en-US" dirty="0" smtClean="0"/>
              <a:t>Definition</a:t>
            </a:r>
            <a:endParaRPr lang="en-US" dirty="0"/>
          </a:p>
        </p:txBody>
      </p:sp>
    </p:spTree>
    <p:extLst>
      <p:ext uri="{BB962C8B-B14F-4D97-AF65-F5344CB8AC3E}">
        <p14:creationId xmlns:p14="http://schemas.microsoft.com/office/powerpoint/2010/main" val="4009620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err="1" smtClean="0"/>
              <a:t>Indeks</a:t>
            </a:r>
            <a:r>
              <a:rPr lang="en-US" dirty="0" smtClean="0"/>
              <a:t> </a:t>
            </a:r>
            <a:r>
              <a:rPr lang="en-US" dirty="0" err="1" smtClean="0"/>
              <a:t>Harga</a:t>
            </a:r>
            <a:r>
              <a:rPr lang="en-US" dirty="0" smtClean="0"/>
              <a:t> </a:t>
            </a:r>
            <a:r>
              <a:rPr lang="en-US" dirty="0" err="1" smtClean="0"/>
              <a:t>Saham</a:t>
            </a:r>
            <a:r>
              <a:rPr lang="en-US" dirty="0" smtClean="0"/>
              <a:t> </a:t>
            </a:r>
            <a:r>
              <a:rPr lang="en-US" dirty="0" err="1" smtClean="0"/>
              <a:t>Gabungan</a:t>
            </a:r>
            <a:r>
              <a:rPr lang="en-US" dirty="0" smtClean="0"/>
              <a:t> (IHSG </a:t>
            </a:r>
            <a:r>
              <a:rPr lang="en-US" dirty="0"/>
              <a:t>abbreviated, in English called the </a:t>
            </a:r>
            <a:r>
              <a:rPr lang="en-US" b="1" dirty="0"/>
              <a:t>Jakarta Composite Index</a:t>
            </a:r>
            <a:r>
              <a:rPr lang="en-US" dirty="0"/>
              <a:t>, </a:t>
            </a:r>
            <a:r>
              <a:rPr lang="en-US" b="1" dirty="0" smtClean="0"/>
              <a:t>JCI</a:t>
            </a:r>
            <a:r>
              <a:rPr lang="en-US" dirty="0" smtClean="0"/>
              <a:t>, </a:t>
            </a:r>
            <a:r>
              <a:rPr lang="en-US" dirty="0"/>
              <a:t>or the </a:t>
            </a:r>
            <a:r>
              <a:rPr lang="en-US" b="1" dirty="0"/>
              <a:t>JSX Composite</a:t>
            </a:r>
            <a:r>
              <a:rPr lang="en-US" dirty="0"/>
              <a:t>) is a stock market index that is used by the Indonesia Stock Exchange </a:t>
            </a:r>
            <a:r>
              <a:rPr lang="en-US" dirty="0" smtClean="0"/>
              <a:t>(IDX; </a:t>
            </a:r>
            <a:r>
              <a:rPr lang="en-US" dirty="0"/>
              <a:t>formerly Jakarta Stock Exchange (JSX)). </a:t>
            </a:r>
            <a:endParaRPr lang="en-US" dirty="0" smtClean="0"/>
          </a:p>
          <a:p>
            <a:r>
              <a:rPr lang="en-US" dirty="0" smtClean="0"/>
              <a:t>First </a:t>
            </a:r>
            <a:r>
              <a:rPr lang="en-US" dirty="0"/>
              <a:t>introduced on April 1, 1983, as an indicator of stock price movements on the </a:t>
            </a:r>
            <a:r>
              <a:rPr lang="en-US" dirty="0" smtClean="0"/>
              <a:t>JSX, </a:t>
            </a:r>
            <a:r>
              <a:rPr lang="en-US" dirty="0"/>
              <a:t>the Index includes all common stock price movements and preferred stock are listed on the Stock Exchange. </a:t>
            </a:r>
            <a:endParaRPr lang="en-US" dirty="0" smtClean="0"/>
          </a:p>
          <a:p>
            <a:r>
              <a:rPr lang="en-US" dirty="0" smtClean="0"/>
              <a:t>Day </a:t>
            </a:r>
            <a:r>
              <a:rPr lang="en-US" dirty="0"/>
              <a:t>basis for the calculation of JCI is dated </a:t>
            </a:r>
            <a:r>
              <a:rPr lang="en-US" b="1" dirty="0"/>
              <a:t>August 10, 1982</a:t>
            </a:r>
            <a:r>
              <a:rPr lang="en-US" dirty="0"/>
              <a:t>. On that date, the index is set to 100 and the Core Value stocks listed at that time amounted to 13 </a:t>
            </a:r>
            <a:r>
              <a:rPr lang="en-US" dirty="0" smtClean="0"/>
              <a:t>stocks.</a:t>
            </a:r>
            <a:endParaRPr lang="en-US" dirty="0"/>
          </a:p>
        </p:txBody>
      </p:sp>
      <p:sp>
        <p:nvSpPr>
          <p:cNvPr id="3" name="Title 2"/>
          <p:cNvSpPr>
            <a:spLocks noGrp="1"/>
          </p:cNvSpPr>
          <p:nvPr>
            <p:ph type="title"/>
          </p:nvPr>
        </p:nvSpPr>
        <p:spPr/>
        <p:txBody>
          <a:bodyPr/>
          <a:lstStyle/>
          <a:p>
            <a:r>
              <a:rPr lang="en-US" dirty="0" smtClean="0"/>
              <a:t>IHSG (</a:t>
            </a:r>
            <a:r>
              <a:rPr lang="en-US" dirty="0" err="1" smtClean="0"/>
              <a:t>Eng</a:t>
            </a:r>
            <a:r>
              <a:rPr lang="en-US" dirty="0" smtClean="0"/>
              <a:t>: JCI)</a:t>
            </a:r>
            <a:endParaRPr lang="en-US" dirty="0"/>
          </a:p>
        </p:txBody>
      </p:sp>
    </p:spTree>
    <p:extLst>
      <p:ext uri="{BB962C8B-B14F-4D97-AF65-F5344CB8AC3E}">
        <p14:creationId xmlns:p14="http://schemas.microsoft.com/office/powerpoint/2010/main" val="2415509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JCI Formula</a:t>
            </a:r>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1524000" y="2434590"/>
                <a:ext cx="5410201" cy="890372"/>
              </a:xfrm>
              <a:prstGeom prst="rect">
                <a:avLst/>
              </a:prstGeom>
              <a:noFill/>
            </p:spPr>
            <p:txBody>
              <a:bodyPr wrap="square" rtlCol="0">
                <a:spAutoFit/>
              </a:bodyPr>
              <a:lstStyle/>
              <a:p>
                <a:r>
                  <a:rPr lang="en-US" sz="3600" dirty="0" smtClean="0"/>
                  <a:t>JCI </a:t>
                </a:r>
                <a14:m>
                  <m:oMath xmlns:m="http://schemas.openxmlformats.org/officeDocument/2006/math">
                    <m:r>
                      <a:rPr lang="en-US" sz="3600" i="1" smtClean="0">
                        <a:latin typeface="Cambria Math"/>
                      </a:rPr>
                      <m:t>=</m:t>
                    </m:r>
                  </m:oMath>
                </a14:m>
                <a:r>
                  <a:rPr lang="en-US" sz="3600" dirty="0" smtClean="0"/>
                  <a:t> </a:t>
                </a:r>
                <a14:m>
                  <m:oMath xmlns:m="http://schemas.openxmlformats.org/officeDocument/2006/math">
                    <m:f>
                      <m:fPr>
                        <m:ctrlPr>
                          <a:rPr lang="en-US" sz="3600" i="1" dirty="0" smtClean="0">
                            <a:latin typeface="Cambria Math"/>
                          </a:rPr>
                        </m:ctrlPr>
                      </m:fPr>
                      <m:num>
                        <m:r>
                          <a:rPr lang="en-US" sz="3600" b="0" i="1" dirty="0" smtClean="0">
                            <a:latin typeface="Cambria Math"/>
                          </a:rPr>
                          <m:t>𝑀𝑎𝑟𝑘𝑒𝑡</m:t>
                        </m:r>
                        <m:r>
                          <a:rPr lang="en-US" sz="3600" b="0" i="1" dirty="0" smtClean="0">
                            <a:latin typeface="Cambria Math"/>
                          </a:rPr>
                          <m:t> </m:t>
                        </m:r>
                        <m:r>
                          <a:rPr lang="en-US" sz="3600" b="0" i="1" dirty="0" smtClean="0">
                            <a:latin typeface="Cambria Math"/>
                          </a:rPr>
                          <m:t>𝑉𝑎𝑙𝑢𝑒</m:t>
                        </m:r>
                      </m:num>
                      <m:den>
                        <m:r>
                          <a:rPr lang="en-US" sz="3600" b="0" i="1" dirty="0" smtClean="0">
                            <a:latin typeface="Cambria Math"/>
                          </a:rPr>
                          <m:t>𝐵𝑎𝑠𝑒</m:t>
                        </m:r>
                        <m:r>
                          <a:rPr lang="en-US" sz="3600" b="0" i="1" dirty="0" smtClean="0">
                            <a:latin typeface="Cambria Math"/>
                          </a:rPr>
                          <m:t> </m:t>
                        </m:r>
                        <m:r>
                          <a:rPr lang="en-US" sz="3600" b="0" i="1" dirty="0" smtClean="0">
                            <a:latin typeface="Cambria Math"/>
                          </a:rPr>
                          <m:t>𝑉𝑎𝑙𝑢𝑒</m:t>
                        </m:r>
                      </m:den>
                    </m:f>
                    <m:r>
                      <a:rPr lang="en-US" sz="3600" i="1" dirty="0" smtClean="0">
                        <a:latin typeface="Cambria Math"/>
                        <a:ea typeface="Cambria Math"/>
                      </a:rPr>
                      <m:t>×</m:t>
                    </m:r>
                    <m:r>
                      <a:rPr lang="en-US" sz="3600" b="0" i="1" dirty="0" smtClean="0">
                        <a:latin typeface="Cambria Math"/>
                        <a:ea typeface="Cambria Math"/>
                      </a:rPr>
                      <m:t>100</m:t>
                    </m:r>
                  </m:oMath>
                </a14:m>
                <a:endParaRPr lang="en-US" sz="3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24000" y="2434590"/>
                <a:ext cx="5410201" cy="890372"/>
              </a:xfrm>
              <a:prstGeom prst="rect">
                <a:avLst/>
              </a:prstGeom>
              <a:blipFill rotWithShape="1">
                <a:blip r:embed="rId2"/>
                <a:stretch>
                  <a:fillRect l="-3378" b="-12329"/>
                </a:stretch>
              </a:blipFill>
            </p:spPr>
            <p:txBody>
              <a:bodyPr/>
              <a:lstStyle/>
              <a:p>
                <a:r>
                  <a:rPr lang="en-US">
                    <a:noFill/>
                  </a:rPr>
                  <a:t> </a:t>
                </a:r>
              </a:p>
            </p:txBody>
          </p:sp>
        </mc:Fallback>
      </mc:AlternateContent>
    </p:spTree>
    <p:extLst>
      <p:ext uri="{BB962C8B-B14F-4D97-AF65-F5344CB8AC3E}">
        <p14:creationId xmlns:p14="http://schemas.microsoft.com/office/powerpoint/2010/main" val="1843316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71599" y="3549432"/>
            <a:ext cx="6403845" cy="10797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LQ45 Index</a:t>
            </a:r>
            <a:endParaRPr lang="en-US" dirty="0"/>
          </a:p>
        </p:txBody>
      </p:sp>
      <p:sp>
        <p:nvSpPr>
          <p:cNvPr id="4" name="TextBox 3"/>
          <p:cNvSpPr txBox="1"/>
          <p:nvPr/>
        </p:nvSpPr>
        <p:spPr>
          <a:xfrm>
            <a:off x="381000" y="1733550"/>
            <a:ext cx="8458200" cy="1815882"/>
          </a:xfrm>
          <a:prstGeom prst="rect">
            <a:avLst/>
          </a:prstGeom>
          <a:noFill/>
        </p:spPr>
        <p:txBody>
          <a:bodyPr wrap="square" rtlCol="0">
            <a:spAutoFit/>
          </a:bodyPr>
          <a:lstStyle/>
          <a:p>
            <a:r>
              <a:rPr lang="en-US" sz="2800" dirty="0"/>
              <a:t>The LQ45 Index was launched in February 1997. To obtain further historical facts and data, </a:t>
            </a:r>
            <a:r>
              <a:rPr lang="en-US" sz="2800" b="1" dirty="0"/>
              <a:t>13 July 1994 </a:t>
            </a:r>
            <a:r>
              <a:rPr lang="en-US" sz="2800" dirty="0"/>
              <a:t>should be used as the </a:t>
            </a:r>
            <a:r>
              <a:rPr lang="en-US" sz="2800" b="1" dirty="0"/>
              <a:t>base day</a:t>
            </a:r>
            <a:r>
              <a:rPr lang="en-US" sz="2800" dirty="0"/>
              <a:t>, with an index value of 100. </a:t>
            </a:r>
          </a:p>
        </p:txBody>
      </p:sp>
    </p:spTree>
    <p:extLst>
      <p:ext uri="{BB962C8B-B14F-4D97-AF65-F5344CB8AC3E}">
        <p14:creationId xmlns:p14="http://schemas.microsoft.com/office/powerpoint/2010/main" val="2660116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57698982"/>
              </p:ext>
            </p:extLst>
          </p:nvPr>
        </p:nvGraphicFramePr>
        <p:xfrm>
          <a:off x="533400" y="438144"/>
          <a:ext cx="8305800" cy="4085934"/>
        </p:xfrm>
        <a:graphic>
          <a:graphicData uri="http://schemas.openxmlformats.org/drawingml/2006/table">
            <a:tbl>
              <a:tblPr/>
              <a:tblGrid>
                <a:gridCol w="1038225"/>
                <a:gridCol w="1038225"/>
                <a:gridCol w="1038225"/>
                <a:gridCol w="923925"/>
                <a:gridCol w="1066800"/>
                <a:gridCol w="1066800"/>
                <a:gridCol w="914400"/>
                <a:gridCol w="1219200"/>
              </a:tblGrid>
              <a:tr h="228606">
                <a:tc>
                  <a:txBody>
                    <a:bodyPr/>
                    <a:lstStyle/>
                    <a:p>
                      <a:pPr algn="ctr" fontAlgn="ctr"/>
                      <a:r>
                        <a:rPr lang="en-US" sz="900" b="1" dirty="0">
                          <a:effectLst/>
                          <a:latin typeface="inherit"/>
                        </a:rPr>
                        <a:t>Date</a:t>
                      </a:r>
                    </a:p>
                  </a:txBody>
                  <a:tcPr marL="7151" marR="14301" marT="5720" marB="5720" anchor="ctr">
                    <a:lnL>
                      <a:noFill/>
                    </a:lnL>
                    <a:lnR>
                      <a:noFill/>
                    </a:lnR>
                    <a:lnT>
                      <a:noFill/>
                    </a:lnT>
                    <a:lnB>
                      <a:noFill/>
                    </a:lnB>
                    <a:solidFill>
                      <a:srgbClr val="C3D9FF"/>
                    </a:solidFill>
                  </a:tcPr>
                </a:tc>
                <a:tc>
                  <a:txBody>
                    <a:bodyPr/>
                    <a:lstStyle/>
                    <a:p>
                      <a:pPr algn="ctr" fontAlgn="ctr"/>
                      <a:r>
                        <a:rPr lang="en-US" sz="900" b="1" dirty="0" err="1">
                          <a:effectLst/>
                          <a:latin typeface="inherit"/>
                        </a:rPr>
                        <a:t>Prev</a:t>
                      </a:r>
                      <a:endParaRPr lang="en-US" sz="900" b="1" dirty="0">
                        <a:effectLst/>
                        <a:latin typeface="inherit"/>
                      </a:endParaRPr>
                    </a:p>
                  </a:txBody>
                  <a:tcPr marL="7151" marR="7151" marT="5720" marB="5720" anchor="ctr">
                    <a:lnL>
                      <a:noFill/>
                    </a:lnL>
                    <a:lnR>
                      <a:noFill/>
                    </a:lnR>
                    <a:lnT>
                      <a:noFill/>
                    </a:lnT>
                    <a:lnB>
                      <a:noFill/>
                    </a:lnB>
                    <a:solidFill>
                      <a:srgbClr val="C3D9FF"/>
                    </a:solidFill>
                  </a:tcPr>
                </a:tc>
                <a:tc>
                  <a:txBody>
                    <a:bodyPr/>
                    <a:lstStyle/>
                    <a:p>
                      <a:pPr algn="ctr" fontAlgn="ctr"/>
                      <a:r>
                        <a:rPr lang="en-US" sz="900" b="1">
                          <a:effectLst/>
                          <a:latin typeface="inherit"/>
                        </a:rPr>
                        <a:t>Open</a:t>
                      </a:r>
                    </a:p>
                  </a:txBody>
                  <a:tcPr marL="7151" marR="7151" marT="5720" marB="5720" anchor="ctr">
                    <a:lnL>
                      <a:noFill/>
                    </a:lnL>
                    <a:lnR>
                      <a:noFill/>
                    </a:lnR>
                    <a:lnT>
                      <a:noFill/>
                    </a:lnT>
                    <a:lnB>
                      <a:noFill/>
                    </a:lnB>
                    <a:solidFill>
                      <a:srgbClr val="C3D9FF"/>
                    </a:solidFill>
                  </a:tcPr>
                </a:tc>
                <a:tc>
                  <a:txBody>
                    <a:bodyPr/>
                    <a:lstStyle/>
                    <a:p>
                      <a:pPr algn="ctr" fontAlgn="ctr"/>
                      <a:r>
                        <a:rPr lang="en-US" sz="900" b="1">
                          <a:effectLst/>
                          <a:latin typeface="inherit"/>
                        </a:rPr>
                        <a:t>High</a:t>
                      </a:r>
                    </a:p>
                  </a:txBody>
                  <a:tcPr marL="7151" marR="7151" marT="5720" marB="5720" anchor="ctr">
                    <a:lnL>
                      <a:noFill/>
                    </a:lnL>
                    <a:lnR>
                      <a:noFill/>
                    </a:lnR>
                    <a:lnT>
                      <a:noFill/>
                    </a:lnT>
                    <a:lnB>
                      <a:noFill/>
                    </a:lnB>
                    <a:solidFill>
                      <a:srgbClr val="C3D9FF"/>
                    </a:solidFill>
                  </a:tcPr>
                </a:tc>
                <a:tc>
                  <a:txBody>
                    <a:bodyPr/>
                    <a:lstStyle/>
                    <a:p>
                      <a:pPr algn="ctr" fontAlgn="ctr"/>
                      <a:r>
                        <a:rPr lang="en-US" sz="900" b="1">
                          <a:effectLst/>
                          <a:latin typeface="inherit"/>
                        </a:rPr>
                        <a:t>Low</a:t>
                      </a:r>
                    </a:p>
                  </a:txBody>
                  <a:tcPr marL="7151" marR="7151" marT="5720" marB="5720" anchor="ctr">
                    <a:lnL>
                      <a:noFill/>
                    </a:lnL>
                    <a:lnR>
                      <a:noFill/>
                    </a:lnR>
                    <a:lnT>
                      <a:noFill/>
                    </a:lnT>
                    <a:lnB>
                      <a:noFill/>
                    </a:lnB>
                    <a:solidFill>
                      <a:srgbClr val="C3D9FF"/>
                    </a:solidFill>
                  </a:tcPr>
                </a:tc>
                <a:tc>
                  <a:txBody>
                    <a:bodyPr/>
                    <a:lstStyle/>
                    <a:p>
                      <a:pPr algn="ctr" fontAlgn="ctr"/>
                      <a:r>
                        <a:rPr lang="en-US" sz="900" b="1">
                          <a:effectLst/>
                          <a:latin typeface="inherit"/>
                        </a:rPr>
                        <a:t>Close</a:t>
                      </a:r>
                    </a:p>
                  </a:txBody>
                  <a:tcPr marL="7151" marR="7151" marT="5720" marB="5720" anchor="ctr">
                    <a:lnL>
                      <a:noFill/>
                    </a:lnL>
                    <a:lnR>
                      <a:noFill/>
                    </a:lnR>
                    <a:lnT>
                      <a:noFill/>
                    </a:lnT>
                    <a:lnB>
                      <a:noFill/>
                    </a:lnB>
                    <a:solidFill>
                      <a:srgbClr val="C3D9FF"/>
                    </a:solidFill>
                  </a:tcPr>
                </a:tc>
                <a:tc>
                  <a:txBody>
                    <a:bodyPr/>
                    <a:lstStyle/>
                    <a:p>
                      <a:pPr algn="ctr" fontAlgn="ctr"/>
                      <a:r>
                        <a:rPr lang="en-US" sz="900" b="1" dirty="0">
                          <a:effectLst/>
                          <a:latin typeface="inherit"/>
                        </a:rPr>
                        <a:t>Change</a:t>
                      </a:r>
                    </a:p>
                  </a:txBody>
                  <a:tcPr marL="7151" marR="7151" marT="5720" marB="5720" anchor="ctr">
                    <a:lnL>
                      <a:noFill/>
                    </a:lnL>
                    <a:lnR>
                      <a:noFill/>
                    </a:lnR>
                    <a:lnT>
                      <a:noFill/>
                    </a:lnT>
                    <a:lnB>
                      <a:noFill/>
                    </a:lnB>
                    <a:solidFill>
                      <a:srgbClr val="C3D9FF"/>
                    </a:solidFill>
                  </a:tcPr>
                </a:tc>
                <a:tc>
                  <a:txBody>
                    <a:bodyPr/>
                    <a:lstStyle/>
                    <a:p>
                      <a:pPr algn="ctr" fontAlgn="ctr"/>
                      <a:r>
                        <a:rPr lang="en-US" sz="900" b="1" dirty="0">
                          <a:effectLst/>
                          <a:latin typeface="inherit"/>
                        </a:rPr>
                        <a:t>Volume</a:t>
                      </a:r>
                    </a:p>
                  </a:txBody>
                  <a:tcPr marL="7151" marR="7151" marT="5720" marB="5720" anchor="ctr">
                    <a:lnL>
                      <a:noFill/>
                    </a:lnL>
                    <a:lnR>
                      <a:noFill/>
                    </a:lnR>
                    <a:lnT>
                      <a:noFill/>
                    </a:lnT>
                    <a:lnB>
                      <a:noFill/>
                    </a:lnB>
                    <a:solidFill>
                      <a:srgbClr val="C3D9FF"/>
                    </a:solidFill>
                  </a:tcPr>
                </a:tc>
              </a:tr>
              <a:tr h="244611">
                <a:tc>
                  <a:txBody>
                    <a:bodyPr/>
                    <a:lstStyle/>
                    <a:p>
                      <a:pPr algn="ctr" fontAlgn="base"/>
                      <a:r>
                        <a:rPr lang="en-US" sz="900" b="0" dirty="0">
                          <a:effectLst/>
                          <a:latin typeface="inherit"/>
                        </a:rPr>
                        <a:t>24-09-2012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4,244.6210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4,224.0400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4,240.2550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4,190.9920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4,200.9140</a:t>
                      </a:r>
                    </a:p>
                  </a:txBody>
                  <a:tcPr marL="7151" marR="7151" marT="6865" marB="6865" anchor="ctr">
                    <a:lnL>
                      <a:noFill/>
                    </a:lnL>
                    <a:lnR>
                      <a:noFill/>
                    </a:lnR>
                    <a:lnT>
                      <a:noFill/>
                    </a:lnT>
                    <a:lnB>
                      <a:noFill/>
                    </a:lnB>
                    <a:solidFill>
                      <a:srgbClr val="F0F0F0"/>
                    </a:solidFill>
                  </a:tcPr>
                </a:tc>
                <a:tc>
                  <a:txBody>
                    <a:bodyPr/>
                    <a:lstStyle/>
                    <a:p>
                      <a:pPr algn="r" fontAlgn="base"/>
                      <a:r>
                        <a:rPr lang="en-US" sz="900" b="1" dirty="0">
                          <a:solidFill>
                            <a:srgbClr val="E46062"/>
                          </a:solidFill>
                          <a:effectLst/>
                          <a:latin typeface="inherit"/>
                        </a:rPr>
                        <a:t>43.7070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3,979,924,444,703</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21-09-2012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4,217.5160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4,226.2900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4,245.2530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4,208.6170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4,244.6210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3A932E"/>
                          </a:solidFill>
                          <a:effectLst/>
                          <a:latin typeface="inherit"/>
                        </a:rPr>
                        <a:t>27.1050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4,953,011,839,138</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20-09-2012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4,244.7110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4,232.7400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4,236.6950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4,206.6000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4,217.5160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E46062"/>
                          </a:solidFill>
                          <a:effectLst/>
                          <a:latin typeface="inherit"/>
                        </a:rPr>
                        <a:t>27.1950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3,977,341,719,981</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19-09-2012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4,223.8940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4,216.2500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4,253.2530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4,213.4450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4,244.7110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3A932E"/>
                          </a:solidFill>
                          <a:effectLst/>
                          <a:latin typeface="inherit"/>
                        </a:rPr>
                        <a:t>20.8170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4,824,243,411,196</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18-09-2012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4,255.2830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4,247.3700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4,249.4300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4,198.8970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4,223.8940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E46062"/>
                          </a:solidFill>
                          <a:effectLst/>
                          <a:latin typeface="inherit"/>
                        </a:rPr>
                        <a:t>31.3890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8,570,709,379,091</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17-09-2012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4,256.9980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4,265.7500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4,272.8290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4,236.8250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4,255.2830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E46062"/>
                          </a:solidFill>
                          <a:effectLst/>
                          <a:latin typeface="inherit"/>
                        </a:rPr>
                        <a:t>1.7150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4,912,753,124,565</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14-09-2012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4,170.6390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4,205.4200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4,269.0490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4,205.4240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4,256.9980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3A932E"/>
                          </a:solidFill>
                          <a:effectLst/>
                          <a:latin typeface="inherit"/>
                        </a:rPr>
                        <a:t>86.3590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6,689,160,456,530</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13-09-2012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4,174.0970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4,173.5100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4,185.0220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4,162.1520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4,170.6390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E46062"/>
                          </a:solidFill>
                          <a:effectLst/>
                          <a:latin typeface="inherit"/>
                        </a:rPr>
                        <a:t>3.4580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4,171,869,113,245</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12-09-2012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4,155.3560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4,166.3500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4,177.1630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4,142.3670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4,174.0970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3A932E"/>
                          </a:solidFill>
                          <a:effectLst/>
                          <a:latin typeface="inherit"/>
                        </a:rPr>
                        <a:t>18.7410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3,300,193,532,364</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11-09-2012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4,160.6600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4,152.4700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4,157.2810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4,127.7590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4,155.3560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E46062"/>
                          </a:solidFill>
                          <a:effectLst/>
                          <a:latin typeface="inherit"/>
                        </a:rPr>
                        <a:t>5.3040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3,228,128,687,128</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10-09-2012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4,143.6790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4,152.8700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4,163.8930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4,128.3540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4,160.6600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3A932E"/>
                          </a:solidFill>
                          <a:effectLst/>
                          <a:latin typeface="inherit"/>
                        </a:rPr>
                        <a:t>16.9810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7,326,817,632,702</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07-09-2012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4,102.8570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4,131.5900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4,154.9710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4,126.1940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4,143.6790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3A932E"/>
                          </a:solidFill>
                          <a:effectLst/>
                          <a:latin typeface="inherit"/>
                        </a:rPr>
                        <a:t>40.8220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3,982,722,097,945</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06-09-2012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4,075.3520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4,083.6600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4,103.6780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4,080.8250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4,102.8570</a:t>
                      </a:r>
                    </a:p>
                  </a:txBody>
                  <a:tcPr marL="7151" marR="7151" marT="6865" marB="6865" anchor="ctr">
                    <a:lnL>
                      <a:noFill/>
                    </a:lnL>
                    <a:lnR>
                      <a:noFill/>
                    </a:lnR>
                    <a:lnT>
                      <a:noFill/>
                    </a:lnT>
                    <a:lnB>
                      <a:noFill/>
                    </a:lnB>
                    <a:solidFill>
                      <a:srgbClr val="F0F0F0"/>
                    </a:solidFill>
                  </a:tcPr>
                </a:tc>
                <a:tc>
                  <a:txBody>
                    <a:bodyPr/>
                    <a:lstStyle/>
                    <a:p>
                      <a:pPr algn="r" fontAlgn="base"/>
                      <a:r>
                        <a:rPr lang="en-US" sz="900" b="1" dirty="0">
                          <a:solidFill>
                            <a:srgbClr val="3A932E"/>
                          </a:solidFill>
                          <a:effectLst/>
                          <a:latin typeface="inherit"/>
                        </a:rPr>
                        <a:t>27.5050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3,505,612,529,920</a:t>
                      </a:r>
                    </a:p>
                  </a:txBody>
                  <a:tcPr marL="7151" marR="7151" marT="6865" marB="6865" anchor="ctr">
                    <a:lnL>
                      <a:noFill/>
                    </a:lnL>
                    <a:lnR>
                      <a:noFill/>
                    </a:lnR>
                    <a:lnT>
                      <a:noFill/>
                    </a:lnT>
                    <a:lnB>
                      <a:noFill/>
                    </a:lnB>
                    <a:solidFill>
                      <a:srgbClr val="F0F0F0"/>
                    </a:solidFill>
                  </a:tcPr>
                </a:tc>
              </a:tr>
              <a:tr h="244611">
                <a:tc>
                  <a:txBody>
                    <a:bodyPr/>
                    <a:lstStyle/>
                    <a:p>
                      <a:pPr algn="ctr" fontAlgn="base"/>
                      <a:r>
                        <a:rPr lang="en-US" sz="900" b="0" dirty="0">
                          <a:effectLst/>
                          <a:latin typeface="inherit"/>
                        </a:rPr>
                        <a:t>05-09-2012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4,105.2530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4,087.9100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4,105.7320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4,065.6980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4,075.3520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E46062"/>
                          </a:solidFill>
                          <a:effectLst/>
                          <a:latin typeface="inherit"/>
                        </a:rPr>
                        <a:t>29.9010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3,219,514,864,071</a:t>
                      </a:r>
                    </a:p>
                  </a:txBody>
                  <a:tcPr marL="7151" marR="7151" marT="6865" marB="6865" anchor="ctr">
                    <a:lnL>
                      <a:noFill/>
                    </a:lnL>
                    <a:lnR>
                      <a:noFill/>
                    </a:lnR>
                    <a:lnT>
                      <a:noFill/>
                    </a:lnT>
                    <a:lnB>
                      <a:noFill/>
                    </a:lnB>
                    <a:solidFill>
                      <a:srgbClr val="FFFFFF"/>
                    </a:solidFill>
                  </a:tcPr>
                </a:tc>
              </a:tr>
              <a:tr h="244611">
                <a:tc>
                  <a:txBody>
                    <a:bodyPr/>
                    <a:lstStyle/>
                    <a:p>
                      <a:pPr algn="ctr" fontAlgn="base"/>
                      <a:r>
                        <a:rPr lang="en-US" sz="900" b="0" dirty="0">
                          <a:effectLst/>
                          <a:latin typeface="inherit"/>
                        </a:rPr>
                        <a:t>04-09-2012</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4,117.9480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4,120.0300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4,128.1640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4,098.3140</a:t>
                      </a:r>
                    </a:p>
                  </a:txBody>
                  <a:tcPr marL="7151" marR="7151" marT="6865" marB="6865" anchor="ctr">
                    <a:lnL>
                      <a:noFill/>
                    </a:lnL>
                    <a:lnR>
                      <a:noFill/>
                    </a:lnR>
                    <a:lnT>
                      <a:noFill/>
                    </a:lnT>
                    <a:lnB>
                      <a:noFill/>
                    </a:lnB>
                    <a:solidFill>
                      <a:srgbClr val="F0F0F0"/>
                    </a:solidFill>
                  </a:tcPr>
                </a:tc>
                <a:tc>
                  <a:txBody>
                    <a:bodyPr/>
                    <a:lstStyle/>
                    <a:p>
                      <a:pPr algn="r" fontAlgn="base"/>
                      <a:r>
                        <a:rPr lang="en-US" sz="900" b="0">
                          <a:effectLst/>
                          <a:latin typeface="inherit"/>
                        </a:rPr>
                        <a:t>4,105.2530</a:t>
                      </a:r>
                    </a:p>
                  </a:txBody>
                  <a:tcPr marL="7151" marR="7151" marT="6865" marB="6865" anchor="ctr">
                    <a:lnL>
                      <a:noFill/>
                    </a:lnL>
                    <a:lnR>
                      <a:noFill/>
                    </a:lnR>
                    <a:lnT>
                      <a:noFill/>
                    </a:lnT>
                    <a:lnB>
                      <a:noFill/>
                    </a:lnB>
                    <a:solidFill>
                      <a:srgbClr val="F0F0F0"/>
                    </a:solidFill>
                  </a:tcPr>
                </a:tc>
                <a:tc>
                  <a:txBody>
                    <a:bodyPr/>
                    <a:lstStyle/>
                    <a:p>
                      <a:pPr algn="r" fontAlgn="base"/>
                      <a:r>
                        <a:rPr lang="en-US" sz="900" b="1">
                          <a:solidFill>
                            <a:srgbClr val="E46062"/>
                          </a:solidFill>
                          <a:effectLst/>
                          <a:latin typeface="inherit"/>
                        </a:rPr>
                        <a:t>12.6950</a:t>
                      </a:r>
                    </a:p>
                  </a:txBody>
                  <a:tcPr marL="7151" marR="7151" marT="6865" marB="6865" anchor="ctr">
                    <a:lnL>
                      <a:noFill/>
                    </a:lnL>
                    <a:lnR>
                      <a:noFill/>
                    </a:lnR>
                    <a:lnT>
                      <a:noFill/>
                    </a:lnT>
                    <a:lnB>
                      <a:noFill/>
                    </a:lnB>
                    <a:solidFill>
                      <a:srgbClr val="F0F0F0"/>
                    </a:solidFill>
                  </a:tcPr>
                </a:tc>
                <a:tc>
                  <a:txBody>
                    <a:bodyPr/>
                    <a:lstStyle/>
                    <a:p>
                      <a:pPr algn="r" fontAlgn="base"/>
                      <a:r>
                        <a:rPr lang="en-US" sz="900" b="0" dirty="0">
                          <a:effectLst/>
                          <a:latin typeface="inherit"/>
                        </a:rPr>
                        <a:t>3,012,274,511,740</a:t>
                      </a:r>
                    </a:p>
                  </a:txBody>
                  <a:tcPr marL="7151" marR="7151" marT="6865" marB="6865" anchor="ctr">
                    <a:lnL>
                      <a:noFill/>
                    </a:lnL>
                    <a:lnR>
                      <a:noFill/>
                    </a:lnR>
                    <a:lnT>
                      <a:noFill/>
                    </a:lnT>
                    <a:lnB>
                      <a:noFill/>
                    </a:lnB>
                    <a:solidFill>
                      <a:srgbClr val="F0F0F0"/>
                    </a:solidFill>
                  </a:tcPr>
                </a:tc>
              </a:tr>
              <a:tr h="188163">
                <a:tc>
                  <a:txBody>
                    <a:bodyPr/>
                    <a:lstStyle/>
                    <a:p>
                      <a:pPr algn="ctr" fontAlgn="base"/>
                      <a:r>
                        <a:rPr lang="en-US" sz="900" b="0" dirty="0">
                          <a:effectLst/>
                          <a:latin typeface="inherit"/>
                        </a:rPr>
                        <a:t>03-09-2012</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4,060.3310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4,052.8900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4,118.3320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4,047.2800</a:t>
                      </a:r>
                    </a:p>
                  </a:txBody>
                  <a:tcPr marL="7151" marR="7151" marT="6865" marB="6865" anchor="ctr">
                    <a:lnL>
                      <a:noFill/>
                    </a:lnL>
                    <a:lnR>
                      <a:noFill/>
                    </a:lnR>
                    <a:lnT>
                      <a:noFill/>
                    </a:lnT>
                    <a:lnB>
                      <a:noFill/>
                    </a:lnB>
                    <a:solidFill>
                      <a:srgbClr val="FFFFFF"/>
                    </a:solidFill>
                  </a:tcPr>
                </a:tc>
                <a:tc>
                  <a:txBody>
                    <a:bodyPr/>
                    <a:lstStyle/>
                    <a:p>
                      <a:pPr algn="r" fontAlgn="base"/>
                      <a:r>
                        <a:rPr lang="en-US" sz="900" b="0">
                          <a:effectLst/>
                          <a:latin typeface="inherit"/>
                        </a:rPr>
                        <a:t>4,117.9480</a:t>
                      </a:r>
                    </a:p>
                  </a:txBody>
                  <a:tcPr marL="7151" marR="7151" marT="6865" marB="6865" anchor="ctr">
                    <a:lnL>
                      <a:noFill/>
                    </a:lnL>
                    <a:lnR>
                      <a:noFill/>
                    </a:lnR>
                    <a:lnT>
                      <a:noFill/>
                    </a:lnT>
                    <a:lnB>
                      <a:noFill/>
                    </a:lnB>
                    <a:solidFill>
                      <a:srgbClr val="FFFFFF"/>
                    </a:solidFill>
                  </a:tcPr>
                </a:tc>
                <a:tc>
                  <a:txBody>
                    <a:bodyPr/>
                    <a:lstStyle/>
                    <a:p>
                      <a:pPr algn="r" fontAlgn="base"/>
                      <a:r>
                        <a:rPr lang="en-US" sz="900" b="1">
                          <a:solidFill>
                            <a:srgbClr val="3A932E"/>
                          </a:solidFill>
                          <a:effectLst/>
                          <a:latin typeface="inherit"/>
                        </a:rPr>
                        <a:t>57.6170</a:t>
                      </a:r>
                    </a:p>
                  </a:txBody>
                  <a:tcPr marL="7151" marR="7151" marT="6865" marB="6865" anchor="ctr">
                    <a:lnL>
                      <a:noFill/>
                    </a:lnL>
                    <a:lnR>
                      <a:noFill/>
                    </a:lnR>
                    <a:lnT>
                      <a:noFill/>
                    </a:lnT>
                    <a:lnB>
                      <a:noFill/>
                    </a:lnB>
                    <a:solidFill>
                      <a:srgbClr val="FFFFFF"/>
                    </a:solidFill>
                  </a:tcPr>
                </a:tc>
                <a:tc>
                  <a:txBody>
                    <a:bodyPr/>
                    <a:lstStyle/>
                    <a:p>
                      <a:pPr algn="r" fontAlgn="base"/>
                      <a:r>
                        <a:rPr lang="en-US" sz="900" b="0" dirty="0">
                          <a:effectLst/>
                          <a:latin typeface="inherit"/>
                        </a:rPr>
                        <a:t>3,570,682,060,43</a:t>
                      </a:r>
                    </a:p>
                  </a:txBody>
                  <a:tcPr marL="7151" marR="7151" marT="6865" marB="6865"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7225911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920</TotalTime>
  <Words>1931</Words>
  <Application>Microsoft Office PowerPoint</Application>
  <PresentationFormat>On-screen Show (16:9)</PresentationFormat>
  <Paragraphs>312</Paragraphs>
  <Slides>82</Slides>
  <Notes>2</Notes>
  <HiddenSlides>7</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Hardcover</vt:lpstr>
      <vt:lpstr>Statistika Bisnis</vt:lpstr>
      <vt:lpstr>Definisi</vt:lpstr>
      <vt:lpstr>Definition</vt:lpstr>
      <vt:lpstr>Tabel (Table)</vt:lpstr>
      <vt:lpstr>PowerPoint Presentation</vt:lpstr>
      <vt:lpstr>Line Chart</vt:lpstr>
      <vt:lpstr>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Grafik Balok  (Bar Chart)</vt:lpstr>
      <vt:lpstr>Definition</vt:lpstr>
      <vt:lpstr>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Pie Chart</vt:lpstr>
      <vt:lpstr>Pie Chart</vt:lpstr>
      <vt:lpstr>PowerPoint Presentation</vt:lpstr>
      <vt:lpstr>PowerPoint Presentation</vt:lpstr>
      <vt:lpstr>PowerPoint Presentation</vt:lpstr>
      <vt:lpstr>PowerPoint Presentation</vt:lpstr>
      <vt:lpstr>PowerPoint Presentation</vt:lpstr>
      <vt:lpstr>PowerPoint Presentation</vt:lpstr>
      <vt:lpstr>PENGUKURAN Central Tendency DAN Dispersi</vt:lpstr>
      <vt:lpstr>Pengukuran Tendensi Terpusat dan Dispersi</vt:lpstr>
      <vt:lpstr>Rata-rata (Mean)</vt:lpstr>
      <vt:lpstr>Definisi</vt:lpstr>
      <vt:lpstr>Definition</vt:lpstr>
      <vt:lpstr>Definisi</vt:lpstr>
      <vt:lpstr>PowerPoint Presentation</vt:lpstr>
      <vt:lpstr>PowerPoint Presentation</vt:lpstr>
      <vt:lpstr>Median</vt:lpstr>
      <vt:lpstr>Median</vt:lpstr>
      <vt:lpstr>Median</vt:lpstr>
      <vt:lpstr>Definition</vt:lpstr>
      <vt:lpstr>PowerPoint Presentation</vt:lpstr>
      <vt:lpstr>PowerPoint Presentation</vt:lpstr>
      <vt:lpstr>PowerPoint Presentation</vt:lpstr>
      <vt:lpstr>Modus (Mode)</vt:lpstr>
      <vt:lpstr>PowerPoint Presentation</vt:lpstr>
      <vt:lpstr>PowerPoint Presentation</vt:lpstr>
      <vt:lpstr>Quartile</vt:lpstr>
      <vt:lpstr>Decile</vt:lpstr>
      <vt:lpstr>Percentile</vt:lpstr>
      <vt:lpstr>Skewness</vt:lpstr>
      <vt:lpstr>Skewness</vt:lpstr>
      <vt:lpstr>Rentang (Range)</vt:lpstr>
      <vt:lpstr>Definition</vt:lpstr>
      <vt:lpstr>PowerPoint Presentation</vt:lpstr>
      <vt:lpstr>PowerPoint Presentation</vt:lpstr>
      <vt:lpstr>Standard Deviation</vt:lpstr>
      <vt:lpstr>Definition</vt:lpstr>
      <vt:lpstr>PowerPoint Presentation</vt:lpstr>
      <vt:lpstr>Grouped Data</vt:lpstr>
      <vt:lpstr>Definition</vt:lpstr>
      <vt:lpstr>Definition</vt:lpstr>
      <vt:lpstr>PowerPoint Presentation</vt:lpstr>
      <vt:lpstr>PowerPoint Presentation</vt:lpstr>
      <vt:lpstr>PowerPoint Presentation</vt:lpstr>
      <vt:lpstr>Mean  (Grouped Data)</vt:lpstr>
      <vt:lpstr>Calculating the mean of grouped data</vt:lpstr>
      <vt:lpstr>PowerPoint Presentation</vt:lpstr>
      <vt:lpstr>Histogram</vt:lpstr>
      <vt:lpstr>Definition</vt:lpstr>
      <vt:lpstr>PowerPoint Presentation</vt:lpstr>
      <vt:lpstr>PowerPoint Presentation</vt:lpstr>
      <vt:lpstr>Index</vt:lpstr>
      <vt:lpstr>Definition</vt:lpstr>
      <vt:lpstr>Definition</vt:lpstr>
      <vt:lpstr>IHSG (Eng: JCI)</vt:lpstr>
      <vt:lpstr>JCI Formula</vt:lpstr>
      <vt:lpstr>LQ45 Index</vt:lpstr>
      <vt:lpstr>PowerPoint Presentation</vt:lpstr>
    </vt:vector>
  </TitlesOfParts>
  <Company>White Shark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Jary</dc:creator>
  <cp:lastModifiedBy>Jary</cp:lastModifiedBy>
  <cp:revision>91</cp:revision>
  <dcterms:created xsi:type="dcterms:W3CDTF">2012-09-23T14:41:19Z</dcterms:created>
  <dcterms:modified xsi:type="dcterms:W3CDTF">2016-09-15T08:18:20Z</dcterms:modified>
</cp:coreProperties>
</file>