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2" r:id="rId5"/>
    <p:sldId id="321" r:id="rId6"/>
    <p:sldId id="259" r:id="rId7"/>
    <p:sldId id="260" r:id="rId8"/>
    <p:sldId id="261" r:id="rId9"/>
    <p:sldId id="263" r:id="rId10"/>
    <p:sldId id="264" r:id="rId11"/>
    <p:sldId id="319" r:id="rId12"/>
    <p:sldId id="320" r:id="rId13"/>
    <p:sldId id="266" r:id="rId14"/>
    <p:sldId id="267" r:id="rId15"/>
    <p:sldId id="265" r:id="rId16"/>
    <p:sldId id="268" r:id="rId17"/>
    <p:sldId id="269" r:id="rId18"/>
    <p:sldId id="270" r:id="rId19"/>
    <p:sldId id="272" r:id="rId20"/>
    <p:sldId id="271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90" r:id="rId38"/>
    <p:sldId id="291" r:id="rId39"/>
    <p:sldId id="289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3" r:id="rId49"/>
    <p:sldId id="301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69" autoAdjust="0"/>
    <p:restoredTop sz="94660"/>
  </p:normalViewPr>
  <p:slideViewPr>
    <p:cSldViewPr>
      <p:cViewPr varScale="1">
        <p:scale>
          <a:sx n="87" d="100"/>
          <a:sy n="87" d="100"/>
        </p:scale>
        <p:origin x="-546" y="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250116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21690DE-93C7-4011-853F-333E22BCC663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A8DE4C1-8118-4D68-A0DB-21DC3E6CB22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5479" y="1276350"/>
            <a:ext cx="5989321" cy="127662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en-US" sz="6600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Payroll</a:t>
            </a:r>
            <a:br>
              <a:rPr lang="en-US" sz="6600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sz="6600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(Penggajian)</a:t>
            </a:r>
            <a:endParaRPr lang="en-US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6 (</a:t>
            </a:r>
            <a:r>
              <a:rPr lang="en-US" dirty="0" err="1" smtClean="0"/>
              <a:t>Salzman</a:t>
            </a:r>
            <a:r>
              <a:rPr lang="en-US" dirty="0" smtClean="0"/>
              <a:t>)</a:t>
            </a:r>
          </a:p>
          <a:p>
            <a:r>
              <a:rPr lang="en-US" dirty="0" smtClean="0"/>
              <a:t>Chapter 9 (</a:t>
            </a:r>
            <a:r>
              <a:rPr lang="en-US" dirty="0" err="1" smtClean="0"/>
              <a:t>Brechner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8797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b="1" dirty="0"/>
              <a:t>G</a:t>
            </a:r>
            <a:r>
              <a:rPr lang="en-US" b="1" dirty="0" smtClean="0"/>
              <a:t>ross </a:t>
            </a:r>
            <a:r>
              <a:rPr lang="en-US" b="1" dirty="0"/>
              <a:t>P</a:t>
            </a:r>
            <a:r>
              <a:rPr lang="en-US" b="1" dirty="0" smtClean="0"/>
              <a:t>ay</a:t>
            </a:r>
            <a:r>
              <a:rPr lang="en-US" b="1"/>
              <a:t>, </a:t>
            </a:r>
            <a:r>
              <a:rPr lang="en-US" smtClean="0"/>
              <a:t>atau</a:t>
            </a:r>
            <a:r>
              <a:rPr lang="en-US" b="1" smtClean="0"/>
              <a:t> </a:t>
            </a:r>
            <a:r>
              <a:rPr lang="en-US" b="1" dirty="0" smtClean="0"/>
              <a:t>Gross Earnings</a:t>
            </a:r>
            <a:r>
              <a:rPr lang="en-US" b="1"/>
              <a:t>.</a:t>
            </a:r>
            <a:r>
              <a:rPr lang="en-US" b="1" smtClean="0"/>
              <a:t> </a:t>
            </a:r>
            <a:r>
              <a:rPr lang="en-US" smtClean="0"/>
              <a:t>Adalah jumlah total dari penerimaan seorang karyawan dari hasil pekerjaanya, sebelum potongan gaji dikurangkan.</a:t>
            </a:r>
          </a:p>
          <a:p>
            <a:r>
              <a:rPr lang="en-US" b="1" smtClean="0"/>
              <a:t>Net </a:t>
            </a:r>
            <a:r>
              <a:rPr lang="en-US" b="1" dirty="0"/>
              <a:t>P</a:t>
            </a:r>
            <a:r>
              <a:rPr lang="en-US" b="1" dirty="0" smtClean="0"/>
              <a:t>ay</a:t>
            </a:r>
            <a:r>
              <a:rPr lang="en-US" b="1"/>
              <a:t>, </a:t>
            </a:r>
            <a:r>
              <a:rPr lang="en-US" smtClean="0"/>
              <a:t>atau</a:t>
            </a:r>
            <a:r>
              <a:rPr lang="en-US" smtClean="0"/>
              <a:t> </a:t>
            </a:r>
            <a:r>
              <a:rPr lang="en-US" b="1" dirty="0" smtClean="0"/>
              <a:t>Net </a:t>
            </a:r>
            <a:r>
              <a:rPr lang="en-US" b="1" dirty="0"/>
              <a:t>E</a:t>
            </a:r>
            <a:r>
              <a:rPr lang="en-US" b="1" dirty="0" smtClean="0"/>
              <a:t>arnings</a:t>
            </a:r>
            <a:r>
              <a:rPr lang="en-US" b="1"/>
              <a:t>, </a:t>
            </a:r>
            <a:r>
              <a:rPr lang="en-US" smtClean="0"/>
              <a:t>atau</a:t>
            </a:r>
            <a:r>
              <a:rPr lang="en-US" smtClean="0"/>
              <a:t> </a:t>
            </a:r>
            <a:r>
              <a:rPr lang="en-US" b="1" dirty="0" smtClean="0"/>
              <a:t>Take-Home Pay</a:t>
            </a:r>
            <a:r>
              <a:rPr lang="en-US" b="1" smtClean="0"/>
              <a:t>. </a:t>
            </a:r>
            <a:r>
              <a:rPr lang="en-US"/>
              <a:t>Jumlah aktual gaji karyawan setelah semua pemotongan </a:t>
            </a:r>
            <a:r>
              <a:rPr lang="en-US"/>
              <a:t>gaji </a:t>
            </a:r>
            <a:r>
              <a:rPr lang="en-US" smtClean="0"/>
              <a:t>dikurangkan.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03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b="1" smtClean="0"/>
              <a:t>Salary (gaji). </a:t>
            </a:r>
            <a:r>
              <a:rPr lang="en-US" sz="2200"/>
              <a:t>Jumlah </a:t>
            </a:r>
            <a:r>
              <a:rPr lang="en-US" sz="2200"/>
              <a:t>pembayaran </a:t>
            </a:r>
            <a:r>
              <a:rPr lang="en-US" sz="2200" smtClean="0"/>
              <a:t>kotor, dalam jumlah yang sama dibayar secara berkala</a:t>
            </a:r>
            <a:r>
              <a:rPr lang="en-US" sz="2200"/>
              <a:t>, tanpa memperhatikan jumlah </a:t>
            </a:r>
            <a:r>
              <a:rPr lang="en-US" sz="2200"/>
              <a:t>jam </a:t>
            </a:r>
            <a:r>
              <a:rPr lang="en-US" sz="2200" smtClean="0"/>
              <a:t>kerja. </a:t>
            </a:r>
          </a:p>
          <a:p>
            <a:r>
              <a:rPr lang="en-US" sz="2000" b="1" smtClean="0"/>
              <a:t>Wages (Upah). </a:t>
            </a:r>
            <a:r>
              <a:rPr lang="en-US" sz="2000" smtClean="0"/>
              <a:t>Pendapatan dari kerja rutin atau manual, yang biasanya didasarkan pada banyaknya jam kerja.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76720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42739"/>
            <a:ext cx="7772399" cy="2631733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/>
              <a:t>H</a:t>
            </a:r>
            <a:r>
              <a:rPr lang="en-US" sz="1800" b="1" dirty="0" smtClean="0"/>
              <a:t>ourly </a:t>
            </a:r>
            <a:r>
              <a:rPr lang="en-US" sz="1800" b="1" dirty="0"/>
              <a:t>W</a:t>
            </a:r>
            <a:r>
              <a:rPr lang="en-US" sz="1800" b="1" dirty="0" smtClean="0"/>
              <a:t>age</a:t>
            </a:r>
            <a:r>
              <a:rPr lang="en-US" sz="1800" b="1"/>
              <a:t>, </a:t>
            </a:r>
            <a:r>
              <a:rPr lang="en-US" sz="1800" smtClean="0"/>
              <a:t>atau </a:t>
            </a:r>
            <a:r>
              <a:rPr lang="en-US" sz="1800" b="1" dirty="0" smtClean="0"/>
              <a:t>Hourly Rate</a:t>
            </a:r>
            <a:r>
              <a:rPr lang="en-US" sz="1800" b="1" smtClean="0"/>
              <a:t>. </a:t>
            </a:r>
            <a:r>
              <a:rPr lang="en-US" sz="1800" smtClean="0"/>
              <a:t>Jumlah uang yang dibayarkan kepada seorang karyawan untuk tiap jam kerja yang dilakukannya.</a:t>
            </a:r>
          </a:p>
          <a:p>
            <a:pPr algn="just"/>
            <a:r>
              <a:rPr lang="en-US" sz="1800" b="1" smtClean="0"/>
              <a:t>Overtime (Lembur). </a:t>
            </a:r>
            <a:r>
              <a:rPr lang="en-US" sz="1800" smtClean="0"/>
              <a:t>Menurut Undang-undang negara federal AS, lembur adalah sejumlah uang yang dibayarkan kepada seorang karyawan untuk setiap jam kerja yang melebihi 40 jam kerja per minggu. (Di Indonesia: </a:t>
            </a:r>
            <a:r>
              <a:rPr lang="en-US" sz="1800"/>
              <a:t>Undang-Undang Nomor 13 Tahun 2003 </a:t>
            </a:r>
            <a:r>
              <a:rPr lang="en-US" sz="1800"/>
              <a:t>tentang </a:t>
            </a:r>
            <a:r>
              <a:rPr lang="en-US" sz="1800" smtClean="0"/>
              <a:t>Ketenagakerjaan dan Kepmenaker NOMOR </a:t>
            </a:r>
            <a:r>
              <a:rPr lang="en-US" sz="1800"/>
              <a:t>KEP</a:t>
            </a:r>
            <a:r>
              <a:rPr lang="en-US" sz="1800"/>
              <a:t>. </a:t>
            </a:r>
            <a:r>
              <a:rPr lang="en-US" sz="1800" smtClean="0"/>
              <a:t>102/MEN/VI/2004)</a:t>
            </a:r>
          </a:p>
        </p:txBody>
      </p:sp>
    </p:spTree>
    <p:extLst>
      <p:ext uri="{BB962C8B-B14F-4D97-AF65-F5344CB8AC3E}">
        <p14:creationId xmlns:p14="http://schemas.microsoft.com/office/powerpoint/2010/main" val="2242274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42739"/>
            <a:ext cx="7772399" cy="2631733"/>
          </a:xfrm>
        </p:spPr>
        <p:txBody>
          <a:bodyPr>
            <a:noAutofit/>
          </a:bodyPr>
          <a:lstStyle/>
          <a:p>
            <a:pPr algn="just"/>
            <a:r>
              <a:rPr lang="en-US" sz="2000" smtClean="0"/>
              <a:t>Waktu </a:t>
            </a:r>
            <a:r>
              <a:rPr lang="en-US" sz="2000"/>
              <a:t>kerja lembur adalah waktu kerja yang melebihi 7 (tujuh) jam sehari dan 40 </a:t>
            </a:r>
            <a:r>
              <a:rPr lang="en-US" sz="2000"/>
              <a:t>(</a:t>
            </a:r>
            <a:r>
              <a:rPr lang="en-US" sz="2000" smtClean="0"/>
              <a:t>empat puluh</a:t>
            </a:r>
            <a:r>
              <a:rPr lang="en-US" sz="2000"/>
              <a:t>) jam 1 (satu) minggu untuk 6 (enam) hari kerja dalam 1 (satu) minggu </a:t>
            </a:r>
            <a:r>
              <a:rPr lang="en-US" sz="2000"/>
              <a:t>atau </a:t>
            </a:r>
            <a:r>
              <a:rPr lang="en-US" sz="2000" smtClean="0"/>
              <a:t>8 (</a:t>
            </a:r>
            <a:r>
              <a:rPr lang="en-US" sz="2000"/>
              <a:t>delapan) jam sehari, dan 40 (empat puluh) jam 1 (satu) minggu untuk 5 (lima</a:t>
            </a:r>
            <a:r>
              <a:rPr lang="en-US" sz="2000"/>
              <a:t>) </a:t>
            </a:r>
            <a:r>
              <a:rPr lang="en-US" sz="2000" smtClean="0"/>
              <a:t>harikerja dalam </a:t>
            </a:r>
            <a:r>
              <a:rPr lang="en-US" sz="2000"/>
              <a:t>1 (satu) minggu atau waktu kerja pada hari istirahat mingguan dan atau </a:t>
            </a:r>
            <a:r>
              <a:rPr lang="en-US" sz="2000"/>
              <a:t>pada </a:t>
            </a:r>
            <a:r>
              <a:rPr lang="en-US" sz="2000" smtClean="0"/>
              <a:t>hari libur </a:t>
            </a:r>
            <a:r>
              <a:rPr lang="en-US" sz="2000"/>
              <a:t>resmi yang </a:t>
            </a:r>
            <a:r>
              <a:rPr lang="en-US" sz="2000"/>
              <a:t>ditetapkan </a:t>
            </a:r>
            <a:r>
              <a:rPr lang="en-US" sz="2000" smtClean="0"/>
              <a:t>Pemerintah (Kepmenaker </a:t>
            </a:r>
            <a:r>
              <a:rPr lang="en-US" sz="2000"/>
              <a:t>NOMOR KEP. </a:t>
            </a:r>
            <a:r>
              <a:rPr lang="en-US" sz="2000"/>
              <a:t>102/MEN/VI/2004</a:t>
            </a:r>
            <a:r>
              <a:rPr lang="en-US" sz="2000" smtClean="0"/>
              <a:t>).</a:t>
            </a:r>
            <a:endParaRPr lang="en-US" sz="2000" smtClean="0"/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5100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is the weekly, biweekly, semimonthly, and monthly amount of gross pay for </a:t>
            </a:r>
            <a:r>
              <a:rPr lang="en-US" dirty="0" smtClean="0">
                <a:solidFill>
                  <a:srgbClr val="FF0000"/>
                </a:solidFill>
              </a:rPr>
              <a:t>a corporate </a:t>
            </a:r>
            <a:r>
              <a:rPr lang="en-US" dirty="0">
                <a:solidFill>
                  <a:srgbClr val="FF0000"/>
                </a:solidFill>
              </a:rPr>
              <a:t>accountant with an annual salary of $50,000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b="1" i="1" dirty="0" smtClean="0">
                <a:solidFill>
                  <a:srgbClr val="00B050"/>
                </a:solidFill>
              </a:rPr>
              <a:t>Solution Strategy:</a:t>
            </a:r>
            <a:r>
              <a:rPr lang="en-US" dirty="0" smtClean="0"/>
              <a:t> The </a:t>
            </a:r>
            <a:r>
              <a:rPr lang="en-US" dirty="0"/>
              <a:t>amount of gross pay per period is determined by dividing the annual salary by </a:t>
            </a:r>
            <a:r>
              <a:rPr lang="en-US" dirty="0" smtClean="0"/>
              <a:t>the number </a:t>
            </a:r>
            <a:r>
              <a:rPr lang="en-US" dirty="0"/>
              <a:t>of pay periods per year.</a:t>
            </a:r>
          </a:p>
        </p:txBody>
      </p:sp>
    </p:spTree>
    <p:extLst>
      <p:ext uri="{BB962C8B-B14F-4D97-AF65-F5344CB8AC3E}">
        <p14:creationId xmlns:p14="http://schemas.microsoft.com/office/powerpoint/2010/main" val="376437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47849"/>
            <a:ext cx="4724400" cy="256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802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CALCULATING GROSS PAY BY HOURLY WAGES,</a:t>
            </a:r>
            <a:br>
              <a:rPr lang="en-US" sz="2400" b="1" dirty="0"/>
            </a:br>
            <a:r>
              <a:rPr lang="en-US" sz="2400" b="1" dirty="0"/>
              <a:t>INCLUDING REGULAR AND OVERTIME RATES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09750"/>
            <a:ext cx="5486400" cy="2956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96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820882"/>
            <a:ext cx="8237003" cy="43226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8" y="820882"/>
            <a:ext cx="8160805" cy="4322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57200" y="514350"/>
            <a:ext cx="0" cy="4629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686800" y="514350"/>
            <a:ext cx="0" cy="4629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2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2426"/>
            <a:ext cx="8229600" cy="2324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8686800" y="-19050"/>
            <a:ext cx="0" cy="4629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57200" y="-19050"/>
            <a:ext cx="0" cy="4629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0271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2426"/>
            <a:ext cx="8229600" cy="2324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8686800" y="-19050"/>
            <a:ext cx="0" cy="4629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57200" y="-19050"/>
            <a:ext cx="0" cy="4629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77458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657350"/>
            <a:ext cx="769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Piece Work</a:t>
            </a:r>
            <a:r>
              <a:rPr lang="en-US" sz="2400" b="1" smtClean="0"/>
              <a:t>. </a:t>
            </a:r>
            <a:r>
              <a:rPr lang="en-US" sz="2400" smtClean="0"/>
              <a:t>Tabel tarip upah yang didasarkan pada output produksi yang dihasilkan karyawan, tidak berdasarkan jam bekerja. Pay </a:t>
            </a:r>
            <a:r>
              <a:rPr lang="en-US" sz="2400" dirty="0"/>
              <a:t>rate schedule based on </a:t>
            </a:r>
            <a:r>
              <a:rPr lang="en-US" sz="2400" dirty="0" smtClean="0"/>
              <a:t>an employee’s </a:t>
            </a:r>
            <a:r>
              <a:rPr lang="en-US" sz="2400" dirty="0"/>
              <a:t>production output, not </a:t>
            </a:r>
            <a:r>
              <a:rPr lang="en-US" sz="2400" dirty="0" smtClean="0"/>
              <a:t>hours worked.</a:t>
            </a:r>
          </a:p>
          <a:p>
            <a:r>
              <a:rPr lang="en-US" sz="2400" smtClean="0"/>
              <a:t>.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760116" y="742950"/>
            <a:ext cx="29017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PIECE WORK</a:t>
            </a:r>
            <a:endParaRPr lang="en-US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630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657350"/>
            <a:ext cx="7696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smtClean="0"/>
              <a:t>Straight </a:t>
            </a:r>
            <a:r>
              <a:rPr lang="en-US" sz="2000" b="1" dirty="0"/>
              <a:t>P</a:t>
            </a:r>
            <a:r>
              <a:rPr lang="en-US" sz="2000" b="1" dirty="0" smtClean="0"/>
              <a:t>iecework Plan. </a:t>
            </a:r>
            <a:r>
              <a:rPr lang="en-US" sz="2000" dirty="0"/>
              <a:t>Pay per unit </a:t>
            </a:r>
            <a:r>
              <a:rPr lang="en-US" sz="2000" dirty="0" smtClean="0"/>
              <a:t>of output</a:t>
            </a:r>
            <a:r>
              <a:rPr lang="en-US" sz="2000" dirty="0"/>
              <a:t>, regardless of output </a:t>
            </a:r>
            <a:r>
              <a:rPr lang="en-US" sz="2000"/>
              <a:t>quantity</a:t>
            </a:r>
            <a:r>
              <a:rPr lang="en-US" sz="2000" smtClean="0"/>
              <a:t>. Pembayaran per unit output seberapapun banyaknya output.</a:t>
            </a:r>
            <a:endParaRPr lang="en-US" sz="2000" dirty="0" smtClean="0"/>
          </a:p>
          <a:p>
            <a:r>
              <a:rPr lang="en-US" sz="2000" b="1" dirty="0"/>
              <a:t>D</a:t>
            </a:r>
            <a:r>
              <a:rPr lang="en-US" sz="2000" b="1" dirty="0" smtClean="0"/>
              <a:t>ifferential </a:t>
            </a:r>
            <a:r>
              <a:rPr lang="en-US" sz="2000" b="1" dirty="0"/>
              <a:t>P</a:t>
            </a:r>
            <a:r>
              <a:rPr lang="en-US" sz="2000" b="1" dirty="0" smtClean="0"/>
              <a:t>iecework Plan. </a:t>
            </a:r>
            <a:r>
              <a:rPr lang="en-US" sz="2000" dirty="0" smtClean="0"/>
              <a:t>Greater incentive </a:t>
            </a:r>
            <a:r>
              <a:rPr lang="en-US" sz="2000" dirty="0"/>
              <a:t>method of compensation </a:t>
            </a:r>
            <a:r>
              <a:rPr lang="en-US" sz="2000" dirty="0" smtClean="0"/>
              <a:t>than straight </a:t>
            </a:r>
            <a:r>
              <a:rPr lang="en-US" sz="2000" dirty="0"/>
              <a:t>piecework, where pay per </a:t>
            </a:r>
            <a:r>
              <a:rPr lang="en-US" sz="2000" dirty="0" smtClean="0"/>
              <a:t>unit increases </a:t>
            </a:r>
            <a:r>
              <a:rPr lang="en-US" sz="2000" dirty="0"/>
              <a:t>as output goes </a:t>
            </a:r>
            <a:r>
              <a:rPr lang="en-US" sz="2000"/>
              <a:t>up</a:t>
            </a:r>
            <a:r>
              <a:rPr lang="en-US" sz="2000" smtClean="0"/>
              <a:t>.</a:t>
            </a:r>
          </a:p>
          <a:p>
            <a:r>
              <a:rPr lang="en-US" sz="2000" smtClean="0"/>
              <a:t>Metode insentif yang lebih banyak kompensasi daripada straight piecework, di mana pembayaran per unit meningkat jika output lebih tinggi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760116" y="742950"/>
            <a:ext cx="29017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PIECE WORK</a:t>
            </a:r>
            <a:endParaRPr lang="en-US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434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67" y="819150"/>
            <a:ext cx="790575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33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04950"/>
            <a:ext cx="8229600" cy="3636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686800" y="270510"/>
            <a:ext cx="0" cy="48920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457200" y="270510"/>
            <a:ext cx="0" cy="48920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1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267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8686800" y="-19050"/>
            <a:ext cx="0" cy="48920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57200" y="-19050"/>
            <a:ext cx="0" cy="48920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8470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90550"/>
            <a:ext cx="5562600" cy="4264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80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77" y="-704850"/>
            <a:ext cx="8852923" cy="662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39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83" y="1857461"/>
            <a:ext cx="7726417" cy="1400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384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666750"/>
            <a:ext cx="7543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Commission. </a:t>
            </a:r>
            <a:r>
              <a:rPr lang="en-US" sz="2400" dirty="0"/>
              <a:t>Percentage method of </a:t>
            </a:r>
            <a:r>
              <a:rPr lang="en-US" sz="2400" dirty="0" smtClean="0"/>
              <a:t>compensation primarily </a:t>
            </a:r>
            <a:r>
              <a:rPr lang="en-US" sz="2400" dirty="0"/>
              <a:t>used to pay </a:t>
            </a:r>
            <a:r>
              <a:rPr lang="en-US" sz="2400" dirty="0" smtClean="0"/>
              <a:t>employees who </a:t>
            </a:r>
            <a:r>
              <a:rPr lang="en-US" sz="2400" dirty="0"/>
              <a:t>sell a company’s goods and services</a:t>
            </a:r>
            <a:r>
              <a:rPr lang="en-US" sz="2400" dirty="0" smtClean="0"/>
              <a:t>.</a:t>
            </a:r>
          </a:p>
          <a:p>
            <a:r>
              <a:rPr lang="en-US" sz="2400" b="1" dirty="0" smtClean="0"/>
              <a:t>Straight Commission. </a:t>
            </a:r>
            <a:r>
              <a:rPr lang="en-US" sz="2400" dirty="0"/>
              <a:t>Commission based on a specified percentage of the sales volume attained by an employee.</a:t>
            </a:r>
          </a:p>
          <a:p>
            <a:r>
              <a:rPr lang="en-US" sz="2400" b="1" dirty="0" smtClean="0"/>
              <a:t>Incremental Commission. </a:t>
            </a:r>
            <a:r>
              <a:rPr lang="en-US" sz="2400" dirty="0"/>
              <a:t>Greater  Incentive method of compensation than straight commission, whereby higher levels of sales earn increasing rates of commission.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036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88076"/>
            <a:ext cx="7788888" cy="343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86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90550"/>
            <a:ext cx="6781800" cy="428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34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295" y="742950"/>
            <a:ext cx="8229600" cy="4432606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895350"/>
            <a:ext cx="5257800" cy="4208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8686800" y="590550"/>
            <a:ext cx="0" cy="4585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" y="590550"/>
            <a:ext cx="0" cy="4585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88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295" y="-19050"/>
            <a:ext cx="8229600" cy="4661206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9048"/>
            <a:ext cx="5303520" cy="157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57200" y="-19050"/>
            <a:ext cx="0" cy="4663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686800" y="-19050"/>
            <a:ext cx="0" cy="4663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7113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14350"/>
            <a:ext cx="4800600" cy="4106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20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Salary and Commission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48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</a:t>
            </a:r>
            <a:r>
              <a:rPr lang="en-US" b="1" dirty="0" smtClean="0"/>
              <a:t>alary </a:t>
            </a:r>
            <a:r>
              <a:rPr lang="en-US" b="1" dirty="0"/>
              <a:t>P</a:t>
            </a:r>
            <a:r>
              <a:rPr lang="en-US" b="1" dirty="0" smtClean="0"/>
              <a:t>lus Commission. </a:t>
            </a:r>
            <a:r>
              <a:rPr lang="en-US" dirty="0"/>
              <a:t>A </a:t>
            </a:r>
            <a:r>
              <a:rPr lang="en-US" dirty="0" smtClean="0"/>
              <a:t>guaranteed salary </a:t>
            </a:r>
            <a:r>
              <a:rPr lang="en-US" dirty="0"/>
              <a:t>plus a commission on sales over </a:t>
            </a:r>
            <a:r>
              <a:rPr lang="en-US" dirty="0" smtClean="0"/>
              <a:t>a certain </a:t>
            </a:r>
            <a:r>
              <a:rPr lang="en-US" dirty="0"/>
              <a:t>specified amount.</a:t>
            </a:r>
          </a:p>
        </p:txBody>
      </p:sp>
    </p:spTree>
    <p:extLst>
      <p:ext uri="{BB962C8B-B14F-4D97-AF65-F5344CB8AC3E}">
        <p14:creationId xmlns:p14="http://schemas.microsoft.com/office/powerpoint/2010/main" val="306795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14350"/>
            <a:ext cx="5029200" cy="4282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61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Draw against commission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05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3493" y="1742739"/>
            <a:ext cx="7109907" cy="2631733"/>
          </a:xfrm>
        </p:spPr>
        <p:txBody>
          <a:bodyPr/>
          <a:lstStyle/>
          <a:p>
            <a:r>
              <a:rPr lang="en-US" b="1" dirty="0"/>
              <a:t>D</a:t>
            </a:r>
            <a:r>
              <a:rPr lang="en-US" b="1" dirty="0" smtClean="0"/>
              <a:t>rawing </a:t>
            </a:r>
            <a:r>
              <a:rPr lang="en-US" b="1" dirty="0"/>
              <a:t>A</a:t>
            </a:r>
            <a:r>
              <a:rPr lang="en-US" b="1" dirty="0" smtClean="0"/>
              <a:t>ccount</a:t>
            </a:r>
            <a:r>
              <a:rPr lang="en-US" b="1" dirty="0"/>
              <a:t>, </a:t>
            </a:r>
            <a:r>
              <a:rPr lang="en-US" dirty="0"/>
              <a:t>or </a:t>
            </a:r>
            <a:r>
              <a:rPr lang="en-US" b="1" dirty="0"/>
              <a:t>D</a:t>
            </a:r>
            <a:r>
              <a:rPr lang="en-US" b="1" dirty="0" smtClean="0"/>
              <a:t>raw </a:t>
            </a:r>
            <a:r>
              <a:rPr lang="en-US" b="1" dirty="0" err="1"/>
              <a:t>G</a:t>
            </a:r>
            <a:r>
              <a:rPr lang="en-US" b="1" dirty="0" err="1" smtClean="0"/>
              <a:t>ainst</a:t>
            </a:r>
            <a:r>
              <a:rPr lang="en-US" b="1" dirty="0" smtClean="0"/>
              <a:t> Commission. </a:t>
            </a:r>
            <a:r>
              <a:rPr lang="en-US" dirty="0"/>
              <a:t>Commission paid in </a:t>
            </a:r>
            <a:r>
              <a:rPr lang="en-US" dirty="0" smtClean="0"/>
              <a:t>advance of </a:t>
            </a:r>
            <a:r>
              <a:rPr lang="en-US" dirty="0"/>
              <a:t>sales and later deducted from the </a:t>
            </a:r>
            <a:r>
              <a:rPr lang="en-US" dirty="0" smtClean="0"/>
              <a:t>commission earned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539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9050"/>
            <a:ext cx="9144000" cy="516255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19050"/>
            <a:ext cx="9281160" cy="152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14998"/>
            <a:ext cx="6163056" cy="190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64" y="3257550"/>
            <a:ext cx="6345936" cy="1894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81000" y="133350"/>
            <a:ext cx="5791200" cy="4876800"/>
          </a:xfrm>
          <a:prstGeom prst="roundRect">
            <a:avLst>
              <a:gd name="adj" fmla="val 3372"/>
            </a:avLst>
          </a:prstGeom>
          <a:noFill/>
          <a:ln w="762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97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Employee’s Payroll Deductions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(Indonesian: </a:t>
            </a:r>
            <a:r>
              <a:rPr lang="en-US" sz="2800" b="1" i="1" dirty="0" err="1" smtClean="0"/>
              <a:t>Potongan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9348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b="1" dirty="0"/>
              <a:t>D</a:t>
            </a:r>
            <a:r>
              <a:rPr lang="en-US" sz="2800" b="1" dirty="0" smtClean="0"/>
              <a:t>eductions</a:t>
            </a:r>
            <a:r>
              <a:rPr lang="en-US" sz="2800" b="1" dirty="0"/>
              <a:t>, </a:t>
            </a:r>
            <a:r>
              <a:rPr lang="en-US" sz="2800" dirty="0"/>
              <a:t>or </a:t>
            </a:r>
            <a:r>
              <a:rPr lang="en-US" sz="2800" b="1" dirty="0" smtClean="0"/>
              <a:t>Withholdings. </a:t>
            </a:r>
            <a:r>
              <a:rPr lang="en-US" sz="2800" dirty="0" smtClean="0"/>
              <a:t>Funds withheld </a:t>
            </a:r>
            <a:r>
              <a:rPr lang="en-US" sz="2800" dirty="0"/>
              <a:t>from an employee’s paycheck</a:t>
            </a:r>
            <a:r>
              <a:rPr lang="en-US" sz="2800" dirty="0" smtClean="0"/>
              <a:t>.</a:t>
            </a:r>
          </a:p>
          <a:p>
            <a:r>
              <a:rPr lang="en-US" sz="2800" b="1" dirty="0"/>
              <a:t>M</a:t>
            </a:r>
            <a:r>
              <a:rPr lang="en-US" sz="2800" b="1" dirty="0" smtClean="0"/>
              <a:t>andatory Deductions. </a:t>
            </a:r>
            <a:r>
              <a:rPr lang="en-US" sz="2800" dirty="0" smtClean="0"/>
              <a:t>Deductions withheld </a:t>
            </a:r>
            <a:r>
              <a:rPr lang="en-US" sz="2800" dirty="0"/>
              <a:t>from an employee’s paycheck </a:t>
            </a:r>
            <a:r>
              <a:rPr lang="en-US" sz="2800" dirty="0" smtClean="0"/>
              <a:t>by law</a:t>
            </a:r>
            <a:r>
              <a:rPr lang="en-US" sz="2800" dirty="0"/>
              <a:t>: social security, Medicare, and </a:t>
            </a:r>
            <a:r>
              <a:rPr lang="en-US" sz="2800" dirty="0" smtClean="0"/>
              <a:t>federal income </a:t>
            </a:r>
            <a:r>
              <a:rPr lang="en-US" sz="2800" dirty="0"/>
              <a:t>tax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3302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V</a:t>
            </a:r>
            <a:r>
              <a:rPr lang="en-US" b="1" dirty="0" smtClean="0"/>
              <a:t>oluntary Deductions. </a:t>
            </a:r>
            <a:r>
              <a:rPr lang="en-US" dirty="0" smtClean="0"/>
              <a:t>Deductions withheld </a:t>
            </a:r>
            <a:r>
              <a:rPr lang="en-US" dirty="0"/>
              <a:t>from an employee’s paycheck </a:t>
            </a:r>
            <a:r>
              <a:rPr lang="en-US" dirty="0" smtClean="0"/>
              <a:t>by request </a:t>
            </a:r>
            <a:r>
              <a:rPr lang="en-US" dirty="0"/>
              <a:t>of the employee, such as </a:t>
            </a:r>
            <a:r>
              <a:rPr lang="en-US" dirty="0" smtClean="0"/>
              <a:t>insurance premiums</a:t>
            </a:r>
            <a:r>
              <a:rPr lang="en-US" dirty="0"/>
              <a:t>, </a:t>
            </a:r>
            <a:r>
              <a:rPr lang="en-US" dirty="0" smtClean="0"/>
              <a:t>dues (</a:t>
            </a:r>
            <a:r>
              <a:rPr lang="en-US" i="1" dirty="0" err="1" smtClean="0"/>
              <a:t>iuran</a:t>
            </a:r>
            <a:r>
              <a:rPr lang="en-US" dirty="0" smtClean="0"/>
              <a:t>), </a:t>
            </a:r>
            <a:r>
              <a:rPr lang="en-US" dirty="0"/>
              <a:t>loan payments, and </a:t>
            </a:r>
            <a:r>
              <a:rPr lang="en-US" dirty="0" smtClean="0"/>
              <a:t>charitable contributions (</a:t>
            </a:r>
            <a:r>
              <a:rPr lang="en-US" i="1" dirty="0" err="1" smtClean="0"/>
              <a:t>sumbangan</a:t>
            </a:r>
            <a:r>
              <a:rPr lang="en-US" i="1" dirty="0" smtClean="0"/>
              <a:t> </a:t>
            </a:r>
            <a:r>
              <a:rPr lang="en-US" i="1" dirty="0" err="1" smtClean="0"/>
              <a:t>amal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676400" y="4171950"/>
            <a:ext cx="6118983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Net pay 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Gross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pay -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Total deductions</a:t>
            </a:r>
          </a:p>
        </p:txBody>
      </p:sp>
    </p:spTree>
    <p:extLst>
      <p:ext uri="{BB962C8B-B14F-4D97-AF65-F5344CB8AC3E}">
        <p14:creationId xmlns:p14="http://schemas.microsoft.com/office/powerpoint/2010/main" val="37970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38350"/>
            <a:ext cx="7696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11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Federal Insurance Contribution </a:t>
            </a:r>
            <a:r>
              <a:rPr lang="en-US" b="1" dirty="0" smtClean="0"/>
              <a:t>Act (</a:t>
            </a:r>
            <a:r>
              <a:rPr lang="en-US" b="1" dirty="0"/>
              <a:t>FICA) </a:t>
            </a:r>
            <a:r>
              <a:rPr lang="en-US" dirty="0"/>
              <a:t>Federal legislation, enacted in </a:t>
            </a:r>
            <a:r>
              <a:rPr lang="en-US" dirty="0" smtClean="0"/>
              <a:t>1937 during </a:t>
            </a:r>
            <a:r>
              <a:rPr lang="en-US" dirty="0"/>
              <a:t>the Great Depression, to </a:t>
            </a:r>
            <a:r>
              <a:rPr lang="en-US" dirty="0" smtClean="0"/>
              <a:t>provide retirement </a:t>
            </a:r>
            <a:r>
              <a:rPr lang="en-US" dirty="0"/>
              <a:t>funds and hospital insurance </a:t>
            </a:r>
            <a:r>
              <a:rPr lang="en-US" dirty="0" smtClean="0"/>
              <a:t>for retired </a:t>
            </a:r>
            <a:r>
              <a:rPr lang="en-US" dirty="0"/>
              <a:t>and disabled workers. Today, FICA </a:t>
            </a:r>
            <a:r>
              <a:rPr lang="en-US" dirty="0" smtClean="0"/>
              <a:t>is divided </a:t>
            </a:r>
            <a:r>
              <a:rPr lang="en-US" dirty="0"/>
              <a:t>into two categories, </a:t>
            </a:r>
            <a:r>
              <a:rPr lang="en-US" b="1" dirty="0">
                <a:solidFill>
                  <a:srgbClr val="C00000"/>
                </a:solidFill>
              </a:rPr>
              <a:t>social </a:t>
            </a:r>
            <a:r>
              <a:rPr lang="en-US" b="1" dirty="0" smtClean="0">
                <a:solidFill>
                  <a:srgbClr val="C00000"/>
                </a:solidFill>
              </a:rPr>
              <a:t>security</a:t>
            </a:r>
            <a:r>
              <a:rPr lang="en-US" dirty="0" smtClean="0"/>
              <a:t> and </a:t>
            </a:r>
            <a:r>
              <a:rPr lang="en-US" b="1" dirty="0">
                <a:solidFill>
                  <a:srgbClr val="C00000"/>
                </a:solidFill>
              </a:rPr>
              <a:t>Medicare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773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742739"/>
            <a:ext cx="7772400" cy="3038811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W</a:t>
            </a:r>
            <a:r>
              <a:rPr lang="en-US" b="1" dirty="0" smtClean="0"/>
              <a:t>age Base. </a:t>
            </a:r>
            <a:r>
              <a:rPr lang="en-US" dirty="0"/>
              <a:t>The amount of earnings </a:t>
            </a:r>
            <a:r>
              <a:rPr lang="en-US" dirty="0" smtClean="0"/>
              <a:t>up to </a:t>
            </a:r>
            <a:r>
              <a:rPr lang="en-US" dirty="0"/>
              <a:t>which an employee must pay </a:t>
            </a:r>
            <a:r>
              <a:rPr lang="en-US" dirty="0" smtClean="0"/>
              <a:t>social security </a:t>
            </a:r>
            <a:r>
              <a:rPr lang="en-US" dirty="0"/>
              <a:t>tax</a:t>
            </a:r>
            <a:r>
              <a:rPr lang="en-US" dirty="0" smtClean="0"/>
              <a:t>.</a:t>
            </a:r>
          </a:p>
          <a:p>
            <a:r>
              <a:rPr lang="en-US" b="1" dirty="0"/>
              <a:t>S</a:t>
            </a:r>
            <a:r>
              <a:rPr lang="en-US" b="1" dirty="0" smtClean="0"/>
              <a:t>ocial </a:t>
            </a:r>
            <a:r>
              <a:rPr lang="en-US" b="1" dirty="0"/>
              <a:t>S</a:t>
            </a:r>
            <a:r>
              <a:rPr lang="en-US" b="1" dirty="0" smtClean="0"/>
              <a:t>ecurity </a:t>
            </a:r>
            <a:r>
              <a:rPr lang="en-US" b="1" dirty="0"/>
              <a:t>T</a:t>
            </a:r>
            <a:r>
              <a:rPr lang="en-US" b="1" dirty="0" smtClean="0"/>
              <a:t>ax </a:t>
            </a:r>
            <a:r>
              <a:rPr lang="en-US" b="1" dirty="0"/>
              <a:t>(OASDI</a:t>
            </a:r>
            <a:r>
              <a:rPr lang="en-US" b="1" dirty="0" smtClean="0"/>
              <a:t>). </a:t>
            </a:r>
            <a:r>
              <a:rPr lang="en-US" dirty="0"/>
              <a:t>Old Age</a:t>
            </a:r>
            <a:r>
              <a:rPr lang="en-US" dirty="0" smtClean="0"/>
              <a:t>, Survivors</a:t>
            </a:r>
            <a:r>
              <a:rPr lang="en-US" dirty="0"/>
              <a:t>, and Disability Insurance—a </a:t>
            </a:r>
            <a:r>
              <a:rPr lang="en-US" dirty="0" smtClean="0"/>
              <a:t>federal tax</a:t>
            </a:r>
            <a:r>
              <a:rPr lang="en-US" dirty="0"/>
              <a:t>, based on a percentage of a </a:t>
            </a:r>
            <a:r>
              <a:rPr lang="en-US" dirty="0" smtClean="0"/>
              <a:t>worker’s income </a:t>
            </a:r>
            <a:r>
              <a:rPr lang="en-US" dirty="0"/>
              <a:t>up to a specified limit or wage base</a:t>
            </a:r>
            <a:r>
              <a:rPr lang="en-US" dirty="0" smtClean="0"/>
              <a:t>, for </a:t>
            </a:r>
            <a:r>
              <a:rPr lang="en-US" dirty="0"/>
              <a:t>the purpose of providing monthly </a:t>
            </a:r>
            <a:r>
              <a:rPr lang="en-US" dirty="0" smtClean="0"/>
              <a:t>benefits to </a:t>
            </a:r>
            <a:r>
              <a:rPr lang="en-US" dirty="0"/>
              <a:t>retired and disabled workers and </a:t>
            </a:r>
            <a:r>
              <a:rPr lang="en-US" dirty="0" smtClean="0"/>
              <a:t>to the </a:t>
            </a:r>
            <a:r>
              <a:rPr lang="en-US" dirty="0"/>
              <a:t>families of deceased workers.</a:t>
            </a:r>
          </a:p>
          <a:p>
            <a:r>
              <a:rPr lang="en-US" b="1" dirty="0"/>
              <a:t>Medicare </a:t>
            </a:r>
            <a:r>
              <a:rPr lang="en-US" b="1" dirty="0" smtClean="0"/>
              <a:t>Tax. </a:t>
            </a:r>
            <a:r>
              <a:rPr lang="en-US" dirty="0"/>
              <a:t>A federal tax used to </a:t>
            </a:r>
            <a:r>
              <a:rPr lang="en-US" dirty="0" smtClean="0"/>
              <a:t>provide health </a:t>
            </a:r>
            <a:r>
              <a:rPr lang="en-US" dirty="0"/>
              <a:t>care benefits and hospital </a:t>
            </a:r>
            <a:r>
              <a:rPr lang="en-US" dirty="0" smtClean="0"/>
              <a:t>insurance to </a:t>
            </a:r>
            <a:r>
              <a:rPr lang="en-US" dirty="0"/>
              <a:t>retired and disabled workers.</a:t>
            </a:r>
          </a:p>
        </p:txBody>
      </p:sp>
    </p:spTree>
    <p:extLst>
      <p:ext uri="{BB962C8B-B14F-4D97-AF65-F5344CB8AC3E}">
        <p14:creationId xmlns:p14="http://schemas.microsoft.com/office/powerpoint/2010/main" val="425150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When an employee reaches the wage base for the year, he or she is no longer </a:t>
            </a:r>
            <a:r>
              <a:rPr lang="en-US" dirty="0" smtClean="0"/>
              <a:t>subject to </a:t>
            </a:r>
            <a:r>
              <a:rPr lang="en-US" dirty="0"/>
              <a:t>the tax. In 2007, the maximum social security tax per year was $6,045 (97,500 </a:t>
            </a:r>
            <a:r>
              <a:rPr lang="en-US" dirty="0" smtClean="0"/>
              <a:t>x 0.062). </a:t>
            </a:r>
            <a:endParaRPr lang="en-US" dirty="0"/>
          </a:p>
          <a:p>
            <a:r>
              <a:rPr lang="en-US" dirty="0"/>
              <a:t>There is no limit on the amount of Medicare tax. The 1.45% is in effect regardless of </a:t>
            </a:r>
            <a:r>
              <a:rPr lang="en-US" dirty="0" smtClean="0"/>
              <a:t>how much </a:t>
            </a:r>
            <a:r>
              <a:rPr lang="en-US" dirty="0"/>
              <a:t>an employee earns.</a:t>
            </a:r>
          </a:p>
        </p:txBody>
      </p:sp>
    </p:spTree>
    <p:extLst>
      <p:ext uri="{BB962C8B-B14F-4D97-AF65-F5344CB8AC3E}">
        <p14:creationId xmlns:p14="http://schemas.microsoft.com/office/powerpoint/2010/main" val="177550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/>
              <a:t>Presiden</a:t>
            </a:r>
            <a:r>
              <a:rPr lang="en-US" dirty="0"/>
              <a:t> No. 8 </a:t>
            </a:r>
            <a:r>
              <a:rPr lang="en-US" dirty="0" err="1"/>
              <a:t>tahun</a:t>
            </a:r>
            <a:r>
              <a:rPr lang="en-US" dirty="0"/>
              <a:t> 1977,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2 </a:t>
            </a:r>
            <a:r>
              <a:rPr lang="en-US" dirty="0" err="1"/>
              <a:t>persen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pegawai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pemeliharaan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Pegawai</a:t>
            </a:r>
            <a:r>
              <a:rPr lang="en-US" dirty="0"/>
              <a:t> </a:t>
            </a:r>
            <a:r>
              <a:rPr lang="en-US" dirty="0" err="1"/>
              <a:t>Negeri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 </a:t>
            </a:r>
            <a:r>
              <a:rPr lang="en-US" dirty="0" err="1"/>
              <a:t>Pensiun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UU No. 43 </a:t>
            </a:r>
            <a:r>
              <a:rPr lang="en-US" dirty="0" err="1"/>
              <a:t>tahun</a:t>
            </a:r>
            <a:r>
              <a:rPr lang="en-US" dirty="0"/>
              <a:t> 1999, </a:t>
            </a:r>
            <a:r>
              <a:rPr lang="en-US" dirty="0" err="1"/>
              <a:t>pasal</a:t>
            </a:r>
            <a:r>
              <a:rPr lang="en-US" dirty="0"/>
              <a:t> 32,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asuransi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menanggung</a:t>
            </a:r>
            <a:r>
              <a:rPr lang="en-US" dirty="0"/>
              <a:t> </a:t>
            </a:r>
            <a:r>
              <a:rPr lang="en-US" dirty="0" err="1"/>
              <a:t>subsidi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iuran</a:t>
            </a:r>
            <a:r>
              <a:rPr lang="en-US" dirty="0"/>
              <a:t> yang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836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47699"/>
            <a:ext cx="5334000" cy="4258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23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66750"/>
            <a:ext cx="75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Program </a:t>
            </a:r>
            <a:r>
              <a:rPr lang="en-US" b="1" dirty="0" err="1"/>
              <a:t>Asuransi</a:t>
            </a:r>
            <a:r>
              <a:rPr lang="en-US" b="1" dirty="0"/>
              <a:t> </a:t>
            </a:r>
            <a:r>
              <a:rPr lang="en-US" b="1" dirty="0" err="1"/>
              <a:t>Kesehatan</a:t>
            </a:r>
            <a:r>
              <a:rPr lang="en-US" b="1" dirty="0"/>
              <a:t> </a:t>
            </a:r>
            <a:r>
              <a:rPr lang="en-US" b="1" dirty="0" err="1"/>
              <a:t>Sosial</a:t>
            </a:r>
            <a:r>
              <a:rPr lang="en-US" b="1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penugasan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PT </a:t>
            </a:r>
            <a:r>
              <a:rPr lang="en-US" dirty="0" err="1"/>
              <a:t>Askes</a:t>
            </a:r>
            <a:r>
              <a:rPr lang="en-US" dirty="0"/>
              <a:t> (</a:t>
            </a:r>
            <a:r>
              <a:rPr lang="en-US" dirty="0" err="1"/>
              <a:t>Persero</a:t>
            </a:r>
            <a:r>
              <a:rPr lang="en-US" dirty="0"/>
              <a:t>)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No. 69 </a:t>
            </a:r>
            <a:r>
              <a:rPr lang="en-US" dirty="0" err="1"/>
              <a:t>tahun</a:t>
            </a:r>
            <a:r>
              <a:rPr lang="en-US" dirty="0"/>
              <a:t> 1991.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1922465"/>
            <a:ext cx="792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Pegawai</a:t>
            </a:r>
            <a:r>
              <a:rPr lang="en-US" dirty="0"/>
              <a:t> </a:t>
            </a:r>
            <a:r>
              <a:rPr lang="en-US" dirty="0" err="1"/>
              <a:t>Negeri</a:t>
            </a:r>
            <a:r>
              <a:rPr lang="en-US" dirty="0"/>
              <a:t>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Calon</a:t>
            </a:r>
            <a:r>
              <a:rPr lang="en-US" dirty="0"/>
              <a:t> </a:t>
            </a:r>
            <a:r>
              <a:rPr lang="en-US" dirty="0" err="1"/>
              <a:t>Pegawai</a:t>
            </a:r>
            <a:r>
              <a:rPr lang="en-US" dirty="0"/>
              <a:t> </a:t>
            </a:r>
            <a:r>
              <a:rPr lang="en-US" dirty="0" err="1"/>
              <a:t>Negeri</a:t>
            </a:r>
            <a:r>
              <a:rPr lang="en-US" dirty="0"/>
              <a:t> </a:t>
            </a:r>
            <a:r>
              <a:rPr lang="en-US" dirty="0" err="1"/>
              <a:t>Sipil</a:t>
            </a:r>
            <a:r>
              <a:rPr lang="en-US" dirty="0"/>
              <a:t> (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PNS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Calon</a:t>
            </a:r>
            <a:r>
              <a:rPr lang="en-US" dirty="0"/>
              <a:t> PNS di </a:t>
            </a:r>
            <a:r>
              <a:rPr lang="en-US" dirty="0" err="1"/>
              <a:t>Kementrian</a:t>
            </a:r>
            <a:r>
              <a:rPr lang="en-US" dirty="0"/>
              <a:t> </a:t>
            </a:r>
            <a:r>
              <a:rPr lang="en-US" dirty="0" err="1"/>
              <a:t>pertahanan</a:t>
            </a:r>
            <a:r>
              <a:rPr lang="en-US" dirty="0"/>
              <a:t>, TNI/</a:t>
            </a:r>
            <a:r>
              <a:rPr lang="en-US" dirty="0" err="1"/>
              <a:t>Polri</a:t>
            </a:r>
            <a:r>
              <a:rPr lang="en-US" dirty="0" smtClean="0"/>
              <a:t>), </a:t>
            </a:r>
            <a:r>
              <a:rPr lang="en-US" dirty="0" err="1"/>
              <a:t>Pejabat</a:t>
            </a:r>
            <a:r>
              <a:rPr lang="en-US" dirty="0"/>
              <a:t> Negara, </a:t>
            </a:r>
            <a:r>
              <a:rPr lang="en-US" dirty="0" err="1"/>
              <a:t>Penerima</a:t>
            </a:r>
            <a:r>
              <a:rPr lang="en-US" dirty="0"/>
              <a:t> </a:t>
            </a:r>
            <a:r>
              <a:rPr lang="en-US" dirty="0" err="1"/>
              <a:t>Pensiun</a:t>
            </a:r>
            <a:r>
              <a:rPr lang="en-US" dirty="0"/>
              <a:t> (</a:t>
            </a:r>
            <a:r>
              <a:rPr lang="en-US" dirty="0" err="1"/>
              <a:t>Pensiunan</a:t>
            </a:r>
            <a:r>
              <a:rPr lang="en-US" dirty="0"/>
              <a:t> PNS, </a:t>
            </a:r>
            <a:r>
              <a:rPr lang="en-US" dirty="0" err="1"/>
              <a:t>Pensiunan</a:t>
            </a:r>
            <a:r>
              <a:rPr lang="en-US" dirty="0"/>
              <a:t> PNS di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Kementrian</a:t>
            </a:r>
            <a:r>
              <a:rPr lang="en-US" dirty="0"/>
              <a:t> </a:t>
            </a:r>
            <a:r>
              <a:rPr lang="en-US" dirty="0" err="1"/>
              <a:t>Pertahanan</a:t>
            </a:r>
            <a:r>
              <a:rPr lang="en-US" dirty="0"/>
              <a:t>, TNI/</a:t>
            </a:r>
            <a:r>
              <a:rPr lang="en-US" dirty="0" err="1"/>
              <a:t>Polri</a:t>
            </a:r>
            <a:r>
              <a:rPr lang="en-US" dirty="0"/>
              <a:t>, </a:t>
            </a:r>
            <a:r>
              <a:rPr lang="en-US" dirty="0" err="1"/>
              <a:t>Pensiunan</a:t>
            </a:r>
            <a:r>
              <a:rPr lang="en-US" dirty="0"/>
              <a:t> </a:t>
            </a:r>
            <a:r>
              <a:rPr lang="en-US" dirty="0" err="1"/>
              <a:t>Pejabat</a:t>
            </a:r>
            <a:r>
              <a:rPr lang="en-US" dirty="0"/>
              <a:t> Negara), Veteran ( </a:t>
            </a:r>
            <a:r>
              <a:rPr lang="en-US" dirty="0" err="1"/>
              <a:t>Tuvet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Non </a:t>
            </a:r>
            <a:r>
              <a:rPr lang="en-US" dirty="0" err="1"/>
              <a:t>Tuvet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Perintis</a:t>
            </a:r>
            <a:r>
              <a:rPr lang="en-US" dirty="0"/>
              <a:t> </a:t>
            </a:r>
            <a:r>
              <a:rPr lang="en-US" dirty="0" err="1"/>
              <a:t>Kemerdekaan</a:t>
            </a:r>
            <a:r>
              <a:rPr lang="en-US" dirty="0"/>
              <a:t>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keluarga</a:t>
            </a:r>
            <a:r>
              <a:rPr lang="en-US" dirty="0"/>
              <a:t>*) yang di </a:t>
            </a:r>
            <a:r>
              <a:rPr lang="en-US" dirty="0" err="1"/>
              <a:t>tangggung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3705820"/>
            <a:ext cx="792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Pegawai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(</a:t>
            </a:r>
            <a:r>
              <a:rPr lang="en-US" dirty="0" err="1"/>
              <a:t>Dokter</a:t>
            </a:r>
            <a:r>
              <a:rPr lang="en-US" dirty="0"/>
              <a:t>/</a:t>
            </a:r>
            <a:r>
              <a:rPr lang="en-US" dirty="0" err="1"/>
              <a:t>Dokter</a:t>
            </a:r>
            <a:r>
              <a:rPr lang="en-US" dirty="0"/>
              <a:t> Gigi/</a:t>
            </a:r>
            <a:r>
              <a:rPr lang="en-US" dirty="0" err="1"/>
              <a:t>Bidan</a:t>
            </a:r>
            <a:r>
              <a:rPr lang="en-US" dirty="0"/>
              <a:t> – PTT, </a:t>
            </a:r>
            <a:r>
              <a:rPr lang="en-US" dirty="0" err="1"/>
              <a:t>melalui</a:t>
            </a:r>
            <a:r>
              <a:rPr lang="en-US" dirty="0"/>
              <a:t> SK </a:t>
            </a:r>
            <a:r>
              <a:rPr lang="en-US" dirty="0" err="1"/>
              <a:t>Menkes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1540/MENKES/SK/XII/2002,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Medis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Bakti</a:t>
            </a:r>
            <a:r>
              <a:rPr lang="en-US" dirty="0"/>
              <a:t> Dan Cara Lain).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669018"/>
            <a:ext cx="2523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YANG DITANGGUNG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-19050"/>
            <a:ext cx="91440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Asuransi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Kesehatan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Indonesia PT ASKES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558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JAMINAN PENSIUN PT. TASPEN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Membayar</a:t>
            </a:r>
            <a:r>
              <a:rPr lang="en-US" dirty="0"/>
              <a:t> </a:t>
            </a:r>
            <a:r>
              <a:rPr lang="en-US" dirty="0" err="1"/>
              <a:t>iuran</a:t>
            </a:r>
            <a:r>
              <a:rPr lang="en-US" dirty="0"/>
              <a:t> 4,75%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sebulan</a:t>
            </a:r>
            <a:r>
              <a:rPr lang="en-US" dirty="0"/>
              <a:t> (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+ </a:t>
            </a:r>
            <a:r>
              <a:rPr lang="en-US" dirty="0" err="1"/>
              <a:t>tunjangan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)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Kepres</a:t>
            </a:r>
            <a:r>
              <a:rPr lang="en-US" dirty="0"/>
              <a:t> No.8 </a:t>
            </a:r>
            <a:r>
              <a:rPr lang="en-US" dirty="0" err="1"/>
              <a:t>tahun</a:t>
            </a:r>
            <a:r>
              <a:rPr lang="en-US" dirty="0"/>
              <a:t> 1977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/>
              <a:t>keterangan</a:t>
            </a:r>
            <a:r>
              <a:rPr lang="en-US" dirty="0"/>
              <a:t> data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keluarganya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7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33550"/>
            <a:ext cx="7863016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7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</a:t>
            </a:r>
            <a:r>
              <a:rPr lang="en-US" b="1" dirty="0" smtClean="0"/>
              <a:t>ederal </a:t>
            </a:r>
            <a:r>
              <a:rPr lang="en-US" b="1" dirty="0"/>
              <a:t>I</a:t>
            </a:r>
            <a:r>
              <a:rPr lang="en-US" b="1" dirty="0" smtClean="0"/>
              <a:t>ncome </a:t>
            </a:r>
            <a:r>
              <a:rPr lang="en-US" b="1" dirty="0"/>
              <a:t>T</a:t>
            </a:r>
            <a:r>
              <a:rPr lang="en-US" b="1" dirty="0" smtClean="0"/>
              <a:t>ax </a:t>
            </a:r>
            <a:r>
              <a:rPr lang="en-US" b="1" dirty="0"/>
              <a:t>(FIT</a:t>
            </a:r>
            <a:r>
              <a:rPr lang="en-US" b="1" dirty="0" smtClean="0"/>
              <a:t>). </a:t>
            </a:r>
            <a:r>
              <a:rPr lang="en-US" dirty="0"/>
              <a:t>A </a:t>
            </a:r>
            <a:r>
              <a:rPr lang="en-US" dirty="0" smtClean="0"/>
              <a:t>graduated tax</a:t>
            </a:r>
            <a:r>
              <a:rPr lang="en-US" dirty="0"/>
              <a:t>, based on gross earnings, marital status</a:t>
            </a:r>
            <a:r>
              <a:rPr lang="en-US" dirty="0" smtClean="0"/>
              <a:t>, and </a:t>
            </a:r>
            <a:r>
              <a:rPr lang="en-US" dirty="0"/>
              <a:t>number of exemptions, that is paid </a:t>
            </a:r>
            <a:r>
              <a:rPr lang="en-US" dirty="0" smtClean="0"/>
              <a:t>by all </a:t>
            </a:r>
            <a:r>
              <a:rPr lang="en-US" dirty="0"/>
              <a:t>workers earning over a certain amount </a:t>
            </a:r>
            <a:r>
              <a:rPr lang="en-US" dirty="0" smtClean="0"/>
              <a:t>of money </a:t>
            </a:r>
            <a:r>
              <a:rPr lang="en-US" dirty="0"/>
              <a:t>in the United States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3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W</a:t>
            </a:r>
            <a:r>
              <a:rPr lang="en-US" b="1" dirty="0" smtClean="0"/>
              <a:t>ithholding </a:t>
            </a:r>
            <a:r>
              <a:rPr lang="en-US" b="1" dirty="0"/>
              <a:t>A</a:t>
            </a:r>
            <a:r>
              <a:rPr lang="en-US" b="1" dirty="0" smtClean="0"/>
              <a:t>llowance</a:t>
            </a:r>
            <a:r>
              <a:rPr lang="en-US" b="1" dirty="0"/>
              <a:t>, </a:t>
            </a:r>
            <a:r>
              <a:rPr lang="en-US" dirty="0"/>
              <a:t>or</a:t>
            </a:r>
            <a:r>
              <a:rPr lang="en-US" b="1" dirty="0"/>
              <a:t> E</a:t>
            </a:r>
            <a:r>
              <a:rPr lang="en-US" b="1" dirty="0" smtClean="0"/>
              <a:t>xemption. </a:t>
            </a:r>
            <a:r>
              <a:rPr lang="en-US" dirty="0" smtClean="0"/>
              <a:t>An </a:t>
            </a:r>
            <a:r>
              <a:rPr lang="en-US" dirty="0"/>
              <a:t>amount that reduces an </a:t>
            </a:r>
            <a:r>
              <a:rPr lang="en-US" dirty="0" smtClean="0"/>
              <a:t>employee’s taxable </a:t>
            </a:r>
            <a:r>
              <a:rPr lang="en-US" dirty="0"/>
              <a:t>income. Employees are allowed </a:t>
            </a:r>
            <a:r>
              <a:rPr lang="en-US" dirty="0" smtClean="0"/>
              <a:t>one exemption </a:t>
            </a:r>
            <a:r>
              <a:rPr lang="en-US" dirty="0"/>
              <a:t>for themselves, one for </a:t>
            </a:r>
            <a:r>
              <a:rPr lang="en-US" dirty="0" smtClean="0"/>
              <a:t>their spouse </a:t>
            </a:r>
            <a:r>
              <a:rPr lang="en-US" dirty="0"/>
              <a:t>if the spouse does not work, and </a:t>
            </a:r>
            <a:r>
              <a:rPr lang="en-US" dirty="0" smtClean="0"/>
              <a:t>one for </a:t>
            </a:r>
            <a:r>
              <a:rPr lang="en-US" dirty="0"/>
              <a:t>each dependent child or elderly </a:t>
            </a:r>
            <a:r>
              <a:rPr lang="en-US" dirty="0" smtClean="0"/>
              <a:t>parent living </a:t>
            </a:r>
            <a:r>
              <a:rPr lang="en-US" dirty="0"/>
              <a:t>with the taxpayer but not working.</a:t>
            </a:r>
          </a:p>
        </p:txBody>
      </p:sp>
    </p:spTree>
    <p:extLst>
      <p:ext uri="{BB962C8B-B14F-4D97-AF65-F5344CB8AC3E}">
        <p14:creationId xmlns:p14="http://schemas.microsoft.com/office/powerpoint/2010/main" val="242533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ercentage Method. </a:t>
            </a:r>
            <a:r>
              <a:rPr lang="en-US" dirty="0"/>
              <a:t>An </a:t>
            </a:r>
            <a:r>
              <a:rPr lang="en-US" dirty="0" smtClean="0"/>
              <a:t>alternative method </a:t>
            </a:r>
            <a:r>
              <a:rPr lang="en-US" dirty="0"/>
              <a:t>to the wage bracket tables, </a:t>
            </a:r>
            <a:r>
              <a:rPr lang="en-US" dirty="0" smtClean="0"/>
              <a:t>used to </a:t>
            </a:r>
            <a:r>
              <a:rPr lang="en-US" dirty="0"/>
              <a:t>calculate the amount of an </a:t>
            </a:r>
            <a:r>
              <a:rPr lang="en-US" dirty="0" smtClean="0"/>
              <a:t>employee’s federal </a:t>
            </a:r>
            <a:r>
              <a:rPr lang="en-US" dirty="0"/>
              <a:t>income tax withholding.</a:t>
            </a:r>
          </a:p>
        </p:txBody>
      </p:sp>
    </p:spTree>
    <p:extLst>
      <p:ext uri="{BB962C8B-B14F-4D97-AF65-F5344CB8AC3E}">
        <p14:creationId xmlns:p14="http://schemas.microsoft.com/office/powerpoint/2010/main" val="472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514350"/>
            <a:ext cx="8189259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610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4800" y="165617"/>
            <a:ext cx="8229600" cy="4801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870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Tarif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Dan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Penerapannya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tetap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penerima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pensiun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bulanan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bukan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memiliki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NPWP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menerima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secara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berkesinambungan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 (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dikenakan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tarif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Pasal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17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ayat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(1)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huruf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Undang-Undang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PPh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dikalikan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Penghasilan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Kena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Pajak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(PKP). PKP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dihitung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berikut</a:t>
            </a:r>
            <a:r>
              <a:rPr lang="en-US" sz="12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4699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Tetap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bruto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dikurangi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biaya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jabatan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(5%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bruto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maksimum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6.000.000,00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setahun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atau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500.000,00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sebulan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);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dikurangi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iuran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pensiun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Iuran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jaminan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hari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tua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dikurangi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Tidak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Kena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Pajak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(PTKP).</a:t>
            </a:r>
          </a:p>
          <a:p>
            <a:pPr marL="4699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Penerima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Pensiun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Bulanan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bruto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dikurangi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biaya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pensiun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(5%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bruto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maksimum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2.400.000,00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setahun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atau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200.000,00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sebulan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)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dikurangi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PTKP.</a:t>
            </a:r>
          </a:p>
          <a:p>
            <a:pPr marL="4699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Bukan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memiliki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NPWP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menerima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secara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berkesinambungan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: 50 %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bruto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dikurangi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PTKP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perbulan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Bukan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menerima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atau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memperoleh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dikenakan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tarif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Pasal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17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ayat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(1)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huruf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a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dikalikan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dengan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50%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jumlah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bruto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untuk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setiap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pembayaran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imbalan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tidak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berkesinambungan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;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Peserta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kegiatan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menerima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atau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memperoleh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dikenakan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tarif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Pasal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17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ayat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(1)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huruf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a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dikalikan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dengan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jumlah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bruto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untuk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setiap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kali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pembayaran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bersifat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utuh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tidak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dipecah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;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harian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mingguan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pemagang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calon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serta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tidak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tetap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lainnya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menerima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upah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harian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upah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mingguan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upah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satuan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upah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borongan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uang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saku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harian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besarnya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melebihi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Rp.150.000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sehari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tetapi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dalam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satu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bulan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takwim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jumlahnya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tidak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melebihi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1.320.000,00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atau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tidak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dibayarkan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secara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bulanan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maka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PPh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Pasal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21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terutang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dalam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sehari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adalah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dengan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menerapkan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tarif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5%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bruto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setelah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dikurangi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150.000,00.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Bila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dalam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satu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bulan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takwim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jumlahnya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melebihi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Rp.1.320.000,00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sebulan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maka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besarnya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PTKP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dapat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dikurangkan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untuk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satu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hari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adalah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sesuai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dengan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jumlah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PTKP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sebenarnya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penerima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bersangkutan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dibagi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360.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Pejabat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Negara, PNS,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anggota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TNI/POLRI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menerima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honorarium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imbalan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lain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sumber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dananya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berasal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Keuangan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Negara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atau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Keuangan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Daerah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dipotong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PPh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Ps. 21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dengan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tarif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15%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dari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bruto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bersifat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final,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kecuali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dibayarkan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kepada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PNS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Gol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IId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kebawah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anggota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TNI/POLRI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Peltu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kebawah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/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Ajun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Insp./Tingkat I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kebawah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479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0342" y="209550"/>
            <a:ext cx="8224058" cy="27699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870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Besar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PTKP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adalah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: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endParaRPr lang="en-US" sz="12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endParaRPr lang="en-US" sz="12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endParaRPr lang="en-US" sz="12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endParaRPr lang="en-US" sz="12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endParaRPr lang="en-US" sz="12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33363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*)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anggota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keluarga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adalah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anggota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keluarga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sedarah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semenda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dalam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satu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garis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keturunan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lurus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serta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anak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angkat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menjadi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tanggungan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sepenuhnya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7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Tarif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Pasal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17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ayat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(1)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huruf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a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Undang-undang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Pajak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adalah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: ……………….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761226"/>
              </p:ext>
            </p:extLst>
          </p:nvPr>
        </p:nvGraphicFramePr>
        <p:xfrm>
          <a:off x="685800" y="502402"/>
          <a:ext cx="7086600" cy="1633229"/>
        </p:xfrm>
        <a:graphic>
          <a:graphicData uri="http://schemas.openxmlformats.org/drawingml/2006/table">
            <a:tbl>
              <a:tblPr/>
              <a:tblGrid>
                <a:gridCol w="2362200"/>
                <a:gridCol w="2362200"/>
                <a:gridCol w="2362200"/>
              </a:tblGrid>
              <a:tr h="223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 err="1">
                          <a:solidFill>
                            <a:srgbClr val="494949"/>
                          </a:solidFill>
                          <a:effectLst/>
                        </a:rPr>
                        <a:t>Penerima</a:t>
                      </a:r>
                      <a:r>
                        <a:rPr lang="en-US" sz="1200" b="1" dirty="0">
                          <a:solidFill>
                            <a:srgbClr val="494949"/>
                          </a:solidFill>
                          <a:effectLst/>
                        </a:rPr>
                        <a:t> PTKP</a:t>
                      </a: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 err="1">
                          <a:solidFill>
                            <a:srgbClr val="494949"/>
                          </a:solidFill>
                          <a:effectLst/>
                        </a:rPr>
                        <a:t>Setahun</a:t>
                      </a:r>
                      <a:endParaRPr lang="en-US" sz="1200" b="1" dirty="0">
                        <a:solidFill>
                          <a:srgbClr val="494949"/>
                        </a:solidFill>
                        <a:effectLst/>
                      </a:endParaRP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 err="1">
                          <a:solidFill>
                            <a:srgbClr val="494949"/>
                          </a:solidFill>
                          <a:effectLst/>
                        </a:rPr>
                        <a:t>Sebulan</a:t>
                      </a:r>
                      <a:endParaRPr lang="en-US" sz="1200" b="1" dirty="0">
                        <a:solidFill>
                          <a:srgbClr val="494949"/>
                        </a:solidFill>
                        <a:effectLst/>
                      </a:endParaRP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3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dirty="0" err="1">
                          <a:effectLst/>
                        </a:rPr>
                        <a:t>untuk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diri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pegawai</a:t>
                      </a:r>
                      <a:endParaRPr lang="en-US" sz="1200" dirty="0">
                        <a:effectLst/>
                      </a:endParaRP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dirty="0" err="1">
                          <a:effectLst/>
                        </a:rPr>
                        <a:t>Rp</a:t>
                      </a:r>
                      <a:r>
                        <a:rPr lang="en-US" sz="1200" dirty="0">
                          <a:effectLst/>
                        </a:rPr>
                        <a:t> 15.840.000</a:t>
                      </a: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>
                          <a:effectLst/>
                        </a:rPr>
                        <a:t>Rp 1.320.000</a:t>
                      </a: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E"/>
                    </a:solidFill>
                  </a:tcPr>
                </a:tc>
              </a:tr>
              <a:tr h="463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dirty="0" err="1">
                          <a:effectLst/>
                        </a:rPr>
                        <a:t>tambahan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untuk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pegawai</a:t>
                      </a:r>
                      <a:r>
                        <a:rPr lang="en-US" sz="1200" dirty="0">
                          <a:effectLst/>
                        </a:rPr>
                        <a:t> yang </a:t>
                      </a:r>
                      <a:r>
                        <a:rPr lang="en-US" sz="1200" dirty="0" err="1">
                          <a:effectLst/>
                        </a:rPr>
                        <a:t>sudah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menikah</a:t>
                      </a: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en-US" sz="1200" dirty="0" err="1">
                          <a:effectLst/>
                        </a:rPr>
                        <a:t>kawin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>
                          <a:effectLst/>
                        </a:rPr>
                        <a:t>Rp 1.320.000</a:t>
                      </a: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>
                          <a:effectLst/>
                        </a:rPr>
                        <a:t>Rp 110.000</a:t>
                      </a: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67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>
                          <a:effectLst/>
                        </a:rPr>
                        <a:t>tambahan untuk setiap anggota keluarga *) paling banyak 3 (tiga) orang</a:t>
                      </a: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dirty="0" err="1">
                          <a:effectLst/>
                        </a:rPr>
                        <a:t>Rp</a:t>
                      </a:r>
                      <a:r>
                        <a:rPr lang="en-US" sz="1200" dirty="0">
                          <a:effectLst/>
                        </a:rPr>
                        <a:t> 1.320.000</a:t>
                      </a: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dirty="0" err="1">
                          <a:effectLst/>
                        </a:rPr>
                        <a:t>Rp</a:t>
                      </a:r>
                      <a:r>
                        <a:rPr lang="en-US" sz="1200" dirty="0">
                          <a:effectLst/>
                        </a:rPr>
                        <a:t> 110.000</a:t>
                      </a:r>
                    </a:p>
                  </a:txBody>
                  <a:tcPr marL="61211" marR="61211" marT="30606" marB="306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652151"/>
              </p:ext>
            </p:extLst>
          </p:nvPr>
        </p:nvGraphicFramePr>
        <p:xfrm>
          <a:off x="762000" y="3276084"/>
          <a:ext cx="7620000" cy="1429266"/>
        </p:xfrm>
        <a:graphic>
          <a:graphicData uri="http://schemas.openxmlformats.org/drawingml/2006/table">
            <a:tbl>
              <a:tblPr/>
              <a:tblGrid>
                <a:gridCol w="3810000"/>
                <a:gridCol w="3810000"/>
              </a:tblGrid>
              <a:tr h="2403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 err="1">
                          <a:solidFill>
                            <a:srgbClr val="494949"/>
                          </a:solidFill>
                          <a:effectLst/>
                        </a:rPr>
                        <a:t>Lapisan</a:t>
                      </a:r>
                      <a:r>
                        <a:rPr lang="en-US" sz="1200" b="1" dirty="0">
                          <a:solidFill>
                            <a:srgbClr val="494949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494949"/>
                          </a:solidFill>
                          <a:effectLst/>
                        </a:rPr>
                        <a:t>Penghasilan</a:t>
                      </a:r>
                      <a:r>
                        <a:rPr lang="en-US" sz="1200" b="1" dirty="0">
                          <a:solidFill>
                            <a:srgbClr val="494949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494949"/>
                          </a:solidFill>
                          <a:effectLst/>
                        </a:rPr>
                        <a:t>Kena</a:t>
                      </a:r>
                      <a:r>
                        <a:rPr lang="en-US" sz="1200" b="1" dirty="0">
                          <a:solidFill>
                            <a:srgbClr val="494949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494949"/>
                          </a:solidFill>
                          <a:effectLst/>
                        </a:rPr>
                        <a:t>Pajak</a:t>
                      </a:r>
                      <a:endParaRPr lang="en-US" sz="1200" b="1" dirty="0">
                        <a:solidFill>
                          <a:srgbClr val="494949"/>
                        </a:solidFill>
                        <a:effectLst/>
                      </a:endParaRPr>
                    </a:p>
                  </a:txBody>
                  <a:tcPr marL="75202" marR="75202" marT="37601" marB="37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 err="1">
                          <a:solidFill>
                            <a:srgbClr val="494949"/>
                          </a:solidFill>
                          <a:effectLst/>
                        </a:rPr>
                        <a:t>Tarif</a:t>
                      </a:r>
                      <a:endParaRPr lang="en-US" sz="1200" b="1" dirty="0">
                        <a:solidFill>
                          <a:srgbClr val="494949"/>
                        </a:solidFill>
                        <a:effectLst/>
                      </a:endParaRPr>
                    </a:p>
                  </a:txBody>
                  <a:tcPr marL="75202" marR="75202" marT="37601" marB="37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3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dirty="0" err="1" smtClean="0">
                          <a:effectLst/>
                        </a:rPr>
                        <a:t>Sampai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dengan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rp</a:t>
                      </a:r>
                      <a:r>
                        <a:rPr lang="en-US" sz="1200" dirty="0" smtClean="0">
                          <a:effectLst/>
                        </a:rPr>
                        <a:t> 50 </a:t>
                      </a:r>
                      <a:r>
                        <a:rPr lang="en-US" sz="1200" dirty="0" err="1" smtClean="0">
                          <a:effectLst/>
                        </a:rPr>
                        <a:t>juta</a:t>
                      </a:r>
                      <a:endParaRPr lang="en-US" sz="1200" dirty="0">
                        <a:effectLst/>
                      </a:endParaRPr>
                    </a:p>
                  </a:txBody>
                  <a:tcPr marL="75202" marR="75202" marT="37601" marB="37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5%</a:t>
                      </a:r>
                    </a:p>
                  </a:txBody>
                  <a:tcPr marL="75202" marR="75202" marT="37601" marB="37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E"/>
                    </a:solidFill>
                  </a:tcPr>
                </a:tc>
              </a:tr>
              <a:tr h="2430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dirty="0" err="1" smtClean="0">
                          <a:effectLst/>
                        </a:rPr>
                        <a:t>Diatas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rp</a:t>
                      </a:r>
                      <a:r>
                        <a:rPr lang="en-US" sz="1200" dirty="0" smtClean="0">
                          <a:effectLst/>
                        </a:rPr>
                        <a:t> 50 </a:t>
                      </a:r>
                      <a:r>
                        <a:rPr lang="en-US" sz="1200" dirty="0" err="1" smtClean="0">
                          <a:effectLst/>
                        </a:rPr>
                        <a:t>juta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sampai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dengan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rp</a:t>
                      </a:r>
                      <a:r>
                        <a:rPr lang="en-US" sz="1200" dirty="0" smtClean="0">
                          <a:effectLst/>
                        </a:rPr>
                        <a:t> 250 </a:t>
                      </a:r>
                      <a:r>
                        <a:rPr lang="en-US" sz="1200" dirty="0" err="1" smtClean="0">
                          <a:effectLst/>
                        </a:rPr>
                        <a:t>juta</a:t>
                      </a:r>
                      <a:endParaRPr lang="en-US" sz="1200" dirty="0">
                        <a:effectLst/>
                      </a:endParaRPr>
                    </a:p>
                  </a:txBody>
                  <a:tcPr marL="75202" marR="75202" marT="37601" marB="37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15%</a:t>
                      </a:r>
                    </a:p>
                  </a:txBody>
                  <a:tcPr marL="75202" marR="75202" marT="37601" marB="37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9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dirty="0" err="1" smtClean="0">
                          <a:effectLst/>
                        </a:rPr>
                        <a:t>Diatas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rp</a:t>
                      </a:r>
                      <a:r>
                        <a:rPr lang="en-US" sz="1200" dirty="0" smtClean="0">
                          <a:effectLst/>
                        </a:rPr>
                        <a:t> 250 </a:t>
                      </a:r>
                      <a:r>
                        <a:rPr lang="en-US" sz="1200" dirty="0" err="1" smtClean="0">
                          <a:effectLst/>
                        </a:rPr>
                        <a:t>juta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sampai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dengan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rp</a:t>
                      </a:r>
                      <a:r>
                        <a:rPr lang="en-US" sz="1200" dirty="0" smtClean="0">
                          <a:effectLst/>
                        </a:rPr>
                        <a:t> 500 </a:t>
                      </a:r>
                      <a:r>
                        <a:rPr lang="en-US" sz="1200" dirty="0" err="1" smtClean="0">
                          <a:effectLst/>
                        </a:rPr>
                        <a:t>juta</a:t>
                      </a:r>
                      <a:endParaRPr lang="en-US" sz="1200" dirty="0">
                        <a:effectLst/>
                      </a:endParaRPr>
                    </a:p>
                  </a:txBody>
                  <a:tcPr marL="75202" marR="75202" marT="37601" marB="37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25%</a:t>
                      </a:r>
                    </a:p>
                  </a:txBody>
                  <a:tcPr marL="75202" marR="75202" marT="37601" marB="37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E"/>
                    </a:solidFill>
                  </a:tcPr>
                </a:tc>
              </a:tr>
              <a:tr h="1747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dirty="0" err="1" smtClean="0">
                          <a:effectLst/>
                        </a:rPr>
                        <a:t>Diatas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rp</a:t>
                      </a:r>
                      <a:r>
                        <a:rPr lang="en-US" sz="1200" dirty="0" smtClean="0">
                          <a:effectLst/>
                        </a:rPr>
                        <a:t> 500 </a:t>
                      </a:r>
                      <a:r>
                        <a:rPr lang="en-US" sz="1200" dirty="0" err="1" smtClean="0">
                          <a:effectLst/>
                        </a:rPr>
                        <a:t>juta</a:t>
                      </a:r>
                      <a:endParaRPr lang="en-US" sz="1200" dirty="0">
                        <a:effectLst/>
                      </a:endParaRPr>
                    </a:p>
                  </a:txBody>
                  <a:tcPr marL="75202" marR="75202" marT="37601" marB="37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30%</a:t>
                      </a:r>
                    </a:p>
                  </a:txBody>
                  <a:tcPr marL="75202" marR="75202" marT="37601" marB="37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581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" y="-95250"/>
            <a:ext cx="9159240" cy="52387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2400" y="209550"/>
            <a:ext cx="8686800" cy="452431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870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Contoh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Penghitungan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Pemotongan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PPh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Pasal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21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Tetap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yang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diterima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Bulanan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Saefudin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adalah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pegawai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tetap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di PT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Insan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Selalu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Lestari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sejak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1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Januari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2010.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Ia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memperoleh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gaji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beserta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tunjangan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berupa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uang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sebulan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sebesar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Rp.2.000.000,00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dan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membayar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iuran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pensiun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sebesar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50.000,00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sebulan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Saefudin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menikah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tetapi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belum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mempunyai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anak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(status K/0).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Penghitungan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PPh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Ps. 21: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Penghitungan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PPh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Ps. 21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terutang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Gaji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Sebulan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2.000.000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bruto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2.000.000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Pengurangan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Biaya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Pensiun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5% x 2.000.000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100.000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Iuran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pensiun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50.000 (+)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Total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Pengurangan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150.000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netto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sebulan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1.850.000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Penghasilan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netto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setahun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12 x 1.850.000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22.200.000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PTKP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setahun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WP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sendiri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15.840.000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Tambahan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WP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kawin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1.320.000</a:t>
            </a:r>
          </a:p>
          <a:p>
            <a:pPr marL="465138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Total PTKP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17.160.000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PKP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setahun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5.040.000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PPh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Ps. 21= 5 % x 5.040.000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252.000</a:t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PPh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Ps. 21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sebulan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Rp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cs typeface="Arial" pitchFamily="34" charset="0"/>
              </a:rPr>
              <a:t>. 21.000</a:t>
            </a:r>
          </a:p>
        </p:txBody>
      </p:sp>
    </p:spTree>
    <p:extLst>
      <p:ext uri="{BB962C8B-B14F-4D97-AF65-F5344CB8AC3E}">
        <p14:creationId xmlns:p14="http://schemas.microsoft.com/office/powerpoint/2010/main" val="120528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62150"/>
            <a:ext cx="7564582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30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</a:t>
            </a:r>
            <a:r>
              <a:rPr lang="en-US" b="1" dirty="0" smtClean="0"/>
              <a:t>ombined </a:t>
            </a:r>
            <a:r>
              <a:rPr lang="en-US" b="1" dirty="0"/>
              <a:t>W</a:t>
            </a:r>
            <a:r>
              <a:rPr lang="en-US" b="1" dirty="0" smtClean="0"/>
              <a:t>age </a:t>
            </a:r>
            <a:r>
              <a:rPr lang="en-US" b="1" dirty="0"/>
              <a:t>B</a:t>
            </a:r>
            <a:r>
              <a:rPr lang="en-US" b="1" dirty="0" smtClean="0"/>
              <a:t>racket </a:t>
            </a:r>
            <a:r>
              <a:rPr lang="en-US" b="1" dirty="0"/>
              <a:t>T</a:t>
            </a:r>
            <a:r>
              <a:rPr lang="en-US" b="1" dirty="0" smtClean="0"/>
              <a:t>ables. </a:t>
            </a:r>
            <a:r>
              <a:rPr lang="en-US" dirty="0" smtClean="0"/>
              <a:t>IRS </a:t>
            </a:r>
            <a:r>
              <a:rPr lang="en-US" dirty="0"/>
              <a:t>tables used to determine the </a:t>
            </a:r>
            <a:r>
              <a:rPr lang="en-US" dirty="0" smtClean="0"/>
              <a:t>combined amount </a:t>
            </a:r>
            <a:r>
              <a:rPr lang="en-US" dirty="0"/>
              <a:t>of income tax, social security, </a:t>
            </a:r>
            <a:r>
              <a:rPr lang="en-US" dirty="0" smtClean="0"/>
              <a:t>and Medicare </a:t>
            </a:r>
            <a:r>
              <a:rPr lang="en-US" dirty="0"/>
              <a:t>that must be withheld from </a:t>
            </a:r>
            <a:r>
              <a:rPr lang="en-US" dirty="0" smtClean="0"/>
              <a:t>an employee’s </a:t>
            </a:r>
            <a:r>
              <a:rPr lang="en-US" dirty="0"/>
              <a:t>gross earnings each pay period.</a:t>
            </a:r>
          </a:p>
        </p:txBody>
      </p:sp>
    </p:spTree>
    <p:extLst>
      <p:ext uri="{BB962C8B-B14F-4D97-AF65-F5344CB8AC3E}">
        <p14:creationId xmlns:p14="http://schemas.microsoft.com/office/powerpoint/2010/main" val="316661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48" y="2114550"/>
            <a:ext cx="778565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11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</a:t>
            </a:r>
            <a:r>
              <a:rPr lang="en-US" b="1" dirty="0" smtClean="0"/>
              <a:t>ringe Benefits. </a:t>
            </a:r>
            <a:r>
              <a:rPr lang="en-US" dirty="0" smtClean="0"/>
              <a:t>Employer-provided benefits </a:t>
            </a:r>
            <a:r>
              <a:rPr lang="en-US" dirty="0"/>
              <a:t>and service packages, over </a:t>
            </a:r>
            <a:r>
              <a:rPr lang="en-US" dirty="0" smtClean="0"/>
              <a:t>and above </a:t>
            </a:r>
            <a:r>
              <a:rPr lang="en-US" dirty="0"/>
              <a:t>an employee’s paycheck, such </a:t>
            </a:r>
            <a:r>
              <a:rPr lang="en-US" dirty="0" smtClean="0"/>
              <a:t>as pension </a:t>
            </a:r>
            <a:r>
              <a:rPr lang="en-US" dirty="0"/>
              <a:t>funds, paid vacations, sick leave</a:t>
            </a:r>
            <a:r>
              <a:rPr lang="en-US" dirty="0" smtClean="0"/>
              <a:t>, and </a:t>
            </a:r>
            <a:r>
              <a:rPr lang="en-US" dirty="0"/>
              <a:t>health insurance.</a:t>
            </a:r>
          </a:p>
        </p:txBody>
      </p:sp>
    </p:spTree>
    <p:extLst>
      <p:ext uri="{BB962C8B-B14F-4D97-AF65-F5344CB8AC3E}">
        <p14:creationId xmlns:p14="http://schemas.microsoft.com/office/powerpoint/2010/main" val="31356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53504"/>
            <a:ext cx="5867400" cy="4589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043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employment tax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1800" b="1" dirty="0"/>
              <a:t>The self-employment tax, officially known as the Self-Employment Contributions Act </a:t>
            </a:r>
            <a:r>
              <a:rPr lang="en-US" sz="1800" b="1" dirty="0" smtClean="0"/>
              <a:t>tax (</a:t>
            </a:r>
            <a:r>
              <a:rPr lang="en-US" sz="1800" b="1" dirty="0"/>
              <a:t>SECA), is the self-employed person’s version of the FICA tax. It is due on the net </a:t>
            </a:r>
            <a:r>
              <a:rPr lang="en-US" sz="1800" b="1" dirty="0" smtClean="0"/>
              <a:t>earnings from </a:t>
            </a:r>
            <a:r>
              <a:rPr lang="en-US" sz="1800" b="1" dirty="0"/>
              <a:t>self-employment.</a:t>
            </a:r>
          </a:p>
        </p:txBody>
      </p:sp>
    </p:spTree>
    <p:extLst>
      <p:ext uri="{BB962C8B-B14F-4D97-AF65-F5344CB8AC3E}">
        <p14:creationId xmlns:p14="http://schemas.microsoft.com/office/powerpoint/2010/main" val="174756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810"/>
            <a:ext cx="5791200" cy="509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10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81150"/>
            <a:ext cx="795528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38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Federal Unemployment Tax </a:t>
            </a:r>
            <a:r>
              <a:rPr lang="en-US" b="1" dirty="0" smtClean="0"/>
              <a:t>Act (</a:t>
            </a:r>
            <a:r>
              <a:rPr lang="en-US" b="1" dirty="0"/>
              <a:t>FUTA) </a:t>
            </a:r>
            <a:r>
              <a:rPr lang="en-US" dirty="0"/>
              <a:t>A federal tax that is paid by </a:t>
            </a:r>
            <a:r>
              <a:rPr lang="en-US" dirty="0" smtClean="0"/>
              <a:t>employers for </a:t>
            </a:r>
            <a:r>
              <a:rPr lang="en-US" dirty="0"/>
              <a:t>each employee, to provide </a:t>
            </a:r>
            <a:r>
              <a:rPr lang="en-US" dirty="0" err="1" smtClean="0"/>
              <a:t>nemployment</a:t>
            </a:r>
            <a:r>
              <a:rPr lang="en-US" dirty="0" smtClean="0"/>
              <a:t> compensation </a:t>
            </a:r>
            <a:r>
              <a:rPr lang="en-US" dirty="0"/>
              <a:t>to workers who </a:t>
            </a:r>
            <a:r>
              <a:rPr lang="en-US" dirty="0" smtClean="0"/>
              <a:t>have lost </a:t>
            </a:r>
            <a:r>
              <a:rPr lang="en-US" dirty="0"/>
              <a:t>their jobs</a:t>
            </a:r>
            <a:r>
              <a:rPr lang="en-US" dirty="0" smtClean="0"/>
              <a:t>.</a:t>
            </a:r>
          </a:p>
          <a:p>
            <a:r>
              <a:rPr lang="en-US" b="1" dirty="0"/>
              <a:t>State Unemployment Tax Act (SUTA</a:t>
            </a:r>
            <a:r>
              <a:rPr lang="en-US" b="1" dirty="0" smtClean="0"/>
              <a:t>) </a:t>
            </a:r>
            <a:r>
              <a:rPr lang="en-US" dirty="0" smtClean="0"/>
              <a:t>A </a:t>
            </a:r>
            <a:r>
              <a:rPr lang="en-US" dirty="0"/>
              <a:t>state tax that is paid by employers </a:t>
            </a:r>
            <a:r>
              <a:rPr lang="en-US" dirty="0" smtClean="0"/>
              <a:t>for each </a:t>
            </a:r>
            <a:r>
              <a:rPr lang="en-US" dirty="0"/>
              <a:t>employee, to provide </a:t>
            </a:r>
            <a:r>
              <a:rPr lang="en-US" dirty="0" smtClean="0"/>
              <a:t>unemployment compensation </a:t>
            </a:r>
            <a:r>
              <a:rPr lang="en-US" dirty="0"/>
              <a:t>to workers who have </a:t>
            </a:r>
            <a:r>
              <a:rPr lang="en-US" dirty="0" smtClean="0"/>
              <a:t>lost their </a:t>
            </a:r>
            <a:r>
              <a:rPr lang="en-US" dirty="0"/>
              <a:t>jobs.</a:t>
            </a:r>
          </a:p>
        </p:txBody>
      </p:sp>
    </p:spTree>
    <p:extLst>
      <p:ext uri="{BB962C8B-B14F-4D97-AF65-F5344CB8AC3E}">
        <p14:creationId xmlns:p14="http://schemas.microsoft.com/office/powerpoint/2010/main" val="307061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7150"/>
            <a:ext cx="7315200" cy="50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66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09750"/>
            <a:ext cx="7906871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371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733550"/>
            <a:ext cx="6777317" cy="263173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erquisites</a:t>
            </a:r>
            <a:r>
              <a:rPr lang="en-US" b="1" dirty="0"/>
              <a:t>, </a:t>
            </a:r>
            <a:r>
              <a:rPr lang="en-US" dirty="0"/>
              <a:t>or</a:t>
            </a:r>
            <a:r>
              <a:rPr lang="en-US" b="1" dirty="0"/>
              <a:t> </a:t>
            </a:r>
            <a:r>
              <a:rPr lang="en-US" b="1" dirty="0" smtClean="0"/>
              <a:t>Perks. </a:t>
            </a:r>
            <a:r>
              <a:rPr lang="en-US" dirty="0" smtClean="0"/>
              <a:t>Executive-level fringe </a:t>
            </a:r>
            <a:r>
              <a:rPr lang="en-US" dirty="0"/>
              <a:t>benefits such as first-class </a:t>
            </a:r>
            <a:r>
              <a:rPr lang="en-US" dirty="0" smtClean="0"/>
              <a:t>airline travel</a:t>
            </a:r>
            <a:r>
              <a:rPr lang="en-US" dirty="0"/>
              <a:t>, company cars, and country </a:t>
            </a:r>
            <a:r>
              <a:rPr lang="en-US" dirty="0" smtClean="0"/>
              <a:t>club membership.</a:t>
            </a:r>
          </a:p>
          <a:p>
            <a:r>
              <a:rPr lang="en-US" b="1" dirty="0"/>
              <a:t>C</a:t>
            </a:r>
            <a:r>
              <a:rPr lang="en-US" b="1" dirty="0" smtClean="0"/>
              <a:t>afeteria-style</a:t>
            </a:r>
            <a:r>
              <a:rPr lang="en-US" b="1" dirty="0"/>
              <a:t>, </a:t>
            </a:r>
            <a:r>
              <a:rPr lang="en-US" dirty="0"/>
              <a:t>or </a:t>
            </a:r>
            <a:r>
              <a:rPr lang="en-US" b="1" dirty="0" smtClean="0"/>
              <a:t>Flexible Benefit Program. </a:t>
            </a:r>
            <a:r>
              <a:rPr lang="en-US" dirty="0"/>
              <a:t>A plan whereby employees </a:t>
            </a:r>
            <a:r>
              <a:rPr lang="en-US" dirty="0" smtClean="0"/>
              <a:t>are given </a:t>
            </a:r>
            <a:r>
              <a:rPr lang="en-US" dirty="0"/>
              <a:t>a menu of fringe benefits to </a:t>
            </a:r>
            <a:r>
              <a:rPr lang="en-US" dirty="0" smtClean="0"/>
              <a:t>choose from</a:t>
            </a:r>
            <a:r>
              <a:rPr lang="en-US" dirty="0"/>
              <a:t>, up to a specified dollar amount.</a:t>
            </a:r>
          </a:p>
        </p:txBody>
      </p:sp>
    </p:spTree>
    <p:extLst>
      <p:ext uri="{BB962C8B-B14F-4D97-AF65-F5344CB8AC3E}">
        <p14:creationId xmlns:p14="http://schemas.microsoft.com/office/powerpoint/2010/main" val="17771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66750"/>
            <a:ext cx="8088178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835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150"/>
            <a:ext cx="8915400" cy="4981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60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474</TotalTime>
  <Words>1943</Words>
  <Application>Microsoft Office PowerPoint</Application>
  <PresentationFormat>On-screen Show (16:9)</PresentationFormat>
  <Paragraphs>132</Paragraphs>
  <Slides>64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Austin</vt:lpstr>
      <vt:lpstr>Payroll (Penggajian)</vt:lpstr>
      <vt:lpstr>Definition</vt:lpstr>
      <vt:lpstr>Definition</vt:lpstr>
      <vt:lpstr>Definition</vt:lpstr>
      <vt:lpstr>Definition</vt:lpstr>
      <vt:lpstr>Example:</vt:lpstr>
      <vt:lpstr>Example:</vt:lpstr>
      <vt:lpstr>CALCULATING GROSS PAY BY HOURLY WAGES, INCLUDING REGULAR AND OVERTIME RATES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Salary and Commission</vt:lpstr>
      <vt:lpstr>Definition</vt:lpstr>
      <vt:lpstr>PowerPoint Presentation</vt:lpstr>
      <vt:lpstr>Draw against commission</vt:lpstr>
      <vt:lpstr>Definition</vt:lpstr>
      <vt:lpstr>PowerPoint Presentation</vt:lpstr>
      <vt:lpstr>Employee’s Payroll Deductions</vt:lpstr>
      <vt:lpstr>Definition</vt:lpstr>
      <vt:lpstr>Definition</vt:lpstr>
      <vt:lpstr>PowerPoint Presentation</vt:lpstr>
      <vt:lpstr>Definition</vt:lpstr>
      <vt:lpstr>Definition</vt:lpstr>
      <vt:lpstr>Definition</vt:lpstr>
      <vt:lpstr>Definition</vt:lpstr>
      <vt:lpstr>PowerPoint Presentation</vt:lpstr>
      <vt:lpstr>PowerPoint Presentation</vt:lpstr>
      <vt:lpstr>JAMINAN PENSIUN PT. TASPEN</vt:lpstr>
      <vt:lpstr>PowerPoint Presentation</vt:lpstr>
      <vt:lpstr>Definition</vt:lpstr>
      <vt:lpstr>Definition</vt:lpstr>
      <vt:lpstr>Definition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Definition</vt:lpstr>
      <vt:lpstr>PowerPoint Presentation</vt:lpstr>
      <vt:lpstr>Definition</vt:lpstr>
      <vt:lpstr>PowerPoint Presentation</vt:lpstr>
      <vt:lpstr>Self employment tax</vt:lpstr>
      <vt:lpstr>PowerPoint Presentation</vt:lpstr>
      <vt:lpstr>PowerPoint Presentation</vt:lpstr>
      <vt:lpstr>Definition</vt:lpstr>
      <vt:lpstr>PowerPoint Presentation</vt:lpstr>
      <vt:lpstr>PowerPoint Presentation</vt:lpstr>
      <vt:lpstr>Definition</vt:lpstr>
      <vt:lpstr>PowerPoint Presentation</vt:lpstr>
      <vt:lpstr>PowerPoint Presentation</vt:lpstr>
    </vt:vector>
  </TitlesOfParts>
  <Company>White Shark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Payroll</dc:title>
  <dc:creator>Jary</dc:creator>
  <cp:lastModifiedBy>Jary</cp:lastModifiedBy>
  <cp:revision>39</cp:revision>
  <dcterms:created xsi:type="dcterms:W3CDTF">2012-10-01T20:15:23Z</dcterms:created>
  <dcterms:modified xsi:type="dcterms:W3CDTF">2017-10-15T17:52:27Z</dcterms:modified>
</cp:coreProperties>
</file>