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877" r:id="rId1"/>
  </p:sldMasterIdLst>
  <p:notesMasterIdLst>
    <p:notesMasterId r:id="rId42"/>
  </p:notesMasterIdLst>
  <p:handoutMasterIdLst>
    <p:handoutMasterId r:id="rId43"/>
  </p:handoutMasterIdLst>
  <p:sldIdLst>
    <p:sldId id="269" r:id="rId2"/>
    <p:sldId id="271" r:id="rId3"/>
    <p:sldId id="272" r:id="rId4"/>
    <p:sldId id="273" r:id="rId5"/>
    <p:sldId id="274" r:id="rId6"/>
    <p:sldId id="275" r:id="rId7"/>
    <p:sldId id="294" r:id="rId8"/>
    <p:sldId id="300" r:id="rId9"/>
    <p:sldId id="296" r:id="rId10"/>
    <p:sldId id="301" r:id="rId11"/>
    <p:sldId id="298" r:id="rId12"/>
    <p:sldId id="299" r:id="rId13"/>
    <p:sldId id="276" r:id="rId14"/>
    <p:sldId id="277" r:id="rId15"/>
    <p:sldId id="278" r:id="rId16"/>
    <p:sldId id="279" r:id="rId17"/>
    <p:sldId id="280" r:id="rId18"/>
    <p:sldId id="281" r:id="rId19"/>
    <p:sldId id="282" r:id="rId20"/>
    <p:sldId id="283" r:id="rId21"/>
    <p:sldId id="292" r:id="rId22"/>
    <p:sldId id="293" r:id="rId23"/>
    <p:sldId id="302" r:id="rId24"/>
    <p:sldId id="303" r:id="rId25"/>
    <p:sldId id="304" r:id="rId26"/>
    <p:sldId id="305" r:id="rId27"/>
    <p:sldId id="306" r:id="rId28"/>
    <p:sldId id="307" r:id="rId29"/>
    <p:sldId id="308" r:id="rId30"/>
    <p:sldId id="309" r:id="rId31"/>
    <p:sldId id="310" r:id="rId32"/>
    <p:sldId id="311" r:id="rId33"/>
    <p:sldId id="312" r:id="rId34"/>
    <p:sldId id="313" r:id="rId35"/>
    <p:sldId id="314" r:id="rId36"/>
    <p:sldId id="315" r:id="rId37"/>
    <p:sldId id="316" r:id="rId38"/>
    <p:sldId id="317" r:id="rId39"/>
    <p:sldId id="318" r:id="rId40"/>
    <p:sldId id="319" r:id="rId41"/>
  </p:sldIdLst>
  <p:sldSz cx="12192000" cy="6858000"/>
  <p:notesSz cx="6743700" cy="9906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200" userDrawn="1">
          <p15:clr>
            <a:srgbClr val="A4A3A4"/>
          </p15:clr>
        </p15:guide>
        <p15:guide id="2" pos="7168" userDrawn="1">
          <p15:clr>
            <a:srgbClr val="A4A3A4"/>
          </p15:clr>
        </p15:guide>
      </p15:sldGuideLst>
    </p:ext>
    <p:ext uri="{2D200454-40CA-4A62-9FC3-DE9A4176ACB9}">
      <p15:notesGuideLst xmlns:p15="http://schemas.microsoft.com/office/powerpoint/2012/main">
        <p15:guide id="1" orient="horz" pos="3119">
          <p15:clr>
            <a:srgbClr val="A4A3A4"/>
          </p15:clr>
        </p15:guide>
        <p15:guide id="2" pos="212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8CF4EA"/>
    <a:srgbClr val="C1CEFF"/>
    <a:srgbClr val="FEDCF1"/>
    <a:srgbClr val="CC0099"/>
    <a:srgbClr val="00FF00"/>
    <a:srgbClr val="000000"/>
    <a:srgbClr val="FF99CC"/>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72" autoAdjust="0"/>
    <p:restoredTop sz="94662" autoAdjust="0"/>
  </p:normalViewPr>
  <p:slideViewPr>
    <p:cSldViewPr snapToGrid="0">
      <p:cViewPr varScale="1">
        <p:scale>
          <a:sx n="72" d="100"/>
          <a:sy n="72" d="100"/>
        </p:scale>
        <p:origin x="672" y="60"/>
      </p:cViewPr>
      <p:guideLst>
        <p:guide orient="horz" pos="1200"/>
        <p:guide pos="716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58" d="100"/>
          <a:sy n="58" d="100"/>
        </p:scale>
        <p:origin x="-1704" y="-90"/>
      </p:cViewPr>
      <p:guideLst>
        <p:guide orient="horz" pos="3119"/>
        <p:guide pos="212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42" name="Rectangle 2"/>
          <p:cNvSpPr>
            <a:spLocks noGrp="1" noChangeArrowheads="1"/>
          </p:cNvSpPr>
          <p:nvPr>
            <p:ph type="sldNum" sz="quarter" idx="3"/>
          </p:nvPr>
        </p:nvSpPr>
        <p:spPr bwMode="auto">
          <a:xfrm>
            <a:off x="3405188" y="9037638"/>
            <a:ext cx="2922587"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atin typeface="Times New Roman" panose="02020603050405020304" pitchFamily="18" charset="0"/>
              </a:defRPr>
            </a:lvl1pPr>
          </a:lstStyle>
          <a:p>
            <a:pPr>
              <a:defRPr/>
            </a:pPr>
            <a:fld id="{61F43F6E-3574-425C-B322-DEE0D53AD10B}" type="slidenum">
              <a:rPr lang="en-US"/>
              <a:pPr>
                <a:defRPr/>
              </a:pPr>
              <a:t>‹#›</a:t>
            </a:fld>
            <a:endParaRPr lang="en-US"/>
          </a:p>
        </p:txBody>
      </p:sp>
    </p:spTree>
    <p:extLst>
      <p:ext uri="{BB962C8B-B14F-4D97-AF65-F5344CB8AC3E}">
        <p14:creationId xmlns:p14="http://schemas.microsoft.com/office/powerpoint/2010/main" val="3932178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00113" y="4705350"/>
            <a:ext cx="4941887" cy="445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207" tIns="48411" rIns="95207" bIns="4841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099" name="Rectangle 3"/>
          <p:cNvSpPr>
            <a:spLocks noGrp="1" noRot="1" noChangeAspect="1" noChangeArrowheads="1" noTextEdit="1"/>
          </p:cNvSpPr>
          <p:nvPr>
            <p:ph type="sldImg" idx="2"/>
          </p:nvPr>
        </p:nvSpPr>
        <p:spPr bwMode="auto">
          <a:xfrm>
            <a:off x="82550" y="750888"/>
            <a:ext cx="6578600" cy="370046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Tree>
    <p:extLst>
      <p:ext uri="{BB962C8B-B14F-4D97-AF65-F5344CB8AC3E}">
        <p14:creationId xmlns:p14="http://schemas.microsoft.com/office/powerpoint/2010/main" val="1538210646"/>
      </p:ext>
    </p:extLst>
  </p:cSld>
  <p:clrMap bg1="lt1" tx1="dk1" bg2="lt2" tx2="dk2" accent1="accent1" accent2="accent2" accent3="accent3" accent4="accent4" accent5="accent5" accent6="accent6" hlink="hlink" folHlink="folHlink"/>
  <p:notesStyle>
    <a:lvl1pPr algn="l" defTabSz="955675"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66725" algn="l" defTabSz="955675"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35038" algn="l" defTabSz="955675"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401763" algn="l" defTabSz="955675"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70075" algn="l" defTabSz="955675"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3/16/2017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329590192"/>
      </p:ext>
    </p:extLst>
  </p:cSld>
  <p:clrMapOvr>
    <a:masterClrMapping/>
  </p:clrMapOvr>
  <p:transition>
    <p:zoom/>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b="1">
                <a:gradFill flip="none" rotWithShape="1">
                  <a:gsLst>
                    <a:gs pos="15000">
                      <a:schemeClr val="tx1"/>
                    </a:gs>
                    <a:gs pos="100000">
                      <a:schemeClr val="accent4">
                        <a:lumMod val="70000"/>
                      </a:schemeClr>
                    </a:gs>
                  </a:gsLst>
                  <a:path path="circle">
                    <a:fillToRect l="50000" t="50000" r="50000" b="50000"/>
                  </a:path>
                  <a:tileRect/>
                </a:gradFill>
              </a:defRPr>
            </a:lvl1pPr>
          </a:lstStyle>
          <a:p>
            <a:r>
              <a:rPr lang="en-US" smtClean="0"/>
              <a:t>Click to edit Master title style</a:t>
            </a:r>
            <a:endParaRPr lang="en-US" dirty="0"/>
          </a:p>
        </p:txBody>
      </p:sp>
      <p:sp>
        <p:nvSpPr>
          <p:cNvPr id="3" name="Content Placeholder 2"/>
          <p:cNvSpPr>
            <a:spLocks noGrp="1"/>
          </p:cNvSpPr>
          <p:nvPr>
            <p:ph idx="1" hasCustomPrompt="1"/>
          </p:nvPr>
        </p:nvSpPr>
        <p:spPr/>
        <p:txBody>
          <a:bodyPr anchor="t">
            <a:normAutofit/>
          </a:bodyPr>
          <a:lstStyle>
            <a:lvl1pPr>
              <a:defRPr sz="2800" b="1" cap="none" baseline="0"/>
            </a:lvl1pPr>
            <a:lvl2pPr>
              <a:defRPr sz="2400" b="1" cap="none" baseline="0"/>
            </a:lvl2pPr>
            <a:lvl3pPr>
              <a:defRPr sz="2000" b="1" cap="none" baseline="0"/>
            </a:lvl3pPr>
            <a:lvl4pPr>
              <a:defRPr sz="1800" b="1" cap="none" baseline="0"/>
            </a:lvl4pPr>
            <a:lvl5pPr>
              <a:defRPr sz="1800" b="1" cap="none" baseline="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3/16/2017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78048577"/>
      </p:ext>
    </p:extLst>
  </p:cSld>
  <p:clrMapOvr>
    <a:masterClrMapping/>
  </p:clrMapOvr>
  <p:transition>
    <p:zoom/>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3/16/2017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71728685"/>
      </p:ext>
    </p:extLst>
  </p:cSld>
  <p:clrMapOvr>
    <a:masterClrMapping/>
  </p:clrMapOvr>
  <p:transition>
    <p:zoom/>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3/16/2017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055969154"/>
      </p:ext>
    </p:extLst>
  </p:cSld>
  <p:clrMapOvr>
    <a:masterClrMapping/>
  </p:clrMapOvr>
  <p:transition>
    <p:zoom/>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3/16/2017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911367"/>
      </p:ext>
    </p:extLst>
  </p:cSld>
  <p:clrMapOvr>
    <a:masterClrMapping/>
  </p:clrMapOvr>
  <p:transition>
    <p:zoom/>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3/16/2017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67446640"/>
      </p:ext>
    </p:extLst>
  </p:cSld>
  <p:clrMapOvr>
    <a:masterClrMapping/>
  </p:clrMapOvr>
  <p:transition>
    <p:zoom/>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3/16/2017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694582822"/>
      </p:ext>
    </p:extLst>
  </p:cSld>
  <p:clrMapOvr>
    <a:masterClrMapping/>
  </p:clrMapOvr>
  <p:transition>
    <p:zoom/>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3/16/2017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769611062"/>
      </p:ext>
    </p:extLst>
  </p:cSld>
  <p:clrMapOvr>
    <a:masterClrMapping/>
  </p:clrMapOvr>
  <p:transition>
    <p:zoom/>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C764DE79-268F-4C1A-8933-263129D2AF90}" type="datetimeFigureOut">
              <a:rPr lang="en-US" smtClean="0"/>
              <a:t>3/16/2017</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744180530"/>
      </p:ext>
    </p:extLst>
  </p:cSld>
  <p:clrMapOvr>
    <a:masterClrMapping/>
  </p:clrMapOvr>
  <p:transition>
    <p:zoom/>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3/16/2017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710189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3/16/2017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56708157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3/16/2017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16514757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3/16/2017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57528577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3/16/2017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78690780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3/16/2017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47970114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3/16/2017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019864055"/>
      </p:ext>
    </p:extLst>
  </p:cSld>
  <p:clrMapOvr>
    <a:masterClrMapping/>
  </p:clrMapOvr>
  <p:transition>
    <p:zoom/>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3/16/2017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375945915"/>
      </p:ext>
    </p:extLst>
  </p:cSld>
  <p:clrMapOvr>
    <a:masterClrMapping/>
  </p:clrMapOvr>
  <p:transition>
    <p:zoom/>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C764DE79-268F-4C1A-8933-263129D2AF90}" type="datetimeFigureOut">
              <a:rPr lang="en-US" smtClean="0"/>
              <a:t>3/16/2017</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694813880"/>
      </p:ext>
    </p:extLst>
  </p:cSld>
  <p:clrMap bg1="dk1" tx1="lt1" bg2="dk2" tx2="lt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 id="2147483889" r:id="rId12"/>
    <p:sldLayoutId id="2147483890" r:id="rId13"/>
    <p:sldLayoutId id="2147483891" r:id="rId14"/>
    <p:sldLayoutId id="2147483892" r:id="rId15"/>
    <p:sldLayoutId id="2147483893" r:id="rId16"/>
    <p:sldLayoutId id="2147483894" r:id="rId17"/>
  </p:sldLayoutIdLst>
  <p:transition>
    <p:zoom/>
  </p:transition>
  <p:timing>
    <p:tnLst>
      <p:par>
        <p:cTn id="1" dur="indefinite" restart="never" nodeType="tmRoot"/>
      </p:par>
    </p:tnLst>
  </p:timing>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3.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8.w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900" name="Rectangle 4"/>
          <p:cNvSpPr>
            <a:spLocks noGrp="1" noChangeArrowheads="1"/>
          </p:cNvSpPr>
          <p:nvPr>
            <p:ph type="ctrTitle"/>
          </p:nvPr>
        </p:nvSpPr>
        <p:spPr>
          <a:xfrm>
            <a:off x="1851051" y="4239394"/>
            <a:ext cx="8229600" cy="1736725"/>
          </a:xfrm>
        </p:spPr>
        <p:txBody>
          <a:bodyPr>
            <a:noAutofit/>
            <a:scene3d>
              <a:camera prst="orthographicFront"/>
              <a:lightRig rig="harsh" dir="t"/>
            </a:scene3d>
            <a:sp3d extrusionH="57150" prstMaterial="matte">
              <a:bevelT w="63500" h="12700" prst="angle"/>
              <a:contourClr>
                <a:schemeClr val="bg1">
                  <a:lumMod val="65000"/>
                </a:schemeClr>
              </a:contourClr>
            </a:sp3d>
          </a:bodyPr>
          <a:lstStyle/>
          <a:p>
            <a:pPr>
              <a:defRPr/>
            </a:pPr>
            <a:r>
              <a:rPr lang="en-US" sz="19900" b="1" smtClean="0">
                <a:ln/>
                <a:solidFill>
                  <a:srgbClr val="FFFF00"/>
                </a:solidFill>
                <a:effectLst>
                  <a:outerShdw blurRad="101600" dist="114300" dir="2700000" algn="tl" rotWithShape="0">
                    <a:prstClr val="black">
                      <a:alpha val="52000"/>
                    </a:prstClr>
                  </a:outerShdw>
                </a:effectLst>
              </a:rPr>
              <a:t>DERET</a:t>
            </a:r>
            <a:endParaRPr lang="en-US" sz="19900" b="1">
              <a:ln/>
              <a:solidFill>
                <a:srgbClr val="FFFF00"/>
              </a:solidFill>
              <a:effectLst>
                <a:outerShdw blurRad="101600" dist="114300" dir="2700000" algn="tl" rotWithShape="0">
                  <a:prstClr val="black">
                    <a:alpha val="52000"/>
                  </a:prstClr>
                </a:outerShdw>
              </a:effectLst>
            </a:endParaRPr>
          </a:p>
        </p:txBody>
      </p:sp>
      <p:sp>
        <p:nvSpPr>
          <p:cNvPr id="2" name="TextBox 1"/>
          <p:cNvSpPr txBox="1"/>
          <p:nvPr/>
        </p:nvSpPr>
        <p:spPr>
          <a:xfrm>
            <a:off x="3202915" y="915736"/>
            <a:ext cx="5525872" cy="2215991"/>
          </a:xfrm>
          <a:prstGeom prst="rect">
            <a:avLst/>
          </a:prstGeom>
          <a:noFill/>
        </p:spPr>
        <p:txBody>
          <a:bodyPr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138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BAB 2</a:t>
            </a:r>
            <a:endParaRPr lang="en-US" sz="138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08900"/>
                                        </p:tgtEl>
                                        <p:attrNameLst>
                                          <p:attrName>style.visibility</p:attrName>
                                        </p:attrNameLst>
                                      </p:cBhvr>
                                      <p:to>
                                        <p:strVal val="visible"/>
                                      </p:to>
                                    </p:set>
                                    <p:animEffect transition="in" filter="fade">
                                      <p:cBhvr>
                                        <p:cTn id="14" dur="1000"/>
                                        <p:tgtEl>
                                          <p:spTgt spid="208900"/>
                                        </p:tgtEl>
                                      </p:cBhvr>
                                    </p:animEffect>
                                    <p:anim calcmode="lin" valueType="num">
                                      <p:cBhvr>
                                        <p:cTn id="15" dur="1000" fill="hold"/>
                                        <p:tgtEl>
                                          <p:spTgt spid="208900"/>
                                        </p:tgtEl>
                                        <p:attrNameLst>
                                          <p:attrName>ppt_x</p:attrName>
                                        </p:attrNameLst>
                                      </p:cBhvr>
                                      <p:tavLst>
                                        <p:tav tm="0">
                                          <p:val>
                                            <p:strVal val="#ppt_x"/>
                                          </p:val>
                                        </p:tav>
                                        <p:tav tm="100000">
                                          <p:val>
                                            <p:strVal val="#ppt_x"/>
                                          </p:val>
                                        </p:tav>
                                      </p:tavLst>
                                    </p:anim>
                                    <p:anim calcmode="lin" valueType="num">
                                      <p:cBhvr>
                                        <p:cTn id="16" dur="1000" fill="hold"/>
                                        <p:tgtEl>
                                          <p:spTgt spid="2089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900" grpId="0"/>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p:txBody>
          <a:bodyPr/>
          <a:lstStyle/>
          <a:p>
            <a:pPr eaLnBrk="1" hangingPunct="1">
              <a:defRPr/>
            </a:pPr>
            <a:r>
              <a:rPr lang="en-US" smtClean="0"/>
              <a:t>DERET</a:t>
            </a:r>
          </a:p>
        </p:txBody>
      </p:sp>
      <p:sp>
        <p:nvSpPr>
          <p:cNvPr id="21507" name="Rectangle 3"/>
          <p:cNvSpPr>
            <a:spLocks noGrp="1" noChangeArrowheads="1"/>
          </p:cNvSpPr>
          <p:nvPr>
            <p:ph idx="1"/>
          </p:nvPr>
        </p:nvSpPr>
        <p:spPr/>
        <p:txBody>
          <a:bodyPr/>
          <a:lstStyle/>
          <a:p>
            <a:pPr marL="625475" indent="-625475" eaLnBrk="1" hangingPunct="1">
              <a:buFontTx/>
              <a:buAutoNum type="arabicPeriod"/>
            </a:pPr>
            <a:r>
              <a:rPr lang="en-US" sz="3600" b="1"/>
              <a:t>DERET HITUNG</a:t>
            </a:r>
            <a:r>
              <a:rPr lang="en-US" sz="3600"/>
              <a:t> </a:t>
            </a:r>
          </a:p>
          <a:p>
            <a:pPr marL="625475" indent="-625475" eaLnBrk="1" hangingPunct="1">
              <a:buFontTx/>
              <a:buAutoNum type="arabicPeriod"/>
            </a:pPr>
            <a:r>
              <a:rPr lang="en-US" sz="3600" b="1"/>
              <a:t>DERET UKUR</a:t>
            </a:r>
          </a:p>
          <a:p>
            <a:pPr marL="625475" indent="-625475" eaLnBrk="1" hangingPunct="1">
              <a:buFontTx/>
              <a:buAutoNum type="arabicPeriod"/>
            </a:pPr>
            <a:r>
              <a:rPr lang="en-US" sz="3600" b="1"/>
              <a:t>APLIKASI </a:t>
            </a:r>
            <a:r>
              <a:rPr lang="en-US" sz="3600" b="1" smtClean="0"/>
              <a:t>DERET DALAM </a:t>
            </a:r>
            <a:r>
              <a:rPr lang="en-US" sz="3600" b="1"/>
              <a:t>EKONOMI</a:t>
            </a:r>
            <a:r>
              <a:rPr lang="en-US" sz="3600"/>
              <a:t> </a:t>
            </a:r>
          </a:p>
        </p:txBody>
      </p:sp>
    </p:spTree>
  </p:cSld>
  <p:clrMapOvr>
    <a:masterClrMapping/>
  </p:clrMapOvr>
  <p:transition>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03301" y="1007704"/>
            <a:ext cx="4325816" cy="1213338"/>
          </a:xfrm>
          <a:prstGeom prst="roundRect">
            <a:avLst>
              <a:gd name="adj" fmla="val 50000"/>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214018" name="Rectangle 2"/>
          <p:cNvSpPr>
            <a:spLocks noGrp="1" noChangeArrowheads="1"/>
          </p:cNvSpPr>
          <p:nvPr>
            <p:ph type="title"/>
          </p:nvPr>
        </p:nvSpPr>
        <p:spPr>
          <a:xfrm>
            <a:off x="1141413" y="661873"/>
            <a:ext cx="9905998" cy="1905000"/>
          </a:xfrm>
        </p:spPr>
        <p:txBody>
          <a:bodyPr/>
          <a:lstStyle/>
          <a:p>
            <a:pPr eaLnBrk="1" hangingPunct="1">
              <a:defRPr/>
            </a:pPr>
            <a:r>
              <a:rPr lang="en-US" smtClean="0">
                <a:effectLst>
                  <a:glow rad="38100">
                    <a:schemeClr val="bg1">
                      <a:lumMod val="65000"/>
                      <a:lumOff val="35000"/>
                      <a:alpha val="40000"/>
                    </a:schemeClr>
                  </a:glow>
                  <a:outerShdw blurRad="127000" dist="76200" dir="2700000" algn="tl" rotWithShape="0">
                    <a:prstClr val="black">
                      <a:alpha val="70000"/>
                    </a:prstClr>
                  </a:outerShdw>
                </a:effectLst>
              </a:rPr>
              <a:t>Deret Hitung</a:t>
            </a:r>
          </a:p>
        </p:txBody>
      </p:sp>
      <p:sp>
        <p:nvSpPr>
          <p:cNvPr id="214019" name="Rectangle 3"/>
          <p:cNvSpPr>
            <a:spLocks noGrp="1" noChangeArrowheads="1"/>
          </p:cNvSpPr>
          <p:nvPr>
            <p:ph idx="1"/>
          </p:nvPr>
        </p:nvSpPr>
        <p:spPr>
          <a:xfrm>
            <a:off x="1141413" y="2579915"/>
            <a:ext cx="9905998" cy="3124201"/>
          </a:xfrm>
        </p:spPr>
        <p:txBody>
          <a:bodyPr>
            <a:normAutofit fontScale="77500" lnSpcReduction="20000"/>
          </a:bodyPr>
          <a:lstStyle/>
          <a:p>
            <a:pPr marL="0" indent="0" eaLnBrk="1" hangingPunct="1">
              <a:tabLst>
                <a:tab pos="3717925" algn="l"/>
              </a:tabLst>
              <a:defRPr/>
            </a:pPr>
            <a:endParaRPr lang="en-US" b="1" smtClean="0">
              <a:solidFill>
                <a:srgbClr val="FF3300"/>
              </a:solidFill>
              <a:effectLst>
                <a:outerShdw blurRad="139700" dist="76200" dir="2700000" algn="tl" rotWithShape="0">
                  <a:prstClr val="black">
                    <a:alpha val="75000"/>
                  </a:prstClr>
                </a:outerShdw>
              </a:effectLst>
              <a:latin typeface="AGaramond" pitchFamily="18" charset="0"/>
            </a:endParaRPr>
          </a:p>
          <a:p>
            <a:pPr marL="0" indent="0" eaLnBrk="1" hangingPunct="1">
              <a:buNone/>
              <a:tabLst>
                <a:tab pos="3717925" algn="l"/>
              </a:tabLst>
              <a:defRPr/>
            </a:pPr>
            <a:r>
              <a:rPr lang="en-US" b="1" smtClean="0">
                <a:effectLst>
                  <a:glow rad="38100">
                    <a:schemeClr val="bg1">
                      <a:lumMod val="50000"/>
                      <a:lumOff val="50000"/>
                      <a:alpha val="20000"/>
                    </a:schemeClr>
                  </a:glow>
                  <a:outerShdw blurRad="139700" dist="76200" dir="2700000" algn="tl" rotWithShape="0">
                    <a:prstClr val="black">
                      <a:alpha val="75000"/>
                    </a:prstClr>
                  </a:outerShdw>
                </a:effectLst>
                <a:latin typeface="AGaramond" pitchFamily="18" charset="0"/>
              </a:rPr>
              <a:t>5, 10, 15, 20, …             5, 5+5, 5+5+5, 5+5+5+5, .. </a:t>
            </a:r>
          </a:p>
          <a:p>
            <a:pPr marL="0" indent="0" eaLnBrk="1" hangingPunct="1">
              <a:buNone/>
              <a:tabLst>
                <a:tab pos="3717925" algn="l"/>
              </a:tabLst>
              <a:defRPr/>
            </a:pPr>
            <a:r>
              <a:rPr lang="en-US" b="1" smtClean="0">
                <a:effectLst>
                  <a:glow rad="38100">
                    <a:schemeClr val="bg1">
                      <a:lumMod val="50000"/>
                      <a:lumOff val="50000"/>
                      <a:alpha val="20000"/>
                    </a:schemeClr>
                  </a:glow>
                  <a:outerShdw blurRad="139700" dist="76200" dir="2700000" algn="tl" rotWithShape="0">
                    <a:prstClr val="black">
                      <a:alpha val="75000"/>
                    </a:prstClr>
                  </a:outerShdw>
                </a:effectLst>
                <a:latin typeface="AGaramond" pitchFamily="18" charset="0"/>
              </a:rPr>
              <a:t/>
            </a:r>
            <a:br>
              <a:rPr lang="en-US" b="1" smtClean="0">
                <a:effectLst>
                  <a:glow rad="38100">
                    <a:schemeClr val="bg1">
                      <a:lumMod val="50000"/>
                      <a:lumOff val="50000"/>
                      <a:alpha val="20000"/>
                    </a:schemeClr>
                  </a:glow>
                  <a:outerShdw blurRad="139700" dist="76200" dir="2700000" algn="tl" rotWithShape="0">
                    <a:prstClr val="black">
                      <a:alpha val="75000"/>
                    </a:prstClr>
                  </a:outerShdw>
                </a:effectLst>
                <a:latin typeface="AGaramond" pitchFamily="18" charset="0"/>
              </a:rPr>
            </a:br>
            <a:r>
              <a:rPr lang="en-US" b="1" smtClean="0">
                <a:effectLst>
                  <a:glow rad="38100">
                    <a:schemeClr val="bg1">
                      <a:lumMod val="50000"/>
                      <a:lumOff val="50000"/>
                      <a:alpha val="20000"/>
                    </a:schemeClr>
                  </a:glow>
                  <a:outerShdw blurRad="139700" dist="76200" dir="2700000" algn="tl" rotWithShape="0">
                    <a:prstClr val="black">
                      <a:alpha val="75000"/>
                    </a:prstClr>
                  </a:outerShdw>
                </a:effectLst>
                <a:latin typeface="AGaramond" pitchFamily="18" charset="0"/>
              </a:rPr>
              <a:t>10, 17, 24, 31,…            10, 10+7, 10+7+7, 10+7+7+7…   </a:t>
            </a:r>
          </a:p>
          <a:p>
            <a:pPr marL="0" indent="0" eaLnBrk="1" hangingPunct="1">
              <a:buNone/>
              <a:tabLst>
                <a:tab pos="3717925" algn="l"/>
              </a:tabLst>
              <a:defRPr/>
            </a:pPr>
            <a:r>
              <a:rPr lang="en-US" b="1" smtClean="0">
                <a:effectLst>
                  <a:glow rad="38100">
                    <a:schemeClr val="bg1">
                      <a:lumMod val="50000"/>
                      <a:lumOff val="50000"/>
                      <a:alpha val="20000"/>
                    </a:schemeClr>
                  </a:glow>
                  <a:outerShdw blurRad="139700" dist="76200" dir="2700000" algn="tl" rotWithShape="0">
                    <a:prstClr val="black">
                      <a:alpha val="75000"/>
                    </a:prstClr>
                  </a:outerShdw>
                </a:effectLst>
                <a:latin typeface="AGaramond" pitchFamily="18" charset="0"/>
              </a:rPr>
              <a:t/>
            </a:r>
            <a:br>
              <a:rPr lang="en-US" b="1" smtClean="0">
                <a:effectLst>
                  <a:glow rad="38100">
                    <a:schemeClr val="bg1">
                      <a:lumMod val="50000"/>
                      <a:lumOff val="50000"/>
                      <a:alpha val="20000"/>
                    </a:schemeClr>
                  </a:glow>
                  <a:outerShdw blurRad="139700" dist="76200" dir="2700000" algn="tl" rotWithShape="0">
                    <a:prstClr val="black">
                      <a:alpha val="75000"/>
                    </a:prstClr>
                  </a:outerShdw>
                </a:effectLst>
                <a:latin typeface="AGaramond" pitchFamily="18" charset="0"/>
              </a:rPr>
            </a:br>
            <a:r>
              <a:rPr lang="en-US" b="1" smtClean="0">
                <a:effectLst>
                  <a:glow rad="38100">
                    <a:schemeClr val="bg1">
                      <a:lumMod val="50000"/>
                      <a:lumOff val="50000"/>
                      <a:alpha val="20000"/>
                    </a:schemeClr>
                  </a:glow>
                  <a:outerShdw blurRad="139700" dist="76200" dir="2700000" algn="tl" rotWithShape="0">
                    <a:prstClr val="black">
                      <a:alpha val="75000"/>
                    </a:prstClr>
                  </a:outerShdw>
                </a:effectLst>
                <a:latin typeface="AGaramond" pitchFamily="18" charset="0"/>
              </a:rPr>
              <a:t>a,  S2, S3, S4, …..Sn           	a, a+b, a+b+b, a+b+b+b</a:t>
            </a:r>
          </a:p>
          <a:p>
            <a:pPr marL="0" indent="0" eaLnBrk="1" hangingPunct="1">
              <a:buNone/>
              <a:tabLst>
                <a:tab pos="3717925" algn="l"/>
              </a:tabLst>
              <a:defRPr/>
            </a:pPr>
            <a:r>
              <a:rPr lang="en-US" b="1" smtClean="0">
                <a:effectLst>
                  <a:glow rad="38100">
                    <a:schemeClr val="bg1">
                      <a:lumMod val="50000"/>
                      <a:lumOff val="50000"/>
                      <a:alpha val="20000"/>
                    </a:schemeClr>
                  </a:glow>
                  <a:outerShdw blurRad="139700" dist="76200" dir="2700000" algn="tl" rotWithShape="0">
                    <a:prstClr val="black">
                      <a:alpha val="75000"/>
                    </a:prstClr>
                  </a:outerShdw>
                </a:effectLst>
                <a:latin typeface="AGaramond" pitchFamily="18" charset="0"/>
              </a:rPr>
              <a:t>                                           	a,    a+b,   a+2b   ,   a+3b   ,  </a:t>
            </a:r>
          </a:p>
          <a:p>
            <a:pPr marL="0" indent="0" eaLnBrk="1" hangingPunct="1">
              <a:buNone/>
              <a:tabLst>
                <a:tab pos="3717925" algn="l"/>
              </a:tabLst>
              <a:defRPr/>
            </a:pPr>
            <a:r>
              <a:rPr lang="en-US" b="1" smtClean="0">
                <a:effectLst>
                  <a:glow rad="38100">
                    <a:schemeClr val="bg1">
                      <a:lumMod val="50000"/>
                      <a:lumOff val="50000"/>
                      <a:alpha val="20000"/>
                    </a:schemeClr>
                  </a:glow>
                  <a:outerShdw blurRad="139700" dist="76200" dir="2700000" algn="tl" rotWithShape="0">
                    <a:prstClr val="black">
                      <a:alpha val="75000"/>
                    </a:prstClr>
                  </a:outerShdw>
                </a:effectLst>
                <a:latin typeface="AGaramond" pitchFamily="18" charset="0"/>
              </a:rPr>
              <a:t>                                        	S1,  S2 ,    S3      ,    S4      ,</a:t>
            </a:r>
          </a:p>
        </p:txBody>
      </p:sp>
      <p:sp>
        <p:nvSpPr>
          <p:cNvPr id="22532" name="AutoShape 4"/>
          <p:cNvSpPr>
            <a:spLocks noChangeArrowheads="1"/>
          </p:cNvSpPr>
          <p:nvPr/>
        </p:nvSpPr>
        <p:spPr bwMode="auto">
          <a:xfrm>
            <a:off x="3207431" y="2981328"/>
            <a:ext cx="503238" cy="441778"/>
          </a:xfrm>
          <a:prstGeom prst="rightArrow">
            <a:avLst>
              <a:gd name="adj1" fmla="val 50000"/>
              <a:gd name="adj2" fmla="val 25000"/>
            </a:avLst>
          </a:prstGeom>
          <a:solidFill>
            <a:schemeClr val="accent1"/>
          </a:solidFill>
          <a:ln w="12700">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id-ID"/>
          </a:p>
        </p:txBody>
      </p:sp>
      <p:sp>
        <p:nvSpPr>
          <p:cNvPr id="22533" name="AutoShape 5"/>
          <p:cNvSpPr>
            <a:spLocks noChangeArrowheads="1"/>
          </p:cNvSpPr>
          <p:nvPr/>
        </p:nvSpPr>
        <p:spPr bwMode="auto">
          <a:xfrm>
            <a:off x="3183052" y="3631519"/>
            <a:ext cx="503237" cy="389620"/>
          </a:xfrm>
          <a:prstGeom prst="rightArrow">
            <a:avLst>
              <a:gd name="adj1" fmla="val 50000"/>
              <a:gd name="adj2" fmla="val 25000"/>
            </a:avLst>
          </a:prstGeom>
          <a:solidFill>
            <a:schemeClr val="accent1"/>
          </a:solidFill>
          <a:ln w="12700">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id-ID"/>
          </a:p>
        </p:txBody>
      </p:sp>
      <p:sp>
        <p:nvSpPr>
          <p:cNvPr id="22534" name="AutoShape 6"/>
          <p:cNvSpPr>
            <a:spLocks noChangeArrowheads="1"/>
          </p:cNvSpPr>
          <p:nvPr/>
        </p:nvSpPr>
        <p:spPr bwMode="auto">
          <a:xfrm>
            <a:off x="3935432" y="4347370"/>
            <a:ext cx="503238" cy="391204"/>
          </a:xfrm>
          <a:prstGeom prst="rightArrow">
            <a:avLst>
              <a:gd name="adj1" fmla="val 50000"/>
              <a:gd name="adj2" fmla="val 25000"/>
            </a:avLst>
          </a:prstGeom>
          <a:solidFill>
            <a:schemeClr val="accent1"/>
          </a:solidFill>
          <a:ln w="12700">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id-ID"/>
          </a:p>
        </p:txBody>
      </p:sp>
      <p:sp>
        <p:nvSpPr>
          <p:cNvPr id="22535" name="Rectangle 7"/>
          <p:cNvSpPr>
            <a:spLocks noChangeArrowheads="1"/>
          </p:cNvSpPr>
          <p:nvPr/>
        </p:nvSpPr>
        <p:spPr bwMode="auto">
          <a:xfrm>
            <a:off x="4951432" y="5671455"/>
            <a:ext cx="2676525" cy="542925"/>
          </a:xfrm>
          <a:prstGeom prst="rect">
            <a:avLst/>
          </a:prstGeom>
          <a:solidFill>
            <a:srgbClr val="00FF00"/>
          </a:solidFill>
          <a:ln w="12700">
            <a:solidFill>
              <a:srgbClr val="FF3300"/>
            </a:solidFill>
            <a:miter lim="800000"/>
            <a:headEnd/>
            <a:tailEnd/>
          </a:ln>
          <a:effectLst>
            <a:outerShdw dist="107763" dir="2700000" algn="ctr" rotWithShape="0">
              <a:schemeClr val="bg2">
                <a:alpha val="50000"/>
              </a:schemeClr>
            </a:outerShdw>
          </a:effec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120000"/>
              </a:lnSpc>
            </a:pPr>
            <a:r>
              <a:rPr lang="en-US" sz="2400" b="1">
                <a:solidFill>
                  <a:srgbClr val="FF3300"/>
                </a:solidFill>
              </a:rPr>
              <a:t>S</a:t>
            </a:r>
            <a:r>
              <a:rPr lang="en-US" sz="2400" b="1" baseline="-25000">
                <a:solidFill>
                  <a:srgbClr val="FF3300"/>
                </a:solidFill>
              </a:rPr>
              <a:t>n</a:t>
            </a:r>
            <a:r>
              <a:rPr lang="en-US" sz="2400" b="1">
                <a:solidFill>
                  <a:srgbClr val="FF3300"/>
                </a:solidFill>
              </a:rPr>
              <a:t> = a + (n-1)b</a:t>
            </a:r>
            <a:r>
              <a:rPr lang="en-US" sz="2400">
                <a:solidFill>
                  <a:srgbClr val="FF3300"/>
                </a:solidFill>
              </a:rPr>
              <a:t> </a:t>
            </a:r>
          </a:p>
        </p:txBody>
      </p:sp>
    </p:spTree>
  </p:cSld>
  <p:clrMapOvr>
    <a:masterClrMapping/>
  </p:clrMapOvr>
  <p:transition>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p:txBody>
          <a:bodyPr/>
          <a:lstStyle/>
          <a:p>
            <a:pPr eaLnBrk="1" hangingPunct="1">
              <a:defRPr/>
            </a:pPr>
            <a:r>
              <a:rPr lang="en-US" smtClean="0"/>
              <a:t>Jumlah Suku-suku:</a:t>
            </a:r>
          </a:p>
        </p:txBody>
      </p:sp>
      <p:sp>
        <p:nvSpPr>
          <p:cNvPr id="23555" name="Rectangle 3"/>
          <p:cNvSpPr>
            <a:spLocks noGrp="1" noChangeArrowheads="1"/>
          </p:cNvSpPr>
          <p:nvPr>
            <p:ph idx="1"/>
          </p:nvPr>
        </p:nvSpPr>
        <p:spPr>
          <a:xfrm>
            <a:off x="1246752" y="1809982"/>
            <a:ext cx="9905998" cy="3124201"/>
          </a:xfrm>
        </p:spPr>
        <p:txBody>
          <a:bodyPr/>
          <a:lstStyle/>
          <a:p>
            <a:pPr eaLnBrk="1" hangingPunct="1">
              <a:buFontTx/>
              <a:buNone/>
            </a:pPr>
            <a:r>
              <a:rPr lang="en-US" b="1" smtClean="0">
                <a:effectLst>
                  <a:glow rad="38100">
                    <a:schemeClr val="bg1">
                      <a:lumMod val="50000"/>
                      <a:lumOff val="50000"/>
                      <a:alpha val="20000"/>
                    </a:schemeClr>
                  </a:glow>
                  <a:outerShdw blurRad="76200" dist="63500" dir="2700000" algn="tl" rotWithShape="0">
                    <a:prstClr val="black">
                      <a:alpha val="68000"/>
                    </a:prstClr>
                  </a:outerShdw>
                </a:effectLst>
                <a:latin typeface="CG Omega" pitchFamily="34" charset="0"/>
              </a:rPr>
              <a:t>5, 10, 15, 20, 25</a:t>
            </a:r>
          </a:p>
          <a:p>
            <a:pPr eaLnBrk="1" hangingPunct="1">
              <a:buFontTx/>
              <a:buNone/>
            </a:pPr>
            <a:r>
              <a:rPr lang="en-US" b="1" smtClean="0">
                <a:effectLst>
                  <a:glow rad="38100">
                    <a:schemeClr val="bg1">
                      <a:lumMod val="50000"/>
                      <a:lumOff val="50000"/>
                      <a:alpha val="20000"/>
                    </a:schemeClr>
                  </a:glow>
                  <a:outerShdw blurRad="76200" dist="63500" dir="2700000" algn="tl" rotWithShape="0">
                    <a:prstClr val="black">
                      <a:alpha val="68000"/>
                    </a:prstClr>
                  </a:outerShdw>
                </a:effectLst>
                <a:latin typeface="CG Omega" pitchFamily="34" charset="0"/>
              </a:rPr>
              <a:t>5 +10 + 15 + 20 + 25 </a:t>
            </a:r>
            <a:r>
              <a:rPr lang="en-US" b="1" smtClean="0">
                <a:solidFill>
                  <a:srgbClr val="FFC000"/>
                </a:solidFill>
                <a:effectLst>
                  <a:glow rad="38100">
                    <a:schemeClr val="bg1">
                      <a:lumMod val="50000"/>
                      <a:lumOff val="50000"/>
                      <a:alpha val="20000"/>
                    </a:schemeClr>
                  </a:glow>
                  <a:outerShdw blurRad="76200" dist="63500" dir="2700000" algn="tl" rotWithShape="0">
                    <a:prstClr val="black">
                      <a:alpha val="68000"/>
                    </a:prstClr>
                  </a:outerShdw>
                </a:effectLst>
                <a:latin typeface="CG Omega" pitchFamily="34" charset="0"/>
              </a:rPr>
              <a:t>= 75</a:t>
            </a:r>
            <a:r>
              <a:rPr lang="en-US" smtClean="0">
                <a:solidFill>
                  <a:srgbClr val="FFC000"/>
                </a:solidFill>
                <a:effectLst>
                  <a:glow rad="38100">
                    <a:schemeClr val="bg1">
                      <a:lumMod val="50000"/>
                      <a:lumOff val="50000"/>
                      <a:alpha val="20000"/>
                    </a:schemeClr>
                  </a:glow>
                  <a:outerShdw blurRad="76200" dist="63500" dir="2700000" algn="tl" rotWithShape="0">
                    <a:prstClr val="black">
                      <a:alpha val="68000"/>
                    </a:prstClr>
                  </a:outerShdw>
                </a:effectLst>
              </a:rPr>
              <a:t> </a:t>
            </a:r>
          </a:p>
        </p:txBody>
      </p:sp>
      <p:sp>
        <p:nvSpPr>
          <p:cNvPr id="23556" name="Rectangle 4"/>
          <p:cNvSpPr>
            <a:spLocks noChangeArrowheads="1"/>
          </p:cNvSpPr>
          <p:nvPr/>
        </p:nvSpPr>
        <p:spPr bwMode="auto">
          <a:xfrm>
            <a:off x="6923088" y="2375230"/>
            <a:ext cx="3028393" cy="523220"/>
          </a:xfrm>
          <a:prstGeom prst="rect">
            <a:avLst/>
          </a:prstGeom>
          <a:extLst/>
        </p:spPr>
        <p:txBody>
          <a:bodyPr vert="horz" lIns="91440" tIns="45720" rIns="91440" bIns="45720" rtlCol="0" anchor="t">
            <a:normAutofit/>
          </a:bodyPr>
          <a:lstStyle/>
          <a:p>
            <a:pPr marL="285750" indent="-285750" defTabSz="457200" eaLnBrk="1" hangingPunct="1">
              <a:spcBef>
                <a:spcPct val="20000"/>
              </a:spcBef>
              <a:spcAft>
                <a:spcPts val="600"/>
              </a:spcAft>
              <a:buClr>
                <a:schemeClr val="tx1"/>
              </a:buClr>
              <a:buSzPct val="100000"/>
            </a:pPr>
            <a:r>
              <a:rPr lang="en-US" sz="2800" b="1">
                <a:solidFill>
                  <a:srgbClr val="00B0F0"/>
                </a:solidFill>
                <a:effectLst>
                  <a:glow rad="38100">
                    <a:schemeClr val="bg1">
                      <a:lumMod val="50000"/>
                      <a:lumOff val="50000"/>
                      <a:alpha val="20000"/>
                    </a:schemeClr>
                  </a:glow>
                  <a:outerShdw blurRad="76200" dist="63500" dir="2700000" algn="tl" rotWithShape="0">
                    <a:prstClr val="black">
                      <a:alpha val="68000"/>
                    </a:prstClr>
                  </a:outerShdw>
                </a:effectLst>
                <a:latin typeface="CG Omega" pitchFamily="34" charset="0"/>
              </a:rPr>
              <a:t>15+15+15+15+15</a:t>
            </a:r>
          </a:p>
        </p:txBody>
      </p:sp>
      <p:sp>
        <p:nvSpPr>
          <p:cNvPr id="23557" name="AutoShape 5"/>
          <p:cNvSpPr>
            <a:spLocks noChangeArrowheads="1"/>
          </p:cNvSpPr>
          <p:nvPr/>
        </p:nvSpPr>
        <p:spPr bwMode="auto">
          <a:xfrm>
            <a:off x="6218239" y="2316164"/>
            <a:ext cx="517525" cy="625475"/>
          </a:xfrm>
          <a:prstGeom prst="rightArrow">
            <a:avLst>
              <a:gd name="adj1" fmla="val 50000"/>
              <a:gd name="adj2" fmla="val 25000"/>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id-ID"/>
          </a:p>
        </p:txBody>
      </p:sp>
      <p:sp>
        <p:nvSpPr>
          <p:cNvPr id="23558" name="Arc 6"/>
          <p:cNvSpPr>
            <a:spLocks/>
          </p:cNvSpPr>
          <p:nvPr/>
        </p:nvSpPr>
        <p:spPr bwMode="auto">
          <a:xfrm rot="5400000">
            <a:off x="2576514" y="2224089"/>
            <a:ext cx="488950" cy="1435100"/>
          </a:xfrm>
          <a:custGeom>
            <a:avLst/>
            <a:gdLst>
              <a:gd name="T0" fmla="*/ 245086 w 21600"/>
              <a:gd name="T1" fmla="*/ 0 h 36664"/>
              <a:gd name="T2" fmla="*/ 271186 w 21600"/>
              <a:gd name="T3" fmla="*/ 1435100 h 36664"/>
              <a:gd name="T4" fmla="*/ 0 w 21600"/>
              <a:gd name="T5" fmla="*/ 731563 h 36664"/>
              <a:gd name="T6" fmla="*/ 0 60000 65536"/>
              <a:gd name="T7" fmla="*/ 0 60000 65536"/>
              <a:gd name="T8" fmla="*/ 0 60000 65536"/>
            </a:gdLst>
            <a:ahLst/>
            <a:cxnLst>
              <a:cxn ang="T6">
                <a:pos x="T0" y="T1"/>
              </a:cxn>
              <a:cxn ang="T7">
                <a:pos x="T2" y="T3"/>
              </a:cxn>
              <a:cxn ang="T8">
                <a:pos x="T4" y="T5"/>
              </a:cxn>
            </a:cxnLst>
            <a:rect l="0" t="0" r="r" b="b"/>
            <a:pathLst>
              <a:path w="21600" h="36664" fill="none" extrusionOk="0">
                <a:moveTo>
                  <a:pt x="10827" y="-1"/>
                </a:moveTo>
                <a:cubicBezTo>
                  <a:pt x="17494" y="3862"/>
                  <a:pt x="21600" y="10984"/>
                  <a:pt x="21600" y="18690"/>
                </a:cubicBezTo>
                <a:cubicBezTo>
                  <a:pt x="21600" y="25912"/>
                  <a:pt x="17989" y="32657"/>
                  <a:pt x="11979" y="36663"/>
                </a:cubicBezTo>
              </a:path>
              <a:path w="21600" h="36664" stroke="0" extrusionOk="0">
                <a:moveTo>
                  <a:pt x="10827" y="-1"/>
                </a:moveTo>
                <a:cubicBezTo>
                  <a:pt x="17494" y="3862"/>
                  <a:pt x="21600" y="10984"/>
                  <a:pt x="21600" y="18690"/>
                </a:cubicBezTo>
                <a:cubicBezTo>
                  <a:pt x="21600" y="25912"/>
                  <a:pt x="17989" y="32657"/>
                  <a:pt x="11979" y="36663"/>
                </a:cubicBezTo>
                <a:lnTo>
                  <a:pt x="0" y="18690"/>
                </a:lnTo>
                <a:lnTo>
                  <a:pt x="10827" y="-1"/>
                </a:lnTo>
                <a:close/>
              </a:path>
            </a:pathLst>
          </a:custGeom>
          <a:noFill/>
          <a:ln w="28575">
            <a:solidFill>
              <a:schemeClr val="tx1"/>
            </a:solidFill>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3559" name="Arc 7"/>
          <p:cNvSpPr>
            <a:spLocks/>
          </p:cNvSpPr>
          <p:nvPr/>
        </p:nvSpPr>
        <p:spPr bwMode="auto">
          <a:xfrm rot="5400000">
            <a:off x="2243273" y="1489600"/>
            <a:ext cx="1295941" cy="2636838"/>
          </a:xfrm>
          <a:custGeom>
            <a:avLst/>
            <a:gdLst>
              <a:gd name="T0" fmla="*/ 733667 w 21600"/>
              <a:gd name="T1" fmla="*/ 0 h 36664"/>
              <a:gd name="T2" fmla="*/ 811798 w 21600"/>
              <a:gd name="T3" fmla="*/ 2636838 h 36664"/>
              <a:gd name="T4" fmla="*/ 0 w 21600"/>
              <a:gd name="T5" fmla="*/ 1344166 h 36664"/>
              <a:gd name="T6" fmla="*/ 0 60000 65536"/>
              <a:gd name="T7" fmla="*/ 0 60000 65536"/>
              <a:gd name="T8" fmla="*/ 0 60000 65536"/>
            </a:gdLst>
            <a:ahLst/>
            <a:cxnLst>
              <a:cxn ang="T6">
                <a:pos x="T0" y="T1"/>
              </a:cxn>
              <a:cxn ang="T7">
                <a:pos x="T2" y="T3"/>
              </a:cxn>
              <a:cxn ang="T8">
                <a:pos x="T4" y="T5"/>
              </a:cxn>
            </a:cxnLst>
            <a:rect l="0" t="0" r="r" b="b"/>
            <a:pathLst>
              <a:path w="21600" h="36664" fill="none" extrusionOk="0">
                <a:moveTo>
                  <a:pt x="10827" y="-1"/>
                </a:moveTo>
                <a:cubicBezTo>
                  <a:pt x="17494" y="3862"/>
                  <a:pt x="21600" y="10984"/>
                  <a:pt x="21600" y="18690"/>
                </a:cubicBezTo>
                <a:cubicBezTo>
                  <a:pt x="21600" y="25912"/>
                  <a:pt x="17989" y="32657"/>
                  <a:pt x="11979" y="36663"/>
                </a:cubicBezTo>
              </a:path>
              <a:path w="21600" h="36664" stroke="0" extrusionOk="0">
                <a:moveTo>
                  <a:pt x="10827" y="-1"/>
                </a:moveTo>
                <a:cubicBezTo>
                  <a:pt x="17494" y="3862"/>
                  <a:pt x="21600" y="10984"/>
                  <a:pt x="21600" y="18690"/>
                </a:cubicBezTo>
                <a:cubicBezTo>
                  <a:pt x="21600" y="25912"/>
                  <a:pt x="17989" y="32657"/>
                  <a:pt x="11979" y="36663"/>
                </a:cubicBezTo>
                <a:lnTo>
                  <a:pt x="0" y="18690"/>
                </a:lnTo>
                <a:lnTo>
                  <a:pt x="10827" y="-1"/>
                </a:lnTo>
                <a:close/>
              </a:path>
            </a:pathLst>
          </a:custGeom>
          <a:noFill/>
          <a:ln w="28575">
            <a:solidFill>
              <a:schemeClr val="tx1"/>
            </a:solidFill>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3560" name="Rectangle 8"/>
          <p:cNvSpPr>
            <a:spLocks noChangeArrowheads="1"/>
          </p:cNvSpPr>
          <p:nvPr/>
        </p:nvSpPr>
        <p:spPr bwMode="auto">
          <a:xfrm>
            <a:off x="2098126" y="3652750"/>
            <a:ext cx="2871299"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2400" b="1">
                <a:solidFill>
                  <a:srgbClr val="FFC000"/>
                </a:solidFill>
                <a:effectLst>
                  <a:outerShdw blurRad="127000" dist="139700" dir="2700000" algn="tl" rotWithShape="0">
                    <a:prstClr val="black">
                      <a:alpha val="63000"/>
                    </a:prstClr>
                  </a:outerShdw>
                </a:effectLst>
                <a:latin typeface="CG Omega" pitchFamily="34" charset="0"/>
              </a:rPr>
              <a:t>D</a:t>
            </a:r>
            <a:r>
              <a:rPr lang="en-US" sz="2400" b="1" baseline="-25000">
                <a:solidFill>
                  <a:srgbClr val="FFC000"/>
                </a:solidFill>
                <a:effectLst>
                  <a:outerShdw blurRad="127000" dist="139700" dir="2700000" algn="tl" rotWithShape="0">
                    <a:prstClr val="black">
                      <a:alpha val="63000"/>
                    </a:prstClr>
                  </a:outerShdw>
                </a:effectLst>
                <a:latin typeface="CG Omega" pitchFamily="34" charset="0"/>
              </a:rPr>
              <a:t>n</a:t>
            </a:r>
            <a:r>
              <a:rPr lang="en-US" sz="2400" b="1">
                <a:solidFill>
                  <a:srgbClr val="FFC000"/>
                </a:solidFill>
                <a:effectLst>
                  <a:outerShdw blurRad="127000" dist="139700" dir="2700000" algn="tl" rotWithShape="0">
                    <a:prstClr val="black">
                      <a:alpha val="63000"/>
                    </a:prstClr>
                  </a:outerShdw>
                </a:effectLst>
                <a:latin typeface="CG Omega" pitchFamily="34" charset="0"/>
              </a:rPr>
              <a:t> = n x (a + Sn)/2</a:t>
            </a:r>
          </a:p>
          <a:p>
            <a:pPr algn="ctr"/>
            <a:r>
              <a:rPr lang="en-US" sz="2400" b="1">
                <a:solidFill>
                  <a:srgbClr val="FFC000"/>
                </a:solidFill>
                <a:effectLst>
                  <a:outerShdw blurRad="127000" dist="139700" dir="2700000" algn="tl" rotWithShape="0">
                    <a:prstClr val="black">
                      <a:alpha val="63000"/>
                    </a:prstClr>
                  </a:outerShdw>
                </a:effectLst>
                <a:latin typeface="CG Omega" pitchFamily="34" charset="0"/>
              </a:rPr>
              <a:t>atau</a:t>
            </a:r>
          </a:p>
          <a:p>
            <a:pPr algn="ctr"/>
            <a:r>
              <a:rPr lang="en-US" sz="2400" b="1">
                <a:solidFill>
                  <a:srgbClr val="FFC000"/>
                </a:solidFill>
                <a:effectLst>
                  <a:outerShdw blurRad="127000" dist="139700" dir="2700000" algn="tl" rotWithShape="0">
                    <a:prstClr val="black">
                      <a:alpha val="63000"/>
                    </a:prstClr>
                  </a:outerShdw>
                </a:effectLst>
                <a:latin typeface="CG Omega" pitchFamily="34" charset="0"/>
              </a:rPr>
              <a:t>D</a:t>
            </a:r>
            <a:r>
              <a:rPr lang="en-US" sz="2400" b="1" baseline="-25000">
                <a:solidFill>
                  <a:srgbClr val="FFC000"/>
                </a:solidFill>
                <a:effectLst>
                  <a:outerShdw blurRad="127000" dist="139700" dir="2700000" algn="tl" rotWithShape="0">
                    <a:prstClr val="black">
                      <a:alpha val="63000"/>
                    </a:prstClr>
                  </a:outerShdw>
                </a:effectLst>
                <a:latin typeface="CG Omega" pitchFamily="34" charset="0"/>
              </a:rPr>
              <a:t>n</a:t>
            </a:r>
            <a:r>
              <a:rPr lang="en-US" sz="2400" b="1">
                <a:solidFill>
                  <a:srgbClr val="FFC000"/>
                </a:solidFill>
                <a:effectLst>
                  <a:outerShdw blurRad="127000" dist="139700" dir="2700000" algn="tl" rotWithShape="0">
                    <a:prstClr val="black">
                      <a:alpha val="63000"/>
                    </a:prstClr>
                  </a:outerShdw>
                </a:effectLst>
                <a:latin typeface="CG Omega" pitchFamily="34" charset="0"/>
              </a:rPr>
              <a:t> = n/2 x (a + Sn) </a:t>
            </a:r>
          </a:p>
        </p:txBody>
      </p:sp>
      <p:sp>
        <p:nvSpPr>
          <p:cNvPr id="23561" name="Rectangle 10"/>
          <p:cNvSpPr>
            <a:spLocks noChangeArrowheads="1"/>
          </p:cNvSpPr>
          <p:nvPr/>
        </p:nvSpPr>
        <p:spPr bwMode="auto">
          <a:xfrm>
            <a:off x="6477000" y="5219700"/>
            <a:ext cx="3716338" cy="560388"/>
          </a:xfrm>
          <a:prstGeom prst="rect">
            <a:avLst/>
          </a:prstGeom>
          <a:solidFill>
            <a:srgbClr val="00FF00"/>
          </a:solidFill>
          <a:ln w="19050">
            <a:solidFill>
              <a:srgbClr val="000000"/>
            </a:solidFill>
            <a:miter lim="800000"/>
            <a:headEnd/>
            <a:tailEnd/>
          </a:ln>
          <a:effectLst>
            <a:outerShdw dist="107763" dir="2700000" algn="ctr" rotWithShape="0">
              <a:srgbClr val="808080">
                <a:alpha val="50000"/>
              </a:srgbClr>
            </a:outerShdw>
          </a:effec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2400" b="1">
                <a:solidFill>
                  <a:srgbClr val="0000CC"/>
                </a:solidFill>
                <a:latin typeface="CG Omega" pitchFamily="34" charset="0"/>
              </a:rPr>
              <a:t>D</a:t>
            </a:r>
            <a:r>
              <a:rPr lang="en-US" sz="2400" b="1" baseline="-25000">
                <a:solidFill>
                  <a:srgbClr val="0000CC"/>
                </a:solidFill>
                <a:latin typeface="CG Omega" pitchFamily="34" charset="0"/>
              </a:rPr>
              <a:t>n</a:t>
            </a:r>
            <a:r>
              <a:rPr lang="en-US" sz="2400" b="1">
                <a:solidFill>
                  <a:srgbClr val="0000CC"/>
                </a:solidFill>
                <a:latin typeface="CG Omega" pitchFamily="34" charset="0"/>
              </a:rPr>
              <a:t>=  n/2 {2a + (n-1)b} </a:t>
            </a:r>
          </a:p>
        </p:txBody>
      </p:sp>
      <p:sp>
        <p:nvSpPr>
          <p:cNvPr id="23562" name="Rectangle 11"/>
          <p:cNvSpPr>
            <a:spLocks noChangeArrowheads="1"/>
          </p:cNvSpPr>
          <p:nvPr/>
        </p:nvSpPr>
        <p:spPr bwMode="auto">
          <a:xfrm>
            <a:off x="3162300" y="4831190"/>
            <a:ext cx="157638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2400" b="1">
                <a:solidFill>
                  <a:srgbClr val="FFC000"/>
                </a:solidFill>
                <a:latin typeface="CG Omega" pitchFamily="34" charset="0"/>
                <a:cs typeface="Times New Roman" panose="02020603050405020304" pitchFamily="18" charset="0"/>
              </a:rPr>
              <a:t>atau</a:t>
            </a:r>
            <a:endParaRPr lang="en-US" sz="2400" b="1">
              <a:solidFill>
                <a:srgbClr val="FFC000"/>
              </a:solidFill>
              <a:latin typeface="CG Omega" pitchFamily="34" charset="0"/>
            </a:endParaRPr>
          </a:p>
          <a:p>
            <a:endParaRPr lang="en-US" sz="2400" b="1">
              <a:solidFill>
                <a:srgbClr val="FFC000"/>
              </a:solidFill>
              <a:latin typeface="CG Omega" pitchFamily="34" charset="0"/>
            </a:endParaRPr>
          </a:p>
        </p:txBody>
      </p:sp>
      <p:sp>
        <p:nvSpPr>
          <p:cNvPr id="23563" name="Rectangle 12"/>
          <p:cNvSpPr>
            <a:spLocks noChangeArrowheads="1"/>
          </p:cNvSpPr>
          <p:nvPr/>
        </p:nvSpPr>
        <p:spPr bwMode="auto">
          <a:xfrm>
            <a:off x="1524001" y="3225157"/>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id-ID" sz="2400">
              <a:latin typeface="Times New Roman" panose="02020603050405020304" pitchFamily="18" charset="0"/>
            </a:endParaRPr>
          </a:p>
        </p:txBody>
      </p:sp>
      <p:sp>
        <p:nvSpPr>
          <p:cNvPr id="23564" name="Rectangle 13"/>
          <p:cNvSpPr>
            <a:spLocks noChangeArrowheads="1"/>
          </p:cNvSpPr>
          <p:nvPr/>
        </p:nvSpPr>
        <p:spPr bwMode="auto">
          <a:xfrm>
            <a:off x="2103439" y="5224463"/>
            <a:ext cx="41243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2400" b="1">
                <a:solidFill>
                  <a:srgbClr val="FFC000"/>
                </a:solidFill>
                <a:effectLst>
                  <a:outerShdw blurRad="88900" dist="101600" dir="2700000" algn="tl" rotWithShape="0">
                    <a:prstClr val="black">
                      <a:alpha val="66000"/>
                    </a:prstClr>
                  </a:outerShdw>
                </a:effectLst>
                <a:latin typeface="CG Omega" pitchFamily="34" charset="0"/>
                <a:cs typeface="Times New Roman" panose="02020603050405020304" pitchFamily="18" charset="0"/>
              </a:rPr>
              <a:t>D</a:t>
            </a:r>
            <a:r>
              <a:rPr lang="en-US" sz="2400" b="1" baseline="-30000">
                <a:solidFill>
                  <a:srgbClr val="FFC000"/>
                </a:solidFill>
                <a:effectLst>
                  <a:outerShdw blurRad="88900" dist="101600" dir="2700000" algn="tl" rotWithShape="0">
                    <a:prstClr val="black">
                      <a:alpha val="66000"/>
                    </a:prstClr>
                  </a:outerShdw>
                </a:effectLst>
                <a:latin typeface="CG Omega" pitchFamily="34" charset="0"/>
                <a:cs typeface="Times New Roman" panose="02020603050405020304" pitchFamily="18" charset="0"/>
              </a:rPr>
              <a:t>n</a:t>
            </a:r>
            <a:r>
              <a:rPr lang="en-US" sz="2400" b="1">
                <a:solidFill>
                  <a:srgbClr val="FFC000"/>
                </a:solidFill>
                <a:effectLst>
                  <a:outerShdw blurRad="88900" dist="101600" dir="2700000" algn="tl" rotWithShape="0">
                    <a:prstClr val="black">
                      <a:alpha val="66000"/>
                    </a:prstClr>
                  </a:outerShdw>
                </a:effectLst>
                <a:latin typeface="CG Omega" pitchFamily="34" charset="0"/>
                <a:cs typeface="Times New Roman" panose="02020603050405020304" pitchFamily="18" charset="0"/>
              </a:rPr>
              <a:t>= n/2x[a+{a+(n-1)b}]       </a:t>
            </a:r>
            <a:endParaRPr lang="en-US" sz="2400" b="1">
              <a:solidFill>
                <a:srgbClr val="FFC000"/>
              </a:solidFill>
              <a:effectLst>
                <a:outerShdw blurRad="88900" dist="101600" dir="2700000" algn="tl" rotWithShape="0">
                  <a:prstClr val="black">
                    <a:alpha val="66000"/>
                  </a:prstClr>
                </a:outerShdw>
              </a:effectLst>
              <a:latin typeface="CG Omega" pitchFamily="34" charset="0"/>
            </a:endParaRPr>
          </a:p>
        </p:txBody>
      </p:sp>
      <p:sp>
        <p:nvSpPr>
          <p:cNvPr id="23565" name="AutoShape 14"/>
          <p:cNvSpPr>
            <a:spLocks noChangeArrowheads="1"/>
          </p:cNvSpPr>
          <p:nvPr/>
        </p:nvSpPr>
        <p:spPr bwMode="auto">
          <a:xfrm>
            <a:off x="5835650" y="5226050"/>
            <a:ext cx="350838" cy="488950"/>
          </a:xfrm>
          <a:prstGeom prst="rightArrow">
            <a:avLst>
              <a:gd name="adj1" fmla="val 50000"/>
              <a:gd name="adj2" fmla="val 25000"/>
            </a:avLst>
          </a:prstGeom>
          <a:solidFill>
            <a:srgbClr val="00FF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id-ID"/>
          </a:p>
        </p:txBody>
      </p:sp>
    </p:spTree>
  </p:cSld>
  <p:clrMapOvr>
    <a:masterClrMapping/>
  </p:clrMapOvr>
  <p:transition>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p:txBody>
          <a:bodyPr/>
          <a:lstStyle/>
          <a:p>
            <a:pPr eaLnBrk="1" hangingPunct="1">
              <a:defRPr/>
            </a:pPr>
            <a:r>
              <a:rPr lang="en-US" smtClean="0"/>
              <a:t>DERET UKUR</a:t>
            </a:r>
          </a:p>
        </p:txBody>
      </p:sp>
      <p:sp>
        <p:nvSpPr>
          <p:cNvPr id="24579" name="Rectangle 3"/>
          <p:cNvSpPr>
            <a:spLocks noGrp="1" noChangeArrowheads="1"/>
          </p:cNvSpPr>
          <p:nvPr>
            <p:ph idx="1"/>
          </p:nvPr>
        </p:nvSpPr>
        <p:spPr/>
        <p:txBody>
          <a:bodyPr/>
          <a:lstStyle/>
          <a:p>
            <a:pPr eaLnBrk="1" hangingPunct="1">
              <a:buNone/>
              <a:tabLst>
                <a:tab pos="854075" algn="l"/>
                <a:tab pos="2286000" algn="l"/>
                <a:tab pos="3657600" algn="l"/>
                <a:tab pos="5546725" algn="l"/>
              </a:tabLst>
            </a:pPr>
            <a:r>
              <a:rPr lang="en-US" smtClean="0">
                <a:effectLst>
                  <a:glow rad="38100">
                    <a:schemeClr val="bg1">
                      <a:lumMod val="50000"/>
                      <a:lumOff val="50000"/>
                      <a:alpha val="20000"/>
                    </a:schemeClr>
                  </a:glow>
                  <a:outerShdw blurRad="127000" dist="76200" dir="2700000" algn="tl" rotWithShape="0">
                    <a:prstClr val="black">
                      <a:alpha val="66000"/>
                    </a:prstClr>
                  </a:outerShdw>
                </a:effectLst>
              </a:rPr>
              <a:t>5    	,  10   	,    20  	,     40      	,       80</a:t>
            </a:r>
          </a:p>
          <a:p>
            <a:pPr eaLnBrk="1" hangingPunct="1">
              <a:buNone/>
              <a:tabLst>
                <a:tab pos="854075" algn="l"/>
                <a:tab pos="2286000" algn="l"/>
                <a:tab pos="3657600" algn="l"/>
                <a:tab pos="5546725" algn="l"/>
              </a:tabLst>
            </a:pPr>
            <a:r>
              <a:rPr lang="en-US" smtClean="0">
                <a:effectLst>
                  <a:glow rad="38100">
                    <a:schemeClr val="bg1">
                      <a:lumMod val="50000"/>
                      <a:lumOff val="50000"/>
                      <a:alpha val="20000"/>
                    </a:schemeClr>
                  </a:glow>
                  <a:outerShdw blurRad="127000" dist="76200" dir="2700000" algn="tl" rotWithShape="0">
                    <a:prstClr val="black">
                      <a:alpha val="66000"/>
                    </a:prstClr>
                  </a:outerShdw>
                </a:effectLst>
              </a:rPr>
              <a:t>5    	, 5x2  	, 5x2x2	, 5x2x2x2 	, 5x2x2x2x2</a:t>
            </a:r>
          </a:p>
          <a:p>
            <a:pPr eaLnBrk="1" hangingPunct="1">
              <a:buNone/>
              <a:tabLst>
                <a:tab pos="854075" algn="l"/>
                <a:tab pos="2286000" algn="l"/>
                <a:tab pos="3657600" algn="l"/>
                <a:tab pos="5546725" algn="l"/>
              </a:tabLst>
            </a:pPr>
            <a:r>
              <a:rPr lang="en-US" smtClean="0">
                <a:effectLst>
                  <a:glow rad="38100">
                    <a:schemeClr val="bg1">
                      <a:lumMod val="50000"/>
                      <a:lumOff val="50000"/>
                      <a:alpha val="20000"/>
                    </a:schemeClr>
                  </a:glow>
                  <a:outerShdw blurRad="127000" dist="76200" dir="2700000" algn="tl" rotWithShape="0">
                    <a:prstClr val="black">
                      <a:alpha val="66000"/>
                    </a:prstClr>
                  </a:outerShdw>
                </a:effectLst>
              </a:rPr>
              <a:t>S1   	,  S2  	,   S3  	,      S4    	,        S5 </a:t>
            </a:r>
          </a:p>
        </p:txBody>
      </p:sp>
      <p:sp>
        <p:nvSpPr>
          <p:cNvPr id="24580" name="Rectangle 4"/>
          <p:cNvSpPr>
            <a:spLocks noChangeArrowheads="1"/>
          </p:cNvSpPr>
          <p:nvPr/>
        </p:nvSpPr>
        <p:spPr bwMode="auto">
          <a:xfrm>
            <a:off x="1173276" y="4705127"/>
            <a:ext cx="2252663" cy="696913"/>
          </a:xfrm>
          <a:prstGeom prst="rect">
            <a:avLst/>
          </a:prstGeom>
          <a:solidFill>
            <a:srgbClr val="00FF00"/>
          </a:solidFill>
          <a:ln w="38100">
            <a:solidFill>
              <a:srgbClr val="000000"/>
            </a:solidFill>
            <a:miter lim="800000"/>
            <a:headEnd/>
            <a:tailEnd/>
          </a:ln>
          <a:effectLst>
            <a:outerShdw dist="107763" dir="2700000" algn="ctr" rotWithShape="0">
              <a:srgbClr val="808080">
                <a:alpha val="50000"/>
              </a:srgbClr>
            </a:outerShdw>
          </a:effec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3200"/>
              <a:t> </a:t>
            </a:r>
            <a:r>
              <a:rPr lang="en-US" sz="3200" b="1"/>
              <a:t>S</a:t>
            </a:r>
            <a:r>
              <a:rPr lang="en-US" sz="3200" b="1" baseline="-25000"/>
              <a:t>n</a:t>
            </a:r>
            <a:r>
              <a:rPr lang="en-US" sz="3200" b="1"/>
              <a:t> = ap</a:t>
            </a:r>
            <a:r>
              <a:rPr lang="en-US" sz="3200" b="1" baseline="30000"/>
              <a:t>n-1</a:t>
            </a:r>
            <a:r>
              <a:rPr lang="en-US" sz="3200"/>
              <a:t> </a:t>
            </a:r>
          </a:p>
        </p:txBody>
      </p:sp>
    </p:spTree>
  </p:cSld>
  <p:clrMapOvr>
    <a:masterClrMapping/>
  </p:clrMapOvr>
  <p:transition>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p:txBody>
          <a:bodyPr/>
          <a:lstStyle/>
          <a:p>
            <a:pPr eaLnBrk="1" hangingPunct="1">
              <a:defRPr/>
            </a:pPr>
            <a:r>
              <a:rPr lang="en-US" smtClean="0"/>
              <a:t>DERET UKUR</a:t>
            </a:r>
          </a:p>
        </p:txBody>
      </p:sp>
      <p:sp>
        <p:nvSpPr>
          <p:cNvPr id="25603" name="Rectangle 3"/>
          <p:cNvSpPr>
            <a:spLocks noGrp="1" noChangeArrowheads="1"/>
          </p:cNvSpPr>
          <p:nvPr>
            <p:ph idx="1"/>
          </p:nvPr>
        </p:nvSpPr>
        <p:spPr/>
        <p:txBody>
          <a:bodyPr>
            <a:normAutofit fontScale="92500" lnSpcReduction="10000"/>
          </a:bodyPr>
          <a:lstStyle/>
          <a:p>
            <a:pPr eaLnBrk="1" hangingPunct="1">
              <a:buNone/>
              <a:tabLst>
                <a:tab pos="746125" algn="l"/>
              </a:tabLst>
            </a:pPr>
            <a:r>
              <a:rPr lang="en-US" smtClean="0">
                <a:latin typeface="CG Omega" pitchFamily="34" charset="0"/>
              </a:rPr>
              <a:t>D</a:t>
            </a:r>
            <a:r>
              <a:rPr lang="en-US" baseline="-25000" smtClean="0">
                <a:latin typeface="CG Omega" pitchFamily="34" charset="0"/>
              </a:rPr>
              <a:t>n</a:t>
            </a:r>
            <a:r>
              <a:rPr lang="en-US" smtClean="0">
                <a:latin typeface="CG Omega" pitchFamily="34" charset="0"/>
              </a:rPr>
              <a:t> 	= ap0 + ap1 + ap2 + ap3 + ….. + apn-2 + apn-1</a:t>
            </a:r>
          </a:p>
          <a:p>
            <a:pPr eaLnBrk="1" hangingPunct="1">
              <a:buNone/>
              <a:tabLst>
                <a:tab pos="746125" algn="l"/>
              </a:tabLst>
            </a:pPr>
            <a:endParaRPr lang="en-US" smtClean="0">
              <a:latin typeface="CG Omega" pitchFamily="34" charset="0"/>
            </a:endParaRPr>
          </a:p>
          <a:p>
            <a:pPr eaLnBrk="1" hangingPunct="1">
              <a:buNone/>
              <a:tabLst>
                <a:tab pos="746125" algn="l"/>
              </a:tabLst>
            </a:pPr>
            <a:r>
              <a:rPr lang="en-US" smtClean="0">
                <a:latin typeface="CG Omega" pitchFamily="34" charset="0"/>
              </a:rPr>
              <a:t>D</a:t>
            </a:r>
            <a:r>
              <a:rPr lang="en-US" baseline="-25000" smtClean="0">
                <a:latin typeface="CG Omega" pitchFamily="34" charset="0"/>
              </a:rPr>
              <a:t>n</a:t>
            </a:r>
            <a:r>
              <a:rPr lang="en-US" smtClean="0">
                <a:latin typeface="CG Omega" pitchFamily="34" charset="0"/>
              </a:rPr>
              <a:t> 	= a{p0 + p1 + p2 + p3 + ….. + pn-2 + pn-1}</a:t>
            </a:r>
          </a:p>
          <a:p>
            <a:pPr eaLnBrk="1" hangingPunct="1">
              <a:buNone/>
              <a:tabLst>
                <a:tab pos="746125" algn="l"/>
              </a:tabLst>
            </a:pPr>
            <a:r>
              <a:rPr lang="en-US" smtClean="0">
                <a:latin typeface="CG Omega" pitchFamily="34" charset="0"/>
              </a:rPr>
              <a:t>pD</a:t>
            </a:r>
            <a:r>
              <a:rPr lang="en-US" baseline="-25000" smtClean="0">
                <a:latin typeface="CG Omega" pitchFamily="34" charset="0"/>
              </a:rPr>
              <a:t>n</a:t>
            </a:r>
            <a:r>
              <a:rPr lang="en-US" smtClean="0">
                <a:latin typeface="CG Omega" pitchFamily="34" charset="0"/>
              </a:rPr>
              <a:t> 	= a{p1 + p2 + p3 + ….. + pn-2+pn-1 + pn} </a:t>
            </a:r>
          </a:p>
          <a:p>
            <a:pPr eaLnBrk="1" hangingPunct="1">
              <a:buNone/>
              <a:tabLst>
                <a:tab pos="746125" algn="l"/>
              </a:tabLst>
            </a:pPr>
            <a:endParaRPr lang="en-US" smtClean="0">
              <a:latin typeface="CG Omega" pitchFamily="34" charset="0"/>
            </a:endParaRPr>
          </a:p>
          <a:p>
            <a:pPr eaLnBrk="1" hangingPunct="1">
              <a:buNone/>
              <a:tabLst>
                <a:tab pos="746125" algn="l"/>
              </a:tabLst>
            </a:pPr>
            <a:r>
              <a:rPr lang="en-US" smtClean="0">
                <a:latin typeface="CG Omega" pitchFamily="34" charset="0"/>
              </a:rPr>
              <a:t> (1-p)D</a:t>
            </a:r>
            <a:r>
              <a:rPr lang="en-US" baseline="-25000" smtClean="0">
                <a:latin typeface="CG Omega" pitchFamily="34" charset="0"/>
              </a:rPr>
              <a:t>n</a:t>
            </a:r>
            <a:r>
              <a:rPr lang="en-US" smtClean="0">
                <a:latin typeface="CG Omega" pitchFamily="34" charset="0"/>
              </a:rPr>
              <a:t> = a{p0 - pn}</a:t>
            </a:r>
            <a:r>
              <a:rPr lang="en-US" smtClean="0"/>
              <a:t> </a:t>
            </a:r>
          </a:p>
        </p:txBody>
      </p:sp>
      <p:grpSp>
        <p:nvGrpSpPr>
          <p:cNvPr id="4" name="Group 3"/>
          <p:cNvGrpSpPr/>
          <p:nvPr/>
        </p:nvGrpSpPr>
        <p:grpSpPr>
          <a:xfrm>
            <a:off x="2491468" y="3692526"/>
            <a:ext cx="5325382" cy="871198"/>
            <a:chOff x="2491468" y="3692526"/>
            <a:chExt cx="5325382" cy="871198"/>
          </a:xfrm>
        </p:grpSpPr>
        <p:sp>
          <p:nvSpPr>
            <p:cNvPr id="25604" name="Line 4"/>
            <p:cNvSpPr>
              <a:spLocks noChangeShapeType="1"/>
            </p:cNvSpPr>
            <p:nvPr/>
          </p:nvSpPr>
          <p:spPr bwMode="auto">
            <a:xfrm flipV="1">
              <a:off x="2491468" y="3692526"/>
              <a:ext cx="1282246" cy="858953"/>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25605" name="Line 5"/>
            <p:cNvSpPr>
              <a:spLocks noChangeShapeType="1"/>
            </p:cNvSpPr>
            <p:nvPr/>
          </p:nvSpPr>
          <p:spPr bwMode="auto">
            <a:xfrm flipV="1">
              <a:off x="3489325" y="3771164"/>
              <a:ext cx="1066800" cy="701675"/>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25606" name="Line 6"/>
            <p:cNvSpPr>
              <a:spLocks noChangeShapeType="1"/>
            </p:cNvSpPr>
            <p:nvPr/>
          </p:nvSpPr>
          <p:spPr bwMode="auto">
            <a:xfrm flipV="1">
              <a:off x="5984421" y="3849804"/>
              <a:ext cx="1066800" cy="701675"/>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25607" name="Line 7"/>
            <p:cNvSpPr>
              <a:spLocks noChangeShapeType="1"/>
            </p:cNvSpPr>
            <p:nvPr/>
          </p:nvSpPr>
          <p:spPr bwMode="auto">
            <a:xfrm flipV="1">
              <a:off x="6750050" y="3862049"/>
              <a:ext cx="1066800" cy="701675"/>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grpSp>
      <p:sp>
        <p:nvSpPr>
          <p:cNvPr id="25608" name="Line 8"/>
          <p:cNvSpPr>
            <a:spLocks noChangeShapeType="1"/>
          </p:cNvSpPr>
          <p:nvPr/>
        </p:nvSpPr>
        <p:spPr bwMode="auto">
          <a:xfrm>
            <a:off x="1292225" y="4815343"/>
            <a:ext cx="759142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25609" name="Rectangle 9"/>
          <p:cNvSpPr>
            <a:spLocks noChangeArrowheads="1"/>
          </p:cNvSpPr>
          <p:nvPr/>
        </p:nvSpPr>
        <p:spPr bwMode="auto">
          <a:xfrm>
            <a:off x="9160670" y="4563724"/>
            <a:ext cx="655637" cy="50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2400" b="1">
                <a:solidFill>
                  <a:srgbClr val="FFC000"/>
                </a:solidFill>
                <a:latin typeface="CG Omega" pitchFamily="34" charset="0"/>
              </a:rPr>
              <a:t>(-)</a:t>
            </a:r>
          </a:p>
        </p:txBody>
      </p:sp>
      <p:sp>
        <p:nvSpPr>
          <p:cNvPr id="25610" name="Rectangle 11"/>
          <p:cNvSpPr>
            <a:spLocks noChangeArrowheads="1"/>
          </p:cNvSpPr>
          <p:nvPr/>
        </p:nvSpPr>
        <p:spPr bwMode="auto">
          <a:xfrm>
            <a:off x="1524000" y="289190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id-ID"/>
          </a:p>
        </p:txBody>
      </p:sp>
      <p:graphicFrame>
        <p:nvGraphicFramePr>
          <p:cNvPr id="25611" name="Object 10"/>
          <p:cNvGraphicFramePr>
            <a:graphicFrameLocks noChangeAspect="1"/>
          </p:cNvGraphicFramePr>
          <p:nvPr>
            <p:extLst>
              <p:ext uri="{D42A27DB-BD31-4B8C-83A1-F6EECF244321}">
                <p14:modId xmlns:p14="http://schemas.microsoft.com/office/powerpoint/2010/main" val="755732895"/>
              </p:ext>
            </p:extLst>
          </p:nvPr>
        </p:nvGraphicFramePr>
        <p:xfrm>
          <a:off x="5994400" y="4892165"/>
          <a:ext cx="2355850" cy="1131887"/>
        </p:xfrm>
        <a:graphic>
          <a:graphicData uri="http://schemas.openxmlformats.org/presentationml/2006/ole">
            <mc:AlternateContent xmlns:mc="http://schemas.openxmlformats.org/markup-compatibility/2006">
              <mc:Choice xmlns:v="urn:schemas-microsoft-com:vml" Requires="v">
                <p:oleObj spid="_x0000_s25658" name="Equation" r:id="rId3" imgW="1193800" imgH="571500" progId="Equation.3">
                  <p:embed/>
                </p:oleObj>
              </mc:Choice>
              <mc:Fallback>
                <p:oleObj name="Equation" r:id="rId3" imgW="1193800" imgH="571500" progId="Equation.3">
                  <p:embed/>
                  <p:pic>
                    <p:nvPicPr>
                      <p:cNvPr id="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94400" y="4892165"/>
                        <a:ext cx="2355850" cy="1131887"/>
                      </a:xfrm>
                      <a:prstGeom prst="rect">
                        <a:avLst/>
                      </a:prstGeom>
                      <a:solidFill>
                        <a:schemeClr val="tx1"/>
                      </a:solidFill>
                      <a:ln w="9525">
                        <a:solidFill>
                          <a:srgbClr val="000000"/>
                        </a:solidFill>
                        <a:miter lim="800000"/>
                        <a:headEnd/>
                        <a:tailEnd/>
                      </a:ln>
                      <a:effectLst>
                        <a:outerShdw dist="107763" dir="2700000" algn="ctr" rotWithShape="0">
                          <a:srgbClr val="808080">
                            <a:alpha val="50000"/>
                          </a:srgbClr>
                        </a:outerShdw>
                      </a:effectLst>
                    </p:spPr>
                  </p:pic>
                </p:oleObj>
              </mc:Fallback>
            </mc:AlternateContent>
          </a:graphicData>
        </a:graphic>
      </p:graphicFrame>
      <p:sp>
        <p:nvSpPr>
          <p:cNvPr id="2" name="Right Arrow 1"/>
          <p:cNvSpPr/>
          <p:nvPr/>
        </p:nvSpPr>
        <p:spPr>
          <a:xfrm>
            <a:off x="4556125" y="5066961"/>
            <a:ext cx="884238" cy="78229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2119176" y="3242254"/>
            <a:ext cx="4873898" cy="369332"/>
          </a:xfrm>
          <a:prstGeom prst="rect">
            <a:avLst/>
          </a:prstGeom>
          <a:noFill/>
        </p:spPr>
        <p:txBody>
          <a:bodyPr wrap="none" rtlCol="0">
            <a:spAutoFit/>
          </a:bodyPr>
          <a:lstStyle/>
          <a:p>
            <a:r>
              <a:rPr lang="en-US" smtClean="0"/>
              <a:t>DIKELUARKAN a DARI KURUNG KURAWAL</a:t>
            </a:r>
            <a:endParaRPr 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2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5611"/>
                                        </p:tgtEl>
                                        <p:attrNameLst>
                                          <p:attrName>style.visibility</p:attrName>
                                        </p:attrNameLst>
                                      </p:cBhvr>
                                      <p:to>
                                        <p:strVal val="visible"/>
                                      </p:to>
                                    </p:set>
                                    <p:animEffect transition="in" filter="fade">
                                      <p:cBhvr>
                                        <p:cTn id="12" dur="1750"/>
                                        <p:tgtEl>
                                          <p:spTgt spid="25611"/>
                                        </p:tgtEl>
                                      </p:cBhvr>
                                    </p:animEffect>
                                    <p:anim calcmode="lin" valueType="num">
                                      <p:cBhvr>
                                        <p:cTn id="13" dur="1750" fill="hold"/>
                                        <p:tgtEl>
                                          <p:spTgt spid="25611"/>
                                        </p:tgtEl>
                                        <p:attrNameLst>
                                          <p:attrName>ppt_x</p:attrName>
                                        </p:attrNameLst>
                                      </p:cBhvr>
                                      <p:tavLst>
                                        <p:tav tm="0">
                                          <p:val>
                                            <p:strVal val="#ppt_x"/>
                                          </p:val>
                                        </p:tav>
                                        <p:tav tm="100000">
                                          <p:val>
                                            <p:strVal val="#ppt_x"/>
                                          </p:val>
                                        </p:tav>
                                      </p:tavLst>
                                    </p:anim>
                                    <p:anim calcmode="lin" valueType="num">
                                      <p:cBhvr>
                                        <p:cTn id="14" dur="1750" fill="hold"/>
                                        <p:tgtEl>
                                          <p:spTgt spid="256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ChangeArrowheads="1"/>
          </p:cNvSpPr>
          <p:nvPr>
            <p:ph type="title"/>
          </p:nvPr>
        </p:nvSpPr>
        <p:spPr/>
        <p:txBody>
          <a:bodyPr/>
          <a:lstStyle/>
          <a:p>
            <a:pPr eaLnBrk="1" hangingPunct="1">
              <a:defRPr/>
            </a:pPr>
            <a:r>
              <a:rPr lang="en-US" smtClean="0"/>
              <a:t>APLIKASI EKONOMI</a:t>
            </a:r>
          </a:p>
        </p:txBody>
      </p:sp>
      <p:sp>
        <p:nvSpPr>
          <p:cNvPr id="26627" name="Rectangle 3"/>
          <p:cNvSpPr>
            <a:spLocks noGrp="1" noChangeArrowheads="1"/>
          </p:cNvSpPr>
          <p:nvPr>
            <p:ph idx="1"/>
          </p:nvPr>
        </p:nvSpPr>
        <p:spPr>
          <a:xfrm>
            <a:off x="1141413" y="2192214"/>
            <a:ext cx="9905998" cy="3124201"/>
          </a:xfrm>
        </p:spPr>
        <p:txBody>
          <a:bodyPr>
            <a:noAutofit/>
          </a:bodyPr>
          <a:lstStyle/>
          <a:p>
            <a:pPr eaLnBrk="1" hangingPunct="1">
              <a:spcBef>
                <a:spcPts val="0"/>
              </a:spcBef>
              <a:spcAft>
                <a:spcPts val="0"/>
              </a:spcAft>
              <a:tabLst>
                <a:tab pos="854075" algn="l"/>
                <a:tab pos="1431925" algn="l"/>
              </a:tabLst>
            </a:pPr>
            <a:r>
              <a:rPr lang="en-US" sz="2000" b="0">
                <a:solidFill>
                  <a:schemeClr val="tx1"/>
                </a:solidFill>
                <a:effectLst>
                  <a:glow rad="38100">
                    <a:schemeClr val="bg1">
                      <a:lumMod val="50000"/>
                      <a:lumOff val="50000"/>
                      <a:alpha val="20000"/>
                    </a:schemeClr>
                  </a:glow>
                  <a:outerShdw blurRad="76200" dist="63500" dir="2700000" algn="tl" rotWithShape="0">
                    <a:prstClr val="black">
                      <a:alpha val="68000"/>
                    </a:prstClr>
                  </a:outerShdw>
                </a:effectLst>
              </a:rPr>
              <a:t>APLIKASI 1</a:t>
            </a:r>
          </a:p>
          <a:p>
            <a:pPr eaLnBrk="1" hangingPunct="1">
              <a:spcBef>
                <a:spcPts val="0"/>
              </a:spcBef>
              <a:spcAft>
                <a:spcPts val="0"/>
              </a:spcAft>
              <a:tabLst>
                <a:tab pos="854075" algn="l"/>
                <a:tab pos="1431925" algn="l"/>
              </a:tabLst>
            </a:pPr>
            <a:r>
              <a:rPr lang="en-US" sz="2000" b="0">
                <a:solidFill>
                  <a:schemeClr val="tx1"/>
                </a:solidFill>
                <a:effectLst>
                  <a:glow rad="38100">
                    <a:schemeClr val="bg1">
                      <a:lumMod val="50000"/>
                      <a:lumOff val="50000"/>
                      <a:alpha val="20000"/>
                    </a:schemeClr>
                  </a:glow>
                  <a:outerShdw blurRad="76200" dist="63500" dir="2700000" algn="tl" rotWithShape="0">
                    <a:prstClr val="black">
                      <a:alpha val="68000"/>
                    </a:prstClr>
                  </a:outerShdw>
                </a:effectLst>
              </a:rPr>
              <a:t>Jika pada awal tahun jumlah penduduk sebesar 200 juta dengan pertumbuhan 10% per tahun, maka berapa penduduk pada 5 tahun berikutnya? </a:t>
            </a:r>
          </a:p>
          <a:p>
            <a:pPr eaLnBrk="1" hangingPunct="1">
              <a:spcBef>
                <a:spcPts val="0"/>
              </a:spcBef>
              <a:spcAft>
                <a:spcPts val="0"/>
              </a:spcAft>
              <a:tabLst>
                <a:tab pos="854075" algn="l"/>
                <a:tab pos="1431925" algn="l"/>
              </a:tabLst>
            </a:pPr>
            <a:endParaRPr lang="en-US" sz="2000" b="0">
              <a:solidFill>
                <a:schemeClr val="tx1"/>
              </a:solidFill>
              <a:effectLst>
                <a:glow rad="38100">
                  <a:schemeClr val="bg1">
                    <a:lumMod val="50000"/>
                    <a:lumOff val="50000"/>
                    <a:alpha val="20000"/>
                  </a:schemeClr>
                </a:glow>
                <a:outerShdw blurRad="76200" dist="63500" dir="2700000" algn="tl" rotWithShape="0">
                  <a:prstClr val="black">
                    <a:alpha val="68000"/>
                  </a:prstClr>
                </a:outerShdw>
              </a:effectLst>
            </a:endParaRPr>
          </a:p>
          <a:p>
            <a:pPr eaLnBrk="1" hangingPunct="1">
              <a:spcBef>
                <a:spcPts val="0"/>
              </a:spcBef>
              <a:spcAft>
                <a:spcPts val="0"/>
              </a:spcAft>
              <a:buNone/>
              <a:tabLst>
                <a:tab pos="854075" algn="l"/>
                <a:tab pos="1431925" algn="l"/>
              </a:tabLst>
            </a:pPr>
            <a:r>
              <a:rPr lang="en-US" sz="2000" b="0">
                <a:solidFill>
                  <a:schemeClr val="tx1"/>
                </a:solidFill>
                <a:effectLst>
                  <a:glow rad="38100">
                    <a:schemeClr val="bg1">
                      <a:lumMod val="50000"/>
                      <a:lumOff val="50000"/>
                      <a:alpha val="20000"/>
                    </a:schemeClr>
                  </a:glow>
                  <a:outerShdw blurRad="76200" dist="63500" dir="2700000" algn="tl" rotWithShape="0">
                    <a:prstClr val="black">
                      <a:alpha val="68000"/>
                    </a:prstClr>
                  </a:outerShdw>
                </a:effectLst>
              </a:rPr>
              <a:t>a		=	200.000.000</a:t>
            </a:r>
          </a:p>
          <a:p>
            <a:pPr eaLnBrk="1" hangingPunct="1">
              <a:spcBef>
                <a:spcPts val="0"/>
              </a:spcBef>
              <a:spcAft>
                <a:spcPts val="0"/>
              </a:spcAft>
              <a:buNone/>
              <a:tabLst>
                <a:tab pos="854075" algn="l"/>
                <a:tab pos="1431925" algn="l"/>
              </a:tabLst>
            </a:pPr>
            <a:r>
              <a:rPr lang="en-US" sz="2000" b="0">
                <a:solidFill>
                  <a:schemeClr val="tx1"/>
                </a:solidFill>
                <a:effectLst>
                  <a:glow rad="38100">
                    <a:schemeClr val="bg1">
                      <a:lumMod val="50000"/>
                      <a:lumOff val="50000"/>
                      <a:alpha val="20000"/>
                    </a:schemeClr>
                  </a:glow>
                  <a:outerShdw blurRad="76200" dist="63500" dir="2700000" algn="tl" rotWithShape="0">
                    <a:prstClr val="black">
                      <a:alpha val="68000"/>
                    </a:prstClr>
                  </a:outerShdw>
                </a:effectLst>
              </a:rPr>
              <a:t>p		=	1,10</a:t>
            </a:r>
          </a:p>
          <a:p>
            <a:pPr eaLnBrk="1" hangingPunct="1">
              <a:spcBef>
                <a:spcPts val="0"/>
              </a:spcBef>
              <a:spcAft>
                <a:spcPts val="0"/>
              </a:spcAft>
              <a:buNone/>
              <a:tabLst>
                <a:tab pos="854075" algn="l"/>
                <a:tab pos="1431925" algn="l"/>
              </a:tabLst>
            </a:pPr>
            <a:r>
              <a:rPr lang="en-US" sz="2000" b="0">
                <a:solidFill>
                  <a:schemeClr val="tx1"/>
                </a:solidFill>
                <a:effectLst>
                  <a:glow rad="38100">
                    <a:schemeClr val="bg1">
                      <a:lumMod val="50000"/>
                      <a:lumOff val="50000"/>
                      <a:alpha val="20000"/>
                    </a:schemeClr>
                  </a:glow>
                  <a:outerShdw blurRad="76200" dist="63500" dir="2700000" algn="tl" rotWithShape="0">
                    <a:prstClr val="black">
                      <a:alpha val="68000"/>
                    </a:prstClr>
                  </a:outerShdw>
                </a:effectLst>
              </a:rPr>
              <a:t>n		=	6</a:t>
            </a:r>
          </a:p>
          <a:p>
            <a:pPr eaLnBrk="1" hangingPunct="1">
              <a:spcBef>
                <a:spcPts val="0"/>
              </a:spcBef>
              <a:spcAft>
                <a:spcPts val="0"/>
              </a:spcAft>
              <a:buNone/>
              <a:tabLst>
                <a:tab pos="854075" algn="l"/>
                <a:tab pos="1431925" algn="l"/>
              </a:tabLst>
            </a:pPr>
            <a:r>
              <a:rPr lang="en-US" sz="2000" b="0">
                <a:solidFill>
                  <a:schemeClr val="tx1"/>
                </a:solidFill>
                <a:effectLst>
                  <a:glow rad="38100">
                    <a:schemeClr val="bg1">
                      <a:lumMod val="50000"/>
                      <a:lumOff val="50000"/>
                      <a:alpha val="20000"/>
                    </a:schemeClr>
                  </a:glow>
                  <a:outerShdw blurRad="76200" dist="63500" dir="2700000" algn="tl" rotWithShape="0">
                    <a:prstClr val="black">
                      <a:alpha val="68000"/>
                    </a:prstClr>
                  </a:outerShdw>
                </a:effectLst>
              </a:rPr>
              <a:t>S</a:t>
            </a:r>
            <a:r>
              <a:rPr lang="en-US" sz="2000" b="0" baseline="-25000">
                <a:solidFill>
                  <a:schemeClr val="tx1"/>
                </a:solidFill>
                <a:effectLst>
                  <a:glow rad="38100">
                    <a:schemeClr val="bg1">
                      <a:lumMod val="50000"/>
                      <a:lumOff val="50000"/>
                      <a:alpha val="20000"/>
                    </a:schemeClr>
                  </a:glow>
                  <a:outerShdw blurRad="76200" dist="63500" dir="2700000" algn="tl" rotWithShape="0">
                    <a:prstClr val="black">
                      <a:alpha val="68000"/>
                    </a:prstClr>
                  </a:outerShdw>
                </a:effectLst>
              </a:rPr>
              <a:t>6</a:t>
            </a:r>
            <a:r>
              <a:rPr lang="en-US" sz="2000" b="0">
                <a:solidFill>
                  <a:schemeClr val="tx1"/>
                </a:solidFill>
                <a:effectLst>
                  <a:glow rad="38100">
                    <a:schemeClr val="bg1">
                      <a:lumMod val="50000"/>
                      <a:lumOff val="50000"/>
                      <a:alpha val="20000"/>
                    </a:schemeClr>
                  </a:glow>
                  <a:outerShdw blurRad="76200" dist="63500" dir="2700000" algn="tl" rotWithShape="0">
                    <a:prstClr val="black">
                      <a:alpha val="68000"/>
                    </a:prstClr>
                  </a:outerShdw>
                </a:effectLst>
              </a:rPr>
              <a:t> 		= 	ap</a:t>
            </a:r>
            <a:r>
              <a:rPr lang="en-US" sz="2000" b="0" baseline="30000">
                <a:solidFill>
                  <a:schemeClr val="tx1"/>
                </a:solidFill>
                <a:effectLst>
                  <a:glow rad="38100">
                    <a:schemeClr val="bg1">
                      <a:lumMod val="50000"/>
                      <a:lumOff val="50000"/>
                      <a:alpha val="20000"/>
                    </a:schemeClr>
                  </a:glow>
                  <a:outerShdw blurRad="76200" dist="63500" dir="2700000" algn="tl" rotWithShape="0">
                    <a:prstClr val="black">
                      <a:alpha val="68000"/>
                    </a:prstClr>
                  </a:outerShdw>
                </a:effectLst>
              </a:rPr>
              <a:t>n-1</a:t>
            </a:r>
          </a:p>
          <a:p>
            <a:pPr eaLnBrk="1" hangingPunct="1">
              <a:spcBef>
                <a:spcPts val="0"/>
              </a:spcBef>
              <a:spcAft>
                <a:spcPts val="0"/>
              </a:spcAft>
              <a:buNone/>
              <a:tabLst>
                <a:tab pos="854075" algn="l"/>
                <a:tab pos="1431925" algn="l"/>
              </a:tabLst>
            </a:pPr>
            <a:r>
              <a:rPr lang="en-US" sz="2000" b="0">
                <a:solidFill>
                  <a:schemeClr val="tx1"/>
                </a:solidFill>
                <a:effectLst>
                  <a:glow rad="38100">
                    <a:schemeClr val="bg1">
                      <a:lumMod val="50000"/>
                      <a:lumOff val="50000"/>
                      <a:alpha val="20000"/>
                    </a:schemeClr>
                  </a:glow>
                  <a:outerShdw blurRad="76200" dist="63500" dir="2700000" algn="tl" rotWithShape="0">
                    <a:prstClr val="black">
                      <a:alpha val="68000"/>
                    </a:prstClr>
                  </a:outerShdw>
                </a:effectLst>
              </a:rPr>
              <a:t>		=	200.000.000 x 1,10</a:t>
            </a:r>
            <a:r>
              <a:rPr lang="en-US" sz="2000" b="0" baseline="30000">
                <a:solidFill>
                  <a:schemeClr val="tx1"/>
                </a:solidFill>
                <a:effectLst>
                  <a:glow rad="38100">
                    <a:schemeClr val="bg1">
                      <a:lumMod val="50000"/>
                      <a:lumOff val="50000"/>
                      <a:alpha val="20000"/>
                    </a:schemeClr>
                  </a:glow>
                  <a:outerShdw blurRad="76200" dist="63500" dir="2700000" algn="tl" rotWithShape="0">
                    <a:prstClr val="black">
                      <a:alpha val="68000"/>
                    </a:prstClr>
                  </a:outerShdw>
                </a:effectLst>
              </a:rPr>
              <a:t>5</a:t>
            </a:r>
          </a:p>
          <a:p>
            <a:pPr eaLnBrk="1" hangingPunct="1">
              <a:spcBef>
                <a:spcPts val="0"/>
              </a:spcBef>
              <a:spcAft>
                <a:spcPts val="0"/>
              </a:spcAft>
              <a:buNone/>
              <a:tabLst>
                <a:tab pos="854075" algn="l"/>
                <a:tab pos="1431925" algn="l"/>
              </a:tabLst>
            </a:pPr>
            <a:r>
              <a:rPr lang="en-US" sz="2000" b="0">
                <a:solidFill>
                  <a:schemeClr val="tx1"/>
                </a:solidFill>
                <a:effectLst>
                  <a:glow rad="38100">
                    <a:schemeClr val="bg1">
                      <a:lumMod val="50000"/>
                      <a:lumOff val="50000"/>
                      <a:alpha val="20000"/>
                    </a:schemeClr>
                  </a:glow>
                  <a:outerShdw blurRad="76200" dist="63500" dir="2700000" algn="tl" rotWithShape="0">
                    <a:prstClr val="black">
                      <a:alpha val="68000"/>
                    </a:prstClr>
                  </a:outerShdw>
                </a:effectLst>
              </a:rPr>
              <a:t>		=	322.102.000 </a:t>
            </a:r>
          </a:p>
        </p:txBody>
      </p:sp>
    </p:spTree>
    <p:extLst>
      <p:ext uri="{BB962C8B-B14F-4D97-AF65-F5344CB8AC3E}">
        <p14:creationId xmlns:p14="http://schemas.microsoft.com/office/powerpoint/2010/main" val="3926870305"/>
      </p:ext>
    </p:extLst>
  </p:cSld>
  <p:clrMapOvr>
    <a:masterClrMapping/>
  </p:clrMapOvr>
  <p:transition>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ChangeArrowheads="1"/>
          </p:cNvSpPr>
          <p:nvPr>
            <p:ph type="title"/>
          </p:nvPr>
        </p:nvSpPr>
        <p:spPr/>
        <p:txBody>
          <a:bodyPr/>
          <a:lstStyle/>
          <a:p>
            <a:pPr eaLnBrk="1" hangingPunct="1">
              <a:defRPr/>
            </a:pPr>
            <a:r>
              <a:rPr lang="en-US" smtClean="0"/>
              <a:t>APLIKASI EKONOMI</a:t>
            </a:r>
          </a:p>
        </p:txBody>
      </p:sp>
      <p:sp>
        <p:nvSpPr>
          <p:cNvPr id="5" name="Rectangle 3"/>
          <p:cNvSpPr txBox="1">
            <a:spLocks noChangeArrowheads="1"/>
          </p:cNvSpPr>
          <p:nvPr/>
        </p:nvSpPr>
        <p:spPr>
          <a:xfrm>
            <a:off x="1141414" y="1946031"/>
            <a:ext cx="9303848" cy="4114800"/>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800" b="1"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2400" b="1"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2000" b="1"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800" b="1"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800" b="1"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fontAlgn="auto">
              <a:tabLst>
                <a:tab pos="854075" algn="l"/>
                <a:tab pos="1431925" algn="l"/>
              </a:tabLst>
            </a:pPr>
            <a:r>
              <a:rPr lang="en-US" sz="1800" b="0" smtClean="0">
                <a:solidFill>
                  <a:schemeClr val="tx1"/>
                </a:solidFill>
              </a:rPr>
              <a:t>APLIKASI 2</a:t>
            </a:r>
          </a:p>
          <a:p>
            <a:pPr algn="just" fontAlgn="auto">
              <a:tabLst>
                <a:tab pos="854075" algn="l"/>
                <a:tab pos="1431925" algn="l"/>
              </a:tabLst>
            </a:pPr>
            <a:r>
              <a:rPr lang="en-US" sz="1800" b="0" smtClean="0">
                <a:solidFill>
                  <a:schemeClr val="tx1"/>
                </a:solidFill>
              </a:rPr>
              <a:t>Jika pada awal tahun jumlah penduduk sebesar 200 juta dan setelah 5 tahun di adakan perhitungan ulang (Sensus Penduduk) ternyata jumlah penduduk menjadi 300 juta jiwa, maka berapa pertumbuhan penduduk rata-rata per tahun? </a:t>
            </a:r>
          </a:p>
          <a:p>
            <a:pPr fontAlgn="auto">
              <a:tabLst>
                <a:tab pos="854075" algn="l"/>
                <a:tab pos="1431925" algn="l"/>
              </a:tabLst>
            </a:pPr>
            <a:endParaRPr lang="en-US" sz="1200" b="0" smtClean="0">
              <a:solidFill>
                <a:schemeClr val="tx1"/>
              </a:solidFill>
            </a:endParaRPr>
          </a:p>
          <a:p>
            <a:pPr fontAlgn="auto">
              <a:buFont typeface="Arial"/>
              <a:buNone/>
              <a:tabLst>
                <a:tab pos="862013" algn="l"/>
                <a:tab pos="1431925" algn="l"/>
              </a:tabLst>
            </a:pPr>
            <a:r>
              <a:rPr lang="en-US" sz="1800" b="0" smtClean="0">
                <a:solidFill>
                  <a:schemeClr val="tx1"/>
                </a:solidFill>
              </a:rPr>
              <a:t>a		=	200.000.000</a:t>
            </a:r>
          </a:p>
          <a:p>
            <a:pPr fontAlgn="auto">
              <a:buFont typeface="Arial"/>
              <a:buNone/>
              <a:tabLst>
                <a:tab pos="862013" algn="l"/>
                <a:tab pos="1431925" algn="l"/>
              </a:tabLst>
            </a:pPr>
            <a:r>
              <a:rPr lang="en-US" sz="1800" b="0" smtClean="0">
                <a:solidFill>
                  <a:schemeClr val="tx1"/>
                </a:solidFill>
              </a:rPr>
              <a:t>p		=	??</a:t>
            </a:r>
          </a:p>
          <a:p>
            <a:pPr fontAlgn="auto">
              <a:buFont typeface="Arial"/>
              <a:buNone/>
              <a:tabLst>
                <a:tab pos="862013" algn="l"/>
                <a:tab pos="1431925" algn="l"/>
              </a:tabLst>
            </a:pPr>
            <a:r>
              <a:rPr lang="en-US" sz="1800" b="0" smtClean="0">
                <a:solidFill>
                  <a:schemeClr val="tx1"/>
                </a:solidFill>
              </a:rPr>
              <a:t>n		=	6</a:t>
            </a:r>
          </a:p>
          <a:p>
            <a:pPr fontAlgn="auto">
              <a:buFont typeface="Arial"/>
              <a:buNone/>
              <a:tabLst>
                <a:tab pos="862013" algn="l"/>
                <a:tab pos="1431925" algn="l"/>
              </a:tabLst>
            </a:pPr>
            <a:r>
              <a:rPr lang="en-US" sz="1800" b="0" smtClean="0">
                <a:solidFill>
                  <a:schemeClr val="tx1"/>
                </a:solidFill>
              </a:rPr>
              <a:t>S</a:t>
            </a:r>
            <a:r>
              <a:rPr lang="en-US" sz="1800" b="0" baseline="-25000" smtClean="0">
                <a:solidFill>
                  <a:schemeClr val="tx1"/>
                </a:solidFill>
              </a:rPr>
              <a:t>6</a:t>
            </a:r>
            <a:r>
              <a:rPr lang="en-US" sz="1800" b="0" smtClean="0">
                <a:solidFill>
                  <a:schemeClr val="tx1"/>
                </a:solidFill>
              </a:rPr>
              <a:t> 	</a:t>
            </a:r>
            <a:r>
              <a:rPr lang="en-US" sz="1800" b="0" smtClean="0">
                <a:solidFill>
                  <a:schemeClr val="tx1"/>
                </a:solidFill>
              </a:rPr>
              <a:t>	= 	300.000.000</a:t>
            </a:r>
            <a:endParaRPr lang="en-US" sz="1800" b="0" smtClean="0">
              <a:solidFill>
                <a:schemeClr val="tx1"/>
              </a:solidFill>
            </a:endParaRPr>
          </a:p>
          <a:p>
            <a:pPr fontAlgn="auto">
              <a:buFont typeface="Arial"/>
              <a:buNone/>
              <a:tabLst>
                <a:tab pos="862013" algn="l"/>
                <a:tab pos="1431925" algn="l"/>
              </a:tabLst>
            </a:pPr>
            <a:r>
              <a:rPr lang="en-US" sz="1800" b="0" smtClean="0">
                <a:solidFill>
                  <a:schemeClr val="tx1"/>
                </a:solidFill>
              </a:rPr>
              <a:t>S</a:t>
            </a:r>
            <a:r>
              <a:rPr lang="en-US" sz="1800" b="0" baseline="-25000">
                <a:solidFill>
                  <a:schemeClr val="tx1"/>
                </a:solidFill>
              </a:rPr>
              <a:t>6</a:t>
            </a:r>
            <a:r>
              <a:rPr lang="en-US" sz="1800" b="0" smtClean="0">
                <a:solidFill>
                  <a:schemeClr val="tx1"/>
                </a:solidFill>
              </a:rPr>
              <a:t> </a:t>
            </a:r>
            <a:r>
              <a:rPr lang="en-US" sz="1800" b="0" smtClean="0">
                <a:solidFill>
                  <a:schemeClr val="tx1"/>
                </a:solidFill>
              </a:rPr>
              <a:t>	</a:t>
            </a:r>
            <a:r>
              <a:rPr lang="en-US" sz="1800" b="0" smtClean="0">
                <a:solidFill>
                  <a:schemeClr val="tx1"/>
                </a:solidFill>
              </a:rPr>
              <a:t>	= 	ap</a:t>
            </a:r>
            <a:r>
              <a:rPr lang="en-US" sz="1800" b="0" baseline="30000" smtClean="0">
                <a:solidFill>
                  <a:schemeClr val="tx1"/>
                </a:solidFill>
              </a:rPr>
              <a:t>n-1</a:t>
            </a:r>
            <a:r>
              <a:rPr lang="en-US" sz="1800" b="0" smtClean="0">
                <a:solidFill>
                  <a:schemeClr val="tx1"/>
                </a:solidFill>
              </a:rPr>
              <a:t>     </a:t>
            </a:r>
            <a:r>
              <a:rPr lang="en-US" sz="1800" b="0" smtClean="0">
                <a:solidFill>
                  <a:schemeClr val="tx1"/>
                </a:solidFill>
                <a:sym typeface="Wingdings" panose="05000000000000000000" pitchFamily="2" charset="2"/>
              </a:rPr>
              <a:t> </a:t>
            </a:r>
            <a:r>
              <a:rPr lang="en-US" sz="1800" b="0" smtClean="0">
                <a:solidFill>
                  <a:schemeClr val="tx1"/>
                </a:solidFill>
              </a:rPr>
              <a:t>S</a:t>
            </a:r>
            <a:r>
              <a:rPr lang="en-US" sz="1800" b="0" baseline="-25000" smtClean="0">
                <a:solidFill>
                  <a:schemeClr val="tx1"/>
                </a:solidFill>
              </a:rPr>
              <a:t>6</a:t>
            </a:r>
            <a:r>
              <a:rPr lang="en-US" sz="1800" b="0" smtClean="0">
                <a:solidFill>
                  <a:schemeClr val="tx1"/>
                </a:solidFill>
              </a:rPr>
              <a:t>/a = p</a:t>
            </a:r>
            <a:r>
              <a:rPr lang="en-US" sz="1800" b="0" baseline="30000" smtClean="0">
                <a:solidFill>
                  <a:schemeClr val="tx1"/>
                </a:solidFill>
              </a:rPr>
              <a:t>n-1</a:t>
            </a:r>
            <a:r>
              <a:rPr lang="en-US" sz="1800" b="0" smtClean="0">
                <a:solidFill>
                  <a:schemeClr val="tx1"/>
                </a:solidFill>
              </a:rPr>
              <a:t> </a:t>
            </a:r>
            <a:r>
              <a:rPr lang="en-US" sz="1800" b="0" smtClean="0">
                <a:solidFill>
                  <a:schemeClr val="tx1"/>
                </a:solidFill>
                <a:sym typeface="Wingdings" panose="05000000000000000000" pitchFamily="2" charset="2"/>
              </a:rPr>
              <a:t>                              </a:t>
            </a:r>
            <a:endParaRPr lang="en-US" sz="1800" b="0" smtClean="0">
              <a:solidFill>
                <a:schemeClr val="tx1"/>
              </a:solidFill>
              <a:sym typeface="Wingdings" panose="05000000000000000000" pitchFamily="2" charset="2"/>
            </a:endParaRPr>
          </a:p>
          <a:p>
            <a:pPr marL="1087438" indent="-1087438" fontAlgn="auto">
              <a:buFont typeface="Arial"/>
              <a:buNone/>
              <a:tabLst>
                <a:tab pos="862013" algn="l"/>
                <a:tab pos="1431925" algn="l"/>
              </a:tabLst>
            </a:pPr>
            <a:r>
              <a:rPr lang="en-US" sz="1800" b="0" smtClean="0">
                <a:solidFill>
                  <a:schemeClr val="tx1"/>
                </a:solidFill>
                <a:sym typeface="Wingdings" panose="05000000000000000000" pitchFamily="2" charset="2"/>
              </a:rPr>
              <a:t>P	= 1.084472 sehingga tingkat pertumbuhan rata-rata adalah 1.084472 – 1 = 0.084472 atau 8.45%</a:t>
            </a:r>
            <a:endParaRPr lang="en-US" sz="1800" b="0" smtClean="0">
              <a:solidFill>
                <a:schemeClr val="tx1"/>
              </a:solidFill>
            </a:endParaRPr>
          </a:p>
        </p:txBody>
      </p:sp>
      <p:graphicFrame>
        <p:nvGraphicFramePr>
          <p:cNvPr id="6" name="Object 10"/>
          <p:cNvGraphicFramePr>
            <a:graphicFrameLocks noGrp="1" noChangeAspect="1"/>
          </p:cNvGraphicFramePr>
          <p:nvPr>
            <p:ph sz="half" idx="4294967295"/>
            <p:extLst>
              <p:ext uri="{D42A27DB-BD31-4B8C-83A1-F6EECF244321}">
                <p14:modId xmlns:p14="http://schemas.microsoft.com/office/powerpoint/2010/main" val="1064551621"/>
              </p:ext>
            </p:extLst>
          </p:nvPr>
        </p:nvGraphicFramePr>
        <p:xfrm>
          <a:off x="5353946" y="5420138"/>
          <a:ext cx="3956493" cy="450643"/>
        </p:xfrm>
        <a:graphic>
          <a:graphicData uri="http://schemas.openxmlformats.org/presentationml/2006/ole">
            <mc:AlternateContent xmlns:mc="http://schemas.openxmlformats.org/markup-compatibility/2006">
              <mc:Choice xmlns:v="urn:schemas-microsoft-com:vml" Requires="v">
                <p:oleObj spid="_x0000_s27657" name="Equation" r:id="rId3" imgW="2349360" imgH="266400" progId="Equation.3">
                  <p:embed/>
                </p:oleObj>
              </mc:Choice>
              <mc:Fallback>
                <p:oleObj name="Equation" r:id="rId3" imgW="2349360" imgH="266400" progId="Equation.3">
                  <p:embed/>
                  <p:pic>
                    <p:nvPicPr>
                      <p:cNvPr id="0" name=""/>
                      <p:cNvPicPr>
                        <a:picLocks noChangeAspect="1" noChangeArrowheads="1"/>
                      </p:cNvPicPr>
                      <p:nvPr/>
                    </p:nvPicPr>
                    <p:blipFill>
                      <a:blip r:embed="rId4"/>
                      <a:srcRect/>
                      <a:stretch>
                        <a:fillRect/>
                      </a:stretch>
                    </p:blipFill>
                    <p:spPr bwMode="auto">
                      <a:xfrm>
                        <a:off x="5353946" y="5420138"/>
                        <a:ext cx="3956493" cy="450643"/>
                      </a:xfrm>
                      <a:prstGeom prst="rect">
                        <a:avLst/>
                      </a:prstGeom>
                      <a:solidFill>
                        <a:schemeClr val="tx1"/>
                      </a:solidFill>
                      <a:ln>
                        <a:noFill/>
                      </a:ln>
                      <a:effectLst/>
                      <a:extLst/>
                    </p:spPr>
                  </p:pic>
                </p:oleObj>
              </mc:Fallback>
            </mc:AlternateContent>
          </a:graphicData>
        </a:graphic>
      </p:graphicFrame>
    </p:spTree>
    <p:extLst>
      <p:ext uri="{BB962C8B-B14F-4D97-AF65-F5344CB8AC3E}">
        <p14:creationId xmlns:p14="http://schemas.microsoft.com/office/powerpoint/2010/main" val="1428677541"/>
      </p:ext>
    </p:extLst>
  </p:cSld>
  <p:clrMapOvr>
    <a:masterClrMapping/>
  </p:clrMapOvr>
  <p:transition>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p:txBody>
          <a:bodyPr/>
          <a:lstStyle/>
          <a:p>
            <a:pPr eaLnBrk="1" hangingPunct="1">
              <a:defRPr/>
            </a:pPr>
            <a:r>
              <a:rPr lang="en-US" smtClean="0"/>
              <a:t>APLIKASI EKONOMI</a:t>
            </a:r>
          </a:p>
        </p:txBody>
      </p:sp>
      <p:sp>
        <p:nvSpPr>
          <p:cNvPr id="28675" name="Rectangle 3"/>
          <p:cNvSpPr>
            <a:spLocks noGrp="1" noChangeArrowheads="1"/>
          </p:cNvSpPr>
          <p:nvPr>
            <p:ph idx="1"/>
          </p:nvPr>
        </p:nvSpPr>
        <p:spPr/>
        <p:txBody>
          <a:bodyPr/>
          <a:lstStyle/>
          <a:p>
            <a:pPr eaLnBrk="1" hangingPunct="1">
              <a:tabLst>
                <a:tab pos="914400" algn="l"/>
              </a:tabLst>
            </a:pPr>
            <a:r>
              <a:rPr lang="en-US" smtClean="0"/>
              <a:t>P	= 	       300.000.000/200.000.000	 </a:t>
            </a:r>
          </a:p>
          <a:p>
            <a:pPr eaLnBrk="1" hangingPunct="1">
              <a:tabLst>
                <a:tab pos="914400" algn="l"/>
              </a:tabLst>
            </a:pPr>
            <a:endParaRPr lang="en-US" smtClean="0"/>
          </a:p>
          <a:p>
            <a:pPr eaLnBrk="1" hangingPunct="1">
              <a:tabLst>
                <a:tab pos="914400" algn="l"/>
              </a:tabLst>
            </a:pPr>
            <a:r>
              <a:rPr lang="en-US" smtClean="0"/>
              <a:t>P	= 1,084</a:t>
            </a:r>
          </a:p>
          <a:p>
            <a:pPr eaLnBrk="1" hangingPunct="1">
              <a:tabLst>
                <a:tab pos="914400" algn="l"/>
              </a:tabLst>
            </a:pPr>
            <a:endParaRPr lang="en-US" smtClean="0"/>
          </a:p>
          <a:p>
            <a:pPr eaLnBrk="1" hangingPunct="1">
              <a:tabLst>
                <a:tab pos="914400" algn="l"/>
              </a:tabLst>
            </a:pPr>
            <a:r>
              <a:rPr lang="en-US" smtClean="0"/>
              <a:t>Jadi, pertumbuhan = 0,084 atau 8,4% per tahun</a:t>
            </a:r>
          </a:p>
        </p:txBody>
      </p:sp>
      <p:sp>
        <p:nvSpPr>
          <p:cNvPr id="28676" name="Freeform 4"/>
          <p:cNvSpPr>
            <a:spLocks/>
          </p:cNvSpPr>
          <p:nvPr/>
        </p:nvSpPr>
        <p:spPr bwMode="auto">
          <a:xfrm>
            <a:off x="2955926" y="2278971"/>
            <a:ext cx="4740275" cy="936625"/>
          </a:xfrm>
          <a:custGeom>
            <a:avLst/>
            <a:gdLst>
              <a:gd name="T0" fmla="*/ 0 w 4154"/>
              <a:gd name="T1" fmla="*/ 224790 h 700"/>
              <a:gd name="T2" fmla="*/ 239638 w 4154"/>
              <a:gd name="T3" fmla="*/ 936625 h 700"/>
              <a:gd name="T4" fmla="*/ 351470 w 4154"/>
              <a:gd name="T5" fmla="*/ 0 h 700"/>
              <a:gd name="T6" fmla="*/ 4740275 w 4154"/>
              <a:gd name="T7" fmla="*/ 2676 h 7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154" h="700">
                <a:moveTo>
                  <a:pt x="0" y="168"/>
                </a:moveTo>
                <a:lnTo>
                  <a:pt x="210" y="700"/>
                </a:lnTo>
                <a:lnTo>
                  <a:pt x="308" y="0"/>
                </a:lnTo>
                <a:lnTo>
                  <a:pt x="4154" y="2"/>
                </a:ln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id-ID"/>
          </a:p>
        </p:txBody>
      </p:sp>
      <p:sp>
        <p:nvSpPr>
          <p:cNvPr id="28677" name="Text Box 5"/>
          <p:cNvSpPr txBox="1">
            <a:spLocks noChangeArrowheads="1"/>
          </p:cNvSpPr>
          <p:nvPr/>
        </p:nvSpPr>
        <p:spPr bwMode="auto">
          <a:xfrm>
            <a:off x="2923040" y="2278971"/>
            <a:ext cx="565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sz="2400" b="1">
                <a:latin typeface="CG Omega" pitchFamily="34" charset="0"/>
              </a:rPr>
              <a:t>5</a:t>
            </a:r>
          </a:p>
        </p:txBody>
      </p:sp>
    </p:spTree>
    <p:extLst>
      <p:ext uri="{BB962C8B-B14F-4D97-AF65-F5344CB8AC3E}">
        <p14:creationId xmlns:p14="http://schemas.microsoft.com/office/powerpoint/2010/main" val="2130208504"/>
      </p:ext>
    </p:extLst>
  </p:cSld>
  <p:clrMapOvr>
    <a:masterClrMapping/>
  </p:clrMapOvr>
  <p:transition>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p:txBody>
          <a:bodyPr/>
          <a:lstStyle/>
          <a:p>
            <a:pPr eaLnBrk="1" hangingPunct="1">
              <a:defRPr/>
            </a:pPr>
            <a:r>
              <a:rPr lang="en-US" smtClean="0"/>
              <a:t>APLIKASI EKONOMI</a:t>
            </a:r>
          </a:p>
        </p:txBody>
      </p:sp>
      <p:sp>
        <p:nvSpPr>
          <p:cNvPr id="7" name="Rectangle 3"/>
          <p:cNvSpPr txBox="1">
            <a:spLocks noChangeArrowheads="1"/>
          </p:cNvSpPr>
          <p:nvPr/>
        </p:nvSpPr>
        <p:spPr>
          <a:xfrm>
            <a:off x="791307" y="1981200"/>
            <a:ext cx="10256103" cy="4114800"/>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800" b="1"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2400" b="1"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2000" b="1"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800" b="1"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800" b="1"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fontAlgn="auto"/>
            <a:r>
              <a:rPr lang="en-US" sz="2400" b="0" smtClean="0">
                <a:solidFill>
                  <a:schemeClr val="tx1"/>
                </a:solidFill>
              </a:rPr>
              <a:t>APLIKASI 3</a:t>
            </a:r>
          </a:p>
          <a:p>
            <a:pPr fontAlgn="auto"/>
            <a:r>
              <a:rPr lang="en-US" sz="2400" b="0" smtClean="0">
                <a:solidFill>
                  <a:schemeClr val="tx1"/>
                </a:solidFill>
              </a:rPr>
              <a:t>Jika pada awal tahun 1999 seorang mahasiswa menyimpan uangnya di bank sebesar Rp100.000.000. Jika bank memberikan bunga 18% per tahun, berapa uang mahasiswa tersebut setelah 5 tahun? </a:t>
            </a:r>
          </a:p>
          <a:p>
            <a:pPr fontAlgn="auto"/>
            <a:endParaRPr lang="en-US" sz="2400" b="0" smtClean="0">
              <a:solidFill>
                <a:schemeClr val="tx1"/>
              </a:solidFill>
            </a:endParaRPr>
          </a:p>
          <a:p>
            <a:pPr fontAlgn="auto"/>
            <a:r>
              <a:rPr lang="en-US" sz="2400" b="0" smtClean="0">
                <a:solidFill>
                  <a:schemeClr val="tx1"/>
                </a:solidFill>
              </a:rPr>
              <a:t>S6 = ap</a:t>
            </a:r>
            <a:r>
              <a:rPr lang="en-US" sz="2400" b="0" baseline="30000" smtClean="0">
                <a:solidFill>
                  <a:schemeClr val="tx1"/>
                </a:solidFill>
              </a:rPr>
              <a:t>6-1</a:t>
            </a:r>
          </a:p>
          <a:p>
            <a:pPr fontAlgn="auto"/>
            <a:r>
              <a:rPr lang="en-US" sz="2400" b="0" smtClean="0">
                <a:solidFill>
                  <a:schemeClr val="tx1"/>
                </a:solidFill>
              </a:rPr>
              <a:t>S</a:t>
            </a:r>
            <a:r>
              <a:rPr lang="en-US" sz="2400" b="0" baseline="-25000" smtClean="0">
                <a:solidFill>
                  <a:schemeClr val="tx1"/>
                </a:solidFill>
              </a:rPr>
              <a:t>6</a:t>
            </a:r>
            <a:r>
              <a:rPr lang="en-US" sz="2400" b="0" smtClean="0">
                <a:solidFill>
                  <a:schemeClr val="tx1"/>
                </a:solidFill>
              </a:rPr>
              <a:t> = 100.000.000 X 1,18</a:t>
            </a:r>
            <a:r>
              <a:rPr lang="en-US" sz="2400" b="0" baseline="30000" smtClean="0">
                <a:solidFill>
                  <a:schemeClr val="tx1"/>
                </a:solidFill>
              </a:rPr>
              <a:t>5</a:t>
            </a:r>
            <a:endParaRPr lang="en-US" sz="2400" b="0" smtClean="0">
              <a:solidFill>
                <a:schemeClr val="tx1"/>
              </a:solidFill>
            </a:endParaRPr>
          </a:p>
          <a:p>
            <a:pPr fontAlgn="auto"/>
            <a:r>
              <a:rPr lang="en-US" sz="2400" b="0" smtClean="0">
                <a:solidFill>
                  <a:schemeClr val="tx1"/>
                </a:solidFill>
              </a:rPr>
              <a:t>S</a:t>
            </a:r>
            <a:r>
              <a:rPr lang="en-US" sz="2400" b="0" baseline="-25000" smtClean="0">
                <a:solidFill>
                  <a:schemeClr val="tx1"/>
                </a:solidFill>
              </a:rPr>
              <a:t>6  </a:t>
            </a:r>
            <a:r>
              <a:rPr lang="en-US" sz="2400" b="0" smtClean="0">
                <a:solidFill>
                  <a:schemeClr val="tx1"/>
                </a:solidFill>
              </a:rPr>
              <a:t>= </a:t>
            </a:r>
            <a:r>
              <a:rPr lang="en-US" sz="2000" b="0" smtClean="0">
                <a:solidFill>
                  <a:schemeClr val="tx1"/>
                </a:solidFill>
                <a:latin typeface="Arial" panose="020B0604020202020204" pitchFamily="34" charset="0"/>
                <a:cs typeface="Arial" panose="020B0604020202020204" pitchFamily="34" charset="0"/>
              </a:rPr>
              <a:t>228,775,776</a:t>
            </a:r>
            <a:endParaRPr lang="en-US" sz="2000" b="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2337939"/>
      </p:ext>
    </p:extLst>
  </p:cSld>
  <p:clrMapOvr>
    <a:masterClrMapping/>
  </p:clrMapOvr>
  <p:transition>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p:txBody>
          <a:bodyPr/>
          <a:lstStyle/>
          <a:p>
            <a:pPr eaLnBrk="1" hangingPunct="1">
              <a:defRPr/>
            </a:pPr>
            <a:r>
              <a:rPr lang="en-US" smtClean="0"/>
              <a:t>APLIKASI EKONOMI</a:t>
            </a:r>
          </a:p>
        </p:txBody>
      </p:sp>
      <p:sp>
        <p:nvSpPr>
          <p:cNvPr id="30723" name="Rectangle 3"/>
          <p:cNvSpPr>
            <a:spLocks noGrp="1" noChangeArrowheads="1"/>
          </p:cNvSpPr>
          <p:nvPr>
            <p:ph idx="1"/>
          </p:nvPr>
        </p:nvSpPr>
        <p:spPr/>
        <p:txBody>
          <a:bodyPr>
            <a:normAutofit fontScale="85000" lnSpcReduction="20000"/>
          </a:bodyPr>
          <a:lstStyle/>
          <a:p>
            <a:pPr marL="685800" indent="-685800" eaLnBrk="1" hangingPunct="1">
              <a:buNone/>
              <a:tabLst>
                <a:tab pos="1265238" algn="l"/>
              </a:tabLst>
            </a:pPr>
            <a:r>
              <a:rPr lang="en-US" smtClean="0"/>
              <a:t>a	=	100.000.000</a:t>
            </a:r>
          </a:p>
          <a:p>
            <a:pPr marL="685800" indent="-685800" eaLnBrk="1" hangingPunct="1">
              <a:buNone/>
              <a:tabLst>
                <a:tab pos="1265238" algn="l"/>
              </a:tabLst>
            </a:pPr>
            <a:r>
              <a:rPr lang="en-US" smtClean="0"/>
              <a:t>p	=	1,18</a:t>
            </a:r>
          </a:p>
          <a:p>
            <a:pPr marL="685800" indent="-685800" eaLnBrk="1" hangingPunct="1">
              <a:buNone/>
              <a:tabLst>
                <a:tab pos="1265238" algn="l"/>
              </a:tabLst>
            </a:pPr>
            <a:r>
              <a:rPr lang="en-US" smtClean="0"/>
              <a:t>n	=	6</a:t>
            </a:r>
          </a:p>
          <a:p>
            <a:pPr marL="685800" indent="-685800" eaLnBrk="1" hangingPunct="1">
              <a:buNone/>
              <a:tabLst>
                <a:tab pos="1265238" algn="l"/>
              </a:tabLst>
            </a:pPr>
            <a:r>
              <a:rPr lang="en-US" smtClean="0"/>
              <a:t>S6 	= 	apn-1</a:t>
            </a:r>
          </a:p>
          <a:p>
            <a:pPr marL="685800" indent="-685800" eaLnBrk="1" hangingPunct="1">
              <a:buNone/>
              <a:tabLst>
                <a:tab pos="1265238" algn="l"/>
              </a:tabLst>
            </a:pPr>
            <a:r>
              <a:rPr lang="en-US" smtClean="0"/>
              <a:t>	=	100.000.000 x 1,185</a:t>
            </a:r>
          </a:p>
          <a:p>
            <a:pPr marL="685800" indent="-685800" eaLnBrk="1" hangingPunct="1">
              <a:buNone/>
              <a:tabLst>
                <a:tab pos="1265238" algn="l"/>
              </a:tabLst>
            </a:pPr>
            <a:r>
              <a:rPr lang="en-US" smtClean="0"/>
              <a:t>	=	100000000*1.18^5</a:t>
            </a:r>
          </a:p>
          <a:p>
            <a:pPr marL="685800" indent="-685800" eaLnBrk="1" hangingPunct="1">
              <a:buNone/>
              <a:tabLst>
                <a:tab pos="1265238" algn="l"/>
              </a:tabLst>
            </a:pPr>
            <a:r>
              <a:rPr lang="en-US" smtClean="0"/>
              <a:t>	=	228.775.775,68 </a:t>
            </a:r>
          </a:p>
        </p:txBody>
      </p:sp>
      <p:sp>
        <p:nvSpPr>
          <p:cNvPr id="225284" name="AutoShape 4"/>
          <p:cNvSpPr>
            <a:spLocks noChangeArrowheads="1"/>
          </p:cNvSpPr>
          <p:nvPr/>
        </p:nvSpPr>
        <p:spPr bwMode="auto">
          <a:xfrm>
            <a:off x="4457701" y="5405439"/>
            <a:ext cx="3502025" cy="814387"/>
          </a:xfrm>
          <a:prstGeom prst="downArrow">
            <a:avLst>
              <a:gd name="adj1" fmla="val 53843"/>
              <a:gd name="adj2" fmla="val 51454"/>
            </a:avLst>
          </a:prstGeom>
          <a:solidFill>
            <a:schemeClr val="accent1"/>
          </a:solidFill>
          <a:ln w="38100">
            <a:solidFill>
              <a:srgbClr val="000000"/>
            </a:solidFill>
            <a:miter lim="800000"/>
            <a:headEnd/>
            <a:tailEnd/>
          </a:ln>
        </p:spPr>
        <p:txBody>
          <a:bodyPr/>
          <a:lstStyle/>
          <a:p>
            <a:pPr algn="ctr">
              <a:defRPr/>
            </a:pPr>
            <a:r>
              <a:rPr lang="en-US" b="1">
                <a:effectLst>
                  <a:outerShdw blurRad="38100" dist="38100" dir="2700000" algn="tl">
                    <a:srgbClr val="000000"/>
                  </a:outerShdw>
                </a:effectLst>
                <a:latin typeface="CG Omega" pitchFamily="34" charset="0"/>
              </a:rPr>
              <a:t>SELANJUTNYA</a:t>
            </a:r>
          </a:p>
        </p:txBody>
      </p:sp>
    </p:spTree>
    <p:extLst>
      <p:ext uri="{BB962C8B-B14F-4D97-AF65-F5344CB8AC3E}">
        <p14:creationId xmlns:p14="http://schemas.microsoft.com/office/powerpoint/2010/main" val="2036636282"/>
      </p:ext>
    </p:extLst>
  </p:cSld>
  <p:clrMapOvr>
    <a:masterClrMapping/>
  </p:clrMapOvr>
  <p:transition>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p:txBody>
          <a:bodyPr/>
          <a:lstStyle/>
          <a:p>
            <a:pPr eaLnBrk="1" hangingPunct="1">
              <a:defRPr/>
            </a:pPr>
            <a:r>
              <a:rPr lang="en-US" smtClean="0"/>
              <a:t>APLIKASI EKONOMI</a:t>
            </a:r>
          </a:p>
        </p:txBody>
      </p:sp>
      <p:sp>
        <p:nvSpPr>
          <p:cNvPr id="226307" name="Rectangle 3"/>
          <p:cNvSpPr>
            <a:spLocks noGrp="1" noChangeArrowheads="1"/>
          </p:cNvSpPr>
          <p:nvPr>
            <p:ph idx="1"/>
          </p:nvPr>
        </p:nvSpPr>
        <p:spPr>
          <a:xfrm>
            <a:off x="1141413" y="2666999"/>
            <a:ext cx="9905998" cy="3557955"/>
          </a:xfrm>
        </p:spPr>
        <p:txBody>
          <a:bodyPr>
            <a:normAutofit fontScale="92500" lnSpcReduction="20000"/>
          </a:bodyPr>
          <a:lstStyle/>
          <a:p>
            <a:pPr marL="974725" indent="-974725" eaLnBrk="1" hangingPunct="1">
              <a:buNone/>
              <a:tabLst>
                <a:tab pos="1660525" algn="l"/>
              </a:tabLst>
              <a:defRPr/>
            </a:pPr>
            <a:r>
              <a:rPr lang="en-US" sz="2000" b="1">
                <a:solidFill>
                  <a:srgbClr val="CC0099"/>
                </a:solidFill>
                <a:effectLst>
                  <a:outerShdw blurRad="38100" dist="38100" dir="2700000" algn="tl">
                    <a:srgbClr val="000000"/>
                  </a:outerShdw>
                </a:effectLst>
                <a:latin typeface="CG Omega" pitchFamily="34" charset="0"/>
              </a:rPr>
              <a:t>	</a:t>
            </a:r>
            <a:r>
              <a:rPr lang="en-US" sz="3300" b="1">
                <a:solidFill>
                  <a:srgbClr val="00B0F0"/>
                </a:solidFill>
                <a:effectLst>
                  <a:outerShdw blurRad="38100" dist="38100" dir="2700000" algn="tl">
                    <a:srgbClr val="000000"/>
                  </a:outerShdw>
                </a:effectLst>
                <a:latin typeface="CG Omega" pitchFamily="34" charset="0"/>
              </a:rPr>
              <a:t>Dalam aplikasi Time Value of Money biasanya digunakan notasi yang agak berbeda</a:t>
            </a:r>
            <a:r>
              <a:rPr lang="en-US" sz="3300" b="1">
                <a:solidFill>
                  <a:srgbClr val="00B0F0"/>
                </a:solidFill>
                <a:latin typeface="CG Omega" pitchFamily="34" charset="0"/>
              </a:rPr>
              <a:t> </a:t>
            </a:r>
            <a:endParaRPr lang="en-US" sz="2800" b="1">
              <a:solidFill>
                <a:srgbClr val="00B0F0"/>
              </a:solidFill>
              <a:latin typeface="CG Omega" pitchFamily="34" charset="0"/>
            </a:endParaRPr>
          </a:p>
          <a:p>
            <a:pPr marL="974725" indent="-974725" eaLnBrk="1" hangingPunct="1">
              <a:buNone/>
              <a:tabLst>
                <a:tab pos="1660525" algn="l"/>
              </a:tabLst>
              <a:defRPr/>
            </a:pPr>
            <a:r>
              <a:rPr lang="en-US" sz="2000" b="1">
                <a:latin typeface="CG Omega" pitchFamily="34" charset="0"/>
              </a:rPr>
              <a:t>P	=	100.000.000</a:t>
            </a:r>
          </a:p>
          <a:p>
            <a:pPr marL="974725" indent="-974725" eaLnBrk="1" hangingPunct="1">
              <a:buNone/>
              <a:tabLst>
                <a:tab pos="1660525" algn="l"/>
              </a:tabLst>
              <a:defRPr/>
            </a:pPr>
            <a:r>
              <a:rPr lang="en-US" sz="2000" b="1">
                <a:latin typeface="CG Omega" pitchFamily="34" charset="0"/>
              </a:rPr>
              <a:t>1+i	=	1,18       atau  i  = 0,18      i = tingkat bunga</a:t>
            </a:r>
          </a:p>
          <a:p>
            <a:pPr marL="974725" indent="-974725" eaLnBrk="1" hangingPunct="1">
              <a:buNone/>
              <a:tabLst>
                <a:tab pos="1660525" algn="l"/>
              </a:tabLst>
              <a:defRPr/>
            </a:pPr>
            <a:r>
              <a:rPr lang="en-US" sz="2000" b="1">
                <a:latin typeface="CG Omega" pitchFamily="34" charset="0"/>
              </a:rPr>
              <a:t>n+1	=	6            atau  n = 5</a:t>
            </a:r>
          </a:p>
          <a:p>
            <a:pPr marL="974725" indent="-974725" eaLnBrk="1" hangingPunct="1">
              <a:buNone/>
              <a:tabLst>
                <a:tab pos="1660525" algn="l"/>
              </a:tabLst>
              <a:defRPr/>
            </a:pPr>
            <a:r>
              <a:rPr lang="en-US" sz="2000" b="1">
                <a:latin typeface="CG Omega" pitchFamily="34" charset="0"/>
              </a:rPr>
              <a:t>F </a:t>
            </a:r>
            <a:r>
              <a:rPr lang="en-US" sz="2000" b="1" baseline="-25000">
                <a:latin typeface="CG Omega" pitchFamily="34" charset="0"/>
              </a:rPr>
              <a:t>n</a:t>
            </a:r>
            <a:r>
              <a:rPr lang="en-US" sz="2000" b="1">
                <a:latin typeface="CG Omega" pitchFamily="34" charset="0"/>
              </a:rPr>
              <a:t>	= 	P(1+i)</a:t>
            </a:r>
            <a:r>
              <a:rPr lang="en-US" sz="2000" b="1" baseline="30000">
                <a:latin typeface="CG Omega" pitchFamily="34" charset="0"/>
              </a:rPr>
              <a:t>n</a:t>
            </a:r>
          </a:p>
          <a:p>
            <a:pPr marL="974725" indent="-974725" eaLnBrk="1" hangingPunct="1">
              <a:buNone/>
              <a:tabLst>
                <a:tab pos="1660525" algn="l"/>
              </a:tabLst>
              <a:defRPr/>
            </a:pPr>
            <a:r>
              <a:rPr lang="en-US" sz="2000" b="1">
                <a:latin typeface="CG Omega" pitchFamily="34" charset="0"/>
              </a:rPr>
              <a:t>	=	100.000.000 x 1,185</a:t>
            </a:r>
          </a:p>
          <a:p>
            <a:pPr marL="974725" indent="-974725" eaLnBrk="1" hangingPunct="1">
              <a:buNone/>
              <a:tabLst>
                <a:tab pos="1660525" algn="l"/>
              </a:tabLst>
              <a:defRPr/>
            </a:pPr>
            <a:r>
              <a:rPr lang="en-US" sz="2000" b="1">
                <a:latin typeface="CG Omega" pitchFamily="34" charset="0"/>
              </a:rPr>
              <a:t>	=	100000000*1.18^5</a:t>
            </a:r>
          </a:p>
          <a:p>
            <a:pPr marL="974725" indent="-974725" eaLnBrk="1" hangingPunct="1">
              <a:buNone/>
              <a:tabLst>
                <a:tab pos="1660525" algn="l"/>
              </a:tabLst>
              <a:defRPr/>
            </a:pPr>
            <a:r>
              <a:rPr lang="en-US" sz="2000" b="1">
                <a:latin typeface="CG Omega" pitchFamily="34" charset="0"/>
              </a:rPr>
              <a:t>	=	228.775.775,68 </a:t>
            </a:r>
          </a:p>
        </p:txBody>
      </p:sp>
    </p:spTree>
    <p:extLst>
      <p:ext uri="{BB962C8B-B14F-4D97-AF65-F5344CB8AC3E}">
        <p14:creationId xmlns:p14="http://schemas.microsoft.com/office/powerpoint/2010/main" val="821146031"/>
      </p:ext>
    </p:extLst>
  </p:cSld>
  <p:clrMapOvr>
    <a:masterClrMapping/>
  </p:clrMapOvr>
  <p:transition>
    <p:zo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harsh" dir="t"/>
            </a:scene3d>
            <a:sp3d extrusionH="57150" prstMaterial="matte">
              <a:bevelT w="63500" h="12700" prst="angle"/>
              <a:contourClr>
                <a:schemeClr val="bg1">
                  <a:lumMod val="65000"/>
                </a:schemeClr>
              </a:contourClr>
            </a:sp3d>
          </a:bodyPr>
          <a:lstStyle/>
          <a:p>
            <a:r>
              <a:rPr lang="en-US" sz="6600" b="1" cap="none" smtClean="0">
                <a:ln/>
                <a:solidFill>
                  <a:schemeClr val="accent3"/>
                </a:solidFill>
                <a:effectLst/>
              </a:rPr>
              <a:t>BUNGA PINJAMAN</a:t>
            </a:r>
            <a:endParaRPr lang="en-US" sz="6600" b="1" cap="none">
              <a:ln/>
              <a:solidFill>
                <a:schemeClr val="accent3"/>
              </a:solidFill>
              <a:effectLst/>
            </a:endParaRPr>
          </a:p>
        </p:txBody>
      </p:sp>
    </p:spTree>
    <p:extLst>
      <p:ext uri="{BB962C8B-B14F-4D97-AF65-F5344CB8AC3E}">
        <p14:creationId xmlns:p14="http://schemas.microsoft.com/office/powerpoint/2010/main" val="1928869342"/>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id-ID" smtClean="0"/>
              <a:t>BUNGA PINJAMAN</a:t>
            </a:r>
            <a:endParaRPr lang="en-US"/>
          </a:p>
        </p:txBody>
      </p:sp>
      <p:sp>
        <p:nvSpPr>
          <p:cNvPr id="2" name="Content Placeholder 1"/>
          <p:cNvSpPr>
            <a:spLocks noGrp="1"/>
          </p:cNvSpPr>
          <p:nvPr>
            <p:ph idx="1"/>
          </p:nvPr>
        </p:nvSpPr>
        <p:spPr>
          <a:xfrm>
            <a:off x="685800" y="2666999"/>
            <a:ext cx="10920045" cy="3124201"/>
          </a:xfrm>
        </p:spPr>
        <p:txBody>
          <a:bodyPr>
            <a:noAutofit/>
          </a:bodyPr>
          <a:lstStyle/>
          <a:p>
            <a:pPr marL="0" indent="0" algn="just">
              <a:buNone/>
            </a:pPr>
            <a:r>
              <a:rPr lang="en-US" sz="2400" b="0">
                <a:effectLst>
                  <a:outerShdw blurRad="38100" dist="38100" dir="2700000" algn="tl">
                    <a:srgbClr val="000000">
                      <a:alpha val="43137"/>
                    </a:srgbClr>
                  </a:outerShdw>
                </a:effectLst>
              </a:rPr>
              <a:t>Bunga pinjaman selama setahun atau kurang, sering dihitung </a:t>
            </a:r>
            <a:r>
              <a:rPr lang="en-US" sz="2400" b="0" smtClean="0">
                <a:effectLst>
                  <a:outerShdw blurRad="38100" dist="38100" dir="2700000" algn="tl">
                    <a:srgbClr val="000000">
                      <a:alpha val="43137"/>
                    </a:srgbClr>
                  </a:outerShdw>
                </a:effectLst>
              </a:rPr>
              <a:t>dengan menggunakan </a:t>
            </a:r>
            <a:r>
              <a:rPr lang="en-US" sz="2400" b="0">
                <a:effectLst>
                  <a:outerShdw blurRad="38100" dist="38100" dir="2700000" algn="tl">
                    <a:srgbClr val="000000">
                      <a:alpha val="43137"/>
                    </a:srgbClr>
                  </a:outerShdw>
                </a:effectLst>
              </a:rPr>
              <a:t>cara yang sederhana, yaitu bunga yang hanya dikenakan </a:t>
            </a:r>
            <a:r>
              <a:rPr lang="en-US" sz="2400" b="0" smtClean="0">
                <a:effectLst>
                  <a:outerShdw blurRad="38100" dist="38100" dir="2700000" algn="tl">
                    <a:srgbClr val="000000">
                      <a:alpha val="43137"/>
                    </a:srgbClr>
                  </a:outerShdw>
                </a:effectLst>
              </a:rPr>
              <a:t>pada jumlah </a:t>
            </a:r>
            <a:r>
              <a:rPr lang="en-US" sz="2400" b="0">
                <a:effectLst>
                  <a:outerShdw blurRad="38100" dist="38100" dir="2700000" algn="tl">
                    <a:srgbClr val="000000">
                      <a:alpha val="43137"/>
                    </a:srgbClr>
                  </a:outerShdw>
                </a:effectLst>
              </a:rPr>
              <a:t>pinjaman. Jumlah yang dipinjam ini untuk selanjutnya akan </a:t>
            </a:r>
            <a:r>
              <a:rPr lang="en-US" sz="2400" b="0" smtClean="0">
                <a:effectLst>
                  <a:outerShdw blurRad="38100" dist="38100" dir="2700000" algn="tl">
                    <a:srgbClr val="000000">
                      <a:alpha val="43137"/>
                    </a:srgbClr>
                  </a:outerShdw>
                </a:effectLst>
              </a:rPr>
              <a:t>disebut dengan </a:t>
            </a:r>
            <a:r>
              <a:rPr lang="en-US" sz="2400" b="0">
                <a:effectLst>
                  <a:outerShdw blurRad="38100" dist="38100" dir="2700000" algn="tl">
                    <a:srgbClr val="000000">
                      <a:alpha val="43137"/>
                    </a:srgbClr>
                  </a:outerShdw>
                </a:effectLst>
              </a:rPr>
              <a:t>pokok pinjaman. Jika besarnya pokok pinjaman adalah p </a:t>
            </a:r>
            <a:r>
              <a:rPr lang="en-US" sz="2400" b="0" smtClean="0">
                <a:effectLst>
                  <a:outerShdw blurRad="38100" dist="38100" dir="2700000" algn="tl">
                    <a:srgbClr val="000000">
                      <a:alpha val="43137"/>
                    </a:srgbClr>
                  </a:outerShdw>
                </a:effectLst>
              </a:rPr>
              <a:t>dengan bunga </a:t>
            </a:r>
            <a:r>
              <a:rPr lang="en-US" sz="2400" b="0">
                <a:effectLst>
                  <a:outerShdw blurRad="38100" dist="38100" dir="2700000" algn="tl">
                    <a:srgbClr val="000000">
                      <a:alpha val="43137"/>
                    </a:srgbClr>
                  </a:outerShdw>
                </a:effectLst>
              </a:rPr>
              <a:t>sebesar r persen setahun dan lama meminjam adalah t tahun, </a:t>
            </a:r>
            <a:r>
              <a:rPr lang="en-US" sz="2400" b="0" smtClean="0">
                <a:effectLst>
                  <a:outerShdw blurRad="38100" dist="38100" dir="2700000" algn="tl">
                    <a:srgbClr val="000000">
                      <a:alpha val="43137"/>
                    </a:srgbClr>
                  </a:outerShdw>
                </a:effectLst>
              </a:rPr>
              <a:t>maka besarnya </a:t>
            </a:r>
            <a:r>
              <a:rPr lang="en-US" sz="2400" b="0">
                <a:effectLst>
                  <a:outerShdw blurRad="38100" dist="38100" dir="2700000" algn="tl">
                    <a:srgbClr val="000000">
                      <a:alpha val="43137"/>
                    </a:srgbClr>
                  </a:outerShdw>
                </a:effectLst>
              </a:rPr>
              <a:t>bunga yang harus di bayar yaitu I adalah hasil perkalian </a:t>
            </a:r>
            <a:r>
              <a:rPr lang="en-US" sz="2400" b="0" smtClean="0">
                <a:effectLst>
                  <a:outerShdw blurRad="38100" dist="38100" dir="2700000" algn="tl">
                    <a:srgbClr val="000000">
                      <a:alpha val="43137"/>
                    </a:srgbClr>
                  </a:outerShdw>
                </a:effectLst>
              </a:rPr>
              <a:t>antara pokok </a:t>
            </a:r>
            <a:r>
              <a:rPr lang="en-US" sz="2400" b="0">
                <a:effectLst>
                  <a:outerShdw blurRad="38100" dist="38100" dir="2700000" algn="tl">
                    <a:srgbClr val="000000">
                      <a:alpha val="43137"/>
                    </a:srgbClr>
                  </a:outerShdw>
                </a:effectLst>
              </a:rPr>
              <a:t>pinjaman dan bunga dan lama meminjam, </a:t>
            </a:r>
            <a:r>
              <a:rPr lang="en-US" sz="2400" b="0" smtClean="0">
                <a:effectLst>
                  <a:outerShdw blurRad="38100" dist="38100" dir="2700000" algn="tl">
                    <a:srgbClr val="000000">
                      <a:alpha val="43137"/>
                    </a:srgbClr>
                  </a:outerShdw>
                </a:effectLst>
              </a:rPr>
              <a:t>atau </a:t>
            </a:r>
            <a:r>
              <a:rPr lang="en-US" sz="2400" smtClean="0">
                <a:solidFill>
                  <a:srgbClr val="FFC000"/>
                </a:solidFill>
                <a:effectLst>
                  <a:outerShdw blurRad="38100" dist="38100" dir="2700000" algn="tl">
                    <a:srgbClr val="000000">
                      <a:alpha val="43137"/>
                    </a:srgbClr>
                  </a:outerShdw>
                </a:effectLst>
              </a:rPr>
              <a:t>I = PRT</a:t>
            </a:r>
            <a:endParaRPr lang="en-US" sz="240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97020095"/>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sosceles Triangle 3"/>
          <p:cNvSpPr/>
          <p:nvPr/>
        </p:nvSpPr>
        <p:spPr>
          <a:xfrm>
            <a:off x="2641600" y="584200"/>
            <a:ext cx="6908800" cy="53848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6" name="Straight Connector 5"/>
          <p:cNvCxnSpPr/>
          <p:nvPr/>
        </p:nvCxnSpPr>
        <p:spPr>
          <a:xfrm>
            <a:off x="4064000" y="3733800"/>
            <a:ext cx="406400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9" name="Straight Connector 8"/>
          <p:cNvCxnSpPr/>
          <p:nvPr/>
        </p:nvCxnSpPr>
        <p:spPr>
          <a:xfrm>
            <a:off x="5053703" y="3733800"/>
            <a:ext cx="0" cy="2235200"/>
          </a:xfrm>
          <a:prstGeom prst="line">
            <a:avLst/>
          </a:prstGeom>
        </p:spPr>
        <p:style>
          <a:lnRef idx="3">
            <a:schemeClr val="accent2"/>
          </a:lnRef>
          <a:fillRef idx="0">
            <a:schemeClr val="accent2"/>
          </a:fillRef>
          <a:effectRef idx="2">
            <a:schemeClr val="accent2"/>
          </a:effectRef>
          <a:fontRef idx="minor">
            <a:schemeClr val="tx1"/>
          </a:fontRef>
        </p:style>
      </p:cxnSp>
      <p:cxnSp>
        <p:nvCxnSpPr>
          <p:cNvPr id="10" name="Straight Connector 9"/>
          <p:cNvCxnSpPr/>
          <p:nvPr/>
        </p:nvCxnSpPr>
        <p:spPr>
          <a:xfrm>
            <a:off x="6807200" y="3733800"/>
            <a:ext cx="0" cy="2235200"/>
          </a:xfrm>
          <a:prstGeom prst="line">
            <a:avLst/>
          </a:prstGeom>
        </p:spPr>
        <p:style>
          <a:lnRef idx="3">
            <a:schemeClr val="accent2"/>
          </a:lnRef>
          <a:fillRef idx="0">
            <a:schemeClr val="accent2"/>
          </a:fillRef>
          <a:effectRef idx="2">
            <a:schemeClr val="accent2"/>
          </a:effectRef>
          <a:fontRef idx="minor">
            <a:schemeClr val="tx1"/>
          </a:fontRef>
        </p:style>
      </p:cxnSp>
      <p:sp>
        <p:nvSpPr>
          <p:cNvPr id="11" name="TextBox 10"/>
          <p:cNvSpPr txBox="1"/>
          <p:nvPr/>
        </p:nvSpPr>
        <p:spPr>
          <a:xfrm>
            <a:off x="5816864" y="2003889"/>
            <a:ext cx="417102" cy="1200329"/>
          </a:xfrm>
          <a:prstGeom prst="rect">
            <a:avLst/>
          </a:prstGeom>
          <a:noFill/>
        </p:spPr>
        <p:txBody>
          <a:bodyPr wrap="none" rtlCol="0">
            <a:spAutoFit/>
          </a:bodyPr>
          <a:lstStyle/>
          <a:p>
            <a:r>
              <a:rPr lang="en-US" sz="7200">
                <a:solidFill>
                  <a:srgbClr val="FFFF00"/>
                </a:solidFill>
                <a:effectLst>
                  <a:outerShdw blurRad="38100" dist="38100" dir="2700000" algn="tl">
                    <a:srgbClr val="000000">
                      <a:alpha val="43137"/>
                    </a:srgbClr>
                  </a:outerShdw>
                </a:effectLst>
              </a:rPr>
              <a:t>I</a:t>
            </a:r>
          </a:p>
        </p:txBody>
      </p:sp>
      <p:sp>
        <p:nvSpPr>
          <p:cNvPr id="12" name="TextBox 11"/>
          <p:cNvSpPr txBox="1"/>
          <p:nvPr/>
        </p:nvSpPr>
        <p:spPr>
          <a:xfrm>
            <a:off x="4055634" y="4343401"/>
            <a:ext cx="662361" cy="1200329"/>
          </a:xfrm>
          <a:prstGeom prst="rect">
            <a:avLst/>
          </a:prstGeom>
          <a:noFill/>
        </p:spPr>
        <p:txBody>
          <a:bodyPr wrap="none" rtlCol="0">
            <a:spAutoFit/>
          </a:bodyPr>
          <a:lstStyle/>
          <a:p>
            <a:r>
              <a:rPr lang="en-US" sz="7200">
                <a:solidFill>
                  <a:srgbClr val="FFFF00"/>
                </a:solidFill>
                <a:effectLst>
                  <a:outerShdw blurRad="38100" dist="38100" dir="2700000" algn="tl">
                    <a:srgbClr val="000000">
                      <a:alpha val="43137"/>
                    </a:srgbClr>
                  </a:outerShdw>
                </a:effectLst>
              </a:rPr>
              <a:t>P</a:t>
            </a:r>
          </a:p>
        </p:txBody>
      </p:sp>
      <p:sp>
        <p:nvSpPr>
          <p:cNvPr id="13" name="TextBox 12"/>
          <p:cNvSpPr txBox="1"/>
          <p:nvPr/>
        </p:nvSpPr>
        <p:spPr>
          <a:xfrm>
            <a:off x="5511224" y="4347906"/>
            <a:ext cx="686406" cy="1200329"/>
          </a:xfrm>
          <a:prstGeom prst="rect">
            <a:avLst/>
          </a:prstGeom>
          <a:noFill/>
        </p:spPr>
        <p:txBody>
          <a:bodyPr wrap="none" rtlCol="0">
            <a:spAutoFit/>
          </a:bodyPr>
          <a:lstStyle/>
          <a:p>
            <a:r>
              <a:rPr lang="en-US" sz="7200">
                <a:solidFill>
                  <a:srgbClr val="FFFF00"/>
                </a:solidFill>
                <a:effectLst>
                  <a:outerShdw blurRad="38100" dist="38100" dir="2700000" algn="tl">
                    <a:srgbClr val="000000">
                      <a:alpha val="43137"/>
                    </a:srgbClr>
                  </a:outerShdw>
                </a:effectLst>
              </a:rPr>
              <a:t>R</a:t>
            </a:r>
          </a:p>
        </p:txBody>
      </p:sp>
      <p:sp>
        <p:nvSpPr>
          <p:cNvPr id="14" name="TextBox 13"/>
          <p:cNvSpPr txBox="1"/>
          <p:nvPr/>
        </p:nvSpPr>
        <p:spPr>
          <a:xfrm>
            <a:off x="7233920" y="4347906"/>
            <a:ext cx="635110" cy="1200329"/>
          </a:xfrm>
          <a:prstGeom prst="rect">
            <a:avLst/>
          </a:prstGeom>
          <a:noFill/>
        </p:spPr>
        <p:txBody>
          <a:bodyPr wrap="none" rtlCol="0">
            <a:spAutoFit/>
          </a:bodyPr>
          <a:lstStyle/>
          <a:p>
            <a:r>
              <a:rPr lang="en-US" sz="7200">
                <a:solidFill>
                  <a:srgbClr val="FFFF00"/>
                </a:solidFill>
                <a:effectLst>
                  <a:outerShdw blurRad="38100" dist="38100" dir="2700000" algn="tl">
                    <a:srgbClr val="000000">
                      <a:alpha val="43137"/>
                    </a:srgbClr>
                  </a:outerShdw>
                </a:effectLst>
              </a:rPr>
              <a:t>T</a:t>
            </a:r>
          </a:p>
        </p:txBody>
      </p:sp>
    </p:spTree>
    <p:extLst>
      <p:ext uri="{BB962C8B-B14F-4D97-AF65-F5344CB8AC3E}">
        <p14:creationId xmlns:p14="http://schemas.microsoft.com/office/powerpoint/2010/main" val="1845396063"/>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sosceles Triangle 3"/>
          <p:cNvSpPr/>
          <p:nvPr/>
        </p:nvSpPr>
        <p:spPr>
          <a:xfrm>
            <a:off x="2641600" y="584200"/>
            <a:ext cx="6908800" cy="53848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6" name="Straight Connector 5"/>
          <p:cNvCxnSpPr/>
          <p:nvPr/>
        </p:nvCxnSpPr>
        <p:spPr>
          <a:xfrm>
            <a:off x="4064000" y="3733800"/>
            <a:ext cx="406400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9" name="Straight Connector 8"/>
          <p:cNvCxnSpPr/>
          <p:nvPr/>
        </p:nvCxnSpPr>
        <p:spPr>
          <a:xfrm>
            <a:off x="5053703" y="3733800"/>
            <a:ext cx="0" cy="2235200"/>
          </a:xfrm>
          <a:prstGeom prst="line">
            <a:avLst/>
          </a:prstGeom>
        </p:spPr>
        <p:style>
          <a:lnRef idx="3">
            <a:schemeClr val="accent2"/>
          </a:lnRef>
          <a:fillRef idx="0">
            <a:schemeClr val="accent2"/>
          </a:fillRef>
          <a:effectRef idx="2">
            <a:schemeClr val="accent2"/>
          </a:effectRef>
          <a:fontRef idx="minor">
            <a:schemeClr val="tx1"/>
          </a:fontRef>
        </p:style>
      </p:cxnSp>
      <p:cxnSp>
        <p:nvCxnSpPr>
          <p:cNvPr id="10" name="Straight Connector 9"/>
          <p:cNvCxnSpPr/>
          <p:nvPr/>
        </p:nvCxnSpPr>
        <p:spPr>
          <a:xfrm>
            <a:off x="6807200" y="3733800"/>
            <a:ext cx="0" cy="2235200"/>
          </a:xfrm>
          <a:prstGeom prst="line">
            <a:avLst/>
          </a:prstGeom>
        </p:spPr>
        <p:style>
          <a:lnRef idx="3">
            <a:schemeClr val="accent2"/>
          </a:lnRef>
          <a:fillRef idx="0">
            <a:schemeClr val="accent2"/>
          </a:fillRef>
          <a:effectRef idx="2">
            <a:schemeClr val="accent2"/>
          </a:effectRef>
          <a:fontRef idx="minor">
            <a:schemeClr val="tx1"/>
          </a:fontRef>
        </p:style>
      </p:cxnSp>
      <p:sp>
        <p:nvSpPr>
          <p:cNvPr id="11" name="TextBox 10"/>
          <p:cNvSpPr txBox="1"/>
          <p:nvPr/>
        </p:nvSpPr>
        <p:spPr>
          <a:xfrm>
            <a:off x="682841" y="4343400"/>
            <a:ext cx="2032000" cy="1200329"/>
          </a:xfrm>
          <a:prstGeom prst="rect">
            <a:avLst/>
          </a:prstGeom>
          <a:noFill/>
        </p:spPr>
        <p:txBody>
          <a:bodyPr wrap="square" rtlCol="0">
            <a:spAutoFit/>
          </a:bodyPr>
          <a:lstStyle/>
          <a:p>
            <a:r>
              <a:rPr lang="en-US" sz="7200">
                <a:effectLst>
                  <a:outerShdw blurRad="38100" dist="38100" dir="2700000" algn="tl">
                    <a:srgbClr val="000000">
                      <a:alpha val="43137"/>
                    </a:srgbClr>
                  </a:outerShdw>
                </a:effectLst>
              </a:rPr>
              <a:t>I  =</a:t>
            </a:r>
          </a:p>
        </p:txBody>
      </p:sp>
      <p:sp>
        <p:nvSpPr>
          <p:cNvPr id="12" name="TextBox 11"/>
          <p:cNvSpPr txBox="1"/>
          <p:nvPr/>
        </p:nvSpPr>
        <p:spPr>
          <a:xfrm>
            <a:off x="4055634" y="4343401"/>
            <a:ext cx="662361" cy="1200329"/>
          </a:xfrm>
          <a:prstGeom prst="rect">
            <a:avLst/>
          </a:prstGeom>
          <a:noFill/>
        </p:spPr>
        <p:txBody>
          <a:bodyPr wrap="none" rtlCol="0">
            <a:spAutoFit/>
          </a:bodyPr>
          <a:lstStyle/>
          <a:p>
            <a:r>
              <a:rPr lang="en-US" sz="7200">
                <a:solidFill>
                  <a:srgbClr val="FFFF00"/>
                </a:solidFill>
                <a:effectLst>
                  <a:outerShdw blurRad="38100" dist="38100" dir="2700000" algn="tl">
                    <a:srgbClr val="000000">
                      <a:alpha val="43137"/>
                    </a:srgbClr>
                  </a:outerShdw>
                </a:effectLst>
              </a:rPr>
              <a:t>P</a:t>
            </a:r>
          </a:p>
        </p:txBody>
      </p:sp>
      <p:sp>
        <p:nvSpPr>
          <p:cNvPr id="13" name="TextBox 12"/>
          <p:cNvSpPr txBox="1"/>
          <p:nvPr/>
        </p:nvSpPr>
        <p:spPr>
          <a:xfrm>
            <a:off x="5511224" y="4347906"/>
            <a:ext cx="686406" cy="1200329"/>
          </a:xfrm>
          <a:prstGeom prst="rect">
            <a:avLst/>
          </a:prstGeom>
          <a:noFill/>
        </p:spPr>
        <p:txBody>
          <a:bodyPr wrap="none" rtlCol="0">
            <a:spAutoFit/>
          </a:bodyPr>
          <a:lstStyle/>
          <a:p>
            <a:r>
              <a:rPr lang="en-US" sz="7200">
                <a:solidFill>
                  <a:srgbClr val="FFFF00"/>
                </a:solidFill>
                <a:effectLst>
                  <a:outerShdw blurRad="38100" dist="38100" dir="2700000" algn="tl">
                    <a:srgbClr val="000000">
                      <a:alpha val="43137"/>
                    </a:srgbClr>
                  </a:outerShdw>
                </a:effectLst>
              </a:rPr>
              <a:t>R</a:t>
            </a:r>
          </a:p>
        </p:txBody>
      </p:sp>
      <p:sp>
        <p:nvSpPr>
          <p:cNvPr id="14" name="TextBox 13"/>
          <p:cNvSpPr txBox="1"/>
          <p:nvPr/>
        </p:nvSpPr>
        <p:spPr>
          <a:xfrm>
            <a:off x="7233920" y="4347906"/>
            <a:ext cx="635110" cy="1200329"/>
          </a:xfrm>
          <a:prstGeom prst="rect">
            <a:avLst/>
          </a:prstGeom>
          <a:noFill/>
        </p:spPr>
        <p:txBody>
          <a:bodyPr wrap="none" rtlCol="0">
            <a:spAutoFit/>
          </a:bodyPr>
          <a:lstStyle/>
          <a:p>
            <a:r>
              <a:rPr lang="en-US" sz="7200">
                <a:solidFill>
                  <a:srgbClr val="FFFF00"/>
                </a:solidFill>
                <a:effectLst>
                  <a:outerShdw blurRad="38100" dist="38100" dir="2700000" algn="tl">
                    <a:srgbClr val="000000">
                      <a:alpha val="43137"/>
                    </a:srgbClr>
                  </a:outerShdw>
                </a:effectLst>
              </a:rPr>
              <a:t>T</a:t>
            </a:r>
          </a:p>
        </p:txBody>
      </p:sp>
      <p:sp>
        <p:nvSpPr>
          <p:cNvPr id="2" name="Arc 1"/>
          <p:cNvSpPr/>
          <p:nvPr/>
        </p:nvSpPr>
        <p:spPr>
          <a:xfrm>
            <a:off x="682842" y="1193800"/>
            <a:ext cx="5622424" cy="4620146"/>
          </a:xfrm>
          <a:prstGeom prst="arc">
            <a:avLst>
              <a:gd name="adj1" fmla="val 9774255"/>
              <a:gd name="adj2" fmla="val 20027145"/>
            </a:avLst>
          </a:prstGeom>
          <a:ln>
            <a:headEnd type="triangle" w="med" len="med"/>
            <a:tailEnd type="none" w="med" len="med"/>
          </a:ln>
        </p:spPr>
        <p:style>
          <a:lnRef idx="3">
            <a:schemeClr val="dk1"/>
          </a:lnRef>
          <a:fillRef idx="0">
            <a:schemeClr val="dk1"/>
          </a:fillRef>
          <a:effectRef idx="2">
            <a:schemeClr val="dk1"/>
          </a:effectRef>
          <a:fontRef idx="minor">
            <a:schemeClr val="tx1"/>
          </a:fontRef>
        </p:style>
        <p:txBody>
          <a:bodyPr rtlCol="0" anchor="ctr"/>
          <a:lstStyle/>
          <a:p>
            <a:pPr algn="ctr"/>
            <a:endParaRPr lang="en-US" sz="2400"/>
          </a:p>
        </p:txBody>
      </p:sp>
      <p:sp>
        <p:nvSpPr>
          <p:cNvPr id="3" name="TextBox 2"/>
          <p:cNvSpPr txBox="1"/>
          <p:nvPr/>
        </p:nvSpPr>
        <p:spPr>
          <a:xfrm>
            <a:off x="9347201" y="1150779"/>
            <a:ext cx="1310743" cy="584775"/>
          </a:xfrm>
          <a:prstGeom prst="rect">
            <a:avLst/>
          </a:prstGeom>
          <a:noFill/>
        </p:spPr>
        <p:txBody>
          <a:bodyPr wrap="none" rtlCol="0">
            <a:spAutoFit/>
          </a:bodyPr>
          <a:lstStyle/>
          <a:p>
            <a:r>
              <a:rPr lang="en-US" sz="3200">
                <a:effectLst>
                  <a:outerShdw blurRad="38100" dist="38100" dir="2700000" algn="tl">
                    <a:srgbClr val="000000">
                      <a:alpha val="43137"/>
                    </a:srgbClr>
                  </a:outerShdw>
                </a:effectLst>
              </a:rPr>
              <a:t>I = PRT</a:t>
            </a:r>
          </a:p>
        </p:txBody>
      </p:sp>
      <p:sp>
        <p:nvSpPr>
          <p:cNvPr id="15" name="TextBox 14"/>
          <p:cNvSpPr txBox="1"/>
          <p:nvPr/>
        </p:nvSpPr>
        <p:spPr>
          <a:xfrm>
            <a:off x="5601363" y="2281935"/>
            <a:ext cx="678155" cy="1200329"/>
          </a:xfrm>
          <a:prstGeom prst="rect">
            <a:avLst/>
          </a:prstGeom>
          <a:noFill/>
        </p:spPr>
        <p:txBody>
          <a:bodyPr wrap="square" rtlCol="0">
            <a:spAutoFit/>
          </a:bodyPr>
          <a:lstStyle/>
          <a:p>
            <a:pPr algn="ctr"/>
            <a:r>
              <a:rPr lang="en-US" sz="7200" smtClean="0">
                <a:effectLst>
                  <a:outerShdw blurRad="38100" dist="38100" dir="2700000" algn="tl">
                    <a:srgbClr val="000000">
                      <a:alpha val="43137"/>
                    </a:srgbClr>
                  </a:outerShdw>
                </a:effectLst>
              </a:rPr>
              <a:t>I</a:t>
            </a:r>
            <a:endParaRPr lang="en-US" sz="720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77070227"/>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mccd.net/accounts/trugman/115/unit2-2.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2743201" y="889000"/>
            <a:ext cx="6845300" cy="4978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750629" y="1339465"/>
            <a:ext cx="1686231" cy="584775"/>
          </a:xfrm>
          <a:prstGeom prst="rect">
            <a:avLst/>
          </a:prstGeom>
          <a:noFill/>
        </p:spPr>
        <p:txBody>
          <a:bodyPr wrap="none" rtlCol="0">
            <a:spAutoFit/>
          </a:bodyPr>
          <a:lstStyle/>
          <a:p>
            <a:r>
              <a:rPr lang="en-US" sz="3200">
                <a:solidFill>
                  <a:srgbClr val="FF0000"/>
                </a:solidFill>
                <a:effectLst>
                  <a:outerShdw blurRad="38100" dist="38100" dir="2700000" algn="tl">
                    <a:srgbClr val="000000">
                      <a:alpha val="43137"/>
                    </a:srgbClr>
                  </a:outerShdw>
                </a:effectLst>
              </a:rPr>
              <a:t>P = I/RT</a:t>
            </a:r>
          </a:p>
        </p:txBody>
      </p:sp>
    </p:spTree>
    <p:extLst>
      <p:ext uri="{BB962C8B-B14F-4D97-AF65-F5344CB8AC3E}">
        <p14:creationId xmlns:p14="http://schemas.microsoft.com/office/powerpoint/2010/main" val="2767259772"/>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smccd.net/accounts/trugman/115/unit2-3.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2336800" y="787400"/>
            <a:ext cx="7518400" cy="538480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8040915" y="1324951"/>
            <a:ext cx="1701107" cy="584775"/>
          </a:xfrm>
          <a:prstGeom prst="rect">
            <a:avLst/>
          </a:prstGeom>
          <a:noFill/>
        </p:spPr>
        <p:txBody>
          <a:bodyPr wrap="none" rtlCol="0">
            <a:spAutoFit/>
          </a:bodyPr>
          <a:lstStyle/>
          <a:p>
            <a:r>
              <a:rPr lang="en-US" sz="3200">
                <a:solidFill>
                  <a:srgbClr val="FF0000"/>
                </a:solidFill>
                <a:effectLst>
                  <a:outerShdw blurRad="38100" dist="38100" dir="2700000" algn="tl">
                    <a:srgbClr val="000000">
                      <a:alpha val="43137"/>
                    </a:srgbClr>
                  </a:outerShdw>
                </a:effectLst>
              </a:rPr>
              <a:t>R = I/PT</a:t>
            </a:r>
          </a:p>
        </p:txBody>
      </p:sp>
    </p:spTree>
    <p:extLst>
      <p:ext uri="{BB962C8B-B14F-4D97-AF65-F5344CB8AC3E}">
        <p14:creationId xmlns:p14="http://schemas.microsoft.com/office/powerpoint/2010/main" val="2814628577"/>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smccd.net/accounts/trugman/115/unit2-4.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2946400" y="889001"/>
            <a:ext cx="6654800" cy="49403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590971" y="1443166"/>
            <a:ext cx="1693669" cy="584775"/>
          </a:xfrm>
          <a:prstGeom prst="rect">
            <a:avLst/>
          </a:prstGeom>
          <a:noFill/>
        </p:spPr>
        <p:txBody>
          <a:bodyPr wrap="none" rtlCol="0">
            <a:spAutoFit/>
          </a:bodyPr>
          <a:lstStyle/>
          <a:p>
            <a:r>
              <a:rPr lang="en-US" sz="3200">
                <a:solidFill>
                  <a:srgbClr val="FF0000"/>
                </a:solidFill>
                <a:effectLst>
                  <a:outerShdw blurRad="38100" dist="38100" dir="2700000" algn="tl">
                    <a:srgbClr val="000000">
                      <a:alpha val="43137"/>
                    </a:srgbClr>
                  </a:outerShdw>
                </a:effectLst>
              </a:rPr>
              <a:t>T = I/PR</a:t>
            </a:r>
          </a:p>
        </p:txBody>
      </p:sp>
    </p:spTree>
    <p:extLst>
      <p:ext uri="{BB962C8B-B14F-4D97-AF65-F5344CB8AC3E}">
        <p14:creationId xmlns:p14="http://schemas.microsoft.com/office/powerpoint/2010/main" val="47508126"/>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20758" y="724286"/>
            <a:ext cx="10296816" cy="5016758"/>
          </a:xfrm>
          <a:prstGeom prst="rect">
            <a:avLst/>
          </a:prstGeom>
          <a:noFill/>
        </p:spPr>
        <p:txBody>
          <a:bodyPr wrap="square" rtlCol="0">
            <a:spAutoFit/>
          </a:bodyPr>
          <a:lstStyle/>
          <a:p>
            <a:pPr algn="just"/>
            <a:r>
              <a:rPr lang="en-US" sz="2000" smtClean="0">
                <a:latin typeface="+mj-lt"/>
              </a:rPr>
              <a:t>Berapakah jumlah yang harus dimbalikan oleh seseorang yang meminjam uang sebanyak Rp2.500 pada tanggal 5 Juni 1992 dan dikembalikan pada tanggal 5 Pebruari 1993 dengan bunga sebesar 14 persen?</a:t>
            </a:r>
          </a:p>
          <a:p>
            <a:pPr algn="just"/>
            <a:r>
              <a:rPr lang="en-US" sz="2000" smtClean="0">
                <a:latin typeface="+mj-lt"/>
              </a:rPr>
              <a:t>Mulai tanggal 5 Juni 1992 sampai 5 Pebruari 1993 ada 8 bulan, atau waktu peminjamanannya 8/12 = 2/3 tahun. Besarnya bunga pinjaman adalah:</a:t>
            </a:r>
          </a:p>
          <a:p>
            <a:pPr algn="just"/>
            <a:endParaRPr lang="en-US" sz="2000">
              <a:latin typeface="+mj-lt"/>
            </a:endParaRPr>
          </a:p>
          <a:p>
            <a:pPr algn="just">
              <a:tabLst>
                <a:tab pos="465138" algn="l"/>
                <a:tab pos="688975" algn="l"/>
              </a:tabLst>
            </a:pPr>
            <a:r>
              <a:rPr lang="en-US" sz="2000" smtClean="0">
                <a:latin typeface="+mj-lt"/>
              </a:rPr>
              <a:t> I 	=	P x R x T</a:t>
            </a:r>
          </a:p>
          <a:p>
            <a:pPr algn="just">
              <a:tabLst>
                <a:tab pos="465138" algn="l"/>
                <a:tab pos="688975" algn="l"/>
              </a:tabLst>
            </a:pPr>
            <a:r>
              <a:rPr lang="en-US" sz="2000">
                <a:latin typeface="+mj-lt"/>
              </a:rPr>
              <a:t>	</a:t>
            </a:r>
            <a:r>
              <a:rPr lang="en-US" sz="2000" smtClean="0">
                <a:latin typeface="+mj-lt"/>
              </a:rPr>
              <a:t>=	2.500 x 0,14 x 2/3</a:t>
            </a:r>
          </a:p>
          <a:p>
            <a:pPr algn="just">
              <a:tabLst>
                <a:tab pos="465138" algn="l"/>
                <a:tab pos="688975" algn="l"/>
              </a:tabLst>
            </a:pPr>
            <a:r>
              <a:rPr lang="en-US" sz="2000">
                <a:latin typeface="+mj-lt"/>
              </a:rPr>
              <a:t>	</a:t>
            </a:r>
            <a:r>
              <a:rPr lang="en-US" sz="2000" smtClean="0">
                <a:latin typeface="+mj-lt"/>
              </a:rPr>
              <a:t>=	233,33</a:t>
            </a:r>
          </a:p>
          <a:p>
            <a:pPr algn="just">
              <a:tabLst>
                <a:tab pos="465138" algn="l"/>
                <a:tab pos="688975" algn="l"/>
              </a:tabLst>
            </a:pPr>
            <a:endParaRPr lang="en-US" sz="2000">
              <a:latin typeface="+mj-lt"/>
            </a:endParaRPr>
          </a:p>
          <a:p>
            <a:pPr algn="just">
              <a:tabLst>
                <a:tab pos="465138" algn="l"/>
                <a:tab pos="688975" algn="l"/>
              </a:tabLst>
            </a:pPr>
            <a:r>
              <a:rPr lang="en-US" sz="2000" smtClean="0">
                <a:latin typeface="+mj-lt"/>
              </a:rPr>
              <a:t>Jumlah yang harus dikembalikan adalah pokok pinjaman ditambah dengan bunga, atau</a:t>
            </a:r>
          </a:p>
          <a:p>
            <a:pPr algn="just">
              <a:tabLst>
                <a:tab pos="465138" algn="l"/>
                <a:tab pos="688975" algn="l"/>
              </a:tabLst>
            </a:pPr>
            <a:endParaRPr lang="en-US" sz="2000">
              <a:latin typeface="+mj-lt"/>
            </a:endParaRPr>
          </a:p>
          <a:p>
            <a:pPr algn="just">
              <a:tabLst>
                <a:tab pos="465138" algn="l"/>
                <a:tab pos="688975" algn="l"/>
              </a:tabLst>
            </a:pPr>
            <a:r>
              <a:rPr lang="en-US" sz="2000" smtClean="0">
                <a:latin typeface="+mj-lt"/>
              </a:rPr>
              <a:t>Rp2.500 + Rp233,33 = Rp2.733,33</a:t>
            </a:r>
          </a:p>
          <a:p>
            <a:pPr algn="just">
              <a:tabLst>
                <a:tab pos="465138" algn="l"/>
                <a:tab pos="688975" algn="l"/>
              </a:tabLst>
            </a:pPr>
            <a:endParaRPr lang="en-US" sz="2000" smtClean="0">
              <a:latin typeface="+mj-lt"/>
            </a:endParaRPr>
          </a:p>
          <a:p>
            <a:pPr algn="just">
              <a:tabLst>
                <a:tab pos="465138" algn="l"/>
                <a:tab pos="688975" algn="l"/>
              </a:tabLst>
            </a:pPr>
            <a:endParaRPr lang="en-US" sz="2000">
              <a:latin typeface="+mj-lt"/>
            </a:endParaRPr>
          </a:p>
        </p:txBody>
      </p:sp>
    </p:spTree>
    <p:extLst>
      <p:ext uri="{BB962C8B-B14F-4D97-AF65-F5344CB8AC3E}">
        <p14:creationId xmlns:p14="http://schemas.microsoft.com/office/powerpoint/2010/main" val="1431479485"/>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smtClean="0"/>
              <a:t>LATIHAN</a:t>
            </a:r>
            <a:endParaRPr lang="en-US" sz="540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28019939"/>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7600" y="874485"/>
            <a:ext cx="9956800" cy="5807325"/>
          </a:xfrm>
          <a:prstGeom prst="roundRect">
            <a:avLst>
              <a:gd name="adj" fmla="val 0"/>
            </a:avLst>
          </a:prstGeom>
          <a:solidFill>
            <a:srgbClr val="FFFFFF">
              <a:shade val="85000"/>
            </a:srgbClr>
          </a:solidFill>
          <a:ln>
            <a:noFill/>
          </a:ln>
          <a:effectLst/>
          <a:extLs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455885" y="250371"/>
            <a:ext cx="2446952" cy="461665"/>
          </a:xfrm>
          <a:prstGeom prst="rect">
            <a:avLst/>
          </a:prstGeom>
          <a:noFill/>
        </p:spPr>
        <p:txBody>
          <a:bodyPr wrap="none" rtlCol="0">
            <a:spAutoFit/>
          </a:bodyPr>
          <a:lstStyle/>
          <a:p>
            <a:r>
              <a:rPr lang="en-US" sz="2400" b="1" smtClean="0">
                <a:solidFill>
                  <a:srgbClr val="0070C0"/>
                </a:solidFill>
                <a:effectLst>
                  <a:outerShdw blurRad="114300" dist="38100" dir="2700000" algn="tl" rotWithShape="0">
                    <a:prstClr val="black">
                      <a:alpha val="43000"/>
                    </a:prstClr>
                  </a:outerShdw>
                </a:effectLst>
              </a:rPr>
              <a:t>SOAL LATIHAN</a:t>
            </a:r>
            <a:endParaRPr lang="en-US" sz="2400" b="1">
              <a:solidFill>
                <a:srgbClr val="0070C0"/>
              </a:solidFill>
              <a:effectLst>
                <a:outerShdw blurRad="114300" dist="38100" dir="2700000" algn="tl" rotWithShape="0">
                  <a:prstClr val="black">
                    <a:alpha val="43000"/>
                  </a:prstClr>
                </a:outerShdw>
              </a:effectLst>
            </a:endParaRPr>
          </a:p>
        </p:txBody>
      </p:sp>
    </p:spTree>
    <p:extLst>
      <p:ext uri="{BB962C8B-B14F-4D97-AF65-F5344CB8AC3E}">
        <p14:creationId xmlns:p14="http://schemas.microsoft.com/office/powerpoint/2010/main" val="737462883"/>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900" name="Rectangle 4"/>
          <p:cNvSpPr>
            <a:spLocks noGrp="1" noChangeArrowheads="1"/>
          </p:cNvSpPr>
          <p:nvPr>
            <p:ph type="ctrTitle"/>
          </p:nvPr>
        </p:nvSpPr>
        <p:spPr>
          <a:xfrm>
            <a:off x="2009312" y="3447249"/>
            <a:ext cx="8229600" cy="1736725"/>
          </a:xfrm>
        </p:spPr>
        <p:txBody>
          <a:bodyPr>
            <a:normAutofit fontScale="90000"/>
            <a:scene3d>
              <a:camera prst="orthographicFront"/>
              <a:lightRig rig="harsh" dir="t"/>
            </a:scene3d>
            <a:sp3d extrusionH="57150" prstMaterial="matte">
              <a:bevelT w="63500" h="12700" prst="angle"/>
              <a:contourClr>
                <a:schemeClr val="bg1">
                  <a:lumMod val="65000"/>
                </a:schemeClr>
              </a:contourClr>
            </a:sp3d>
          </a:bodyPr>
          <a:lstStyle/>
          <a:p>
            <a:pPr>
              <a:defRPr/>
            </a:pPr>
            <a:r>
              <a:rPr lang="en-US" sz="9600" b="1" smtClean="0">
                <a:ln/>
                <a:solidFill>
                  <a:srgbClr val="FFFF00"/>
                </a:solidFill>
                <a:effectLst>
                  <a:outerShdw blurRad="190500" dist="127000" dir="5400000" algn="t" rotWithShape="0">
                    <a:prstClr val="black">
                      <a:alpha val="76000"/>
                    </a:prstClr>
                  </a:outerShdw>
                </a:effectLst>
              </a:rPr>
              <a:t>TIME VALUE OF MONEY</a:t>
            </a:r>
            <a:endParaRPr lang="en-US" sz="9600" b="1">
              <a:ln/>
              <a:solidFill>
                <a:srgbClr val="FFFF00"/>
              </a:solidFill>
              <a:effectLst>
                <a:outerShdw blurRad="190500" dist="127000" dir="5400000" algn="t" rotWithShape="0">
                  <a:prstClr val="black">
                    <a:alpha val="76000"/>
                  </a:prstClr>
                </a:outerShdw>
              </a:effectLst>
            </a:endParaRPr>
          </a:p>
        </p:txBody>
      </p:sp>
      <p:sp>
        <p:nvSpPr>
          <p:cNvPr id="2" name="TextBox 1"/>
          <p:cNvSpPr txBox="1"/>
          <p:nvPr/>
        </p:nvSpPr>
        <p:spPr>
          <a:xfrm>
            <a:off x="2109231" y="1536549"/>
            <a:ext cx="8029762" cy="1015663"/>
          </a:xfrm>
          <a:prstGeom prst="rect">
            <a:avLst/>
          </a:prstGeom>
          <a:noFill/>
        </p:spPr>
        <p:txBody>
          <a:bodyPr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60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APLIKASI EKONOMI:</a:t>
            </a:r>
            <a:endParaRPr lang="en-US" sz="60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209264532"/>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08900"/>
                                        </p:tgtEl>
                                        <p:attrNameLst>
                                          <p:attrName>style.visibility</p:attrName>
                                        </p:attrNameLst>
                                      </p:cBhvr>
                                      <p:to>
                                        <p:strVal val="visible"/>
                                      </p:to>
                                    </p:set>
                                    <p:animEffect transition="in" filter="fade">
                                      <p:cBhvr>
                                        <p:cTn id="14" dur="1000"/>
                                        <p:tgtEl>
                                          <p:spTgt spid="208900"/>
                                        </p:tgtEl>
                                      </p:cBhvr>
                                    </p:animEffect>
                                    <p:anim calcmode="lin" valueType="num">
                                      <p:cBhvr>
                                        <p:cTn id="15" dur="1000" fill="hold"/>
                                        <p:tgtEl>
                                          <p:spTgt spid="208900"/>
                                        </p:tgtEl>
                                        <p:attrNameLst>
                                          <p:attrName>ppt_x</p:attrName>
                                        </p:attrNameLst>
                                      </p:cBhvr>
                                      <p:tavLst>
                                        <p:tav tm="0">
                                          <p:val>
                                            <p:strVal val="#ppt_x"/>
                                          </p:val>
                                        </p:tav>
                                        <p:tav tm="100000">
                                          <p:val>
                                            <p:strVal val="#ppt_x"/>
                                          </p:val>
                                        </p:tav>
                                      </p:tavLst>
                                    </p:anim>
                                    <p:anim calcmode="lin" valueType="num">
                                      <p:cBhvr>
                                        <p:cTn id="16" dur="1000" fill="hold"/>
                                        <p:tgtEl>
                                          <p:spTgt spid="2089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900" grpId="0"/>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smtClean="0"/>
              <a:t>NILAI MAJEMUK</a:t>
            </a:r>
            <a:endParaRPr lang="en-US" sz="5400"/>
          </a:p>
        </p:txBody>
      </p:sp>
    </p:spTree>
    <p:extLst>
      <p:ext uri="{BB962C8B-B14F-4D97-AF65-F5344CB8AC3E}">
        <p14:creationId xmlns:p14="http://schemas.microsoft.com/office/powerpoint/2010/main" val="1110760688"/>
      </p:ext>
    </p:extLst>
  </p:cSld>
  <p:clrMapOvr>
    <a:masterClrMapping/>
  </p:clrMapOvr>
  <p:transition>
    <p:zo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04064" y="754744"/>
            <a:ext cx="10878336" cy="4893647"/>
          </a:xfrm>
          <a:prstGeom prst="rect">
            <a:avLst/>
          </a:prstGeom>
          <a:noFill/>
        </p:spPr>
        <p:txBody>
          <a:bodyPr wrap="square" rtlCol="0">
            <a:spAutoFit/>
          </a:bodyPr>
          <a:lstStyle/>
          <a:p>
            <a:pPr algn="just"/>
            <a:r>
              <a:rPr lang="en-US" sz="2400" smtClean="0">
                <a:latin typeface="+mn-lt"/>
              </a:rPr>
              <a:t>Bunga sederhana seperti yang dibahas sebelumnya adalah bunga yang umumnya diterapkan untuk pinjaman dalam jangka waktu satu tahun atau kurang. Dengan bunga majemuk, bunga selain dikenakan pada pokok pinjaman, juga dikenakan pada bunga yang dihasilkan. Misalkan seseorang membungakan uangnya sebanyak P dengan bunga sebesar </a:t>
            </a:r>
            <a:r>
              <a:rPr lang="en-US" sz="2400" smtClean="0">
                <a:latin typeface="Times New Roman" pitchFamily="18" charset="0"/>
                <a:cs typeface="Times New Roman" pitchFamily="18" charset="0"/>
              </a:rPr>
              <a:t>i</a:t>
            </a:r>
            <a:r>
              <a:rPr lang="en-US" sz="2400" smtClean="0">
                <a:latin typeface="+mn-lt"/>
              </a:rPr>
              <a:t> per tahun. Setelah satu tahun ia mendapatkan bunga sebesar:</a:t>
            </a:r>
          </a:p>
          <a:p>
            <a:pPr algn="just"/>
            <a:endParaRPr lang="en-US" sz="2400">
              <a:latin typeface="+mn-lt"/>
            </a:endParaRPr>
          </a:p>
          <a:p>
            <a:pPr algn="just"/>
            <a:r>
              <a:rPr lang="en-US" sz="2400" smtClean="0">
                <a:latin typeface="+mn-lt"/>
              </a:rPr>
              <a:t>Bunga tahun pertama = P.i</a:t>
            </a:r>
          </a:p>
          <a:p>
            <a:pPr algn="just"/>
            <a:endParaRPr lang="en-US" sz="2400">
              <a:latin typeface="+mn-lt"/>
            </a:endParaRPr>
          </a:p>
          <a:p>
            <a:pPr algn="just"/>
            <a:r>
              <a:rPr lang="en-US" sz="2400" smtClean="0">
                <a:latin typeface="+mn-lt"/>
              </a:rPr>
              <a:t>Bunga dan pokok pinjaman pada akhir tahun menjadi:</a:t>
            </a:r>
          </a:p>
          <a:p>
            <a:pPr algn="just"/>
            <a:endParaRPr lang="en-US" sz="2400">
              <a:latin typeface="+mn-lt"/>
            </a:endParaRPr>
          </a:p>
          <a:p>
            <a:pPr algn="just"/>
            <a:r>
              <a:rPr lang="en-US" sz="2400" smtClean="0">
                <a:latin typeface="+mn-lt"/>
              </a:rPr>
              <a:t>P + P.i = P(1+i)</a:t>
            </a:r>
            <a:endParaRPr lang="en-US" sz="2400">
              <a:latin typeface="+mn-lt"/>
            </a:endParaRPr>
          </a:p>
        </p:txBody>
      </p:sp>
    </p:spTree>
    <p:extLst>
      <p:ext uri="{BB962C8B-B14F-4D97-AF65-F5344CB8AC3E}">
        <p14:creationId xmlns:p14="http://schemas.microsoft.com/office/powerpoint/2010/main" val="551976269"/>
      </p:ext>
    </p:extLst>
  </p:cSld>
  <p:clrMapOvr>
    <a:masterClrMapping/>
  </p:clrMapOvr>
  <p:transition>
    <p:zo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04064" y="754744"/>
            <a:ext cx="10878336" cy="5262979"/>
          </a:xfrm>
          <a:prstGeom prst="rect">
            <a:avLst/>
          </a:prstGeom>
          <a:noFill/>
        </p:spPr>
        <p:txBody>
          <a:bodyPr wrap="square" rtlCol="0">
            <a:spAutoFit/>
          </a:bodyPr>
          <a:lstStyle/>
          <a:p>
            <a:pPr algn="just"/>
            <a:r>
              <a:rPr lang="en-US" sz="2400" smtClean="0">
                <a:latin typeface="+mn-lt"/>
              </a:rPr>
              <a:t>Jumlah sebanyak itu, menjadi pokok pinjaman yang baru sehingga pada akhir tahun kedua bunga yang diterima sebesar:</a:t>
            </a:r>
          </a:p>
          <a:p>
            <a:pPr algn="just"/>
            <a:endParaRPr lang="en-US" sz="2400">
              <a:latin typeface="+mn-lt"/>
            </a:endParaRPr>
          </a:p>
          <a:p>
            <a:pPr algn="just"/>
            <a:r>
              <a:rPr lang="en-US" sz="2400" smtClean="0">
                <a:latin typeface="+mn-lt"/>
              </a:rPr>
              <a:t>P(1+i)I</a:t>
            </a:r>
          </a:p>
          <a:p>
            <a:pPr algn="just"/>
            <a:endParaRPr lang="en-US" sz="2400">
              <a:latin typeface="+mn-lt"/>
            </a:endParaRPr>
          </a:p>
          <a:p>
            <a:pPr algn="just"/>
            <a:r>
              <a:rPr lang="en-US" sz="2400" smtClean="0">
                <a:latin typeface="+mn-lt"/>
              </a:rPr>
              <a:t>Jumlah uang keseluruhan sekarang menadi</a:t>
            </a:r>
          </a:p>
          <a:p>
            <a:pPr algn="just"/>
            <a:endParaRPr lang="en-US" sz="2400">
              <a:latin typeface="+mn-lt"/>
            </a:endParaRPr>
          </a:p>
          <a:p>
            <a:pPr algn="just"/>
            <a:r>
              <a:rPr lang="en-US" sz="2400" smtClean="0">
                <a:latin typeface="+mn-lt"/>
              </a:rPr>
              <a:t>P(1+i) + P(1+i)I = P(1+i)(1+i)</a:t>
            </a:r>
          </a:p>
          <a:p>
            <a:pPr algn="just">
              <a:tabLst>
                <a:tab pos="2176463" algn="l"/>
                <a:tab pos="2452688" algn="l"/>
              </a:tabLst>
            </a:pPr>
            <a:r>
              <a:rPr lang="en-US" sz="2400">
                <a:latin typeface="+mn-lt"/>
              </a:rPr>
              <a:t>	</a:t>
            </a:r>
            <a:r>
              <a:rPr lang="en-US" sz="2400" smtClean="0">
                <a:latin typeface="+mn-lt"/>
              </a:rPr>
              <a:t>=	P(1+i)</a:t>
            </a:r>
            <a:r>
              <a:rPr lang="en-US" sz="2400" baseline="30000" smtClean="0">
                <a:latin typeface="+mn-lt"/>
              </a:rPr>
              <a:t>2  </a:t>
            </a:r>
            <a:endParaRPr lang="en-US" sz="2400" smtClean="0">
              <a:latin typeface="+mn-lt"/>
            </a:endParaRPr>
          </a:p>
          <a:p>
            <a:pPr algn="just">
              <a:tabLst>
                <a:tab pos="2176463" algn="l"/>
                <a:tab pos="2452688" algn="l"/>
              </a:tabLst>
            </a:pPr>
            <a:endParaRPr lang="en-US" sz="2400">
              <a:latin typeface="+mn-lt"/>
            </a:endParaRPr>
          </a:p>
          <a:p>
            <a:pPr algn="just">
              <a:tabLst>
                <a:tab pos="2176463" algn="l"/>
                <a:tab pos="2452688" algn="l"/>
              </a:tabLst>
            </a:pPr>
            <a:r>
              <a:rPr lang="en-US" sz="2400" smtClean="0">
                <a:latin typeface="+mn-lt"/>
              </a:rPr>
              <a:t>Dengan cara yang sama, maka di tahun ke tiga seluruh uangnya menjadi </a:t>
            </a:r>
          </a:p>
          <a:p>
            <a:pPr algn="just">
              <a:tabLst>
                <a:tab pos="2176463" algn="l"/>
                <a:tab pos="2452688" algn="l"/>
              </a:tabLst>
            </a:pPr>
            <a:r>
              <a:rPr lang="en-US" sz="2400" smtClean="0">
                <a:latin typeface="+mn-lt"/>
              </a:rPr>
              <a:t>	</a:t>
            </a:r>
            <a:r>
              <a:rPr lang="en-US" sz="2400">
                <a:latin typeface="+mj-lt"/>
              </a:rPr>
              <a:t>=	</a:t>
            </a:r>
            <a:r>
              <a:rPr lang="en-US" sz="2400" smtClean="0">
                <a:latin typeface="+mj-lt"/>
              </a:rPr>
              <a:t>P(1+i)</a:t>
            </a:r>
            <a:r>
              <a:rPr lang="en-US" sz="2400" baseline="30000" smtClean="0">
                <a:latin typeface="+mj-lt"/>
              </a:rPr>
              <a:t>3  </a:t>
            </a:r>
            <a:endParaRPr lang="en-US" sz="2400">
              <a:latin typeface="+mj-lt"/>
            </a:endParaRPr>
          </a:p>
          <a:p>
            <a:pPr algn="just"/>
            <a:endParaRPr lang="en-US" sz="2400">
              <a:latin typeface="+mn-lt"/>
            </a:endParaRPr>
          </a:p>
        </p:txBody>
      </p:sp>
    </p:spTree>
    <p:extLst>
      <p:ext uri="{BB962C8B-B14F-4D97-AF65-F5344CB8AC3E}">
        <p14:creationId xmlns:p14="http://schemas.microsoft.com/office/powerpoint/2010/main" val="2461812680"/>
      </p:ext>
    </p:extLst>
  </p:cSld>
  <p:clrMapOvr>
    <a:masterClrMapping/>
  </p:clrMapOvr>
  <p:transition>
    <p:zo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1030515" y="804707"/>
                <a:ext cx="9593942" cy="4874155"/>
              </a:xfrm>
              <a:prstGeom prst="rect">
                <a:avLst/>
              </a:prstGeom>
            </p:spPr>
            <p:txBody>
              <a:bodyPr wrap="square">
                <a:spAutoFit/>
              </a:bodyPr>
              <a:lstStyle/>
              <a:p>
                <a:pPr algn="just">
                  <a:tabLst>
                    <a:tab pos="2176463" algn="l"/>
                    <a:tab pos="2452688" algn="l"/>
                  </a:tabLst>
                </a:pPr>
                <a:r>
                  <a:rPr lang="en-US" sz="2000" smtClean="0">
                    <a:latin typeface="+mj-lt"/>
                  </a:rPr>
                  <a:t>Dan dalam  n tahun seluruh uangnya menjadi</a:t>
                </a:r>
              </a:p>
              <a:p>
                <a:pPr algn="just">
                  <a:tabLst>
                    <a:tab pos="2176463" algn="l"/>
                    <a:tab pos="2452688" algn="l"/>
                  </a:tabLst>
                </a:pPr>
                <a:endParaRPr lang="en-US" sz="2000">
                  <a:latin typeface="+mj-lt"/>
                </a:endParaRPr>
              </a:p>
              <a:p>
                <a:pPr algn="just">
                  <a:tabLst>
                    <a:tab pos="2176463" algn="l"/>
                    <a:tab pos="2452688" algn="l"/>
                  </a:tabLst>
                </a:pPr>
                <a:endParaRPr lang="en-US" sz="2000">
                  <a:latin typeface="+mj-lt"/>
                </a:endParaRPr>
              </a:p>
              <a:p>
                <a:pPr algn="just">
                  <a:tabLst>
                    <a:tab pos="2176463" algn="l"/>
                    <a:tab pos="2452688" algn="l"/>
                  </a:tabLst>
                </a:pPr>
                <a:r>
                  <a:rPr lang="en-US" sz="2000">
                    <a:latin typeface="+mj-lt"/>
                  </a:rPr>
                  <a:t>	=	</a:t>
                </a:r>
                <a:r>
                  <a:rPr lang="en-US" sz="2000" smtClean="0">
                    <a:latin typeface="+mj-lt"/>
                  </a:rPr>
                  <a:t>P(1+i)</a:t>
                </a:r>
                <a:r>
                  <a:rPr lang="en-US" sz="2000" baseline="30000" smtClean="0">
                    <a:latin typeface="+mj-lt"/>
                  </a:rPr>
                  <a:t>n </a:t>
                </a:r>
              </a:p>
              <a:p>
                <a:pPr algn="just">
                  <a:tabLst>
                    <a:tab pos="2176463" algn="l"/>
                    <a:tab pos="2452688" algn="l"/>
                  </a:tabLst>
                </a:pPr>
                <a:endParaRPr lang="en-US" sz="2000">
                  <a:latin typeface="+mj-lt"/>
                </a:endParaRPr>
              </a:p>
              <a:p>
                <a:pPr algn="just">
                  <a:tabLst>
                    <a:tab pos="2176463" algn="l"/>
                    <a:tab pos="2452688" algn="l"/>
                  </a:tabLst>
                </a:pPr>
                <a:endParaRPr lang="en-US" sz="2000" smtClean="0">
                  <a:latin typeface="+mj-lt"/>
                </a:endParaRPr>
              </a:p>
              <a:p>
                <a:pPr algn="just">
                  <a:tabLst>
                    <a:tab pos="2176463" algn="l"/>
                    <a:tab pos="2452688" algn="l"/>
                  </a:tabLst>
                </a:pPr>
                <a:r>
                  <a:rPr lang="en-US" sz="2000" smtClean="0">
                    <a:latin typeface="+mj-lt"/>
                  </a:rPr>
                  <a:t>Penggandaan uang atau penghitungan bunga dapat dilakukan lebih dari satu kali dalam setahun. Misalkan pembayaran bunga dilakukan dalam m kali setahun (dalam 5 periode setahun), pada tingkat bunga I per tahun, maka tingkat bunga setiap periode adalah i/m dan jumlah periode pembungaan (penghitungan bung) adalah sebanyak n,m. Seandainya bunga yang diperoleh dibungakan lagi selama n periode, maka rumus yang digunakan untuk menghitung seluruh uangnya menadi:</a:t>
                </a:r>
              </a:p>
              <a:p>
                <a:pPr algn="just">
                  <a:tabLst>
                    <a:tab pos="2176463" algn="l"/>
                    <a:tab pos="2452688" algn="l"/>
                  </a:tabLst>
                </a:pPr>
                <a:endParaRPr lang="en-US" sz="2000">
                  <a:latin typeface="+mj-lt"/>
                </a:endParaRPr>
              </a:p>
              <a:p>
                <a:pPr algn="just">
                  <a:tabLst>
                    <a:tab pos="2176463" algn="l"/>
                    <a:tab pos="2452688" algn="l"/>
                  </a:tabLst>
                </a:pPr>
                <a:r>
                  <a:rPr lang="en-US" sz="2000" smtClean="0">
                    <a:latin typeface="+mj-lt"/>
                  </a:rPr>
                  <a:t> </a:t>
                </a:r>
                <a14:m>
                  <m:oMath xmlns:m="http://schemas.openxmlformats.org/officeDocument/2006/math">
                    <m:r>
                      <m:rPr>
                        <m:sty m:val="p"/>
                      </m:rPr>
                      <a:rPr lang="en-US" sz="2000" b="0" i="0" smtClean="0">
                        <a:latin typeface="Cambria Math"/>
                      </a:rPr>
                      <m:t>A</m:t>
                    </m:r>
                    <m:r>
                      <a:rPr lang="en-US" sz="2000" b="0" i="1" smtClean="0">
                        <a:latin typeface="Cambria Math"/>
                      </a:rPr>
                      <m:t>=</m:t>
                    </m:r>
                    <m:r>
                      <m:rPr>
                        <m:sty m:val="p"/>
                      </m:rPr>
                      <a:rPr lang="en-US" sz="2000" b="0" i="0" smtClean="0">
                        <a:latin typeface="Cambria Math"/>
                      </a:rPr>
                      <m:t>P</m:t>
                    </m:r>
                    <m:sSup>
                      <m:sSupPr>
                        <m:ctrlPr>
                          <a:rPr lang="en-US" sz="2000" b="0" i="1" smtClean="0">
                            <a:latin typeface="Cambria Math" panose="02040503050406030204" pitchFamily="18" charset="0"/>
                          </a:rPr>
                        </m:ctrlPr>
                      </m:sSupPr>
                      <m:e>
                        <m:r>
                          <a:rPr lang="en-US" sz="2000" i="1">
                            <a:latin typeface="Cambria Math"/>
                          </a:rPr>
                          <m:t>(1+</m:t>
                        </m:r>
                        <m:f>
                          <m:fPr>
                            <m:ctrlPr>
                              <a:rPr lang="en-US" sz="2000" i="1">
                                <a:latin typeface="Cambria Math" panose="02040503050406030204" pitchFamily="18" charset="0"/>
                              </a:rPr>
                            </m:ctrlPr>
                          </m:fPr>
                          <m:num>
                            <m:r>
                              <a:rPr lang="en-US" sz="2000" i="1">
                                <a:latin typeface="Cambria Math"/>
                              </a:rPr>
                              <m:t>𝑖</m:t>
                            </m:r>
                          </m:num>
                          <m:den>
                            <m:r>
                              <a:rPr lang="en-US" sz="2000" i="1">
                                <a:latin typeface="Cambria Math"/>
                              </a:rPr>
                              <m:t>𝑚</m:t>
                            </m:r>
                          </m:den>
                        </m:f>
                        <m:r>
                          <a:rPr lang="en-US" sz="2000" i="1">
                            <a:latin typeface="Cambria Math"/>
                          </a:rPr>
                          <m:t>)</m:t>
                        </m:r>
                      </m:e>
                      <m:sup>
                        <m:r>
                          <a:rPr lang="en-US" sz="2000" b="0" i="1" smtClean="0">
                            <a:latin typeface="Cambria Math"/>
                          </a:rPr>
                          <m:t>𝑛</m:t>
                        </m:r>
                        <m:r>
                          <a:rPr lang="en-US" sz="2000" b="0" i="1" smtClean="0">
                            <a:latin typeface="Cambria Math"/>
                          </a:rPr>
                          <m:t>.</m:t>
                        </m:r>
                        <m:r>
                          <a:rPr lang="en-US" sz="2000" b="0" i="1" smtClean="0">
                            <a:latin typeface="Cambria Math"/>
                          </a:rPr>
                          <m:t>𝑚</m:t>
                        </m:r>
                      </m:sup>
                    </m:sSup>
                  </m:oMath>
                </a14:m>
                <a:endParaRPr lang="en-US" sz="2000">
                  <a:latin typeface="+mj-lt"/>
                </a:endParaRPr>
              </a:p>
            </p:txBody>
          </p:sp>
        </mc:Choice>
        <mc:Fallback xmlns="">
          <p:sp>
            <p:nvSpPr>
              <p:cNvPr id="2" name="Rectangle 1"/>
              <p:cNvSpPr>
                <a:spLocks noRot="1" noChangeAspect="1" noMove="1" noResize="1" noEditPoints="1" noAdjustHandles="1" noChangeArrowheads="1" noChangeShapeType="1" noTextEdit="1"/>
              </p:cNvSpPr>
              <p:nvPr/>
            </p:nvSpPr>
            <p:spPr>
              <a:xfrm>
                <a:off x="1030515" y="804707"/>
                <a:ext cx="9593942" cy="4874155"/>
              </a:xfrm>
              <a:prstGeom prst="rect">
                <a:avLst/>
              </a:prstGeom>
              <a:blipFill rotWithShape="0">
                <a:blip r:embed="rId2"/>
                <a:stretch>
                  <a:fillRect l="-635" t="-625" r="-699"/>
                </a:stretch>
              </a:blipFill>
            </p:spPr>
            <p:txBody>
              <a:bodyPr/>
              <a:lstStyle/>
              <a:p>
                <a:r>
                  <a:rPr lang="en-US">
                    <a:noFill/>
                  </a:rPr>
                  <a:t> </a:t>
                </a:r>
              </a:p>
            </p:txBody>
          </p:sp>
        </mc:Fallback>
      </mc:AlternateContent>
    </p:spTree>
    <p:extLst>
      <p:ext uri="{BB962C8B-B14F-4D97-AF65-F5344CB8AC3E}">
        <p14:creationId xmlns:p14="http://schemas.microsoft.com/office/powerpoint/2010/main" val="4200807196"/>
      </p:ext>
    </p:extLst>
  </p:cSld>
  <p:clrMapOvr>
    <a:masterClrMapping/>
  </p:clrMapOvr>
  <p:transition>
    <p:zo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719529" y="628928"/>
                <a:ext cx="10792917" cy="5605702"/>
              </a:xfrm>
              <a:prstGeom prst="rect">
                <a:avLst/>
              </a:prstGeom>
              <a:noFill/>
            </p:spPr>
            <p:txBody>
              <a:bodyPr wrap="square" rtlCol="0">
                <a:spAutoFit/>
              </a:bodyPr>
              <a:lstStyle/>
              <a:p>
                <a:r>
                  <a:rPr lang="en-US" smtClean="0"/>
                  <a:t>Contoh:</a:t>
                </a:r>
              </a:p>
              <a:p>
                <a:r>
                  <a:rPr lang="en-US" smtClean="0"/>
                  <a:t>Misal ada uang sebanyak Rp1.000 dibungakan selama 6 tahun dengan bunga majemuk sebesar 5 persen per tahun dan dibungakan setahun sekali, maka berapakah jumlah uang tersebut setelah 6 tahun?</a:t>
                </a:r>
              </a:p>
              <a:p>
                <a:endParaRPr lang="en-US"/>
              </a:p>
              <a:p>
                <a:r>
                  <a:rPr lang="en-US" smtClean="0"/>
                  <a:t>Dari rumus </a:t>
                </a:r>
              </a:p>
              <a:p>
                <a:pPr algn="just">
                  <a:tabLst>
                    <a:tab pos="2176463" algn="l"/>
                    <a:tab pos="2452688" algn="l"/>
                  </a:tabLst>
                </a:pPr>
                <a:endParaRPr lang="en-US"/>
              </a:p>
              <a:p>
                <a:pPr algn="just">
                  <a:tabLst>
                    <a:tab pos="2176463" algn="l"/>
                    <a:tab pos="2452688" algn="l"/>
                  </a:tabLst>
                </a:pPr>
                <a:r>
                  <a:rPr lang="en-US"/>
                  <a:t> </a:t>
                </a:r>
                <a14:m>
                  <m:oMath xmlns:m="http://schemas.openxmlformats.org/officeDocument/2006/math">
                    <m:r>
                      <m:rPr>
                        <m:sty m:val="p"/>
                      </m:rPr>
                      <a:rPr lang="en-US">
                        <a:latin typeface="Cambria Math"/>
                      </a:rPr>
                      <m:t>A</m:t>
                    </m:r>
                    <m:r>
                      <a:rPr lang="en-US" i="1">
                        <a:latin typeface="Cambria Math"/>
                      </a:rPr>
                      <m:t>=</m:t>
                    </m:r>
                    <m:r>
                      <m:rPr>
                        <m:sty m:val="p"/>
                      </m:rPr>
                      <a:rPr lang="en-US">
                        <a:latin typeface="Cambria Math"/>
                      </a:rPr>
                      <m:t>P</m:t>
                    </m:r>
                    <m:sSup>
                      <m:sSupPr>
                        <m:ctrlPr>
                          <a:rPr lang="en-US" i="1">
                            <a:latin typeface="Cambria Math" panose="02040503050406030204" pitchFamily="18" charset="0"/>
                          </a:rPr>
                        </m:ctrlPr>
                      </m:sSupPr>
                      <m:e>
                        <m:r>
                          <a:rPr lang="en-US" i="1">
                            <a:latin typeface="Cambria Math"/>
                          </a:rPr>
                          <m:t>(1+</m:t>
                        </m:r>
                        <m:f>
                          <m:fPr>
                            <m:ctrlPr>
                              <a:rPr lang="en-US" i="1">
                                <a:latin typeface="Cambria Math" panose="02040503050406030204" pitchFamily="18" charset="0"/>
                              </a:rPr>
                            </m:ctrlPr>
                          </m:fPr>
                          <m:num>
                            <m:r>
                              <a:rPr lang="en-US" i="1">
                                <a:latin typeface="Cambria Math"/>
                              </a:rPr>
                              <m:t>𝑖</m:t>
                            </m:r>
                          </m:num>
                          <m:den>
                            <m:r>
                              <a:rPr lang="en-US" i="1">
                                <a:latin typeface="Cambria Math"/>
                              </a:rPr>
                              <m:t>𝑚</m:t>
                            </m:r>
                          </m:den>
                        </m:f>
                        <m:r>
                          <a:rPr lang="en-US" i="1">
                            <a:latin typeface="Cambria Math"/>
                          </a:rPr>
                          <m:t>)</m:t>
                        </m:r>
                      </m:e>
                      <m:sup>
                        <m:r>
                          <a:rPr lang="en-US" i="1">
                            <a:latin typeface="Cambria Math"/>
                          </a:rPr>
                          <m:t>𝑛</m:t>
                        </m:r>
                        <m:r>
                          <a:rPr lang="en-US" i="1">
                            <a:latin typeface="Cambria Math"/>
                          </a:rPr>
                          <m:t>.</m:t>
                        </m:r>
                        <m:r>
                          <a:rPr lang="en-US" i="1">
                            <a:latin typeface="Cambria Math"/>
                          </a:rPr>
                          <m:t>𝑚</m:t>
                        </m:r>
                      </m:sup>
                    </m:sSup>
                  </m:oMath>
                </a14:m>
                <a:endParaRPr lang="en-US"/>
              </a:p>
              <a:p>
                <a:endParaRPr lang="en-US" smtClean="0"/>
              </a:p>
              <a:p>
                <a:r>
                  <a:rPr lang="en-US" smtClean="0">
                    <a:latin typeface="+mj-lt"/>
                  </a:rPr>
                  <a:t>P = 1000; I = 0,05; m = 1; dan n = 6</a:t>
                </a:r>
              </a:p>
              <a:p>
                <a:endParaRPr lang="en-US">
                  <a:latin typeface="+mj-lt"/>
                </a:endParaRPr>
              </a:p>
              <a:p>
                <a:r>
                  <a:rPr lang="en-US" smtClean="0">
                    <a:latin typeface="+mj-lt"/>
                  </a:rPr>
                  <a:t>Jumlah uangnya setelah 6 tahun menjadi:</a:t>
                </a:r>
              </a:p>
              <a:p>
                <a:endParaRPr lang="en-US">
                  <a:latin typeface="+mj-lt"/>
                </a:endParaRPr>
              </a:p>
              <a:p>
                <a:r>
                  <a:rPr lang="en-US"/>
                  <a:t> </a:t>
                </a:r>
                <a14:m>
                  <m:oMath xmlns:m="http://schemas.openxmlformats.org/officeDocument/2006/math">
                    <m:r>
                      <m:rPr>
                        <m:sty m:val="p"/>
                      </m:rPr>
                      <a:rPr lang="en-US">
                        <a:latin typeface="Cambria Math"/>
                      </a:rPr>
                      <m:t>A</m:t>
                    </m:r>
                    <m:r>
                      <a:rPr lang="en-US" i="1">
                        <a:latin typeface="Cambria Math"/>
                      </a:rPr>
                      <m:t>=</m:t>
                    </m:r>
                    <m:r>
                      <a:rPr lang="en-US" b="0" i="0" smtClean="0">
                        <a:latin typeface="Cambria Math"/>
                      </a:rPr>
                      <m:t>1000</m:t>
                    </m:r>
                    <m:sSup>
                      <m:sSupPr>
                        <m:ctrlPr>
                          <a:rPr lang="en-US" i="1">
                            <a:latin typeface="Cambria Math" panose="02040503050406030204" pitchFamily="18" charset="0"/>
                          </a:rPr>
                        </m:ctrlPr>
                      </m:sSupPr>
                      <m:e>
                        <m:r>
                          <a:rPr lang="en-US" i="1">
                            <a:latin typeface="Cambria Math"/>
                          </a:rPr>
                          <m:t>(1+</m:t>
                        </m:r>
                        <m:f>
                          <m:fPr>
                            <m:ctrlPr>
                              <a:rPr lang="en-US" i="1">
                                <a:latin typeface="Cambria Math" panose="02040503050406030204" pitchFamily="18" charset="0"/>
                              </a:rPr>
                            </m:ctrlPr>
                          </m:fPr>
                          <m:num>
                            <m:r>
                              <a:rPr lang="en-US" b="0" i="1" smtClean="0">
                                <a:latin typeface="Cambria Math"/>
                              </a:rPr>
                              <m:t>0,05</m:t>
                            </m:r>
                            <m:r>
                              <a:rPr lang="en-US" i="1">
                                <a:latin typeface="Cambria Math"/>
                              </a:rPr>
                              <m:t>𝑖</m:t>
                            </m:r>
                          </m:num>
                          <m:den>
                            <m:r>
                              <a:rPr lang="en-US" b="0" i="1" smtClean="0">
                                <a:latin typeface="Cambria Math"/>
                              </a:rPr>
                              <m:t>1</m:t>
                            </m:r>
                          </m:den>
                        </m:f>
                        <m:r>
                          <a:rPr lang="en-US" i="1">
                            <a:latin typeface="Cambria Math"/>
                          </a:rPr>
                          <m:t>)</m:t>
                        </m:r>
                      </m:e>
                      <m:sup>
                        <m:r>
                          <a:rPr lang="en-US" b="0" i="1" smtClean="0">
                            <a:latin typeface="Cambria Math"/>
                          </a:rPr>
                          <m:t>6</m:t>
                        </m:r>
                        <m:r>
                          <a:rPr lang="en-US" i="1">
                            <a:latin typeface="Cambria Math"/>
                          </a:rPr>
                          <m:t>.</m:t>
                        </m:r>
                        <m:r>
                          <a:rPr lang="en-US" b="0" i="1" smtClean="0">
                            <a:latin typeface="Cambria Math"/>
                          </a:rPr>
                          <m:t>1</m:t>
                        </m:r>
                      </m:sup>
                    </m:sSup>
                  </m:oMath>
                </a14:m>
                <a:endParaRPr lang="en-US" smtClean="0">
                  <a:latin typeface="+mj-lt"/>
                </a:endParaRPr>
              </a:p>
              <a:p>
                <a:endParaRPr lang="en-US" smtClean="0"/>
              </a:p>
              <a:p>
                <a:pPr>
                  <a:tabLst>
                    <a:tab pos="284163" algn="l"/>
                    <a:tab pos="569913" algn="l"/>
                  </a:tabLst>
                </a:pPr>
                <a:r>
                  <a:rPr lang="en-US"/>
                  <a:t>	</a:t>
                </a:r>
                <a:r>
                  <a:rPr lang="en-US" smtClean="0"/>
                  <a:t>=	1000(1,05)</a:t>
                </a:r>
                <a:r>
                  <a:rPr lang="en-US" baseline="30000" smtClean="0"/>
                  <a:t>2</a:t>
                </a:r>
                <a:r>
                  <a:rPr lang="en-US" smtClean="0"/>
                  <a:t>  </a:t>
                </a:r>
              </a:p>
              <a:p>
                <a:pPr>
                  <a:tabLst>
                    <a:tab pos="284163" algn="l"/>
                    <a:tab pos="569913" algn="l"/>
                  </a:tabLst>
                </a:pPr>
                <a:endParaRPr lang="en-US"/>
              </a:p>
              <a:p>
                <a:pPr>
                  <a:tabLst>
                    <a:tab pos="284163" algn="l"/>
                    <a:tab pos="569913" algn="l"/>
                  </a:tabLst>
                </a:pPr>
                <a:r>
                  <a:rPr lang="en-US" smtClean="0">
                    <a:latin typeface="+mj-lt"/>
                  </a:rPr>
                  <a:t>	=	1000(1,34010)</a:t>
                </a:r>
              </a:p>
              <a:p>
                <a:pPr>
                  <a:tabLst>
                    <a:tab pos="284163" algn="l"/>
                    <a:tab pos="569913" algn="l"/>
                  </a:tabLst>
                </a:pPr>
                <a:r>
                  <a:rPr lang="en-US">
                    <a:latin typeface="+mj-lt"/>
                  </a:rPr>
                  <a:t>	</a:t>
                </a:r>
                <a:r>
                  <a:rPr lang="en-US" smtClean="0">
                    <a:latin typeface="+mj-lt"/>
                  </a:rPr>
                  <a:t>=	1.340,10</a:t>
                </a:r>
                <a:endParaRPr lang="en-US">
                  <a:latin typeface="+mj-lt"/>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719529" y="628928"/>
                <a:ext cx="10792917" cy="5605702"/>
              </a:xfrm>
              <a:prstGeom prst="rect">
                <a:avLst/>
              </a:prstGeom>
              <a:blipFill rotWithShape="0">
                <a:blip r:embed="rId2"/>
                <a:stretch>
                  <a:fillRect l="-452" t="-543" b="-652"/>
                </a:stretch>
              </a:blipFill>
            </p:spPr>
            <p:txBody>
              <a:bodyPr/>
              <a:lstStyle/>
              <a:p>
                <a:r>
                  <a:rPr lang="en-US">
                    <a:noFill/>
                  </a:rPr>
                  <a:t> </a:t>
                </a:r>
              </a:p>
            </p:txBody>
          </p:sp>
        </mc:Fallback>
      </mc:AlternateContent>
    </p:spTree>
    <p:extLst>
      <p:ext uri="{BB962C8B-B14F-4D97-AF65-F5344CB8AC3E}">
        <p14:creationId xmlns:p14="http://schemas.microsoft.com/office/powerpoint/2010/main" val="2438205147"/>
      </p:ext>
    </p:extLst>
  </p:cSld>
  <p:clrMapOvr>
    <a:masterClrMapping/>
  </p:clrMapOvr>
  <p:transition>
    <p:zo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ChangeArrowheads="1"/>
          </p:cNvSpPr>
          <p:nvPr/>
        </p:nvSpPr>
        <p:spPr bwMode="auto">
          <a:xfrm>
            <a:off x="914400" y="6248400"/>
            <a:ext cx="2540000" cy="457200"/>
          </a:xfrm>
          <a:prstGeom prst="rect">
            <a:avLst/>
          </a:prstGeom>
          <a:noFill/>
          <a:ln w="12700">
            <a:noFill/>
            <a:miter lim="800000"/>
            <a:headEnd/>
            <a:tailEnd/>
          </a:ln>
          <a:effectLst/>
        </p:spPr>
        <p:txBody>
          <a:bodyPr wrap="none" anchor="ctr"/>
          <a:lstStyle/>
          <a:p>
            <a:endParaRPr lang="en-US"/>
          </a:p>
        </p:txBody>
      </p:sp>
      <p:sp>
        <p:nvSpPr>
          <p:cNvPr id="166915" name="Rectangle 3"/>
          <p:cNvSpPr>
            <a:spLocks noChangeArrowheads="1"/>
          </p:cNvSpPr>
          <p:nvPr/>
        </p:nvSpPr>
        <p:spPr bwMode="auto">
          <a:xfrm>
            <a:off x="4165600" y="6248400"/>
            <a:ext cx="3860800" cy="457200"/>
          </a:xfrm>
          <a:prstGeom prst="rect">
            <a:avLst/>
          </a:prstGeom>
          <a:noFill/>
          <a:ln w="12700">
            <a:noFill/>
            <a:miter lim="800000"/>
            <a:headEnd/>
            <a:tailEnd/>
          </a:ln>
          <a:effectLst/>
        </p:spPr>
        <p:txBody>
          <a:bodyPr wrap="none" anchor="ctr"/>
          <a:lstStyle/>
          <a:p>
            <a:endParaRPr lang="en-US"/>
          </a:p>
        </p:txBody>
      </p:sp>
      <p:sp>
        <p:nvSpPr>
          <p:cNvPr id="166916" name="Rectangle 4"/>
          <p:cNvSpPr>
            <a:spLocks noChangeArrowheads="1"/>
          </p:cNvSpPr>
          <p:nvPr/>
        </p:nvSpPr>
        <p:spPr bwMode="auto">
          <a:xfrm>
            <a:off x="812800" y="700088"/>
            <a:ext cx="10566400" cy="1204912"/>
          </a:xfrm>
          <a:prstGeom prst="rect">
            <a:avLst/>
          </a:prstGeom>
          <a:solidFill>
            <a:schemeClr val="accent1"/>
          </a:solidFill>
          <a:ln w="50800">
            <a:solidFill>
              <a:schemeClr val="accent2"/>
            </a:solidFill>
            <a:miter lim="800000"/>
            <a:headEnd/>
            <a:tailEnd/>
          </a:ln>
          <a:effectLst/>
        </p:spPr>
        <p:txBody>
          <a:bodyPr wrap="none" anchor="ctr"/>
          <a:lstStyle/>
          <a:p>
            <a:endParaRPr lang="en-US"/>
          </a:p>
        </p:txBody>
      </p:sp>
      <p:sp>
        <p:nvSpPr>
          <p:cNvPr id="166917" name="Rectangle 5"/>
          <p:cNvSpPr>
            <a:spLocks noGrp="1" noChangeArrowheads="1"/>
          </p:cNvSpPr>
          <p:nvPr>
            <p:ph type="title"/>
          </p:nvPr>
        </p:nvSpPr>
        <p:spPr>
          <a:xfrm>
            <a:off x="914400" y="762001"/>
            <a:ext cx="10363200" cy="1084263"/>
          </a:xfrm>
          <a:noFill/>
          <a:ln/>
        </p:spPr>
        <p:txBody>
          <a:bodyPr lIns="90488" tIns="44450" rIns="90488" bIns="44450">
            <a:normAutofit fontScale="90000"/>
          </a:bodyPr>
          <a:lstStyle/>
          <a:p>
            <a:r>
              <a:rPr lang="en-US" sz="3600" smtClean="0"/>
              <a:t>BERAPA NILAI YAD DARI POKOK SEBESAR </a:t>
            </a:r>
            <a:r>
              <a:rPr lang="en-US" sz="3600"/>
              <a:t>$100 </a:t>
            </a:r>
            <a:r>
              <a:rPr lang="en-US" sz="3600" smtClean="0"/>
              <a:t>SETELAH </a:t>
            </a:r>
            <a:r>
              <a:rPr lang="en-US" sz="3600"/>
              <a:t>3 </a:t>
            </a:r>
            <a:r>
              <a:rPr lang="en-US" sz="3600" smtClean="0"/>
              <a:t>TAHUN JIKA tingkat bunga </a:t>
            </a:r>
            <a:r>
              <a:rPr lang="en-US" sz="3600" b="0" i="1" cap="none" smtClean="0">
                <a:latin typeface="Times New Roman" panose="02020603050405020304" pitchFamily="18" charset="0"/>
                <a:cs typeface="Times New Roman" panose="02020603050405020304" pitchFamily="18" charset="0"/>
              </a:rPr>
              <a:t>i</a:t>
            </a:r>
            <a:r>
              <a:rPr lang="en-US" sz="3600" smtClean="0"/>
              <a:t> </a:t>
            </a:r>
            <a:r>
              <a:rPr lang="en-US" sz="3600"/>
              <a:t>= 10%?</a:t>
            </a:r>
          </a:p>
        </p:txBody>
      </p:sp>
      <p:sp>
        <p:nvSpPr>
          <p:cNvPr id="166918" name="Rectangle 6"/>
          <p:cNvSpPr>
            <a:spLocks noChangeArrowheads="1"/>
          </p:cNvSpPr>
          <p:nvPr/>
        </p:nvSpPr>
        <p:spPr bwMode="auto">
          <a:xfrm>
            <a:off x="4013200" y="3830638"/>
            <a:ext cx="922867" cy="457200"/>
          </a:xfrm>
          <a:prstGeom prst="rect">
            <a:avLst/>
          </a:prstGeom>
          <a:noFill/>
          <a:ln w="12700">
            <a:noFill/>
            <a:miter lim="800000"/>
            <a:headEnd/>
            <a:tailEnd/>
          </a:ln>
          <a:effectLst/>
        </p:spPr>
        <p:txBody>
          <a:bodyPr wrap="none" anchor="ctr"/>
          <a:lstStyle/>
          <a:p>
            <a:endParaRPr lang="en-US"/>
          </a:p>
        </p:txBody>
      </p:sp>
      <p:sp>
        <p:nvSpPr>
          <p:cNvPr id="166919" name="Rectangle 7"/>
          <p:cNvSpPr>
            <a:spLocks noChangeArrowheads="1"/>
          </p:cNvSpPr>
          <p:nvPr/>
        </p:nvSpPr>
        <p:spPr bwMode="auto">
          <a:xfrm>
            <a:off x="9245600" y="3733801"/>
            <a:ext cx="1425071" cy="582211"/>
          </a:xfrm>
          <a:prstGeom prst="rect">
            <a:avLst/>
          </a:prstGeom>
          <a:noFill/>
          <a:ln w="12700">
            <a:noFill/>
            <a:miter lim="800000"/>
            <a:headEnd/>
            <a:tailEnd/>
          </a:ln>
          <a:effectLst/>
        </p:spPr>
        <p:txBody>
          <a:bodyPr wrap="none" lIns="90488" tIns="44450" rIns="90488" bIns="44450">
            <a:spAutoFit/>
          </a:bodyPr>
          <a:lstStyle/>
          <a:p>
            <a:r>
              <a:rPr lang="en-US" sz="3200" b="1">
                <a:effectLst>
                  <a:outerShdw dist="63500" dir="2700000" algn="tl" rotWithShape="0">
                    <a:prstClr val="black">
                      <a:alpha val="61000"/>
                    </a:prstClr>
                  </a:outerShdw>
                </a:effectLst>
              </a:rPr>
              <a:t>FV = ?</a:t>
            </a:r>
            <a:endParaRPr lang="en-US" sz="3200" b="1">
              <a:solidFill>
                <a:schemeClr val="tx2"/>
              </a:solidFill>
              <a:effectLst>
                <a:outerShdw dist="63500" dir="2700000" algn="tl" rotWithShape="0">
                  <a:prstClr val="black">
                    <a:alpha val="61000"/>
                  </a:prstClr>
                </a:outerShdw>
              </a:effectLst>
            </a:endParaRPr>
          </a:p>
        </p:txBody>
      </p:sp>
      <p:sp>
        <p:nvSpPr>
          <p:cNvPr id="166920" name="Line 8"/>
          <p:cNvSpPr>
            <a:spLocks noChangeShapeType="1"/>
          </p:cNvSpPr>
          <p:nvPr/>
        </p:nvSpPr>
        <p:spPr bwMode="auto">
          <a:xfrm>
            <a:off x="1595967" y="3201988"/>
            <a:ext cx="0" cy="628650"/>
          </a:xfrm>
          <a:prstGeom prst="line">
            <a:avLst/>
          </a:prstGeom>
          <a:noFill/>
          <a:ln w="25400">
            <a:solidFill>
              <a:schemeClr val="tx2"/>
            </a:solidFill>
            <a:round/>
            <a:headEnd/>
            <a:tailEnd/>
          </a:ln>
          <a:effectLst/>
        </p:spPr>
        <p:txBody>
          <a:bodyPr wrap="none" anchor="ctr"/>
          <a:lstStyle/>
          <a:p>
            <a:endParaRPr lang="en-US"/>
          </a:p>
        </p:txBody>
      </p:sp>
      <p:sp>
        <p:nvSpPr>
          <p:cNvPr id="166921" name="Line 9"/>
          <p:cNvSpPr>
            <a:spLocks noChangeShapeType="1"/>
          </p:cNvSpPr>
          <p:nvPr/>
        </p:nvSpPr>
        <p:spPr bwMode="auto">
          <a:xfrm>
            <a:off x="4542367" y="3201988"/>
            <a:ext cx="0" cy="628650"/>
          </a:xfrm>
          <a:prstGeom prst="line">
            <a:avLst/>
          </a:prstGeom>
          <a:noFill/>
          <a:ln w="25400">
            <a:solidFill>
              <a:schemeClr val="tx2"/>
            </a:solidFill>
            <a:round/>
            <a:headEnd/>
            <a:tailEnd/>
          </a:ln>
          <a:effectLst/>
        </p:spPr>
        <p:txBody>
          <a:bodyPr wrap="none" anchor="ctr"/>
          <a:lstStyle/>
          <a:p>
            <a:endParaRPr lang="en-US"/>
          </a:p>
        </p:txBody>
      </p:sp>
      <p:sp>
        <p:nvSpPr>
          <p:cNvPr id="166922" name="Line 10"/>
          <p:cNvSpPr>
            <a:spLocks noChangeShapeType="1"/>
          </p:cNvSpPr>
          <p:nvPr/>
        </p:nvSpPr>
        <p:spPr bwMode="auto">
          <a:xfrm>
            <a:off x="7183967" y="3201988"/>
            <a:ext cx="0" cy="628650"/>
          </a:xfrm>
          <a:prstGeom prst="line">
            <a:avLst/>
          </a:prstGeom>
          <a:noFill/>
          <a:ln w="25400">
            <a:solidFill>
              <a:schemeClr val="tx2"/>
            </a:solidFill>
            <a:round/>
            <a:headEnd/>
            <a:tailEnd/>
          </a:ln>
          <a:effectLst/>
        </p:spPr>
        <p:txBody>
          <a:bodyPr wrap="none" anchor="ctr"/>
          <a:lstStyle/>
          <a:p>
            <a:endParaRPr lang="en-US"/>
          </a:p>
        </p:txBody>
      </p:sp>
      <p:sp>
        <p:nvSpPr>
          <p:cNvPr id="166923" name="Line 11"/>
          <p:cNvSpPr>
            <a:spLocks noChangeShapeType="1"/>
          </p:cNvSpPr>
          <p:nvPr/>
        </p:nvSpPr>
        <p:spPr bwMode="auto">
          <a:xfrm>
            <a:off x="10231967" y="3201988"/>
            <a:ext cx="0" cy="628650"/>
          </a:xfrm>
          <a:prstGeom prst="line">
            <a:avLst/>
          </a:prstGeom>
          <a:noFill/>
          <a:ln w="25400">
            <a:solidFill>
              <a:schemeClr val="tx2"/>
            </a:solidFill>
            <a:round/>
            <a:headEnd/>
            <a:tailEnd/>
          </a:ln>
          <a:effectLst/>
        </p:spPr>
        <p:txBody>
          <a:bodyPr wrap="none" anchor="ctr"/>
          <a:lstStyle/>
          <a:p>
            <a:endParaRPr lang="en-US"/>
          </a:p>
        </p:txBody>
      </p:sp>
      <p:sp>
        <p:nvSpPr>
          <p:cNvPr id="166924" name="Rectangle 12"/>
          <p:cNvSpPr>
            <a:spLocks noChangeArrowheads="1"/>
          </p:cNvSpPr>
          <p:nvPr/>
        </p:nvSpPr>
        <p:spPr bwMode="auto">
          <a:xfrm>
            <a:off x="6654800" y="3830638"/>
            <a:ext cx="922867" cy="457200"/>
          </a:xfrm>
          <a:prstGeom prst="rect">
            <a:avLst/>
          </a:prstGeom>
          <a:noFill/>
          <a:ln w="12700">
            <a:noFill/>
            <a:miter lim="800000"/>
            <a:headEnd/>
            <a:tailEnd/>
          </a:ln>
          <a:effectLst/>
        </p:spPr>
        <p:txBody>
          <a:bodyPr wrap="none" anchor="ctr"/>
          <a:lstStyle/>
          <a:p>
            <a:endParaRPr lang="en-US"/>
          </a:p>
        </p:txBody>
      </p:sp>
      <p:sp>
        <p:nvSpPr>
          <p:cNvPr id="166925" name="Rectangle 13"/>
          <p:cNvSpPr>
            <a:spLocks noChangeArrowheads="1"/>
          </p:cNvSpPr>
          <p:nvPr/>
        </p:nvSpPr>
        <p:spPr bwMode="auto">
          <a:xfrm>
            <a:off x="1373717" y="2516188"/>
            <a:ext cx="410370" cy="582211"/>
          </a:xfrm>
          <a:prstGeom prst="rect">
            <a:avLst/>
          </a:prstGeom>
          <a:noFill/>
          <a:ln w="12700">
            <a:noFill/>
            <a:miter lim="800000"/>
            <a:headEnd/>
            <a:tailEnd/>
          </a:ln>
          <a:effectLst/>
        </p:spPr>
        <p:txBody>
          <a:bodyPr wrap="none" lIns="90488" tIns="44450" rIns="90488" bIns="44450">
            <a:spAutoFit/>
          </a:bodyPr>
          <a:lstStyle/>
          <a:p>
            <a:r>
              <a:rPr lang="en-US" sz="3200" b="1">
                <a:solidFill>
                  <a:schemeClr val="tx2"/>
                </a:solidFill>
              </a:rPr>
              <a:t>0</a:t>
            </a:r>
          </a:p>
        </p:txBody>
      </p:sp>
      <p:sp>
        <p:nvSpPr>
          <p:cNvPr id="166926" name="Rectangle 14"/>
          <p:cNvSpPr>
            <a:spLocks noChangeArrowheads="1"/>
          </p:cNvSpPr>
          <p:nvPr/>
        </p:nvSpPr>
        <p:spPr bwMode="auto">
          <a:xfrm>
            <a:off x="4320117" y="2516188"/>
            <a:ext cx="410370" cy="582211"/>
          </a:xfrm>
          <a:prstGeom prst="rect">
            <a:avLst/>
          </a:prstGeom>
          <a:noFill/>
          <a:ln w="12700">
            <a:noFill/>
            <a:miter lim="800000"/>
            <a:headEnd/>
            <a:tailEnd/>
          </a:ln>
          <a:effectLst/>
        </p:spPr>
        <p:txBody>
          <a:bodyPr wrap="none" lIns="90488" tIns="44450" rIns="90488" bIns="44450">
            <a:spAutoFit/>
          </a:bodyPr>
          <a:lstStyle/>
          <a:p>
            <a:r>
              <a:rPr lang="en-US" sz="3200" b="1">
                <a:solidFill>
                  <a:schemeClr val="tx2"/>
                </a:solidFill>
              </a:rPr>
              <a:t>1</a:t>
            </a:r>
          </a:p>
        </p:txBody>
      </p:sp>
      <p:sp>
        <p:nvSpPr>
          <p:cNvPr id="166927" name="Rectangle 15"/>
          <p:cNvSpPr>
            <a:spLocks noChangeArrowheads="1"/>
          </p:cNvSpPr>
          <p:nvPr/>
        </p:nvSpPr>
        <p:spPr bwMode="auto">
          <a:xfrm>
            <a:off x="6961717" y="2516188"/>
            <a:ext cx="410370" cy="582211"/>
          </a:xfrm>
          <a:prstGeom prst="rect">
            <a:avLst/>
          </a:prstGeom>
          <a:noFill/>
          <a:ln w="12700">
            <a:noFill/>
            <a:miter lim="800000"/>
            <a:headEnd/>
            <a:tailEnd/>
          </a:ln>
          <a:effectLst/>
        </p:spPr>
        <p:txBody>
          <a:bodyPr wrap="none" lIns="90488" tIns="44450" rIns="90488" bIns="44450">
            <a:spAutoFit/>
          </a:bodyPr>
          <a:lstStyle/>
          <a:p>
            <a:r>
              <a:rPr lang="en-US" sz="3200" b="1">
                <a:solidFill>
                  <a:schemeClr val="tx2"/>
                </a:solidFill>
              </a:rPr>
              <a:t>2</a:t>
            </a:r>
          </a:p>
        </p:txBody>
      </p:sp>
      <p:sp>
        <p:nvSpPr>
          <p:cNvPr id="166928" name="Rectangle 16"/>
          <p:cNvSpPr>
            <a:spLocks noChangeArrowheads="1"/>
          </p:cNvSpPr>
          <p:nvPr/>
        </p:nvSpPr>
        <p:spPr bwMode="auto">
          <a:xfrm>
            <a:off x="10009717" y="2516188"/>
            <a:ext cx="410370" cy="582211"/>
          </a:xfrm>
          <a:prstGeom prst="rect">
            <a:avLst/>
          </a:prstGeom>
          <a:noFill/>
          <a:ln w="12700">
            <a:noFill/>
            <a:miter lim="800000"/>
            <a:headEnd/>
            <a:tailEnd/>
          </a:ln>
          <a:effectLst/>
        </p:spPr>
        <p:txBody>
          <a:bodyPr wrap="none" lIns="90488" tIns="44450" rIns="90488" bIns="44450">
            <a:spAutoFit/>
          </a:bodyPr>
          <a:lstStyle/>
          <a:p>
            <a:r>
              <a:rPr lang="en-US" sz="3200" b="1">
                <a:solidFill>
                  <a:schemeClr val="tx2"/>
                </a:solidFill>
              </a:rPr>
              <a:t>3</a:t>
            </a:r>
          </a:p>
        </p:txBody>
      </p:sp>
      <p:sp>
        <p:nvSpPr>
          <p:cNvPr id="166929" name="Rectangle 17"/>
          <p:cNvSpPr>
            <a:spLocks noChangeArrowheads="1"/>
          </p:cNvSpPr>
          <p:nvPr/>
        </p:nvSpPr>
        <p:spPr bwMode="auto">
          <a:xfrm>
            <a:off x="2389717" y="3133726"/>
            <a:ext cx="799900" cy="459100"/>
          </a:xfrm>
          <a:prstGeom prst="rect">
            <a:avLst/>
          </a:prstGeom>
          <a:noFill/>
          <a:ln w="12700">
            <a:noFill/>
            <a:miter lim="800000"/>
            <a:headEnd/>
            <a:tailEnd/>
          </a:ln>
          <a:effectLst/>
        </p:spPr>
        <p:txBody>
          <a:bodyPr wrap="none" lIns="90488" tIns="44450" rIns="90488" bIns="44450">
            <a:spAutoFit/>
          </a:bodyPr>
          <a:lstStyle/>
          <a:p>
            <a:r>
              <a:rPr lang="en-US" sz="2400" b="1">
                <a:solidFill>
                  <a:schemeClr val="tx2"/>
                </a:solidFill>
              </a:rPr>
              <a:t>10%</a:t>
            </a:r>
          </a:p>
        </p:txBody>
      </p:sp>
      <p:sp>
        <p:nvSpPr>
          <p:cNvPr id="166930" name="Rectangle 18"/>
          <p:cNvSpPr>
            <a:spLocks noChangeArrowheads="1"/>
          </p:cNvSpPr>
          <p:nvPr/>
        </p:nvSpPr>
        <p:spPr bwMode="auto">
          <a:xfrm>
            <a:off x="5791201" y="5649984"/>
            <a:ext cx="2859314" cy="654050"/>
          </a:xfrm>
          <a:prstGeom prst="rect">
            <a:avLst/>
          </a:prstGeom>
          <a:solidFill>
            <a:srgbClr val="FAFD00"/>
          </a:solidFill>
          <a:ln w="12700">
            <a:noFill/>
            <a:miter lim="800000"/>
            <a:headEnd/>
            <a:tailEnd/>
          </a:ln>
          <a:effectLst/>
        </p:spPr>
        <p:txBody>
          <a:bodyPr wrap="none" anchor="ctr"/>
          <a:lstStyle/>
          <a:p>
            <a:endParaRPr lang="en-US"/>
          </a:p>
        </p:txBody>
      </p:sp>
      <p:sp>
        <p:nvSpPr>
          <p:cNvPr id="166931" name="Rectangle 19"/>
          <p:cNvSpPr>
            <a:spLocks noChangeArrowheads="1"/>
          </p:cNvSpPr>
          <p:nvPr/>
        </p:nvSpPr>
        <p:spPr bwMode="auto">
          <a:xfrm>
            <a:off x="1219201" y="5105401"/>
            <a:ext cx="7601441" cy="1074653"/>
          </a:xfrm>
          <a:prstGeom prst="rect">
            <a:avLst/>
          </a:prstGeom>
          <a:noFill/>
          <a:ln w="12700">
            <a:noFill/>
            <a:miter lim="800000"/>
            <a:headEnd/>
            <a:tailEnd/>
          </a:ln>
          <a:effectLst/>
        </p:spPr>
        <p:txBody>
          <a:bodyPr wrap="none" lIns="90488" tIns="44450" rIns="90488" bIns="44450">
            <a:spAutoFit/>
          </a:bodyPr>
          <a:lstStyle/>
          <a:p>
            <a:r>
              <a:rPr lang="en-US" sz="3200" b="1">
                <a:effectLst>
                  <a:outerShdw blurRad="88900" dist="63500" dir="2700000" algn="tl" rotWithShape="0">
                    <a:prstClr val="black">
                      <a:alpha val="66000"/>
                    </a:prstClr>
                  </a:outerShdw>
                </a:effectLst>
              </a:rPr>
              <a:t>Finding FVs (moving to the right</a:t>
            </a:r>
          </a:p>
          <a:p>
            <a:r>
              <a:rPr lang="en-US" sz="3200" b="1">
                <a:effectLst>
                  <a:outerShdw blurRad="88900" dist="63500" dir="2700000" algn="tl" rotWithShape="0">
                    <a:prstClr val="black">
                      <a:alpha val="66000"/>
                    </a:prstClr>
                  </a:outerShdw>
                </a:effectLst>
              </a:rPr>
              <a:t>on a time line) is called </a:t>
            </a:r>
            <a:r>
              <a:rPr lang="en-US" sz="3200" b="1">
                <a:solidFill>
                  <a:srgbClr val="00B0F0"/>
                </a:solidFill>
                <a:effectLst>
                  <a:outerShdw blurRad="88900" dist="63500" dir="2700000" algn="tl" rotWithShape="0">
                    <a:prstClr val="black">
                      <a:alpha val="66000"/>
                    </a:prstClr>
                  </a:outerShdw>
                </a:effectLst>
              </a:rPr>
              <a:t>compounding.</a:t>
            </a:r>
          </a:p>
        </p:txBody>
      </p:sp>
      <p:sp>
        <p:nvSpPr>
          <p:cNvPr id="166932" name="Line 20"/>
          <p:cNvSpPr>
            <a:spLocks noChangeShapeType="1"/>
          </p:cNvSpPr>
          <p:nvPr/>
        </p:nvSpPr>
        <p:spPr bwMode="auto">
          <a:xfrm>
            <a:off x="2540000" y="4038600"/>
            <a:ext cx="6502400" cy="0"/>
          </a:xfrm>
          <a:prstGeom prst="line">
            <a:avLst/>
          </a:prstGeom>
          <a:noFill/>
          <a:ln w="28575">
            <a:solidFill>
              <a:schemeClr val="tx1"/>
            </a:solidFill>
            <a:prstDash val="lgDash"/>
            <a:round/>
            <a:headEnd/>
            <a:tailEnd type="triangle" w="med" len="med"/>
          </a:ln>
          <a:effectLst/>
        </p:spPr>
        <p:txBody>
          <a:bodyPr wrap="none" anchor="ctr"/>
          <a:lstStyle/>
          <a:p>
            <a:endParaRPr lang="en-US"/>
          </a:p>
        </p:txBody>
      </p:sp>
      <p:sp>
        <p:nvSpPr>
          <p:cNvPr id="166933" name="Rectangle 21"/>
          <p:cNvSpPr>
            <a:spLocks noChangeArrowheads="1"/>
          </p:cNvSpPr>
          <p:nvPr/>
        </p:nvSpPr>
        <p:spPr bwMode="auto">
          <a:xfrm>
            <a:off x="1016000" y="3733801"/>
            <a:ext cx="865623" cy="582211"/>
          </a:xfrm>
          <a:prstGeom prst="rect">
            <a:avLst/>
          </a:prstGeom>
          <a:solidFill>
            <a:srgbClr val="7FFF00"/>
          </a:solidFill>
          <a:ln w="12700">
            <a:noFill/>
            <a:miter lim="800000"/>
            <a:headEnd/>
            <a:tailEnd/>
          </a:ln>
          <a:effectLst/>
        </p:spPr>
        <p:txBody>
          <a:bodyPr wrap="none" lIns="90488" tIns="44450" rIns="90488" bIns="44450">
            <a:spAutoFit/>
          </a:bodyPr>
          <a:lstStyle/>
          <a:p>
            <a:r>
              <a:rPr lang="en-US" sz="3200" b="1">
                <a:solidFill>
                  <a:schemeClr val="tx2"/>
                </a:solidFill>
                <a:effectLst>
                  <a:outerShdw blurRad="101600" dist="76200" dir="2700000" algn="tl" rotWithShape="0">
                    <a:prstClr val="black">
                      <a:alpha val="72000"/>
                    </a:prstClr>
                  </a:outerShdw>
                </a:effectLst>
              </a:rPr>
              <a:t>100</a:t>
            </a:r>
          </a:p>
        </p:txBody>
      </p:sp>
      <p:sp>
        <p:nvSpPr>
          <p:cNvPr id="166934" name="Line 22"/>
          <p:cNvSpPr>
            <a:spLocks noChangeShapeType="1"/>
          </p:cNvSpPr>
          <p:nvPr/>
        </p:nvSpPr>
        <p:spPr bwMode="auto">
          <a:xfrm>
            <a:off x="1591733" y="3505200"/>
            <a:ext cx="8669867" cy="0"/>
          </a:xfrm>
          <a:prstGeom prst="line">
            <a:avLst/>
          </a:prstGeom>
          <a:noFill/>
          <a:ln w="25400">
            <a:solidFill>
              <a:schemeClr val="tx2"/>
            </a:solidFill>
            <a:round/>
            <a:headEnd/>
            <a:tailEnd/>
          </a:ln>
          <a:effectLst/>
        </p:spPr>
        <p:txBody>
          <a:bodyPr wrap="none" anchor="ctr"/>
          <a:lstStyle/>
          <a:p>
            <a:endParaRPr lang="en-US"/>
          </a:p>
        </p:txBody>
      </p:sp>
    </p:spTree>
    <p:extLst>
      <p:ext uri="{BB962C8B-B14F-4D97-AF65-F5344CB8AC3E}">
        <p14:creationId xmlns:p14="http://schemas.microsoft.com/office/powerpoint/2010/main" val="3538854033"/>
      </p:ext>
    </p:extLst>
  </p:cSld>
  <p:clrMapOvr>
    <a:masterClrMapping/>
  </p:clrMapOvr>
  <p:transition>
    <p:zoom/>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ChangeArrowheads="1"/>
          </p:cNvSpPr>
          <p:nvPr/>
        </p:nvSpPr>
        <p:spPr bwMode="auto">
          <a:xfrm>
            <a:off x="914400" y="6248400"/>
            <a:ext cx="2540000" cy="457200"/>
          </a:xfrm>
          <a:prstGeom prst="rect">
            <a:avLst/>
          </a:prstGeom>
          <a:noFill/>
          <a:ln w="12700">
            <a:noFill/>
            <a:miter lim="800000"/>
            <a:headEnd/>
            <a:tailEnd/>
          </a:ln>
          <a:effectLst/>
        </p:spPr>
        <p:txBody>
          <a:bodyPr wrap="none" anchor="ctr"/>
          <a:lstStyle/>
          <a:p>
            <a:endParaRPr lang="en-US"/>
          </a:p>
        </p:txBody>
      </p:sp>
      <p:sp>
        <p:nvSpPr>
          <p:cNvPr id="167939" name="Rectangle 3"/>
          <p:cNvSpPr>
            <a:spLocks noChangeArrowheads="1"/>
          </p:cNvSpPr>
          <p:nvPr/>
        </p:nvSpPr>
        <p:spPr bwMode="auto">
          <a:xfrm>
            <a:off x="4165600" y="6248400"/>
            <a:ext cx="3860800" cy="457200"/>
          </a:xfrm>
          <a:prstGeom prst="rect">
            <a:avLst/>
          </a:prstGeom>
          <a:noFill/>
          <a:ln w="12700">
            <a:noFill/>
            <a:miter lim="800000"/>
            <a:headEnd/>
            <a:tailEnd/>
          </a:ln>
          <a:effectLst/>
        </p:spPr>
        <p:txBody>
          <a:bodyPr wrap="none" anchor="ctr"/>
          <a:lstStyle/>
          <a:p>
            <a:endParaRPr lang="en-US"/>
          </a:p>
        </p:txBody>
      </p:sp>
      <p:sp>
        <p:nvSpPr>
          <p:cNvPr id="167940" name="Rectangle 4"/>
          <p:cNvSpPr>
            <a:spLocks noChangeArrowheads="1"/>
          </p:cNvSpPr>
          <p:nvPr/>
        </p:nvSpPr>
        <p:spPr bwMode="auto">
          <a:xfrm>
            <a:off x="895351" y="749301"/>
            <a:ext cx="3345469" cy="582211"/>
          </a:xfrm>
          <a:prstGeom prst="rect">
            <a:avLst/>
          </a:prstGeom>
          <a:solidFill>
            <a:schemeClr val="folHlink"/>
          </a:solidFill>
          <a:ln w="12700">
            <a:noFill/>
            <a:miter lim="800000"/>
            <a:headEnd/>
            <a:tailEnd/>
          </a:ln>
          <a:effectLst/>
        </p:spPr>
        <p:txBody>
          <a:bodyPr wrap="none" lIns="90488" tIns="44450" rIns="90488" bIns="44450">
            <a:spAutoFit/>
          </a:bodyPr>
          <a:lstStyle/>
          <a:p>
            <a:r>
              <a:rPr lang="en-US" sz="3200" b="1" smtClean="0"/>
              <a:t>Setelah 1 tahun:</a:t>
            </a:r>
            <a:endParaRPr lang="en-US" sz="3200" b="1"/>
          </a:p>
        </p:txBody>
      </p:sp>
      <p:sp>
        <p:nvSpPr>
          <p:cNvPr id="167941" name="Rectangle 5"/>
          <p:cNvSpPr>
            <a:spLocks noChangeArrowheads="1"/>
          </p:cNvSpPr>
          <p:nvPr/>
        </p:nvSpPr>
        <p:spPr bwMode="auto">
          <a:xfrm>
            <a:off x="1811867" y="1358900"/>
            <a:ext cx="5783636" cy="2059538"/>
          </a:xfrm>
          <a:prstGeom prst="rect">
            <a:avLst/>
          </a:prstGeom>
          <a:noFill/>
          <a:ln w="12700">
            <a:noFill/>
            <a:miter lim="800000"/>
            <a:headEnd/>
            <a:tailEnd/>
          </a:ln>
          <a:effectLst/>
        </p:spPr>
        <p:txBody>
          <a:bodyPr wrap="none" lIns="90488" tIns="44450" rIns="90488" bIns="44450">
            <a:spAutoFit/>
          </a:bodyPr>
          <a:lstStyle/>
          <a:p>
            <a:r>
              <a:rPr lang="en-US" sz="3200" b="1"/>
              <a:t>FV</a:t>
            </a:r>
            <a:r>
              <a:rPr lang="en-US" sz="3200" b="1" baseline="-25000"/>
              <a:t>1</a:t>
            </a:r>
            <a:r>
              <a:rPr lang="en-US" sz="3200" b="1"/>
              <a:t>	= PV + INT</a:t>
            </a:r>
            <a:r>
              <a:rPr lang="en-US" sz="3200" b="1" baseline="-25000"/>
              <a:t>1 </a:t>
            </a:r>
            <a:r>
              <a:rPr lang="en-US" sz="3200" b="1"/>
              <a:t>= PV + PV (i)</a:t>
            </a:r>
          </a:p>
          <a:p>
            <a:r>
              <a:rPr lang="en-US" sz="3200" b="1"/>
              <a:t>	= PV(1 + i)</a:t>
            </a:r>
          </a:p>
          <a:p>
            <a:r>
              <a:rPr lang="en-US" sz="3200" b="1"/>
              <a:t>	= $100(1.10)	</a:t>
            </a:r>
          </a:p>
          <a:p>
            <a:r>
              <a:rPr lang="en-US" sz="3200" b="1"/>
              <a:t>	= </a:t>
            </a:r>
            <a:r>
              <a:rPr lang="en-US" sz="3200" b="1">
                <a:solidFill>
                  <a:schemeClr val="hlink"/>
                </a:solidFill>
              </a:rPr>
              <a:t>$110.00.</a:t>
            </a:r>
          </a:p>
        </p:txBody>
      </p:sp>
      <p:sp>
        <p:nvSpPr>
          <p:cNvPr id="167942" name="Rectangle 6"/>
          <p:cNvSpPr>
            <a:spLocks noChangeArrowheads="1"/>
          </p:cNvSpPr>
          <p:nvPr/>
        </p:nvSpPr>
        <p:spPr bwMode="auto">
          <a:xfrm>
            <a:off x="895351" y="3416301"/>
            <a:ext cx="3345469" cy="582211"/>
          </a:xfrm>
          <a:prstGeom prst="rect">
            <a:avLst/>
          </a:prstGeom>
          <a:solidFill>
            <a:schemeClr val="folHlink"/>
          </a:solidFill>
          <a:ln w="12700">
            <a:noFill/>
            <a:miter lim="800000"/>
            <a:headEnd/>
            <a:tailEnd/>
          </a:ln>
          <a:effectLst/>
        </p:spPr>
        <p:txBody>
          <a:bodyPr wrap="none" lIns="90488" tIns="44450" rIns="90488" bIns="44450">
            <a:spAutoFit/>
          </a:bodyPr>
          <a:lstStyle/>
          <a:p>
            <a:r>
              <a:rPr lang="en-US" sz="3200" b="1" smtClean="0"/>
              <a:t>Setelah 2 tahun:</a:t>
            </a:r>
            <a:endParaRPr lang="en-US" sz="3200" b="1"/>
          </a:p>
        </p:txBody>
      </p:sp>
      <p:sp>
        <p:nvSpPr>
          <p:cNvPr id="167943" name="Rectangle 7"/>
          <p:cNvSpPr>
            <a:spLocks noChangeArrowheads="1"/>
          </p:cNvSpPr>
          <p:nvPr/>
        </p:nvSpPr>
        <p:spPr bwMode="auto">
          <a:xfrm>
            <a:off x="1811868" y="4178300"/>
            <a:ext cx="3592331" cy="1567096"/>
          </a:xfrm>
          <a:prstGeom prst="rect">
            <a:avLst/>
          </a:prstGeom>
          <a:noFill/>
          <a:ln w="12700">
            <a:noFill/>
            <a:miter lim="800000"/>
            <a:headEnd/>
            <a:tailEnd/>
          </a:ln>
          <a:effectLst/>
        </p:spPr>
        <p:txBody>
          <a:bodyPr wrap="none" lIns="90488" tIns="44450" rIns="90488" bIns="44450">
            <a:spAutoFit/>
          </a:bodyPr>
          <a:lstStyle/>
          <a:p>
            <a:r>
              <a:rPr lang="en-US" sz="3200" b="1"/>
              <a:t>FV</a:t>
            </a:r>
            <a:r>
              <a:rPr lang="en-US" sz="3200" b="1" baseline="-25000"/>
              <a:t>2</a:t>
            </a:r>
            <a:r>
              <a:rPr lang="en-US" sz="3200" b="1"/>
              <a:t>	= PV(1 + i)</a:t>
            </a:r>
            <a:r>
              <a:rPr lang="en-US" sz="3200" b="1" baseline="30000"/>
              <a:t>2</a:t>
            </a:r>
            <a:endParaRPr lang="en-US" sz="3200" b="1"/>
          </a:p>
          <a:p>
            <a:r>
              <a:rPr lang="en-US" sz="3200" b="1"/>
              <a:t>	= $100(1.10)</a:t>
            </a:r>
            <a:r>
              <a:rPr lang="en-US" sz="3200" b="1" baseline="30000"/>
              <a:t>2</a:t>
            </a:r>
            <a:endParaRPr lang="en-US" sz="3200" b="1"/>
          </a:p>
          <a:p>
            <a:r>
              <a:rPr lang="en-US" sz="3200" b="1"/>
              <a:t>	= </a:t>
            </a:r>
            <a:r>
              <a:rPr lang="en-US" sz="3200" b="1">
                <a:solidFill>
                  <a:schemeClr val="hlink"/>
                </a:solidFill>
              </a:rPr>
              <a:t>$121.00.</a:t>
            </a:r>
          </a:p>
        </p:txBody>
      </p:sp>
    </p:spTree>
    <p:extLst>
      <p:ext uri="{BB962C8B-B14F-4D97-AF65-F5344CB8AC3E}">
        <p14:creationId xmlns:p14="http://schemas.microsoft.com/office/powerpoint/2010/main" val="859646402"/>
      </p:ext>
    </p:extLst>
  </p:cSld>
  <p:clrMapOvr>
    <a:masterClrMapping/>
  </p:clrMapOvr>
  <p:transition>
    <p:zo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ChangeArrowheads="1"/>
          </p:cNvSpPr>
          <p:nvPr/>
        </p:nvSpPr>
        <p:spPr bwMode="auto">
          <a:xfrm>
            <a:off x="914400" y="6248400"/>
            <a:ext cx="2540000" cy="457200"/>
          </a:xfrm>
          <a:prstGeom prst="rect">
            <a:avLst/>
          </a:prstGeom>
          <a:noFill/>
          <a:ln w="12700">
            <a:noFill/>
            <a:miter lim="800000"/>
            <a:headEnd/>
            <a:tailEnd/>
          </a:ln>
          <a:effectLst/>
        </p:spPr>
        <p:txBody>
          <a:bodyPr wrap="none" anchor="ctr"/>
          <a:lstStyle/>
          <a:p>
            <a:endParaRPr lang="en-US"/>
          </a:p>
        </p:txBody>
      </p:sp>
      <p:sp>
        <p:nvSpPr>
          <p:cNvPr id="168963" name="Rectangle 3"/>
          <p:cNvSpPr>
            <a:spLocks noChangeArrowheads="1"/>
          </p:cNvSpPr>
          <p:nvPr/>
        </p:nvSpPr>
        <p:spPr bwMode="auto">
          <a:xfrm>
            <a:off x="4165600" y="6248400"/>
            <a:ext cx="3860800" cy="457200"/>
          </a:xfrm>
          <a:prstGeom prst="rect">
            <a:avLst/>
          </a:prstGeom>
          <a:noFill/>
          <a:ln w="12700">
            <a:noFill/>
            <a:miter lim="800000"/>
            <a:headEnd/>
            <a:tailEnd/>
          </a:ln>
          <a:effectLst/>
        </p:spPr>
        <p:txBody>
          <a:bodyPr wrap="none" anchor="ctr"/>
          <a:lstStyle/>
          <a:p>
            <a:endParaRPr lang="en-US"/>
          </a:p>
        </p:txBody>
      </p:sp>
      <p:sp>
        <p:nvSpPr>
          <p:cNvPr id="168964" name="Rectangle 4"/>
          <p:cNvSpPr>
            <a:spLocks noChangeArrowheads="1"/>
          </p:cNvSpPr>
          <p:nvPr/>
        </p:nvSpPr>
        <p:spPr bwMode="auto">
          <a:xfrm>
            <a:off x="1333500" y="996951"/>
            <a:ext cx="3345469" cy="582211"/>
          </a:xfrm>
          <a:prstGeom prst="rect">
            <a:avLst/>
          </a:prstGeom>
          <a:solidFill>
            <a:schemeClr val="folHlink"/>
          </a:solidFill>
          <a:ln w="12700">
            <a:noFill/>
            <a:miter lim="800000"/>
            <a:headEnd/>
            <a:tailEnd/>
          </a:ln>
          <a:effectLst/>
        </p:spPr>
        <p:txBody>
          <a:bodyPr wrap="none" lIns="90488" tIns="44450" rIns="90488" bIns="44450">
            <a:spAutoFit/>
          </a:bodyPr>
          <a:lstStyle/>
          <a:p>
            <a:r>
              <a:rPr lang="en-US" sz="3200" b="1" smtClean="0"/>
              <a:t>Setelah 3 tahun:</a:t>
            </a:r>
            <a:endParaRPr lang="en-US" sz="3200" b="1"/>
          </a:p>
        </p:txBody>
      </p:sp>
      <p:sp>
        <p:nvSpPr>
          <p:cNvPr id="168965" name="Rectangle 5"/>
          <p:cNvSpPr>
            <a:spLocks noChangeArrowheads="1"/>
          </p:cNvSpPr>
          <p:nvPr/>
        </p:nvSpPr>
        <p:spPr bwMode="auto">
          <a:xfrm>
            <a:off x="2349501" y="1758950"/>
            <a:ext cx="3592331" cy="1567096"/>
          </a:xfrm>
          <a:prstGeom prst="rect">
            <a:avLst/>
          </a:prstGeom>
          <a:noFill/>
          <a:ln w="12700">
            <a:noFill/>
            <a:miter lim="800000"/>
            <a:headEnd/>
            <a:tailEnd/>
          </a:ln>
          <a:effectLst/>
        </p:spPr>
        <p:txBody>
          <a:bodyPr wrap="none" lIns="90488" tIns="44450" rIns="90488" bIns="44450">
            <a:spAutoFit/>
          </a:bodyPr>
          <a:lstStyle/>
          <a:p>
            <a:r>
              <a:rPr lang="en-US" sz="3200" b="1"/>
              <a:t>FV</a:t>
            </a:r>
            <a:r>
              <a:rPr lang="en-US" sz="3200" b="1" baseline="-25000"/>
              <a:t>3</a:t>
            </a:r>
            <a:r>
              <a:rPr lang="en-US" sz="3200" b="1"/>
              <a:t>	= PV(1 + i)</a:t>
            </a:r>
            <a:r>
              <a:rPr lang="en-US" sz="3200" b="1" baseline="30000"/>
              <a:t>3</a:t>
            </a:r>
            <a:endParaRPr lang="en-US" sz="3200" b="1"/>
          </a:p>
          <a:p>
            <a:r>
              <a:rPr lang="en-US" sz="3200" b="1"/>
              <a:t>	= $100(1.10)</a:t>
            </a:r>
            <a:r>
              <a:rPr lang="en-US" sz="3200" b="1" baseline="30000"/>
              <a:t>3</a:t>
            </a:r>
            <a:endParaRPr lang="en-US" sz="3200" b="1"/>
          </a:p>
          <a:p>
            <a:r>
              <a:rPr lang="en-US" sz="3200" b="1"/>
              <a:t>	= </a:t>
            </a:r>
            <a:r>
              <a:rPr lang="en-US" sz="3200" b="1">
                <a:solidFill>
                  <a:schemeClr val="hlink"/>
                </a:solidFill>
              </a:rPr>
              <a:t>$133.10.</a:t>
            </a:r>
          </a:p>
        </p:txBody>
      </p:sp>
      <p:sp>
        <p:nvSpPr>
          <p:cNvPr id="168966" name="Rectangle 6"/>
          <p:cNvSpPr>
            <a:spLocks noChangeArrowheads="1"/>
          </p:cNvSpPr>
          <p:nvPr/>
        </p:nvSpPr>
        <p:spPr bwMode="auto">
          <a:xfrm>
            <a:off x="1333500" y="3925888"/>
            <a:ext cx="2986396" cy="582211"/>
          </a:xfrm>
          <a:prstGeom prst="rect">
            <a:avLst/>
          </a:prstGeom>
          <a:noFill/>
          <a:ln w="12700">
            <a:noFill/>
            <a:miter lim="800000"/>
            <a:headEnd/>
            <a:tailEnd/>
          </a:ln>
          <a:effectLst/>
        </p:spPr>
        <p:txBody>
          <a:bodyPr wrap="none" lIns="90488" tIns="44450" rIns="90488" bIns="44450">
            <a:spAutoFit/>
          </a:bodyPr>
          <a:lstStyle/>
          <a:p>
            <a:r>
              <a:rPr lang="en-US" sz="3200" b="1" smtClean="0"/>
              <a:t>Secara umum,</a:t>
            </a:r>
            <a:endParaRPr lang="en-US" sz="3200" b="1"/>
          </a:p>
        </p:txBody>
      </p:sp>
      <p:sp>
        <p:nvSpPr>
          <p:cNvPr id="168967" name="Rectangle 7"/>
          <p:cNvSpPr>
            <a:spLocks noChangeArrowheads="1"/>
          </p:cNvSpPr>
          <p:nvPr/>
        </p:nvSpPr>
        <p:spPr bwMode="auto">
          <a:xfrm>
            <a:off x="2349501" y="4764088"/>
            <a:ext cx="3371117" cy="582211"/>
          </a:xfrm>
          <a:prstGeom prst="rect">
            <a:avLst/>
          </a:prstGeom>
          <a:solidFill>
            <a:srgbClr val="FEDCF1"/>
          </a:solidFill>
          <a:ln w="12700">
            <a:noFill/>
            <a:miter lim="800000"/>
            <a:headEnd/>
            <a:tailEnd/>
          </a:ln>
          <a:effectLst/>
        </p:spPr>
        <p:txBody>
          <a:bodyPr wrap="none" lIns="90488" tIns="44450" rIns="90488" bIns="44450">
            <a:spAutoFit/>
          </a:bodyPr>
          <a:lstStyle/>
          <a:p>
            <a:r>
              <a:rPr lang="en-US" sz="3200" b="1">
                <a:solidFill>
                  <a:srgbClr val="00B0F0"/>
                </a:solidFill>
                <a:effectLst>
                  <a:outerShdw blurRad="101600" dist="50800" dir="2700000" algn="tl" rotWithShape="0">
                    <a:prstClr val="black">
                      <a:alpha val="81000"/>
                    </a:prstClr>
                  </a:outerShdw>
                </a:effectLst>
              </a:rPr>
              <a:t>FV</a:t>
            </a:r>
            <a:r>
              <a:rPr lang="en-US" sz="3200" b="1" baseline="-25000">
                <a:solidFill>
                  <a:srgbClr val="00B0F0"/>
                </a:solidFill>
                <a:effectLst>
                  <a:outerShdw blurRad="101600" dist="50800" dir="2700000" algn="tl" rotWithShape="0">
                    <a:prstClr val="black">
                      <a:alpha val="81000"/>
                    </a:prstClr>
                  </a:outerShdw>
                </a:effectLst>
              </a:rPr>
              <a:t>n</a:t>
            </a:r>
            <a:r>
              <a:rPr lang="en-US" sz="3200" b="1">
                <a:solidFill>
                  <a:srgbClr val="00B0F0"/>
                </a:solidFill>
                <a:effectLst>
                  <a:outerShdw blurRad="101600" dist="50800" dir="2700000" algn="tl" rotWithShape="0">
                    <a:prstClr val="black">
                      <a:alpha val="81000"/>
                    </a:prstClr>
                  </a:outerShdw>
                </a:effectLst>
              </a:rPr>
              <a:t>	= PV(1 + i)</a:t>
            </a:r>
            <a:r>
              <a:rPr lang="en-US" sz="3200" b="1" baseline="30000">
                <a:solidFill>
                  <a:srgbClr val="00B0F0"/>
                </a:solidFill>
                <a:effectLst>
                  <a:outerShdw blurRad="101600" dist="50800" dir="2700000" algn="tl" rotWithShape="0">
                    <a:prstClr val="black">
                      <a:alpha val="81000"/>
                    </a:prstClr>
                  </a:outerShdw>
                </a:effectLst>
              </a:rPr>
              <a:t>n</a:t>
            </a:r>
            <a:r>
              <a:rPr lang="en-US" sz="3200" b="1">
                <a:solidFill>
                  <a:srgbClr val="00B0F0"/>
                </a:solidFill>
                <a:effectLst>
                  <a:outerShdw blurRad="101600" dist="50800" dir="2700000" algn="tl" rotWithShape="0">
                    <a:prstClr val="black">
                      <a:alpha val="81000"/>
                    </a:prstClr>
                  </a:outerShdw>
                </a:effectLst>
              </a:rPr>
              <a:t>.</a:t>
            </a:r>
            <a:endParaRPr lang="en-US" sz="3200" b="1" baseline="30000">
              <a:solidFill>
                <a:srgbClr val="00B0F0"/>
              </a:solidFill>
              <a:effectLst>
                <a:outerShdw blurRad="101600" dist="50800" dir="2700000" algn="tl" rotWithShape="0">
                  <a:prstClr val="black">
                    <a:alpha val="81000"/>
                  </a:prstClr>
                </a:outerShdw>
              </a:effectLst>
            </a:endParaRPr>
          </a:p>
        </p:txBody>
      </p:sp>
    </p:spTree>
    <p:extLst>
      <p:ext uri="{BB962C8B-B14F-4D97-AF65-F5344CB8AC3E}">
        <p14:creationId xmlns:p14="http://schemas.microsoft.com/office/powerpoint/2010/main" val="2576910112"/>
      </p:ext>
    </p:extLst>
  </p:cSld>
  <p:clrMapOvr>
    <a:masterClrMapping/>
  </p:clrMapOvr>
  <p:transition>
    <p:zoom/>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NILAI SEKARANG</a:t>
            </a:r>
            <a:endParaRPr lang="en-US"/>
          </a:p>
        </p:txBody>
      </p:sp>
      <p:sp>
        <p:nvSpPr>
          <p:cNvPr id="5" name="Text Placeholder 4"/>
          <p:cNvSpPr>
            <a:spLocks noGrp="1"/>
          </p:cNvSpPr>
          <p:nvPr>
            <p:ph type="body" idx="1"/>
          </p:nvPr>
        </p:nvSpPr>
        <p:spPr/>
        <p:txBody>
          <a:bodyPr/>
          <a:lstStyle/>
          <a:p>
            <a:r>
              <a:rPr lang="en-US" smtClean="0"/>
              <a:t>(</a:t>
            </a:r>
            <a:r>
              <a:rPr lang="en-US" i="1" smtClean="0"/>
              <a:t>PRESENT VALUE</a:t>
            </a:r>
            <a:r>
              <a:rPr lang="en-US" smtClean="0"/>
              <a:t>)</a:t>
            </a:r>
            <a:endParaRPr lang="en-US"/>
          </a:p>
        </p:txBody>
      </p:sp>
    </p:spTree>
    <p:extLst>
      <p:ext uri="{BB962C8B-B14F-4D97-AF65-F5344CB8AC3E}">
        <p14:creationId xmlns:p14="http://schemas.microsoft.com/office/powerpoint/2010/main" val="2350060319"/>
      </p:ext>
    </p:extLst>
  </p:cSld>
  <p:clrMapOvr>
    <a:masterClrMapping/>
  </p:clrMapOvr>
  <p:transition>
    <p:zo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03086" y="1277257"/>
            <a:ext cx="10116457" cy="3785652"/>
          </a:xfrm>
          <a:prstGeom prst="rect">
            <a:avLst/>
          </a:prstGeom>
          <a:noFill/>
        </p:spPr>
        <p:txBody>
          <a:bodyPr wrap="square" rtlCol="0">
            <a:spAutoFit/>
          </a:bodyPr>
          <a:lstStyle/>
          <a:p>
            <a:r>
              <a:rPr lang="en-US" sz="2000" smtClean="0">
                <a:latin typeface="+mj-lt"/>
              </a:rPr>
              <a:t>Nilai sekarang dari jumlah yang diperoleh di masa mendatang atau sering pula disebut dengan </a:t>
            </a:r>
            <a:r>
              <a:rPr lang="en-US" sz="2000" b="1" smtClean="0">
                <a:latin typeface="+mj-lt"/>
              </a:rPr>
              <a:t>present value </a:t>
            </a:r>
            <a:r>
              <a:rPr lang="en-US" sz="2000" smtClean="0">
                <a:latin typeface="+mj-lt"/>
              </a:rPr>
              <a:t>adalah nilai sejumlah uang yang saat ini dapat dibungakan untuk memperoleh jumlah yang lebih besar di masa mendatang. Misalkan P adalah nilai sekarang dari uang sebanyak A pada t tahun yang akan datang. Bila kemudian diumpamakan tingkat bunga adalah r, maka bunga yang diperoleh dari P rupiah adalah:</a:t>
            </a:r>
          </a:p>
          <a:p>
            <a:endParaRPr lang="en-US" sz="2000">
              <a:latin typeface="+mj-lt"/>
            </a:endParaRPr>
          </a:p>
          <a:p>
            <a:r>
              <a:rPr lang="en-US" sz="2000" b="1" smtClean="0">
                <a:solidFill>
                  <a:srgbClr val="FFC000"/>
                </a:solidFill>
                <a:latin typeface="+mj-lt"/>
              </a:rPr>
              <a:t>I = P x R x T</a:t>
            </a:r>
          </a:p>
          <a:p>
            <a:endParaRPr lang="en-US" sz="2000">
              <a:latin typeface="+mj-lt"/>
            </a:endParaRPr>
          </a:p>
          <a:p>
            <a:r>
              <a:rPr lang="en-US" sz="2000" smtClean="0">
                <a:latin typeface="+mj-lt"/>
              </a:rPr>
              <a:t>Dan uang setelah t tahun menjadi </a:t>
            </a:r>
          </a:p>
          <a:p>
            <a:endParaRPr lang="en-US" sz="2000">
              <a:latin typeface="+mj-lt"/>
            </a:endParaRPr>
          </a:p>
          <a:p>
            <a:r>
              <a:rPr lang="en-US" sz="2000" b="1" smtClean="0">
                <a:solidFill>
                  <a:srgbClr val="FFC000"/>
                </a:solidFill>
                <a:latin typeface="+mj-lt"/>
              </a:rPr>
              <a:t>P + P.r.t = P(1+rt)</a:t>
            </a:r>
            <a:endParaRPr lang="en-US" sz="2000" b="1">
              <a:solidFill>
                <a:srgbClr val="FFC000"/>
              </a:solidFill>
              <a:latin typeface="+mj-lt"/>
            </a:endParaRPr>
          </a:p>
        </p:txBody>
      </p:sp>
    </p:spTree>
    <p:extLst>
      <p:ext uri="{BB962C8B-B14F-4D97-AF65-F5344CB8AC3E}">
        <p14:creationId xmlns:p14="http://schemas.microsoft.com/office/powerpoint/2010/main" val="3628590716"/>
      </p:ext>
    </p:extLst>
  </p:cSld>
  <p:clrMapOvr>
    <a:masterClrMapping/>
  </p:clrMapOvr>
  <p:transition>
    <p:zo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599607" y="524656"/>
                <a:ext cx="10912839" cy="6218818"/>
              </a:xfrm>
              <a:prstGeom prst="rect">
                <a:avLst/>
              </a:prstGeom>
              <a:noFill/>
            </p:spPr>
            <p:txBody>
              <a:bodyPr wrap="square" rtlCol="0">
                <a:spAutoFit/>
              </a:bodyPr>
              <a:lstStyle/>
              <a:p>
                <a:r>
                  <a:rPr lang="en-US" smtClean="0">
                    <a:solidFill>
                      <a:schemeClr val="tx1"/>
                    </a:solidFill>
                    <a:latin typeface="+mj-lt"/>
                  </a:rPr>
                  <a:t>Karena F adalah nilai uang sebanyak P pada t tahun mendatang, maka:</a:t>
                </a:r>
              </a:p>
              <a:p>
                <a:endParaRPr lang="en-US">
                  <a:solidFill>
                    <a:schemeClr val="tx1"/>
                  </a:solidFill>
                  <a:latin typeface="+mj-lt"/>
                </a:endParaRPr>
              </a:p>
              <a:p>
                <a:r>
                  <a:rPr lang="en-US" smtClean="0">
                    <a:solidFill>
                      <a:schemeClr val="tx1"/>
                    </a:solidFill>
                    <a:latin typeface="+mj-lt"/>
                  </a:rPr>
                  <a:t>P(1 + rt) = F</a:t>
                </a:r>
              </a:p>
              <a:p>
                <a:endParaRPr lang="en-US">
                  <a:solidFill>
                    <a:schemeClr val="tx1"/>
                  </a:solidFill>
                  <a:latin typeface="+mj-lt"/>
                </a:endParaRPr>
              </a:p>
              <a:p>
                <a:r>
                  <a:rPr lang="en-US" smtClean="0">
                    <a:solidFill>
                      <a:schemeClr val="tx1"/>
                    </a:solidFill>
                    <a:latin typeface="+mj-lt"/>
                  </a:rPr>
                  <a:t>Atau</a:t>
                </a:r>
              </a:p>
              <a:p>
                <a:endParaRPr lang="en-US">
                  <a:solidFill>
                    <a:schemeClr val="tx1"/>
                  </a:solidFill>
                  <a:latin typeface="+mj-lt"/>
                </a:endParaRPr>
              </a:p>
              <a:p>
                <a14:m>
                  <m:oMath xmlns:m="http://schemas.openxmlformats.org/officeDocument/2006/math">
                    <m:r>
                      <a:rPr lang="en-US" sz="3200" b="0" i="1" smtClean="0">
                        <a:solidFill>
                          <a:schemeClr val="tx1"/>
                        </a:solidFill>
                        <a:latin typeface="Cambria Math"/>
                      </a:rPr>
                      <m:t>𝑃</m:t>
                    </m:r>
                    <m:r>
                      <a:rPr lang="en-US" sz="3200" b="0" i="1" smtClean="0">
                        <a:solidFill>
                          <a:schemeClr val="tx1"/>
                        </a:solidFill>
                        <a:latin typeface="Cambria Math"/>
                        <a:ea typeface="Cambria Math"/>
                      </a:rPr>
                      <m:t>=</m:t>
                    </m:r>
                    <m:f>
                      <m:fPr>
                        <m:ctrlPr>
                          <a:rPr lang="en-US" sz="3200" b="0" i="1" smtClean="0">
                            <a:solidFill>
                              <a:schemeClr val="tx1"/>
                            </a:solidFill>
                            <a:latin typeface="Cambria Math" panose="02040503050406030204" pitchFamily="18" charset="0"/>
                            <a:ea typeface="Cambria Math"/>
                          </a:rPr>
                        </m:ctrlPr>
                      </m:fPr>
                      <m:num>
                        <m:r>
                          <a:rPr lang="en-US" sz="3200" b="0" i="1" smtClean="0">
                            <a:solidFill>
                              <a:schemeClr val="tx1"/>
                            </a:solidFill>
                            <a:latin typeface="Cambria Math"/>
                            <a:ea typeface="Cambria Math"/>
                          </a:rPr>
                          <m:t>𝐹</m:t>
                        </m:r>
                      </m:num>
                      <m:den>
                        <m:r>
                          <a:rPr lang="en-US" sz="3200" b="0" i="1" smtClean="0">
                            <a:solidFill>
                              <a:schemeClr val="tx1"/>
                            </a:solidFill>
                            <a:latin typeface="Cambria Math"/>
                            <a:ea typeface="Cambria Math"/>
                          </a:rPr>
                          <m:t>1+</m:t>
                        </m:r>
                        <m:r>
                          <a:rPr lang="en-US" sz="3200" b="0" i="1" smtClean="0">
                            <a:solidFill>
                              <a:schemeClr val="tx1"/>
                            </a:solidFill>
                            <a:latin typeface="Cambria Math"/>
                            <a:ea typeface="Cambria Math"/>
                          </a:rPr>
                          <m:t>𝑟𝑡</m:t>
                        </m:r>
                      </m:den>
                    </m:f>
                  </m:oMath>
                </a14:m>
                <a:r>
                  <a:rPr lang="en-US" sz="3200" smtClean="0">
                    <a:solidFill>
                      <a:schemeClr val="tx1"/>
                    </a:solidFill>
                    <a:latin typeface="+mj-lt"/>
                  </a:rPr>
                  <a:t> </a:t>
                </a:r>
              </a:p>
              <a:p>
                <a:endParaRPr lang="en-US" smtClean="0">
                  <a:solidFill>
                    <a:schemeClr val="tx1"/>
                  </a:solidFill>
                  <a:latin typeface="+mj-lt"/>
                </a:endParaRPr>
              </a:p>
              <a:p>
                <a:endParaRPr lang="en-US">
                  <a:solidFill>
                    <a:schemeClr val="tx1"/>
                  </a:solidFill>
                  <a:latin typeface="+mj-lt"/>
                </a:endParaRPr>
              </a:p>
              <a:p>
                <a:r>
                  <a:rPr lang="en-US" smtClean="0">
                    <a:solidFill>
                      <a:schemeClr val="tx1"/>
                    </a:solidFill>
                    <a:latin typeface="+mj-lt"/>
                  </a:rPr>
                  <a:t>Contoh</a:t>
                </a:r>
              </a:p>
              <a:p>
                <a:endParaRPr lang="en-US">
                  <a:solidFill>
                    <a:schemeClr val="tx1"/>
                  </a:solidFill>
                  <a:latin typeface="+mj-lt"/>
                </a:endParaRPr>
              </a:p>
              <a:p>
                <a:r>
                  <a:rPr lang="en-US" smtClean="0">
                    <a:solidFill>
                      <a:schemeClr val="tx1"/>
                    </a:solidFill>
                    <a:latin typeface="+mj-lt"/>
                  </a:rPr>
                  <a:t>Setahun lagi Bagus akan menerima uang sebanyak Rp10.000. Berapakah nilai sekarang uang tersebut jika tingkat bunga 13 persen setahun? Dalam masalah ini, A = 10.000; r = 0,13; dan t = 1. </a:t>
                </a:r>
              </a:p>
              <a:p>
                <a:endParaRPr lang="en-US">
                  <a:solidFill>
                    <a:schemeClr val="tx1"/>
                  </a:solidFill>
                  <a:latin typeface="+mj-lt"/>
                </a:endParaRPr>
              </a:p>
              <a:p>
                <a:r>
                  <a:rPr lang="en-US" smtClean="0">
                    <a:solidFill>
                      <a:schemeClr val="tx1"/>
                    </a:solidFill>
                    <a:latin typeface="+mj-lt"/>
                  </a:rPr>
                  <a:t>Jadi:</a:t>
                </a:r>
              </a:p>
              <a:p>
                <a:endParaRPr lang="en-US">
                  <a:solidFill>
                    <a:schemeClr val="tx1"/>
                  </a:solidFill>
                  <a:latin typeface="+mj-lt"/>
                </a:endParaRPr>
              </a:p>
              <a:p>
                <a14:m>
                  <m:oMath xmlns:m="http://schemas.openxmlformats.org/officeDocument/2006/math">
                    <m:r>
                      <m:rPr>
                        <m:sty m:val="p"/>
                      </m:rPr>
                      <a:rPr lang="en-US">
                        <a:latin typeface="Cambria Math"/>
                      </a:rPr>
                      <m:t>P</m:t>
                    </m:r>
                    <m:r>
                      <a:rPr lang="en-US" i="1">
                        <a:latin typeface="Cambria Math"/>
                        <a:ea typeface="Cambria Math"/>
                      </a:rPr>
                      <m:t>=</m:t>
                    </m:r>
                    <m:f>
                      <m:fPr>
                        <m:ctrlPr>
                          <a:rPr lang="en-US" i="1">
                            <a:latin typeface="Cambria Math" panose="02040503050406030204" pitchFamily="18" charset="0"/>
                            <a:ea typeface="Cambria Math"/>
                          </a:rPr>
                        </m:ctrlPr>
                      </m:fPr>
                      <m:num>
                        <m:r>
                          <a:rPr lang="en-US" b="0" i="0" smtClean="0">
                            <a:latin typeface="Cambria Math"/>
                            <a:ea typeface="Cambria Math"/>
                          </a:rPr>
                          <m:t>10.000</m:t>
                        </m:r>
                      </m:num>
                      <m:den>
                        <m:r>
                          <a:rPr lang="en-US" i="1">
                            <a:latin typeface="Cambria Math"/>
                            <a:ea typeface="Cambria Math"/>
                          </a:rPr>
                          <m:t>1+</m:t>
                        </m:r>
                        <m:r>
                          <a:rPr lang="en-US" b="0" i="0" smtClean="0">
                            <a:latin typeface="Cambria Math"/>
                            <a:ea typeface="Cambria Math"/>
                          </a:rPr>
                          <m:t>(0,13)(1)</m:t>
                        </m:r>
                      </m:den>
                    </m:f>
                  </m:oMath>
                </a14:m>
                <a:r>
                  <a:rPr lang="en-US"/>
                  <a:t> </a:t>
                </a:r>
              </a:p>
              <a:p>
                <a:endParaRPr lang="en-US" smtClean="0">
                  <a:solidFill>
                    <a:schemeClr val="tx1"/>
                  </a:solidFill>
                  <a:latin typeface="+mj-lt"/>
                </a:endParaRPr>
              </a:p>
              <a:p>
                <a:r>
                  <a:rPr lang="en-US" smtClean="0">
                    <a:latin typeface="+mj-lt"/>
                  </a:rPr>
                  <a:t>   =  8.849,54   </a:t>
                </a:r>
                <a:r>
                  <a:rPr lang="en-US">
                    <a:latin typeface="+mj-lt"/>
                  </a:rPr>
                  <a:t>	</a:t>
                </a:r>
                <a:endParaRPr lang="en-US">
                  <a:solidFill>
                    <a:schemeClr val="tx1"/>
                  </a:solidFill>
                  <a:latin typeface="+mj-lt"/>
                </a:endParaRPr>
              </a:p>
              <a:p>
                <a:endParaRPr lang="en-US">
                  <a:solidFill>
                    <a:schemeClr val="tx1"/>
                  </a:solidFill>
                  <a:latin typeface="+mj-lt"/>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599607" y="524656"/>
                <a:ext cx="10912839" cy="6218818"/>
              </a:xfrm>
              <a:prstGeom prst="rect">
                <a:avLst/>
              </a:prstGeom>
              <a:blipFill rotWithShape="0">
                <a:blip r:embed="rId2"/>
                <a:stretch>
                  <a:fillRect l="-447" t="-490" r="-335"/>
                </a:stretch>
              </a:blipFill>
            </p:spPr>
            <p:txBody>
              <a:bodyPr/>
              <a:lstStyle/>
              <a:p>
                <a:r>
                  <a:rPr lang="en-US">
                    <a:noFill/>
                  </a:rPr>
                  <a:t> </a:t>
                </a:r>
              </a:p>
            </p:txBody>
          </p:sp>
        </mc:Fallback>
      </mc:AlternateContent>
    </p:spTree>
    <p:extLst>
      <p:ext uri="{BB962C8B-B14F-4D97-AF65-F5344CB8AC3E}">
        <p14:creationId xmlns:p14="http://schemas.microsoft.com/office/powerpoint/2010/main" val="2012838070"/>
      </p:ext>
    </p:extLst>
  </p:cSld>
  <p:clrMapOvr>
    <a:masterClrMapping/>
  </p:clrMapOvr>
  <p:transition>
    <p:zoom/>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ChangeArrowheads="1"/>
          </p:cNvSpPr>
          <p:nvPr/>
        </p:nvSpPr>
        <p:spPr bwMode="auto">
          <a:xfrm>
            <a:off x="5833743" y="2287223"/>
            <a:ext cx="2373272" cy="654050"/>
          </a:xfrm>
          <a:prstGeom prst="rect">
            <a:avLst/>
          </a:prstGeom>
          <a:solidFill>
            <a:srgbClr val="FAFD00"/>
          </a:solidFill>
          <a:ln w="12700">
            <a:noFill/>
            <a:miter lim="800000"/>
            <a:headEnd/>
            <a:tailEnd/>
          </a:ln>
          <a:effectLst/>
        </p:spPr>
        <p:txBody>
          <a:bodyPr wrap="none" anchor="ctr"/>
          <a:lstStyle/>
          <a:p>
            <a:endParaRPr lang="en-US"/>
          </a:p>
        </p:txBody>
      </p:sp>
      <p:sp>
        <p:nvSpPr>
          <p:cNvPr id="173059" name="Rectangle 3"/>
          <p:cNvSpPr>
            <a:spLocks noChangeArrowheads="1"/>
          </p:cNvSpPr>
          <p:nvPr/>
        </p:nvSpPr>
        <p:spPr bwMode="auto">
          <a:xfrm>
            <a:off x="914400" y="6248400"/>
            <a:ext cx="2540000" cy="457200"/>
          </a:xfrm>
          <a:prstGeom prst="rect">
            <a:avLst/>
          </a:prstGeom>
          <a:noFill/>
          <a:ln w="12700">
            <a:noFill/>
            <a:miter lim="800000"/>
            <a:headEnd/>
            <a:tailEnd/>
          </a:ln>
          <a:effectLst/>
        </p:spPr>
        <p:txBody>
          <a:bodyPr wrap="none" anchor="ctr"/>
          <a:lstStyle/>
          <a:p>
            <a:endParaRPr lang="en-US"/>
          </a:p>
        </p:txBody>
      </p:sp>
      <p:sp>
        <p:nvSpPr>
          <p:cNvPr id="173060" name="Rectangle 4"/>
          <p:cNvSpPr>
            <a:spLocks noChangeArrowheads="1"/>
          </p:cNvSpPr>
          <p:nvPr/>
        </p:nvSpPr>
        <p:spPr bwMode="auto">
          <a:xfrm>
            <a:off x="4165600" y="6248400"/>
            <a:ext cx="3860800" cy="457200"/>
          </a:xfrm>
          <a:prstGeom prst="rect">
            <a:avLst/>
          </a:prstGeom>
          <a:noFill/>
          <a:ln w="12700">
            <a:noFill/>
            <a:miter lim="800000"/>
            <a:headEnd/>
            <a:tailEnd/>
          </a:ln>
          <a:effectLst/>
        </p:spPr>
        <p:txBody>
          <a:bodyPr wrap="none" anchor="ctr"/>
          <a:lstStyle/>
          <a:p>
            <a:endParaRPr lang="en-US"/>
          </a:p>
        </p:txBody>
      </p:sp>
      <p:sp>
        <p:nvSpPr>
          <p:cNvPr id="173061" name="Rectangle 5"/>
          <p:cNvSpPr>
            <a:spLocks noChangeArrowheads="1"/>
          </p:cNvSpPr>
          <p:nvPr/>
        </p:nvSpPr>
        <p:spPr bwMode="auto">
          <a:xfrm>
            <a:off x="2639178" y="4076930"/>
            <a:ext cx="799900" cy="459100"/>
          </a:xfrm>
          <a:prstGeom prst="rect">
            <a:avLst/>
          </a:prstGeom>
          <a:solidFill>
            <a:schemeClr val="folHlink"/>
          </a:solidFill>
          <a:ln w="12700">
            <a:noFill/>
            <a:miter lim="800000"/>
            <a:headEnd/>
            <a:tailEnd/>
          </a:ln>
          <a:effectLst/>
        </p:spPr>
        <p:txBody>
          <a:bodyPr wrap="none" lIns="90488" tIns="44450" rIns="90488" bIns="44450">
            <a:spAutoFit/>
          </a:bodyPr>
          <a:lstStyle/>
          <a:p>
            <a:r>
              <a:rPr lang="en-US" sz="2400" b="1">
                <a:solidFill>
                  <a:schemeClr val="tx2"/>
                </a:solidFill>
              </a:rPr>
              <a:t>10%</a:t>
            </a:r>
          </a:p>
        </p:txBody>
      </p:sp>
      <p:sp>
        <p:nvSpPr>
          <p:cNvPr id="173065" name="Rectangle 9"/>
          <p:cNvSpPr>
            <a:spLocks noGrp="1" noChangeArrowheads="1"/>
          </p:cNvSpPr>
          <p:nvPr>
            <p:ph type="title"/>
          </p:nvPr>
        </p:nvSpPr>
        <p:spPr>
          <a:xfrm>
            <a:off x="821266" y="746578"/>
            <a:ext cx="10363200" cy="1104900"/>
          </a:xfrm>
          <a:noFill/>
          <a:ln/>
        </p:spPr>
        <p:txBody>
          <a:bodyPr lIns="90488" tIns="44450" rIns="90488" bIns="44450"/>
          <a:lstStyle/>
          <a:p>
            <a:r>
              <a:rPr lang="en-US" sz="2800" err="1" smtClean="0"/>
              <a:t>Berapa</a:t>
            </a:r>
            <a:r>
              <a:rPr lang="en-US" sz="2800" smtClean="0"/>
              <a:t> NILAI SEKARANG (PV = PRESENT VALUE) dari   </a:t>
            </a:r>
            <a:r>
              <a:rPr lang="en-US" sz="2800" dirty="0"/>
              <a:t>$</a:t>
            </a:r>
            <a:r>
              <a:rPr lang="en-US" sz="2800"/>
              <a:t>100 </a:t>
            </a:r>
            <a:r>
              <a:rPr lang="en-US" sz="2800" smtClean="0"/>
              <a:t> yAng </a:t>
            </a:r>
            <a:r>
              <a:rPr lang="en-US" sz="2800" dirty="0" err="1" smtClean="0"/>
              <a:t>akan</a:t>
            </a:r>
            <a:r>
              <a:rPr lang="en-US" sz="2800" dirty="0" smtClean="0"/>
              <a:t> </a:t>
            </a:r>
            <a:r>
              <a:rPr lang="en-US" sz="2800" dirty="0" err="1" smtClean="0"/>
              <a:t>diterima</a:t>
            </a:r>
            <a:r>
              <a:rPr lang="en-US" sz="2800" dirty="0" smtClean="0"/>
              <a:t> </a:t>
            </a:r>
            <a:r>
              <a:rPr lang="en-US" sz="2800" dirty="0" err="1" smtClean="0"/>
              <a:t>pada</a:t>
            </a:r>
            <a:r>
              <a:rPr lang="en-US" sz="2800" dirty="0" smtClean="0"/>
              <a:t> </a:t>
            </a:r>
            <a:r>
              <a:rPr lang="en-US" sz="2800" dirty="0" err="1" smtClean="0"/>
              <a:t>akhir</a:t>
            </a:r>
            <a:r>
              <a:rPr lang="en-US" sz="2800" dirty="0" smtClean="0"/>
              <a:t> </a:t>
            </a:r>
            <a:r>
              <a:rPr lang="en-US" sz="2800" dirty="0" err="1" smtClean="0"/>
              <a:t>thn</a:t>
            </a:r>
            <a:r>
              <a:rPr lang="en-US" sz="2800" dirty="0" smtClean="0"/>
              <a:t> </a:t>
            </a:r>
            <a:r>
              <a:rPr lang="en-US" sz="2800" dirty="0" err="1" smtClean="0"/>
              <a:t>ke</a:t>
            </a:r>
            <a:r>
              <a:rPr lang="en-US" sz="2800" dirty="0" smtClean="0"/>
              <a:t> </a:t>
            </a:r>
            <a:r>
              <a:rPr lang="en-US" sz="2800" dirty="0"/>
              <a:t>3 </a:t>
            </a:r>
            <a:r>
              <a:rPr lang="en-US" sz="2800" err="1" smtClean="0"/>
              <a:t>jika</a:t>
            </a:r>
            <a:r>
              <a:rPr lang="en-US" sz="2800" smtClean="0"/>
              <a:t>   </a:t>
            </a:r>
            <a:r>
              <a:rPr lang="en-US" i="1" cap="none" smtClean="0"/>
              <a:t>i</a:t>
            </a:r>
            <a:r>
              <a:rPr lang="en-US" sz="2800" smtClean="0"/>
              <a:t> </a:t>
            </a:r>
            <a:r>
              <a:rPr lang="en-US" sz="2800" dirty="0"/>
              <a:t>= 10%?</a:t>
            </a:r>
          </a:p>
        </p:txBody>
      </p:sp>
      <p:sp>
        <p:nvSpPr>
          <p:cNvPr id="173066" name="Rectangle 10"/>
          <p:cNvSpPr>
            <a:spLocks noChangeArrowheads="1"/>
          </p:cNvSpPr>
          <p:nvPr/>
        </p:nvSpPr>
        <p:spPr bwMode="auto">
          <a:xfrm>
            <a:off x="1169322" y="2403335"/>
            <a:ext cx="10202333" cy="976165"/>
          </a:xfrm>
          <a:prstGeom prst="rect">
            <a:avLst/>
          </a:prstGeom>
          <a:noFill/>
          <a:ln w="12700">
            <a:noFill/>
            <a:miter lim="800000"/>
            <a:headEnd/>
            <a:tailEnd/>
          </a:ln>
          <a:effectLst/>
        </p:spPr>
        <p:txBody>
          <a:bodyPr lIns="90488" tIns="44450" rIns="90488" bIns="44450">
            <a:spAutoFit/>
          </a:bodyPr>
          <a:lstStyle/>
          <a:p>
            <a:pPr>
              <a:lnSpc>
                <a:spcPct val="90000"/>
              </a:lnSpc>
            </a:pPr>
            <a:r>
              <a:rPr lang="en-US" sz="3200" b="1" dirty="0" err="1" smtClean="0">
                <a:solidFill>
                  <a:srgbClr val="00B0F0"/>
                </a:solidFill>
                <a:effectLst>
                  <a:outerShdw blurRad="38100" dist="38100" dir="2700000" algn="tl">
                    <a:srgbClr val="000000">
                      <a:alpha val="43137"/>
                    </a:srgbClr>
                  </a:outerShdw>
                </a:effectLst>
              </a:rPr>
              <a:t>Menghitung</a:t>
            </a:r>
            <a:r>
              <a:rPr lang="en-US" sz="3200" b="1" dirty="0" smtClean="0">
                <a:solidFill>
                  <a:srgbClr val="00B0F0"/>
                </a:solidFill>
                <a:effectLst>
                  <a:outerShdw blurRad="38100" dist="38100" dir="2700000" algn="tl">
                    <a:srgbClr val="000000">
                      <a:alpha val="43137"/>
                    </a:srgbClr>
                  </a:outerShdw>
                </a:effectLst>
              </a:rPr>
              <a:t> PV </a:t>
            </a:r>
            <a:r>
              <a:rPr lang="en-US" sz="3200" b="1" dirty="0" err="1" smtClean="0">
                <a:solidFill>
                  <a:srgbClr val="00B0F0"/>
                </a:solidFill>
                <a:effectLst>
                  <a:outerShdw blurRad="38100" dist="38100" dir="2700000" algn="tl">
                    <a:srgbClr val="000000">
                      <a:alpha val="43137"/>
                    </a:srgbClr>
                  </a:outerShdw>
                </a:effectLst>
              </a:rPr>
              <a:t>disebut</a:t>
            </a:r>
            <a:r>
              <a:rPr lang="en-US" sz="3200" b="1" dirty="0" smtClean="0">
                <a:solidFill>
                  <a:srgbClr val="00B0F0"/>
                </a:solidFill>
                <a:effectLst>
                  <a:outerShdw blurRad="38100" dist="38100" dir="2700000" algn="tl">
                    <a:srgbClr val="000000">
                      <a:alpha val="43137"/>
                    </a:srgbClr>
                  </a:outerShdw>
                </a:effectLst>
              </a:rPr>
              <a:t> </a:t>
            </a:r>
            <a:r>
              <a:rPr lang="en-US" sz="3200" b="1" i="1" dirty="0">
                <a:solidFill>
                  <a:srgbClr val="00B0F0"/>
                </a:solidFill>
                <a:effectLst>
                  <a:outerShdw blurRad="38100" dist="38100" dir="2700000" algn="tl">
                    <a:srgbClr val="000000">
                      <a:alpha val="43137"/>
                    </a:srgbClr>
                  </a:outerShdw>
                </a:effectLst>
              </a:rPr>
              <a:t>discounting</a:t>
            </a:r>
            <a:r>
              <a:rPr lang="en-US" sz="3200" b="1" dirty="0">
                <a:solidFill>
                  <a:srgbClr val="00B0F0"/>
                </a:solidFill>
                <a:effectLst>
                  <a:outerShdw blurRad="38100" dist="38100" dir="2700000" algn="tl">
                    <a:srgbClr val="000000">
                      <a:alpha val="43137"/>
                    </a:srgbClr>
                  </a:outerShdw>
                </a:effectLst>
              </a:rPr>
              <a:t>, </a:t>
            </a:r>
            <a:r>
              <a:rPr lang="en-US" sz="3200" b="1" dirty="0" err="1" smtClean="0">
                <a:solidFill>
                  <a:srgbClr val="00B0F0"/>
                </a:solidFill>
                <a:effectLst>
                  <a:outerShdw blurRad="38100" dist="38100" dir="2700000" algn="tl">
                    <a:srgbClr val="000000">
                      <a:alpha val="43137"/>
                    </a:srgbClr>
                  </a:outerShdw>
                </a:effectLst>
              </a:rPr>
              <a:t>ini</a:t>
            </a:r>
            <a:r>
              <a:rPr lang="en-US" sz="3200" b="1" dirty="0" smtClean="0">
                <a:solidFill>
                  <a:srgbClr val="00B0F0"/>
                </a:solidFill>
                <a:effectLst>
                  <a:outerShdw blurRad="38100" dist="38100" dir="2700000" algn="tl">
                    <a:srgbClr val="000000">
                      <a:alpha val="43137"/>
                    </a:srgbClr>
                  </a:outerShdw>
                </a:effectLst>
              </a:rPr>
              <a:t> </a:t>
            </a:r>
            <a:r>
              <a:rPr lang="en-US" sz="3200" b="1" dirty="0" err="1" smtClean="0">
                <a:solidFill>
                  <a:srgbClr val="00B0F0"/>
                </a:solidFill>
                <a:effectLst>
                  <a:outerShdw blurRad="38100" dist="38100" dir="2700000" algn="tl">
                    <a:srgbClr val="000000">
                      <a:alpha val="43137"/>
                    </a:srgbClr>
                  </a:outerShdw>
                </a:effectLst>
              </a:rPr>
              <a:t>merupakan</a:t>
            </a:r>
            <a:r>
              <a:rPr lang="en-US" sz="3200" b="1" dirty="0" smtClean="0">
                <a:solidFill>
                  <a:srgbClr val="00B0F0"/>
                </a:solidFill>
                <a:effectLst>
                  <a:outerShdw blurRad="38100" dist="38100" dir="2700000" algn="tl">
                    <a:srgbClr val="000000">
                      <a:alpha val="43137"/>
                    </a:srgbClr>
                  </a:outerShdw>
                </a:effectLst>
              </a:rPr>
              <a:t> </a:t>
            </a:r>
            <a:r>
              <a:rPr lang="en-US" sz="3200" b="1" dirty="0" err="1" smtClean="0">
                <a:solidFill>
                  <a:srgbClr val="00B0F0"/>
                </a:solidFill>
                <a:effectLst>
                  <a:outerShdw blurRad="38100" dist="38100" dir="2700000" algn="tl">
                    <a:srgbClr val="000000">
                      <a:alpha val="43137"/>
                    </a:srgbClr>
                  </a:outerShdw>
                </a:effectLst>
              </a:rPr>
              <a:t>kebalikan</a:t>
            </a:r>
            <a:r>
              <a:rPr lang="en-US" sz="3200" b="1" dirty="0" smtClean="0">
                <a:solidFill>
                  <a:srgbClr val="00B0F0"/>
                </a:solidFill>
                <a:effectLst>
                  <a:outerShdw blurRad="38100" dist="38100" dir="2700000" algn="tl">
                    <a:srgbClr val="000000">
                      <a:alpha val="43137"/>
                    </a:srgbClr>
                  </a:outerShdw>
                </a:effectLst>
              </a:rPr>
              <a:t> </a:t>
            </a:r>
            <a:r>
              <a:rPr lang="en-US" sz="3200" b="1" dirty="0" err="1" smtClean="0">
                <a:solidFill>
                  <a:srgbClr val="00B0F0"/>
                </a:solidFill>
                <a:effectLst>
                  <a:outerShdw blurRad="38100" dist="38100" dir="2700000" algn="tl">
                    <a:srgbClr val="000000">
                      <a:alpha val="43137"/>
                    </a:srgbClr>
                  </a:outerShdw>
                </a:effectLst>
              </a:rPr>
              <a:t>dari</a:t>
            </a:r>
            <a:r>
              <a:rPr lang="en-US" sz="3200" b="1" dirty="0" smtClean="0">
                <a:solidFill>
                  <a:srgbClr val="00B0F0"/>
                </a:solidFill>
                <a:effectLst>
                  <a:outerShdw blurRad="38100" dist="38100" dir="2700000" algn="tl">
                    <a:srgbClr val="000000">
                      <a:alpha val="43137"/>
                    </a:srgbClr>
                  </a:outerShdw>
                </a:effectLst>
              </a:rPr>
              <a:t> </a:t>
            </a:r>
            <a:r>
              <a:rPr lang="en-US" sz="3200" b="1" i="1" dirty="0" smtClean="0">
                <a:solidFill>
                  <a:srgbClr val="00B0F0"/>
                </a:solidFill>
                <a:effectLst>
                  <a:outerShdw blurRad="38100" dist="38100" dir="2700000" algn="tl">
                    <a:srgbClr val="000000">
                      <a:alpha val="43137"/>
                    </a:srgbClr>
                  </a:outerShdw>
                </a:effectLst>
              </a:rPr>
              <a:t>compounding</a:t>
            </a:r>
            <a:r>
              <a:rPr lang="en-US" sz="3200" b="1" dirty="0">
                <a:solidFill>
                  <a:srgbClr val="00B0F0"/>
                </a:solidFill>
                <a:effectLst>
                  <a:outerShdw blurRad="38100" dist="38100" dir="2700000" algn="tl">
                    <a:srgbClr val="000000">
                      <a:alpha val="43137"/>
                    </a:srgbClr>
                  </a:outerShdw>
                </a:effectLst>
              </a:rPr>
              <a:t>.</a:t>
            </a:r>
          </a:p>
        </p:txBody>
      </p:sp>
      <p:sp>
        <p:nvSpPr>
          <p:cNvPr id="173067" name="Rectangle 11"/>
          <p:cNvSpPr>
            <a:spLocks noChangeArrowheads="1"/>
          </p:cNvSpPr>
          <p:nvPr/>
        </p:nvSpPr>
        <p:spPr bwMode="auto">
          <a:xfrm>
            <a:off x="4042833" y="5159375"/>
            <a:ext cx="922867" cy="457200"/>
          </a:xfrm>
          <a:prstGeom prst="rect">
            <a:avLst/>
          </a:prstGeom>
          <a:noFill/>
          <a:ln w="12700">
            <a:noFill/>
            <a:miter lim="800000"/>
            <a:headEnd/>
            <a:tailEnd/>
          </a:ln>
          <a:effectLst/>
        </p:spPr>
        <p:txBody>
          <a:bodyPr wrap="none" anchor="ctr"/>
          <a:lstStyle/>
          <a:p>
            <a:endParaRPr lang="en-US"/>
          </a:p>
        </p:txBody>
      </p:sp>
      <p:sp>
        <p:nvSpPr>
          <p:cNvPr id="173068" name="Rectangle 12"/>
          <p:cNvSpPr>
            <a:spLocks noChangeArrowheads="1"/>
          </p:cNvSpPr>
          <p:nvPr/>
        </p:nvSpPr>
        <p:spPr bwMode="auto">
          <a:xfrm>
            <a:off x="9728200" y="4983163"/>
            <a:ext cx="865623" cy="582211"/>
          </a:xfrm>
          <a:prstGeom prst="rect">
            <a:avLst/>
          </a:prstGeom>
          <a:solidFill>
            <a:srgbClr val="7FFF00"/>
          </a:solidFill>
          <a:ln w="12700">
            <a:noFill/>
            <a:miter lim="800000"/>
            <a:headEnd/>
            <a:tailEnd/>
          </a:ln>
          <a:effectLst/>
        </p:spPr>
        <p:txBody>
          <a:bodyPr wrap="none" lIns="90488" tIns="44450" rIns="90488" bIns="44450">
            <a:spAutoFit/>
          </a:bodyPr>
          <a:lstStyle/>
          <a:p>
            <a:r>
              <a:rPr lang="en-US" sz="3200" b="1">
                <a:solidFill>
                  <a:schemeClr val="tx2"/>
                </a:solidFill>
              </a:rPr>
              <a:t>100</a:t>
            </a:r>
          </a:p>
        </p:txBody>
      </p:sp>
      <p:sp>
        <p:nvSpPr>
          <p:cNvPr id="173069" name="Line 13"/>
          <p:cNvSpPr>
            <a:spLocks noChangeShapeType="1"/>
          </p:cNvSpPr>
          <p:nvPr/>
        </p:nvSpPr>
        <p:spPr bwMode="auto">
          <a:xfrm>
            <a:off x="1672167" y="4244976"/>
            <a:ext cx="0" cy="701675"/>
          </a:xfrm>
          <a:prstGeom prst="line">
            <a:avLst/>
          </a:prstGeom>
          <a:noFill/>
          <a:ln w="25400">
            <a:solidFill>
              <a:schemeClr val="tx2"/>
            </a:solidFill>
            <a:round/>
            <a:headEnd/>
            <a:tailEnd/>
          </a:ln>
          <a:effectLst/>
        </p:spPr>
        <p:txBody>
          <a:bodyPr wrap="none" anchor="ctr"/>
          <a:lstStyle/>
          <a:p>
            <a:endParaRPr lang="en-US"/>
          </a:p>
        </p:txBody>
      </p:sp>
      <p:sp>
        <p:nvSpPr>
          <p:cNvPr id="173070" name="Line 14"/>
          <p:cNvSpPr>
            <a:spLocks noChangeShapeType="1"/>
          </p:cNvSpPr>
          <p:nvPr/>
        </p:nvSpPr>
        <p:spPr bwMode="auto">
          <a:xfrm>
            <a:off x="4618567" y="4244976"/>
            <a:ext cx="0" cy="701675"/>
          </a:xfrm>
          <a:prstGeom prst="line">
            <a:avLst/>
          </a:prstGeom>
          <a:noFill/>
          <a:ln w="25400">
            <a:solidFill>
              <a:schemeClr val="tx2"/>
            </a:solidFill>
            <a:round/>
            <a:headEnd/>
            <a:tailEnd/>
          </a:ln>
          <a:effectLst/>
        </p:spPr>
        <p:txBody>
          <a:bodyPr wrap="none" anchor="ctr"/>
          <a:lstStyle/>
          <a:p>
            <a:endParaRPr lang="en-US"/>
          </a:p>
        </p:txBody>
      </p:sp>
      <p:sp>
        <p:nvSpPr>
          <p:cNvPr id="173071" name="Line 15"/>
          <p:cNvSpPr>
            <a:spLocks noChangeShapeType="1"/>
          </p:cNvSpPr>
          <p:nvPr/>
        </p:nvSpPr>
        <p:spPr bwMode="auto">
          <a:xfrm>
            <a:off x="7260167" y="4244976"/>
            <a:ext cx="0" cy="701675"/>
          </a:xfrm>
          <a:prstGeom prst="line">
            <a:avLst/>
          </a:prstGeom>
          <a:noFill/>
          <a:ln w="25400">
            <a:solidFill>
              <a:schemeClr val="tx2"/>
            </a:solidFill>
            <a:round/>
            <a:headEnd/>
            <a:tailEnd/>
          </a:ln>
          <a:effectLst/>
        </p:spPr>
        <p:txBody>
          <a:bodyPr wrap="none" anchor="ctr"/>
          <a:lstStyle/>
          <a:p>
            <a:endParaRPr lang="en-US"/>
          </a:p>
        </p:txBody>
      </p:sp>
      <p:sp>
        <p:nvSpPr>
          <p:cNvPr id="173072" name="Line 16"/>
          <p:cNvSpPr>
            <a:spLocks noChangeShapeType="1"/>
          </p:cNvSpPr>
          <p:nvPr/>
        </p:nvSpPr>
        <p:spPr bwMode="auto">
          <a:xfrm>
            <a:off x="10308167" y="4244976"/>
            <a:ext cx="0" cy="701675"/>
          </a:xfrm>
          <a:prstGeom prst="line">
            <a:avLst/>
          </a:prstGeom>
          <a:noFill/>
          <a:ln w="25400">
            <a:solidFill>
              <a:schemeClr val="tx2"/>
            </a:solidFill>
            <a:round/>
            <a:headEnd/>
            <a:tailEnd/>
          </a:ln>
          <a:effectLst/>
        </p:spPr>
        <p:txBody>
          <a:bodyPr wrap="none" anchor="ctr"/>
          <a:lstStyle/>
          <a:p>
            <a:endParaRPr lang="en-US"/>
          </a:p>
        </p:txBody>
      </p:sp>
      <p:sp>
        <p:nvSpPr>
          <p:cNvPr id="173073" name="Rectangle 17"/>
          <p:cNvSpPr>
            <a:spLocks noChangeArrowheads="1"/>
          </p:cNvSpPr>
          <p:nvPr/>
        </p:nvSpPr>
        <p:spPr bwMode="auto">
          <a:xfrm>
            <a:off x="6684433" y="5159375"/>
            <a:ext cx="922867" cy="457200"/>
          </a:xfrm>
          <a:prstGeom prst="rect">
            <a:avLst/>
          </a:prstGeom>
          <a:noFill/>
          <a:ln w="12700">
            <a:noFill/>
            <a:miter lim="800000"/>
            <a:headEnd/>
            <a:tailEnd/>
          </a:ln>
          <a:effectLst/>
        </p:spPr>
        <p:txBody>
          <a:bodyPr wrap="none" anchor="ctr"/>
          <a:lstStyle/>
          <a:p>
            <a:endParaRPr lang="en-US"/>
          </a:p>
        </p:txBody>
      </p:sp>
      <p:sp>
        <p:nvSpPr>
          <p:cNvPr id="173074" name="Rectangle 18"/>
          <p:cNvSpPr>
            <a:spLocks noChangeArrowheads="1"/>
          </p:cNvSpPr>
          <p:nvPr/>
        </p:nvSpPr>
        <p:spPr bwMode="auto">
          <a:xfrm>
            <a:off x="1405467" y="3709988"/>
            <a:ext cx="410370" cy="582211"/>
          </a:xfrm>
          <a:prstGeom prst="rect">
            <a:avLst/>
          </a:prstGeom>
          <a:noFill/>
          <a:ln w="12700">
            <a:noFill/>
            <a:miter lim="800000"/>
            <a:headEnd/>
            <a:tailEnd/>
          </a:ln>
          <a:effectLst/>
        </p:spPr>
        <p:txBody>
          <a:bodyPr wrap="none" lIns="90488" tIns="44450" rIns="90488" bIns="44450">
            <a:spAutoFit/>
          </a:bodyPr>
          <a:lstStyle/>
          <a:p>
            <a:r>
              <a:rPr lang="en-US" sz="3200" b="1">
                <a:solidFill>
                  <a:schemeClr val="tx2"/>
                </a:solidFill>
              </a:rPr>
              <a:t>0</a:t>
            </a:r>
          </a:p>
        </p:txBody>
      </p:sp>
      <p:sp>
        <p:nvSpPr>
          <p:cNvPr id="173075" name="Rectangle 19"/>
          <p:cNvSpPr>
            <a:spLocks noChangeArrowheads="1"/>
          </p:cNvSpPr>
          <p:nvPr/>
        </p:nvSpPr>
        <p:spPr bwMode="auto">
          <a:xfrm>
            <a:off x="4351867" y="3709988"/>
            <a:ext cx="410370" cy="582211"/>
          </a:xfrm>
          <a:prstGeom prst="rect">
            <a:avLst/>
          </a:prstGeom>
          <a:noFill/>
          <a:ln w="12700">
            <a:noFill/>
            <a:miter lim="800000"/>
            <a:headEnd/>
            <a:tailEnd/>
          </a:ln>
          <a:effectLst/>
        </p:spPr>
        <p:txBody>
          <a:bodyPr wrap="none" lIns="90488" tIns="44450" rIns="90488" bIns="44450">
            <a:spAutoFit/>
          </a:bodyPr>
          <a:lstStyle/>
          <a:p>
            <a:r>
              <a:rPr lang="en-US" sz="3200" b="1">
                <a:solidFill>
                  <a:schemeClr val="tx2"/>
                </a:solidFill>
              </a:rPr>
              <a:t>1</a:t>
            </a:r>
          </a:p>
        </p:txBody>
      </p:sp>
      <p:sp>
        <p:nvSpPr>
          <p:cNvPr id="173076" name="Rectangle 20"/>
          <p:cNvSpPr>
            <a:spLocks noChangeArrowheads="1"/>
          </p:cNvSpPr>
          <p:nvPr/>
        </p:nvSpPr>
        <p:spPr bwMode="auto">
          <a:xfrm>
            <a:off x="6991351" y="3709988"/>
            <a:ext cx="410370" cy="582211"/>
          </a:xfrm>
          <a:prstGeom prst="rect">
            <a:avLst/>
          </a:prstGeom>
          <a:noFill/>
          <a:ln w="12700">
            <a:noFill/>
            <a:miter lim="800000"/>
            <a:headEnd/>
            <a:tailEnd/>
          </a:ln>
          <a:effectLst/>
        </p:spPr>
        <p:txBody>
          <a:bodyPr wrap="none" lIns="90488" tIns="44450" rIns="90488" bIns="44450">
            <a:spAutoFit/>
          </a:bodyPr>
          <a:lstStyle/>
          <a:p>
            <a:r>
              <a:rPr lang="en-US" sz="3200" b="1">
                <a:solidFill>
                  <a:schemeClr val="tx2"/>
                </a:solidFill>
              </a:rPr>
              <a:t>2</a:t>
            </a:r>
          </a:p>
        </p:txBody>
      </p:sp>
      <p:sp>
        <p:nvSpPr>
          <p:cNvPr id="173077" name="Rectangle 21"/>
          <p:cNvSpPr>
            <a:spLocks noChangeArrowheads="1"/>
          </p:cNvSpPr>
          <p:nvPr/>
        </p:nvSpPr>
        <p:spPr bwMode="auto">
          <a:xfrm>
            <a:off x="10039351" y="3709988"/>
            <a:ext cx="410370" cy="582211"/>
          </a:xfrm>
          <a:prstGeom prst="rect">
            <a:avLst/>
          </a:prstGeom>
          <a:noFill/>
          <a:ln w="12700">
            <a:noFill/>
            <a:miter lim="800000"/>
            <a:headEnd/>
            <a:tailEnd/>
          </a:ln>
          <a:effectLst/>
        </p:spPr>
        <p:txBody>
          <a:bodyPr wrap="none" lIns="90488" tIns="44450" rIns="90488" bIns="44450">
            <a:spAutoFit/>
          </a:bodyPr>
          <a:lstStyle/>
          <a:p>
            <a:r>
              <a:rPr lang="en-US" sz="3200" b="1">
                <a:solidFill>
                  <a:schemeClr val="tx2"/>
                </a:solidFill>
              </a:rPr>
              <a:t>3</a:t>
            </a:r>
          </a:p>
        </p:txBody>
      </p:sp>
      <p:sp>
        <p:nvSpPr>
          <p:cNvPr id="173078" name="Rectangle 22"/>
          <p:cNvSpPr>
            <a:spLocks noChangeArrowheads="1"/>
          </p:cNvSpPr>
          <p:nvPr/>
        </p:nvSpPr>
        <p:spPr bwMode="auto">
          <a:xfrm>
            <a:off x="529167" y="4989513"/>
            <a:ext cx="1449116" cy="582211"/>
          </a:xfrm>
          <a:prstGeom prst="rect">
            <a:avLst/>
          </a:prstGeom>
          <a:noFill/>
          <a:ln w="12700">
            <a:noFill/>
            <a:miter lim="800000"/>
            <a:headEnd/>
            <a:tailEnd/>
          </a:ln>
          <a:effectLst/>
        </p:spPr>
        <p:txBody>
          <a:bodyPr wrap="none" lIns="90488" tIns="44450" rIns="90488" bIns="44450">
            <a:spAutoFit/>
          </a:bodyPr>
          <a:lstStyle/>
          <a:p>
            <a:r>
              <a:rPr lang="en-US" sz="3200" b="1"/>
              <a:t>PV = ?</a:t>
            </a:r>
          </a:p>
        </p:txBody>
      </p:sp>
      <p:sp>
        <p:nvSpPr>
          <p:cNvPr id="173079" name="Line 23"/>
          <p:cNvSpPr>
            <a:spLocks noChangeShapeType="1"/>
          </p:cNvSpPr>
          <p:nvPr/>
        </p:nvSpPr>
        <p:spPr bwMode="auto">
          <a:xfrm flipH="1">
            <a:off x="2523067" y="5322888"/>
            <a:ext cx="6985000" cy="0"/>
          </a:xfrm>
          <a:prstGeom prst="line">
            <a:avLst/>
          </a:prstGeom>
          <a:noFill/>
          <a:ln w="25400">
            <a:solidFill>
              <a:schemeClr val="tx1"/>
            </a:solidFill>
            <a:prstDash val="lgDash"/>
            <a:round/>
            <a:headEnd/>
            <a:tailEnd type="triangle" w="med" len="med"/>
          </a:ln>
          <a:effectLst/>
        </p:spPr>
        <p:txBody>
          <a:bodyPr wrap="none" anchor="ctr"/>
          <a:lstStyle/>
          <a:p>
            <a:endParaRPr lang="en-US"/>
          </a:p>
        </p:txBody>
      </p:sp>
      <p:sp>
        <p:nvSpPr>
          <p:cNvPr id="173080" name="Line 24"/>
          <p:cNvSpPr>
            <a:spLocks noChangeShapeType="1"/>
          </p:cNvSpPr>
          <p:nvPr/>
        </p:nvSpPr>
        <p:spPr bwMode="auto">
          <a:xfrm>
            <a:off x="1693333" y="4591050"/>
            <a:ext cx="8619067" cy="0"/>
          </a:xfrm>
          <a:prstGeom prst="line">
            <a:avLst/>
          </a:prstGeom>
          <a:noFill/>
          <a:ln w="25400">
            <a:solidFill>
              <a:schemeClr val="tx2"/>
            </a:solidFill>
            <a:round/>
            <a:headEnd/>
            <a:tailEnd/>
          </a:ln>
          <a:effectLst/>
        </p:spPr>
        <p:txBody>
          <a:bodyPr wrap="none" anchor="ctr"/>
          <a:lstStyle/>
          <a:p>
            <a:endParaRPr lang="en-US"/>
          </a:p>
        </p:txBody>
      </p:sp>
    </p:spTree>
    <p:extLst>
      <p:ext uri="{BB962C8B-B14F-4D97-AF65-F5344CB8AC3E}">
        <p14:creationId xmlns:p14="http://schemas.microsoft.com/office/powerpoint/2010/main" val="1307737420"/>
      </p:ext>
    </p:extLst>
  </p:cSld>
  <p:clrMapOvr>
    <a:masterClrMapping/>
  </p:clrMapOvr>
  <p:transition>
    <p:zo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ChangeArrowheads="1"/>
          </p:cNvSpPr>
          <p:nvPr/>
        </p:nvSpPr>
        <p:spPr bwMode="auto">
          <a:xfrm>
            <a:off x="4165600" y="6248400"/>
            <a:ext cx="3860800" cy="457200"/>
          </a:xfrm>
          <a:prstGeom prst="rect">
            <a:avLst/>
          </a:prstGeom>
          <a:noFill/>
          <a:ln w="12700">
            <a:noFill/>
            <a:miter lim="800000"/>
            <a:headEnd/>
            <a:tailEnd/>
          </a:ln>
          <a:effectLst/>
        </p:spPr>
        <p:txBody>
          <a:bodyPr wrap="none" anchor="ctr"/>
          <a:lstStyle/>
          <a:p>
            <a:endParaRPr lang="en-US">
              <a:solidFill>
                <a:srgbClr val="00B0F0"/>
              </a:solidFill>
            </a:endParaRPr>
          </a:p>
        </p:txBody>
      </p:sp>
      <p:sp>
        <p:nvSpPr>
          <p:cNvPr id="174083" name="Rectangle 3"/>
          <p:cNvSpPr>
            <a:spLocks noChangeArrowheads="1"/>
          </p:cNvSpPr>
          <p:nvPr/>
        </p:nvSpPr>
        <p:spPr bwMode="auto">
          <a:xfrm>
            <a:off x="1380067" y="1060451"/>
            <a:ext cx="6120266" cy="582211"/>
          </a:xfrm>
          <a:prstGeom prst="rect">
            <a:avLst/>
          </a:prstGeom>
          <a:noFill/>
          <a:ln w="12700">
            <a:noFill/>
            <a:miter lim="800000"/>
            <a:headEnd/>
            <a:tailEnd/>
          </a:ln>
          <a:effectLst/>
        </p:spPr>
        <p:txBody>
          <a:bodyPr wrap="none" lIns="90488" tIns="44450" rIns="90488" bIns="44450">
            <a:spAutoFit/>
          </a:bodyPr>
          <a:lstStyle/>
          <a:p>
            <a:r>
              <a:rPr lang="en-US" sz="3200" b="1" dirty="0" err="1" smtClean="0">
                <a:solidFill>
                  <a:srgbClr val="00B0F0"/>
                </a:solidFill>
              </a:rPr>
              <a:t>Selesaikan</a:t>
            </a:r>
            <a:r>
              <a:rPr lang="en-US" sz="3200" b="1" dirty="0" smtClean="0">
                <a:solidFill>
                  <a:srgbClr val="00B0F0"/>
                </a:solidFill>
              </a:rPr>
              <a:t> F</a:t>
            </a:r>
            <a:r>
              <a:rPr lang="en-US" sz="3200" b="1" baseline="-25000" dirty="0" smtClean="0">
                <a:solidFill>
                  <a:srgbClr val="00B0F0"/>
                </a:solidFill>
              </a:rPr>
              <a:t>n</a:t>
            </a:r>
            <a:r>
              <a:rPr lang="en-US" sz="3200" b="1" dirty="0" smtClean="0">
                <a:solidFill>
                  <a:srgbClr val="00B0F0"/>
                </a:solidFill>
              </a:rPr>
              <a:t> </a:t>
            </a:r>
            <a:r>
              <a:rPr lang="en-US" sz="3200" b="1" dirty="0">
                <a:solidFill>
                  <a:srgbClr val="00B0F0"/>
                </a:solidFill>
              </a:rPr>
              <a:t>= </a:t>
            </a:r>
            <a:r>
              <a:rPr lang="en-US" sz="3200" b="1" dirty="0" smtClean="0">
                <a:solidFill>
                  <a:srgbClr val="00B0F0"/>
                </a:solidFill>
              </a:rPr>
              <a:t>P(1 </a:t>
            </a:r>
            <a:r>
              <a:rPr lang="en-US" sz="3200" b="1" dirty="0">
                <a:solidFill>
                  <a:srgbClr val="00B0F0"/>
                </a:solidFill>
              </a:rPr>
              <a:t>+ </a:t>
            </a:r>
            <a:r>
              <a:rPr lang="en-US" sz="3200" b="1" dirty="0" err="1">
                <a:solidFill>
                  <a:srgbClr val="00B0F0"/>
                </a:solidFill>
              </a:rPr>
              <a:t>i</a:t>
            </a:r>
            <a:r>
              <a:rPr lang="en-US" sz="3200" b="1" dirty="0">
                <a:solidFill>
                  <a:srgbClr val="00B0F0"/>
                </a:solidFill>
              </a:rPr>
              <a:t> )</a:t>
            </a:r>
            <a:r>
              <a:rPr lang="en-US" sz="3200" b="1" baseline="30000" dirty="0">
                <a:solidFill>
                  <a:srgbClr val="00B0F0"/>
                </a:solidFill>
              </a:rPr>
              <a:t>n</a:t>
            </a:r>
            <a:r>
              <a:rPr lang="en-US" sz="3200" b="1" dirty="0">
                <a:solidFill>
                  <a:srgbClr val="00B0F0"/>
                </a:solidFill>
              </a:rPr>
              <a:t> for </a:t>
            </a:r>
            <a:r>
              <a:rPr lang="en-US" sz="3200" b="1" dirty="0" smtClean="0">
                <a:solidFill>
                  <a:srgbClr val="00B0F0"/>
                </a:solidFill>
              </a:rPr>
              <a:t>P:</a:t>
            </a:r>
            <a:endParaRPr lang="en-US" sz="3200" b="1" dirty="0">
              <a:solidFill>
                <a:srgbClr val="00B0F0"/>
              </a:solidFill>
            </a:endParaRPr>
          </a:p>
        </p:txBody>
      </p:sp>
      <p:sp>
        <p:nvSpPr>
          <p:cNvPr id="174084" name="AutoShape 4"/>
          <p:cNvSpPr>
            <a:spLocks noChangeArrowheads="1"/>
          </p:cNvSpPr>
          <p:nvPr/>
        </p:nvSpPr>
        <p:spPr bwMode="auto">
          <a:xfrm>
            <a:off x="1212550" y="1949903"/>
            <a:ext cx="7520517" cy="1384300"/>
          </a:xfrm>
          <a:prstGeom prst="roundRect">
            <a:avLst>
              <a:gd name="adj" fmla="val 12495"/>
            </a:avLst>
          </a:prstGeom>
          <a:solidFill>
            <a:schemeClr val="folHlink"/>
          </a:solidFill>
          <a:ln w="12700">
            <a:noFill/>
            <a:round/>
            <a:headEnd/>
            <a:tailEnd/>
          </a:ln>
          <a:effectLst/>
        </p:spPr>
        <p:txBody>
          <a:bodyPr wrap="none" anchor="ctr"/>
          <a:lstStyle/>
          <a:p>
            <a:endParaRPr lang="en-US">
              <a:solidFill>
                <a:srgbClr val="00B0F0"/>
              </a:solidFill>
            </a:endParaRPr>
          </a:p>
        </p:txBody>
      </p:sp>
      <p:graphicFrame>
        <p:nvGraphicFramePr>
          <p:cNvPr id="174085" name="Object 5">
            <a:hlinkClick r:id="" action="ppaction://ole?verb=0"/>
          </p:cNvPr>
          <p:cNvGraphicFramePr>
            <a:graphicFrameLocks/>
          </p:cNvGraphicFramePr>
          <p:nvPr>
            <p:extLst/>
          </p:nvPr>
        </p:nvGraphicFramePr>
        <p:xfrm>
          <a:off x="1206591" y="1888711"/>
          <a:ext cx="7356838" cy="1450838"/>
        </p:xfrm>
        <a:graphic>
          <a:graphicData uri="http://schemas.openxmlformats.org/presentationml/2006/ole">
            <mc:AlternateContent xmlns:mc="http://schemas.openxmlformats.org/markup-compatibility/2006">
              <mc:Choice xmlns:v="urn:schemas-microsoft-com:vml" Requires="v">
                <p:oleObj spid="_x0000_s28678" name="Equation" r:id="rId3" imgW="1511280" imgH="482400" progId="Equation.3">
                  <p:embed/>
                </p:oleObj>
              </mc:Choice>
              <mc:Fallback>
                <p:oleObj name="Equation" r:id="rId3" imgW="1511280" imgH="482400" progId="Equation.3">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6591" y="1888711"/>
                        <a:ext cx="7356838" cy="1450838"/>
                      </a:xfrm>
                      <a:prstGeom prst="rect">
                        <a:avLst/>
                      </a:prstGeom>
                      <a:noFill/>
                      <a:ln>
                        <a:noFill/>
                      </a:ln>
                      <a:effectLst/>
                      <a:extLst/>
                    </p:spPr>
                  </p:pic>
                </p:oleObj>
              </mc:Fallback>
            </mc:AlternateContent>
          </a:graphicData>
        </a:graphic>
      </p:graphicFrame>
      <p:sp>
        <p:nvSpPr>
          <p:cNvPr id="174086" name="Line 6"/>
          <p:cNvSpPr>
            <a:spLocks noChangeShapeType="1"/>
          </p:cNvSpPr>
          <p:nvPr/>
        </p:nvSpPr>
        <p:spPr bwMode="auto">
          <a:xfrm>
            <a:off x="4673600" y="4906963"/>
            <a:ext cx="1016000" cy="0"/>
          </a:xfrm>
          <a:prstGeom prst="line">
            <a:avLst/>
          </a:prstGeom>
          <a:ln w="28575">
            <a:solidFill>
              <a:srgbClr val="00B0F0"/>
            </a:solidFill>
            <a:headEnd/>
            <a:tailEnd/>
          </a:ln>
        </p:spPr>
        <p:style>
          <a:lnRef idx="1">
            <a:schemeClr val="accent5"/>
          </a:lnRef>
          <a:fillRef idx="0">
            <a:schemeClr val="accent5"/>
          </a:fillRef>
          <a:effectRef idx="0">
            <a:schemeClr val="accent5"/>
          </a:effectRef>
          <a:fontRef idx="minor">
            <a:schemeClr val="tx1"/>
          </a:fontRef>
        </p:style>
        <p:txBody>
          <a:bodyPr wrap="none" anchor="ctr"/>
          <a:lstStyle/>
          <a:p>
            <a:endParaRPr lang="en-US">
              <a:solidFill>
                <a:srgbClr val="00B0F0"/>
              </a:solidFill>
            </a:endParaRPr>
          </a:p>
        </p:txBody>
      </p:sp>
      <p:sp>
        <p:nvSpPr>
          <p:cNvPr id="174087" name="Rectangle 7"/>
          <p:cNvSpPr>
            <a:spLocks noChangeArrowheads="1"/>
          </p:cNvSpPr>
          <p:nvPr/>
        </p:nvSpPr>
        <p:spPr bwMode="auto">
          <a:xfrm>
            <a:off x="4330700" y="5454873"/>
            <a:ext cx="341441" cy="659155"/>
          </a:xfrm>
          <a:prstGeom prst="rect">
            <a:avLst/>
          </a:prstGeom>
          <a:noFill/>
          <a:ln w="12700">
            <a:noFill/>
            <a:miter lim="800000"/>
            <a:headEnd/>
            <a:tailEnd/>
          </a:ln>
          <a:effectLst/>
        </p:spPr>
        <p:txBody>
          <a:bodyPr wrap="none" lIns="90488" tIns="44450" rIns="90488" bIns="44450">
            <a:spAutoFit/>
          </a:bodyPr>
          <a:lstStyle/>
          <a:p>
            <a:r>
              <a:rPr lang="en-US" sz="3700" b="1">
                <a:solidFill>
                  <a:srgbClr val="00B0F0"/>
                </a:solidFill>
                <a:latin typeface="Symbol" pitchFamily="18" charset="2"/>
              </a:rPr>
              <a:t></a:t>
            </a:r>
          </a:p>
        </p:txBody>
      </p:sp>
      <p:sp>
        <p:nvSpPr>
          <p:cNvPr id="174088" name="Rectangle 8"/>
          <p:cNvSpPr>
            <a:spLocks noChangeArrowheads="1"/>
          </p:cNvSpPr>
          <p:nvPr/>
        </p:nvSpPr>
        <p:spPr bwMode="auto">
          <a:xfrm>
            <a:off x="6203951" y="5454873"/>
            <a:ext cx="341441" cy="659155"/>
          </a:xfrm>
          <a:prstGeom prst="rect">
            <a:avLst/>
          </a:prstGeom>
          <a:noFill/>
          <a:ln w="12700">
            <a:noFill/>
            <a:miter lim="800000"/>
            <a:headEnd/>
            <a:tailEnd/>
          </a:ln>
          <a:effectLst/>
        </p:spPr>
        <p:txBody>
          <a:bodyPr wrap="none" lIns="90488" tIns="44450" rIns="90488" bIns="44450">
            <a:spAutoFit/>
          </a:bodyPr>
          <a:lstStyle/>
          <a:p>
            <a:r>
              <a:rPr lang="en-US" sz="3700" b="1">
                <a:solidFill>
                  <a:srgbClr val="00B0F0"/>
                </a:solidFill>
                <a:latin typeface="Symbol" pitchFamily="18" charset="2"/>
              </a:rPr>
              <a:t></a:t>
            </a:r>
          </a:p>
        </p:txBody>
      </p:sp>
      <p:sp>
        <p:nvSpPr>
          <p:cNvPr id="174089" name="Rectangle 9"/>
          <p:cNvSpPr>
            <a:spLocks noChangeArrowheads="1"/>
          </p:cNvSpPr>
          <p:nvPr/>
        </p:nvSpPr>
        <p:spPr bwMode="auto">
          <a:xfrm>
            <a:off x="1369484" y="4603751"/>
            <a:ext cx="844784" cy="582211"/>
          </a:xfrm>
          <a:prstGeom prst="rect">
            <a:avLst/>
          </a:prstGeom>
          <a:noFill/>
          <a:ln w="12700">
            <a:noFill/>
            <a:miter lim="800000"/>
            <a:headEnd/>
            <a:tailEnd/>
          </a:ln>
          <a:effectLst/>
        </p:spPr>
        <p:txBody>
          <a:bodyPr wrap="none" lIns="90488" tIns="44450" rIns="90488" bIns="44450">
            <a:spAutoFit/>
          </a:bodyPr>
          <a:lstStyle/>
          <a:p>
            <a:r>
              <a:rPr lang="en-US" sz="3200" b="1">
                <a:solidFill>
                  <a:srgbClr val="00B0F0"/>
                </a:solidFill>
              </a:rPr>
              <a:t>PV </a:t>
            </a:r>
          </a:p>
        </p:txBody>
      </p:sp>
      <p:sp>
        <p:nvSpPr>
          <p:cNvPr id="174090" name="Rectangle 10"/>
          <p:cNvSpPr>
            <a:spLocks noChangeArrowheads="1"/>
          </p:cNvSpPr>
          <p:nvPr/>
        </p:nvSpPr>
        <p:spPr bwMode="auto">
          <a:xfrm>
            <a:off x="2398184" y="4603751"/>
            <a:ext cx="423194" cy="582211"/>
          </a:xfrm>
          <a:prstGeom prst="rect">
            <a:avLst/>
          </a:prstGeom>
          <a:noFill/>
          <a:ln w="12700">
            <a:noFill/>
            <a:miter lim="800000"/>
            <a:headEnd/>
            <a:tailEnd/>
          </a:ln>
          <a:effectLst/>
        </p:spPr>
        <p:txBody>
          <a:bodyPr wrap="none" lIns="90488" tIns="44450" rIns="90488" bIns="44450">
            <a:spAutoFit/>
          </a:bodyPr>
          <a:lstStyle/>
          <a:p>
            <a:r>
              <a:rPr lang="en-US" sz="3200" b="1">
                <a:solidFill>
                  <a:srgbClr val="00B0F0"/>
                </a:solidFill>
              </a:rPr>
              <a:t>=</a:t>
            </a:r>
          </a:p>
        </p:txBody>
      </p:sp>
      <p:sp>
        <p:nvSpPr>
          <p:cNvPr id="174091" name="Rectangle 11"/>
          <p:cNvSpPr>
            <a:spLocks noChangeArrowheads="1"/>
          </p:cNvSpPr>
          <p:nvPr/>
        </p:nvSpPr>
        <p:spPr bwMode="auto">
          <a:xfrm>
            <a:off x="2868085" y="4603751"/>
            <a:ext cx="1207063" cy="582211"/>
          </a:xfrm>
          <a:prstGeom prst="rect">
            <a:avLst/>
          </a:prstGeom>
          <a:noFill/>
          <a:ln w="12700">
            <a:noFill/>
            <a:miter lim="800000"/>
            <a:headEnd/>
            <a:tailEnd/>
          </a:ln>
          <a:effectLst/>
        </p:spPr>
        <p:txBody>
          <a:bodyPr wrap="none" lIns="90488" tIns="44450" rIns="90488" bIns="44450">
            <a:spAutoFit/>
          </a:bodyPr>
          <a:lstStyle/>
          <a:p>
            <a:r>
              <a:rPr lang="en-US" sz="3200" b="1">
                <a:solidFill>
                  <a:srgbClr val="00B0F0"/>
                </a:solidFill>
              </a:rPr>
              <a:t> $100</a:t>
            </a:r>
          </a:p>
        </p:txBody>
      </p:sp>
      <p:sp>
        <p:nvSpPr>
          <p:cNvPr id="174092" name="Rectangle 12"/>
          <p:cNvSpPr>
            <a:spLocks noChangeArrowheads="1"/>
          </p:cNvSpPr>
          <p:nvPr/>
        </p:nvSpPr>
        <p:spPr bwMode="auto">
          <a:xfrm>
            <a:off x="4923367" y="4348163"/>
            <a:ext cx="410370" cy="582211"/>
          </a:xfrm>
          <a:prstGeom prst="rect">
            <a:avLst/>
          </a:prstGeom>
          <a:noFill/>
          <a:ln w="12700">
            <a:noFill/>
            <a:miter lim="800000"/>
            <a:headEnd/>
            <a:tailEnd/>
          </a:ln>
          <a:effectLst/>
        </p:spPr>
        <p:txBody>
          <a:bodyPr wrap="none" lIns="90488" tIns="44450" rIns="90488" bIns="44450">
            <a:spAutoFit/>
          </a:bodyPr>
          <a:lstStyle/>
          <a:p>
            <a:r>
              <a:rPr lang="en-US" sz="3200" b="1">
                <a:solidFill>
                  <a:srgbClr val="00B0F0"/>
                </a:solidFill>
              </a:rPr>
              <a:t>1</a:t>
            </a:r>
          </a:p>
        </p:txBody>
      </p:sp>
      <p:sp>
        <p:nvSpPr>
          <p:cNvPr id="174093" name="Rectangle 13"/>
          <p:cNvSpPr>
            <a:spLocks noChangeArrowheads="1"/>
          </p:cNvSpPr>
          <p:nvPr/>
        </p:nvSpPr>
        <p:spPr bwMode="auto">
          <a:xfrm>
            <a:off x="4506384" y="4911726"/>
            <a:ext cx="979436" cy="582211"/>
          </a:xfrm>
          <a:prstGeom prst="rect">
            <a:avLst/>
          </a:prstGeom>
          <a:noFill/>
          <a:ln w="12700">
            <a:noFill/>
            <a:miter lim="800000"/>
            <a:headEnd/>
            <a:tailEnd/>
          </a:ln>
          <a:effectLst/>
        </p:spPr>
        <p:txBody>
          <a:bodyPr wrap="none" lIns="90488" tIns="44450" rIns="90488" bIns="44450">
            <a:spAutoFit/>
          </a:bodyPr>
          <a:lstStyle/>
          <a:p>
            <a:r>
              <a:rPr lang="en-US" sz="3200" b="1" dirty="0">
                <a:solidFill>
                  <a:srgbClr val="00B0F0"/>
                </a:solidFill>
              </a:rPr>
              <a:t>1.10</a:t>
            </a:r>
          </a:p>
        </p:txBody>
      </p:sp>
      <p:sp>
        <p:nvSpPr>
          <p:cNvPr id="174094" name="Rectangle 14"/>
          <p:cNvSpPr>
            <a:spLocks noChangeArrowheads="1"/>
          </p:cNvSpPr>
          <p:nvPr/>
        </p:nvSpPr>
        <p:spPr bwMode="auto">
          <a:xfrm>
            <a:off x="6129867" y="4603751"/>
            <a:ext cx="296557" cy="582211"/>
          </a:xfrm>
          <a:prstGeom prst="rect">
            <a:avLst/>
          </a:prstGeom>
          <a:noFill/>
          <a:ln w="12700">
            <a:noFill/>
            <a:miter lim="800000"/>
            <a:headEnd/>
            <a:tailEnd/>
          </a:ln>
          <a:effectLst/>
        </p:spPr>
        <p:txBody>
          <a:bodyPr wrap="none" lIns="90488" tIns="44450" rIns="90488" bIns="44450">
            <a:spAutoFit/>
          </a:bodyPr>
          <a:lstStyle/>
          <a:p>
            <a:r>
              <a:rPr lang="en-US" sz="3200" b="1">
                <a:solidFill>
                  <a:srgbClr val="00B0F0"/>
                </a:solidFill>
              </a:rPr>
              <a:t> </a:t>
            </a:r>
          </a:p>
        </p:txBody>
      </p:sp>
      <p:sp>
        <p:nvSpPr>
          <p:cNvPr id="174095" name="Rectangle 15"/>
          <p:cNvSpPr>
            <a:spLocks noChangeArrowheads="1"/>
          </p:cNvSpPr>
          <p:nvPr/>
        </p:nvSpPr>
        <p:spPr bwMode="auto">
          <a:xfrm>
            <a:off x="1445684" y="5286376"/>
            <a:ext cx="865623" cy="582211"/>
          </a:xfrm>
          <a:prstGeom prst="rect">
            <a:avLst/>
          </a:prstGeom>
          <a:noFill/>
          <a:ln w="12700">
            <a:noFill/>
            <a:miter lim="800000"/>
            <a:headEnd/>
            <a:tailEnd/>
          </a:ln>
          <a:effectLst/>
        </p:spPr>
        <p:txBody>
          <a:bodyPr wrap="none" lIns="90488" tIns="44450" rIns="90488" bIns="44450">
            <a:spAutoFit/>
          </a:bodyPr>
          <a:lstStyle/>
          <a:p>
            <a:r>
              <a:rPr lang="en-US" sz="3200" b="1">
                <a:solidFill>
                  <a:srgbClr val="00B0F0"/>
                </a:solidFill>
              </a:rPr>
              <a:t>      </a:t>
            </a:r>
          </a:p>
        </p:txBody>
      </p:sp>
      <p:sp>
        <p:nvSpPr>
          <p:cNvPr id="174096" name="Rectangle 16"/>
          <p:cNvSpPr>
            <a:spLocks noChangeArrowheads="1"/>
          </p:cNvSpPr>
          <p:nvPr/>
        </p:nvSpPr>
        <p:spPr bwMode="auto">
          <a:xfrm>
            <a:off x="2404533" y="5504086"/>
            <a:ext cx="423194" cy="582211"/>
          </a:xfrm>
          <a:prstGeom prst="rect">
            <a:avLst/>
          </a:prstGeom>
          <a:noFill/>
          <a:ln w="12700">
            <a:noFill/>
            <a:miter lim="800000"/>
            <a:headEnd/>
            <a:tailEnd/>
          </a:ln>
          <a:effectLst/>
        </p:spPr>
        <p:txBody>
          <a:bodyPr wrap="none" lIns="90488" tIns="44450" rIns="90488" bIns="44450">
            <a:spAutoFit/>
          </a:bodyPr>
          <a:lstStyle/>
          <a:p>
            <a:r>
              <a:rPr lang="en-US" sz="3200" b="1">
                <a:solidFill>
                  <a:srgbClr val="00B0F0"/>
                </a:solidFill>
              </a:rPr>
              <a:t>=</a:t>
            </a:r>
          </a:p>
        </p:txBody>
      </p:sp>
      <p:sp>
        <p:nvSpPr>
          <p:cNvPr id="174097" name="Rectangle 17"/>
          <p:cNvSpPr>
            <a:spLocks noChangeArrowheads="1"/>
          </p:cNvSpPr>
          <p:nvPr/>
        </p:nvSpPr>
        <p:spPr bwMode="auto">
          <a:xfrm>
            <a:off x="2874433" y="5504086"/>
            <a:ext cx="1207063" cy="582211"/>
          </a:xfrm>
          <a:prstGeom prst="rect">
            <a:avLst/>
          </a:prstGeom>
          <a:noFill/>
          <a:ln w="12700">
            <a:noFill/>
            <a:miter lim="800000"/>
            <a:headEnd/>
            <a:tailEnd/>
          </a:ln>
          <a:effectLst/>
        </p:spPr>
        <p:txBody>
          <a:bodyPr wrap="none" lIns="90488" tIns="44450" rIns="90488" bIns="44450">
            <a:spAutoFit/>
          </a:bodyPr>
          <a:lstStyle/>
          <a:p>
            <a:r>
              <a:rPr lang="en-US" sz="3200" b="1">
                <a:solidFill>
                  <a:srgbClr val="00B0F0"/>
                </a:solidFill>
              </a:rPr>
              <a:t> $100</a:t>
            </a:r>
          </a:p>
        </p:txBody>
      </p:sp>
      <p:sp>
        <p:nvSpPr>
          <p:cNvPr id="174098" name="Rectangle 18"/>
          <p:cNvSpPr>
            <a:spLocks noChangeArrowheads="1"/>
          </p:cNvSpPr>
          <p:nvPr/>
        </p:nvSpPr>
        <p:spPr bwMode="auto">
          <a:xfrm>
            <a:off x="4434417" y="5504086"/>
            <a:ext cx="1662316" cy="582211"/>
          </a:xfrm>
          <a:prstGeom prst="rect">
            <a:avLst/>
          </a:prstGeom>
          <a:noFill/>
          <a:ln w="12700">
            <a:noFill/>
            <a:miter lim="800000"/>
            <a:headEnd/>
            <a:tailEnd/>
          </a:ln>
          <a:effectLst/>
        </p:spPr>
        <p:txBody>
          <a:bodyPr wrap="none" lIns="90488" tIns="44450" rIns="90488" bIns="44450">
            <a:spAutoFit/>
          </a:bodyPr>
          <a:lstStyle/>
          <a:p>
            <a:r>
              <a:rPr lang="en-US" sz="3200" b="1" smtClean="0">
                <a:solidFill>
                  <a:srgbClr val="00B0F0"/>
                </a:solidFill>
              </a:rPr>
              <a:t>  0.7513</a:t>
            </a:r>
            <a:endParaRPr lang="en-US" sz="3200" b="1">
              <a:solidFill>
                <a:srgbClr val="00B0F0"/>
              </a:solidFill>
            </a:endParaRPr>
          </a:p>
        </p:txBody>
      </p:sp>
      <p:sp>
        <p:nvSpPr>
          <p:cNvPr id="174099" name="Rectangle 19"/>
          <p:cNvSpPr>
            <a:spLocks noChangeArrowheads="1"/>
          </p:cNvSpPr>
          <p:nvPr/>
        </p:nvSpPr>
        <p:spPr bwMode="auto">
          <a:xfrm>
            <a:off x="6413500" y="5504086"/>
            <a:ext cx="296557" cy="582211"/>
          </a:xfrm>
          <a:prstGeom prst="rect">
            <a:avLst/>
          </a:prstGeom>
          <a:noFill/>
          <a:ln w="12700">
            <a:noFill/>
            <a:miter lim="800000"/>
            <a:headEnd/>
            <a:tailEnd/>
          </a:ln>
          <a:effectLst/>
        </p:spPr>
        <p:txBody>
          <a:bodyPr wrap="none" lIns="90488" tIns="44450" rIns="90488" bIns="44450">
            <a:spAutoFit/>
          </a:bodyPr>
          <a:lstStyle/>
          <a:p>
            <a:r>
              <a:rPr lang="en-US" sz="3200" b="1">
                <a:solidFill>
                  <a:srgbClr val="00B0F0"/>
                </a:solidFill>
              </a:rPr>
              <a:t> </a:t>
            </a:r>
          </a:p>
        </p:txBody>
      </p:sp>
      <p:sp>
        <p:nvSpPr>
          <p:cNvPr id="174100" name="Rectangle 20"/>
          <p:cNvSpPr>
            <a:spLocks noChangeArrowheads="1"/>
          </p:cNvSpPr>
          <p:nvPr/>
        </p:nvSpPr>
        <p:spPr bwMode="auto">
          <a:xfrm>
            <a:off x="6616700" y="5504086"/>
            <a:ext cx="423194" cy="582211"/>
          </a:xfrm>
          <a:prstGeom prst="rect">
            <a:avLst/>
          </a:prstGeom>
          <a:noFill/>
          <a:ln w="12700">
            <a:noFill/>
            <a:miter lim="800000"/>
            <a:headEnd/>
            <a:tailEnd/>
          </a:ln>
          <a:effectLst/>
        </p:spPr>
        <p:txBody>
          <a:bodyPr wrap="none" lIns="90488" tIns="44450" rIns="90488" bIns="44450">
            <a:spAutoFit/>
          </a:bodyPr>
          <a:lstStyle/>
          <a:p>
            <a:r>
              <a:rPr lang="en-US" sz="3200" b="1">
                <a:solidFill>
                  <a:srgbClr val="00B0F0"/>
                </a:solidFill>
              </a:rPr>
              <a:t>=</a:t>
            </a:r>
          </a:p>
        </p:txBody>
      </p:sp>
      <p:sp>
        <p:nvSpPr>
          <p:cNvPr id="174101" name="Rectangle 21"/>
          <p:cNvSpPr>
            <a:spLocks noChangeArrowheads="1"/>
          </p:cNvSpPr>
          <p:nvPr/>
        </p:nvSpPr>
        <p:spPr bwMode="auto">
          <a:xfrm>
            <a:off x="7086600" y="5504086"/>
            <a:ext cx="1662316" cy="582211"/>
          </a:xfrm>
          <a:prstGeom prst="rect">
            <a:avLst/>
          </a:prstGeom>
          <a:noFill/>
          <a:ln w="12700">
            <a:noFill/>
            <a:miter lim="800000"/>
            <a:headEnd/>
            <a:tailEnd/>
          </a:ln>
          <a:effectLst/>
        </p:spPr>
        <p:txBody>
          <a:bodyPr wrap="none" lIns="90488" tIns="44450" rIns="90488" bIns="44450">
            <a:spAutoFit/>
          </a:bodyPr>
          <a:lstStyle/>
          <a:p>
            <a:r>
              <a:rPr lang="en-US" sz="3200" b="1">
                <a:solidFill>
                  <a:srgbClr val="00B0F0"/>
                </a:solidFill>
              </a:rPr>
              <a:t> $75.13.</a:t>
            </a:r>
          </a:p>
        </p:txBody>
      </p:sp>
      <p:sp>
        <p:nvSpPr>
          <p:cNvPr id="174102" name="Rectangle 22"/>
          <p:cNvSpPr>
            <a:spLocks noChangeArrowheads="1"/>
          </p:cNvSpPr>
          <p:nvPr/>
        </p:nvSpPr>
        <p:spPr bwMode="auto">
          <a:xfrm>
            <a:off x="4229100" y="4414838"/>
            <a:ext cx="339838" cy="582211"/>
          </a:xfrm>
          <a:prstGeom prst="rect">
            <a:avLst/>
          </a:prstGeom>
          <a:noFill/>
          <a:ln w="12700">
            <a:noFill/>
            <a:miter lim="800000"/>
            <a:headEnd/>
            <a:tailEnd/>
          </a:ln>
          <a:effectLst/>
        </p:spPr>
        <p:txBody>
          <a:bodyPr wrap="none" lIns="90488" tIns="44450" rIns="90488" bIns="44450">
            <a:spAutoFit/>
          </a:bodyPr>
          <a:lstStyle/>
          <a:p>
            <a:r>
              <a:rPr lang="en-US" sz="3200" b="1">
                <a:solidFill>
                  <a:srgbClr val="00B0F0"/>
                </a:solidFill>
                <a:latin typeface="Symbol" pitchFamily="18" charset="2"/>
              </a:rPr>
              <a:t></a:t>
            </a:r>
          </a:p>
        </p:txBody>
      </p:sp>
      <p:sp>
        <p:nvSpPr>
          <p:cNvPr id="174103" name="Rectangle 23"/>
          <p:cNvSpPr>
            <a:spLocks noChangeArrowheads="1"/>
          </p:cNvSpPr>
          <p:nvPr/>
        </p:nvSpPr>
        <p:spPr bwMode="auto">
          <a:xfrm>
            <a:off x="4229100" y="4837113"/>
            <a:ext cx="339838" cy="582211"/>
          </a:xfrm>
          <a:prstGeom prst="rect">
            <a:avLst/>
          </a:prstGeom>
          <a:noFill/>
          <a:ln w="12700">
            <a:noFill/>
            <a:miter lim="800000"/>
            <a:headEnd/>
            <a:tailEnd/>
          </a:ln>
          <a:effectLst/>
        </p:spPr>
        <p:txBody>
          <a:bodyPr wrap="none" lIns="90488" tIns="44450" rIns="90488" bIns="44450">
            <a:spAutoFit/>
          </a:bodyPr>
          <a:lstStyle/>
          <a:p>
            <a:r>
              <a:rPr lang="en-US" sz="3200" b="1">
                <a:solidFill>
                  <a:srgbClr val="00B0F0"/>
                </a:solidFill>
                <a:latin typeface="Symbol" pitchFamily="18" charset="2"/>
              </a:rPr>
              <a:t></a:t>
            </a:r>
          </a:p>
        </p:txBody>
      </p:sp>
      <p:sp>
        <p:nvSpPr>
          <p:cNvPr id="174104" name="Rectangle 24"/>
          <p:cNvSpPr>
            <a:spLocks noChangeArrowheads="1"/>
          </p:cNvSpPr>
          <p:nvPr/>
        </p:nvSpPr>
        <p:spPr bwMode="auto">
          <a:xfrm>
            <a:off x="4229100" y="4605338"/>
            <a:ext cx="339838" cy="582211"/>
          </a:xfrm>
          <a:prstGeom prst="rect">
            <a:avLst/>
          </a:prstGeom>
          <a:noFill/>
          <a:ln w="12700">
            <a:noFill/>
            <a:miter lim="800000"/>
            <a:headEnd/>
            <a:tailEnd/>
          </a:ln>
          <a:effectLst/>
        </p:spPr>
        <p:txBody>
          <a:bodyPr wrap="none" lIns="90488" tIns="44450" rIns="90488" bIns="44450">
            <a:spAutoFit/>
          </a:bodyPr>
          <a:lstStyle/>
          <a:p>
            <a:r>
              <a:rPr lang="en-US" sz="3200" b="1">
                <a:solidFill>
                  <a:srgbClr val="00B0F0"/>
                </a:solidFill>
                <a:latin typeface="Symbol" pitchFamily="18" charset="2"/>
              </a:rPr>
              <a:t></a:t>
            </a:r>
          </a:p>
        </p:txBody>
      </p:sp>
      <p:sp>
        <p:nvSpPr>
          <p:cNvPr id="174105" name="Rectangle 25"/>
          <p:cNvSpPr>
            <a:spLocks noChangeArrowheads="1"/>
          </p:cNvSpPr>
          <p:nvPr/>
        </p:nvSpPr>
        <p:spPr bwMode="auto">
          <a:xfrm>
            <a:off x="5647267" y="4402138"/>
            <a:ext cx="339838" cy="582211"/>
          </a:xfrm>
          <a:prstGeom prst="rect">
            <a:avLst/>
          </a:prstGeom>
          <a:noFill/>
          <a:ln w="12700">
            <a:noFill/>
            <a:miter lim="800000"/>
            <a:headEnd/>
            <a:tailEnd/>
          </a:ln>
          <a:effectLst/>
        </p:spPr>
        <p:txBody>
          <a:bodyPr wrap="none" lIns="90488" tIns="44450" rIns="90488" bIns="44450">
            <a:spAutoFit/>
          </a:bodyPr>
          <a:lstStyle/>
          <a:p>
            <a:r>
              <a:rPr lang="en-US" sz="3200" b="1">
                <a:solidFill>
                  <a:srgbClr val="00B0F0"/>
                </a:solidFill>
                <a:latin typeface="Symbol" pitchFamily="18" charset="2"/>
              </a:rPr>
              <a:t></a:t>
            </a:r>
          </a:p>
        </p:txBody>
      </p:sp>
      <p:sp>
        <p:nvSpPr>
          <p:cNvPr id="174106" name="Rectangle 26"/>
          <p:cNvSpPr>
            <a:spLocks noChangeArrowheads="1"/>
          </p:cNvSpPr>
          <p:nvPr/>
        </p:nvSpPr>
        <p:spPr bwMode="auto">
          <a:xfrm>
            <a:off x="5647267" y="4824413"/>
            <a:ext cx="339838" cy="582211"/>
          </a:xfrm>
          <a:prstGeom prst="rect">
            <a:avLst/>
          </a:prstGeom>
          <a:noFill/>
          <a:ln w="12700">
            <a:noFill/>
            <a:miter lim="800000"/>
            <a:headEnd/>
            <a:tailEnd/>
          </a:ln>
          <a:effectLst/>
        </p:spPr>
        <p:txBody>
          <a:bodyPr wrap="none" lIns="90488" tIns="44450" rIns="90488" bIns="44450">
            <a:spAutoFit/>
          </a:bodyPr>
          <a:lstStyle/>
          <a:p>
            <a:r>
              <a:rPr lang="en-US" sz="3200" b="1">
                <a:solidFill>
                  <a:srgbClr val="00B0F0"/>
                </a:solidFill>
                <a:latin typeface="Symbol" pitchFamily="18" charset="2"/>
              </a:rPr>
              <a:t></a:t>
            </a:r>
          </a:p>
        </p:txBody>
      </p:sp>
      <p:sp>
        <p:nvSpPr>
          <p:cNvPr id="174107" name="Rectangle 27"/>
          <p:cNvSpPr>
            <a:spLocks noChangeArrowheads="1"/>
          </p:cNvSpPr>
          <p:nvPr/>
        </p:nvSpPr>
        <p:spPr bwMode="auto">
          <a:xfrm>
            <a:off x="5647267" y="4592638"/>
            <a:ext cx="339838" cy="582211"/>
          </a:xfrm>
          <a:prstGeom prst="rect">
            <a:avLst/>
          </a:prstGeom>
          <a:noFill/>
          <a:ln w="12700">
            <a:noFill/>
            <a:miter lim="800000"/>
            <a:headEnd/>
            <a:tailEnd/>
          </a:ln>
          <a:effectLst/>
        </p:spPr>
        <p:txBody>
          <a:bodyPr wrap="none" lIns="90488" tIns="44450" rIns="90488" bIns="44450">
            <a:spAutoFit/>
          </a:bodyPr>
          <a:lstStyle/>
          <a:p>
            <a:r>
              <a:rPr lang="en-US" sz="3200" b="1">
                <a:solidFill>
                  <a:srgbClr val="00B0F0"/>
                </a:solidFill>
                <a:latin typeface="Symbol" pitchFamily="18" charset="2"/>
              </a:rPr>
              <a:t></a:t>
            </a:r>
          </a:p>
        </p:txBody>
      </p:sp>
      <p:sp>
        <p:nvSpPr>
          <p:cNvPr id="174108" name="Rectangle 28"/>
          <p:cNvSpPr>
            <a:spLocks noChangeArrowheads="1"/>
          </p:cNvSpPr>
          <p:nvPr/>
        </p:nvSpPr>
        <p:spPr bwMode="auto">
          <a:xfrm>
            <a:off x="5869517" y="4283075"/>
            <a:ext cx="325411" cy="397545"/>
          </a:xfrm>
          <a:prstGeom prst="rect">
            <a:avLst/>
          </a:prstGeom>
          <a:noFill/>
          <a:ln w="12700">
            <a:noFill/>
            <a:miter lim="800000"/>
            <a:headEnd/>
            <a:tailEnd/>
          </a:ln>
          <a:effectLst/>
        </p:spPr>
        <p:txBody>
          <a:bodyPr wrap="none" lIns="90488" tIns="44450" rIns="90488" bIns="44450">
            <a:spAutoFit/>
          </a:bodyPr>
          <a:lstStyle/>
          <a:p>
            <a:r>
              <a:rPr lang="en-US" sz="2000" b="1">
                <a:solidFill>
                  <a:srgbClr val="00B0F0"/>
                </a:solidFill>
              </a:rPr>
              <a:t>3</a:t>
            </a:r>
          </a:p>
        </p:txBody>
      </p:sp>
    </p:spTree>
    <p:extLst>
      <p:ext uri="{BB962C8B-B14F-4D97-AF65-F5344CB8AC3E}">
        <p14:creationId xmlns:p14="http://schemas.microsoft.com/office/powerpoint/2010/main" val="310292155"/>
      </p:ext>
    </p:extLst>
  </p:cSld>
  <p:clrMapOvr>
    <a:masterClrMapping/>
  </p:clrMapOvr>
  <p:transition>
    <p:zo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smtClean="0"/>
              <a:t>NILAI AKAN DATANG</a:t>
            </a:r>
            <a:br>
              <a:rPr lang="en-US" sz="5400" smtClean="0"/>
            </a:br>
            <a:r>
              <a:rPr lang="en-US" sz="5400" smtClean="0"/>
              <a:t>DARI ANUITAS</a:t>
            </a:r>
            <a:endParaRPr lang="en-US" sz="5400"/>
          </a:p>
        </p:txBody>
      </p:sp>
      <p:sp>
        <p:nvSpPr>
          <p:cNvPr id="3" name="Text Placeholder 2"/>
          <p:cNvSpPr>
            <a:spLocks noGrp="1"/>
          </p:cNvSpPr>
          <p:nvPr>
            <p:ph type="body" idx="1"/>
          </p:nvPr>
        </p:nvSpPr>
        <p:spPr/>
        <p:txBody>
          <a:bodyPr/>
          <a:lstStyle/>
          <a:p>
            <a:r>
              <a:rPr lang="en-US" smtClean="0"/>
              <a:t>(</a:t>
            </a:r>
            <a:r>
              <a:rPr lang="en-US" i="1" smtClean="0"/>
              <a:t>FUTURE VALUE OF ANNUITY</a:t>
            </a:r>
            <a:r>
              <a:rPr lang="en-US" smtClean="0"/>
              <a:t>)</a:t>
            </a:r>
            <a:endParaRPr lang="en-US"/>
          </a:p>
        </p:txBody>
      </p:sp>
    </p:spTree>
    <p:extLst>
      <p:ext uri="{BB962C8B-B14F-4D97-AF65-F5344CB8AC3E}">
        <p14:creationId xmlns:p14="http://schemas.microsoft.com/office/powerpoint/2010/main" val="3707271040"/>
      </p:ext>
    </p:extLst>
  </p:cSld>
  <p:clrMapOvr>
    <a:masterClrMapping/>
  </p:clrMapOvr>
  <p:transition>
    <p:zoom/>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TIME LINE ANUITAS</a:t>
            </a:r>
            <a:endParaRPr lang="en-US"/>
          </a:p>
        </p:txBody>
      </p:sp>
      <p:cxnSp>
        <p:nvCxnSpPr>
          <p:cNvPr id="3" name="Straight Connector 2"/>
          <p:cNvCxnSpPr/>
          <p:nvPr/>
        </p:nvCxnSpPr>
        <p:spPr>
          <a:xfrm>
            <a:off x="1132114" y="3657599"/>
            <a:ext cx="9042400" cy="0"/>
          </a:xfrm>
          <a:prstGeom prst="line">
            <a:avLst/>
          </a:prstGeom>
          <a:effectLst>
            <a:outerShdw blurRad="50800" dist="38100" dir="2700000" algn="tl" rotWithShape="0">
              <a:prstClr val="black">
                <a:alpha val="40000"/>
              </a:prstClr>
            </a:outerShdw>
          </a:effectLst>
        </p:spPr>
        <p:style>
          <a:lnRef idx="3">
            <a:schemeClr val="accent4"/>
          </a:lnRef>
          <a:fillRef idx="0">
            <a:schemeClr val="accent4"/>
          </a:fillRef>
          <a:effectRef idx="2">
            <a:schemeClr val="accent4"/>
          </a:effectRef>
          <a:fontRef idx="minor">
            <a:schemeClr val="tx1"/>
          </a:fontRef>
        </p:style>
      </p:cxnSp>
      <p:sp>
        <p:nvSpPr>
          <p:cNvPr id="6" name="Flowchart: Connector 5"/>
          <p:cNvSpPr/>
          <p:nvPr/>
        </p:nvSpPr>
        <p:spPr>
          <a:xfrm>
            <a:off x="1040674" y="3566159"/>
            <a:ext cx="182880" cy="182880"/>
          </a:xfrm>
          <a:prstGeom prst="flowChartConnector">
            <a:avLst/>
          </a:prstGeom>
          <a:solidFill>
            <a:schemeClr val="tx1"/>
          </a:solidFill>
          <a:ln w="57150">
            <a:solidFill>
              <a:srgbClr val="FF99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lowchart: Connector 6"/>
          <p:cNvSpPr/>
          <p:nvPr/>
        </p:nvSpPr>
        <p:spPr>
          <a:xfrm>
            <a:off x="4014549" y="3554555"/>
            <a:ext cx="182880" cy="182880"/>
          </a:xfrm>
          <a:prstGeom prst="flowChartConnector">
            <a:avLst/>
          </a:prstGeom>
          <a:solidFill>
            <a:schemeClr val="tx1"/>
          </a:solidFill>
          <a:ln w="57150">
            <a:solidFill>
              <a:srgbClr val="FF99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lowchart: Connector 7"/>
          <p:cNvSpPr/>
          <p:nvPr/>
        </p:nvSpPr>
        <p:spPr>
          <a:xfrm>
            <a:off x="7018893" y="3580679"/>
            <a:ext cx="182880" cy="182880"/>
          </a:xfrm>
          <a:prstGeom prst="flowChartConnector">
            <a:avLst/>
          </a:prstGeom>
          <a:solidFill>
            <a:schemeClr val="tx1"/>
          </a:solidFill>
          <a:ln w="57150">
            <a:solidFill>
              <a:srgbClr val="FF99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lowchart: Connector 8"/>
          <p:cNvSpPr/>
          <p:nvPr/>
        </p:nvSpPr>
        <p:spPr>
          <a:xfrm>
            <a:off x="10083074" y="3587939"/>
            <a:ext cx="182880" cy="182880"/>
          </a:xfrm>
          <a:prstGeom prst="flowChartConnector">
            <a:avLst/>
          </a:prstGeom>
          <a:solidFill>
            <a:schemeClr val="tx1"/>
          </a:solidFill>
          <a:ln w="57150">
            <a:solidFill>
              <a:srgbClr val="FF99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744685" y="3947889"/>
            <a:ext cx="697627" cy="369332"/>
          </a:xfrm>
          <a:prstGeom prst="rect">
            <a:avLst/>
          </a:prstGeom>
          <a:noFill/>
        </p:spPr>
        <p:txBody>
          <a:bodyPr wrap="none" rtlCol="0">
            <a:spAutoFit/>
          </a:bodyPr>
          <a:lstStyle/>
          <a:p>
            <a:r>
              <a:rPr lang="en-US" smtClean="0"/>
              <a:t>1000</a:t>
            </a:r>
            <a:endParaRPr lang="en-US"/>
          </a:p>
        </p:txBody>
      </p:sp>
      <p:sp>
        <p:nvSpPr>
          <p:cNvPr id="11" name="TextBox 10"/>
          <p:cNvSpPr txBox="1"/>
          <p:nvPr/>
        </p:nvSpPr>
        <p:spPr>
          <a:xfrm>
            <a:off x="6698287" y="3940635"/>
            <a:ext cx="697627" cy="369332"/>
          </a:xfrm>
          <a:prstGeom prst="rect">
            <a:avLst/>
          </a:prstGeom>
          <a:noFill/>
        </p:spPr>
        <p:txBody>
          <a:bodyPr wrap="none" rtlCol="0">
            <a:spAutoFit/>
          </a:bodyPr>
          <a:lstStyle/>
          <a:p>
            <a:r>
              <a:rPr lang="en-US" smtClean="0"/>
              <a:t>1000</a:t>
            </a:r>
            <a:endParaRPr lang="en-US"/>
          </a:p>
        </p:txBody>
      </p:sp>
      <p:sp>
        <p:nvSpPr>
          <p:cNvPr id="12" name="TextBox 11"/>
          <p:cNvSpPr txBox="1"/>
          <p:nvPr/>
        </p:nvSpPr>
        <p:spPr>
          <a:xfrm>
            <a:off x="9797029" y="3947895"/>
            <a:ext cx="697627" cy="369332"/>
          </a:xfrm>
          <a:prstGeom prst="rect">
            <a:avLst/>
          </a:prstGeom>
          <a:noFill/>
        </p:spPr>
        <p:txBody>
          <a:bodyPr wrap="none" rtlCol="0">
            <a:spAutoFit/>
          </a:bodyPr>
          <a:lstStyle/>
          <a:p>
            <a:r>
              <a:rPr lang="en-US" smtClean="0"/>
              <a:t>1000</a:t>
            </a:r>
            <a:endParaRPr lang="en-US"/>
          </a:p>
        </p:txBody>
      </p:sp>
      <p:sp>
        <p:nvSpPr>
          <p:cNvPr id="13" name="Freeform 12"/>
          <p:cNvSpPr/>
          <p:nvPr/>
        </p:nvSpPr>
        <p:spPr>
          <a:xfrm>
            <a:off x="7047100" y="4322273"/>
            <a:ext cx="3733535" cy="687049"/>
          </a:xfrm>
          <a:custGeom>
            <a:avLst/>
            <a:gdLst>
              <a:gd name="connsiteX0" fmla="*/ 0 w 3831772"/>
              <a:gd name="connsiteY0" fmla="*/ 0 h 928915"/>
              <a:gd name="connsiteX1" fmla="*/ 14515 w 3831772"/>
              <a:gd name="connsiteY1" fmla="*/ 928915 h 928915"/>
              <a:gd name="connsiteX2" fmla="*/ 3831772 w 3831772"/>
              <a:gd name="connsiteY2" fmla="*/ 885372 h 928915"/>
              <a:gd name="connsiteX0" fmla="*/ 0 w 3802744"/>
              <a:gd name="connsiteY0" fmla="*/ 0 h 928915"/>
              <a:gd name="connsiteX1" fmla="*/ 14515 w 3802744"/>
              <a:gd name="connsiteY1" fmla="*/ 928915 h 928915"/>
              <a:gd name="connsiteX2" fmla="*/ 3802744 w 3802744"/>
              <a:gd name="connsiteY2" fmla="*/ 914401 h 928915"/>
              <a:gd name="connsiteX0" fmla="*/ 0 w 3802744"/>
              <a:gd name="connsiteY0" fmla="*/ 0 h 957944"/>
              <a:gd name="connsiteX1" fmla="*/ 29029 w 3802744"/>
              <a:gd name="connsiteY1" fmla="*/ 957944 h 957944"/>
              <a:gd name="connsiteX2" fmla="*/ 3802744 w 3802744"/>
              <a:gd name="connsiteY2" fmla="*/ 914401 h 957944"/>
              <a:gd name="connsiteX0" fmla="*/ 0 w 3773715"/>
              <a:gd name="connsiteY0" fmla="*/ 0 h 957944"/>
              <a:gd name="connsiteX1" fmla="*/ 29029 w 3773715"/>
              <a:gd name="connsiteY1" fmla="*/ 957944 h 957944"/>
              <a:gd name="connsiteX2" fmla="*/ 3773715 w 3773715"/>
              <a:gd name="connsiteY2" fmla="*/ 943430 h 957944"/>
              <a:gd name="connsiteX0" fmla="*/ 14514 w 3744686"/>
              <a:gd name="connsiteY0" fmla="*/ 0 h 972459"/>
              <a:gd name="connsiteX1" fmla="*/ 0 w 3744686"/>
              <a:gd name="connsiteY1" fmla="*/ 972459 h 972459"/>
              <a:gd name="connsiteX2" fmla="*/ 3744686 w 3744686"/>
              <a:gd name="connsiteY2" fmla="*/ 957945 h 972459"/>
              <a:gd name="connsiteX0" fmla="*/ 3363 w 3744686"/>
              <a:gd name="connsiteY0" fmla="*/ 0 h 979893"/>
              <a:gd name="connsiteX1" fmla="*/ 0 w 3744686"/>
              <a:gd name="connsiteY1" fmla="*/ 979893 h 979893"/>
              <a:gd name="connsiteX2" fmla="*/ 3744686 w 3744686"/>
              <a:gd name="connsiteY2" fmla="*/ 965379 h 979893"/>
              <a:gd name="connsiteX0" fmla="*/ 3363 w 3733535"/>
              <a:gd name="connsiteY0" fmla="*/ 0 h 979893"/>
              <a:gd name="connsiteX1" fmla="*/ 0 w 3733535"/>
              <a:gd name="connsiteY1" fmla="*/ 979893 h 979893"/>
              <a:gd name="connsiteX2" fmla="*/ 3733535 w 3733535"/>
              <a:gd name="connsiteY2" fmla="*/ 976530 h 979893"/>
            </a:gdLst>
            <a:ahLst/>
            <a:cxnLst>
              <a:cxn ang="0">
                <a:pos x="connsiteX0" y="connsiteY0"/>
              </a:cxn>
              <a:cxn ang="0">
                <a:pos x="connsiteX1" y="connsiteY1"/>
              </a:cxn>
              <a:cxn ang="0">
                <a:pos x="connsiteX2" y="connsiteY2"/>
              </a:cxn>
            </a:cxnLst>
            <a:rect l="l" t="t" r="r" b="b"/>
            <a:pathLst>
              <a:path w="3733535" h="979893">
                <a:moveTo>
                  <a:pt x="3363" y="0"/>
                </a:moveTo>
                <a:lnTo>
                  <a:pt x="0" y="979893"/>
                </a:lnTo>
                <a:lnTo>
                  <a:pt x="3733535" y="976530"/>
                </a:lnTo>
              </a:path>
            </a:pathLst>
          </a:custGeom>
          <a:ln w="28575">
            <a:headEnd type="none" w="med" len="med"/>
            <a:tailEnd type="triangle" w="med" len="med"/>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p:sp>
        <p:nvSpPr>
          <p:cNvPr id="14" name="Freeform 13"/>
          <p:cNvSpPr/>
          <p:nvPr/>
        </p:nvSpPr>
        <p:spPr>
          <a:xfrm>
            <a:off x="4093498" y="4474673"/>
            <a:ext cx="6687137" cy="862640"/>
          </a:xfrm>
          <a:custGeom>
            <a:avLst/>
            <a:gdLst>
              <a:gd name="connsiteX0" fmla="*/ 0 w 3831772"/>
              <a:gd name="connsiteY0" fmla="*/ 0 h 928915"/>
              <a:gd name="connsiteX1" fmla="*/ 14515 w 3831772"/>
              <a:gd name="connsiteY1" fmla="*/ 928915 h 928915"/>
              <a:gd name="connsiteX2" fmla="*/ 3831772 w 3831772"/>
              <a:gd name="connsiteY2" fmla="*/ 885372 h 928915"/>
              <a:gd name="connsiteX0" fmla="*/ 0 w 3802744"/>
              <a:gd name="connsiteY0" fmla="*/ 0 h 928915"/>
              <a:gd name="connsiteX1" fmla="*/ 14515 w 3802744"/>
              <a:gd name="connsiteY1" fmla="*/ 928915 h 928915"/>
              <a:gd name="connsiteX2" fmla="*/ 3802744 w 3802744"/>
              <a:gd name="connsiteY2" fmla="*/ 914401 h 928915"/>
              <a:gd name="connsiteX0" fmla="*/ 0 w 3802744"/>
              <a:gd name="connsiteY0" fmla="*/ 0 h 957944"/>
              <a:gd name="connsiteX1" fmla="*/ 29029 w 3802744"/>
              <a:gd name="connsiteY1" fmla="*/ 957944 h 957944"/>
              <a:gd name="connsiteX2" fmla="*/ 3802744 w 3802744"/>
              <a:gd name="connsiteY2" fmla="*/ 914401 h 957944"/>
              <a:gd name="connsiteX0" fmla="*/ 0 w 3773715"/>
              <a:gd name="connsiteY0" fmla="*/ 0 h 957944"/>
              <a:gd name="connsiteX1" fmla="*/ 29029 w 3773715"/>
              <a:gd name="connsiteY1" fmla="*/ 957944 h 957944"/>
              <a:gd name="connsiteX2" fmla="*/ 3773715 w 3773715"/>
              <a:gd name="connsiteY2" fmla="*/ 943430 h 957944"/>
              <a:gd name="connsiteX0" fmla="*/ 14514 w 3744686"/>
              <a:gd name="connsiteY0" fmla="*/ 0 h 972459"/>
              <a:gd name="connsiteX1" fmla="*/ 0 w 3744686"/>
              <a:gd name="connsiteY1" fmla="*/ 972459 h 972459"/>
              <a:gd name="connsiteX2" fmla="*/ 3744686 w 3744686"/>
              <a:gd name="connsiteY2" fmla="*/ 957945 h 972459"/>
              <a:gd name="connsiteX0" fmla="*/ 3363 w 3744686"/>
              <a:gd name="connsiteY0" fmla="*/ 0 h 979893"/>
              <a:gd name="connsiteX1" fmla="*/ 0 w 3744686"/>
              <a:gd name="connsiteY1" fmla="*/ 979893 h 979893"/>
              <a:gd name="connsiteX2" fmla="*/ 3744686 w 3744686"/>
              <a:gd name="connsiteY2" fmla="*/ 965379 h 979893"/>
              <a:gd name="connsiteX0" fmla="*/ 3363 w 3733535"/>
              <a:gd name="connsiteY0" fmla="*/ 0 h 979893"/>
              <a:gd name="connsiteX1" fmla="*/ 0 w 3733535"/>
              <a:gd name="connsiteY1" fmla="*/ 979893 h 979893"/>
              <a:gd name="connsiteX2" fmla="*/ 3733535 w 3733535"/>
              <a:gd name="connsiteY2" fmla="*/ 976530 h 979893"/>
            </a:gdLst>
            <a:ahLst/>
            <a:cxnLst>
              <a:cxn ang="0">
                <a:pos x="connsiteX0" y="connsiteY0"/>
              </a:cxn>
              <a:cxn ang="0">
                <a:pos x="connsiteX1" y="connsiteY1"/>
              </a:cxn>
              <a:cxn ang="0">
                <a:pos x="connsiteX2" y="connsiteY2"/>
              </a:cxn>
            </a:cxnLst>
            <a:rect l="l" t="t" r="r" b="b"/>
            <a:pathLst>
              <a:path w="3733535" h="979893">
                <a:moveTo>
                  <a:pt x="3363" y="0"/>
                </a:moveTo>
                <a:lnTo>
                  <a:pt x="0" y="979893"/>
                </a:lnTo>
                <a:lnTo>
                  <a:pt x="3733535" y="976530"/>
                </a:lnTo>
              </a:path>
            </a:pathLst>
          </a:custGeom>
          <a:ln w="28575">
            <a:headEnd type="none" w="med" len="med"/>
            <a:tailEnd type="triangle" w="med" len="med"/>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p:sp>
        <p:nvSpPr>
          <p:cNvPr id="15" name="Freeform 14"/>
          <p:cNvSpPr/>
          <p:nvPr/>
        </p:nvSpPr>
        <p:spPr>
          <a:xfrm>
            <a:off x="10145842" y="4474674"/>
            <a:ext cx="634793" cy="191124"/>
          </a:xfrm>
          <a:custGeom>
            <a:avLst/>
            <a:gdLst>
              <a:gd name="connsiteX0" fmla="*/ 0 w 3831772"/>
              <a:gd name="connsiteY0" fmla="*/ 0 h 928915"/>
              <a:gd name="connsiteX1" fmla="*/ 14515 w 3831772"/>
              <a:gd name="connsiteY1" fmla="*/ 928915 h 928915"/>
              <a:gd name="connsiteX2" fmla="*/ 3831772 w 3831772"/>
              <a:gd name="connsiteY2" fmla="*/ 885372 h 928915"/>
              <a:gd name="connsiteX0" fmla="*/ 0 w 3802744"/>
              <a:gd name="connsiteY0" fmla="*/ 0 h 928915"/>
              <a:gd name="connsiteX1" fmla="*/ 14515 w 3802744"/>
              <a:gd name="connsiteY1" fmla="*/ 928915 h 928915"/>
              <a:gd name="connsiteX2" fmla="*/ 3802744 w 3802744"/>
              <a:gd name="connsiteY2" fmla="*/ 914401 h 928915"/>
              <a:gd name="connsiteX0" fmla="*/ 0 w 3802744"/>
              <a:gd name="connsiteY0" fmla="*/ 0 h 957944"/>
              <a:gd name="connsiteX1" fmla="*/ 29029 w 3802744"/>
              <a:gd name="connsiteY1" fmla="*/ 957944 h 957944"/>
              <a:gd name="connsiteX2" fmla="*/ 3802744 w 3802744"/>
              <a:gd name="connsiteY2" fmla="*/ 914401 h 957944"/>
              <a:gd name="connsiteX0" fmla="*/ 0 w 3773715"/>
              <a:gd name="connsiteY0" fmla="*/ 0 h 957944"/>
              <a:gd name="connsiteX1" fmla="*/ 29029 w 3773715"/>
              <a:gd name="connsiteY1" fmla="*/ 957944 h 957944"/>
              <a:gd name="connsiteX2" fmla="*/ 3773715 w 3773715"/>
              <a:gd name="connsiteY2" fmla="*/ 943430 h 957944"/>
              <a:gd name="connsiteX0" fmla="*/ 14514 w 3744686"/>
              <a:gd name="connsiteY0" fmla="*/ 0 h 972459"/>
              <a:gd name="connsiteX1" fmla="*/ 0 w 3744686"/>
              <a:gd name="connsiteY1" fmla="*/ 972459 h 972459"/>
              <a:gd name="connsiteX2" fmla="*/ 3744686 w 3744686"/>
              <a:gd name="connsiteY2" fmla="*/ 957945 h 972459"/>
              <a:gd name="connsiteX0" fmla="*/ 3363 w 3744686"/>
              <a:gd name="connsiteY0" fmla="*/ 0 h 979893"/>
              <a:gd name="connsiteX1" fmla="*/ 0 w 3744686"/>
              <a:gd name="connsiteY1" fmla="*/ 979893 h 979893"/>
              <a:gd name="connsiteX2" fmla="*/ 3744686 w 3744686"/>
              <a:gd name="connsiteY2" fmla="*/ 965379 h 979893"/>
              <a:gd name="connsiteX0" fmla="*/ 3363 w 3733535"/>
              <a:gd name="connsiteY0" fmla="*/ 0 h 979893"/>
              <a:gd name="connsiteX1" fmla="*/ 0 w 3733535"/>
              <a:gd name="connsiteY1" fmla="*/ 979893 h 979893"/>
              <a:gd name="connsiteX2" fmla="*/ 3733535 w 3733535"/>
              <a:gd name="connsiteY2" fmla="*/ 976530 h 979893"/>
            </a:gdLst>
            <a:ahLst/>
            <a:cxnLst>
              <a:cxn ang="0">
                <a:pos x="connsiteX0" y="connsiteY0"/>
              </a:cxn>
              <a:cxn ang="0">
                <a:pos x="connsiteX1" y="connsiteY1"/>
              </a:cxn>
              <a:cxn ang="0">
                <a:pos x="connsiteX2" y="connsiteY2"/>
              </a:cxn>
            </a:cxnLst>
            <a:rect l="l" t="t" r="r" b="b"/>
            <a:pathLst>
              <a:path w="3733535" h="979893">
                <a:moveTo>
                  <a:pt x="3363" y="0"/>
                </a:moveTo>
                <a:lnTo>
                  <a:pt x="0" y="979893"/>
                </a:lnTo>
                <a:lnTo>
                  <a:pt x="3733535" y="976530"/>
                </a:lnTo>
              </a:path>
            </a:pathLst>
          </a:custGeom>
          <a:ln w="28575">
            <a:headEnd type="none" w="med" len="med"/>
            <a:tailEnd type="triangle" w="med" len="med"/>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p:sp>
        <p:nvSpPr>
          <p:cNvPr id="16" name="TextBox 15"/>
          <p:cNvSpPr txBox="1"/>
          <p:nvPr/>
        </p:nvSpPr>
        <p:spPr>
          <a:xfrm>
            <a:off x="10716629" y="4481131"/>
            <a:ext cx="697627" cy="369332"/>
          </a:xfrm>
          <a:prstGeom prst="rect">
            <a:avLst/>
          </a:prstGeom>
          <a:noFill/>
        </p:spPr>
        <p:txBody>
          <a:bodyPr wrap="none" rtlCol="0">
            <a:spAutoFit/>
          </a:bodyPr>
          <a:lstStyle/>
          <a:p>
            <a:r>
              <a:rPr lang="en-US" smtClean="0"/>
              <a:t>1000</a:t>
            </a:r>
            <a:endParaRPr lang="en-US"/>
          </a:p>
        </p:txBody>
      </p:sp>
      <p:sp>
        <p:nvSpPr>
          <p:cNvPr id="17" name="TextBox 16"/>
          <p:cNvSpPr txBox="1"/>
          <p:nvPr/>
        </p:nvSpPr>
        <p:spPr>
          <a:xfrm>
            <a:off x="10730702" y="4852359"/>
            <a:ext cx="697627" cy="369332"/>
          </a:xfrm>
          <a:prstGeom prst="rect">
            <a:avLst/>
          </a:prstGeom>
          <a:noFill/>
        </p:spPr>
        <p:txBody>
          <a:bodyPr wrap="none" rtlCol="0">
            <a:spAutoFit/>
          </a:bodyPr>
          <a:lstStyle/>
          <a:p>
            <a:r>
              <a:rPr lang="en-US" smtClean="0"/>
              <a:t>1100</a:t>
            </a:r>
            <a:endParaRPr lang="en-US"/>
          </a:p>
        </p:txBody>
      </p:sp>
      <p:sp>
        <p:nvSpPr>
          <p:cNvPr id="18" name="TextBox 17"/>
          <p:cNvSpPr txBox="1"/>
          <p:nvPr/>
        </p:nvSpPr>
        <p:spPr>
          <a:xfrm>
            <a:off x="10739697" y="5152647"/>
            <a:ext cx="697627" cy="369332"/>
          </a:xfrm>
          <a:prstGeom prst="rect">
            <a:avLst/>
          </a:prstGeom>
          <a:noFill/>
        </p:spPr>
        <p:txBody>
          <a:bodyPr wrap="none" rtlCol="0">
            <a:spAutoFit/>
          </a:bodyPr>
          <a:lstStyle/>
          <a:p>
            <a:r>
              <a:rPr lang="en-US" smtClean="0"/>
              <a:t>1210</a:t>
            </a:r>
            <a:endParaRPr lang="en-US"/>
          </a:p>
        </p:txBody>
      </p:sp>
      <p:sp>
        <p:nvSpPr>
          <p:cNvPr id="21" name="TextBox 20"/>
          <p:cNvSpPr txBox="1"/>
          <p:nvPr/>
        </p:nvSpPr>
        <p:spPr>
          <a:xfrm>
            <a:off x="10752951" y="5523705"/>
            <a:ext cx="697627" cy="369332"/>
          </a:xfrm>
          <a:prstGeom prst="rect">
            <a:avLst/>
          </a:prstGeom>
          <a:noFill/>
        </p:spPr>
        <p:txBody>
          <a:bodyPr wrap="none" rtlCol="0">
            <a:spAutoFit/>
          </a:bodyPr>
          <a:lstStyle/>
          <a:p>
            <a:r>
              <a:rPr lang="en-US" smtClean="0"/>
              <a:t>1331</a:t>
            </a:r>
            <a:endParaRPr lang="en-US"/>
          </a:p>
        </p:txBody>
      </p:sp>
      <p:sp>
        <p:nvSpPr>
          <p:cNvPr id="22" name="TextBox 21"/>
          <p:cNvSpPr txBox="1"/>
          <p:nvPr/>
        </p:nvSpPr>
        <p:spPr>
          <a:xfrm>
            <a:off x="1030850" y="3065430"/>
            <a:ext cx="312906" cy="369332"/>
          </a:xfrm>
          <a:prstGeom prst="rect">
            <a:avLst/>
          </a:prstGeom>
          <a:noFill/>
        </p:spPr>
        <p:txBody>
          <a:bodyPr wrap="none" rtlCol="0">
            <a:spAutoFit/>
          </a:bodyPr>
          <a:lstStyle/>
          <a:p>
            <a:r>
              <a:rPr lang="en-US" smtClean="0"/>
              <a:t>1</a:t>
            </a:r>
            <a:endParaRPr lang="en-US"/>
          </a:p>
        </p:txBody>
      </p:sp>
      <p:sp>
        <p:nvSpPr>
          <p:cNvPr id="23" name="TextBox 22"/>
          <p:cNvSpPr txBox="1"/>
          <p:nvPr/>
        </p:nvSpPr>
        <p:spPr>
          <a:xfrm>
            <a:off x="3937045" y="3020777"/>
            <a:ext cx="312906" cy="369332"/>
          </a:xfrm>
          <a:prstGeom prst="rect">
            <a:avLst/>
          </a:prstGeom>
          <a:noFill/>
        </p:spPr>
        <p:txBody>
          <a:bodyPr wrap="none" rtlCol="0">
            <a:spAutoFit/>
          </a:bodyPr>
          <a:lstStyle/>
          <a:p>
            <a:r>
              <a:rPr lang="en-US" smtClean="0"/>
              <a:t>2</a:t>
            </a:r>
            <a:endParaRPr lang="en-US"/>
          </a:p>
        </p:txBody>
      </p:sp>
      <p:sp>
        <p:nvSpPr>
          <p:cNvPr id="24" name="TextBox 23"/>
          <p:cNvSpPr txBox="1"/>
          <p:nvPr/>
        </p:nvSpPr>
        <p:spPr>
          <a:xfrm>
            <a:off x="6953880" y="3020777"/>
            <a:ext cx="312906" cy="369332"/>
          </a:xfrm>
          <a:prstGeom prst="rect">
            <a:avLst/>
          </a:prstGeom>
          <a:noFill/>
        </p:spPr>
        <p:txBody>
          <a:bodyPr wrap="none" rtlCol="0">
            <a:spAutoFit/>
          </a:bodyPr>
          <a:lstStyle/>
          <a:p>
            <a:r>
              <a:rPr lang="en-US" smtClean="0"/>
              <a:t>3</a:t>
            </a:r>
            <a:endParaRPr lang="en-US"/>
          </a:p>
        </p:txBody>
      </p:sp>
      <p:sp>
        <p:nvSpPr>
          <p:cNvPr id="25" name="TextBox 24"/>
          <p:cNvSpPr txBox="1"/>
          <p:nvPr/>
        </p:nvSpPr>
        <p:spPr>
          <a:xfrm>
            <a:off x="10018061" y="3065430"/>
            <a:ext cx="312906" cy="369332"/>
          </a:xfrm>
          <a:prstGeom prst="rect">
            <a:avLst/>
          </a:prstGeom>
          <a:noFill/>
        </p:spPr>
        <p:txBody>
          <a:bodyPr wrap="none" rtlCol="0">
            <a:spAutoFit/>
          </a:bodyPr>
          <a:lstStyle/>
          <a:p>
            <a:r>
              <a:rPr lang="en-US" smtClean="0"/>
              <a:t>4</a:t>
            </a:r>
            <a:endParaRPr lang="en-US"/>
          </a:p>
        </p:txBody>
      </p:sp>
      <p:sp>
        <p:nvSpPr>
          <p:cNvPr id="26" name="Freeform 25"/>
          <p:cNvSpPr/>
          <p:nvPr/>
        </p:nvSpPr>
        <p:spPr>
          <a:xfrm>
            <a:off x="1132114" y="4474673"/>
            <a:ext cx="9648521" cy="1273454"/>
          </a:xfrm>
          <a:custGeom>
            <a:avLst/>
            <a:gdLst>
              <a:gd name="connsiteX0" fmla="*/ 0 w 3831772"/>
              <a:gd name="connsiteY0" fmla="*/ 0 h 928915"/>
              <a:gd name="connsiteX1" fmla="*/ 14515 w 3831772"/>
              <a:gd name="connsiteY1" fmla="*/ 928915 h 928915"/>
              <a:gd name="connsiteX2" fmla="*/ 3831772 w 3831772"/>
              <a:gd name="connsiteY2" fmla="*/ 885372 h 928915"/>
              <a:gd name="connsiteX0" fmla="*/ 0 w 3802744"/>
              <a:gd name="connsiteY0" fmla="*/ 0 h 928915"/>
              <a:gd name="connsiteX1" fmla="*/ 14515 w 3802744"/>
              <a:gd name="connsiteY1" fmla="*/ 928915 h 928915"/>
              <a:gd name="connsiteX2" fmla="*/ 3802744 w 3802744"/>
              <a:gd name="connsiteY2" fmla="*/ 914401 h 928915"/>
              <a:gd name="connsiteX0" fmla="*/ 0 w 3802744"/>
              <a:gd name="connsiteY0" fmla="*/ 0 h 957944"/>
              <a:gd name="connsiteX1" fmla="*/ 29029 w 3802744"/>
              <a:gd name="connsiteY1" fmla="*/ 957944 h 957944"/>
              <a:gd name="connsiteX2" fmla="*/ 3802744 w 3802744"/>
              <a:gd name="connsiteY2" fmla="*/ 914401 h 957944"/>
              <a:gd name="connsiteX0" fmla="*/ 0 w 3773715"/>
              <a:gd name="connsiteY0" fmla="*/ 0 h 957944"/>
              <a:gd name="connsiteX1" fmla="*/ 29029 w 3773715"/>
              <a:gd name="connsiteY1" fmla="*/ 957944 h 957944"/>
              <a:gd name="connsiteX2" fmla="*/ 3773715 w 3773715"/>
              <a:gd name="connsiteY2" fmla="*/ 943430 h 957944"/>
              <a:gd name="connsiteX0" fmla="*/ 14514 w 3744686"/>
              <a:gd name="connsiteY0" fmla="*/ 0 h 972459"/>
              <a:gd name="connsiteX1" fmla="*/ 0 w 3744686"/>
              <a:gd name="connsiteY1" fmla="*/ 972459 h 972459"/>
              <a:gd name="connsiteX2" fmla="*/ 3744686 w 3744686"/>
              <a:gd name="connsiteY2" fmla="*/ 957945 h 972459"/>
              <a:gd name="connsiteX0" fmla="*/ 3363 w 3744686"/>
              <a:gd name="connsiteY0" fmla="*/ 0 h 979893"/>
              <a:gd name="connsiteX1" fmla="*/ 0 w 3744686"/>
              <a:gd name="connsiteY1" fmla="*/ 979893 h 979893"/>
              <a:gd name="connsiteX2" fmla="*/ 3744686 w 3744686"/>
              <a:gd name="connsiteY2" fmla="*/ 965379 h 979893"/>
              <a:gd name="connsiteX0" fmla="*/ 3363 w 3733535"/>
              <a:gd name="connsiteY0" fmla="*/ 0 h 979893"/>
              <a:gd name="connsiteX1" fmla="*/ 0 w 3733535"/>
              <a:gd name="connsiteY1" fmla="*/ 979893 h 979893"/>
              <a:gd name="connsiteX2" fmla="*/ 3733535 w 3733535"/>
              <a:gd name="connsiteY2" fmla="*/ 976530 h 979893"/>
            </a:gdLst>
            <a:ahLst/>
            <a:cxnLst>
              <a:cxn ang="0">
                <a:pos x="connsiteX0" y="connsiteY0"/>
              </a:cxn>
              <a:cxn ang="0">
                <a:pos x="connsiteX1" y="connsiteY1"/>
              </a:cxn>
              <a:cxn ang="0">
                <a:pos x="connsiteX2" y="connsiteY2"/>
              </a:cxn>
            </a:cxnLst>
            <a:rect l="l" t="t" r="r" b="b"/>
            <a:pathLst>
              <a:path w="3733535" h="979893">
                <a:moveTo>
                  <a:pt x="3363" y="0"/>
                </a:moveTo>
                <a:lnTo>
                  <a:pt x="0" y="979893"/>
                </a:lnTo>
                <a:lnTo>
                  <a:pt x="3733535" y="976530"/>
                </a:lnTo>
              </a:path>
            </a:pathLst>
          </a:custGeom>
          <a:ln w="28575">
            <a:headEnd type="none" w="med" len="med"/>
            <a:tailEnd type="triangle" w="med" len="med"/>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p:sp>
        <p:nvSpPr>
          <p:cNvPr id="27" name="TextBox 26"/>
          <p:cNvSpPr txBox="1"/>
          <p:nvPr/>
        </p:nvSpPr>
        <p:spPr>
          <a:xfrm>
            <a:off x="783300" y="3940635"/>
            <a:ext cx="697627" cy="369332"/>
          </a:xfrm>
          <a:prstGeom prst="rect">
            <a:avLst/>
          </a:prstGeom>
          <a:noFill/>
        </p:spPr>
        <p:txBody>
          <a:bodyPr wrap="none" rtlCol="0">
            <a:spAutoFit/>
          </a:bodyPr>
          <a:lstStyle/>
          <a:p>
            <a:r>
              <a:rPr lang="en-US" smtClean="0"/>
              <a:t>1000</a:t>
            </a:r>
            <a:endParaRPr lang="en-US"/>
          </a:p>
        </p:txBody>
      </p:sp>
      <p:sp>
        <p:nvSpPr>
          <p:cNvPr id="28" name="TextBox 27"/>
          <p:cNvSpPr txBox="1"/>
          <p:nvPr/>
        </p:nvSpPr>
        <p:spPr>
          <a:xfrm>
            <a:off x="2336189" y="3363207"/>
            <a:ext cx="832279" cy="369332"/>
          </a:xfrm>
          <a:prstGeom prst="rect">
            <a:avLst/>
          </a:prstGeom>
          <a:noFill/>
        </p:spPr>
        <p:txBody>
          <a:bodyPr wrap="none" rtlCol="0">
            <a:spAutoFit/>
          </a:bodyPr>
          <a:lstStyle/>
          <a:p>
            <a:r>
              <a:rPr lang="en-US" smtClean="0"/>
              <a:t>i=10%</a:t>
            </a:r>
            <a:endParaRPr lang="en-US"/>
          </a:p>
        </p:txBody>
      </p:sp>
      <p:cxnSp>
        <p:nvCxnSpPr>
          <p:cNvPr id="30" name="Straight Connector 29"/>
          <p:cNvCxnSpPr/>
          <p:nvPr/>
        </p:nvCxnSpPr>
        <p:spPr>
          <a:xfrm>
            <a:off x="10780635" y="6023113"/>
            <a:ext cx="669943" cy="0"/>
          </a:xfrm>
          <a:prstGeom prst="line">
            <a:avLst/>
          </a:prstGeom>
        </p:spPr>
        <p:style>
          <a:lnRef idx="2">
            <a:schemeClr val="accent3"/>
          </a:lnRef>
          <a:fillRef idx="0">
            <a:schemeClr val="accent3"/>
          </a:fillRef>
          <a:effectRef idx="1">
            <a:schemeClr val="accent3"/>
          </a:effectRef>
          <a:fontRef idx="minor">
            <a:schemeClr val="tx1"/>
          </a:fontRef>
        </p:style>
      </p:cxnSp>
      <p:sp>
        <p:nvSpPr>
          <p:cNvPr id="31" name="TextBox 30"/>
          <p:cNvSpPr txBox="1"/>
          <p:nvPr/>
        </p:nvSpPr>
        <p:spPr>
          <a:xfrm>
            <a:off x="10780635" y="6187093"/>
            <a:ext cx="697627" cy="369332"/>
          </a:xfrm>
          <a:prstGeom prst="rect">
            <a:avLst/>
          </a:prstGeom>
          <a:noFill/>
        </p:spPr>
        <p:txBody>
          <a:bodyPr wrap="none" rtlCol="0">
            <a:spAutoFit/>
          </a:bodyPr>
          <a:lstStyle/>
          <a:p>
            <a:r>
              <a:rPr lang="en-US" smtClean="0"/>
              <a:t>4641</a:t>
            </a:r>
            <a:endParaRPr lang="en-US"/>
          </a:p>
        </p:txBody>
      </p:sp>
    </p:spTree>
    <p:extLst>
      <p:ext uri="{BB962C8B-B14F-4D97-AF65-F5344CB8AC3E}">
        <p14:creationId xmlns:p14="http://schemas.microsoft.com/office/powerpoint/2010/main" val="331577682"/>
      </p:ext>
    </p:extLst>
  </p:cSld>
  <p:clrMapOvr>
    <a:masterClrMapping/>
  </p:clrMapOvr>
  <p:transition>
    <p:zo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FORMULA FUTURE VALUE OF ANNUITY</a:t>
            </a:r>
            <a:endParaRPr lang="en-US"/>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109598" y="1748117"/>
                <a:ext cx="9683469" cy="900953"/>
              </a:xfrm>
            </p:spPr>
            <p:txBody>
              <a:bodyPr anchor="ctr">
                <a:normAutofit/>
              </a:bodyPr>
              <a:lstStyle/>
              <a:p>
                <a:pPr marL="0" indent="0">
                  <a:buNone/>
                </a:pPr>
                <a14:m>
                  <m:oMathPara xmlns:m="http://schemas.openxmlformats.org/officeDocument/2006/math">
                    <m:oMathParaPr>
                      <m:jc m:val="centerGroup"/>
                    </m:oMathParaPr>
                    <m:oMath xmlns:m="http://schemas.openxmlformats.org/officeDocument/2006/math">
                      <m:r>
                        <a:rPr lang="en-US" sz="3200" b="0" i="1" smtClean="0">
                          <a:latin typeface="Cambria Math"/>
                        </a:rPr>
                        <m:t>𝐹</m:t>
                      </m:r>
                      <m:r>
                        <a:rPr lang="en-US" sz="3200" b="0" i="1" smtClean="0">
                          <a:latin typeface="Cambria Math"/>
                        </a:rPr>
                        <m:t>=</m:t>
                      </m:r>
                      <m:r>
                        <a:rPr lang="en-US" sz="3200" b="0" i="1" smtClean="0">
                          <a:latin typeface="Cambria Math"/>
                        </a:rPr>
                        <m:t>𝐴</m:t>
                      </m:r>
                      <m:sSup>
                        <m:sSupPr>
                          <m:ctrlPr>
                            <a:rPr lang="en-US" sz="3200" b="0" i="1" smtClean="0">
                              <a:latin typeface="Cambria Math" panose="02040503050406030204" pitchFamily="18" charset="0"/>
                            </a:rPr>
                          </m:ctrlPr>
                        </m:sSupPr>
                        <m:e>
                          <m:r>
                            <a:rPr lang="en-US" sz="3200" b="0" i="1" smtClean="0">
                              <a:latin typeface="Cambria Math"/>
                            </a:rPr>
                            <m:t>(1+</m:t>
                          </m:r>
                          <m:r>
                            <a:rPr lang="en-US" sz="3200" b="0" i="1" smtClean="0">
                              <a:latin typeface="Cambria Math"/>
                            </a:rPr>
                            <m:t>𝑖</m:t>
                          </m:r>
                          <m:r>
                            <a:rPr lang="en-US" sz="3200" b="0" i="1" smtClean="0">
                              <a:latin typeface="Cambria Math"/>
                            </a:rPr>
                            <m:t>)</m:t>
                          </m:r>
                        </m:e>
                        <m:sup>
                          <m:r>
                            <a:rPr lang="en-US" sz="3200" b="0" i="1" smtClean="0">
                              <a:latin typeface="Cambria Math"/>
                            </a:rPr>
                            <m:t>0</m:t>
                          </m:r>
                        </m:sup>
                      </m:sSup>
                      <m:r>
                        <a:rPr lang="en-US" sz="3200" b="0" i="1" smtClean="0">
                          <a:latin typeface="Cambria Math"/>
                        </a:rPr>
                        <m:t>+</m:t>
                      </m:r>
                      <m:r>
                        <a:rPr lang="en-US" sz="3200" b="0" i="1" smtClean="0">
                          <a:latin typeface="Cambria Math"/>
                        </a:rPr>
                        <m:t>𝐴</m:t>
                      </m:r>
                      <m:sSup>
                        <m:sSupPr>
                          <m:ctrlPr>
                            <a:rPr lang="en-US" sz="3200" b="0" i="1" smtClean="0">
                              <a:latin typeface="Cambria Math" panose="02040503050406030204" pitchFamily="18" charset="0"/>
                            </a:rPr>
                          </m:ctrlPr>
                        </m:sSupPr>
                        <m:e>
                          <m:r>
                            <a:rPr lang="en-US" sz="3200" b="0" i="1" smtClean="0">
                              <a:latin typeface="Cambria Math"/>
                            </a:rPr>
                            <m:t>(1+</m:t>
                          </m:r>
                          <m:r>
                            <a:rPr lang="en-US" sz="3200" b="0" i="1" smtClean="0">
                              <a:latin typeface="Cambria Math"/>
                            </a:rPr>
                            <m:t>𝑖</m:t>
                          </m:r>
                          <m:r>
                            <a:rPr lang="en-US" sz="3200" b="0" i="1" smtClean="0">
                              <a:latin typeface="Cambria Math"/>
                            </a:rPr>
                            <m:t>)</m:t>
                          </m:r>
                        </m:e>
                        <m:sup>
                          <m:r>
                            <a:rPr lang="en-US" sz="3200" b="0" i="1" smtClean="0">
                              <a:latin typeface="Cambria Math"/>
                            </a:rPr>
                            <m:t>1</m:t>
                          </m:r>
                        </m:sup>
                      </m:sSup>
                      <m:r>
                        <a:rPr lang="en-US" sz="3200" b="0" i="1" smtClean="0">
                          <a:latin typeface="Cambria Math"/>
                        </a:rPr>
                        <m:t>+</m:t>
                      </m:r>
                      <m:r>
                        <a:rPr lang="en-US" sz="3200" b="0" i="1" smtClean="0">
                          <a:latin typeface="Cambria Math"/>
                        </a:rPr>
                        <m:t>𝐴</m:t>
                      </m:r>
                      <m:sSup>
                        <m:sSupPr>
                          <m:ctrlPr>
                            <a:rPr lang="en-US" sz="3200" b="0" i="1" smtClean="0">
                              <a:latin typeface="Cambria Math" panose="02040503050406030204" pitchFamily="18" charset="0"/>
                            </a:rPr>
                          </m:ctrlPr>
                        </m:sSupPr>
                        <m:e>
                          <m:r>
                            <a:rPr lang="en-US" sz="3200" b="0" i="1" smtClean="0">
                              <a:latin typeface="Cambria Math"/>
                            </a:rPr>
                            <m:t>(1+</m:t>
                          </m:r>
                          <m:r>
                            <a:rPr lang="en-US" sz="3200" b="0" i="1" smtClean="0">
                              <a:latin typeface="Cambria Math"/>
                            </a:rPr>
                            <m:t>𝑖</m:t>
                          </m:r>
                          <m:r>
                            <a:rPr lang="en-US" sz="3200" b="0" i="1" smtClean="0">
                              <a:latin typeface="Cambria Math"/>
                            </a:rPr>
                            <m:t>)</m:t>
                          </m:r>
                        </m:e>
                        <m:sup>
                          <m:r>
                            <a:rPr lang="en-US" sz="3200" b="0" i="1" smtClean="0">
                              <a:latin typeface="Cambria Math"/>
                            </a:rPr>
                            <m:t>2</m:t>
                          </m:r>
                        </m:sup>
                      </m:sSup>
                      <m:r>
                        <a:rPr lang="en-US" sz="3200" b="0" i="1" smtClean="0">
                          <a:latin typeface="Cambria Math"/>
                        </a:rPr>
                        <m:t>+</m:t>
                      </m:r>
                      <m:r>
                        <a:rPr lang="en-US" sz="3200" b="0" i="1" smtClean="0">
                          <a:latin typeface="Cambria Math"/>
                        </a:rPr>
                        <m:t>𝐴</m:t>
                      </m:r>
                      <m:sSup>
                        <m:sSupPr>
                          <m:ctrlPr>
                            <a:rPr lang="en-US" sz="3200" b="0" i="1" smtClean="0">
                              <a:latin typeface="Cambria Math" panose="02040503050406030204" pitchFamily="18" charset="0"/>
                            </a:rPr>
                          </m:ctrlPr>
                        </m:sSupPr>
                        <m:e>
                          <m:r>
                            <a:rPr lang="en-US" sz="3200" b="0" i="1" smtClean="0">
                              <a:latin typeface="Cambria Math"/>
                            </a:rPr>
                            <m:t>(1+</m:t>
                          </m:r>
                          <m:r>
                            <a:rPr lang="en-US" sz="3200" b="0" i="1" smtClean="0">
                              <a:latin typeface="Cambria Math"/>
                            </a:rPr>
                            <m:t>𝑖</m:t>
                          </m:r>
                          <m:r>
                            <a:rPr lang="en-US" sz="3200" b="0" i="1" smtClean="0">
                              <a:latin typeface="Cambria Math"/>
                            </a:rPr>
                            <m:t>)</m:t>
                          </m:r>
                        </m:e>
                        <m:sup>
                          <m:r>
                            <a:rPr lang="en-US" sz="3200" b="0" i="1" smtClean="0">
                              <a:latin typeface="Cambria Math"/>
                            </a:rPr>
                            <m:t>3</m:t>
                          </m:r>
                        </m:sup>
                      </m:sSup>
                    </m:oMath>
                  </m:oMathPara>
                </a14:m>
                <a:endParaRPr lang="en-US" sz="320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109598" y="1748117"/>
                <a:ext cx="9683469" cy="900953"/>
              </a:xfrm>
              <a:blipFill rotWithShape="0">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2"/>
              <p:cNvSpPr txBox="1">
                <a:spLocks/>
              </p:cNvSpPr>
              <p:nvPr/>
            </p:nvSpPr>
            <p:spPr>
              <a:xfrm>
                <a:off x="1858585" y="2779059"/>
                <a:ext cx="9683469" cy="900953"/>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800" b="0" kern="1200" cap="none" baseline="0">
                    <a:solidFill>
                      <a:schemeClr val="tx1"/>
                    </a:solidFill>
                    <a:effectLst>
                      <a:glow rad="38100">
                        <a:schemeClr val="bg1">
                          <a:lumMod val="50000"/>
                          <a:lumOff val="50000"/>
                          <a:alpha val="20000"/>
                        </a:schemeClr>
                      </a:glow>
                      <a:outerShdw blurRad="165100" dist="63500" dir="5400000" algn="t" rotWithShape="0">
                        <a:prstClr val="black">
                          <a:alpha val="85000"/>
                        </a:prst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2400" b="0" kern="1200" cap="none" baseline="0">
                    <a:solidFill>
                      <a:schemeClr val="tx1"/>
                    </a:solidFill>
                    <a:effectLst>
                      <a:glow rad="38100">
                        <a:schemeClr val="bg1">
                          <a:lumMod val="50000"/>
                          <a:lumOff val="50000"/>
                          <a:alpha val="20000"/>
                        </a:schemeClr>
                      </a:glow>
                      <a:outerShdw blurRad="165100" dist="63500" dir="5400000" algn="t" rotWithShape="0">
                        <a:prstClr val="black">
                          <a:alpha val="85000"/>
                        </a:prst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2000" b="0" kern="1200" cap="none" baseline="0">
                    <a:solidFill>
                      <a:schemeClr val="tx1"/>
                    </a:solidFill>
                    <a:effectLst>
                      <a:glow rad="38100">
                        <a:schemeClr val="bg1">
                          <a:lumMod val="50000"/>
                          <a:lumOff val="50000"/>
                          <a:alpha val="20000"/>
                        </a:schemeClr>
                      </a:glow>
                      <a:outerShdw blurRad="165100" dist="63500" dir="5400000" algn="t" rotWithShape="0">
                        <a:prstClr val="black">
                          <a:alpha val="85000"/>
                        </a:prst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800" b="0" kern="1200" cap="none" baseline="0">
                    <a:solidFill>
                      <a:schemeClr val="tx1"/>
                    </a:solidFill>
                    <a:effectLst>
                      <a:glow rad="38100">
                        <a:schemeClr val="bg1">
                          <a:lumMod val="50000"/>
                          <a:lumOff val="50000"/>
                          <a:alpha val="20000"/>
                        </a:schemeClr>
                      </a:glow>
                      <a:outerShdw blurRad="165100" dist="63500" dir="5400000" algn="t" rotWithShape="0">
                        <a:prstClr val="black">
                          <a:alpha val="85000"/>
                        </a:prst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800" b="0" kern="1200" cap="none" baseline="0">
                    <a:solidFill>
                      <a:schemeClr val="tx1"/>
                    </a:solidFill>
                    <a:effectLst>
                      <a:glow rad="38100">
                        <a:schemeClr val="bg1">
                          <a:lumMod val="50000"/>
                          <a:lumOff val="50000"/>
                          <a:alpha val="20000"/>
                        </a:schemeClr>
                      </a:glow>
                      <a:outerShdw blurRad="165100" dist="63500" dir="5400000" algn="t" rotWithShape="0">
                        <a:prstClr val="black">
                          <a:alpha val="85000"/>
                        </a:prst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indent="0">
                  <a:buNone/>
                </a:pPr>
                <a14:m>
                  <m:oMathPara xmlns:m="http://schemas.openxmlformats.org/officeDocument/2006/math">
                    <m:oMathParaPr>
                      <m:jc m:val="centerGroup"/>
                    </m:oMathParaPr>
                    <m:oMath xmlns:m="http://schemas.openxmlformats.org/officeDocument/2006/math">
                      <m:r>
                        <a:rPr lang="en-US" sz="3200" b="0" i="1" smtClean="0">
                          <a:latin typeface="Cambria Math"/>
                        </a:rPr>
                        <m:t>𝐹</m:t>
                      </m:r>
                      <m:r>
                        <a:rPr lang="en-US" sz="3200" i="1" smtClean="0">
                          <a:latin typeface="Cambria Math"/>
                        </a:rPr>
                        <m:t>=</m:t>
                      </m:r>
                      <m:r>
                        <a:rPr lang="en-US" sz="3200" b="0" i="1" smtClean="0">
                          <a:latin typeface="Cambria Math"/>
                        </a:rPr>
                        <m:t>𝐴</m:t>
                      </m:r>
                      <m:d>
                        <m:dPr>
                          <m:begChr m:val="{"/>
                          <m:endChr m:val="}"/>
                          <m:ctrlPr>
                            <a:rPr lang="en-US" sz="3200" i="1" smtClean="0">
                              <a:latin typeface="Cambria Math" panose="02040503050406030204" pitchFamily="18" charset="0"/>
                            </a:rPr>
                          </m:ctrlPr>
                        </m:dPr>
                        <m:e>
                          <m:sSup>
                            <m:sSupPr>
                              <m:ctrlPr>
                                <a:rPr lang="en-US" sz="3200" i="1">
                                  <a:latin typeface="Cambria Math" panose="02040503050406030204" pitchFamily="18" charset="0"/>
                                </a:rPr>
                              </m:ctrlPr>
                            </m:sSupPr>
                            <m:e>
                              <m:r>
                                <a:rPr lang="en-US" sz="3200" i="1">
                                  <a:latin typeface="Cambria Math"/>
                                </a:rPr>
                                <m:t>(1+</m:t>
                              </m:r>
                              <m:r>
                                <a:rPr lang="en-US" sz="3200" i="1">
                                  <a:latin typeface="Cambria Math"/>
                                </a:rPr>
                                <m:t>𝑖</m:t>
                              </m:r>
                              <m:r>
                                <a:rPr lang="en-US" sz="3200" i="1">
                                  <a:latin typeface="Cambria Math"/>
                                </a:rPr>
                                <m:t>)</m:t>
                              </m:r>
                            </m:e>
                            <m:sup>
                              <m:r>
                                <a:rPr lang="en-US" sz="3200" i="1">
                                  <a:latin typeface="Cambria Math"/>
                                </a:rPr>
                                <m:t>0</m:t>
                              </m:r>
                            </m:sup>
                          </m:sSup>
                          <m:r>
                            <a:rPr lang="en-US" sz="3200" i="1">
                              <a:latin typeface="Cambria Math"/>
                            </a:rPr>
                            <m:t>+</m:t>
                          </m:r>
                          <m:sSup>
                            <m:sSupPr>
                              <m:ctrlPr>
                                <a:rPr lang="en-US" sz="3200" i="1">
                                  <a:latin typeface="Cambria Math" panose="02040503050406030204" pitchFamily="18" charset="0"/>
                                </a:rPr>
                              </m:ctrlPr>
                            </m:sSupPr>
                            <m:e>
                              <m:r>
                                <a:rPr lang="en-US" sz="3200" i="1">
                                  <a:latin typeface="Cambria Math"/>
                                </a:rPr>
                                <m:t>(1+</m:t>
                              </m:r>
                              <m:r>
                                <a:rPr lang="en-US" sz="3200" i="1">
                                  <a:latin typeface="Cambria Math"/>
                                </a:rPr>
                                <m:t>𝑖</m:t>
                              </m:r>
                              <m:r>
                                <a:rPr lang="en-US" sz="3200" i="1">
                                  <a:latin typeface="Cambria Math"/>
                                </a:rPr>
                                <m:t>)</m:t>
                              </m:r>
                            </m:e>
                            <m:sup>
                              <m:r>
                                <a:rPr lang="en-US" sz="3200" i="1">
                                  <a:latin typeface="Cambria Math"/>
                                </a:rPr>
                                <m:t>1</m:t>
                              </m:r>
                            </m:sup>
                          </m:sSup>
                          <m:r>
                            <a:rPr lang="en-US" sz="3200" i="1">
                              <a:latin typeface="Cambria Math"/>
                            </a:rPr>
                            <m:t>+</m:t>
                          </m:r>
                          <m:sSup>
                            <m:sSupPr>
                              <m:ctrlPr>
                                <a:rPr lang="en-US" sz="3200" i="1">
                                  <a:latin typeface="Cambria Math" panose="02040503050406030204" pitchFamily="18" charset="0"/>
                                </a:rPr>
                              </m:ctrlPr>
                            </m:sSupPr>
                            <m:e>
                              <m:r>
                                <a:rPr lang="en-US" sz="3200" i="1">
                                  <a:latin typeface="Cambria Math"/>
                                </a:rPr>
                                <m:t>(1+</m:t>
                              </m:r>
                              <m:r>
                                <a:rPr lang="en-US" sz="3200" i="1">
                                  <a:latin typeface="Cambria Math"/>
                                </a:rPr>
                                <m:t>𝑖</m:t>
                              </m:r>
                              <m:r>
                                <a:rPr lang="en-US" sz="3200" i="1">
                                  <a:latin typeface="Cambria Math"/>
                                </a:rPr>
                                <m:t>)</m:t>
                              </m:r>
                            </m:e>
                            <m:sup>
                              <m:r>
                                <a:rPr lang="en-US" sz="3200" i="1">
                                  <a:latin typeface="Cambria Math"/>
                                </a:rPr>
                                <m:t>2</m:t>
                              </m:r>
                            </m:sup>
                          </m:sSup>
                          <m:r>
                            <a:rPr lang="en-US" sz="3200" i="1">
                              <a:latin typeface="Cambria Math"/>
                            </a:rPr>
                            <m:t>+</m:t>
                          </m:r>
                          <m:sSup>
                            <m:sSupPr>
                              <m:ctrlPr>
                                <a:rPr lang="en-US" sz="3200" i="1">
                                  <a:latin typeface="Cambria Math" panose="02040503050406030204" pitchFamily="18" charset="0"/>
                                </a:rPr>
                              </m:ctrlPr>
                            </m:sSupPr>
                            <m:e>
                              <m:r>
                                <a:rPr lang="en-US" sz="3200" i="1">
                                  <a:latin typeface="Cambria Math"/>
                                </a:rPr>
                                <m:t>(1+</m:t>
                              </m:r>
                              <m:r>
                                <a:rPr lang="en-US" sz="3200" i="1">
                                  <a:latin typeface="Cambria Math"/>
                                </a:rPr>
                                <m:t>𝑖</m:t>
                              </m:r>
                              <m:r>
                                <a:rPr lang="en-US" sz="3200" i="1">
                                  <a:latin typeface="Cambria Math"/>
                                </a:rPr>
                                <m:t>)</m:t>
                              </m:r>
                            </m:e>
                            <m:sup>
                              <m:r>
                                <a:rPr lang="en-US" sz="3200" i="1">
                                  <a:latin typeface="Cambria Math"/>
                                </a:rPr>
                                <m:t>3</m:t>
                              </m:r>
                            </m:sup>
                          </m:sSup>
                        </m:e>
                      </m:d>
                    </m:oMath>
                  </m:oMathPara>
                </a14:m>
                <a:endParaRPr lang="en-US" sz="3200"/>
              </a:p>
            </p:txBody>
          </p:sp>
        </mc:Choice>
        <mc:Fallback xmlns="">
          <p:sp>
            <p:nvSpPr>
              <p:cNvPr id="4" name="Content Placeholder 2"/>
              <p:cNvSpPr txBox="1">
                <a:spLocks noRot="1" noChangeAspect="1" noMove="1" noResize="1" noEditPoints="1" noAdjustHandles="1" noChangeArrowheads="1" noChangeShapeType="1" noTextEdit="1"/>
              </p:cNvSpPr>
              <p:nvPr/>
            </p:nvSpPr>
            <p:spPr>
              <a:xfrm>
                <a:off x="1858585" y="2779059"/>
                <a:ext cx="9683469" cy="900953"/>
              </a:xfrm>
              <a:prstGeom prst="rect">
                <a:avLst/>
              </a:prstGeom>
              <a:blipFill rotWithShape="0">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Content Placeholder 2"/>
              <p:cNvSpPr txBox="1">
                <a:spLocks/>
              </p:cNvSpPr>
              <p:nvPr/>
            </p:nvSpPr>
            <p:spPr>
              <a:xfrm>
                <a:off x="1266916" y="3482788"/>
                <a:ext cx="9683469" cy="900953"/>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800" b="0" kern="1200" cap="none" baseline="0">
                    <a:solidFill>
                      <a:schemeClr val="tx1"/>
                    </a:solidFill>
                    <a:effectLst>
                      <a:glow rad="38100">
                        <a:schemeClr val="bg1">
                          <a:lumMod val="50000"/>
                          <a:lumOff val="50000"/>
                          <a:alpha val="20000"/>
                        </a:schemeClr>
                      </a:glow>
                      <a:outerShdw blurRad="165100" dist="63500" dir="5400000" algn="t" rotWithShape="0">
                        <a:prstClr val="black">
                          <a:alpha val="85000"/>
                        </a:prst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2400" b="0" kern="1200" cap="none" baseline="0">
                    <a:solidFill>
                      <a:schemeClr val="tx1"/>
                    </a:solidFill>
                    <a:effectLst>
                      <a:glow rad="38100">
                        <a:schemeClr val="bg1">
                          <a:lumMod val="50000"/>
                          <a:lumOff val="50000"/>
                          <a:alpha val="20000"/>
                        </a:schemeClr>
                      </a:glow>
                      <a:outerShdw blurRad="165100" dist="63500" dir="5400000" algn="t" rotWithShape="0">
                        <a:prstClr val="black">
                          <a:alpha val="85000"/>
                        </a:prst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2000" b="0" kern="1200" cap="none" baseline="0">
                    <a:solidFill>
                      <a:schemeClr val="tx1"/>
                    </a:solidFill>
                    <a:effectLst>
                      <a:glow rad="38100">
                        <a:schemeClr val="bg1">
                          <a:lumMod val="50000"/>
                          <a:lumOff val="50000"/>
                          <a:alpha val="20000"/>
                        </a:schemeClr>
                      </a:glow>
                      <a:outerShdw blurRad="165100" dist="63500" dir="5400000" algn="t" rotWithShape="0">
                        <a:prstClr val="black">
                          <a:alpha val="85000"/>
                        </a:prst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800" b="0" kern="1200" cap="none" baseline="0">
                    <a:solidFill>
                      <a:schemeClr val="tx1"/>
                    </a:solidFill>
                    <a:effectLst>
                      <a:glow rad="38100">
                        <a:schemeClr val="bg1">
                          <a:lumMod val="50000"/>
                          <a:lumOff val="50000"/>
                          <a:alpha val="20000"/>
                        </a:schemeClr>
                      </a:glow>
                      <a:outerShdw blurRad="165100" dist="63500" dir="5400000" algn="t" rotWithShape="0">
                        <a:prstClr val="black">
                          <a:alpha val="85000"/>
                        </a:prst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800" b="0" kern="1200" cap="none" baseline="0">
                    <a:solidFill>
                      <a:schemeClr val="tx1"/>
                    </a:solidFill>
                    <a:effectLst>
                      <a:glow rad="38100">
                        <a:schemeClr val="bg1">
                          <a:lumMod val="50000"/>
                          <a:lumOff val="50000"/>
                          <a:alpha val="20000"/>
                        </a:schemeClr>
                      </a:glow>
                      <a:outerShdw blurRad="165100" dist="63500" dir="5400000" algn="t" rotWithShape="0">
                        <a:prstClr val="black">
                          <a:alpha val="85000"/>
                        </a:prst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indent="0">
                  <a:buNone/>
                </a:pPr>
                <a14:m>
                  <m:oMathPara xmlns:m="http://schemas.openxmlformats.org/officeDocument/2006/math">
                    <m:oMathParaPr>
                      <m:jc m:val="centerGroup"/>
                    </m:oMathParaPr>
                    <m:oMath xmlns:m="http://schemas.openxmlformats.org/officeDocument/2006/math">
                      <m:r>
                        <a:rPr lang="en-US" sz="3200" b="0" i="1" smtClean="0">
                          <a:latin typeface="Cambria Math"/>
                        </a:rPr>
                        <m:t>(1+</m:t>
                      </m:r>
                      <m:r>
                        <a:rPr lang="en-US" sz="3200" b="0" i="1" smtClean="0">
                          <a:latin typeface="Cambria Math"/>
                        </a:rPr>
                        <m:t>𝑖</m:t>
                      </m:r>
                      <m:r>
                        <a:rPr lang="en-US" sz="3200" b="0" i="1" smtClean="0">
                          <a:latin typeface="Cambria Math"/>
                        </a:rPr>
                        <m:t>)</m:t>
                      </m:r>
                      <m:r>
                        <a:rPr lang="en-US" sz="3200" b="0" i="1" smtClean="0">
                          <a:latin typeface="Cambria Math"/>
                        </a:rPr>
                        <m:t>𝐹</m:t>
                      </m:r>
                      <m:r>
                        <a:rPr lang="en-US" sz="3200" i="1" smtClean="0">
                          <a:latin typeface="Cambria Math"/>
                        </a:rPr>
                        <m:t>=</m:t>
                      </m:r>
                      <m:r>
                        <a:rPr lang="en-US" sz="3200" b="0" i="1" smtClean="0">
                          <a:latin typeface="Cambria Math"/>
                        </a:rPr>
                        <m:t>𝐴</m:t>
                      </m:r>
                      <m:d>
                        <m:dPr>
                          <m:begChr m:val="{"/>
                          <m:endChr m:val="}"/>
                          <m:ctrlPr>
                            <a:rPr lang="en-US" sz="3200" i="1" smtClean="0">
                              <a:latin typeface="Cambria Math" panose="02040503050406030204" pitchFamily="18" charset="0"/>
                            </a:rPr>
                          </m:ctrlPr>
                        </m:dPr>
                        <m:e>
                          <m:sSup>
                            <m:sSupPr>
                              <m:ctrlPr>
                                <a:rPr lang="en-US" sz="3200" i="1">
                                  <a:latin typeface="Cambria Math" panose="02040503050406030204" pitchFamily="18" charset="0"/>
                                </a:rPr>
                              </m:ctrlPr>
                            </m:sSupPr>
                            <m:e>
                              <m:r>
                                <a:rPr lang="en-US" sz="3200" i="1">
                                  <a:latin typeface="Cambria Math"/>
                                </a:rPr>
                                <m:t>(1+</m:t>
                              </m:r>
                              <m:r>
                                <a:rPr lang="en-US" sz="3200" i="1">
                                  <a:latin typeface="Cambria Math"/>
                                </a:rPr>
                                <m:t>𝑖</m:t>
                              </m:r>
                              <m:r>
                                <a:rPr lang="en-US" sz="3200" i="1">
                                  <a:latin typeface="Cambria Math"/>
                                </a:rPr>
                                <m:t>)</m:t>
                              </m:r>
                            </m:e>
                            <m:sup>
                              <m:r>
                                <a:rPr lang="en-US" sz="3200" b="0" i="1" smtClean="0">
                                  <a:latin typeface="Cambria Math"/>
                                </a:rPr>
                                <m:t>1</m:t>
                              </m:r>
                            </m:sup>
                          </m:sSup>
                          <m:r>
                            <a:rPr lang="en-US" sz="3200" i="1">
                              <a:latin typeface="Cambria Math"/>
                            </a:rPr>
                            <m:t>+</m:t>
                          </m:r>
                          <m:sSup>
                            <m:sSupPr>
                              <m:ctrlPr>
                                <a:rPr lang="en-US" sz="3200" i="1">
                                  <a:latin typeface="Cambria Math" panose="02040503050406030204" pitchFamily="18" charset="0"/>
                                </a:rPr>
                              </m:ctrlPr>
                            </m:sSupPr>
                            <m:e>
                              <m:r>
                                <a:rPr lang="en-US" sz="3200" i="1">
                                  <a:latin typeface="Cambria Math"/>
                                </a:rPr>
                                <m:t>(1+</m:t>
                              </m:r>
                              <m:r>
                                <a:rPr lang="en-US" sz="3200" i="1">
                                  <a:latin typeface="Cambria Math"/>
                                </a:rPr>
                                <m:t>𝑖</m:t>
                              </m:r>
                              <m:r>
                                <a:rPr lang="en-US" sz="3200" i="1">
                                  <a:latin typeface="Cambria Math"/>
                                </a:rPr>
                                <m:t>)</m:t>
                              </m:r>
                            </m:e>
                            <m:sup>
                              <m:r>
                                <a:rPr lang="en-US" sz="3200" b="0" i="1" smtClean="0">
                                  <a:latin typeface="Cambria Math"/>
                                </a:rPr>
                                <m:t>2</m:t>
                              </m:r>
                            </m:sup>
                          </m:sSup>
                          <m:r>
                            <a:rPr lang="en-US" sz="3200" i="1">
                              <a:latin typeface="Cambria Math"/>
                            </a:rPr>
                            <m:t>+</m:t>
                          </m:r>
                          <m:sSup>
                            <m:sSupPr>
                              <m:ctrlPr>
                                <a:rPr lang="en-US" sz="3200" i="1">
                                  <a:latin typeface="Cambria Math" panose="02040503050406030204" pitchFamily="18" charset="0"/>
                                </a:rPr>
                              </m:ctrlPr>
                            </m:sSupPr>
                            <m:e>
                              <m:r>
                                <a:rPr lang="en-US" sz="3200" i="1">
                                  <a:latin typeface="Cambria Math"/>
                                </a:rPr>
                                <m:t>(1+</m:t>
                              </m:r>
                              <m:r>
                                <a:rPr lang="en-US" sz="3200" i="1">
                                  <a:latin typeface="Cambria Math"/>
                                </a:rPr>
                                <m:t>𝑖</m:t>
                              </m:r>
                              <m:r>
                                <a:rPr lang="en-US" sz="3200" i="1">
                                  <a:latin typeface="Cambria Math"/>
                                </a:rPr>
                                <m:t>)</m:t>
                              </m:r>
                            </m:e>
                            <m:sup>
                              <m:r>
                                <a:rPr lang="en-US" sz="3200" b="0" i="1" smtClean="0">
                                  <a:latin typeface="Cambria Math"/>
                                </a:rPr>
                                <m:t>3</m:t>
                              </m:r>
                            </m:sup>
                          </m:sSup>
                          <m:r>
                            <a:rPr lang="en-US" sz="3200" i="1">
                              <a:latin typeface="Cambria Math"/>
                            </a:rPr>
                            <m:t>+</m:t>
                          </m:r>
                          <m:sSup>
                            <m:sSupPr>
                              <m:ctrlPr>
                                <a:rPr lang="en-US" sz="3200" i="1">
                                  <a:latin typeface="Cambria Math" panose="02040503050406030204" pitchFamily="18" charset="0"/>
                                </a:rPr>
                              </m:ctrlPr>
                            </m:sSupPr>
                            <m:e>
                              <m:r>
                                <a:rPr lang="en-US" sz="3200" i="1">
                                  <a:latin typeface="Cambria Math"/>
                                </a:rPr>
                                <m:t>(1+</m:t>
                              </m:r>
                              <m:r>
                                <a:rPr lang="en-US" sz="3200" i="1">
                                  <a:latin typeface="Cambria Math"/>
                                </a:rPr>
                                <m:t>𝑖</m:t>
                              </m:r>
                              <m:r>
                                <a:rPr lang="en-US" sz="3200" i="1">
                                  <a:latin typeface="Cambria Math"/>
                                </a:rPr>
                                <m:t>)</m:t>
                              </m:r>
                            </m:e>
                            <m:sup>
                              <m:r>
                                <a:rPr lang="en-US" sz="3200" b="0" i="1" smtClean="0">
                                  <a:latin typeface="Cambria Math"/>
                                </a:rPr>
                                <m:t>4</m:t>
                              </m:r>
                            </m:sup>
                          </m:sSup>
                        </m:e>
                      </m:d>
                    </m:oMath>
                  </m:oMathPara>
                </a14:m>
                <a:endParaRPr lang="en-US" sz="3200"/>
              </a:p>
            </p:txBody>
          </p:sp>
        </mc:Choice>
        <mc:Fallback xmlns="">
          <p:sp>
            <p:nvSpPr>
              <p:cNvPr id="5" name="Content Placeholder 2"/>
              <p:cNvSpPr txBox="1">
                <a:spLocks noRot="1" noChangeAspect="1" noMove="1" noResize="1" noEditPoints="1" noAdjustHandles="1" noChangeArrowheads="1" noChangeShapeType="1" noTextEdit="1"/>
              </p:cNvSpPr>
              <p:nvPr/>
            </p:nvSpPr>
            <p:spPr>
              <a:xfrm>
                <a:off x="1266916" y="3482788"/>
                <a:ext cx="9683469" cy="900953"/>
              </a:xfrm>
              <a:prstGeom prst="rect">
                <a:avLst/>
              </a:prstGeom>
              <a:blipFill rotWithShape="0">
                <a:blip r:embed="rId4"/>
                <a:stretch>
                  <a:fillRect/>
                </a:stretch>
              </a:blipFill>
            </p:spPr>
            <p:txBody>
              <a:bodyPr/>
              <a:lstStyle/>
              <a:p>
                <a:r>
                  <a:rPr lang="en-US">
                    <a:noFill/>
                  </a:rPr>
                  <a:t> </a:t>
                </a:r>
              </a:p>
            </p:txBody>
          </p:sp>
        </mc:Fallback>
      </mc:AlternateContent>
      <p:cxnSp>
        <p:nvCxnSpPr>
          <p:cNvPr id="7" name="Straight Connector 6"/>
          <p:cNvCxnSpPr/>
          <p:nvPr/>
        </p:nvCxnSpPr>
        <p:spPr>
          <a:xfrm>
            <a:off x="742482" y="4383741"/>
            <a:ext cx="9961373" cy="0"/>
          </a:xfrm>
          <a:prstGeom prst="line">
            <a:avLst/>
          </a:prstGeom>
        </p:spPr>
        <p:style>
          <a:lnRef idx="1">
            <a:schemeClr val="accent4"/>
          </a:lnRef>
          <a:fillRef idx="0">
            <a:schemeClr val="accent4"/>
          </a:fillRef>
          <a:effectRef idx="0">
            <a:schemeClr val="accent4"/>
          </a:effectRef>
          <a:fontRef idx="minor">
            <a:schemeClr val="tx1"/>
          </a:fontRef>
        </p:style>
      </p:cxnSp>
      <mc:AlternateContent xmlns:mc="http://schemas.openxmlformats.org/markup-compatibility/2006" xmlns:a14="http://schemas.microsoft.com/office/drawing/2010/main">
        <mc:Choice Requires="a14">
          <p:sp>
            <p:nvSpPr>
              <p:cNvPr id="9" name="Content Placeholder 2"/>
              <p:cNvSpPr txBox="1">
                <a:spLocks/>
              </p:cNvSpPr>
              <p:nvPr/>
            </p:nvSpPr>
            <p:spPr>
              <a:xfrm>
                <a:off x="500436" y="4356847"/>
                <a:ext cx="6007941" cy="900953"/>
              </a:xfrm>
              <a:prstGeom prst="rect">
                <a:avLst/>
              </a:prstGeom>
            </p:spPr>
            <p:txBody>
              <a:bodyPr vert="horz" lIns="91440" tIns="45720" rIns="91440" bIns="45720" rtlCol="0" anchor="ctr">
                <a:no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800" b="0" kern="1200" cap="none" baseline="0">
                    <a:solidFill>
                      <a:schemeClr val="tx1"/>
                    </a:solidFill>
                    <a:effectLst>
                      <a:glow rad="38100">
                        <a:schemeClr val="bg1">
                          <a:lumMod val="50000"/>
                          <a:lumOff val="50000"/>
                          <a:alpha val="20000"/>
                        </a:schemeClr>
                      </a:glow>
                      <a:outerShdw blurRad="165100" dist="63500" dir="5400000" algn="t" rotWithShape="0">
                        <a:prstClr val="black">
                          <a:alpha val="85000"/>
                        </a:prst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2400" b="0" kern="1200" cap="none" baseline="0">
                    <a:solidFill>
                      <a:schemeClr val="tx1"/>
                    </a:solidFill>
                    <a:effectLst>
                      <a:glow rad="38100">
                        <a:schemeClr val="bg1">
                          <a:lumMod val="50000"/>
                          <a:lumOff val="50000"/>
                          <a:alpha val="20000"/>
                        </a:schemeClr>
                      </a:glow>
                      <a:outerShdw blurRad="165100" dist="63500" dir="5400000" algn="t" rotWithShape="0">
                        <a:prstClr val="black">
                          <a:alpha val="85000"/>
                        </a:prst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2000" b="0" kern="1200" cap="none" baseline="0">
                    <a:solidFill>
                      <a:schemeClr val="tx1"/>
                    </a:solidFill>
                    <a:effectLst>
                      <a:glow rad="38100">
                        <a:schemeClr val="bg1">
                          <a:lumMod val="50000"/>
                          <a:lumOff val="50000"/>
                          <a:alpha val="20000"/>
                        </a:schemeClr>
                      </a:glow>
                      <a:outerShdw blurRad="165100" dist="63500" dir="5400000" algn="t" rotWithShape="0">
                        <a:prstClr val="black">
                          <a:alpha val="85000"/>
                        </a:prst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800" b="0" kern="1200" cap="none" baseline="0">
                    <a:solidFill>
                      <a:schemeClr val="tx1"/>
                    </a:solidFill>
                    <a:effectLst>
                      <a:glow rad="38100">
                        <a:schemeClr val="bg1">
                          <a:lumMod val="50000"/>
                          <a:lumOff val="50000"/>
                          <a:alpha val="20000"/>
                        </a:schemeClr>
                      </a:glow>
                      <a:outerShdw blurRad="165100" dist="63500" dir="5400000" algn="t" rotWithShape="0">
                        <a:prstClr val="black">
                          <a:alpha val="85000"/>
                        </a:prst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800" b="0" kern="1200" cap="none" baseline="0">
                    <a:solidFill>
                      <a:schemeClr val="tx1"/>
                    </a:solidFill>
                    <a:effectLst>
                      <a:glow rad="38100">
                        <a:schemeClr val="bg1">
                          <a:lumMod val="50000"/>
                          <a:lumOff val="50000"/>
                          <a:alpha val="20000"/>
                        </a:schemeClr>
                      </a:glow>
                      <a:outerShdw blurRad="165100" dist="63500" dir="5400000" algn="t" rotWithShape="0">
                        <a:prstClr val="black">
                          <a:alpha val="85000"/>
                        </a:prst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indent="0">
                  <a:buNone/>
                </a:pPr>
                <a14:m>
                  <m:oMathPara xmlns:m="http://schemas.openxmlformats.org/officeDocument/2006/math">
                    <m:oMathParaPr>
                      <m:jc m:val="centerGroup"/>
                    </m:oMathParaPr>
                    <m:oMath xmlns:m="http://schemas.openxmlformats.org/officeDocument/2006/math">
                      <m:d>
                        <m:dPr>
                          <m:ctrlPr>
                            <a:rPr lang="en-US" sz="3200" b="0" i="1" smtClean="0">
                              <a:latin typeface="Cambria Math" panose="02040503050406030204" pitchFamily="18" charset="0"/>
                            </a:rPr>
                          </m:ctrlPr>
                        </m:dPr>
                        <m:e>
                          <m:r>
                            <a:rPr lang="en-US" sz="3200" b="0" i="1" smtClean="0">
                              <a:latin typeface="Cambria Math"/>
                            </a:rPr>
                            <m:t>1+</m:t>
                          </m:r>
                          <m:r>
                            <a:rPr lang="en-US" sz="3200" b="0" i="1" smtClean="0">
                              <a:latin typeface="Cambria Math"/>
                            </a:rPr>
                            <m:t>𝑖</m:t>
                          </m:r>
                        </m:e>
                      </m:d>
                      <m:r>
                        <a:rPr lang="en-US" sz="3200" b="0" i="1" smtClean="0">
                          <a:latin typeface="Cambria Math"/>
                        </a:rPr>
                        <m:t>𝐹</m:t>
                      </m:r>
                      <m:r>
                        <a:rPr lang="en-US" sz="3200" b="0" i="1" smtClean="0">
                          <a:latin typeface="Cambria Math"/>
                        </a:rPr>
                        <m:t>−</m:t>
                      </m:r>
                      <m:r>
                        <a:rPr lang="en-US" sz="3200" b="0" i="1" smtClean="0">
                          <a:latin typeface="Cambria Math"/>
                        </a:rPr>
                        <m:t>𝐹</m:t>
                      </m:r>
                      <m:r>
                        <a:rPr lang="en-US" sz="3200" i="1" smtClean="0">
                          <a:latin typeface="Cambria Math"/>
                        </a:rPr>
                        <m:t>=</m:t>
                      </m:r>
                      <m:r>
                        <a:rPr lang="en-US" sz="3200" b="0" i="1" smtClean="0">
                          <a:latin typeface="Cambria Math"/>
                        </a:rPr>
                        <m:t>𝐴</m:t>
                      </m:r>
                      <m:d>
                        <m:dPr>
                          <m:begChr m:val="{"/>
                          <m:endChr m:val="}"/>
                          <m:ctrlPr>
                            <a:rPr lang="en-US" sz="3200" i="1" smtClean="0">
                              <a:latin typeface="Cambria Math" panose="02040503050406030204" pitchFamily="18" charset="0"/>
                            </a:rPr>
                          </m:ctrlPr>
                        </m:dPr>
                        <m:e>
                          <m:sSup>
                            <m:sSupPr>
                              <m:ctrlPr>
                                <a:rPr lang="en-US" sz="3200" i="1">
                                  <a:latin typeface="Cambria Math" panose="02040503050406030204" pitchFamily="18" charset="0"/>
                                </a:rPr>
                              </m:ctrlPr>
                            </m:sSupPr>
                            <m:e>
                              <m:r>
                                <a:rPr lang="en-US" sz="3200" i="1">
                                  <a:latin typeface="Cambria Math"/>
                                </a:rPr>
                                <m:t>(1+</m:t>
                              </m:r>
                              <m:r>
                                <a:rPr lang="en-US" sz="3200" i="1">
                                  <a:latin typeface="Cambria Math"/>
                                </a:rPr>
                                <m:t>𝑖</m:t>
                              </m:r>
                              <m:r>
                                <a:rPr lang="en-US" sz="3200" i="1">
                                  <a:latin typeface="Cambria Math"/>
                                </a:rPr>
                                <m:t>)</m:t>
                              </m:r>
                            </m:e>
                            <m:sup>
                              <m:r>
                                <a:rPr lang="en-US" sz="3200" b="0" i="1" smtClean="0">
                                  <a:latin typeface="Cambria Math"/>
                                </a:rPr>
                                <m:t>4</m:t>
                              </m:r>
                            </m:sup>
                          </m:sSup>
                          <m:r>
                            <a:rPr lang="en-US" sz="3200" b="0" i="1" smtClean="0">
                              <a:latin typeface="Cambria Math"/>
                            </a:rPr>
                            <m:t>−1</m:t>
                          </m:r>
                        </m:e>
                      </m:d>
                    </m:oMath>
                  </m:oMathPara>
                </a14:m>
                <a:endParaRPr lang="en-US" sz="3200"/>
              </a:p>
            </p:txBody>
          </p:sp>
        </mc:Choice>
        <mc:Fallback xmlns="">
          <p:sp>
            <p:nvSpPr>
              <p:cNvPr id="9" name="Content Placeholder 2"/>
              <p:cNvSpPr txBox="1">
                <a:spLocks noRot="1" noChangeAspect="1" noMove="1" noResize="1" noEditPoints="1" noAdjustHandles="1" noChangeArrowheads="1" noChangeShapeType="1" noTextEdit="1"/>
              </p:cNvSpPr>
              <p:nvPr/>
            </p:nvSpPr>
            <p:spPr>
              <a:xfrm>
                <a:off x="500436" y="4356847"/>
                <a:ext cx="6007941" cy="900953"/>
              </a:xfrm>
              <a:prstGeom prst="rect">
                <a:avLst/>
              </a:prstGeom>
              <a:blipFill rotWithShape="0">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Content Placeholder 2"/>
              <p:cNvSpPr txBox="1">
                <a:spLocks/>
              </p:cNvSpPr>
              <p:nvPr/>
            </p:nvSpPr>
            <p:spPr>
              <a:xfrm>
                <a:off x="634905" y="4991099"/>
                <a:ext cx="6007941" cy="900953"/>
              </a:xfrm>
              <a:prstGeom prst="rect">
                <a:avLst/>
              </a:prstGeom>
            </p:spPr>
            <p:txBody>
              <a:bodyPr vert="horz" lIns="91440" tIns="45720" rIns="91440" bIns="45720" rtlCol="0" anchor="ctr">
                <a:no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800" b="0" kern="1200" cap="none" baseline="0">
                    <a:solidFill>
                      <a:schemeClr val="tx1"/>
                    </a:solidFill>
                    <a:effectLst>
                      <a:glow rad="38100">
                        <a:schemeClr val="bg1">
                          <a:lumMod val="50000"/>
                          <a:lumOff val="50000"/>
                          <a:alpha val="20000"/>
                        </a:schemeClr>
                      </a:glow>
                      <a:outerShdw blurRad="165100" dist="63500" dir="5400000" algn="t" rotWithShape="0">
                        <a:prstClr val="black">
                          <a:alpha val="85000"/>
                        </a:prst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2400" b="0" kern="1200" cap="none" baseline="0">
                    <a:solidFill>
                      <a:schemeClr val="tx1"/>
                    </a:solidFill>
                    <a:effectLst>
                      <a:glow rad="38100">
                        <a:schemeClr val="bg1">
                          <a:lumMod val="50000"/>
                          <a:lumOff val="50000"/>
                          <a:alpha val="20000"/>
                        </a:schemeClr>
                      </a:glow>
                      <a:outerShdw blurRad="165100" dist="63500" dir="5400000" algn="t" rotWithShape="0">
                        <a:prstClr val="black">
                          <a:alpha val="85000"/>
                        </a:prst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2000" b="0" kern="1200" cap="none" baseline="0">
                    <a:solidFill>
                      <a:schemeClr val="tx1"/>
                    </a:solidFill>
                    <a:effectLst>
                      <a:glow rad="38100">
                        <a:schemeClr val="bg1">
                          <a:lumMod val="50000"/>
                          <a:lumOff val="50000"/>
                          <a:alpha val="20000"/>
                        </a:schemeClr>
                      </a:glow>
                      <a:outerShdw blurRad="165100" dist="63500" dir="5400000" algn="t" rotWithShape="0">
                        <a:prstClr val="black">
                          <a:alpha val="85000"/>
                        </a:prst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800" b="0" kern="1200" cap="none" baseline="0">
                    <a:solidFill>
                      <a:schemeClr val="tx1"/>
                    </a:solidFill>
                    <a:effectLst>
                      <a:glow rad="38100">
                        <a:schemeClr val="bg1">
                          <a:lumMod val="50000"/>
                          <a:lumOff val="50000"/>
                          <a:alpha val="20000"/>
                        </a:schemeClr>
                      </a:glow>
                      <a:outerShdw blurRad="165100" dist="63500" dir="5400000" algn="t" rotWithShape="0">
                        <a:prstClr val="black">
                          <a:alpha val="85000"/>
                        </a:prst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800" b="0" kern="1200" cap="none" baseline="0">
                    <a:solidFill>
                      <a:schemeClr val="tx1"/>
                    </a:solidFill>
                    <a:effectLst>
                      <a:glow rad="38100">
                        <a:schemeClr val="bg1">
                          <a:lumMod val="50000"/>
                          <a:lumOff val="50000"/>
                          <a:alpha val="20000"/>
                        </a:schemeClr>
                      </a:glow>
                      <a:outerShdw blurRad="165100" dist="63500" dir="5400000" algn="t" rotWithShape="0">
                        <a:prstClr val="black">
                          <a:alpha val="85000"/>
                        </a:prst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indent="0">
                  <a:buNone/>
                </a:pPr>
                <a14:m>
                  <m:oMathPara xmlns:m="http://schemas.openxmlformats.org/officeDocument/2006/math">
                    <m:oMathParaPr>
                      <m:jc m:val="centerGroup"/>
                    </m:oMathParaPr>
                    <m:oMath xmlns:m="http://schemas.openxmlformats.org/officeDocument/2006/math">
                      <m:r>
                        <a:rPr lang="en-US" sz="3200" i="1">
                          <a:latin typeface="Cambria Math"/>
                        </a:rPr>
                        <m:t>𝐹</m:t>
                      </m:r>
                      <m:r>
                        <a:rPr lang="en-US" sz="3200" i="1">
                          <a:latin typeface="Cambria Math"/>
                        </a:rPr>
                        <m:t>+</m:t>
                      </m:r>
                      <m:r>
                        <a:rPr lang="en-US" sz="3200" i="1">
                          <a:latin typeface="Cambria Math"/>
                        </a:rPr>
                        <m:t>𝑖𝐹</m:t>
                      </m:r>
                      <m:r>
                        <a:rPr lang="en-US" sz="3200" b="0" i="1" smtClean="0">
                          <a:latin typeface="Cambria Math"/>
                        </a:rPr>
                        <m:t>−</m:t>
                      </m:r>
                      <m:r>
                        <a:rPr lang="en-US" sz="3200" b="0" i="1" smtClean="0">
                          <a:latin typeface="Cambria Math"/>
                        </a:rPr>
                        <m:t>𝐹</m:t>
                      </m:r>
                      <m:r>
                        <a:rPr lang="en-US" sz="3200" i="1" smtClean="0">
                          <a:latin typeface="Cambria Math"/>
                        </a:rPr>
                        <m:t>=</m:t>
                      </m:r>
                      <m:r>
                        <a:rPr lang="en-US" sz="3200" b="0" i="1" smtClean="0">
                          <a:latin typeface="Cambria Math"/>
                        </a:rPr>
                        <m:t>𝐴</m:t>
                      </m:r>
                      <m:d>
                        <m:dPr>
                          <m:begChr m:val="{"/>
                          <m:endChr m:val="}"/>
                          <m:ctrlPr>
                            <a:rPr lang="en-US" sz="3200" i="1" smtClean="0">
                              <a:latin typeface="Cambria Math" panose="02040503050406030204" pitchFamily="18" charset="0"/>
                            </a:rPr>
                          </m:ctrlPr>
                        </m:dPr>
                        <m:e>
                          <m:sSup>
                            <m:sSupPr>
                              <m:ctrlPr>
                                <a:rPr lang="en-US" sz="3200" i="1">
                                  <a:latin typeface="Cambria Math" panose="02040503050406030204" pitchFamily="18" charset="0"/>
                                </a:rPr>
                              </m:ctrlPr>
                            </m:sSupPr>
                            <m:e>
                              <m:r>
                                <a:rPr lang="en-US" sz="3200" i="1">
                                  <a:latin typeface="Cambria Math"/>
                                </a:rPr>
                                <m:t>(1+</m:t>
                              </m:r>
                              <m:r>
                                <a:rPr lang="en-US" sz="3200" i="1">
                                  <a:latin typeface="Cambria Math"/>
                                </a:rPr>
                                <m:t>𝑖</m:t>
                              </m:r>
                              <m:r>
                                <a:rPr lang="en-US" sz="3200" i="1">
                                  <a:latin typeface="Cambria Math"/>
                                </a:rPr>
                                <m:t>)</m:t>
                              </m:r>
                            </m:e>
                            <m:sup>
                              <m:r>
                                <a:rPr lang="en-US" sz="3200" b="0" i="1" smtClean="0">
                                  <a:latin typeface="Cambria Math"/>
                                </a:rPr>
                                <m:t>4</m:t>
                              </m:r>
                            </m:sup>
                          </m:sSup>
                          <m:r>
                            <a:rPr lang="en-US" sz="3200" b="0" i="1" smtClean="0">
                              <a:latin typeface="Cambria Math"/>
                            </a:rPr>
                            <m:t>−1</m:t>
                          </m:r>
                        </m:e>
                      </m:d>
                    </m:oMath>
                  </m:oMathPara>
                </a14:m>
                <a:endParaRPr lang="en-US" sz="3200"/>
              </a:p>
            </p:txBody>
          </p:sp>
        </mc:Choice>
        <mc:Fallback xmlns="">
          <p:sp>
            <p:nvSpPr>
              <p:cNvPr id="11" name="Content Placeholder 2"/>
              <p:cNvSpPr txBox="1">
                <a:spLocks noRot="1" noChangeAspect="1" noMove="1" noResize="1" noEditPoints="1" noAdjustHandles="1" noChangeArrowheads="1" noChangeShapeType="1" noTextEdit="1"/>
              </p:cNvSpPr>
              <p:nvPr/>
            </p:nvSpPr>
            <p:spPr>
              <a:xfrm>
                <a:off x="634905" y="4991099"/>
                <a:ext cx="6007941" cy="900953"/>
              </a:xfrm>
              <a:prstGeom prst="rect">
                <a:avLst/>
              </a:prstGeom>
              <a:blipFill rotWithShape="0">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Content Placeholder 2"/>
              <p:cNvSpPr txBox="1">
                <a:spLocks/>
              </p:cNvSpPr>
              <p:nvPr/>
            </p:nvSpPr>
            <p:spPr>
              <a:xfrm>
                <a:off x="1378972" y="5641039"/>
                <a:ext cx="6007941" cy="900953"/>
              </a:xfrm>
              <a:prstGeom prst="rect">
                <a:avLst/>
              </a:prstGeom>
            </p:spPr>
            <p:txBody>
              <a:bodyPr vert="horz" lIns="91440" tIns="45720" rIns="91440" bIns="45720" rtlCol="0" anchor="ctr">
                <a:no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800" b="0" kern="1200" cap="none" baseline="0">
                    <a:solidFill>
                      <a:schemeClr val="tx1"/>
                    </a:solidFill>
                    <a:effectLst>
                      <a:glow rad="38100">
                        <a:schemeClr val="bg1">
                          <a:lumMod val="50000"/>
                          <a:lumOff val="50000"/>
                          <a:alpha val="20000"/>
                        </a:schemeClr>
                      </a:glow>
                      <a:outerShdw blurRad="165100" dist="63500" dir="5400000" algn="t" rotWithShape="0">
                        <a:prstClr val="black">
                          <a:alpha val="85000"/>
                        </a:prst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2400" b="0" kern="1200" cap="none" baseline="0">
                    <a:solidFill>
                      <a:schemeClr val="tx1"/>
                    </a:solidFill>
                    <a:effectLst>
                      <a:glow rad="38100">
                        <a:schemeClr val="bg1">
                          <a:lumMod val="50000"/>
                          <a:lumOff val="50000"/>
                          <a:alpha val="20000"/>
                        </a:schemeClr>
                      </a:glow>
                      <a:outerShdw blurRad="165100" dist="63500" dir="5400000" algn="t" rotWithShape="0">
                        <a:prstClr val="black">
                          <a:alpha val="85000"/>
                        </a:prst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2000" b="0" kern="1200" cap="none" baseline="0">
                    <a:solidFill>
                      <a:schemeClr val="tx1"/>
                    </a:solidFill>
                    <a:effectLst>
                      <a:glow rad="38100">
                        <a:schemeClr val="bg1">
                          <a:lumMod val="50000"/>
                          <a:lumOff val="50000"/>
                          <a:alpha val="20000"/>
                        </a:schemeClr>
                      </a:glow>
                      <a:outerShdw blurRad="165100" dist="63500" dir="5400000" algn="t" rotWithShape="0">
                        <a:prstClr val="black">
                          <a:alpha val="85000"/>
                        </a:prst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800" b="0" kern="1200" cap="none" baseline="0">
                    <a:solidFill>
                      <a:schemeClr val="tx1"/>
                    </a:solidFill>
                    <a:effectLst>
                      <a:glow rad="38100">
                        <a:schemeClr val="bg1">
                          <a:lumMod val="50000"/>
                          <a:lumOff val="50000"/>
                          <a:alpha val="20000"/>
                        </a:schemeClr>
                      </a:glow>
                      <a:outerShdw blurRad="165100" dist="63500" dir="5400000" algn="t" rotWithShape="0">
                        <a:prstClr val="black">
                          <a:alpha val="85000"/>
                        </a:prst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800" b="0" kern="1200" cap="none" baseline="0">
                    <a:solidFill>
                      <a:schemeClr val="tx1"/>
                    </a:solidFill>
                    <a:effectLst>
                      <a:glow rad="38100">
                        <a:schemeClr val="bg1">
                          <a:lumMod val="50000"/>
                          <a:lumOff val="50000"/>
                          <a:alpha val="20000"/>
                        </a:schemeClr>
                      </a:glow>
                      <a:outerShdw blurRad="165100" dist="63500" dir="5400000" algn="t" rotWithShape="0">
                        <a:prstClr val="black">
                          <a:alpha val="85000"/>
                        </a:prst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indent="0">
                  <a:buNone/>
                </a:pPr>
                <a14:m>
                  <m:oMathPara xmlns:m="http://schemas.openxmlformats.org/officeDocument/2006/math">
                    <m:oMathParaPr>
                      <m:jc m:val="centerGroup"/>
                    </m:oMathParaPr>
                    <m:oMath xmlns:m="http://schemas.openxmlformats.org/officeDocument/2006/math">
                      <m:r>
                        <a:rPr lang="en-US" sz="3200" i="1">
                          <a:latin typeface="Cambria Math"/>
                        </a:rPr>
                        <m:t>𝑖𝐹</m:t>
                      </m:r>
                      <m:r>
                        <a:rPr lang="en-US" sz="3200" i="1" smtClean="0">
                          <a:latin typeface="Cambria Math"/>
                        </a:rPr>
                        <m:t>=</m:t>
                      </m:r>
                      <m:r>
                        <a:rPr lang="en-US" sz="3200" b="0" i="1" smtClean="0">
                          <a:latin typeface="Cambria Math"/>
                        </a:rPr>
                        <m:t>𝐴</m:t>
                      </m:r>
                      <m:d>
                        <m:dPr>
                          <m:begChr m:val="{"/>
                          <m:endChr m:val="}"/>
                          <m:ctrlPr>
                            <a:rPr lang="en-US" sz="3200" i="1" smtClean="0">
                              <a:latin typeface="Cambria Math" panose="02040503050406030204" pitchFamily="18" charset="0"/>
                            </a:rPr>
                          </m:ctrlPr>
                        </m:dPr>
                        <m:e>
                          <m:sSup>
                            <m:sSupPr>
                              <m:ctrlPr>
                                <a:rPr lang="en-US" sz="3200" i="1">
                                  <a:latin typeface="Cambria Math" panose="02040503050406030204" pitchFamily="18" charset="0"/>
                                </a:rPr>
                              </m:ctrlPr>
                            </m:sSupPr>
                            <m:e>
                              <m:r>
                                <a:rPr lang="en-US" sz="3200" i="1">
                                  <a:latin typeface="Cambria Math"/>
                                </a:rPr>
                                <m:t>(1+</m:t>
                              </m:r>
                              <m:r>
                                <a:rPr lang="en-US" sz="3200" i="1">
                                  <a:latin typeface="Cambria Math"/>
                                </a:rPr>
                                <m:t>𝑖</m:t>
                              </m:r>
                              <m:r>
                                <a:rPr lang="en-US" sz="3200" i="1">
                                  <a:latin typeface="Cambria Math"/>
                                </a:rPr>
                                <m:t>)</m:t>
                              </m:r>
                            </m:e>
                            <m:sup>
                              <m:r>
                                <a:rPr lang="en-US" sz="3200" b="0" i="1" smtClean="0">
                                  <a:latin typeface="Cambria Math"/>
                                </a:rPr>
                                <m:t>4</m:t>
                              </m:r>
                            </m:sup>
                          </m:sSup>
                          <m:r>
                            <a:rPr lang="en-US" sz="3200" b="0" i="1" smtClean="0">
                              <a:latin typeface="Cambria Math"/>
                            </a:rPr>
                            <m:t>−1</m:t>
                          </m:r>
                        </m:e>
                      </m:d>
                    </m:oMath>
                  </m:oMathPara>
                </a14:m>
                <a:endParaRPr lang="en-US" sz="3200"/>
              </a:p>
            </p:txBody>
          </p:sp>
        </mc:Choice>
        <mc:Fallback xmlns="">
          <p:sp>
            <p:nvSpPr>
              <p:cNvPr id="12" name="Content Placeholder 2"/>
              <p:cNvSpPr txBox="1">
                <a:spLocks noRot="1" noChangeAspect="1" noMove="1" noResize="1" noEditPoints="1" noAdjustHandles="1" noChangeArrowheads="1" noChangeShapeType="1" noTextEdit="1"/>
              </p:cNvSpPr>
              <p:nvPr/>
            </p:nvSpPr>
            <p:spPr>
              <a:xfrm>
                <a:off x="1378972" y="5641039"/>
                <a:ext cx="6007941" cy="900953"/>
              </a:xfrm>
              <a:prstGeom prst="rect">
                <a:avLst/>
              </a:prstGeom>
              <a:blipFill rotWithShape="0">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Content Placeholder 2"/>
              <p:cNvSpPr txBox="1">
                <a:spLocks/>
              </p:cNvSpPr>
              <p:nvPr/>
            </p:nvSpPr>
            <p:spPr>
              <a:xfrm>
                <a:off x="6884895" y="5116605"/>
                <a:ext cx="4567510" cy="1550893"/>
              </a:xfrm>
              <a:prstGeom prst="rect">
                <a:avLst/>
              </a:prstGeom>
              <a:solidFill>
                <a:srgbClr val="C00000"/>
              </a:solidFill>
            </p:spPr>
            <p:txBody>
              <a:bodyPr vert="horz" lIns="91440" tIns="45720" rIns="91440" bIns="45720" rtlCol="0" anchor="ctr">
                <a:no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800" b="0" kern="1200" cap="none" baseline="0">
                    <a:solidFill>
                      <a:schemeClr val="tx1"/>
                    </a:solidFill>
                    <a:effectLst>
                      <a:glow rad="38100">
                        <a:schemeClr val="bg1">
                          <a:lumMod val="50000"/>
                          <a:lumOff val="50000"/>
                          <a:alpha val="20000"/>
                        </a:schemeClr>
                      </a:glow>
                      <a:outerShdw blurRad="165100" dist="63500" dir="5400000" algn="t" rotWithShape="0">
                        <a:prstClr val="black">
                          <a:alpha val="85000"/>
                        </a:prst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2400" b="0" kern="1200" cap="none" baseline="0">
                    <a:solidFill>
                      <a:schemeClr val="tx1"/>
                    </a:solidFill>
                    <a:effectLst>
                      <a:glow rad="38100">
                        <a:schemeClr val="bg1">
                          <a:lumMod val="50000"/>
                          <a:lumOff val="50000"/>
                          <a:alpha val="20000"/>
                        </a:schemeClr>
                      </a:glow>
                      <a:outerShdw blurRad="165100" dist="63500" dir="5400000" algn="t" rotWithShape="0">
                        <a:prstClr val="black">
                          <a:alpha val="85000"/>
                        </a:prst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2000" b="0" kern="1200" cap="none" baseline="0">
                    <a:solidFill>
                      <a:schemeClr val="tx1"/>
                    </a:solidFill>
                    <a:effectLst>
                      <a:glow rad="38100">
                        <a:schemeClr val="bg1">
                          <a:lumMod val="50000"/>
                          <a:lumOff val="50000"/>
                          <a:alpha val="20000"/>
                        </a:schemeClr>
                      </a:glow>
                      <a:outerShdw blurRad="165100" dist="63500" dir="5400000" algn="t" rotWithShape="0">
                        <a:prstClr val="black">
                          <a:alpha val="85000"/>
                        </a:prst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800" b="0" kern="1200" cap="none" baseline="0">
                    <a:solidFill>
                      <a:schemeClr val="tx1"/>
                    </a:solidFill>
                    <a:effectLst>
                      <a:glow rad="38100">
                        <a:schemeClr val="bg1">
                          <a:lumMod val="50000"/>
                          <a:lumOff val="50000"/>
                          <a:alpha val="20000"/>
                        </a:schemeClr>
                      </a:glow>
                      <a:outerShdw blurRad="165100" dist="63500" dir="5400000" algn="t" rotWithShape="0">
                        <a:prstClr val="black">
                          <a:alpha val="85000"/>
                        </a:prst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800" b="0" kern="1200" cap="none" baseline="0">
                    <a:solidFill>
                      <a:schemeClr val="tx1"/>
                    </a:solidFill>
                    <a:effectLst>
                      <a:glow rad="38100">
                        <a:schemeClr val="bg1">
                          <a:lumMod val="50000"/>
                          <a:lumOff val="50000"/>
                          <a:alpha val="20000"/>
                        </a:schemeClr>
                      </a:glow>
                      <a:outerShdw blurRad="165100" dist="63500" dir="5400000" algn="t" rotWithShape="0">
                        <a:prstClr val="black">
                          <a:alpha val="85000"/>
                        </a:prst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indent="0">
                  <a:buNone/>
                </a:pPr>
                <a14:m>
                  <m:oMathPara xmlns:m="http://schemas.openxmlformats.org/officeDocument/2006/math">
                    <m:oMathParaPr>
                      <m:jc m:val="centerGroup"/>
                    </m:oMathParaPr>
                    <m:oMath xmlns:m="http://schemas.openxmlformats.org/officeDocument/2006/math">
                      <m:sSub>
                        <m:sSubPr>
                          <m:ctrlPr>
                            <a:rPr lang="en-US" sz="3200" i="1" smtClean="0">
                              <a:latin typeface="Cambria Math" panose="02040503050406030204" pitchFamily="18" charset="0"/>
                            </a:rPr>
                          </m:ctrlPr>
                        </m:sSubPr>
                        <m:e>
                          <m:r>
                            <a:rPr lang="en-US" sz="3200" b="0" i="1" smtClean="0">
                              <a:latin typeface="Cambria Math"/>
                            </a:rPr>
                            <m:t>𝐹</m:t>
                          </m:r>
                        </m:e>
                        <m:sub>
                          <m:r>
                            <a:rPr lang="en-US" sz="3200" b="0" i="1" smtClean="0">
                              <a:latin typeface="Cambria Math"/>
                            </a:rPr>
                            <m:t>𝑛</m:t>
                          </m:r>
                        </m:sub>
                      </m:sSub>
                      <m:r>
                        <a:rPr lang="en-US" sz="3200" i="1" smtClean="0">
                          <a:latin typeface="Cambria Math"/>
                        </a:rPr>
                        <m:t>=</m:t>
                      </m:r>
                      <m:r>
                        <a:rPr lang="en-US" sz="3200" b="0" i="1" smtClean="0">
                          <a:latin typeface="Cambria Math"/>
                        </a:rPr>
                        <m:t>𝐴</m:t>
                      </m:r>
                      <m:d>
                        <m:dPr>
                          <m:begChr m:val="["/>
                          <m:endChr m:val="]"/>
                          <m:ctrlPr>
                            <a:rPr lang="en-US" sz="3200" b="0" i="1" smtClean="0">
                              <a:latin typeface="Cambria Math" panose="02040503050406030204" pitchFamily="18" charset="0"/>
                            </a:rPr>
                          </m:ctrlPr>
                        </m:dPr>
                        <m:e>
                          <m:f>
                            <m:fPr>
                              <m:ctrlPr>
                                <a:rPr lang="en-US" sz="3200" i="1">
                                  <a:latin typeface="Cambria Math" panose="02040503050406030204" pitchFamily="18" charset="0"/>
                                </a:rPr>
                              </m:ctrlPr>
                            </m:fPr>
                            <m:num>
                              <m:sSup>
                                <m:sSupPr>
                                  <m:ctrlPr>
                                    <a:rPr lang="en-US" sz="3200" i="1">
                                      <a:latin typeface="Cambria Math" panose="02040503050406030204" pitchFamily="18" charset="0"/>
                                    </a:rPr>
                                  </m:ctrlPr>
                                </m:sSupPr>
                                <m:e>
                                  <m:r>
                                    <a:rPr lang="en-US" sz="3200" i="1">
                                      <a:latin typeface="Cambria Math"/>
                                    </a:rPr>
                                    <m:t>(1+</m:t>
                                  </m:r>
                                  <m:r>
                                    <a:rPr lang="en-US" sz="3200" i="1">
                                      <a:latin typeface="Cambria Math"/>
                                    </a:rPr>
                                    <m:t>𝑖</m:t>
                                  </m:r>
                                  <m:r>
                                    <a:rPr lang="en-US" sz="3200" i="1">
                                      <a:latin typeface="Cambria Math"/>
                                    </a:rPr>
                                    <m:t>)</m:t>
                                  </m:r>
                                </m:e>
                                <m:sup>
                                  <m:r>
                                    <a:rPr lang="en-US" sz="3200" i="1">
                                      <a:latin typeface="Cambria Math"/>
                                    </a:rPr>
                                    <m:t>𝑛</m:t>
                                  </m:r>
                                </m:sup>
                              </m:sSup>
                              <m:r>
                                <a:rPr lang="en-US" sz="3200" i="1">
                                  <a:latin typeface="Cambria Math"/>
                                </a:rPr>
                                <m:t>−1</m:t>
                              </m:r>
                            </m:num>
                            <m:den>
                              <m:r>
                                <a:rPr lang="en-US" sz="3200" i="1">
                                  <a:latin typeface="Cambria Math"/>
                                </a:rPr>
                                <m:t>𝑖</m:t>
                              </m:r>
                            </m:den>
                          </m:f>
                        </m:e>
                      </m:d>
                    </m:oMath>
                  </m:oMathPara>
                </a14:m>
                <a:endParaRPr lang="en-US" sz="3200"/>
              </a:p>
            </p:txBody>
          </p:sp>
        </mc:Choice>
        <mc:Fallback xmlns="">
          <p:sp>
            <p:nvSpPr>
              <p:cNvPr id="13" name="Content Placeholder 2"/>
              <p:cNvSpPr txBox="1">
                <a:spLocks noRot="1" noChangeAspect="1" noMove="1" noResize="1" noEditPoints="1" noAdjustHandles="1" noChangeArrowheads="1" noChangeShapeType="1" noTextEdit="1"/>
              </p:cNvSpPr>
              <p:nvPr/>
            </p:nvSpPr>
            <p:spPr>
              <a:xfrm>
                <a:off x="6884895" y="5116605"/>
                <a:ext cx="4567510" cy="1550893"/>
              </a:xfrm>
              <a:prstGeom prst="rect">
                <a:avLst/>
              </a:prstGeom>
              <a:blipFill rotWithShape="0">
                <a:blip r:embed="rId8"/>
                <a:stretch>
                  <a:fillRect b="-3529"/>
                </a:stretch>
              </a:blipFill>
            </p:spPr>
            <p:txBody>
              <a:bodyPr/>
              <a:lstStyle/>
              <a:p>
                <a:r>
                  <a:rPr lang="en-US">
                    <a:noFill/>
                  </a:rPr>
                  <a:t> </a:t>
                </a:r>
              </a:p>
            </p:txBody>
          </p:sp>
        </mc:Fallback>
      </mc:AlternateContent>
      <p:cxnSp>
        <p:nvCxnSpPr>
          <p:cNvPr id="15" name="Straight Arrow Connector 14"/>
          <p:cNvCxnSpPr/>
          <p:nvPr/>
        </p:nvCxnSpPr>
        <p:spPr>
          <a:xfrm flipV="1">
            <a:off x="6212541" y="5892052"/>
            <a:ext cx="487778" cy="199463"/>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1000140419"/>
      </p:ext>
    </p:extLst>
  </p:cSld>
  <p:clrMapOvr>
    <a:masterClrMapping/>
  </p:clrMapOvr>
  <p:transition>
    <p:zo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7600" y="874485"/>
            <a:ext cx="9956800" cy="5807325"/>
          </a:xfrm>
          <a:prstGeom prst="roundRect">
            <a:avLst>
              <a:gd name="adj" fmla="val 0"/>
            </a:avLst>
          </a:prstGeom>
          <a:solidFill>
            <a:srgbClr val="FFFFFF">
              <a:shade val="85000"/>
            </a:srgbClr>
          </a:solidFill>
          <a:ln>
            <a:noFill/>
          </a:ln>
          <a:effectLst/>
          <a:extLs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455885" y="250371"/>
            <a:ext cx="2446952" cy="461665"/>
          </a:xfrm>
          <a:prstGeom prst="rect">
            <a:avLst/>
          </a:prstGeom>
          <a:noFill/>
        </p:spPr>
        <p:txBody>
          <a:bodyPr wrap="none" rtlCol="0">
            <a:spAutoFit/>
          </a:bodyPr>
          <a:lstStyle/>
          <a:p>
            <a:r>
              <a:rPr lang="en-US" sz="2400" b="1" smtClean="0">
                <a:solidFill>
                  <a:srgbClr val="0070C0"/>
                </a:solidFill>
                <a:effectLst>
                  <a:outerShdw blurRad="114300" dist="38100" dir="2700000" algn="tl" rotWithShape="0">
                    <a:prstClr val="black">
                      <a:alpha val="43000"/>
                    </a:prstClr>
                  </a:outerShdw>
                </a:effectLst>
              </a:rPr>
              <a:t>SOAL LATIHAN</a:t>
            </a:r>
            <a:endParaRPr lang="en-US" sz="2400" b="1">
              <a:solidFill>
                <a:srgbClr val="0070C0"/>
              </a:solidFill>
              <a:effectLst>
                <a:outerShdw blurRad="114300" dist="38100" dir="2700000" algn="tl" rotWithShape="0">
                  <a:prstClr val="black">
                    <a:alpha val="43000"/>
                  </a:prstClr>
                </a:outerShdw>
              </a:effectLst>
            </a:endParaRPr>
          </a:p>
        </p:txBody>
      </p:sp>
    </p:spTree>
    <p:extLst>
      <p:ext uri="{BB962C8B-B14F-4D97-AF65-F5344CB8AC3E}">
        <p14:creationId xmlns:p14="http://schemas.microsoft.com/office/powerpoint/2010/main" val="3136807433"/>
      </p:ext>
    </p:extLst>
  </p:cSld>
  <p:clrMapOvr>
    <a:masterClrMapping/>
  </p:clrMapOvr>
  <p:transition>
    <p:zoom/>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me1">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Theme1" id="{B9AC6634-E93E-4AC4-A80B-6D1CEF2289B2}" vid="{4CC7DD44-0B0C-457D-8E74-8080C0389579}"/>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Theme1</Template>
  <TotalTime>146</TotalTime>
  <Pages>72</Pages>
  <Words>903</Words>
  <Application>Microsoft Office PowerPoint</Application>
  <PresentationFormat>Widescreen</PresentationFormat>
  <Paragraphs>275</Paragraphs>
  <Slides>40</Slides>
  <Notes>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40</vt:i4>
      </vt:variant>
    </vt:vector>
  </HeadingPairs>
  <TitlesOfParts>
    <vt:vector size="51" baseType="lpstr">
      <vt:lpstr>AGaramond</vt:lpstr>
      <vt:lpstr>Arial</vt:lpstr>
      <vt:lpstr>Cambria Math</vt:lpstr>
      <vt:lpstr>Century Gothic</vt:lpstr>
      <vt:lpstr>CG Omega</vt:lpstr>
      <vt:lpstr>Symbol</vt:lpstr>
      <vt:lpstr>Times New Roman</vt:lpstr>
      <vt:lpstr>Wingdings</vt:lpstr>
      <vt:lpstr>Theme1</vt:lpstr>
      <vt:lpstr>Equation</vt:lpstr>
      <vt:lpstr>Microsoft Equation 3.0</vt:lpstr>
      <vt:lpstr>DERET</vt:lpstr>
      <vt:lpstr>DERET</vt:lpstr>
      <vt:lpstr>Deret Hitung</vt:lpstr>
      <vt:lpstr>Jumlah Suku-suku:</vt:lpstr>
      <vt:lpstr>DERET UKUR</vt:lpstr>
      <vt:lpstr>DERET UKUR</vt:lpstr>
      <vt:lpstr>APLIKASI EKONOMI</vt:lpstr>
      <vt:lpstr>APLIKASI EKONOMI</vt:lpstr>
      <vt:lpstr>APLIKASI EKONOMI</vt:lpstr>
      <vt:lpstr>APLIKASI EKONOMI</vt:lpstr>
      <vt:lpstr>APLIKASI EKONOMI</vt:lpstr>
      <vt:lpstr>APLIKASI EKONOMI</vt:lpstr>
      <vt:lpstr>BUNGA PINJAMAN</vt:lpstr>
      <vt:lpstr>BUNGA PINJAMAN</vt:lpstr>
      <vt:lpstr>PowerPoint Presentation</vt:lpstr>
      <vt:lpstr>PowerPoint Presentation</vt:lpstr>
      <vt:lpstr>PowerPoint Presentation</vt:lpstr>
      <vt:lpstr>PowerPoint Presentation</vt:lpstr>
      <vt:lpstr>PowerPoint Presentation</vt:lpstr>
      <vt:lpstr>PowerPoint Presentation</vt:lpstr>
      <vt:lpstr>LATIHAN</vt:lpstr>
      <vt:lpstr>PowerPoint Presentation</vt:lpstr>
      <vt:lpstr>TIME VALUE OF MONEY</vt:lpstr>
      <vt:lpstr>NILAI MAJEMUK</vt:lpstr>
      <vt:lpstr>PowerPoint Presentation</vt:lpstr>
      <vt:lpstr>PowerPoint Presentation</vt:lpstr>
      <vt:lpstr>PowerPoint Presentation</vt:lpstr>
      <vt:lpstr>PowerPoint Presentation</vt:lpstr>
      <vt:lpstr>BERAPA NILAI YAD DARI POKOK SEBESAR $100 SETELAH 3 TAHUN JIKA tingkat bunga i = 10%?</vt:lpstr>
      <vt:lpstr>PowerPoint Presentation</vt:lpstr>
      <vt:lpstr>PowerPoint Presentation</vt:lpstr>
      <vt:lpstr>NILAI SEKARANG</vt:lpstr>
      <vt:lpstr>PowerPoint Presentation</vt:lpstr>
      <vt:lpstr>PowerPoint Presentation</vt:lpstr>
      <vt:lpstr>Berapa NILAI SEKARANG (PV = PRESENT VALUE) dari   $100  yAng akan diterima pada akhir thn ke 3 jika   i = 10%?</vt:lpstr>
      <vt:lpstr>PowerPoint Presentation</vt:lpstr>
      <vt:lpstr>NILAI AKAN DATANG DARI ANUITAS</vt:lpstr>
      <vt:lpstr>TIME LINE ANUITAS</vt:lpstr>
      <vt:lpstr>FORMULA FUTURE VALUE OF ANNUITY</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FM10 Chapter 8</dc:title>
  <dc:subject>Powerpoint Show</dc:subject>
  <dc:creator>Mike Ehrhardt</dc:creator>
  <cp:lastModifiedBy>Microsoft</cp:lastModifiedBy>
  <cp:revision>167</cp:revision>
  <cp:lastPrinted>1998-05-28T19:26:16Z</cp:lastPrinted>
  <dcterms:created xsi:type="dcterms:W3CDTF">1997-09-17T12:14:40Z</dcterms:created>
  <dcterms:modified xsi:type="dcterms:W3CDTF">2017-03-16T15:12:13Z</dcterms:modified>
</cp:coreProperties>
</file>