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3" r:id="rId7"/>
    <p:sldId id="265" r:id="rId8"/>
    <p:sldId id="266" r:id="rId9"/>
    <p:sldId id="267" r:id="rId10"/>
    <p:sldId id="268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96" r:id="rId20"/>
    <p:sldId id="281" r:id="rId21"/>
    <p:sldId id="282" r:id="rId22"/>
    <p:sldId id="284" r:id="rId23"/>
    <p:sldId id="283" r:id="rId24"/>
    <p:sldId id="285" r:id="rId25"/>
    <p:sldId id="286" r:id="rId26"/>
    <p:sldId id="287" r:id="rId27"/>
    <p:sldId id="288" r:id="rId28"/>
    <p:sldId id="289" r:id="rId29"/>
    <p:sldId id="290" r:id="rId30"/>
    <p:sldId id="302" r:id="rId31"/>
    <p:sldId id="303" r:id="rId32"/>
    <p:sldId id="304" r:id="rId33"/>
    <p:sldId id="306" r:id="rId34"/>
    <p:sldId id="307" r:id="rId35"/>
    <p:sldId id="294" r:id="rId36"/>
    <p:sldId id="308" r:id="rId37"/>
    <p:sldId id="295" r:id="rId38"/>
    <p:sldId id="297" r:id="rId39"/>
    <p:sldId id="298" r:id="rId40"/>
    <p:sldId id="299" r:id="rId41"/>
    <p:sldId id="300" r:id="rId42"/>
    <p:sldId id="301" r:id="rId43"/>
    <p:sldId id="305" r:id="rId44"/>
    <p:sldId id="309" r:id="rId45"/>
    <p:sldId id="310" r:id="rId46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6" autoAdjust="0"/>
    <p:restoredTop sz="94661" autoAdjust="0"/>
  </p:normalViewPr>
  <p:slideViewPr>
    <p:cSldViewPr>
      <p:cViewPr varScale="1">
        <p:scale>
          <a:sx n="72" d="100"/>
          <a:sy n="72" d="100"/>
        </p:scale>
        <p:origin x="552" y="6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331F697-24A7-49F6-8D67-F4021D32CB7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2470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fade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A3F8C1-BEBC-4EBF-976E-89DDAE0E3A1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7476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fade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8E723E-55B1-4C0C-AF26-6277149609A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0391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fade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304FE1-B63E-4FB2-AF3E-1514537B7AB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3721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fade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F0D7BC-B647-4FC0-85CA-4A4FE18A6B0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6833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fade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39FD2B-D5FB-464F-9B4D-3325BE5B8E4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2837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fade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98D435-6935-4CAD-9AFB-48AD9A855D8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0620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fade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0E396F-8580-4A6F-9855-81F91B7126E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6171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fade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F2A798-29FE-4D80-857C-053CCC731BE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4408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fade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D29D73-3944-4C01-BC64-F6A2C3C82E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4804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fade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2093A6-1496-462C-BF85-39C657B27B7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6369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fade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575D7B9-575F-4867-8941-D128C12178C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500">
        <p:fade/>
      </p:transition>
    </mc:Choice>
    <mc:Fallback>
      <p:transition spd="slow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utdallas.edu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1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13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5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6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7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8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9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20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23.gif"/><Relationship Id="rId4" Type="http://schemas.openxmlformats.org/officeDocument/2006/relationships/image" Target="../media/image22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23.gif"/><Relationship Id="rId4" Type="http://schemas.openxmlformats.org/officeDocument/2006/relationships/image" Target="../media/image24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25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26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28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29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30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31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32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33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34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35.w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36.w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37.w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38.w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39.w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5.vml"/><Relationship Id="rId4" Type="http://schemas.openxmlformats.org/officeDocument/2006/relationships/image" Target="../media/image40.w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6.vml"/><Relationship Id="rId4" Type="http://schemas.openxmlformats.org/officeDocument/2006/relationships/image" Target="../media/image41.w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7.vml"/><Relationship Id="rId4" Type="http://schemas.openxmlformats.org/officeDocument/2006/relationships/image" Target="../media/image42.w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8.vml"/><Relationship Id="rId5" Type="http://schemas.openxmlformats.org/officeDocument/2006/relationships/image" Target="../media/image23.gif"/><Relationship Id="rId4" Type="http://schemas.openxmlformats.org/officeDocument/2006/relationships/image" Target="../media/image43.w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9.vml"/><Relationship Id="rId5" Type="http://schemas.openxmlformats.org/officeDocument/2006/relationships/image" Target="../media/image23.gif"/><Relationship Id="rId4" Type="http://schemas.openxmlformats.org/officeDocument/2006/relationships/image" Target="../media/image44.w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0.vml"/><Relationship Id="rId4" Type="http://schemas.openxmlformats.org/officeDocument/2006/relationships/image" Target="../media/image45.w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1.vml"/><Relationship Id="rId5" Type="http://schemas.openxmlformats.org/officeDocument/2006/relationships/image" Target="../media/image23.gif"/><Relationship Id="rId4" Type="http://schemas.openxmlformats.org/officeDocument/2006/relationships/image" Target="../media/image46.w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2.vml"/><Relationship Id="rId4" Type="http://schemas.openxmlformats.org/officeDocument/2006/relationships/image" Target="../media/image47.w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3.vml"/><Relationship Id="rId5" Type="http://schemas.openxmlformats.org/officeDocument/2006/relationships/image" Target="../media/image23.gif"/><Relationship Id="rId4" Type="http://schemas.openxmlformats.org/officeDocument/2006/relationships/image" Target="../media/image48.wmf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09800" y="762001"/>
            <a:ext cx="7772400" cy="1470025"/>
          </a:xfrm>
        </p:spPr>
        <p:txBody>
          <a:bodyPr/>
          <a:lstStyle/>
          <a:p>
            <a:pPr eaLnBrk="1" hangingPunct="1"/>
            <a:r>
              <a:rPr lang="en-US" smtClean="0">
                <a:solidFill>
                  <a:schemeClr val="tx1"/>
                </a:solidFill>
              </a:rPr>
              <a:t>Chapter </a:t>
            </a:r>
            <a:r>
              <a:rPr lang="en-US" smtClean="0">
                <a:solidFill>
                  <a:schemeClr val="tx1"/>
                </a:solidFill>
              </a:rPr>
              <a:t>12</a:t>
            </a:r>
            <a:r>
              <a:rPr lang="en-US" b="1" smtClean="0">
                <a:solidFill>
                  <a:schemeClr val="hlink"/>
                </a:solidFill>
              </a:rPr>
              <a:t/>
            </a:r>
            <a:br>
              <a:rPr lang="en-US" b="1" smtClean="0">
                <a:solidFill>
                  <a:schemeClr val="hlink"/>
                </a:solidFill>
              </a:rPr>
            </a:br>
            <a:r>
              <a:rPr lang="en-US" b="1" smtClean="0">
                <a:solidFill>
                  <a:schemeClr val="hlink"/>
                </a:solidFill>
              </a:rPr>
              <a:t>Linear Programming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0" y="2286000"/>
            <a:ext cx="6400800" cy="1752600"/>
          </a:xfrm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00B050"/>
                </a:solidFill>
              </a:rPr>
              <a:t>I. Simplex Method</a:t>
            </a:r>
          </a:p>
        </p:txBody>
      </p:sp>
      <p:pic>
        <p:nvPicPr>
          <p:cNvPr id="35844" name="Picture 4" descr="banner_06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3124200"/>
            <a:ext cx="26035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5" name="Picture 5" descr="xjtu_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4648200"/>
            <a:ext cx="42672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6" name="TextBox 5"/>
          <p:cNvSpPr txBox="1">
            <a:spLocks noChangeArrowheads="1"/>
          </p:cNvSpPr>
          <p:nvPr/>
        </p:nvSpPr>
        <p:spPr bwMode="auto">
          <a:xfrm>
            <a:off x="5943600" y="3276600"/>
            <a:ext cx="2641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sz="3200" b="1"/>
              <a:t>Ding-Zhu Du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z="4000" b="1">
                <a:solidFill>
                  <a:schemeClr val="hlink"/>
                </a:solidFill>
                <a:ea typeface="宋体" panose="02010600030101010101" pitchFamily="2" charset="-122"/>
              </a:rPr>
              <a:t>LP examples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CN" sz="2800">
                <a:ea typeface="宋体" panose="02010600030101010101" pitchFamily="2" charset="-122"/>
              </a:rPr>
              <a:t>A post office requires different numbers of full-time employees on different days of the week. The number of full-time employees required on each day is given in the table. Union rules state that </a:t>
            </a:r>
            <a:r>
              <a:rPr lang="en-US" altLang="zh-CN" sz="2800">
                <a:solidFill>
                  <a:srgbClr val="FF3300"/>
                </a:solidFill>
                <a:ea typeface="宋体" panose="02010600030101010101" pitchFamily="2" charset="-122"/>
              </a:rPr>
              <a:t>each full-time employee must work five consecutive days and then receive two days off</a:t>
            </a:r>
            <a:r>
              <a:rPr lang="en-US" altLang="zh-CN" sz="2800">
                <a:ea typeface="宋体" panose="02010600030101010101" pitchFamily="2" charset="-122"/>
              </a:rPr>
              <a:t>. The post office wants to meet its daily requirements using only full-time employees. Formulate an LP that the post office can use to minimize the number of full-time employees that must be hired.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682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Line 4"/>
          <p:cNvSpPr>
            <a:spLocks noChangeShapeType="1"/>
          </p:cNvSpPr>
          <p:nvPr/>
        </p:nvSpPr>
        <p:spPr bwMode="auto">
          <a:xfrm flipV="1">
            <a:off x="3810000" y="990600"/>
            <a:ext cx="0" cy="3429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9" name="Line 5"/>
          <p:cNvSpPr>
            <a:spLocks noChangeShapeType="1"/>
          </p:cNvSpPr>
          <p:nvPr/>
        </p:nvSpPr>
        <p:spPr bwMode="auto">
          <a:xfrm>
            <a:off x="3810000" y="4419600"/>
            <a:ext cx="3810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1026" name="Object 10"/>
          <p:cNvGraphicFramePr>
            <a:graphicFrameLocks noChangeAspect="1"/>
          </p:cNvGraphicFramePr>
          <p:nvPr/>
        </p:nvGraphicFramePr>
        <p:xfrm>
          <a:off x="4038600" y="3733801"/>
          <a:ext cx="1466850" cy="373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9" name="Equation" r:id="rId3" imgW="799920" imgH="203040" progId="Equation.3">
                  <p:embed/>
                </p:oleObj>
              </mc:Choice>
              <mc:Fallback>
                <p:oleObj name="Equation" r:id="rId3" imgW="799920" imgH="20304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3733801"/>
                        <a:ext cx="1466850" cy="373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0" name="Line 11"/>
          <p:cNvSpPr>
            <a:spLocks noChangeShapeType="1"/>
          </p:cNvSpPr>
          <p:nvPr/>
        </p:nvSpPr>
        <p:spPr bwMode="auto">
          <a:xfrm>
            <a:off x="3810000" y="2362200"/>
            <a:ext cx="2819400" cy="2057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1" name="Line 12"/>
          <p:cNvSpPr>
            <a:spLocks noChangeShapeType="1"/>
          </p:cNvSpPr>
          <p:nvPr/>
        </p:nvSpPr>
        <p:spPr bwMode="auto">
          <a:xfrm flipH="1" flipV="1">
            <a:off x="4876800" y="2438400"/>
            <a:ext cx="2286000" cy="25146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2" name="Oval 13"/>
          <p:cNvSpPr>
            <a:spLocks noChangeArrowheads="1"/>
          </p:cNvSpPr>
          <p:nvPr/>
        </p:nvSpPr>
        <p:spPr bwMode="auto">
          <a:xfrm>
            <a:off x="6553200" y="4343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/>
          </a:p>
        </p:txBody>
      </p:sp>
      <p:graphicFrame>
        <p:nvGraphicFramePr>
          <p:cNvPr id="1027" name="Object 14"/>
          <p:cNvGraphicFramePr>
            <a:graphicFrameLocks noChangeAspect="1"/>
          </p:cNvGraphicFramePr>
          <p:nvPr/>
        </p:nvGraphicFramePr>
        <p:xfrm>
          <a:off x="6858000" y="2819401"/>
          <a:ext cx="1327150" cy="373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" name="Equation" r:id="rId5" imgW="723600" imgH="203040" progId="Equation.3">
                  <p:embed/>
                </p:oleObj>
              </mc:Choice>
              <mc:Fallback>
                <p:oleObj name="Equation" r:id="rId5" imgW="723600" imgH="20304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0" y="2819401"/>
                        <a:ext cx="1327150" cy="373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3" name="Line 15"/>
          <p:cNvSpPr>
            <a:spLocks noChangeShapeType="1"/>
          </p:cNvSpPr>
          <p:nvPr/>
        </p:nvSpPr>
        <p:spPr bwMode="auto">
          <a:xfrm flipV="1">
            <a:off x="5562600" y="4114800"/>
            <a:ext cx="0" cy="8382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4" name="Text Box 16"/>
          <p:cNvSpPr txBox="1">
            <a:spLocks noChangeArrowheads="1"/>
          </p:cNvSpPr>
          <p:nvPr/>
        </p:nvSpPr>
        <p:spPr bwMode="auto">
          <a:xfrm>
            <a:off x="4784726" y="5145088"/>
            <a:ext cx="24241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sz="2400">
                <a:solidFill>
                  <a:srgbClr val="FF3300"/>
                </a:solidFill>
              </a:rPr>
              <a:t>Feasible domain</a:t>
            </a:r>
          </a:p>
        </p:txBody>
      </p:sp>
      <p:sp>
        <p:nvSpPr>
          <p:cNvPr id="1035" name="Text Box 17"/>
          <p:cNvSpPr txBox="1">
            <a:spLocks noChangeArrowheads="1"/>
          </p:cNvSpPr>
          <p:nvPr/>
        </p:nvSpPr>
        <p:spPr bwMode="auto">
          <a:xfrm>
            <a:off x="4267201" y="685801"/>
            <a:ext cx="49942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sz="2800" b="1">
                <a:solidFill>
                  <a:schemeClr val="hlink"/>
                </a:solidFill>
              </a:rPr>
              <a:t>Optimal occurs at a vertex!!!</a:t>
            </a:r>
          </a:p>
        </p:txBody>
      </p:sp>
      <p:sp>
        <p:nvSpPr>
          <p:cNvPr id="1036" name="Line 18"/>
          <p:cNvSpPr>
            <a:spLocks noChangeShapeType="1"/>
          </p:cNvSpPr>
          <p:nvPr/>
        </p:nvSpPr>
        <p:spPr bwMode="auto">
          <a:xfrm flipH="1" flipV="1">
            <a:off x="5334000" y="2362200"/>
            <a:ext cx="2286000" cy="25146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7" name="Line 19"/>
          <p:cNvSpPr>
            <a:spLocks noChangeShapeType="1"/>
          </p:cNvSpPr>
          <p:nvPr/>
        </p:nvSpPr>
        <p:spPr bwMode="auto">
          <a:xfrm flipH="1" flipV="1">
            <a:off x="5791200" y="2209800"/>
            <a:ext cx="2286000" cy="25146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8" name="Line 20"/>
          <p:cNvSpPr>
            <a:spLocks noChangeShapeType="1"/>
          </p:cNvSpPr>
          <p:nvPr/>
        </p:nvSpPr>
        <p:spPr bwMode="auto">
          <a:xfrm flipH="1" flipV="1">
            <a:off x="4419600" y="2514600"/>
            <a:ext cx="2286000" cy="25146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fade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4"/>
          <p:cNvGraphicFramePr>
            <a:graphicFrameLocks noChangeAspect="1"/>
          </p:cNvGraphicFramePr>
          <p:nvPr/>
        </p:nvGraphicFramePr>
        <p:xfrm>
          <a:off x="2286000" y="2057400"/>
          <a:ext cx="3810000" cy="190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" name="Equation" r:id="rId3" imgW="1320480" imgH="660240" progId="Equation.3">
                  <p:embed/>
                </p:oleObj>
              </mc:Choice>
              <mc:Fallback>
                <p:oleObj name="Equation" r:id="rId3" imgW="1320480" imgH="6602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2057400"/>
                        <a:ext cx="3810000" cy="190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2" name="Text Box 5"/>
          <p:cNvSpPr txBox="1">
            <a:spLocks noChangeArrowheads="1"/>
          </p:cNvSpPr>
          <p:nvPr/>
        </p:nvSpPr>
        <p:spPr bwMode="auto">
          <a:xfrm>
            <a:off x="4098925" y="450851"/>
            <a:ext cx="292258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sz="4000" b="1">
                <a:solidFill>
                  <a:schemeClr val="hlink"/>
                </a:solidFill>
              </a:rPr>
              <a:t>Slack Form</a:t>
            </a:r>
          </a:p>
        </p:txBody>
      </p:sp>
      <p:graphicFrame>
        <p:nvGraphicFramePr>
          <p:cNvPr id="2051" name="Object 6"/>
          <p:cNvGraphicFramePr>
            <a:graphicFrameLocks noChangeAspect="1"/>
          </p:cNvGraphicFramePr>
          <p:nvPr/>
        </p:nvGraphicFramePr>
        <p:xfrm>
          <a:off x="6629401" y="2000251"/>
          <a:ext cx="2492375" cy="337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5" name="Equation" r:id="rId5" imgW="825480" imgH="1117440" progId="Equation.3">
                  <p:embed/>
                </p:oleObj>
              </mc:Choice>
              <mc:Fallback>
                <p:oleObj name="Equation" r:id="rId5" imgW="825480" imgH="111744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29401" y="2000251"/>
                        <a:ext cx="2492375" cy="3375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3" name="Rectangle 7"/>
          <p:cNvSpPr>
            <a:spLocks noChangeArrowheads="1"/>
          </p:cNvSpPr>
          <p:nvPr/>
        </p:nvSpPr>
        <p:spPr bwMode="auto">
          <a:xfrm>
            <a:off x="6400800" y="1905000"/>
            <a:ext cx="3124200" cy="3657600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fade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solidFill>
                  <a:schemeClr val="hlink"/>
                </a:solidFill>
              </a:rPr>
              <a:t>What’s a vertex?</a:t>
            </a:r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/>
        </p:nvGraphicFramePr>
        <p:xfrm>
          <a:off x="1933575" y="1524001"/>
          <a:ext cx="7945438" cy="2416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Equation" r:id="rId3" imgW="2755800" imgH="838080" progId="Equation.3">
                  <p:embed/>
                </p:oleObj>
              </mc:Choice>
              <mc:Fallback>
                <p:oleObj name="Equation" r:id="rId3" imgW="2755800" imgH="83808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33575" y="1524001"/>
                        <a:ext cx="7945438" cy="2416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fade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4"/>
          <p:cNvGraphicFramePr>
            <a:graphicFrameLocks noChangeAspect="1"/>
          </p:cNvGraphicFramePr>
          <p:nvPr/>
        </p:nvGraphicFramePr>
        <p:xfrm>
          <a:off x="2690814" y="1920876"/>
          <a:ext cx="7191375" cy="167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" name="Equation" r:id="rId3" imgW="2730240" imgH="634680" progId="Equation.3">
                  <p:embed/>
                </p:oleObj>
              </mc:Choice>
              <mc:Fallback>
                <p:oleObj name="Equation" r:id="rId3" imgW="2730240" imgH="63468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0814" y="1920876"/>
                        <a:ext cx="7191375" cy="1674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9" name="Rectangle 6"/>
          <p:cNvSpPr>
            <a:spLocks noChangeArrowheads="1"/>
          </p:cNvSpPr>
          <p:nvPr/>
        </p:nvSpPr>
        <p:spPr bwMode="auto">
          <a:xfrm>
            <a:off x="2514600" y="685800"/>
            <a:ext cx="6553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sz="44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Fundamental Theorem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fade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4"/>
          <p:cNvGraphicFramePr>
            <a:graphicFrameLocks noChangeAspect="1"/>
          </p:cNvGraphicFramePr>
          <p:nvPr/>
        </p:nvGraphicFramePr>
        <p:xfrm>
          <a:off x="2438400" y="1195389"/>
          <a:ext cx="7162800" cy="5140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9" name="Equation" r:id="rId3" imgW="3466800" imgH="2489040" progId="Equation.3">
                  <p:embed/>
                </p:oleObj>
              </mc:Choice>
              <mc:Fallback>
                <p:oleObj name="Equation" r:id="rId3" imgW="3466800" imgH="24890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1195389"/>
                        <a:ext cx="7162800" cy="5140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3" name="Text Box 5"/>
          <p:cNvSpPr txBox="1">
            <a:spLocks noChangeArrowheads="1"/>
          </p:cNvSpPr>
          <p:nvPr/>
        </p:nvSpPr>
        <p:spPr bwMode="auto">
          <a:xfrm>
            <a:off x="2438401" y="457200"/>
            <a:ext cx="1357313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sz="3200" b="1">
                <a:solidFill>
                  <a:srgbClr val="FF3300"/>
                </a:solidFill>
              </a:rPr>
              <a:t>Proof.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fade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Object 4"/>
          <p:cNvGraphicFramePr>
            <a:graphicFrameLocks noChangeAspect="1"/>
          </p:cNvGraphicFramePr>
          <p:nvPr/>
        </p:nvGraphicFramePr>
        <p:xfrm>
          <a:off x="2590800" y="1295400"/>
          <a:ext cx="7010400" cy="4725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3" name="Equation" r:id="rId3" imgW="3352680" imgH="2260440" progId="Equation.3">
                  <p:embed/>
                </p:oleObj>
              </mc:Choice>
              <mc:Fallback>
                <p:oleObj name="Equation" r:id="rId3" imgW="3352680" imgH="22604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1295400"/>
                        <a:ext cx="7010400" cy="4725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7" name="Text Box 5"/>
          <p:cNvSpPr txBox="1">
            <a:spLocks noChangeArrowheads="1"/>
          </p:cNvSpPr>
          <p:nvPr/>
        </p:nvSpPr>
        <p:spPr bwMode="auto">
          <a:xfrm>
            <a:off x="2590800" y="457200"/>
            <a:ext cx="29337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sz="3200" b="1">
                <a:solidFill>
                  <a:srgbClr val="FF3300"/>
                </a:solidFill>
              </a:rPr>
              <a:t>Proof (cont’s).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fade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" name="Object 4"/>
          <p:cNvGraphicFramePr>
            <a:graphicFrameLocks noChangeAspect="1"/>
          </p:cNvGraphicFramePr>
          <p:nvPr/>
        </p:nvGraphicFramePr>
        <p:xfrm>
          <a:off x="2590800" y="1676400"/>
          <a:ext cx="6705600" cy="236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7" name="Equation" r:id="rId3" imgW="2666880" imgH="939600" progId="Equation.3">
                  <p:embed/>
                </p:oleObj>
              </mc:Choice>
              <mc:Fallback>
                <p:oleObj name="Equation" r:id="rId3" imgW="2666880" imgH="939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1676400"/>
                        <a:ext cx="6705600" cy="2362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solidFill>
                  <a:schemeClr val="hlink"/>
                </a:solidFill>
              </a:rPr>
              <a:t>Characterization of Vertex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fade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solidFill>
                  <a:srgbClr val="FF0000"/>
                </a:solidFill>
              </a:rPr>
              <a:t>Proof</a:t>
            </a:r>
          </a:p>
        </p:txBody>
      </p:sp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5638800" y="3321050"/>
          <a:ext cx="9144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7" name="Equation" r:id="rId3" imgW="914400" imgH="215640" progId="Equation.3">
                  <p:embed/>
                </p:oleObj>
              </mc:Choice>
              <mc:Fallback>
                <p:oleObj name="Equation" r:id="rId3" imgW="914400" imgH="2156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8800" y="3321050"/>
                        <a:ext cx="914400" cy="21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5" name="Object 3"/>
          <p:cNvGraphicFramePr>
            <a:graphicFrameLocks noChangeAspect="1"/>
          </p:cNvGraphicFramePr>
          <p:nvPr/>
        </p:nvGraphicFramePr>
        <p:xfrm>
          <a:off x="2438400" y="1524001"/>
          <a:ext cx="7162800" cy="4741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8" name="Equation" r:id="rId5" imgW="3682800" imgH="2438280" progId="Equation.3">
                  <p:embed/>
                </p:oleObj>
              </mc:Choice>
              <mc:Fallback>
                <p:oleObj name="Equation" r:id="rId5" imgW="3682800" imgH="243828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1524001"/>
                        <a:ext cx="7162800" cy="4741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fade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solidFill>
                  <a:schemeClr val="hlink"/>
                </a:solidFill>
              </a:rPr>
              <a:t>Basic Feasible Solution</a:t>
            </a:r>
          </a:p>
        </p:txBody>
      </p:sp>
      <p:graphicFrame>
        <p:nvGraphicFramePr>
          <p:cNvPr id="9218" name="Object 4"/>
          <p:cNvGraphicFramePr>
            <a:graphicFrameLocks noChangeAspect="1"/>
          </p:cNvGraphicFramePr>
          <p:nvPr/>
        </p:nvGraphicFramePr>
        <p:xfrm>
          <a:off x="2514601" y="1447801"/>
          <a:ext cx="7529513" cy="4721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9" name="Equation" r:id="rId3" imgW="2997000" imgH="1879560" progId="Equation.3">
                  <p:embed/>
                </p:oleObj>
              </mc:Choice>
              <mc:Fallback>
                <p:oleObj name="Equation" r:id="rId3" imgW="2997000" imgH="187956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1" y="1447801"/>
                        <a:ext cx="7529513" cy="4721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220" name="Picture 5" descr="xinsrc_402030506163523416363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1" y="1524001"/>
            <a:ext cx="39052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6" descr="xinsrc_402030506163523416363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1" y="2057401"/>
            <a:ext cx="39052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7" descr="xinsrc_402030506163523416363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1" y="4419601"/>
            <a:ext cx="39052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Picture 6" descr="xinsrc_402030506163523416363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1" y="3200401"/>
            <a:ext cx="39052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fade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solidFill>
                  <a:schemeClr val="hlink"/>
                </a:solidFill>
              </a:rPr>
              <a:t>Optimality Condition</a:t>
            </a:r>
          </a:p>
        </p:txBody>
      </p:sp>
      <p:graphicFrame>
        <p:nvGraphicFramePr>
          <p:cNvPr id="10242" name="Object 5"/>
          <p:cNvGraphicFramePr>
            <a:graphicFrameLocks noChangeAspect="1"/>
          </p:cNvGraphicFramePr>
          <p:nvPr/>
        </p:nvGraphicFramePr>
        <p:xfrm>
          <a:off x="2362200" y="1600201"/>
          <a:ext cx="7772400" cy="3802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1" name="Equation" r:id="rId3" imgW="2908080" imgH="1422360" progId="Equation.3">
                  <p:embed/>
                </p:oleObj>
              </mc:Choice>
              <mc:Fallback>
                <p:oleObj name="Equation" r:id="rId3" imgW="2908080" imgH="142236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1600201"/>
                        <a:ext cx="7772400" cy="3802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44" name="Picture 6" descr="xinsrc_402030506163523416363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1" y="1676401"/>
            <a:ext cx="39052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7" descr="xinsrc_402030506163523416363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1" y="3581401"/>
            <a:ext cx="39052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fade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solidFill>
                  <a:schemeClr val="hlink"/>
                </a:solidFill>
              </a:rPr>
              <a:t>Sufficiency</a:t>
            </a:r>
          </a:p>
        </p:txBody>
      </p:sp>
      <p:graphicFrame>
        <p:nvGraphicFramePr>
          <p:cNvPr id="11266" name="Object 5"/>
          <p:cNvGraphicFramePr>
            <a:graphicFrameLocks noChangeAspect="1"/>
          </p:cNvGraphicFramePr>
          <p:nvPr/>
        </p:nvGraphicFramePr>
        <p:xfrm>
          <a:off x="2224089" y="1752601"/>
          <a:ext cx="7972425" cy="4208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3" name="Equation" r:id="rId3" imgW="2743200" imgH="1447560" progId="Equation.3">
                  <p:embed/>
                </p:oleObj>
              </mc:Choice>
              <mc:Fallback>
                <p:oleObj name="Equation" r:id="rId3" imgW="2743200" imgH="144756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24089" y="1752601"/>
                        <a:ext cx="7972425" cy="4208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solidFill>
                  <a:schemeClr val="hlink"/>
                </a:solidFill>
              </a:rPr>
              <a:t>Nondegeneracy Assumption</a:t>
            </a:r>
          </a:p>
        </p:txBody>
      </p:sp>
      <p:graphicFrame>
        <p:nvGraphicFramePr>
          <p:cNvPr id="12290" name="Object 5"/>
          <p:cNvGraphicFramePr>
            <a:graphicFrameLocks noChangeAspect="1"/>
          </p:cNvGraphicFramePr>
          <p:nvPr/>
        </p:nvGraphicFramePr>
        <p:xfrm>
          <a:off x="2438400" y="1524000"/>
          <a:ext cx="6781800" cy="719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4" name="Equation" r:id="rId3" imgW="2158920" imgH="228600" progId="Equation.3">
                  <p:embed/>
                </p:oleObj>
              </mc:Choice>
              <mc:Fallback>
                <p:oleObj name="Equation" r:id="rId3" imgW="2158920" imgH="2286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1524000"/>
                        <a:ext cx="6781800" cy="719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3" name="TextBox 3"/>
          <p:cNvSpPr txBox="1">
            <a:spLocks noChangeArrowheads="1"/>
          </p:cNvSpPr>
          <p:nvPr/>
        </p:nvSpPr>
        <p:spPr bwMode="auto">
          <a:xfrm>
            <a:off x="2133601" y="2743201"/>
            <a:ext cx="15033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sz="2800" b="1">
                <a:solidFill>
                  <a:srgbClr val="FF0000"/>
                </a:solidFill>
              </a:rPr>
              <a:t>Remark</a:t>
            </a:r>
          </a:p>
        </p:txBody>
      </p:sp>
      <p:graphicFrame>
        <p:nvGraphicFramePr>
          <p:cNvPr id="12291" name="Object 4"/>
          <p:cNvGraphicFramePr>
            <a:graphicFrameLocks noChangeAspect="1"/>
          </p:cNvGraphicFramePr>
          <p:nvPr/>
        </p:nvGraphicFramePr>
        <p:xfrm>
          <a:off x="2286001" y="3581400"/>
          <a:ext cx="7458075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5" name="Equation" r:id="rId5" imgW="3251160" imgH="431640" progId="Equation.3">
                  <p:embed/>
                </p:oleObj>
              </mc:Choice>
              <mc:Fallback>
                <p:oleObj name="Equation" r:id="rId5" imgW="3251160" imgH="4316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1" y="3581400"/>
                        <a:ext cx="7458075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fade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solidFill>
                  <a:schemeClr val="hlink"/>
                </a:solidFill>
              </a:rPr>
              <a:t>Necessary</a:t>
            </a:r>
          </a:p>
        </p:txBody>
      </p:sp>
      <p:graphicFrame>
        <p:nvGraphicFramePr>
          <p:cNvPr id="13314" name="Object 5"/>
          <p:cNvGraphicFramePr>
            <a:graphicFrameLocks noChangeAspect="1"/>
          </p:cNvGraphicFramePr>
          <p:nvPr/>
        </p:nvGraphicFramePr>
        <p:xfrm>
          <a:off x="2057400" y="1643063"/>
          <a:ext cx="8305800" cy="4430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1" name="Equation" r:id="rId3" imgW="2857320" imgH="1523880" progId="Equation.3">
                  <p:embed/>
                </p:oleObj>
              </mc:Choice>
              <mc:Fallback>
                <p:oleObj name="Equation" r:id="rId3" imgW="2857320" imgH="152388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1643063"/>
                        <a:ext cx="8305800" cy="4430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fade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38" name="Object 4"/>
          <p:cNvGraphicFramePr>
            <a:graphicFrameLocks noChangeAspect="1"/>
          </p:cNvGraphicFramePr>
          <p:nvPr/>
        </p:nvGraphicFramePr>
        <p:xfrm>
          <a:off x="2543175" y="457200"/>
          <a:ext cx="6572250" cy="5849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4" name="Equation" r:id="rId3" imgW="2412720" imgH="2145960" progId="Equation.3">
                  <p:embed/>
                </p:oleObj>
              </mc:Choice>
              <mc:Fallback>
                <p:oleObj name="Equation" r:id="rId3" imgW="2412720" imgH="214596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3175" y="457200"/>
                        <a:ext cx="6572250" cy="5849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fade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2" name="Object 4"/>
          <p:cNvGraphicFramePr>
            <a:graphicFrameLocks noChangeAspect="1"/>
          </p:cNvGraphicFramePr>
          <p:nvPr/>
        </p:nvGraphicFramePr>
        <p:xfrm>
          <a:off x="2819400" y="457200"/>
          <a:ext cx="6629400" cy="581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9" name="Equation" r:id="rId3" imgW="2997000" imgH="2628720" progId="Equation.3">
                  <p:embed/>
                </p:oleObj>
              </mc:Choice>
              <mc:Fallback>
                <p:oleObj name="Equation" r:id="rId3" imgW="2997000" imgH="262872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457200"/>
                        <a:ext cx="6629400" cy="581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3" name="Text Box 5"/>
          <p:cNvSpPr txBox="1">
            <a:spLocks noChangeArrowheads="1"/>
          </p:cNvSpPr>
          <p:nvPr/>
        </p:nvSpPr>
        <p:spPr bwMode="auto">
          <a:xfrm>
            <a:off x="6629401" y="3124201"/>
            <a:ext cx="18065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sz="2800" b="1">
                <a:solidFill>
                  <a:srgbClr val="FF3300"/>
                </a:solidFill>
              </a:rPr>
              <a:t>(pivoting)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solidFill>
                  <a:schemeClr val="hlink"/>
                </a:solidFill>
              </a:rPr>
              <a:t>Simplex Method</a:t>
            </a:r>
          </a:p>
        </p:txBody>
      </p:sp>
      <p:graphicFrame>
        <p:nvGraphicFramePr>
          <p:cNvPr id="16386" name="Object 5"/>
          <p:cNvGraphicFramePr>
            <a:graphicFrameLocks noChangeAspect="1"/>
          </p:cNvGraphicFramePr>
          <p:nvPr/>
        </p:nvGraphicFramePr>
        <p:xfrm>
          <a:off x="2286000" y="1676401"/>
          <a:ext cx="7696200" cy="177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3" name="Equation" r:id="rId3" imgW="2755800" imgH="634680" progId="Equation.3">
                  <p:embed/>
                </p:oleObj>
              </mc:Choice>
              <mc:Fallback>
                <p:oleObj name="Equation" r:id="rId3" imgW="2755800" imgH="63468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1676401"/>
                        <a:ext cx="7696200" cy="177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fade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solidFill>
                  <a:schemeClr val="hlink"/>
                </a:solidFill>
              </a:rPr>
              <a:t>Simplex Table</a:t>
            </a:r>
          </a:p>
        </p:txBody>
      </p:sp>
      <p:graphicFrame>
        <p:nvGraphicFramePr>
          <p:cNvPr id="17410" name="Object 5"/>
          <p:cNvGraphicFramePr>
            <a:graphicFrameLocks noChangeAspect="1"/>
          </p:cNvGraphicFramePr>
          <p:nvPr/>
        </p:nvGraphicFramePr>
        <p:xfrm>
          <a:off x="2455864" y="1371600"/>
          <a:ext cx="4492625" cy="487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9" name="Equation" r:id="rId3" imgW="2082600" imgH="2260440" progId="Equation.3">
                  <p:embed/>
                </p:oleObj>
              </mc:Choice>
              <mc:Fallback>
                <p:oleObj name="Equation" r:id="rId3" imgW="2082600" imgH="22604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5864" y="1371600"/>
                        <a:ext cx="4492625" cy="487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2" name="Line 7"/>
          <p:cNvSpPr>
            <a:spLocks noChangeShapeType="1"/>
          </p:cNvSpPr>
          <p:nvPr/>
        </p:nvSpPr>
        <p:spPr bwMode="auto">
          <a:xfrm>
            <a:off x="3276600" y="4343400"/>
            <a:ext cx="0" cy="20574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2895600" y="4800600"/>
            <a:ext cx="441960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fade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434" name="Object 4"/>
          <p:cNvGraphicFramePr>
            <a:graphicFrameLocks noChangeAspect="1"/>
          </p:cNvGraphicFramePr>
          <p:nvPr/>
        </p:nvGraphicFramePr>
        <p:xfrm>
          <a:off x="2743200" y="1066801"/>
          <a:ext cx="6781800" cy="438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3" name="Equation" r:id="rId3" imgW="2044440" imgH="1320480" progId="Equation.3">
                  <p:embed/>
                </p:oleObj>
              </mc:Choice>
              <mc:Fallback>
                <p:oleObj name="Equation" r:id="rId3" imgW="2044440" imgH="132048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1066801"/>
                        <a:ext cx="6781800" cy="4386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5" name="Line 6"/>
          <p:cNvSpPr>
            <a:spLocks noChangeShapeType="1"/>
          </p:cNvSpPr>
          <p:nvPr/>
        </p:nvSpPr>
        <p:spPr bwMode="auto">
          <a:xfrm>
            <a:off x="4191000" y="2362200"/>
            <a:ext cx="0" cy="36576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36" name="Oval 7"/>
          <p:cNvSpPr>
            <a:spLocks noChangeArrowheads="1"/>
          </p:cNvSpPr>
          <p:nvPr/>
        </p:nvSpPr>
        <p:spPr bwMode="auto">
          <a:xfrm>
            <a:off x="5410200" y="4114800"/>
            <a:ext cx="533400" cy="609600"/>
          </a:xfrm>
          <a:prstGeom prst="ellips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3352800" y="3276600"/>
            <a:ext cx="632460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fade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58" name="Object 4"/>
          <p:cNvGraphicFramePr>
            <a:graphicFrameLocks noChangeAspect="1"/>
          </p:cNvGraphicFramePr>
          <p:nvPr/>
        </p:nvGraphicFramePr>
        <p:xfrm>
          <a:off x="2743200" y="1066801"/>
          <a:ext cx="6781800" cy="438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7" name="Equation" r:id="rId3" imgW="2044440" imgH="1320480" progId="Equation.3">
                  <p:embed/>
                </p:oleObj>
              </mc:Choice>
              <mc:Fallback>
                <p:oleObj name="Equation" r:id="rId3" imgW="2044440" imgH="132048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1066801"/>
                        <a:ext cx="6781800" cy="4386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59" name="Line 6"/>
          <p:cNvSpPr>
            <a:spLocks noChangeShapeType="1"/>
          </p:cNvSpPr>
          <p:nvPr/>
        </p:nvSpPr>
        <p:spPr bwMode="auto">
          <a:xfrm>
            <a:off x="4191000" y="2362200"/>
            <a:ext cx="0" cy="36576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0" name="Oval 7"/>
          <p:cNvSpPr>
            <a:spLocks noChangeArrowheads="1"/>
          </p:cNvSpPr>
          <p:nvPr/>
        </p:nvSpPr>
        <p:spPr bwMode="auto">
          <a:xfrm>
            <a:off x="5334000" y="4114800"/>
            <a:ext cx="533400" cy="609600"/>
          </a:xfrm>
          <a:prstGeom prst="ellips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3352800" y="3276600"/>
            <a:ext cx="632460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fade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82" name="Object 4"/>
          <p:cNvGraphicFramePr>
            <a:graphicFrameLocks noChangeAspect="1"/>
          </p:cNvGraphicFramePr>
          <p:nvPr/>
        </p:nvGraphicFramePr>
        <p:xfrm>
          <a:off x="2343150" y="1066801"/>
          <a:ext cx="7581900" cy="438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1" name="Equation" r:id="rId3" imgW="2286000" imgH="1320480" progId="Equation.3">
                  <p:embed/>
                </p:oleObj>
              </mc:Choice>
              <mc:Fallback>
                <p:oleObj name="Equation" r:id="rId3" imgW="2286000" imgH="132048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43150" y="1066801"/>
                        <a:ext cx="7581900" cy="4386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3" name="Line 6"/>
          <p:cNvSpPr>
            <a:spLocks noChangeShapeType="1"/>
          </p:cNvSpPr>
          <p:nvPr/>
        </p:nvSpPr>
        <p:spPr bwMode="auto">
          <a:xfrm>
            <a:off x="3886200" y="2209800"/>
            <a:ext cx="0" cy="36576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84" name="Oval 7"/>
          <p:cNvSpPr>
            <a:spLocks noChangeArrowheads="1"/>
          </p:cNvSpPr>
          <p:nvPr/>
        </p:nvSpPr>
        <p:spPr bwMode="auto">
          <a:xfrm>
            <a:off x="4953000" y="4114800"/>
            <a:ext cx="533400" cy="609600"/>
          </a:xfrm>
          <a:prstGeom prst="ellips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2667000" y="3276600"/>
            <a:ext cx="632460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fade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06" name="Object 4"/>
          <p:cNvGraphicFramePr>
            <a:graphicFrameLocks noChangeAspect="1"/>
          </p:cNvGraphicFramePr>
          <p:nvPr/>
        </p:nvGraphicFramePr>
        <p:xfrm>
          <a:off x="2343150" y="1066801"/>
          <a:ext cx="7581900" cy="438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5" name="Equation" r:id="rId3" imgW="2286000" imgH="1320480" progId="Equation.3">
                  <p:embed/>
                </p:oleObj>
              </mc:Choice>
              <mc:Fallback>
                <p:oleObj name="Equation" r:id="rId3" imgW="2286000" imgH="132048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43150" y="1066801"/>
                        <a:ext cx="7581900" cy="4386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07" name="Line 6"/>
          <p:cNvSpPr>
            <a:spLocks noChangeShapeType="1"/>
          </p:cNvSpPr>
          <p:nvPr/>
        </p:nvSpPr>
        <p:spPr bwMode="auto">
          <a:xfrm>
            <a:off x="3886200" y="2209800"/>
            <a:ext cx="0" cy="36576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08" name="Oval 7"/>
          <p:cNvSpPr>
            <a:spLocks noChangeArrowheads="1"/>
          </p:cNvSpPr>
          <p:nvPr/>
        </p:nvSpPr>
        <p:spPr bwMode="auto">
          <a:xfrm>
            <a:off x="4038600" y="4876800"/>
            <a:ext cx="533400" cy="609600"/>
          </a:xfrm>
          <a:prstGeom prst="ellips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2667000" y="3276600"/>
            <a:ext cx="632460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fade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530" name="Object 4"/>
          <p:cNvGraphicFramePr>
            <a:graphicFrameLocks noChangeAspect="1"/>
          </p:cNvGraphicFramePr>
          <p:nvPr/>
        </p:nvGraphicFramePr>
        <p:xfrm>
          <a:off x="2133600" y="990601"/>
          <a:ext cx="8002588" cy="438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9" name="Equation" r:id="rId3" imgW="2412720" imgH="1320480" progId="Equation.3">
                  <p:embed/>
                </p:oleObj>
              </mc:Choice>
              <mc:Fallback>
                <p:oleObj name="Equation" r:id="rId3" imgW="2412720" imgH="132048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990601"/>
                        <a:ext cx="8002588" cy="4386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1" name="Line 6"/>
          <p:cNvSpPr>
            <a:spLocks noChangeShapeType="1"/>
          </p:cNvSpPr>
          <p:nvPr/>
        </p:nvSpPr>
        <p:spPr bwMode="auto">
          <a:xfrm>
            <a:off x="3657600" y="2057400"/>
            <a:ext cx="0" cy="36576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2" name="Oval 7"/>
          <p:cNvSpPr>
            <a:spLocks noChangeArrowheads="1"/>
          </p:cNvSpPr>
          <p:nvPr/>
        </p:nvSpPr>
        <p:spPr bwMode="auto">
          <a:xfrm>
            <a:off x="3810000" y="4800600"/>
            <a:ext cx="533400" cy="609600"/>
          </a:xfrm>
          <a:prstGeom prst="ellips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2209800" y="3276600"/>
            <a:ext cx="632460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fade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4" name="Object 4"/>
          <p:cNvGraphicFramePr>
            <a:graphicFrameLocks noChangeAspect="1"/>
          </p:cNvGraphicFramePr>
          <p:nvPr/>
        </p:nvGraphicFramePr>
        <p:xfrm>
          <a:off x="1944688" y="990601"/>
          <a:ext cx="8382000" cy="438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3" name="Equation" r:id="rId3" imgW="2527200" imgH="1320480" progId="Equation.3">
                  <p:embed/>
                </p:oleObj>
              </mc:Choice>
              <mc:Fallback>
                <p:oleObj name="Equation" r:id="rId3" imgW="2527200" imgH="132048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44688" y="990601"/>
                        <a:ext cx="8382000" cy="4386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5" name="Line 6"/>
          <p:cNvSpPr>
            <a:spLocks noChangeShapeType="1"/>
          </p:cNvSpPr>
          <p:nvPr/>
        </p:nvSpPr>
        <p:spPr bwMode="auto">
          <a:xfrm>
            <a:off x="3505200" y="1981200"/>
            <a:ext cx="0" cy="36576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56" name="Oval 7"/>
          <p:cNvSpPr>
            <a:spLocks noChangeArrowheads="1"/>
          </p:cNvSpPr>
          <p:nvPr/>
        </p:nvSpPr>
        <p:spPr bwMode="auto">
          <a:xfrm>
            <a:off x="3733800" y="4800600"/>
            <a:ext cx="533400" cy="609600"/>
          </a:xfrm>
          <a:prstGeom prst="ellips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2057400" y="3200400"/>
            <a:ext cx="830580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fade/>
      </p:transition>
    </mc:Choice>
    <mc:Fallback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solidFill>
                  <a:srgbClr val="FF0000"/>
                </a:solidFill>
              </a:rPr>
              <a:t>Puzzle 1</a:t>
            </a:r>
          </a:p>
        </p:txBody>
      </p:sp>
      <p:graphicFrame>
        <p:nvGraphicFramePr>
          <p:cNvPr id="24578" name="Object 2"/>
          <p:cNvGraphicFramePr>
            <a:graphicFrameLocks noChangeAspect="1"/>
          </p:cNvGraphicFramePr>
          <p:nvPr/>
        </p:nvGraphicFramePr>
        <p:xfrm>
          <a:off x="2362201" y="1600200"/>
          <a:ext cx="7686675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5" name="Equation" r:id="rId3" imgW="3416040" imgH="406080" progId="Equation.3">
                  <p:embed/>
                </p:oleObj>
              </mc:Choice>
              <mc:Fallback>
                <p:oleObj name="Equation" r:id="rId3" imgW="3416040" imgH="40608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1" y="1600200"/>
                        <a:ext cx="7686675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fade/>
      </p:transition>
    </mc:Choice>
    <mc:Fallback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solidFill>
                  <a:srgbClr val="00B050"/>
                </a:solidFill>
              </a:rPr>
              <a:t>Artificial Feasible Basis</a:t>
            </a:r>
          </a:p>
        </p:txBody>
      </p:sp>
      <p:graphicFrame>
        <p:nvGraphicFramePr>
          <p:cNvPr id="25602" name="Object 2"/>
          <p:cNvGraphicFramePr>
            <a:graphicFrameLocks noChangeAspect="1"/>
          </p:cNvGraphicFramePr>
          <p:nvPr/>
        </p:nvGraphicFramePr>
        <p:xfrm>
          <a:off x="4114800" y="1828800"/>
          <a:ext cx="3460750" cy="3919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9" name="Equation" r:id="rId3" imgW="1434960" imgH="1625400" progId="Equation.3">
                  <p:embed/>
                </p:oleObj>
              </mc:Choice>
              <mc:Fallback>
                <p:oleObj name="Equation" r:id="rId3" imgW="1434960" imgH="16254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1828800"/>
                        <a:ext cx="3460750" cy="3919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fade/>
      </p:transition>
    </mc:Choice>
    <mc:Fallback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solidFill>
                  <a:srgbClr val="FF0000"/>
                </a:solidFill>
              </a:rPr>
              <a:t>Puzzle 2</a:t>
            </a:r>
          </a:p>
        </p:txBody>
      </p:sp>
      <p:graphicFrame>
        <p:nvGraphicFramePr>
          <p:cNvPr id="26626" name="Object 2"/>
          <p:cNvGraphicFramePr>
            <a:graphicFrameLocks noChangeAspect="1"/>
          </p:cNvGraphicFramePr>
          <p:nvPr/>
        </p:nvGraphicFramePr>
        <p:xfrm>
          <a:off x="2286001" y="1524000"/>
          <a:ext cx="7686675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3" name="Equation" r:id="rId3" imgW="3416040" imgH="406080" progId="Equation.3">
                  <p:embed/>
                </p:oleObj>
              </mc:Choice>
              <mc:Fallback>
                <p:oleObj name="Equation" r:id="rId3" imgW="3416040" imgH="40608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1" y="1524000"/>
                        <a:ext cx="7686675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fade/>
      </p:transition>
    </mc:Choice>
    <mc:Fallback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solidFill>
                  <a:srgbClr val="00B050"/>
                </a:solidFill>
              </a:rPr>
              <a:t>lexicographical ordering</a:t>
            </a:r>
          </a:p>
        </p:txBody>
      </p:sp>
      <p:graphicFrame>
        <p:nvGraphicFramePr>
          <p:cNvPr id="27650" name="Object 2"/>
          <p:cNvGraphicFramePr>
            <a:graphicFrameLocks noChangeAspect="1"/>
          </p:cNvGraphicFramePr>
          <p:nvPr/>
        </p:nvGraphicFramePr>
        <p:xfrm>
          <a:off x="2341564" y="1828800"/>
          <a:ext cx="7291387" cy="251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7" name="Equation" r:id="rId3" imgW="3314520" imgH="1143000" progId="Equation.3">
                  <p:embed/>
                </p:oleObj>
              </mc:Choice>
              <mc:Fallback>
                <p:oleObj name="Equation" r:id="rId3" imgW="3314520" imgH="11430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41564" y="1828800"/>
                        <a:ext cx="7291387" cy="2514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fade/>
      </p:transition>
    </mc:Choice>
    <mc:Fallback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Title 1"/>
          <p:cNvSpPr>
            <a:spLocks noGrp="1"/>
          </p:cNvSpPr>
          <p:nvPr>
            <p:ph type="title"/>
          </p:nvPr>
        </p:nvSpPr>
        <p:spPr>
          <a:xfrm>
            <a:off x="1981200" y="228600"/>
            <a:ext cx="8229600" cy="1143000"/>
          </a:xfrm>
        </p:spPr>
        <p:txBody>
          <a:bodyPr/>
          <a:lstStyle/>
          <a:p>
            <a:r>
              <a:rPr lang="en-US" b="1" smtClean="0">
                <a:solidFill>
                  <a:srgbClr val="00B050"/>
                </a:solidFill>
              </a:rPr>
              <a:t>Method</a:t>
            </a:r>
          </a:p>
        </p:txBody>
      </p:sp>
      <p:graphicFrame>
        <p:nvGraphicFramePr>
          <p:cNvPr id="28674" name="Object 2"/>
          <p:cNvGraphicFramePr>
            <a:graphicFrameLocks noChangeAspect="1"/>
          </p:cNvGraphicFramePr>
          <p:nvPr/>
        </p:nvGraphicFramePr>
        <p:xfrm>
          <a:off x="2438400" y="1600200"/>
          <a:ext cx="7564438" cy="231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3" name="Equation" r:id="rId3" imgW="3657600" imgH="1117440" progId="Equation.3">
                  <p:embed/>
                </p:oleObj>
              </mc:Choice>
              <mc:Fallback>
                <p:oleObj name="Equation" r:id="rId3" imgW="3657600" imgH="11174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1600200"/>
                        <a:ext cx="7564438" cy="2311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8676" name="Picture 5" descr="xinsrc_402030506163523416363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1" y="1676401"/>
            <a:ext cx="39052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Picture 5" descr="xinsrc_402030506163523416363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1" y="2590801"/>
            <a:ext cx="39052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fade/>
      </p:transition>
    </mc:Choice>
    <mc:Fallback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solidFill>
                  <a:srgbClr val="00B050"/>
                </a:solidFill>
              </a:rPr>
              <a:t>Method(cont’)</a:t>
            </a:r>
          </a:p>
        </p:txBody>
      </p:sp>
      <p:graphicFrame>
        <p:nvGraphicFramePr>
          <p:cNvPr id="29698" name="Object 2"/>
          <p:cNvGraphicFramePr>
            <a:graphicFrameLocks noChangeAspect="1"/>
          </p:cNvGraphicFramePr>
          <p:nvPr/>
        </p:nvGraphicFramePr>
        <p:xfrm>
          <a:off x="2362201" y="1676400"/>
          <a:ext cx="7364413" cy="3862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7" name="Equation" r:id="rId3" imgW="3898800" imgH="2044440" progId="Equation.3">
                  <p:embed/>
                </p:oleObj>
              </mc:Choice>
              <mc:Fallback>
                <p:oleObj name="Equation" r:id="rId3" imgW="3898800" imgH="20444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1" y="1676400"/>
                        <a:ext cx="7364413" cy="3862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9700" name="Picture 5" descr="xinsrc_402030506163523416363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1" y="3886201"/>
            <a:ext cx="39052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1" name="Picture 5" descr="xinsrc_402030506163523416363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1" y="1676401"/>
            <a:ext cx="39052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fade/>
      </p:transition>
    </mc:Choice>
    <mc:Fallback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solidFill>
                  <a:srgbClr val="00B050"/>
                </a:solidFill>
              </a:rPr>
              <a:t>Method (cont’)</a:t>
            </a:r>
          </a:p>
        </p:txBody>
      </p:sp>
      <p:graphicFrame>
        <p:nvGraphicFramePr>
          <p:cNvPr id="30722" name="Object 2"/>
          <p:cNvGraphicFramePr>
            <a:graphicFrameLocks noChangeAspect="1"/>
          </p:cNvGraphicFramePr>
          <p:nvPr/>
        </p:nvGraphicFramePr>
        <p:xfrm>
          <a:off x="1905000" y="1524000"/>
          <a:ext cx="8413750" cy="285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9" name="Equation" r:id="rId3" imgW="4711680" imgH="1600200" progId="Equation.3">
                  <p:embed/>
                </p:oleObj>
              </mc:Choice>
              <mc:Fallback>
                <p:oleObj name="Equation" r:id="rId3" imgW="4711680" imgH="16002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1524000"/>
                        <a:ext cx="8413750" cy="285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fade/>
      </p:transition>
    </mc:Choice>
    <mc:Fallback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solidFill>
                  <a:srgbClr val="00B050"/>
                </a:solidFill>
              </a:rPr>
              <a:t>Theorem</a:t>
            </a:r>
          </a:p>
        </p:txBody>
      </p:sp>
      <p:graphicFrame>
        <p:nvGraphicFramePr>
          <p:cNvPr id="31746" name="Object 2"/>
          <p:cNvGraphicFramePr>
            <a:graphicFrameLocks noChangeAspect="1"/>
          </p:cNvGraphicFramePr>
          <p:nvPr/>
        </p:nvGraphicFramePr>
        <p:xfrm>
          <a:off x="2590800" y="1524000"/>
          <a:ext cx="7575550" cy="2101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5" name="Equation" r:id="rId3" imgW="4165560" imgH="1155600" progId="Equation.3">
                  <p:embed/>
                </p:oleObj>
              </mc:Choice>
              <mc:Fallback>
                <p:oleObj name="Equation" r:id="rId3" imgW="4165560" imgH="11556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1524000"/>
                        <a:ext cx="7575550" cy="2101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1748" name="Picture 5" descr="xinsrc_402030506163523416363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1" y="1524001"/>
            <a:ext cx="39052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9" name="Picture 5" descr="xinsrc_402030506163523416363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1" y="2819401"/>
            <a:ext cx="39052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fade/>
      </p:transition>
    </mc:Choice>
    <mc:Fallback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solidFill>
                  <a:srgbClr val="FF0000"/>
                </a:solidFill>
              </a:rPr>
              <a:t>Puzzle 3</a:t>
            </a:r>
          </a:p>
        </p:txBody>
      </p:sp>
      <p:graphicFrame>
        <p:nvGraphicFramePr>
          <p:cNvPr id="32770" name="Object 2"/>
          <p:cNvGraphicFramePr>
            <a:graphicFrameLocks noChangeAspect="1"/>
          </p:cNvGraphicFramePr>
          <p:nvPr/>
        </p:nvGraphicFramePr>
        <p:xfrm>
          <a:off x="2971801" y="1447800"/>
          <a:ext cx="6696075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7" name="Equation" r:id="rId3" imgW="2819160" imgH="203040" progId="Equation.3">
                  <p:embed/>
                </p:oleObj>
              </mc:Choice>
              <mc:Fallback>
                <p:oleObj name="Equation" r:id="rId3" imgW="2819160" imgH="2030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1" y="1447800"/>
                        <a:ext cx="6696075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fade/>
      </p:transition>
    </mc:Choice>
    <mc:Fallback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solidFill>
                  <a:srgbClr val="00B050"/>
                </a:solidFill>
              </a:rPr>
              <a:t>Complexity of LP</a:t>
            </a:r>
          </a:p>
        </p:txBody>
      </p:sp>
      <p:graphicFrame>
        <p:nvGraphicFramePr>
          <p:cNvPr id="33794" name="Object 2"/>
          <p:cNvGraphicFramePr>
            <a:graphicFrameLocks noChangeAspect="1"/>
          </p:cNvGraphicFramePr>
          <p:nvPr/>
        </p:nvGraphicFramePr>
        <p:xfrm>
          <a:off x="2667000" y="1905000"/>
          <a:ext cx="6089650" cy="2679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5" name="Equation" r:id="rId3" imgW="3174840" imgH="1396800" progId="Equation.3">
                  <p:embed/>
                </p:oleObj>
              </mc:Choice>
              <mc:Fallback>
                <p:oleObj name="Equation" r:id="rId3" imgW="3174840" imgH="13968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1905000"/>
                        <a:ext cx="6089650" cy="2679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3796" name="Picture 5" descr="xinsrc_402030506163523416363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1" y="1905001"/>
            <a:ext cx="39052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7" name="Picture 5" descr="xinsrc_402030506163523416363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1" y="2362201"/>
            <a:ext cx="39052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8" name="Picture 5" descr="xinsrc_402030506163523416363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1" y="2819401"/>
            <a:ext cx="39052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9" name="Picture 5" descr="xinsrc_402030506163523416363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1" y="3810001"/>
            <a:ext cx="39052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4" descr="xin_2221103102129625251612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504" y="0"/>
            <a:ext cx="8789504" cy="6820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7" name="Text Box 5"/>
          <p:cNvSpPr txBox="1">
            <a:spLocks noChangeArrowheads="1"/>
          </p:cNvSpPr>
          <p:nvPr/>
        </p:nvSpPr>
        <p:spPr bwMode="auto">
          <a:xfrm>
            <a:off x="2422526" y="473075"/>
            <a:ext cx="2462213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3200">
                <a:solidFill>
                  <a:schemeClr val="bg1"/>
                </a:solidFill>
                <a:ea typeface="宋体" panose="02010600030101010101" pitchFamily="2" charset="-122"/>
              </a:rPr>
              <a:t>Thanks, End</a:t>
            </a:r>
          </a:p>
        </p:txBody>
      </p:sp>
      <p:pic>
        <p:nvPicPr>
          <p:cNvPr id="5" name="Picture 4" descr="xin_2221103102129625251612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950"/>
          <a:stretch/>
        </p:blipFill>
        <p:spPr bwMode="auto">
          <a:xfrm>
            <a:off x="8763000" y="0"/>
            <a:ext cx="3432313" cy="723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FBDF53"/>
      </a:accent1>
      <a:accent2>
        <a:srgbClr val="FF9966"/>
      </a:accent2>
      <a:accent3>
        <a:srgbClr val="FFFFFF"/>
      </a:accent3>
      <a:accent4>
        <a:srgbClr val="000000"/>
      </a:accent4>
      <a:accent5>
        <a:srgbClr val="FDECB3"/>
      </a:accent5>
      <a:accent6>
        <a:srgbClr val="E78A5C"/>
      </a:accent6>
      <a:hlink>
        <a:srgbClr val="CC3300"/>
      </a:hlink>
      <a:folHlink>
        <a:srgbClr val="9966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1276</TotalTime>
  <Words>163</Words>
  <Application>Microsoft Office PowerPoint</Application>
  <PresentationFormat>Widescreen</PresentationFormat>
  <Paragraphs>34</Paragraphs>
  <Slides>45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1" baseType="lpstr">
      <vt:lpstr>Arial</vt:lpstr>
      <vt:lpstr>Calibri</vt:lpstr>
      <vt:lpstr>宋体</vt:lpstr>
      <vt:lpstr>Times New Roman</vt:lpstr>
      <vt:lpstr>Default Design</vt:lpstr>
      <vt:lpstr>Microsoft Equation 3.0</vt:lpstr>
      <vt:lpstr>Chapter 12 Linear Programming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LP examples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What’s a vertex?</vt:lpstr>
      <vt:lpstr>PowerPoint Presentation</vt:lpstr>
      <vt:lpstr>PowerPoint Presentation</vt:lpstr>
      <vt:lpstr>PowerPoint Presentation</vt:lpstr>
      <vt:lpstr>Characterization of Vertex</vt:lpstr>
      <vt:lpstr>Proof</vt:lpstr>
      <vt:lpstr>Basic Feasible Solution</vt:lpstr>
      <vt:lpstr>Optimality Condition</vt:lpstr>
      <vt:lpstr>Sufficiency</vt:lpstr>
      <vt:lpstr>Nondegeneracy Assumption</vt:lpstr>
      <vt:lpstr>Necessary</vt:lpstr>
      <vt:lpstr>PowerPoint Presentation</vt:lpstr>
      <vt:lpstr>PowerPoint Presentation</vt:lpstr>
      <vt:lpstr>Simplex Method</vt:lpstr>
      <vt:lpstr>Simplex Table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Puzzle 1</vt:lpstr>
      <vt:lpstr>Artificial Feasible Basis</vt:lpstr>
      <vt:lpstr>Puzzle 2</vt:lpstr>
      <vt:lpstr>lexicographical ordering</vt:lpstr>
      <vt:lpstr>Method</vt:lpstr>
      <vt:lpstr>Method(cont’)</vt:lpstr>
      <vt:lpstr>Method (cont’)</vt:lpstr>
      <vt:lpstr>Theorem</vt:lpstr>
      <vt:lpstr>Puzzle 3</vt:lpstr>
      <vt:lpstr>Complexity of LP</vt:lpstr>
      <vt:lpstr>PowerPoint Presentation</vt:lpstr>
    </vt:vector>
  </TitlesOfParts>
  <Company>The University of Texas at Dallas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Ding Z Du</dc:creator>
  <cp:lastModifiedBy>Microsoft</cp:lastModifiedBy>
  <cp:revision>82</cp:revision>
  <dcterms:created xsi:type="dcterms:W3CDTF">2008-10-25T02:31:45Z</dcterms:created>
  <dcterms:modified xsi:type="dcterms:W3CDTF">2017-03-16T16:24:47Z</dcterms:modified>
</cp:coreProperties>
</file>