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7" r:id="rId2"/>
    <p:sldMasterId id="2147483762" r:id="rId3"/>
  </p:sldMasterIdLst>
  <p:notesMasterIdLst>
    <p:notesMasterId r:id="rId36"/>
  </p:notesMasterIdLst>
  <p:handoutMasterIdLst>
    <p:handoutMasterId r:id="rId37"/>
  </p:handoutMasterIdLst>
  <p:sldIdLst>
    <p:sldId id="344" r:id="rId4"/>
    <p:sldId id="345" r:id="rId5"/>
    <p:sldId id="376" r:id="rId6"/>
    <p:sldId id="346" r:id="rId7"/>
    <p:sldId id="347" r:id="rId8"/>
    <p:sldId id="349" r:id="rId9"/>
    <p:sldId id="350" r:id="rId10"/>
    <p:sldId id="351" r:id="rId11"/>
    <p:sldId id="352" r:id="rId12"/>
    <p:sldId id="353" r:id="rId13"/>
    <p:sldId id="354" r:id="rId14"/>
    <p:sldId id="355" r:id="rId15"/>
    <p:sldId id="356" r:id="rId16"/>
    <p:sldId id="357" r:id="rId17"/>
    <p:sldId id="358" r:id="rId18"/>
    <p:sldId id="359" r:id="rId19"/>
    <p:sldId id="360" r:id="rId20"/>
    <p:sldId id="361" r:id="rId21"/>
    <p:sldId id="362" r:id="rId22"/>
    <p:sldId id="363" r:id="rId23"/>
    <p:sldId id="364" r:id="rId24"/>
    <p:sldId id="365" r:id="rId25"/>
    <p:sldId id="366" r:id="rId26"/>
    <p:sldId id="367" r:id="rId27"/>
    <p:sldId id="368" r:id="rId28"/>
    <p:sldId id="369" r:id="rId29"/>
    <p:sldId id="370" r:id="rId30"/>
    <p:sldId id="371" r:id="rId31"/>
    <p:sldId id="372" r:id="rId32"/>
    <p:sldId id="373" r:id="rId33"/>
    <p:sldId id="374" r:id="rId34"/>
    <p:sldId id="375" r:id="rId35"/>
  </p:sldIdLst>
  <p:sldSz cx="9144000" cy="5143500" type="screen16x9"/>
  <p:notesSz cx="6858000" cy="9945688"/>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02" y="-19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304B9B44-79D5-479A-824A-DC2ECAD9622F}" type="datetimeFigureOut">
              <a:rPr lang="en-US" smtClean="0"/>
              <a:t>7/11/2016</a:t>
            </a:fld>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6EFE54EE-0963-46C9-9ED0-5E79310DD7B5}" type="slidenum">
              <a:rPr lang="en-US" smtClean="0"/>
              <a:t>‹#›</a:t>
            </a:fld>
            <a:endParaRPr lang="en-US"/>
          </a:p>
        </p:txBody>
      </p:sp>
    </p:spTree>
    <p:extLst>
      <p:ext uri="{BB962C8B-B14F-4D97-AF65-F5344CB8AC3E}">
        <p14:creationId xmlns:p14="http://schemas.microsoft.com/office/powerpoint/2010/main" val="2363252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D7EB9122-7E6C-4597-AB90-1E1FF5A38F92}" type="datetimeFigureOut">
              <a:rPr lang="id-ID" smtClean="0"/>
              <a:t>11/07/2016</a:t>
            </a:fld>
            <a:endParaRPr lang="id-ID"/>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610E49E5-9819-4099-84D3-40E4A26F8A3B}" type="slidenum">
              <a:rPr lang="id-ID" smtClean="0"/>
              <a:t>‹#›</a:t>
            </a:fld>
            <a:endParaRPr lang="id-ID"/>
          </a:p>
        </p:txBody>
      </p:sp>
    </p:spTree>
    <p:extLst>
      <p:ext uri="{BB962C8B-B14F-4D97-AF65-F5344CB8AC3E}">
        <p14:creationId xmlns:p14="http://schemas.microsoft.com/office/powerpoint/2010/main" val="2864693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0E49E5-9819-4099-84D3-40E4A26F8A3B}" type="slidenum">
              <a:rPr lang="id-ID" smtClean="0"/>
              <a:t>2</a:t>
            </a:fld>
            <a:endParaRPr lang="id-ID"/>
          </a:p>
        </p:txBody>
      </p:sp>
    </p:spTree>
    <p:extLst>
      <p:ext uri="{BB962C8B-B14F-4D97-AF65-F5344CB8AC3E}">
        <p14:creationId xmlns:p14="http://schemas.microsoft.com/office/powerpoint/2010/main" val="510615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0E49E5-9819-4099-84D3-40E4A26F8A3B}" type="slidenum">
              <a:rPr lang="id-ID" smtClean="0"/>
              <a:t>3</a:t>
            </a:fld>
            <a:endParaRPr lang="id-ID"/>
          </a:p>
        </p:txBody>
      </p:sp>
    </p:spTree>
    <p:extLst>
      <p:ext uri="{BB962C8B-B14F-4D97-AF65-F5344CB8AC3E}">
        <p14:creationId xmlns:p14="http://schemas.microsoft.com/office/powerpoint/2010/main" val="510615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1"/>
                </a:solidFill>
                <a:effectLst>
                  <a:outerShdw blurRad="38100" dist="38100" dir="2700000" algn="tl">
                    <a:srgbClr val="FFFFFF"/>
                  </a:outerShdw>
                </a:effectLst>
              </a:rPr>
              <a:t>preeminent position</a:t>
            </a:r>
            <a:r>
              <a:rPr lang="en-US" sz="1200" dirty="0" smtClean="0"/>
              <a:t> =</a:t>
            </a:r>
            <a:r>
              <a:rPr lang="en-US" sz="1200" baseline="0" dirty="0" smtClean="0"/>
              <a:t> </a:t>
            </a:r>
            <a:r>
              <a:rPr lang="en-US" sz="1200" dirty="0" err="1" smtClean="0"/>
              <a:t>posisi</a:t>
            </a:r>
            <a:r>
              <a:rPr lang="en-US" sz="1200" dirty="0" smtClean="0"/>
              <a:t> </a:t>
            </a:r>
            <a:r>
              <a:rPr lang="en-US" sz="1200" dirty="0" err="1" smtClean="0"/>
              <a:t>puncak</a:t>
            </a:r>
            <a:r>
              <a:rPr lang="en-US" sz="1200" dirty="0" smtClean="0"/>
              <a:t> </a:t>
            </a:r>
            <a:endParaRPr lang="en-US" dirty="0"/>
          </a:p>
        </p:txBody>
      </p:sp>
      <p:sp>
        <p:nvSpPr>
          <p:cNvPr id="4" name="Slide Number Placeholder 3"/>
          <p:cNvSpPr>
            <a:spLocks noGrp="1"/>
          </p:cNvSpPr>
          <p:nvPr>
            <p:ph type="sldNum" sz="quarter" idx="10"/>
          </p:nvPr>
        </p:nvSpPr>
        <p:spPr/>
        <p:txBody>
          <a:bodyPr/>
          <a:lstStyle/>
          <a:p>
            <a:fld id="{610E49E5-9819-4099-84D3-40E4A26F8A3B}" type="slidenum">
              <a:rPr lang="id-ID" smtClean="0"/>
              <a:t>19</a:t>
            </a:fld>
            <a:endParaRPr lang="id-ID"/>
          </a:p>
        </p:txBody>
      </p:sp>
    </p:spTree>
    <p:extLst>
      <p:ext uri="{BB962C8B-B14F-4D97-AF65-F5344CB8AC3E}">
        <p14:creationId xmlns:p14="http://schemas.microsoft.com/office/powerpoint/2010/main" val="3232975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844" y="-722616"/>
            <a:ext cx="7862664" cy="584081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3" name="Subtitle 2"/>
          <p:cNvSpPr>
            <a:spLocks noGrp="1"/>
          </p:cNvSpPr>
          <p:nvPr>
            <p:ph type="subTitle" idx="1"/>
          </p:nvPr>
        </p:nvSpPr>
        <p:spPr>
          <a:xfrm>
            <a:off x="4800600" y="3682676"/>
            <a:ext cx="3581400" cy="982195"/>
          </a:xfrm>
        </p:spPr>
        <p:txBody>
          <a:bodyPr>
            <a:normAutofit/>
          </a:bodyPr>
          <a:lstStyle>
            <a:lvl1pPr marL="0" indent="0" algn="l">
              <a:buNone/>
              <a:defRPr sz="1350">
                <a:solidFill>
                  <a:schemeClr val="tx1">
                    <a:lumMod val="95000"/>
                    <a:lumOff val="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4800600" y="2571750"/>
            <a:ext cx="3581400" cy="1102519"/>
          </a:xfrm>
          <a:ln>
            <a:noFill/>
          </a:ln>
        </p:spPr>
        <p:txBody>
          <a:bodyPr anchor="b">
            <a:normAutofit/>
          </a:bodyPr>
          <a:lstStyle>
            <a:lvl1pPr algn="l">
              <a:defRPr sz="24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393981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966" fill="hold"/>
                                        <p:tgtEl>
                                          <p:spTgt spid="7"/>
                                        </p:tgtEl>
                                      </p:cBhvr>
                                    </p:cmd>
                                  </p:childTnLst>
                                </p:cTn>
                              </p:par>
                              <p:par>
                                <p:cTn id="7" presetID="2" presetClass="entr" presetSubtype="2" decel="56000"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800" fill="hold"/>
                                        <p:tgtEl>
                                          <p:spTgt spid="2"/>
                                        </p:tgtEl>
                                        <p:attrNameLst>
                                          <p:attrName>ppt_x</p:attrName>
                                        </p:attrNameLst>
                                      </p:cBhvr>
                                      <p:tavLst>
                                        <p:tav tm="0">
                                          <p:val>
                                            <p:strVal val="1+#ppt_w/2"/>
                                          </p:val>
                                        </p:tav>
                                        <p:tav tm="100000">
                                          <p:val>
                                            <p:strVal val="#ppt_x"/>
                                          </p:val>
                                        </p:tav>
                                      </p:tavLst>
                                    </p:anim>
                                    <p:anim calcmode="lin" valueType="num">
                                      <p:cBhvr additive="base">
                                        <p:cTn id="10" dur="8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2" decel="56000"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800" fill="hold"/>
                                        <p:tgtEl>
                                          <p:spTgt spid="3"/>
                                        </p:tgtEl>
                                        <p:attrNameLst>
                                          <p:attrName>ppt_x</p:attrName>
                                        </p:attrNameLst>
                                      </p:cBhvr>
                                      <p:tavLst>
                                        <p:tav tm="0">
                                          <p:val>
                                            <p:strVal val="1+#ppt_w/2"/>
                                          </p:val>
                                        </p:tav>
                                        <p:tav tm="100000">
                                          <p:val>
                                            <p:strVal val="#ppt_x"/>
                                          </p:val>
                                        </p:tav>
                                      </p:tavLst>
                                    </p:anim>
                                    <p:anim calcmode="lin" valueType="num">
                                      <p:cBhvr additive="base">
                                        <p:cTn id="14"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childTnLst>
        </p:cTn>
      </p:par>
    </p:tnLst>
    <p:bldLst>
      <p:bldP spid="3" grpId="0">
        <p:tmplLst>
          <p:tmpl>
            <p:tnLst>
              <p:par>
                <p:cTn presetID="2" presetClass="entr" presetSubtype="2" decel="56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800" fill="hold"/>
                        <p:tgtEl>
                          <p:spTgt spid="3"/>
                        </p:tgtEl>
                        <p:attrNameLst>
                          <p:attrName>ppt_x</p:attrName>
                        </p:attrNameLst>
                      </p:cBhvr>
                      <p:tavLst>
                        <p:tav tm="0">
                          <p:val>
                            <p:strVal val="1+#ppt_w/2"/>
                          </p:val>
                        </p:tav>
                        <p:tav tm="100000">
                          <p:val>
                            <p:strVal val="#ppt_x"/>
                          </p:val>
                        </p:tav>
                      </p:tavLst>
                    </p:anim>
                    <p:anim calcmode="lin" valueType="num">
                      <p:cBhvr additive="base">
                        <p:cTn dur="800" fill="hold"/>
                        <p:tgtEl>
                          <p:spTgt spid="3"/>
                        </p:tgtEl>
                        <p:attrNameLst>
                          <p:attrName>ppt_y</p:attrName>
                        </p:attrNameLst>
                      </p:cBhvr>
                      <p:tavLst>
                        <p:tav tm="0">
                          <p:val>
                            <p:strVal val="#ppt_y"/>
                          </p:val>
                        </p:tav>
                        <p:tav tm="100000">
                          <p:val>
                            <p:strVal val="#ppt_y"/>
                          </p:val>
                        </p:tav>
                      </p:tavLst>
                    </p:anim>
                  </p:childTnLst>
                </p:cTn>
              </p:par>
            </p:tnLst>
          </p:tmpl>
        </p:tmplLst>
      </p:bldP>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2" name="Title 1"/>
          <p:cNvSpPr>
            <a:spLocks noGrp="1"/>
          </p:cNvSpPr>
          <p:nvPr>
            <p:ph type="ctrTitle"/>
          </p:nvPr>
        </p:nvSpPr>
        <p:spPr>
          <a:xfrm>
            <a:off x="5105400" y="1314451"/>
            <a:ext cx="3581400" cy="1102519"/>
          </a:xfrm>
        </p:spPr>
        <p:txBody>
          <a:bodyPr anchor="b">
            <a:normAutofit/>
          </a:bodyPr>
          <a:lstStyle>
            <a:lvl1pPr algn="r">
              <a:defRPr sz="2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105400" y="2343150"/>
            <a:ext cx="3581400" cy="1314450"/>
          </a:xfrm>
        </p:spPr>
        <p:txBody>
          <a:bodyPr>
            <a:normAutofit/>
          </a:bodyPr>
          <a:lstStyle>
            <a:lvl1pPr marL="0" indent="0" algn="r">
              <a:buNone/>
              <a:defRPr sz="1350">
                <a:solidFill>
                  <a:schemeClr val="accent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282707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4"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50812" y="-457200"/>
            <a:ext cx="7237362" cy="5452313"/>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pic>
        <p:nvPicPr>
          <p:cNvPr id="10" name="Picture 9" hidden="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00" y="31386"/>
            <a:ext cx="9144000" cy="5143500"/>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59" y="-148388"/>
            <a:ext cx="9144000" cy="5143500"/>
          </a:xfrm>
          <a:prstGeom prst="rect">
            <a:avLst/>
          </a:prstGeom>
        </p:spPr>
      </p:pic>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3" name="Content Placeholder 2"/>
          <p:cNvSpPr>
            <a:spLocks noGrp="1"/>
          </p:cNvSpPr>
          <p:nvPr>
            <p:ph idx="1"/>
          </p:nvPr>
        </p:nvSpPr>
        <p:spPr>
          <a:xfrm>
            <a:off x="2491509" y="507699"/>
            <a:ext cx="7620000" cy="3851672"/>
          </a:xfrm>
        </p:spPr>
        <p:txBody>
          <a:bodyPr/>
          <a:lstStyle>
            <a:lvl1pPr>
              <a:defRPr>
                <a:solidFill>
                  <a:schemeClr val="accent2">
                    <a:lumMod val="75000"/>
                  </a:schemeClr>
                </a:solidFill>
              </a:defRPr>
            </a:lvl1pPr>
            <a:lvl2pPr>
              <a:defRPr>
                <a:solidFill>
                  <a:schemeClr val="accent2">
                    <a:lumMod val="75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2" name="Title 1"/>
          <p:cNvSpPr>
            <a:spLocks noGrp="1"/>
          </p:cNvSpPr>
          <p:nvPr>
            <p:ph type="title"/>
          </p:nvPr>
        </p:nvSpPr>
        <p:spPr>
          <a:xfrm>
            <a:off x="1143000" y="354806"/>
            <a:ext cx="7620000" cy="536972"/>
          </a:xfrm>
        </p:spPr>
        <p:txBody>
          <a:bodyPr>
            <a:normAutofit/>
          </a:bodyPr>
          <a:lstStyle>
            <a:lvl1pPr algn="l">
              <a:defRPr sz="2700">
                <a:solidFill>
                  <a:schemeClr val="accent1">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00625540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14:presetBounceEnd="28750">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14:bounceEnd="28750">
                                          <p:cBhvr additive="base">
                                            <p:cTn id="29" dur="800" fill="hold"/>
                                            <p:tgtEl>
                                              <p:spTgt spid="17"/>
                                            </p:tgtEl>
                                            <p:attrNameLst>
                                              <p:attrName>ppt_x</p:attrName>
                                            </p:attrNameLst>
                                          </p:cBhvr>
                                          <p:tavLst>
                                            <p:tav tm="0">
                                              <p:val>
                                                <p:strVal val="1+#ppt_w/2"/>
                                              </p:val>
                                            </p:tav>
                                            <p:tav tm="100000">
                                              <p:val>
                                                <p:strVal val="#ppt_x"/>
                                              </p:val>
                                            </p:tav>
                                          </p:tavLst>
                                        </p:anim>
                                        <p:anim calcmode="lin" valueType="num" p14:bounceEnd="28750">
                                          <p:cBhvr additive="base">
                                            <p:cTn id="30" dur="8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28750">
                                      <p:stCondLst>
                                        <p:cond delay="600"/>
                                      </p:stCondLst>
                                      <p:childTnLst>
                                        <p:set>
                                          <p:cBhvr>
                                            <p:cTn id="32" dur="1" fill="hold">
                                              <p:stCondLst>
                                                <p:cond delay="0"/>
                                              </p:stCondLst>
                                            </p:cTn>
                                            <p:tgtEl>
                                              <p:spTgt spid="11"/>
                                            </p:tgtEl>
                                            <p:attrNameLst>
                                              <p:attrName>style.visibility</p:attrName>
                                            </p:attrNameLst>
                                          </p:cBhvr>
                                          <p:to>
                                            <p:strVal val="visible"/>
                                          </p:to>
                                        </p:set>
                                        <p:anim calcmode="lin" valueType="num" p14:bounceEnd="28750">
                                          <p:cBhvr additive="base">
                                            <p:cTn id="33" dur="800" fill="hold"/>
                                            <p:tgtEl>
                                              <p:spTgt spid="11"/>
                                            </p:tgtEl>
                                            <p:attrNameLst>
                                              <p:attrName>ppt_x</p:attrName>
                                            </p:attrNameLst>
                                          </p:cBhvr>
                                          <p:tavLst>
                                            <p:tav tm="0">
                                              <p:val>
                                                <p:strVal val="1+#ppt_w/2"/>
                                              </p:val>
                                            </p:tav>
                                            <p:tav tm="100000">
                                              <p:val>
                                                <p:strVal val="#ppt_x"/>
                                              </p:val>
                                            </p:tav>
                                          </p:tavLst>
                                        </p:anim>
                                        <p:anim calcmode="lin" valueType="num" p14:bounceEnd="28750">
                                          <p:cBhvr additive="base">
                                            <p:cTn id="34" dur="800" fill="hold"/>
                                            <p:tgtEl>
                                              <p:spTgt spid="11"/>
                                            </p:tgtEl>
                                            <p:attrNameLst>
                                              <p:attrName>ppt_y</p:attrName>
                                            </p:attrNameLst>
                                          </p:cBhvr>
                                          <p:tavLst>
                                            <p:tav tm="0">
                                              <p:val>
                                                <p:strVal val="#ppt_y"/>
                                              </p:val>
                                            </p:tav>
                                            <p:tav tm="100000">
                                              <p:val>
                                                <p:strVal val="#ppt_y"/>
                                              </p:val>
                                            </p:tav>
                                          </p:tavLst>
                                        </p:anim>
                                      </p:childTnLst>
                                    </p:cTn>
                                  </p:par>
                                  <p:par>
                                    <p:cTn id="35" presetID="1" presetClass="mediacall" presetSubtype="0" fill="hold" nodeType="withEffect">
                                      <p:stCondLst>
                                        <p:cond delay="0"/>
                                      </p:stCondLst>
                                      <p:childTnLst>
                                        <p:cmd type="call" cmd="playFrom(0.0)">
                                          <p:cBhvr>
                                            <p:cTn id="36"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14"/>
                    </p:tgtEl>
                  </p:cMediaNode>
                </p:video>
              </p:childTnLst>
            </p:cTn>
          </p:par>
        </p:tnLst>
        <p:bldLst>
          <p:bldP spid="3" grpId="0" build="p">
            <p:tmplLst>
              <p:tmpl lvl="1">
                <p:tnLst>
                  <p:par>
                    <p:cT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800" fill="hold"/>
                                            <p:tgtEl>
                                              <p:spTgt spid="17"/>
                                            </p:tgtEl>
                                            <p:attrNameLst>
                                              <p:attrName>ppt_x</p:attrName>
                                            </p:attrNameLst>
                                          </p:cBhvr>
                                          <p:tavLst>
                                            <p:tav tm="0">
                                              <p:val>
                                                <p:strVal val="1+#ppt_w/2"/>
                                              </p:val>
                                            </p:tav>
                                            <p:tav tm="100000">
                                              <p:val>
                                                <p:strVal val="#ppt_x"/>
                                              </p:val>
                                            </p:tav>
                                          </p:tavLst>
                                        </p:anim>
                                        <p:anim calcmode="lin" valueType="num">
                                          <p:cBhvr additive="base">
                                            <p:cTn id="30" dur="8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6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800" fill="hold"/>
                                            <p:tgtEl>
                                              <p:spTgt spid="11"/>
                                            </p:tgtEl>
                                            <p:attrNameLst>
                                              <p:attrName>ppt_x</p:attrName>
                                            </p:attrNameLst>
                                          </p:cBhvr>
                                          <p:tavLst>
                                            <p:tav tm="0">
                                              <p:val>
                                                <p:strVal val="1+#ppt_w/2"/>
                                              </p:val>
                                            </p:tav>
                                            <p:tav tm="100000">
                                              <p:val>
                                                <p:strVal val="#ppt_x"/>
                                              </p:val>
                                            </p:tav>
                                          </p:tavLst>
                                        </p:anim>
                                        <p:anim calcmode="lin" valueType="num">
                                          <p:cBhvr additive="base">
                                            <p:cTn id="34" dur="800" fill="hold"/>
                                            <p:tgtEl>
                                              <p:spTgt spid="11"/>
                                            </p:tgtEl>
                                            <p:attrNameLst>
                                              <p:attrName>ppt_y</p:attrName>
                                            </p:attrNameLst>
                                          </p:cBhvr>
                                          <p:tavLst>
                                            <p:tav tm="0">
                                              <p:val>
                                                <p:strVal val="#ppt_y"/>
                                              </p:val>
                                            </p:tav>
                                            <p:tav tm="100000">
                                              <p:val>
                                                <p:strVal val="#ppt_y"/>
                                              </p:val>
                                            </p:tav>
                                          </p:tavLst>
                                        </p:anim>
                                      </p:childTnLst>
                                    </p:cTn>
                                  </p:par>
                                  <p:par>
                                    <p:cTn id="35" presetID="1" presetClass="mediacall" presetSubtype="0" fill="hold" nodeType="withEffect">
                                      <p:stCondLst>
                                        <p:cond delay="0"/>
                                      </p:stCondLst>
                                      <p:childTnLst>
                                        <p:cmd type="call" cmd="playFrom(0.0)">
                                          <p:cBhvr>
                                            <p:cTn id="36"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14"/>
                    </p:tgtEl>
                  </p:cMediaNode>
                </p:video>
              </p:childTnLst>
            </p:cTn>
          </p:par>
        </p:tnLst>
        <p:bldLst>
          <p:bldP spid="3" grpId="0" uiExpand="1" build="p">
            <p:tmplLst>
              <p:tmpl lvl="1">
                <p:tnLst>
                  <p:par>
                    <p:cTn xmlns:p14="http://schemas.microsoft.com/office/powerpoint/2010/mai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xmlns:p14="http://schemas.microsoft.com/office/powerpoint/2010/mai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xmlns:p14="http://schemas.microsoft.com/office/powerpoint/2010/mai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xmlns:p14="http://schemas.microsoft.com/office/powerpoint/2010/mai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xmlns:p14="http://schemas.microsoft.com/office/powerpoint/2010/mai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normAutofit/>
          </a:bodyPr>
          <a:lstStyle>
            <a:lvl1pPr algn="l">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0168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314451"/>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838200" y="189311"/>
            <a:ext cx="7772400" cy="1125140"/>
          </a:xfrm>
        </p:spPr>
        <p:txBody>
          <a:bodyPr anchor="b"/>
          <a:lstStyle>
            <a:lvl1pPr marL="0" indent="0">
              <a:buNone/>
              <a:defRPr sz="1500">
                <a:solidFill>
                  <a:schemeClr val="accent1">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76320579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234679"/>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857251"/>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71830872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
            <a:ext cx="7620000" cy="53697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176" y="742950"/>
            <a:ext cx="3654425" cy="479822"/>
          </a:xfrm>
        </p:spPr>
        <p:txBody>
          <a:bodyPr anchor="b">
            <a:norm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762001" y="1463279"/>
            <a:ext cx="3654425"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7575" y="742950"/>
            <a:ext cx="3654426" cy="479822"/>
          </a:xfrm>
        </p:spPr>
        <p:txBody>
          <a:bodyPr anchor="b">
            <a:no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24400" y="1463279"/>
            <a:ext cx="3654426"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74C7A0-225D-4B52-8519-F3F58656B6FA}" type="datetimeFigureOut">
              <a:rPr lang="en-US" smtClean="0"/>
              <a:t>7/11/2016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530700651"/>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74C7A0-225D-4B52-8519-F3F58656B6FA}" type="datetimeFigureOut">
              <a:rPr lang="en-US" smtClean="0"/>
              <a:t>7/11/2016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698946-5958-4BA3-B11B-20294F8C1FFA}" type="slidenum">
              <a:rPr lang="en-US" smtClean="0"/>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85950"/>
            <a:ext cx="5486400" cy="3086100"/>
          </a:xfrm>
          <a:prstGeom prst="rect">
            <a:avLst/>
          </a:prstGeom>
        </p:spPr>
      </p:pic>
    </p:spTree>
    <p:extLst>
      <p:ext uri="{BB962C8B-B14F-4D97-AF65-F5344CB8AC3E}">
        <p14:creationId xmlns:p14="http://schemas.microsoft.com/office/powerpoint/2010/main" val="142644063"/>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4C7A0-225D-4B52-8519-F3F58656B6FA}" type="datetimeFigureOut">
              <a:rPr lang="en-US" smtClean="0"/>
              <a:t>7/11/2016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8276998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7888"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normAutofit/>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7888"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508772487"/>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85750"/>
            <a:ext cx="2286000" cy="857250"/>
          </a:xfrm>
        </p:spPr>
        <p:txBody>
          <a:bodyPr anchor="b"/>
          <a:lstStyle>
            <a:lvl1pPr algn="r">
              <a:defRPr sz="1500" b="1"/>
            </a:lvl1pPr>
          </a:lstStyle>
          <a:p>
            <a:r>
              <a:rPr lang="en-US" smtClean="0"/>
              <a:t>Click to edit Master title style</a:t>
            </a:r>
            <a:endParaRPr lang="en-US" dirty="0"/>
          </a:p>
        </p:txBody>
      </p:sp>
      <p:sp>
        <p:nvSpPr>
          <p:cNvPr id="3" name="Picture Placeholder 2"/>
          <p:cNvSpPr>
            <a:spLocks noGrp="1"/>
          </p:cNvSpPr>
          <p:nvPr>
            <p:ph type="pic" idx="1"/>
          </p:nvPr>
        </p:nvSpPr>
        <p:spPr>
          <a:xfrm>
            <a:off x="2962871" y="228601"/>
            <a:ext cx="5892815" cy="32575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85800" y="1143000"/>
            <a:ext cx="2286000" cy="1200150"/>
          </a:xfrm>
        </p:spPr>
        <p:txBody>
          <a:bodyPr/>
          <a:lstStyle>
            <a:lvl1pPr marL="0" indent="0" algn="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526697915"/>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098830803"/>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000142960"/>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028701"/>
            <a:ext cx="3505200" cy="2857500"/>
          </a:xfrm>
        </p:spPr>
        <p:txBody>
          <a:bodyPr>
            <a:normAutofit/>
          </a:bodyPr>
          <a:lstStyle>
            <a:lvl1pPr marL="0" indent="0">
              <a:buFontTx/>
              <a:buNone/>
              <a:defRPr sz="900" b="0">
                <a:solidFill>
                  <a:schemeClr val="bg1"/>
                </a:solidFill>
              </a:defRPr>
            </a:lvl1pPr>
            <a:lvl2pPr marL="1371600" indent="-1371600">
              <a:buFontTx/>
              <a:buNone/>
              <a:defRPr sz="900">
                <a:solidFill>
                  <a:schemeClr val="bg1"/>
                </a:solidFill>
              </a:defRPr>
            </a:lvl2pPr>
            <a:lvl3pPr marL="1371600" indent="-1371600">
              <a:buFontTx/>
              <a:buNone/>
              <a:defRPr sz="900">
                <a:solidFill>
                  <a:schemeClr val="bg1"/>
                </a:solidFill>
              </a:defRPr>
            </a:lvl3pPr>
            <a:lvl4pPr marL="1371600" indent="-1371600">
              <a:buFontTx/>
              <a:buNone/>
              <a:defRPr sz="900">
                <a:solidFill>
                  <a:schemeClr val="bg1"/>
                </a:solidFill>
              </a:defRPr>
            </a:lvl4pPr>
            <a:lvl5pPr marL="1371600" indent="-137160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29200" y="1028701"/>
            <a:ext cx="3429000" cy="2857500"/>
          </a:xfrm>
        </p:spPr>
        <p:txBody>
          <a:bodyPr>
            <a:normAutofit/>
          </a:bodyPr>
          <a:lstStyle>
            <a:lvl1pPr marL="0" indent="0">
              <a:buFontTx/>
              <a:buNone/>
              <a:defRPr sz="900" b="0">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96698946-5958-4BA3-B11B-20294F8C1FFA}" type="slidenum">
              <a:rPr lang="en-US" smtClean="0"/>
              <a:t>‹#›</a:t>
            </a:fld>
            <a:endParaRPr lang="en-US"/>
          </a:p>
        </p:txBody>
      </p:sp>
      <p:sp>
        <p:nvSpPr>
          <p:cNvPr id="10" name="Footer Placeholder 9"/>
          <p:cNvSpPr>
            <a:spLocks noGrp="1"/>
          </p:cNvSpPr>
          <p:nvPr>
            <p:ph type="ftr" sz="quarter" idx="15"/>
          </p:nvPr>
        </p:nvSpPr>
        <p:spPr/>
        <p:txBody>
          <a:bodyPr/>
          <a:lstStyle/>
          <a:p>
            <a:endParaRPr lang="en-US"/>
          </a:p>
        </p:txBody>
      </p:sp>
      <p:sp>
        <p:nvSpPr>
          <p:cNvPr id="12" name="Title 11"/>
          <p:cNvSpPr>
            <a:spLocks noGrp="1"/>
          </p:cNvSpPr>
          <p:nvPr>
            <p:ph type="title"/>
          </p:nvPr>
        </p:nvSpPr>
        <p:spPr>
          <a:xfrm>
            <a:off x="990600" y="114300"/>
            <a:ext cx="7620000" cy="53697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82961840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9" name="Content Placeholder 2"/>
          <p:cNvSpPr>
            <a:spLocks noGrp="1"/>
          </p:cNvSpPr>
          <p:nvPr>
            <p:ph sz="half" idx="1"/>
          </p:nvPr>
        </p:nvSpPr>
        <p:spPr>
          <a:xfrm>
            <a:off x="4572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2"/>
          </p:nvPr>
        </p:nvSpPr>
        <p:spPr>
          <a:xfrm>
            <a:off x="32385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1" name="Content Placeholder 3"/>
          <p:cNvSpPr>
            <a:spLocks noGrp="1"/>
          </p:cNvSpPr>
          <p:nvPr>
            <p:ph sz="half" idx="14"/>
          </p:nvPr>
        </p:nvSpPr>
        <p:spPr>
          <a:xfrm>
            <a:off x="60198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5" name="Content Placeholder 2"/>
          <p:cNvSpPr>
            <a:spLocks noGrp="1"/>
          </p:cNvSpPr>
          <p:nvPr>
            <p:ph sz="half" idx="15"/>
          </p:nvPr>
        </p:nvSpPr>
        <p:spPr>
          <a:xfrm>
            <a:off x="457200" y="800101"/>
            <a:ext cx="2743200" cy="1428750"/>
          </a:xfrm>
        </p:spPr>
        <p:txBody>
          <a:bodyPr>
            <a:no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6" name="Content Placeholder 3"/>
          <p:cNvSpPr>
            <a:spLocks noGrp="1"/>
          </p:cNvSpPr>
          <p:nvPr>
            <p:ph sz="half" idx="16"/>
          </p:nvPr>
        </p:nvSpPr>
        <p:spPr>
          <a:xfrm>
            <a:off x="3276600" y="800101"/>
            <a:ext cx="26670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7" name="Content Placeholder 3"/>
          <p:cNvSpPr>
            <a:spLocks noGrp="1"/>
          </p:cNvSpPr>
          <p:nvPr>
            <p:ph sz="half" idx="17"/>
          </p:nvPr>
        </p:nvSpPr>
        <p:spPr>
          <a:xfrm>
            <a:off x="6019800" y="800101"/>
            <a:ext cx="27432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309019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5" name="Content Placeholder 2"/>
          <p:cNvSpPr>
            <a:spLocks noGrp="1"/>
          </p:cNvSpPr>
          <p:nvPr>
            <p:ph sz="half" idx="1"/>
          </p:nvPr>
        </p:nvSpPr>
        <p:spPr>
          <a:xfrm>
            <a:off x="1017638" y="857250"/>
            <a:ext cx="3429000" cy="13716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6" name="Content Placeholder 3"/>
          <p:cNvSpPr>
            <a:spLocks noGrp="1"/>
          </p:cNvSpPr>
          <p:nvPr>
            <p:ph sz="half" idx="2"/>
          </p:nvPr>
        </p:nvSpPr>
        <p:spPr>
          <a:xfrm>
            <a:off x="4572000" y="914401"/>
            <a:ext cx="3810000" cy="1543049"/>
          </a:xfrm>
        </p:spPr>
        <p:txBody>
          <a:bodyPr>
            <a:normAutofit/>
          </a:bodyPr>
          <a:lstStyle>
            <a:lvl1pPr marL="0" indent="0" algn="l">
              <a:buFontTx/>
              <a:buNone/>
              <a:defRPr sz="1050" b="1">
                <a:solidFill>
                  <a:schemeClr val="bg1"/>
                </a:solidFill>
              </a:defRPr>
            </a:lvl1pPr>
            <a:lvl2pPr marL="0" indent="0" algn="l">
              <a:buFontTx/>
              <a:buNone/>
              <a:defRPr sz="900">
                <a:solidFill>
                  <a:schemeClr val="bg1"/>
                </a:solidFill>
              </a:defRPr>
            </a:lvl2pPr>
            <a:lvl3pPr marL="0" indent="0" algn="l">
              <a:buFontTx/>
              <a:buNone/>
              <a:defRPr sz="900">
                <a:solidFill>
                  <a:schemeClr val="bg1"/>
                </a:solidFill>
              </a:defRPr>
            </a:lvl3pPr>
            <a:lvl4pPr marL="0" indent="0" algn="l">
              <a:buFontTx/>
              <a:buNone/>
              <a:defRPr sz="900">
                <a:solidFill>
                  <a:schemeClr val="bg1"/>
                </a:solidFill>
              </a:defRPr>
            </a:lvl4pPr>
            <a:lvl5pPr marL="0" indent="0" algn="l">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4778477" y="2628900"/>
            <a:ext cx="3429000" cy="14859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15"/>
          </p:nvPr>
        </p:nvSpPr>
        <p:spPr>
          <a:xfrm>
            <a:off x="990600" y="2171700"/>
            <a:ext cx="3429000" cy="2286000"/>
          </a:xfrm>
        </p:spPr>
        <p:txBody>
          <a:bodyPr>
            <a:normAutofit/>
          </a:bodyPr>
          <a:lstStyle>
            <a:lvl1pPr marL="0" indent="0">
              <a:buFontTx/>
              <a:buNone/>
              <a:defRPr sz="1050" b="1">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2807966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9" name="Text Placeholder 8"/>
          <p:cNvSpPr>
            <a:spLocks noGrp="1"/>
          </p:cNvSpPr>
          <p:nvPr>
            <p:ph type="body" sz="quarter" idx="15"/>
          </p:nvPr>
        </p:nvSpPr>
        <p:spPr>
          <a:xfrm>
            <a:off x="2667000" y="25146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2667000" y="12573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2667000" y="18859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2667000" y="31432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2667000" y="37719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762000" y="800100"/>
            <a:ext cx="7620000" cy="342900"/>
          </a:xfrm>
        </p:spPr>
        <p:txBody>
          <a:bodyPr>
            <a:normAutofit/>
          </a:bodyPr>
          <a:lstStyle>
            <a:lvl1pPr algn="ctr">
              <a:buFontTx/>
              <a:buNone/>
              <a:defRPr sz="1800"/>
            </a:lvl1pPr>
          </a:lstStyle>
          <a:p>
            <a:pPr lvl="0"/>
            <a:r>
              <a:rPr lang="en-US" smtClean="0"/>
              <a:t>Click to edit Master text styles</a:t>
            </a:r>
          </a:p>
        </p:txBody>
      </p:sp>
    </p:spTree>
    <p:extLst>
      <p:ext uri="{BB962C8B-B14F-4D97-AF65-F5344CB8AC3E}">
        <p14:creationId xmlns:p14="http://schemas.microsoft.com/office/powerpoint/2010/main" val="23140540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lick_Box"/>
          <p:cNvSpPr/>
          <p:nvPr/>
        </p:nvSpPr>
        <p:spPr>
          <a:xfrm>
            <a:off x="-381000" y="-228600"/>
            <a:ext cx="10439400" cy="588645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229" y="557893"/>
            <a:ext cx="8957437" cy="535305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sp>
        <p:nvSpPr>
          <p:cNvPr id="4" name="Date Placeholder 3"/>
          <p:cNvSpPr>
            <a:spLocks noGrp="1"/>
          </p:cNvSpPr>
          <p:nvPr>
            <p:ph type="dt" sz="half" idx="10"/>
          </p:nvPr>
        </p:nvSpPr>
        <p:spPr/>
        <p:txBody>
          <a:bodyPr/>
          <a:lstStyle/>
          <a:p>
            <a:fld id="{C61259C5-F156-4DB6-8315-1D076089775B}"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971" y="-1118507"/>
            <a:ext cx="9144000" cy="51435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542" y="-1102178"/>
            <a:ext cx="9144000" cy="51435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601" y="228600"/>
            <a:ext cx="1942293" cy="538353"/>
          </a:xfrm>
          <a:prstGeom prst="rect">
            <a:avLst/>
          </a:prstGeom>
        </p:spPr>
      </p:pic>
      <p:sp>
        <p:nvSpPr>
          <p:cNvPr id="3" name="Subtitle 2"/>
          <p:cNvSpPr>
            <a:spLocks noGrp="1"/>
          </p:cNvSpPr>
          <p:nvPr>
            <p:ph type="subTitle" idx="1"/>
          </p:nvPr>
        </p:nvSpPr>
        <p:spPr>
          <a:xfrm>
            <a:off x="4800600" y="4514850"/>
            <a:ext cx="3581400" cy="1314450"/>
          </a:xfrm>
        </p:spPr>
        <p:txBody>
          <a:bodyPr>
            <a:normAutofit/>
          </a:bodyPr>
          <a:lstStyle>
            <a:lvl1pPr marL="0" indent="0" algn="l">
              <a:buNone/>
              <a:defRPr sz="1350">
                <a:solidFill>
                  <a:schemeClr val="tx1">
                    <a:lumMod val="95000"/>
                    <a:lumOff val="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4800600" y="3486151"/>
            <a:ext cx="3581400" cy="1102519"/>
          </a:xfrm>
          <a:ln>
            <a:noFill/>
          </a:ln>
        </p:spPr>
        <p:txBody>
          <a:bodyPr anchor="b">
            <a:normAutofit/>
          </a:bodyPr>
          <a:lstStyle>
            <a:lvl1pPr algn="l">
              <a:defRPr sz="24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29970019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59D3974-108C-4FE0-9376-30030F5A869C}"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ctrTitle"/>
          </p:nvPr>
        </p:nvSpPr>
        <p:spPr>
          <a:xfrm>
            <a:off x="5105400" y="1314451"/>
            <a:ext cx="3581400" cy="1102519"/>
          </a:xfrm>
        </p:spPr>
        <p:txBody>
          <a:bodyPr anchor="b">
            <a:normAutofit/>
          </a:bodyPr>
          <a:lstStyle>
            <a:lvl1pPr algn="r">
              <a:defRPr sz="2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105400" y="2343150"/>
            <a:ext cx="3581400" cy="1314450"/>
          </a:xfrm>
        </p:spPr>
        <p:txBody>
          <a:bodyPr>
            <a:normAutofit/>
          </a:bodyPr>
          <a:lstStyle>
            <a:lvl1pPr marL="0" indent="0" algn="r">
              <a:buNone/>
              <a:defRPr sz="1350">
                <a:solidFill>
                  <a:schemeClr val="accent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4918608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229" y="557893"/>
            <a:ext cx="8957437" cy="5353050"/>
          </a:xfrm>
          <a:prstGeom prst="rect">
            <a:avLst/>
          </a:prstGeo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pic>
        <p:nvPicPr>
          <p:cNvPr id="10" name="Picture 9"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0314" y="-1126671"/>
            <a:ext cx="9144000" cy="51435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228600"/>
            <a:ext cx="9144000" cy="5143500"/>
          </a:xfrm>
          <a:prstGeom prst="rect">
            <a:avLst/>
          </a:prstGeom>
        </p:spPr>
      </p:pic>
      <p:sp>
        <p:nvSpPr>
          <p:cNvPr id="4" name="Date Placeholder 3"/>
          <p:cNvSpPr>
            <a:spLocks noGrp="1"/>
          </p:cNvSpPr>
          <p:nvPr>
            <p:ph type="dt" sz="half" idx="10"/>
          </p:nvPr>
        </p:nvSpPr>
        <p:spPr/>
        <p:txBody>
          <a:bodyPr/>
          <a:lstStyle/>
          <a:p>
            <a:fld id="{2C2D8846-9F27-4843-9B79-F7F01493375B}" type="datetime1">
              <a:rPr lang="en-US" smtClean="0"/>
              <a:t>7/11/2016</a:t>
            </a:fld>
            <a:endParaRPr lang="en-US"/>
          </a:p>
        </p:txBody>
      </p:sp>
      <p:sp>
        <p:nvSpPr>
          <p:cNvPr id="3" name="Content Placeholder 2"/>
          <p:cNvSpPr>
            <a:spLocks noGrp="1"/>
          </p:cNvSpPr>
          <p:nvPr>
            <p:ph idx="1"/>
          </p:nvPr>
        </p:nvSpPr>
        <p:spPr>
          <a:xfrm>
            <a:off x="1143000" y="891779"/>
            <a:ext cx="7620000" cy="3851672"/>
          </a:xfrm>
        </p:spPr>
        <p:txBody>
          <a:bodyPr/>
          <a:lstStyle>
            <a:lvl1pPr>
              <a:defRPr>
                <a:solidFill>
                  <a:schemeClr val="accent2">
                    <a:lumMod val="75000"/>
                  </a:schemeClr>
                </a:solidFill>
              </a:defRPr>
            </a:lvl1pPr>
            <a:lvl2pPr>
              <a:defRPr>
                <a:solidFill>
                  <a:schemeClr val="accent2">
                    <a:lumMod val="75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2801" y="4057651"/>
            <a:ext cx="1633993" cy="452900"/>
          </a:xfrm>
          <a:prstGeom prst="rect">
            <a:avLst/>
          </a:prstGeom>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title"/>
          </p:nvPr>
        </p:nvSpPr>
        <p:spPr>
          <a:xfrm>
            <a:off x="1143000" y="354806"/>
            <a:ext cx="7620000" cy="536972"/>
          </a:xfrm>
        </p:spPr>
        <p:txBody>
          <a:bodyPr>
            <a:normAutofit/>
          </a:bodyPr>
          <a:lstStyle>
            <a:lvl1pPr algn="l">
              <a:defRPr sz="2700">
                <a:solidFill>
                  <a:schemeClr val="accent1">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18533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normAutofit/>
          </a:bodyPr>
          <a:lstStyle>
            <a:lvl1pPr algn="l">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AF4A87-5168-464A-B3B6-FE0BFA75A17A}"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26859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314451"/>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838200" y="189311"/>
            <a:ext cx="7772400" cy="1125140"/>
          </a:xfrm>
        </p:spPr>
        <p:txBody>
          <a:bodyPr anchor="b"/>
          <a:lstStyle>
            <a:lvl1pPr marL="0" indent="0">
              <a:buNone/>
              <a:defRPr sz="1500">
                <a:solidFill>
                  <a:schemeClr val="accent1">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54504D-E393-41EA-AB81-EA69277B09A0}"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84869851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234679"/>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857251"/>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19AF23-4179-4DAE-AF2D-2CE9D6E5A0F1}" type="datetime1">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53230956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
            <a:ext cx="7620000" cy="53697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176" y="742950"/>
            <a:ext cx="3654425" cy="479822"/>
          </a:xfrm>
        </p:spPr>
        <p:txBody>
          <a:bodyPr anchor="b">
            <a:norm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762001" y="1463279"/>
            <a:ext cx="3654425"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7575" y="742950"/>
            <a:ext cx="3654426" cy="479822"/>
          </a:xfrm>
        </p:spPr>
        <p:txBody>
          <a:bodyPr anchor="b">
            <a:no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24400" y="1463279"/>
            <a:ext cx="3654426"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B9E9AF-C19C-48FD-AFBC-018D3E5DB9C3}" type="datetime1">
              <a:rPr lang="en-US" smtClean="0"/>
              <a:t>7/11/2016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51387954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C83B6C-AB43-44D0-8DE2-08C30766203B}" type="datetime1">
              <a:rPr lang="en-US" smtClean="0"/>
              <a:t>7/11/2016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D4356-750F-43A5-86F1-332F9B8C8A9C}" type="slidenum">
              <a:rPr lang="en-US" smtClean="0"/>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85950"/>
            <a:ext cx="5486400" cy="3086100"/>
          </a:xfrm>
          <a:prstGeom prst="rect">
            <a:avLst/>
          </a:prstGeom>
        </p:spPr>
      </p:pic>
    </p:spTree>
    <p:extLst>
      <p:ext uri="{BB962C8B-B14F-4D97-AF65-F5344CB8AC3E}">
        <p14:creationId xmlns:p14="http://schemas.microsoft.com/office/powerpoint/2010/main" val="427517411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3F017-40AA-41DB-BFC6-E273E1142FA6}" type="datetime1">
              <a:rPr lang="en-US" smtClean="0"/>
              <a:t>7/11/2016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07250175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7888"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normAutofit/>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7888"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B4C277-FB54-4B16-8D14-3AD2FF365878}" type="datetime1">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1619789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85750"/>
            <a:ext cx="2286000" cy="857250"/>
          </a:xfrm>
        </p:spPr>
        <p:txBody>
          <a:bodyPr anchor="b"/>
          <a:lstStyle>
            <a:lvl1pPr algn="r">
              <a:defRPr sz="1500" b="1"/>
            </a:lvl1pPr>
          </a:lstStyle>
          <a:p>
            <a:r>
              <a:rPr lang="en-US" smtClean="0"/>
              <a:t>Click to edit Master title style</a:t>
            </a:r>
            <a:endParaRPr lang="en-US" dirty="0"/>
          </a:p>
        </p:txBody>
      </p:sp>
      <p:sp>
        <p:nvSpPr>
          <p:cNvPr id="3" name="Picture Placeholder 2"/>
          <p:cNvSpPr>
            <a:spLocks noGrp="1"/>
          </p:cNvSpPr>
          <p:nvPr>
            <p:ph type="pic" idx="1"/>
          </p:nvPr>
        </p:nvSpPr>
        <p:spPr>
          <a:xfrm>
            <a:off x="2962871" y="228601"/>
            <a:ext cx="5892815" cy="32575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85800" y="1143000"/>
            <a:ext cx="2286000" cy="1200150"/>
          </a:xfrm>
        </p:spPr>
        <p:txBody>
          <a:bodyPr/>
          <a:lstStyle>
            <a:lvl1pPr marL="0" indent="0" algn="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0915CA-1770-430C-805E-D21D09707406}" type="datetime1">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57482950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6E282-BF5E-4B68-B580-A7BC191D1969}"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301504265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CBDFA-4E4D-4F5B-8167-48C3E7F3D5D4}" type="datetime1">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374028716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028701"/>
            <a:ext cx="3505200" cy="2857500"/>
          </a:xfrm>
        </p:spPr>
        <p:txBody>
          <a:bodyPr>
            <a:normAutofit/>
          </a:bodyPr>
          <a:lstStyle>
            <a:lvl1pPr marL="0" indent="0">
              <a:buFontTx/>
              <a:buNone/>
              <a:defRPr sz="900" b="0">
                <a:solidFill>
                  <a:schemeClr val="bg1"/>
                </a:solidFill>
              </a:defRPr>
            </a:lvl1pPr>
            <a:lvl2pPr marL="1371600" indent="-1371600">
              <a:buFontTx/>
              <a:buNone/>
              <a:defRPr sz="900">
                <a:solidFill>
                  <a:schemeClr val="bg1"/>
                </a:solidFill>
              </a:defRPr>
            </a:lvl2pPr>
            <a:lvl3pPr marL="1371600" indent="-1371600">
              <a:buFontTx/>
              <a:buNone/>
              <a:defRPr sz="900">
                <a:solidFill>
                  <a:schemeClr val="bg1"/>
                </a:solidFill>
              </a:defRPr>
            </a:lvl3pPr>
            <a:lvl4pPr marL="1371600" indent="-1371600">
              <a:buFontTx/>
              <a:buNone/>
              <a:defRPr sz="900">
                <a:solidFill>
                  <a:schemeClr val="bg1"/>
                </a:solidFill>
              </a:defRPr>
            </a:lvl4pPr>
            <a:lvl5pPr marL="1371600" indent="-137160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29200" y="1028701"/>
            <a:ext cx="3429000" cy="2857500"/>
          </a:xfrm>
        </p:spPr>
        <p:txBody>
          <a:bodyPr>
            <a:normAutofit/>
          </a:bodyPr>
          <a:lstStyle>
            <a:lvl1pPr marL="0" indent="0">
              <a:buFontTx/>
              <a:buNone/>
              <a:defRPr sz="900" b="0">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a:xfrm>
            <a:off x="990600" y="114300"/>
            <a:ext cx="7620000" cy="53697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86720229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4572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2"/>
          </p:nvPr>
        </p:nvSpPr>
        <p:spPr>
          <a:xfrm>
            <a:off x="32385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1" name="Content Placeholder 3"/>
          <p:cNvSpPr>
            <a:spLocks noGrp="1"/>
          </p:cNvSpPr>
          <p:nvPr>
            <p:ph sz="half" idx="14"/>
          </p:nvPr>
        </p:nvSpPr>
        <p:spPr>
          <a:xfrm>
            <a:off x="60198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5" name="Content Placeholder 2"/>
          <p:cNvSpPr>
            <a:spLocks noGrp="1"/>
          </p:cNvSpPr>
          <p:nvPr>
            <p:ph sz="half" idx="15"/>
          </p:nvPr>
        </p:nvSpPr>
        <p:spPr>
          <a:xfrm>
            <a:off x="457200" y="800101"/>
            <a:ext cx="2743200" cy="1428750"/>
          </a:xfrm>
        </p:spPr>
        <p:txBody>
          <a:bodyPr>
            <a:no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6" name="Content Placeholder 3"/>
          <p:cNvSpPr>
            <a:spLocks noGrp="1"/>
          </p:cNvSpPr>
          <p:nvPr>
            <p:ph sz="half" idx="16"/>
          </p:nvPr>
        </p:nvSpPr>
        <p:spPr>
          <a:xfrm>
            <a:off x="3276600" y="800101"/>
            <a:ext cx="26670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7" name="Content Placeholder 3"/>
          <p:cNvSpPr>
            <a:spLocks noGrp="1"/>
          </p:cNvSpPr>
          <p:nvPr>
            <p:ph sz="half" idx="17"/>
          </p:nvPr>
        </p:nvSpPr>
        <p:spPr>
          <a:xfrm>
            <a:off x="6019800" y="800101"/>
            <a:ext cx="27432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067463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017638" y="857250"/>
            <a:ext cx="3429000" cy="13716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6" name="Content Placeholder 3"/>
          <p:cNvSpPr>
            <a:spLocks noGrp="1"/>
          </p:cNvSpPr>
          <p:nvPr>
            <p:ph sz="half" idx="2"/>
          </p:nvPr>
        </p:nvSpPr>
        <p:spPr>
          <a:xfrm>
            <a:off x="4572000" y="914401"/>
            <a:ext cx="3810000" cy="1543049"/>
          </a:xfrm>
        </p:spPr>
        <p:txBody>
          <a:bodyPr>
            <a:normAutofit/>
          </a:bodyPr>
          <a:lstStyle>
            <a:lvl1pPr marL="0" indent="0" algn="l">
              <a:buFontTx/>
              <a:buNone/>
              <a:defRPr sz="1050" b="1">
                <a:solidFill>
                  <a:schemeClr val="bg1"/>
                </a:solidFill>
              </a:defRPr>
            </a:lvl1pPr>
            <a:lvl2pPr marL="0" indent="0" algn="l">
              <a:buFontTx/>
              <a:buNone/>
              <a:defRPr sz="900">
                <a:solidFill>
                  <a:schemeClr val="bg1"/>
                </a:solidFill>
              </a:defRPr>
            </a:lvl2pPr>
            <a:lvl3pPr marL="0" indent="0" algn="l">
              <a:buFontTx/>
              <a:buNone/>
              <a:defRPr sz="900">
                <a:solidFill>
                  <a:schemeClr val="bg1"/>
                </a:solidFill>
              </a:defRPr>
            </a:lvl3pPr>
            <a:lvl4pPr marL="0" indent="0" algn="l">
              <a:buFontTx/>
              <a:buNone/>
              <a:defRPr sz="900">
                <a:solidFill>
                  <a:schemeClr val="bg1"/>
                </a:solidFill>
              </a:defRPr>
            </a:lvl4pPr>
            <a:lvl5pPr marL="0" indent="0" algn="l">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4778477" y="2628900"/>
            <a:ext cx="3429000" cy="14859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15"/>
          </p:nvPr>
        </p:nvSpPr>
        <p:spPr>
          <a:xfrm>
            <a:off x="990600" y="2171700"/>
            <a:ext cx="3429000" cy="2286000"/>
          </a:xfrm>
        </p:spPr>
        <p:txBody>
          <a:bodyPr>
            <a:normAutofit/>
          </a:bodyPr>
          <a:lstStyle>
            <a:lvl1pPr marL="0" indent="0">
              <a:buFontTx/>
              <a:buNone/>
              <a:defRPr sz="1050" b="1">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19258221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791200" y="1143001"/>
            <a:ext cx="3048000" cy="3223022"/>
          </a:xfrm>
        </p:spPr>
        <p:txBody>
          <a:bodyPr/>
          <a:lstStyle>
            <a:lvl1pPr marL="0" indent="0">
              <a:lnSpc>
                <a:spcPts val="1200"/>
              </a:lnSpc>
              <a:buNone/>
              <a:defRPr sz="1050">
                <a:solidFill>
                  <a:schemeClr val="tx2">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p:txBody>
          <a:bodyPr>
            <a:normAutofit/>
          </a:bodyPr>
          <a:lstStyle>
            <a:lvl1pPr algn="ctr" defTabSz="685800" rtl="0" eaLnBrk="1" latinLnBrk="0" hangingPunct="1">
              <a:spcBef>
                <a:spcPct val="0"/>
              </a:spcBef>
              <a:buNone/>
              <a:defRPr lang="en-US" sz="3000" b="1" kern="120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8" name="Text Placeholder 10"/>
          <p:cNvSpPr>
            <a:spLocks noGrp="1"/>
          </p:cNvSpPr>
          <p:nvPr>
            <p:ph type="body" sz="quarter" idx="13"/>
          </p:nvPr>
        </p:nvSpPr>
        <p:spPr>
          <a:xfrm>
            <a:off x="762000" y="685800"/>
            <a:ext cx="7620000" cy="342900"/>
          </a:xfrm>
        </p:spPr>
        <p:txBody>
          <a:bodyPr>
            <a:normAutofit/>
          </a:bodyPr>
          <a:lstStyle>
            <a:lvl1pPr algn="ctr">
              <a:buFontTx/>
              <a:buNone/>
              <a:defRPr sz="1500">
                <a:solidFill>
                  <a:schemeClr val="accent1">
                    <a:lumMod val="50000"/>
                  </a:schemeClr>
                </a:solidFill>
              </a:defRPr>
            </a:lvl1pPr>
          </a:lstStyle>
          <a:p>
            <a:pPr lvl="0"/>
            <a:r>
              <a:rPr lang="en-US" smtClean="0"/>
              <a:t>Click to edit Master text styles</a:t>
            </a:r>
          </a:p>
        </p:txBody>
      </p:sp>
    </p:spTree>
    <p:extLst>
      <p:ext uri="{BB962C8B-B14F-4D97-AF65-F5344CB8AC3E}">
        <p14:creationId xmlns:p14="http://schemas.microsoft.com/office/powerpoint/2010/main" val="162376221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2667000" y="25146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2667000" y="12573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2667000" y="18859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2667000" y="31432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2667000" y="37719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762000" y="800100"/>
            <a:ext cx="7620000" cy="342900"/>
          </a:xfrm>
        </p:spPr>
        <p:txBody>
          <a:bodyPr>
            <a:normAutofit/>
          </a:bodyPr>
          <a:lstStyle>
            <a:lvl1pPr algn="ctr">
              <a:buFontTx/>
              <a:buNone/>
              <a:defRPr sz="1800"/>
            </a:lvl1pPr>
          </a:lstStyle>
          <a:p>
            <a:pPr lvl="0"/>
            <a:r>
              <a:rPr lang="en-US" smtClean="0"/>
              <a:t>Click to edit Master text styles</a:t>
            </a:r>
          </a:p>
        </p:txBody>
      </p:sp>
    </p:spTree>
    <p:extLst>
      <p:ext uri="{BB962C8B-B14F-4D97-AF65-F5344CB8AC3E}">
        <p14:creationId xmlns:p14="http://schemas.microsoft.com/office/powerpoint/2010/main" val="130706487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457201"/>
            <a:ext cx="6507167" cy="24003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13259" y="2914650"/>
            <a:ext cx="6507167" cy="142875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181658187"/>
      </p:ext>
    </p:extLst>
  </p:cSld>
  <p:clrMapOvr>
    <a:masterClrMapping/>
  </p:clrMapOvr>
  <p:timing>
    <p:tnLst>
      <p:par>
        <p:cTn id="1" dur="indefinite" restart="never" nodeType="tmRoot"/>
      </p:par>
    </p:tnLst>
  </p:timing>
  <p:extLst>
    <p:ext uri="{DCECCB84-F9BA-43D5-87BE-67443E8EF086}">
      <p15:sldGuideLst xmlns=""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0"/>
            <a:ext cx="7429499" cy="1047750"/>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a:xfrm>
            <a:off x="856060" y="1581150"/>
            <a:ext cx="7429499" cy="2762251"/>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92949553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3260" y="2481436"/>
            <a:ext cx="6515100" cy="1101600"/>
          </a:xfrm>
        </p:spPr>
        <p:txBody>
          <a:bodyPr anchor="b"/>
          <a:lstStyle>
            <a:lvl1pPr algn="r">
              <a:defRPr sz="3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313259" y="3583036"/>
            <a:ext cx="6515101" cy="6453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804242279"/>
      </p:ext>
    </p:extLst>
  </p:cSld>
  <p:clrMapOvr>
    <a:masterClrMapping/>
  </p:clrMapOvr>
  <p:transition>
    <p:fade/>
  </p:transition>
  <p:timing>
    <p:tnLst>
      <p:par>
        <p:cTn id="1" dur="indefinite" restart="never" nodeType="tmRoot"/>
      </p:par>
    </p:tnLst>
  </p:timing>
  <p:extLst>
    <p:ext uri="{DCECCB84-F9BA-43D5-87BE-67443E8EF086}">
      <p15:sldGuideLst xmlns=""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9" y="2000250"/>
            <a:ext cx="3657600" cy="234315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7959" y="2000250"/>
            <a:ext cx="3657600" cy="234315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995770385"/>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71961" y="1993900"/>
            <a:ext cx="3441698"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6059" y="2432447"/>
            <a:ext cx="3657600" cy="1910953"/>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32350" y="2000250"/>
            <a:ext cx="3453210"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7959" y="2432447"/>
            <a:ext cx="3657601" cy="1910953"/>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74C7A0-225D-4B52-8519-F3F58656B6FA}" type="datetimeFigureOut">
              <a:rPr lang="en-US" smtClean="0"/>
              <a:t>7/11/2016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149690132"/>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74C7A0-225D-4B52-8519-F3F58656B6FA}" type="datetimeFigureOut">
              <a:rPr lang="en-US" smtClean="0"/>
              <a:t>7/11/2016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68094569"/>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4C7A0-225D-4B52-8519-F3F58656B6FA}" type="datetimeFigureOut">
              <a:rPr lang="en-US" smtClean="0"/>
              <a:t>7/11/2016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604726479"/>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200150"/>
            <a:ext cx="2661841" cy="10287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827859" y="457201"/>
            <a:ext cx="4457701" cy="38862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6059" y="2228850"/>
            <a:ext cx="2661841" cy="13716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99100493"/>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200150"/>
            <a:ext cx="4000501" cy="10287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575300" y="-13716"/>
            <a:ext cx="2457449" cy="517779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56059" y="2228850"/>
            <a:ext cx="4000501" cy="13716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4799409" y="4412457"/>
            <a:ext cx="685800" cy="273844"/>
          </a:xfrm>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a:xfrm>
            <a:off x="856059" y="4412457"/>
            <a:ext cx="3829050" cy="273844"/>
          </a:xfrm>
        </p:spPr>
        <p:txBody>
          <a:bodyPr/>
          <a:lstStyle/>
          <a:p>
            <a:endParaRPr lang="en-US"/>
          </a:p>
        </p:txBody>
      </p:sp>
      <p:sp>
        <p:nvSpPr>
          <p:cNvPr id="7" name="Slide Number Placeholder 6"/>
          <p:cNvSpPr>
            <a:spLocks noGrp="1"/>
          </p:cNvSpPr>
          <p:nvPr>
            <p:ph type="sldNum" sz="quarter" idx="12"/>
          </p:nvPr>
        </p:nvSpPr>
        <p:spPr>
          <a:xfrm>
            <a:off x="8056960" y="4412457"/>
            <a:ext cx="241925" cy="273844"/>
          </a:xfrm>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87982965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3549649"/>
            <a:ext cx="7429500"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4847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56060" y="3974702"/>
            <a:ext cx="7429500" cy="370284"/>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7/11/2016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635492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1"/>
            <a:ext cx="7429499" cy="234314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56058" y="3257550"/>
            <a:ext cx="7429500" cy="108585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73283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627459"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457201"/>
            <a:ext cx="6972299" cy="20573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2514600"/>
            <a:ext cx="6629402"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856058" y="3257550"/>
            <a:ext cx="7429500" cy="108585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5113743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9" y="2481436"/>
            <a:ext cx="7429500" cy="11016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56058" y="3583036"/>
            <a:ext cx="7429501" cy="6453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2517827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627459"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457201"/>
            <a:ext cx="6972299" cy="20573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856059" y="2914650"/>
            <a:ext cx="7429500" cy="66675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56058" y="3581400"/>
            <a:ext cx="7429500" cy="762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623770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1"/>
            <a:ext cx="7429499" cy="20573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856059" y="2628900"/>
            <a:ext cx="7429500" cy="62865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56058" y="3257550"/>
            <a:ext cx="7429500" cy="108585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6219765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56060" y="457200"/>
            <a:ext cx="7429499" cy="142875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026331407"/>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673" y="457200"/>
            <a:ext cx="1657886" cy="38862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9" y="457200"/>
            <a:ext cx="5657850" cy="38862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7/11/2016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96907455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2.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5.pn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4.png"/><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98630" y="685800"/>
            <a:ext cx="7081238" cy="5578929"/>
          </a:xfrm>
          <a:prstGeom prst="rect">
            <a:avLst/>
          </a:prstGeom>
        </p:spPr>
      </p:pic>
      <p:pic>
        <p:nvPicPr>
          <p:cNvPr id="19" name="Picture 1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010400" y="57151"/>
            <a:ext cx="2019300" cy="452900"/>
          </a:xfrm>
          <a:prstGeom prst="rect">
            <a:avLst/>
          </a:prstGeom>
        </p:spPr>
      </p:pic>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574C7A0-225D-4B52-8519-F3F58656B6FA}" type="datetimeFigureOut">
              <a:rPr lang="en-US" smtClean="0"/>
              <a:t>7/11/2016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bg1"/>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bg1"/>
                </a:solidFill>
              </a:defRPr>
            </a:lvl1pPr>
          </a:lstStyle>
          <a:p>
            <a:fld id="{96698946-5958-4BA3-B11B-20294F8C1FFA}" type="slidenum">
              <a:rPr lang="en-US" smtClean="0"/>
              <a:t>‹#›</a:t>
            </a:fld>
            <a:endParaRPr lang="en-US"/>
          </a:p>
        </p:txBody>
      </p:sp>
      <p:pic>
        <p:nvPicPr>
          <p:cNvPr id="18" name="Picture 17"/>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33400" y="0"/>
            <a:ext cx="9829800" cy="5143500"/>
          </a:xfrm>
          <a:prstGeom prst="rect">
            <a:avLst/>
          </a:prstGeom>
        </p:spPr>
      </p:pic>
      <p:pic>
        <p:nvPicPr>
          <p:cNvPr id="12" name="Picture 1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3400" y="-342900"/>
            <a:ext cx="9144000" cy="5143500"/>
          </a:xfrm>
          <a:prstGeom prst="rect">
            <a:avLst/>
          </a:prstGeom>
        </p:spPr>
      </p:pic>
      <p:sp>
        <p:nvSpPr>
          <p:cNvPr id="2" name="Title Placeholder 1"/>
          <p:cNvSpPr>
            <a:spLocks noGrp="1"/>
          </p:cNvSpPr>
          <p:nvPr>
            <p:ph type="title"/>
          </p:nvPr>
        </p:nvSpPr>
        <p:spPr>
          <a:xfrm>
            <a:off x="990600" y="354806"/>
            <a:ext cx="7620000" cy="53697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90600" y="891779"/>
            <a:ext cx="7620000" cy="38516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235987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transition>
    <p:fade/>
  </p:transition>
  <p:timing>
    <p:tnLst>
      <p:par>
        <p:cTn id="1" dur="indefinite" restart="never" nodeType="tmRoot"/>
      </p:par>
    </p:tnLst>
  </p:timing>
  <p:txStyles>
    <p:titleStyle>
      <a:lvl1pPr algn="ctr" defTabSz="685800" rtl="0" eaLnBrk="1" latinLnBrk="0" hangingPunct="1">
        <a:spcBef>
          <a:spcPct val="0"/>
        </a:spcBef>
        <a:buNone/>
        <a:defRPr sz="3000" b="1" kern="1200">
          <a:solidFill>
            <a:schemeClr val="accent1">
              <a:lumMod val="75000"/>
            </a:schemeClr>
          </a:solidFill>
          <a:latin typeface="+mj-lt"/>
          <a:ea typeface="+mj-ea"/>
          <a:cs typeface="+mj-cs"/>
        </a:defRPr>
      </a:lvl1pPr>
    </p:titleStyle>
    <p:bodyStyle>
      <a:lvl1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1pPr>
      <a:lvl2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2pPr>
      <a:lvl3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3pPr>
      <a:lvl4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4pPr>
      <a:lvl5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352800" y="685800"/>
            <a:ext cx="9335408" cy="5578929"/>
          </a:xfrm>
          <a:prstGeom prst="rect">
            <a:avLst/>
          </a:prstGeom>
        </p:spPr>
      </p:pic>
      <p:pic>
        <p:nvPicPr>
          <p:cNvPr id="19" name="Picture 1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010400" y="57151"/>
            <a:ext cx="2019300" cy="452900"/>
          </a:xfrm>
          <a:prstGeom prst="rect">
            <a:avLst/>
          </a:prstGeom>
        </p:spPr>
      </p:pic>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0EABC2-A707-411B-ADC3-8B0B96869775}" type="datetime1">
              <a:rPr lang="en-US" smtClean="0"/>
              <a:t>7/11/2016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bg1"/>
                </a:solidFill>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bg1"/>
                </a:solidFill>
              </a:defRPr>
            </a:lvl1pPr>
          </a:lstStyle>
          <a:p>
            <a:fld id="{7D3D4356-750F-43A5-86F1-332F9B8C8A9C}" type="slidenum">
              <a:rPr lang="en-US" smtClean="0"/>
              <a:pPr/>
              <a:t>‹#›</a:t>
            </a:fld>
            <a:endParaRPr lang="en-US" dirty="0"/>
          </a:p>
        </p:txBody>
      </p:sp>
      <p:pic>
        <p:nvPicPr>
          <p:cNvPr id="18" name="Picture 1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3400" y="0"/>
            <a:ext cx="9829800" cy="5143500"/>
          </a:xfrm>
          <a:prstGeom prst="rect">
            <a:avLst/>
          </a:prstGeom>
        </p:spPr>
      </p:pic>
      <p:pic>
        <p:nvPicPr>
          <p:cNvPr id="12" name="Picture 1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33400" y="-342900"/>
            <a:ext cx="9144000" cy="5143500"/>
          </a:xfrm>
          <a:prstGeom prst="rect">
            <a:avLst/>
          </a:prstGeom>
        </p:spPr>
      </p:pic>
      <p:sp>
        <p:nvSpPr>
          <p:cNvPr id="2" name="Title Placeholder 1"/>
          <p:cNvSpPr>
            <a:spLocks noGrp="1"/>
          </p:cNvSpPr>
          <p:nvPr>
            <p:ph type="title"/>
          </p:nvPr>
        </p:nvSpPr>
        <p:spPr>
          <a:xfrm>
            <a:off x="990600" y="354806"/>
            <a:ext cx="7620000" cy="53697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90600" y="891779"/>
            <a:ext cx="7620000" cy="38516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029306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timing>
    <p:tnLst>
      <p:par>
        <p:cTn id="1" dur="indefinite" restart="never" nodeType="tmRoot"/>
      </p:par>
    </p:tnLst>
  </p:timing>
  <p:hf sldNum="0" hdr="0" ftr="0" dt="0"/>
  <p:txStyles>
    <p:titleStyle>
      <a:lvl1pPr algn="ctr" defTabSz="685800" rtl="0" eaLnBrk="1" latinLnBrk="0" hangingPunct="1">
        <a:spcBef>
          <a:spcPct val="0"/>
        </a:spcBef>
        <a:buNone/>
        <a:defRPr sz="3000" b="1" kern="1200">
          <a:solidFill>
            <a:schemeClr val="accent1">
              <a:lumMod val="75000"/>
            </a:schemeClr>
          </a:solidFill>
          <a:latin typeface="+mj-lt"/>
          <a:ea typeface="+mj-ea"/>
          <a:cs typeface="+mj-cs"/>
        </a:defRPr>
      </a:lvl1pPr>
    </p:titleStyle>
    <p:bodyStyle>
      <a:lvl1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1pPr>
      <a:lvl2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2pPr>
      <a:lvl3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3pPr>
      <a:lvl4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4pPr>
      <a:lvl5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6060" y="457200"/>
            <a:ext cx="7429499" cy="14287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6060" y="2000250"/>
            <a:ext cx="7429499" cy="234315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628209" y="4412457"/>
            <a:ext cx="1200150" cy="273844"/>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C574C7A0-225D-4B52-8519-F3F58656B6FA}" type="datetimeFigureOut">
              <a:rPr lang="en-US" smtClean="0"/>
              <a:t>7/11/2016</a:t>
            </a:fld>
            <a:endParaRPr lang="en-US"/>
          </a:p>
        </p:txBody>
      </p:sp>
      <p:sp>
        <p:nvSpPr>
          <p:cNvPr id="5" name="Footer Placeholder 4"/>
          <p:cNvSpPr>
            <a:spLocks noGrp="1"/>
          </p:cNvSpPr>
          <p:nvPr>
            <p:ph type="ftr" sz="quarter" idx="3"/>
          </p:nvPr>
        </p:nvSpPr>
        <p:spPr>
          <a:xfrm>
            <a:off x="856059" y="4412457"/>
            <a:ext cx="5657850" cy="273844"/>
          </a:xfrm>
          <a:prstGeom prst="rect">
            <a:avLst/>
          </a:prstGeom>
        </p:spPr>
        <p:txBody>
          <a:bodyPr vert="horz" lIns="91440" tIns="45720" rIns="91440" bIns="45720" rtlCol="0" anchor="ctr"/>
          <a:lstStyle>
            <a:lvl1pPr algn="l">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885510" y="4412457"/>
            <a:ext cx="413375" cy="273844"/>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96698946-5958-4BA3-B11B-20294F8C1FFA}" type="slidenum">
              <a:rPr lang="en-US" smtClean="0"/>
              <a:t>‹#›</a:t>
            </a:fld>
            <a:endParaRPr lang="en-US"/>
          </a:p>
        </p:txBody>
      </p:sp>
    </p:spTree>
    <p:extLst>
      <p:ext uri="{BB962C8B-B14F-4D97-AF65-F5344CB8AC3E}">
        <p14:creationId xmlns:p14="http://schemas.microsoft.com/office/powerpoint/2010/main" val="74838049"/>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ransition>
    <p:fade/>
  </p:transition>
  <p:timing>
    <p:tnLst>
      <p:par>
        <p:cTn id="1" dur="indefinite" restart="never" nodeType="tmRoot"/>
      </p:par>
    </p:tnLst>
  </p:timing>
  <p:txStyles>
    <p:titleStyle>
      <a:lvl1pPr algn="l" defTabSz="342900" rtl="0" eaLnBrk="1" latinLnBrk="0" hangingPunct="1">
        <a:spcBef>
          <a:spcPct val="0"/>
        </a:spcBef>
        <a:buNone/>
        <a:defRPr sz="24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15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13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ChangeArrowheads="1"/>
          </p:cNvSpPr>
          <p:nvPr/>
        </p:nvSpPr>
        <p:spPr bwMode="auto">
          <a:xfrm>
            <a:off x="762001" y="914400"/>
            <a:ext cx="7705725"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scene3d>
              <a:camera prst="orthographicFront"/>
              <a:lightRig rig="threePt" dir="t"/>
            </a:scene3d>
            <a:sp3d extrusionH="57150">
              <a:bevelT w="38100" h="38100"/>
            </a:sp3d>
          </a:bodyPr>
          <a:lstStyle/>
          <a:p>
            <a:pPr algn="ctr"/>
            <a:r>
              <a:rPr lang="en-US" sz="4800" dirty="0">
                <a:solidFill>
                  <a:srgbClr val="FF0000"/>
                </a:solidFill>
                <a:effectLst>
                  <a:outerShdw blurRad="38100" dist="38100" dir="2700000" algn="tl">
                    <a:srgbClr val="000000"/>
                  </a:outerShdw>
                </a:effectLst>
              </a:rPr>
              <a:t>Ch. 8</a:t>
            </a:r>
          </a:p>
        </p:txBody>
      </p:sp>
      <p:sp>
        <p:nvSpPr>
          <p:cNvPr id="57350" name="Rectangle 6"/>
          <p:cNvSpPr>
            <a:spLocks noChangeArrowheads="1"/>
          </p:cNvSpPr>
          <p:nvPr/>
        </p:nvSpPr>
        <p:spPr bwMode="auto">
          <a:xfrm>
            <a:off x="152400" y="1742833"/>
            <a:ext cx="8315326" cy="2582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scene3d>
              <a:camera prst="orthographicFront"/>
              <a:lightRig rig="threePt" dir="t"/>
            </a:scene3d>
            <a:sp3d extrusionH="57150" prstMaterial="dkEdge">
              <a:bevelT w="107950" h="31750"/>
            </a:sp3d>
          </a:bodyPr>
          <a:lstStyle/>
          <a:p>
            <a:pPr algn="ctr"/>
            <a:r>
              <a:rPr lang="en-US" sz="5400" b="0" dirty="0">
                <a:solidFill>
                  <a:srgbClr val="FFC000"/>
                </a:solidFill>
                <a:effectLst>
                  <a:outerShdw blurRad="114300" dist="76200" dir="2700000" algn="tl">
                    <a:srgbClr val="000000">
                      <a:alpha val="83000"/>
                    </a:srgbClr>
                  </a:outerShdw>
                </a:effectLst>
                <a:latin typeface="Arial Rounded MT Bold" pitchFamily="34" charset="0"/>
              </a:rPr>
              <a:t>Technology </a:t>
            </a:r>
            <a:endParaRPr lang="en-US" sz="5400" b="0" dirty="0" smtClean="0">
              <a:solidFill>
                <a:srgbClr val="FFC000"/>
              </a:solidFill>
              <a:effectLst>
                <a:outerShdw blurRad="114300" dist="76200" dir="2700000" algn="tl">
                  <a:srgbClr val="000000">
                    <a:alpha val="83000"/>
                  </a:srgbClr>
                </a:outerShdw>
              </a:effectLst>
              <a:latin typeface="Arial Rounded MT Bold" pitchFamily="34" charset="0"/>
            </a:endParaRPr>
          </a:p>
          <a:p>
            <a:pPr algn="ctr"/>
            <a:r>
              <a:rPr lang="en-US" sz="5400" b="0" dirty="0" smtClean="0">
                <a:solidFill>
                  <a:srgbClr val="FFC000"/>
                </a:solidFill>
                <a:effectLst>
                  <a:outerShdw blurRad="114300" dist="76200" dir="2700000" algn="tl">
                    <a:srgbClr val="000000">
                      <a:alpha val="83000"/>
                    </a:srgbClr>
                  </a:outerShdw>
                </a:effectLst>
                <a:latin typeface="Arial Rounded MT Bold" pitchFamily="34" charset="0"/>
              </a:rPr>
              <a:t>Strategy</a:t>
            </a:r>
            <a:r>
              <a:rPr lang="en-US" sz="5400" b="0" dirty="0">
                <a:solidFill>
                  <a:srgbClr val="FFC000"/>
                </a:solidFill>
                <a:effectLst>
                  <a:outerShdw blurRad="114300" dist="76200" dir="2700000" algn="tl">
                    <a:srgbClr val="000000">
                      <a:alpha val="83000"/>
                    </a:srgbClr>
                  </a:outerShdw>
                </a:effectLst>
                <a:latin typeface="Arial Rounded MT Bold" pitchFamily="34" charset="0"/>
              </a:rPr>
              <a:t>:</a:t>
            </a:r>
          </a:p>
          <a:p>
            <a:pPr algn="ctr"/>
            <a:r>
              <a:rPr lang="en-US" sz="5400" b="0" dirty="0">
                <a:solidFill>
                  <a:srgbClr val="FFC000"/>
                </a:solidFill>
                <a:effectLst>
                  <a:outerShdw blurRad="114300" dist="76200" dir="2700000" algn="tl">
                    <a:srgbClr val="000000">
                      <a:alpha val="83000"/>
                    </a:srgbClr>
                  </a:outerShdw>
                </a:effectLst>
                <a:latin typeface="Arial Rounded MT Bold" pitchFamily="34" charset="0"/>
              </a:rPr>
              <a:t>Overview</a:t>
            </a:r>
          </a:p>
        </p:txBody>
      </p:sp>
    </p:spTree>
    <p:extLst>
      <p:ext uri="{BB962C8B-B14F-4D97-AF65-F5344CB8AC3E}">
        <p14:creationId xmlns:p14="http://schemas.microsoft.com/office/powerpoint/2010/main" val="33969540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7349"/>
                                        </p:tgtEl>
                                        <p:attrNameLst>
                                          <p:attrName>style.visibility</p:attrName>
                                        </p:attrNameLst>
                                      </p:cBhvr>
                                      <p:to>
                                        <p:strVal val="visible"/>
                                      </p:to>
                                    </p:set>
                                    <p:anim calcmode="lin" valueType="num">
                                      <p:cBhvr>
                                        <p:cTn id="7" dur="500" fill="hold"/>
                                        <p:tgtEl>
                                          <p:spTgt spid="57349"/>
                                        </p:tgtEl>
                                        <p:attrNameLst>
                                          <p:attrName>ppt_w</p:attrName>
                                        </p:attrNameLst>
                                      </p:cBhvr>
                                      <p:tavLst>
                                        <p:tav tm="0">
                                          <p:val>
                                            <p:fltVal val="0"/>
                                          </p:val>
                                        </p:tav>
                                        <p:tav tm="100000">
                                          <p:val>
                                            <p:strVal val="#ppt_w"/>
                                          </p:val>
                                        </p:tav>
                                      </p:tavLst>
                                    </p:anim>
                                    <p:anim calcmode="lin" valueType="num">
                                      <p:cBhvr>
                                        <p:cTn id="8" dur="500" fill="hold"/>
                                        <p:tgtEl>
                                          <p:spTgt spid="57349"/>
                                        </p:tgtEl>
                                        <p:attrNameLst>
                                          <p:attrName>ppt_h</p:attrName>
                                        </p:attrNameLst>
                                      </p:cBhvr>
                                      <p:tavLst>
                                        <p:tav tm="0">
                                          <p:val>
                                            <p:fltVal val="0"/>
                                          </p:val>
                                        </p:tav>
                                        <p:tav tm="100000">
                                          <p:val>
                                            <p:strVal val="#ppt_h"/>
                                          </p:val>
                                        </p:tav>
                                      </p:tavLst>
                                    </p:anim>
                                    <p:animEffect transition="in" filter="fade">
                                      <p:cBhvr>
                                        <p:cTn id="9" dur="500"/>
                                        <p:tgtEl>
                                          <p:spTgt spid="57349"/>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57350"/>
                                        </p:tgtEl>
                                        <p:attrNameLst>
                                          <p:attrName>style.visibility</p:attrName>
                                        </p:attrNameLst>
                                      </p:cBhvr>
                                      <p:to>
                                        <p:strVal val="visible"/>
                                      </p:to>
                                    </p:set>
                                    <p:anim calcmode="lin" valueType="num">
                                      <p:cBhvr>
                                        <p:cTn id="13" dur="500" fill="hold"/>
                                        <p:tgtEl>
                                          <p:spTgt spid="57350"/>
                                        </p:tgtEl>
                                        <p:attrNameLst>
                                          <p:attrName>ppt_w</p:attrName>
                                        </p:attrNameLst>
                                      </p:cBhvr>
                                      <p:tavLst>
                                        <p:tav tm="0">
                                          <p:val>
                                            <p:fltVal val="0"/>
                                          </p:val>
                                        </p:tav>
                                        <p:tav tm="100000">
                                          <p:val>
                                            <p:strVal val="#ppt_w"/>
                                          </p:val>
                                        </p:tav>
                                      </p:tavLst>
                                    </p:anim>
                                    <p:anim calcmode="lin" valueType="num">
                                      <p:cBhvr>
                                        <p:cTn id="14" dur="500" fill="hold"/>
                                        <p:tgtEl>
                                          <p:spTgt spid="57350"/>
                                        </p:tgtEl>
                                        <p:attrNameLst>
                                          <p:attrName>ppt_h</p:attrName>
                                        </p:attrNameLst>
                                      </p:cBhvr>
                                      <p:tavLst>
                                        <p:tav tm="0">
                                          <p:val>
                                            <p:fltVal val="0"/>
                                          </p:val>
                                        </p:tav>
                                        <p:tav tm="100000">
                                          <p:val>
                                            <p:strVal val="#ppt_h"/>
                                          </p:val>
                                        </p:tav>
                                      </p:tavLst>
                                    </p:anim>
                                    <p:animEffect transition="in" filter="fade">
                                      <p:cBhvr>
                                        <p:cTn id="15"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p:bldP spid="573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dirty="0"/>
              <a:t>Definition</a:t>
            </a:r>
          </a:p>
        </p:txBody>
      </p:sp>
      <p:sp>
        <p:nvSpPr>
          <p:cNvPr id="177155" name="Rectangle 3"/>
          <p:cNvSpPr>
            <a:spLocks noGrp="1" noChangeArrowheads="1"/>
          </p:cNvSpPr>
          <p:nvPr>
            <p:ph type="body" idx="1"/>
          </p:nvPr>
        </p:nvSpPr>
        <p:spPr/>
        <p:txBody>
          <a:bodyPr>
            <a:normAutofit fontScale="85000" lnSpcReduction="20000"/>
          </a:bodyPr>
          <a:lstStyle/>
          <a:p>
            <a:pPr marL="285750" indent="-285750">
              <a:lnSpc>
                <a:spcPct val="90000"/>
              </a:lnSpc>
            </a:pPr>
            <a:r>
              <a:rPr lang="en-US" sz="2400" dirty="0" smtClean="0">
                <a:solidFill>
                  <a:schemeClr val="folHlink"/>
                </a:solidFill>
              </a:rPr>
              <a:t>Technology Strategy is term to describe </a:t>
            </a:r>
            <a:r>
              <a:rPr lang="en-US" sz="2400" b="1" i="1" dirty="0" smtClean="0">
                <a:solidFill>
                  <a:schemeClr val="folHlink"/>
                </a:solidFill>
              </a:rPr>
              <a:t>the strategically important technology choices made by a firm</a:t>
            </a:r>
            <a:r>
              <a:rPr lang="en-US" sz="2400" dirty="0" smtClean="0">
                <a:solidFill>
                  <a:schemeClr val="folHlink"/>
                </a:solidFill>
              </a:rPr>
              <a:t>.</a:t>
            </a:r>
          </a:p>
          <a:p>
            <a:pPr marL="285750" indent="-285750">
              <a:lnSpc>
                <a:spcPct val="90000"/>
              </a:lnSpc>
            </a:pPr>
            <a:r>
              <a:rPr lang="en-US" sz="2400" dirty="0" smtClean="0">
                <a:solidFill>
                  <a:schemeClr val="folHlink"/>
                </a:solidFill>
              </a:rPr>
              <a:t>Firm’s success depended critically on its technology-related decisions, such as the choice of appropriate technologies, as well as the divestiture of technologies whose time had run out. </a:t>
            </a:r>
          </a:p>
          <a:p>
            <a:pPr marL="285750" indent="-285750">
              <a:lnSpc>
                <a:spcPct val="90000"/>
              </a:lnSpc>
            </a:pPr>
            <a:r>
              <a:rPr lang="en-US" sz="2400" dirty="0" smtClean="0">
                <a:solidFill>
                  <a:schemeClr val="folHlink"/>
                </a:solidFill>
              </a:rPr>
              <a:t>This decisions involve investing in programs to develop technologies for commercial applications, the kind of technologies that are embodied in the products marketed by the firm, as well as the choice of technologies to deploy in its value chain.</a:t>
            </a:r>
            <a:endParaRPr lang="en-US" sz="2400" dirty="0"/>
          </a:p>
        </p:txBody>
      </p:sp>
    </p:spTree>
    <p:extLst>
      <p:ext uri="{BB962C8B-B14F-4D97-AF65-F5344CB8AC3E}">
        <p14:creationId xmlns:p14="http://schemas.microsoft.com/office/powerpoint/2010/main" val="27851601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dirty="0"/>
              <a:t>Definition</a:t>
            </a:r>
          </a:p>
        </p:txBody>
      </p:sp>
      <p:sp>
        <p:nvSpPr>
          <p:cNvPr id="177155" name="Rectangle 3"/>
          <p:cNvSpPr>
            <a:spLocks noGrp="1" noChangeArrowheads="1"/>
          </p:cNvSpPr>
          <p:nvPr>
            <p:ph type="body" idx="1"/>
          </p:nvPr>
        </p:nvSpPr>
        <p:spPr/>
        <p:txBody>
          <a:bodyPr>
            <a:normAutofit fontScale="92500" lnSpcReduction="10000"/>
          </a:bodyPr>
          <a:lstStyle/>
          <a:p>
            <a:pPr marL="285750" indent="-285750" algn="just">
              <a:lnSpc>
                <a:spcPct val="90000"/>
              </a:lnSpc>
            </a:pPr>
            <a:r>
              <a:rPr lang="en-US" sz="2400" dirty="0" smtClean="0">
                <a:solidFill>
                  <a:schemeClr val="folHlink"/>
                </a:solidFill>
              </a:rPr>
              <a:t>Technology strategy is the revealed pattern in the technology choices of firms. The choices involve the commitment of resources for the appropriation, maintenance, deployment, and abandonment of technological capabilities.</a:t>
            </a:r>
          </a:p>
          <a:p>
            <a:pPr marL="285750" indent="-285750" algn="just">
              <a:lnSpc>
                <a:spcPct val="90000"/>
              </a:lnSpc>
            </a:pPr>
            <a:r>
              <a:rPr lang="en-US" sz="2400" dirty="0" smtClean="0">
                <a:solidFill>
                  <a:schemeClr val="folHlink"/>
                </a:solidFill>
              </a:rPr>
              <a:t>These technology choices determine the character and extent of the firms’ principal technical capabilities and the set of available product and process platforms.</a:t>
            </a:r>
            <a:endParaRPr lang="en-US" sz="2400" dirty="0"/>
          </a:p>
        </p:txBody>
      </p:sp>
    </p:spTree>
    <p:extLst>
      <p:ext uri="{BB962C8B-B14F-4D97-AF65-F5344CB8AC3E}">
        <p14:creationId xmlns:p14="http://schemas.microsoft.com/office/powerpoint/2010/main" val="1083277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856060" y="457200"/>
            <a:ext cx="7906940" cy="666750"/>
          </a:xfrm>
        </p:spPr>
        <p:txBody>
          <a:bodyPr>
            <a:noAutofit/>
          </a:bodyPr>
          <a:lstStyle/>
          <a:p>
            <a:r>
              <a:rPr lang="en-US" dirty="0" smtClean="0">
                <a:solidFill>
                  <a:srgbClr val="CC00CC"/>
                </a:solidFill>
              </a:rPr>
              <a:t>FOUR IMPORTANT POINTS ARE CAPTURED IN THIS DEFINITION:</a:t>
            </a:r>
            <a:endParaRPr lang="en-US" dirty="0">
              <a:solidFill>
                <a:srgbClr val="CC00CC"/>
              </a:solidFill>
            </a:endParaRPr>
          </a:p>
        </p:txBody>
      </p:sp>
      <p:sp>
        <p:nvSpPr>
          <p:cNvPr id="178179" name="Rectangle 3"/>
          <p:cNvSpPr>
            <a:spLocks noGrp="1" noChangeArrowheads="1"/>
          </p:cNvSpPr>
          <p:nvPr>
            <p:ph type="body" idx="1"/>
          </p:nvPr>
        </p:nvSpPr>
        <p:spPr>
          <a:xfrm>
            <a:off x="685800" y="1352550"/>
            <a:ext cx="7924800" cy="3373041"/>
          </a:xfrm>
        </p:spPr>
        <p:txBody>
          <a:bodyPr/>
          <a:lstStyle/>
          <a:p>
            <a:pPr>
              <a:lnSpc>
                <a:spcPct val="80000"/>
              </a:lnSpc>
            </a:pPr>
            <a:r>
              <a:rPr lang="en-US" sz="2000" dirty="0" smtClean="0">
                <a:solidFill>
                  <a:schemeClr val="tx1"/>
                </a:solidFill>
                <a:effectLst/>
              </a:rPr>
              <a:t>Technology strategy focuses on </a:t>
            </a:r>
            <a:r>
              <a:rPr lang="en-US" sz="2000" b="1" dirty="0" smtClean="0">
                <a:solidFill>
                  <a:schemeClr val="tx1"/>
                </a:solidFill>
                <a:effectLst>
                  <a:outerShdw blurRad="38100" dist="38100" dir="2700000" algn="tl">
                    <a:srgbClr val="000000">
                      <a:alpha val="43137"/>
                    </a:srgbClr>
                  </a:outerShdw>
                </a:effectLst>
              </a:rPr>
              <a:t>the kinds of technologies </a:t>
            </a:r>
            <a:r>
              <a:rPr lang="en-US" sz="2000" dirty="0" smtClean="0">
                <a:solidFill>
                  <a:schemeClr val="tx1"/>
                </a:solidFill>
                <a:effectLst/>
              </a:rPr>
              <a:t>that a firm selects for acquisition, development, deployment, or divestment.</a:t>
            </a:r>
            <a:endParaRPr lang="en-US" sz="2000" dirty="0">
              <a:solidFill>
                <a:schemeClr val="tx1"/>
              </a:solidFill>
              <a:effectLst/>
            </a:endParaRPr>
          </a:p>
          <a:p>
            <a:pPr>
              <a:lnSpc>
                <a:spcPct val="80000"/>
              </a:lnSpc>
            </a:pPr>
            <a:r>
              <a:rPr lang="en-US" sz="2000" b="1" dirty="0" smtClean="0">
                <a:solidFill>
                  <a:schemeClr val="tx1"/>
                </a:solidFill>
                <a:effectLst>
                  <a:outerShdw blurRad="38100" dist="38100" dir="2700000" algn="tl">
                    <a:srgbClr val="000000">
                      <a:alpha val="43137"/>
                    </a:srgbClr>
                  </a:outerShdw>
                </a:effectLst>
              </a:rPr>
              <a:t>Commitments </a:t>
            </a:r>
            <a:r>
              <a:rPr lang="en-US" sz="2000" dirty="0" smtClean="0">
                <a:solidFill>
                  <a:schemeClr val="tx1"/>
                </a:solidFill>
                <a:effectLst/>
              </a:rPr>
              <a:t>surrounding technology selection define technology strategies. We used the term revealed pattern, i.e. patterns that are not merely intended but accomplished.</a:t>
            </a:r>
            <a:endParaRPr lang="en-US" sz="2000" dirty="0">
              <a:solidFill>
                <a:schemeClr val="tx1"/>
              </a:solidFill>
              <a:effectLst/>
            </a:endParaRPr>
          </a:p>
          <a:p>
            <a:pPr>
              <a:lnSpc>
                <a:spcPct val="80000"/>
              </a:lnSpc>
            </a:pPr>
            <a:r>
              <a:rPr lang="en-US" sz="2000" dirty="0" smtClean="0">
                <a:solidFill>
                  <a:schemeClr val="tx1"/>
                </a:solidFill>
                <a:effectLst/>
              </a:rPr>
              <a:t>Technology strategies are </a:t>
            </a:r>
            <a:r>
              <a:rPr lang="en-US" sz="2000" b="1" dirty="0" smtClean="0">
                <a:solidFill>
                  <a:schemeClr val="tx1"/>
                </a:solidFill>
                <a:effectLst>
                  <a:outerShdw blurRad="38100" dist="38100" dir="2700000" algn="tl">
                    <a:srgbClr val="000000">
                      <a:alpha val="43137"/>
                    </a:srgbClr>
                  </a:outerShdw>
                </a:effectLst>
              </a:rPr>
              <a:t>not confined to high-technology </a:t>
            </a:r>
            <a:r>
              <a:rPr lang="en-US" sz="2000" dirty="0" smtClean="0">
                <a:solidFill>
                  <a:schemeClr val="tx1"/>
                </a:solidFill>
                <a:effectLst/>
              </a:rPr>
              <a:t>industries. Even a capacity-driven industry or a customer-driven industry requires a technology strategy.</a:t>
            </a:r>
            <a:endParaRPr lang="en-US" sz="2000" dirty="0">
              <a:solidFill>
                <a:schemeClr val="tx1"/>
              </a:solidFill>
              <a:effectLst/>
            </a:endParaRPr>
          </a:p>
          <a:p>
            <a:pPr>
              <a:lnSpc>
                <a:spcPct val="80000"/>
              </a:lnSpc>
            </a:pPr>
            <a:r>
              <a:rPr lang="en-US" sz="2000" dirty="0" smtClean="0">
                <a:solidFill>
                  <a:schemeClr val="tx1"/>
                </a:solidFill>
                <a:effectLst/>
              </a:rPr>
              <a:t>Finally, technology strategies </a:t>
            </a:r>
            <a:r>
              <a:rPr lang="en-US" sz="2000" b="1" dirty="0" smtClean="0">
                <a:solidFill>
                  <a:schemeClr val="tx1"/>
                </a:solidFill>
                <a:effectLst>
                  <a:outerShdw blurRad="38100" dist="38100" dir="2700000" algn="tl">
                    <a:srgbClr val="000000">
                      <a:alpha val="43137"/>
                    </a:srgbClr>
                  </a:outerShdw>
                </a:effectLst>
              </a:rPr>
              <a:t>embrace</a:t>
            </a:r>
            <a:r>
              <a:rPr lang="en-US" sz="2000" dirty="0" smtClean="0">
                <a:solidFill>
                  <a:schemeClr val="tx1"/>
                </a:solidFill>
                <a:effectLst/>
              </a:rPr>
              <a:t> both the hardware and software elements of a technology.</a:t>
            </a:r>
            <a:endParaRPr lang="en-US" sz="2000" dirty="0">
              <a:solidFill>
                <a:schemeClr val="tx1"/>
              </a:solidFill>
              <a:effectLst/>
            </a:endParaRPr>
          </a:p>
        </p:txBody>
      </p:sp>
    </p:spTree>
    <p:extLst>
      <p:ext uri="{BB962C8B-B14F-4D97-AF65-F5344CB8AC3E}">
        <p14:creationId xmlns:p14="http://schemas.microsoft.com/office/powerpoint/2010/main" val="956612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4"/>
          <p:cNvSpPr>
            <a:spLocks noGrp="1" noChangeArrowheads="1"/>
          </p:cNvSpPr>
          <p:nvPr>
            <p:ph type="ctrTitle"/>
          </p:nvPr>
        </p:nvSpPr>
        <p:spPr>
          <a:xfrm>
            <a:off x="457200" y="1885950"/>
            <a:ext cx="8153400" cy="1543050"/>
          </a:xfrm>
        </p:spPr>
        <p:txBody>
          <a:bodyPr>
            <a:noAutofit/>
            <a:scene3d>
              <a:camera prst="orthographicFront"/>
              <a:lightRig rig="twoPt" dir="t"/>
            </a:scene3d>
            <a:sp3d extrusionH="57150" prstMaterial="plastic">
              <a:bevelT w="50800" h="38100"/>
            </a:sp3d>
          </a:bodyPr>
          <a:lstStyle/>
          <a:p>
            <a:r>
              <a:rPr lang="en-US" sz="4800" b="1" cap="none" dirty="0" smtClean="0">
                <a:ln>
                  <a:noFill/>
                </a:ln>
                <a:solidFill>
                  <a:schemeClr val="accent4">
                    <a:lumMod val="75000"/>
                  </a:schemeClr>
                </a:solidFill>
                <a:effectLst>
                  <a:outerShdw blurRad="76200" dist="76200" dir="2700000" algn="tl" rotWithShape="0">
                    <a:prstClr val="black">
                      <a:alpha val="65000"/>
                    </a:prstClr>
                  </a:outerShdw>
                </a:effectLst>
              </a:rPr>
              <a:t>The Key Principles Underlying Technology Strategy</a:t>
            </a:r>
            <a:endParaRPr lang="en-US" sz="4800" b="1" cap="none" dirty="0">
              <a:ln>
                <a:noFill/>
              </a:ln>
              <a:solidFill>
                <a:schemeClr val="accent4">
                  <a:lumMod val="75000"/>
                </a:schemeClr>
              </a:solidFill>
              <a:effectLst>
                <a:outerShdw blurRad="76200" dist="76200" dir="2700000" algn="tl" rotWithShape="0">
                  <a:prstClr val="black">
                    <a:alpha val="65000"/>
                  </a:prstClr>
                </a:outerShdw>
              </a:effectLst>
            </a:endParaRPr>
          </a:p>
        </p:txBody>
      </p:sp>
    </p:spTree>
    <p:extLst>
      <p:ext uri="{BB962C8B-B14F-4D97-AF65-F5344CB8AC3E}">
        <p14:creationId xmlns:p14="http://schemas.microsoft.com/office/powerpoint/2010/main" val="1400293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noAutofit/>
          </a:bodyPr>
          <a:lstStyle/>
          <a:p>
            <a:r>
              <a:rPr lang="en-US" dirty="0"/>
              <a:t>We will try to answer such question as:</a:t>
            </a:r>
          </a:p>
        </p:txBody>
      </p:sp>
      <p:sp>
        <p:nvSpPr>
          <p:cNvPr id="169987" name="Rectangle 3"/>
          <p:cNvSpPr>
            <a:spLocks noGrp="1" noChangeArrowheads="1"/>
          </p:cNvSpPr>
          <p:nvPr>
            <p:ph type="body" idx="1"/>
          </p:nvPr>
        </p:nvSpPr>
        <p:spPr/>
        <p:txBody>
          <a:bodyPr>
            <a:normAutofit/>
          </a:bodyPr>
          <a:lstStyle/>
          <a:p>
            <a:pPr marL="609600" indent="-609600"/>
            <a:r>
              <a:rPr lang="en-US" sz="1800" dirty="0"/>
              <a:t>What is technology strategy?</a:t>
            </a:r>
          </a:p>
          <a:p>
            <a:pPr marL="609600" indent="-609600"/>
            <a:r>
              <a:rPr lang="en-US" sz="1800" dirty="0"/>
              <a:t>What are the principles underlying the formulation of technology strategy?</a:t>
            </a:r>
          </a:p>
          <a:p>
            <a:pPr marL="609600" indent="-609600"/>
            <a:r>
              <a:rPr lang="en-US" sz="1800" dirty="0"/>
              <a:t>What are the steps involved in formulating a technology strategy?</a:t>
            </a:r>
          </a:p>
        </p:txBody>
      </p:sp>
    </p:spTree>
    <p:extLst>
      <p:ext uri="{BB962C8B-B14F-4D97-AF65-F5344CB8AC3E}">
        <p14:creationId xmlns:p14="http://schemas.microsoft.com/office/powerpoint/2010/main" val="3001959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533400" y="133350"/>
            <a:ext cx="7429499" cy="1047750"/>
          </a:xfrm>
        </p:spPr>
        <p:txBody>
          <a:bodyPr>
            <a:noAutofit/>
          </a:bodyPr>
          <a:lstStyle/>
          <a:p>
            <a:r>
              <a:rPr lang="en-US" sz="2800" dirty="0">
                <a:solidFill>
                  <a:schemeClr val="tx1"/>
                </a:solidFill>
                <a:effectLst>
                  <a:outerShdw blurRad="38100" dist="38100" dir="2700000" algn="tl">
                    <a:srgbClr val="FFFFFF"/>
                  </a:outerShdw>
                </a:effectLst>
              </a:rPr>
              <a:t>The Domain of Technology Choice</a:t>
            </a:r>
          </a:p>
        </p:txBody>
      </p:sp>
      <p:sp>
        <p:nvSpPr>
          <p:cNvPr id="171011" name="Rectangle 3"/>
          <p:cNvSpPr>
            <a:spLocks noGrp="1" noChangeArrowheads="1"/>
          </p:cNvSpPr>
          <p:nvPr>
            <p:ph type="body" idx="1"/>
          </p:nvPr>
        </p:nvSpPr>
        <p:spPr>
          <a:xfrm>
            <a:off x="381000" y="1198960"/>
            <a:ext cx="8153400" cy="3373040"/>
          </a:xfrm>
        </p:spPr>
        <p:txBody>
          <a:bodyPr>
            <a:noAutofit/>
          </a:bodyPr>
          <a:lstStyle/>
          <a:p>
            <a:pPr marL="0" indent="0">
              <a:buFontTx/>
              <a:buNone/>
            </a:pPr>
            <a:r>
              <a:rPr lang="en-US" sz="2000" dirty="0"/>
              <a:t>Firms make myriad technology choice as they compete in the marketplace. Broadly, such choice are made in three domains:</a:t>
            </a:r>
          </a:p>
          <a:p>
            <a:pPr marL="723900" lvl="1" indent="-457200"/>
            <a:r>
              <a:rPr lang="en-US" sz="1800" dirty="0">
                <a:solidFill>
                  <a:srgbClr val="00FF00"/>
                </a:solidFill>
              </a:rPr>
              <a:t>Technology Appropriation</a:t>
            </a:r>
            <a:r>
              <a:rPr lang="en-US" sz="1800" dirty="0"/>
              <a:t>, or commitments </a:t>
            </a:r>
            <a:r>
              <a:rPr lang="en-US" sz="1800" dirty="0">
                <a:solidFill>
                  <a:srgbClr val="0000FF"/>
                </a:solidFill>
              </a:rPr>
              <a:t>to build technology capabilities.</a:t>
            </a:r>
          </a:p>
          <a:p>
            <a:pPr marL="723900" lvl="1" indent="-457200"/>
            <a:r>
              <a:rPr lang="en-US" sz="1800" dirty="0">
                <a:solidFill>
                  <a:srgbClr val="00FF00"/>
                </a:solidFill>
              </a:rPr>
              <a:t>Deployment in product,</a:t>
            </a:r>
            <a:r>
              <a:rPr lang="en-US" sz="1800" dirty="0"/>
              <a:t> or commitment to exploit technological capabilities through new product development; and</a:t>
            </a:r>
          </a:p>
          <a:p>
            <a:pPr marL="723900" lvl="1" indent="-457200"/>
            <a:r>
              <a:rPr lang="en-US" sz="1800" dirty="0">
                <a:solidFill>
                  <a:srgbClr val="00FF00"/>
                </a:solidFill>
              </a:rPr>
              <a:t>Deployment in value chains</a:t>
            </a:r>
            <a:r>
              <a:rPr lang="en-US" sz="1800" dirty="0"/>
              <a:t>, or commitments to exploit technological </a:t>
            </a:r>
            <a:r>
              <a:rPr lang="en-US" sz="1800" dirty="0" err="1"/>
              <a:t>capaiblities</a:t>
            </a:r>
            <a:r>
              <a:rPr lang="en-US" sz="1800" dirty="0"/>
              <a:t> in operations.</a:t>
            </a:r>
          </a:p>
        </p:txBody>
      </p:sp>
    </p:spTree>
    <p:extLst>
      <p:ext uri="{BB962C8B-B14F-4D97-AF65-F5344CB8AC3E}">
        <p14:creationId xmlns:p14="http://schemas.microsoft.com/office/powerpoint/2010/main" val="827050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a:t>Technology Appropriation</a:t>
            </a:r>
          </a:p>
        </p:txBody>
      </p:sp>
      <p:sp>
        <p:nvSpPr>
          <p:cNvPr id="172035" name="Rectangle 3"/>
          <p:cNvSpPr>
            <a:spLocks noGrp="1" noChangeArrowheads="1"/>
          </p:cNvSpPr>
          <p:nvPr>
            <p:ph type="body" idx="1"/>
          </p:nvPr>
        </p:nvSpPr>
        <p:spPr/>
        <p:txBody>
          <a:bodyPr>
            <a:normAutofit fontScale="92500"/>
          </a:bodyPr>
          <a:lstStyle/>
          <a:p>
            <a:pPr marL="609600" indent="-609600">
              <a:lnSpc>
                <a:spcPct val="90000"/>
              </a:lnSpc>
            </a:pPr>
            <a:r>
              <a:rPr lang="en-US" sz="2000"/>
              <a:t>Apropriasi teknologi menyangkut penentuan teknologi </a:t>
            </a:r>
            <a:r>
              <a:rPr lang="en-US" sz="2000" b="1">
                <a:solidFill>
                  <a:srgbClr val="0000FF"/>
                </a:solidFill>
              </a:rPr>
              <a:t>yang sesuai</a:t>
            </a:r>
            <a:r>
              <a:rPr lang="en-US" sz="2000"/>
              <a:t> dengan kebutuhan perusahaan dalam memenangkan persaingan baik untuk diterapkan dalam produk maupun dalam value chain.</a:t>
            </a:r>
          </a:p>
          <a:p>
            <a:pPr marL="609600" indent="-609600">
              <a:lnSpc>
                <a:spcPct val="90000"/>
              </a:lnSpc>
            </a:pPr>
            <a:r>
              <a:rPr lang="en-US" sz="2000"/>
              <a:t>Keputusan apropriasi teknologi mempengaruhi kemampuan untuk  membangun bisnis baru, untuk menyadi pioner market baru, dan untuk melihat arah kebijakan baru.</a:t>
            </a:r>
          </a:p>
          <a:p>
            <a:pPr marL="609600" indent="-609600">
              <a:lnSpc>
                <a:spcPct val="90000"/>
              </a:lnSpc>
            </a:pPr>
            <a:r>
              <a:rPr lang="en-US" sz="2000"/>
              <a:t>Technology appropriation memilih baik teknologi software-dominant dan hardware-dominant.</a:t>
            </a:r>
          </a:p>
          <a:p>
            <a:pPr marL="609600" indent="-609600">
              <a:lnSpc>
                <a:spcPct val="90000"/>
              </a:lnSpc>
            </a:pPr>
            <a:endParaRPr lang="en-US" sz="2000"/>
          </a:p>
        </p:txBody>
      </p:sp>
    </p:spTree>
    <p:extLst>
      <p:ext uri="{BB962C8B-B14F-4D97-AF65-F5344CB8AC3E}">
        <p14:creationId xmlns:p14="http://schemas.microsoft.com/office/powerpoint/2010/main" val="696397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en-US"/>
              <a:t>Deployment in product</a:t>
            </a:r>
          </a:p>
        </p:txBody>
      </p:sp>
      <p:sp>
        <p:nvSpPr>
          <p:cNvPr id="181251" name="Rectangle 3"/>
          <p:cNvSpPr>
            <a:spLocks noGrp="1" noChangeArrowheads="1"/>
          </p:cNvSpPr>
          <p:nvPr>
            <p:ph type="body" idx="1"/>
          </p:nvPr>
        </p:nvSpPr>
        <p:spPr/>
        <p:txBody>
          <a:bodyPr>
            <a:normAutofit/>
          </a:bodyPr>
          <a:lstStyle/>
          <a:p>
            <a:pPr marL="609600" indent="-609600"/>
            <a:r>
              <a:rPr lang="en-US" sz="2000" dirty="0" err="1"/>
              <a:t>Menerapkan</a:t>
            </a:r>
            <a:r>
              <a:rPr lang="en-US" sz="2000" dirty="0"/>
              <a:t> </a:t>
            </a:r>
            <a:r>
              <a:rPr lang="en-US" sz="2000" dirty="0" err="1"/>
              <a:t>teknologi</a:t>
            </a:r>
            <a:r>
              <a:rPr lang="en-US" sz="2000" dirty="0"/>
              <a:t> yang </a:t>
            </a:r>
            <a:r>
              <a:rPr lang="en-US" sz="2000" dirty="0" err="1"/>
              <a:t>sudah</a:t>
            </a:r>
            <a:r>
              <a:rPr lang="en-US" sz="2000" dirty="0"/>
              <a:t> </a:t>
            </a:r>
            <a:r>
              <a:rPr lang="en-US" sz="2000" dirty="0" err="1"/>
              <a:t>dipilih</a:t>
            </a:r>
            <a:r>
              <a:rPr lang="en-US" sz="2000" dirty="0"/>
              <a:t> </a:t>
            </a:r>
            <a:r>
              <a:rPr lang="en-US" sz="2000" dirty="0" err="1"/>
              <a:t>ke</a:t>
            </a:r>
            <a:r>
              <a:rPr lang="en-US" sz="2000" dirty="0"/>
              <a:t> </a:t>
            </a:r>
            <a:r>
              <a:rPr lang="en-US" sz="2000" dirty="0" err="1"/>
              <a:t>dalam</a:t>
            </a:r>
            <a:r>
              <a:rPr lang="en-US" sz="2000" dirty="0"/>
              <a:t> </a:t>
            </a:r>
            <a:r>
              <a:rPr lang="en-US" sz="2000" dirty="0" err="1"/>
              <a:t>produk</a:t>
            </a:r>
            <a:r>
              <a:rPr lang="en-US" sz="2000" dirty="0"/>
              <a:t> yang </a:t>
            </a:r>
            <a:r>
              <a:rPr lang="en-US" sz="2000" dirty="0" err="1"/>
              <a:t>dihasilkan</a:t>
            </a:r>
            <a:r>
              <a:rPr lang="en-US" sz="2000" dirty="0"/>
              <a:t> </a:t>
            </a:r>
            <a:r>
              <a:rPr lang="en-US" sz="2000" dirty="0" err="1"/>
              <a:t>oleh</a:t>
            </a:r>
            <a:r>
              <a:rPr lang="en-US" sz="2000" dirty="0"/>
              <a:t> </a:t>
            </a:r>
            <a:r>
              <a:rPr lang="en-US" sz="2000" dirty="0" err="1"/>
              <a:t>perusahaan</a:t>
            </a:r>
            <a:r>
              <a:rPr lang="en-US" sz="2000" dirty="0"/>
              <a:t>,</a:t>
            </a:r>
          </a:p>
          <a:p>
            <a:pPr marL="609600" indent="-609600"/>
            <a:r>
              <a:rPr lang="en-US" sz="2000" dirty="0" err="1"/>
              <a:t>Contoh</a:t>
            </a:r>
            <a:r>
              <a:rPr lang="en-US" sz="2000" dirty="0"/>
              <a:t>: </a:t>
            </a:r>
            <a:r>
              <a:rPr lang="en-US" sz="2000" dirty="0" err="1"/>
              <a:t>Teknologi</a:t>
            </a:r>
            <a:r>
              <a:rPr lang="en-US" sz="2000" dirty="0"/>
              <a:t> EFI yang </a:t>
            </a:r>
            <a:r>
              <a:rPr lang="en-US" sz="2000" dirty="0" err="1"/>
              <a:t>diterapkan</a:t>
            </a:r>
            <a:r>
              <a:rPr lang="en-US" sz="2000" dirty="0"/>
              <a:t> di </a:t>
            </a:r>
            <a:r>
              <a:rPr lang="en-US" sz="2000" dirty="0" err="1"/>
              <a:t>produk</a:t>
            </a:r>
            <a:r>
              <a:rPr lang="en-US" sz="2000" dirty="0"/>
              <a:t> </a:t>
            </a:r>
            <a:r>
              <a:rPr lang="en-US" sz="2000" dirty="0" err="1"/>
              <a:t>otomotif</a:t>
            </a:r>
            <a:r>
              <a:rPr lang="en-US" sz="2000" dirty="0"/>
              <a:t> yang </a:t>
            </a:r>
            <a:r>
              <a:rPr lang="en-US" sz="2000" dirty="0" err="1"/>
              <a:t>dihasilkan</a:t>
            </a:r>
            <a:r>
              <a:rPr lang="en-US" sz="2000" dirty="0"/>
              <a:t> </a:t>
            </a:r>
            <a:r>
              <a:rPr lang="en-US" sz="2000" dirty="0" err="1"/>
              <a:t>oleh</a:t>
            </a:r>
            <a:r>
              <a:rPr lang="en-US" sz="2000" dirty="0"/>
              <a:t> </a:t>
            </a:r>
            <a:r>
              <a:rPr lang="en-US" sz="2000" dirty="0" err="1"/>
              <a:t>pabrik</a:t>
            </a:r>
            <a:r>
              <a:rPr lang="en-US" sz="2000" dirty="0"/>
              <a:t> </a:t>
            </a:r>
            <a:r>
              <a:rPr lang="en-US" sz="2000" dirty="0" err="1"/>
              <a:t>otomotif</a:t>
            </a:r>
            <a:r>
              <a:rPr lang="en-US" sz="2000" dirty="0"/>
              <a:t>.</a:t>
            </a:r>
          </a:p>
        </p:txBody>
      </p:sp>
    </p:spTree>
    <p:extLst>
      <p:ext uri="{BB962C8B-B14F-4D97-AF65-F5344CB8AC3E}">
        <p14:creationId xmlns:p14="http://schemas.microsoft.com/office/powerpoint/2010/main" val="2443608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a:t>Deployment in Value Chain</a:t>
            </a:r>
          </a:p>
        </p:txBody>
      </p:sp>
      <p:sp>
        <p:nvSpPr>
          <p:cNvPr id="173059" name="Rectangle 3"/>
          <p:cNvSpPr>
            <a:spLocks noGrp="1" noChangeArrowheads="1"/>
          </p:cNvSpPr>
          <p:nvPr>
            <p:ph type="body" idx="1"/>
          </p:nvPr>
        </p:nvSpPr>
        <p:spPr/>
        <p:txBody>
          <a:bodyPr>
            <a:normAutofit/>
          </a:bodyPr>
          <a:lstStyle/>
          <a:p>
            <a:pPr marL="0" indent="0">
              <a:buFontTx/>
              <a:buNone/>
            </a:pPr>
            <a:r>
              <a:rPr lang="en-US" sz="2400" dirty="0"/>
              <a:t>A firm’s value chain, as currently configured, represents innumerable technology choices made over a period of time.</a:t>
            </a:r>
          </a:p>
        </p:txBody>
      </p:sp>
    </p:spTree>
    <p:extLst>
      <p:ext uri="{BB962C8B-B14F-4D97-AF65-F5344CB8AC3E}">
        <p14:creationId xmlns:p14="http://schemas.microsoft.com/office/powerpoint/2010/main" val="651179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Grp="1" noChangeArrowheads="1"/>
          </p:cNvSpPr>
          <p:nvPr>
            <p:ph type="ctrTitle"/>
          </p:nvPr>
        </p:nvSpPr>
        <p:spPr>
          <a:xfrm>
            <a:off x="914400" y="1733550"/>
            <a:ext cx="6965950" cy="1543050"/>
          </a:xfrm>
        </p:spPr>
        <p:txBody>
          <a:bodyPr>
            <a:noAutofit/>
          </a:bodyPr>
          <a:lstStyle/>
          <a:p>
            <a:r>
              <a:rPr lang="en-US" sz="6000" dirty="0"/>
              <a:t>Key Principle </a:t>
            </a:r>
            <a:r>
              <a:rPr lang="en-US" sz="4800" dirty="0"/>
              <a:t/>
            </a:r>
            <a:br>
              <a:rPr lang="en-US" sz="4800" dirty="0"/>
            </a:br>
            <a:r>
              <a:rPr lang="en-US" sz="4800" dirty="0"/>
              <a:t>yang </a:t>
            </a:r>
            <a:r>
              <a:rPr lang="en-US" sz="4800" dirty="0" err="1"/>
              <a:t>mendasari</a:t>
            </a:r>
            <a:r>
              <a:rPr lang="en-US" sz="4800" dirty="0"/>
              <a:t> </a:t>
            </a:r>
            <a:br>
              <a:rPr lang="en-US" sz="4800" dirty="0"/>
            </a:br>
            <a:r>
              <a:rPr lang="en-US" sz="4000" dirty="0"/>
              <a:t>STRATEGI TEKNOLOGI</a:t>
            </a:r>
          </a:p>
        </p:txBody>
      </p:sp>
    </p:spTree>
    <p:extLst>
      <p:ext uri="{BB962C8B-B14F-4D97-AF65-F5344CB8AC3E}">
        <p14:creationId xmlns:p14="http://schemas.microsoft.com/office/powerpoint/2010/main" val="1719488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609600" y="400050"/>
            <a:ext cx="7924800" cy="971550"/>
          </a:xfrm>
        </p:spPr>
        <p:txBody>
          <a:bodyPr/>
          <a:lstStyle/>
          <a:p>
            <a:r>
              <a:rPr lang="en-US" sz="4800"/>
              <a:t>Key Principles</a:t>
            </a:r>
          </a:p>
        </p:txBody>
      </p:sp>
      <p:sp>
        <p:nvSpPr>
          <p:cNvPr id="184323" name="Rectangle 3"/>
          <p:cNvSpPr>
            <a:spLocks noGrp="1" noChangeArrowheads="1"/>
          </p:cNvSpPr>
          <p:nvPr>
            <p:ph type="body" idx="1"/>
          </p:nvPr>
        </p:nvSpPr>
        <p:spPr>
          <a:xfrm>
            <a:off x="609600" y="1714500"/>
            <a:ext cx="7924800" cy="2857500"/>
          </a:xfrm>
        </p:spPr>
        <p:txBody>
          <a:bodyPr>
            <a:normAutofit/>
          </a:bodyPr>
          <a:lstStyle/>
          <a:p>
            <a:r>
              <a:rPr lang="en-US" sz="2800" dirty="0"/>
              <a:t>Objective </a:t>
            </a:r>
            <a:endParaRPr lang="en-US" sz="2800" dirty="0" smtClean="0"/>
          </a:p>
          <a:p>
            <a:r>
              <a:rPr lang="en-US" sz="2800" dirty="0" smtClean="0"/>
              <a:t>Drivers </a:t>
            </a:r>
          </a:p>
          <a:p>
            <a:r>
              <a:rPr lang="en-US" sz="2800" dirty="0" smtClean="0"/>
              <a:t>Decision </a:t>
            </a:r>
            <a:r>
              <a:rPr lang="en-US" sz="2800" dirty="0"/>
              <a:t>Criteria </a:t>
            </a:r>
          </a:p>
          <a:p>
            <a:r>
              <a:rPr lang="en-US" sz="2800" dirty="0"/>
              <a:t>Choice Outcome </a:t>
            </a:r>
          </a:p>
        </p:txBody>
      </p:sp>
    </p:spTree>
    <p:extLst>
      <p:ext uri="{BB962C8B-B14F-4D97-AF65-F5344CB8AC3E}">
        <p14:creationId xmlns:p14="http://schemas.microsoft.com/office/powerpoint/2010/main" val="2901836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15" name="Rectangle 23"/>
          <p:cNvSpPr>
            <a:spLocks noChangeArrowheads="1"/>
          </p:cNvSpPr>
          <p:nvPr/>
        </p:nvSpPr>
        <p:spPr bwMode="auto">
          <a:xfrm>
            <a:off x="1828800" y="857250"/>
            <a:ext cx="4495800" cy="34290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87414" name="Rectangle 22"/>
          <p:cNvSpPr>
            <a:spLocks noChangeArrowheads="1"/>
          </p:cNvSpPr>
          <p:nvPr/>
        </p:nvSpPr>
        <p:spPr bwMode="auto">
          <a:xfrm>
            <a:off x="7696200" y="1257300"/>
            <a:ext cx="914400" cy="268605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87413" name="Rectangle 21"/>
          <p:cNvSpPr>
            <a:spLocks noChangeArrowheads="1"/>
          </p:cNvSpPr>
          <p:nvPr/>
        </p:nvSpPr>
        <p:spPr bwMode="auto">
          <a:xfrm>
            <a:off x="6705600" y="1543050"/>
            <a:ext cx="685800" cy="21717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87400" name="Rectangle 8"/>
          <p:cNvSpPr>
            <a:spLocks noChangeArrowheads="1"/>
          </p:cNvSpPr>
          <p:nvPr/>
        </p:nvSpPr>
        <p:spPr bwMode="auto">
          <a:xfrm>
            <a:off x="457200" y="971550"/>
            <a:ext cx="838200" cy="26289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87396" name="Text Box 4"/>
          <p:cNvSpPr txBox="1">
            <a:spLocks noChangeArrowheads="1"/>
          </p:cNvSpPr>
          <p:nvPr/>
        </p:nvSpPr>
        <p:spPr bwMode="auto">
          <a:xfrm>
            <a:off x="532229" y="359196"/>
            <a:ext cx="76546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i="1" dirty="0"/>
              <a:t>Objective </a:t>
            </a:r>
            <a:r>
              <a:rPr lang="en-US" sz="1600" i="1" dirty="0">
                <a:sym typeface="Symbol" pitchFamily="18" charset="2"/>
              </a:rPr>
              <a:t></a:t>
            </a:r>
            <a:r>
              <a:rPr lang="en-US" sz="1600" dirty="0">
                <a:sym typeface="Symbol" pitchFamily="18" charset="2"/>
              </a:rPr>
              <a:t>&gt;</a:t>
            </a:r>
            <a:r>
              <a:rPr lang="en-US" sz="1600" i="1" dirty="0">
                <a:sym typeface="Symbol" pitchFamily="18" charset="2"/>
              </a:rPr>
              <a:t> Driver </a:t>
            </a:r>
            <a:r>
              <a:rPr lang="en-US" sz="1600" dirty="0">
                <a:sym typeface="Symbol" pitchFamily="18" charset="2"/>
              </a:rPr>
              <a:t>&gt; </a:t>
            </a:r>
            <a:r>
              <a:rPr lang="en-US" sz="1600" i="1" dirty="0">
                <a:sym typeface="Symbol" pitchFamily="18" charset="2"/>
              </a:rPr>
              <a:t>Decision Criteria </a:t>
            </a:r>
            <a:r>
              <a:rPr lang="en-US" sz="1600" dirty="0">
                <a:sym typeface="Symbol" pitchFamily="18" charset="2"/>
              </a:rPr>
              <a:t>&gt;  </a:t>
            </a:r>
            <a:r>
              <a:rPr lang="en-US" sz="1600" i="1" dirty="0">
                <a:sym typeface="Symbol" pitchFamily="18" charset="2"/>
              </a:rPr>
              <a:t>Choice</a:t>
            </a:r>
          </a:p>
        </p:txBody>
      </p:sp>
      <p:sp>
        <p:nvSpPr>
          <p:cNvPr id="187398" name="Text Box 6"/>
          <p:cNvSpPr txBox="1">
            <a:spLocks noChangeArrowheads="1"/>
          </p:cNvSpPr>
          <p:nvPr/>
        </p:nvSpPr>
        <p:spPr bwMode="auto">
          <a:xfrm>
            <a:off x="544251" y="1053704"/>
            <a:ext cx="34977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dirty="0"/>
              <a:t>C</a:t>
            </a:r>
          </a:p>
          <a:p>
            <a:pPr algn="ctr"/>
            <a:r>
              <a:rPr lang="en-US" sz="1400" dirty="0"/>
              <a:t>O</a:t>
            </a:r>
          </a:p>
          <a:p>
            <a:pPr algn="ctr"/>
            <a:r>
              <a:rPr lang="en-US" sz="1400" dirty="0"/>
              <a:t>M</a:t>
            </a:r>
          </a:p>
          <a:p>
            <a:pPr algn="ctr"/>
            <a:r>
              <a:rPr lang="en-US" sz="1400" dirty="0"/>
              <a:t>P</a:t>
            </a:r>
          </a:p>
          <a:p>
            <a:pPr algn="ctr"/>
            <a:r>
              <a:rPr lang="en-US" sz="1400" dirty="0"/>
              <a:t>E</a:t>
            </a:r>
          </a:p>
          <a:p>
            <a:pPr algn="ctr"/>
            <a:r>
              <a:rPr lang="en-US" sz="1400" dirty="0"/>
              <a:t>T</a:t>
            </a:r>
          </a:p>
          <a:p>
            <a:pPr algn="ctr"/>
            <a:r>
              <a:rPr lang="en-US" sz="1400" dirty="0"/>
              <a:t>I</a:t>
            </a:r>
          </a:p>
          <a:p>
            <a:pPr algn="ctr"/>
            <a:r>
              <a:rPr lang="en-US" sz="1400" dirty="0"/>
              <a:t>T</a:t>
            </a:r>
          </a:p>
          <a:p>
            <a:pPr algn="ctr"/>
            <a:r>
              <a:rPr lang="en-US" sz="1400" dirty="0"/>
              <a:t>I</a:t>
            </a:r>
          </a:p>
          <a:p>
            <a:pPr algn="ctr"/>
            <a:r>
              <a:rPr lang="en-US" sz="1400" dirty="0"/>
              <a:t>V</a:t>
            </a:r>
          </a:p>
          <a:p>
            <a:pPr algn="ctr"/>
            <a:r>
              <a:rPr lang="en-US" sz="1400" dirty="0"/>
              <a:t>E</a:t>
            </a:r>
          </a:p>
        </p:txBody>
      </p:sp>
      <p:sp>
        <p:nvSpPr>
          <p:cNvPr id="187399" name="Text Box 7"/>
          <p:cNvSpPr txBox="1">
            <a:spLocks noChangeArrowheads="1"/>
          </p:cNvSpPr>
          <p:nvPr/>
        </p:nvSpPr>
        <p:spPr bwMode="auto">
          <a:xfrm>
            <a:off x="920528" y="1257300"/>
            <a:ext cx="34176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a:t>A</a:t>
            </a:r>
          </a:p>
          <a:p>
            <a:pPr algn="ctr"/>
            <a:r>
              <a:rPr lang="en-US" sz="1400"/>
              <a:t>D</a:t>
            </a:r>
          </a:p>
          <a:p>
            <a:pPr algn="ctr"/>
            <a:r>
              <a:rPr lang="en-US" sz="1400"/>
              <a:t>V</a:t>
            </a:r>
          </a:p>
          <a:p>
            <a:pPr algn="ctr"/>
            <a:r>
              <a:rPr lang="en-US" sz="1400"/>
              <a:t>A</a:t>
            </a:r>
          </a:p>
          <a:p>
            <a:pPr algn="ctr"/>
            <a:r>
              <a:rPr lang="en-US" sz="1400"/>
              <a:t>N</a:t>
            </a:r>
          </a:p>
          <a:p>
            <a:pPr algn="ctr"/>
            <a:r>
              <a:rPr lang="en-US" sz="1400"/>
              <a:t>T</a:t>
            </a:r>
          </a:p>
          <a:p>
            <a:pPr algn="ctr"/>
            <a:r>
              <a:rPr lang="en-US" sz="1400"/>
              <a:t>A</a:t>
            </a:r>
          </a:p>
          <a:p>
            <a:pPr algn="ctr"/>
            <a:r>
              <a:rPr lang="en-US" sz="1400"/>
              <a:t>G</a:t>
            </a:r>
          </a:p>
          <a:p>
            <a:pPr algn="ctr"/>
            <a:r>
              <a:rPr lang="en-US" sz="1400"/>
              <a:t>E</a:t>
            </a:r>
          </a:p>
        </p:txBody>
      </p:sp>
      <p:sp>
        <p:nvSpPr>
          <p:cNvPr id="187401" name="Text Box 9"/>
          <p:cNvSpPr txBox="1">
            <a:spLocks noChangeArrowheads="1"/>
          </p:cNvSpPr>
          <p:nvPr/>
        </p:nvSpPr>
        <p:spPr bwMode="auto">
          <a:xfrm>
            <a:off x="1981200" y="1085850"/>
            <a:ext cx="213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i="1"/>
              <a:t>ENVIRONMENT</a:t>
            </a:r>
          </a:p>
        </p:txBody>
      </p:sp>
      <p:sp>
        <p:nvSpPr>
          <p:cNvPr id="187402" name="Text Box 10"/>
          <p:cNvSpPr txBox="1">
            <a:spLocks noChangeArrowheads="1"/>
          </p:cNvSpPr>
          <p:nvPr/>
        </p:nvSpPr>
        <p:spPr bwMode="auto">
          <a:xfrm>
            <a:off x="4648200" y="1096566"/>
            <a:ext cx="213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i="1"/>
              <a:t>FIRM</a:t>
            </a:r>
          </a:p>
        </p:txBody>
      </p:sp>
      <p:sp>
        <p:nvSpPr>
          <p:cNvPr id="187403" name="Text Box 11"/>
          <p:cNvSpPr txBox="1">
            <a:spLocks noChangeArrowheads="1"/>
          </p:cNvSpPr>
          <p:nvPr/>
        </p:nvSpPr>
        <p:spPr bwMode="auto">
          <a:xfrm>
            <a:off x="2895600" y="1600200"/>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MARKET DIMENSION</a:t>
            </a:r>
          </a:p>
        </p:txBody>
      </p:sp>
      <p:sp>
        <p:nvSpPr>
          <p:cNvPr id="187404" name="Rectangle 12"/>
          <p:cNvSpPr>
            <a:spLocks noChangeArrowheads="1"/>
          </p:cNvSpPr>
          <p:nvPr/>
        </p:nvSpPr>
        <p:spPr bwMode="auto">
          <a:xfrm>
            <a:off x="1905000" y="2171700"/>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Competitive</a:t>
            </a:r>
          </a:p>
          <a:p>
            <a:pPr algn="ctr"/>
            <a:r>
              <a:rPr lang="en-US"/>
              <a:t>Domain</a:t>
            </a:r>
          </a:p>
        </p:txBody>
      </p:sp>
      <p:sp>
        <p:nvSpPr>
          <p:cNvPr id="187406" name="Rectangle 14"/>
          <p:cNvSpPr>
            <a:spLocks noChangeArrowheads="1"/>
          </p:cNvSpPr>
          <p:nvPr/>
        </p:nvSpPr>
        <p:spPr bwMode="auto">
          <a:xfrm>
            <a:off x="4724400" y="2228850"/>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Strategic</a:t>
            </a:r>
          </a:p>
          <a:p>
            <a:pPr algn="ctr"/>
            <a:r>
              <a:rPr lang="en-US"/>
              <a:t>Positioning</a:t>
            </a:r>
          </a:p>
        </p:txBody>
      </p:sp>
      <p:sp>
        <p:nvSpPr>
          <p:cNvPr id="187407" name="Text Box 15"/>
          <p:cNvSpPr txBox="1">
            <a:spLocks noChangeArrowheads="1"/>
          </p:cNvSpPr>
          <p:nvPr/>
        </p:nvSpPr>
        <p:spPr bwMode="auto">
          <a:xfrm>
            <a:off x="2514600" y="3143250"/>
            <a:ext cx="3429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TECHNOLOGY DIMENSION</a:t>
            </a:r>
          </a:p>
        </p:txBody>
      </p:sp>
      <p:sp>
        <p:nvSpPr>
          <p:cNvPr id="187408" name="Rectangle 16"/>
          <p:cNvSpPr>
            <a:spLocks noChangeArrowheads="1"/>
          </p:cNvSpPr>
          <p:nvPr/>
        </p:nvSpPr>
        <p:spPr bwMode="auto">
          <a:xfrm>
            <a:off x="1981200" y="3600450"/>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Technological</a:t>
            </a:r>
          </a:p>
          <a:p>
            <a:pPr algn="ctr"/>
            <a:r>
              <a:rPr lang="en-US"/>
              <a:t>Environment</a:t>
            </a:r>
          </a:p>
        </p:txBody>
      </p:sp>
      <p:sp>
        <p:nvSpPr>
          <p:cNvPr id="187409" name="Rectangle 17"/>
          <p:cNvSpPr>
            <a:spLocks noChangeArrowheads="1"/>
          </p:cNvSpPr>
          <p:nvPr/>
        </p:nvSpPr>
        <p:spPr bwMode="auto">
          <a:xfrm>
            <a:off x="4648200" y="3543300"/>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Competitive</a:t>
            </a:r>
          </a:p>
          <a:p>
            <a:pPr algn="ctr"/>
            <a:r>
              <a:rPr lang="en-US"/>
              <a:t>Position</a:t>
            </a:r>
          </a:p>
        </p:txBody>
      </p:sp>
      <p:sp>
        <p:nvSpPr>
          <p:cNvPr id="187410" name="Text Box 18"/>
          <p:cNvSpPr txBox="1">
            <a:spLocks noChangeArrowheads="1"/>
          </p:cNvSpPr>
          <p:nvPr/>
        </p:nvSpPr>
        <p:spPr bwMode="auto">
          <a:xfrm>
            <a:off x="6854500" y="2000251"/>
            <a:ext cx="36259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600" dirty="0"/>
              <a:t>F</a:t>
            </a:r>
          </a:p>
          <a:p>
            <a:pPr algn="ctr"/>
            <a:r>
              <a:rPr lang="en-US" sz="1600" dirty="0"/>
              <a:t>O</a:t>
            </a:r>
          </a:p>
          <a:p>
            <a:pPr algn="ctr"/>
            <a:r>
              <a:rPr lang="en-US" sz="1600" dirty="0"/>
              <a:t>C</a:t>
            </a:r>
          </a:p>
          <a:p>
            <a:pPr algn="ctr"/>
            <a:r>
              <a:rPr lang="en-US" sz="1600" dirty="0"/>
              <a:t>U</a:t>
            </a:r>
          </a:p>
          <a:p>
            <a:pPr algn="ctr"/>
            <a:r>
              <a:rPr lang="en-US" sz="1600" dirty="0"/>
              <a:t>S</a:t>
            </a:r>
          </a:p>
        </p:txBody>
      </p:sp>
      <p:sp>
        <p:nvSpPr>
          <p:cNvPr id="187411" name="Text Box 19"/>
          <p:cNvSpPr txBox="1">
            <a:spLocks noChangeArrowheads="1"/>
          </p:cNvSpPr>
          <p:nvPr/>
        </p:nvSpPr>
        <p:spPr bwMode="auto">
          <a:xfrm>
            <a:off x="7857108" y="1543050"/>
            <a:ext cx="34176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dirty="0"/>
              <a:t>T</a:t>
            </a:r>
          </a:p>
          <a:p>
            <a:pPr algn="ctr"/>
            <a:r>
              <a:rPr lang="en-US" sz="1400" dirty="0"/>
              <a:t>E</a:t>
            </a:r>
          </a:p>
          <a:p>
            <a:pPr algn="ctr"/>
            <a:r>
              <a:rPr lang="en-US" sz="1400" dirty="0"/>
              <a:t>C</a:t>
            </a:r>
          </a:p>
          <a:p>
            <a:pPr algn="ctr"/>
            <a:r>
              <a:rPr lang="en-US" sz="1400" dirty="0"/>
              <a:t>H</a:t>
            </a:r>
          </a:p>
          <a:p>
            <a:pPr algn="ctr"/>
            <a:r>
              <a:rPr lang="en-US" sz="1400" dirty="0"/>
              <a:t>N</a:t>
            </a:r>
          </a:p>
          <a:p>
            <a:pPr algn="ctr"/>
            <a:r>
              <a:rPr lang="en-US" sz="1400" dirty="0"/>
              <a:t>O</a:t>
            </a:r>
          </a:p>
          <a:p>
            <a:pPr algn="ctr"/>
            <a:r>
              <a:rPr lang="en-US" sz="1400" dirty="0"/>
              <a:t>L</a:t>
            </a:r>
          </a:p>
          <a:p>
            <a:pPr algn="ctr"/>
            <a:r>
              <a:rPr lang="en-US" sz="1400" dirty="0"/>
              <a:t>O</a:t>
            </a:r>
          </a:p>
          <a:p>
            <a:pPr algn="ctr"/>
            <a:r>
              <a:rPr lang="en-US" sz="1400" dirty="0"/>
              <a:t>G</a:t>
            </a:r>
          </a:p>
          <a:p>
            <a:pPr algn="ctr"/>
            <a:r>
              <a:rPr lang="en-US" sz="1400" dirty="0"/>
              <a:t>Y</a:t>
            </a:r>
          </a:p>
        </p:txBody>
      </p:sp>
      <p:sp>
        <p:nvSpPr>
          <p:cNvPr id="187412" name="Text Box 20"/>
          <p:cNvSpPr txBox="1">
            <a:spLocks noChangeArrowheads="1"/>
          </p:cNvSpPr>
          <p:nvPr/>
        </p:nvSpPr>
        <p:spPr bwMode="auto">
          <a:xfrm>
            <a:off x="8160322" y="1712119"/>
            <a:ext cx="34176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a:t>S</a:t>
            </a:r>
          </a:p>
          <a:p>
            <a:pPr algn="ctr"/>
            <a:r>
              <a:rPr lang="en-US" sz="1400"/>
              <a:t>T</a:t>
            </a:r>
          </a:p>
          <a:p>
            <a:pPr algn="ctr"/>
            <a:r>
              <a:rPr lang="en-US" sz="1400"/>
              <a:t>R</a:t>
            </a:r>
          </a:p>
          <a:p>
            <a:pPr algn="ctr"/>
            <a:r>
              <a:rPr lang="en-US" sz="1400"/>
              <a:t>A</a:t>
            </a:r>
          </a:p>
          <a:p>
            <a:pPr algn="ctr"/>
            <a:r>
              <a:rPr lang="en-US" sz="1400"/>
              <a:t>T</a:t>
            </a:r>
          </a:p>
          <a:p>
            <a:pPr algn="ctr"/>
            <a:r>
              <a:rPr lang="en-US" sz="1400"/>
              <a:t>E</a:t>
            </a:r>
          </a:p>
          <a:p>
            <a:pPr algn="ctr"/>
            <a:r>
              <a:rPr lang="en-US" sz="1400"/>
              <a:t>G</a:t>
            </a:r>
          </a:p>
          <a:p>
            <a:pPr algn="ctr"/>
            <a:r>
              <a:rPr lang="en-US" sz="1400"/>
              <a:t>Y</a:t>
            </a:r>
          </a:p>
        </p:txBody>
      </p:sp>
      <p:sp>
        <p:nvSpPr>
          <p:cNvPr id="187417" name="Line 25"/>
          <p:cNvSpPr>
            <a:spLocks noChangeShapeType="1"/>
          </p:cNvSpPr>
          <p:nvPr/>
        </p:nvSpPr>
        <p:spPr bwMode="auto">
          <a:xfrm>
            <a:off x="6324600" y="2514600"/>
            <a:ext cx="2286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7418" name="Line 26"/>
          <p:cNvSpPr>
            <a:spLocks noChangeShapeType="1"/>
          </p:cNvSpPr>
          <p:nvPr/>
        </p:nvSpPr>
        <p:spPr bwMode="auto">
          <a:xfrm>
            <a:off x="7391400" y="2514600"/>
            <a:ext cx="3048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7419" name="Line 27"/>
          <p:cNvSpPr>
            <a:spLocks noChangeShapeType="1"/>
          </p:cNvSpPr>
          <p:nvPr/>
        </p:nvSpPr>
        <p:spPr bwMode="auto">
          <a:xfrm>
            <a:off x="1447800" y="2514600"/>
            <a:ext cx="3048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7420" name="Text Box 28"/>
          <p:cNvSpPr txBox="1">
            <a:spLocks noChangeArrowheads="1"/>
          </p:cNvSpPr>
          <p:nvPr/>
        </p:nvSpPr>
        <p:spPr bwMode="auto">
          <a:xfrm>
            <a:off x="1896966" y="4731544"/>
            <a:ext cx="5502468" cy="400110"/>
          </a:xfrm>
          <a:prstGeom prst="rect">
            <a:avLst/>
          </a:prstGeom>
          <a:solidFill>
            <a:schemeClr val="tx1"/>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p>
            <a:r>
              <a:rPr lang="en-US" sz="2000">
                <a:solidFill>
                  <a:srgbClr val="FF0000"/>
                </a:solidFill>
                <a:latin typeface="Arial" charset="0"/>
              </a:rPr>
              <a:t>SCHEME FOR ARRAYING THE PRINCIPLES</a:t>
            </a:r>
          </a:p>
        </p:txBody>
      </p:sp>
    </p:spTree>
    <p:extLst>
      <p:ext uri="{BB962C8B-B14F-4D97-AF65-F5344CB8AC3E}">
        <p14:creationId xmlns:p14="http://schemas.microsoft.com/office/powerpoint/2010/main" val="251286490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a:t>Objective</a:t>
            </a:r>
          </a:p>
        </p:txBody>
      </p:sp>
      <p:sp>
        <p:nvSpPr>
          <p:cNvPr id="185347" name="Rectangle 3"/>
          <p:cNvSpPr>
            <a:spLocks noGrp="1" noChangeArrowheads="1"/>
          </p:cNvSpPr>
          <p:nvPr>
            <p:ph type="body" idx="1"/>
          </p:nvPr>
        </p:nvSpPr>
        <p:spPr/>
        <p:txBody>
          <a:bodyPr>
            <a:normAutofit/>
          </a:bodyPr>
          <a:lstStyle/>
          <a:p>
            <a:pPr algn="ctr">
              <a:buFontTx/>
              <a:buNone/>
            </a:pPr>
            <a:r>
              <a:rPr lang="en-US" sz="2400" dirty="0" err="1"/>
              <a:t>Tujuan</a:t>
            </a:r>
            <a:r>
              <a:rPr lang="en-US" sz="2400" dirty="0"/>
              <a:t> </a:t>
            </a:r>
            <a:r>
              <a:rPr lang="en-US" sz="2400" dirty="0" err="1"/>
              <a:t>utama</a:t>
            </a:r>
            <a:r>
              <a:rPr lang="en-US" sz="2400" dirty="0"/>
              <a:t> </a:t>
            </a:r>
            <a:r>
              <a:rPr lang="en-US" sz="2400" dirty="0" err="1"/>
              <a:t>setiap</a:t>
            </a:r>
            <a:r>
              <a:rPr lang="en-US" sz="2400" dirty="0"/>
              <a:t> </a:t>
            </a:r>
            <a:r>
              <a:rPr lang="en-US" sz="2400" dirty="0" err="1"/>
              <a:t>perusahaan</a:t>
            </a:r>
            <a:r>
              <a:rPr lang="en-US" sz="2400" dirty="0"/>
              <a:t> </a:t>
            </a:r>
            <a:r>
              <a:rPr lang="en-US" sz="2400" dirty="0" err="1"/>
              <a:t>adalah</a:t>
            </a:r>
            <a:r>
              <a:rPr lang="en-US" sz="2400" dirty="0"/>
              <a:t> </a:t>
            </a:r>
            <a:r>
              <a:rPr lang="en-US" sz="2400" b="1" dirty="0" err="1">
                <a:solidFill>
                  <a:srgbClr val="0000FF"/>
                </a:solidFill>
              </a:rPr>
              <a:t>penciptaan</a:t>
            </a:r>
            <a:r>
              <a:rPr lang="en-US" sz="2400" b="1" dirty="0">
                <a:solidFill>
                  <a:srgbClr val="0000FF"/>
                </a:solidFill>
              </a:rPr>
              <a:t> </a:t>
            </a:r>
            <a:r>
              <a:rPr lang="en-US" sz="2400" b="1" dirty="0" err="1">
                <a:solidFill>
                  <a:srgbClr val="0000FF"/>
                </a:solidFill>
              </a:rPr>
              <a:t>nilai</a:t>
            </a:r>
            <a:r>
              <a:rPr lang="en-US" sz="2400" dirty="0"/>
              <a:t> </a:t>
            </a:r>
            <a:r>
              <a:rPr lang="en-US" sz="2400" dirty="0" err="1"/>
              <a:t>bagi</a:t>
            </a:r>
            <a:r>
              <a:rPr lang="en-US" sz="2400" dirty="0"/>
              <a:t> customer </a:t>
            </a:r>
            <a:r>
              <a:rPr lang="en-US" sz="2400" dirty="0" err="1"/>
              <a:t>dan</a:t>
            </a:r>
            <a:r>
              <a:rPr lang="en-US" sz="2400" dirty="0"/>
              <a:t> </a:t>
            </a:r>
            <a:r>
              <a:rPr lang="en-US" sz="2400" dirty="0" err="1"/>
              <a:t>investornya</a:t>
            </a:r>
            <a:r>
              <a:rPr lang="en-US" sz="2400" dirty="0"/>
              <a:t>.</a:t>
            </a:r>
          </a:p>
          <a:p>
            <a:pPr algn="ctr">
              <a:buFontTx/>
              <a:buNone/>
            </a:pPr>
            <a:endParaRPr lang="en-US" sz="2400" dirty="0"/>
          </a:p>
          <a:p>
            <a:pPr algn="ctr">
              <a:buFontTx/>
              <a:buNone/>
            </a:pPr>
            <a:r>
              <a:rPr lang="en-US" sz="2400" i="1" dirty="0">
                <a:solidFill>
                  <a:srgbClr val="CC00CC"/>
                </a:solidFill>
              </a:rPr>
              <a:t>(The fundamental </a:t>
            </a:r>
            <a:r>
              <a:rPr lang="en-US" sz="2400" i="1" dirty="0" err="1">
                <a:solidFill>
                  <a:srgbClr val="CC00CC"/>
                </a:solidFill>
              </a:rPr>
              <a:t>obective</a:t>
            </a:r>
            <a:r>
              <a:rPr lang="en-US" sz="2400" i="1" dirty="0">
                <a:solidFill>
                  <a:srgbClr val="CC00CC"/>
                </a:solidFill>
              </a:rPr>
              <a:t> of any firm is the creation of value for its customer and its investor)</a:t>
            </a:r>
          </a:p>
        </p:txBody>
      </p:sp>
    </p:spTree>
    <p:extLst>
      <p:ext uri="{BB962C8B-B14F-4D97-AF65-F5344CB8AC3E}">
        <p14:creationId xmlns:p14="http://schemas.microsoft.com/office/powerpoint/2010/main" val="691589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t>Drivers</a:t>
            </a:r>
          </a:p>
        </p:txBody>
      </p:sp>
      <p:sp>
        <p:nvSpPr>
          <p:cNvPr id="188419" name="Rectangle 3"/>
          <p:cNvSpPr>
            <a:spLocks noGrp="1" noChangeArrowheads="1"/>
          </p:cNvSpPr>
          <p:nvPr>
            <p:ph type="body" idx="1"/>
          </p:nvPr>
        </p:nvSpPr>
        <p:spPr/>
        <p:txBody>
          <a:bodyPr>
            <a:normAutofit fontScale="92500" lnSpcReduction="10000"/>
          </a:bodyPr>
          <a:lstStyle/>
          <a:p>
            <a:pPr>
              <a:lnSpc>
                <a:spcPct val="90000"/>
              </a:lnSpc>
            </a:pPr>
            <a:r>
              <a:rPr lang="en-US" sz="2400"/>
              <a:t>Because competitiveadvantage is the primary objective in technology management, both technology and strategic consideration should be weiged in the process of arriving at the technology choice</a:t>
            </a:r>
          </a:p>
          <a:p>
            <a:pPr>
              <a:lnSpc>
                <a:spcPct val="90000"/>
              </a:lnSpc>
            </a:pPr>
            <a:r>
              <a:rPr lang="en-US" sz="2400"/>
              <a:t>The process should focus on two major question:</a:t>
            </a:r>
          </a:p>
          <a:p>
            <a:pPr marL="1176338" lvl="1" indent="-457200">
              <a:lnSpc>
                <a:spcPct val="90000"/>
              </a:lnSpc>
              <a:buFontTx/>
              <a:buAutoNum type="alphaLcParenR"/>
            </a:pPr>
            <a:r>
              <a:rPr lang="en-US" sz="2000"/>
              <a:t>Does the environment offer sites for value creation? If such profitable site don’t currently exist, can they be created?</a:t>
            </a:r>
          </a:p>
          <a:p>
            <a:pPr marL="1176338" lvl="1" indent="-457200">
              <a:lnSpc>
                <a:spcPct val="90000"/>
              </a:lnSpc>
              <a:buFontTx/>
              <a:buAutoNum type="alphaLcParenR"/>
            </a:pPr>
            <a:r>
              <a:rPr lang="en-US" sz="2000"/>
              <a:t>Is the firm well positioned to exploit the sites?</a:t>
            </a:r>
          </a:p>
        </p:txBody>
      </p:sp>
    </p:spTree>
    <p:extLst>
      <p:ext uri="{BB962C8B-B14F-4D97-AF65-F5344CB8AC3E}">
        <p14:creationId xmlns:p14="http://schemas.microsoft.com/office/powerpoint/2010/main" val="3057397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a:t>Decision Criteria</a:t>
            </a:r>
          </a:p>
        </p:txBody>
      </p:sp>
      <p:sp>
        <p:nvSpPr>
          <p:cNvPr id="189443" name="Rectangle 3"/>
          <p:cNvSpPr>
            <a:spLocks noGrp="1" noChangeArrowheads="1"/>
          </p:cNvSpPr>
          <p:nvPr>
            <p:ph type="body" idx="1"/>
          </p:nvPr>
        </p:nvSpPr>
        <p:spPr/>
        <p:txBody>
          <a:bodyPr>
            <a:normAutofit fontScale="92500" lnSpcReduction="10000"/>
          </a:bodyPr>
          <a:lstStyle/>
          <a:p>
            <a:pPr>
              <a:lnSpc>
                <a:spcPct val="80000"/>
              </a:lnSpc>
            </a:pPr>
            <a:r>
              <a:rPr lang="en-US" sz="2000">
                <a:effectLst>
                  <a:outerShdw blurRad="38100" dist="38100" dir="2700000" algn="tl">
                    <a:srgbClr val="000000">
                      <a:alpha val="43137"/>
                    </a:srgbClr>
                  </a:outerShdw>
                </a:effectLst>
              </a:rPr>
              <a:t>Technology choice imply commitment of limited resources.</a:t>
            </a:r>
          </a:p>
          <a:p>
            <a:pPr>
              <a:lnSpc>
                <a:spcPct val="80000"/>
              </a:lnSpc>
            </a:pPr>
            <a:r>
              <a:rPr lang="en-US" sz="2000">
                <a:effectLst>
                  <a:outerShdw blurRad="38100" dist="38100" dir="2700000" algn="tl">
                    <a:srgbClr val="000000">
                      <a:alpha val="43137"/>
                    </a:srgbClr>
                  </a:outerShdw>
                </a:effectLst>
              </a:rPr>
              <a:t>Firm channel their resources to those alternatives that promise the most effective route to competitive advantage</a:t>
            </a:r>
          </a:p>
          <a:p>
            <a:pPr>
              <a:lnSpc>
                <a:spcPct val="80000"/>
              </a:lnSpc>
            </a:pPr>
            <a:r>
              <a:rPr lang="en-US" sz="2000">
                <a:effectLst>
                  <a:outerShdw blurRad="38100" dist="38100" dir="2700000" algn="tl">
                    <a:srgbClr val="000000">
                      <a:alpha val="43137"/>
                    </a:srgbClr>
                  </a:outerShdw>
                </a:effectLst>
              </a:rPr>
              <a:t>Technology choices compete with other alternatives for resources, on the one hand, and among themselves, on the other.</a:t>
            </a:r>
          </a:p>
          <a:p>
            <a:pPr>
              <a:lnSpc>
                <a:spcPct val="80000"/>
              </a:lnSpc>
            </a:pPr>
            <a:r>
              <a:rPr lang="en-US" sz="2000">
                <a:effectLst>
                  <a:outerShdw blurRad="38100" dist="38100" dir="2700000" algn="tl">
                    <a:srgbClr val="000000">
                      <a:alpha val="43137"/>
                    </a:srgbClr>
                  </a:outerShdw>
                </a:effectLst>
              </a:rPr>
              <a:t>The underlying logic of technology strategiy is one of focus: The resources of a firm should be focused on a limited number of choices, where the firm can expect to gain significant competitive advantage based on the availability of profit site and the firm’s strategic position</a:t>
            </a:r>
          </a:p>
        </p:txBody>
      </p:sp>
    </p:spTree>
    <p:extLst>
      <p:ext uri="{BB962C8B-B14F-4D97-AF65-F5344CB8AC3E}">
        <p14:creationId xmlns:p14="http://schemas.microsoft.com/office/powerpoint/2010/main" val="648507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4"/>
          <p:cNvSpPr>
            <a:spLocks noGrp="1" noChangeArrowheads="1"/>
          </p:cNvSpPr>
          <p:nvPr>
            <p:ph type="ctrTitle"/>
          </p:nvPr>
        </p:nvSpPr>
        <p:spPr>
          <a:xfrm>
            <a:off x="685800" y="1027510"/>
            <a:ext cx="6965950" cy="2972990"/>
          </a:xfrm>
        </p:spPr>
        <p:txBody>
          <a:bodyPr>
            <a:scene3d>
              <a:camera prst="orthographicFront"/>
              <a:lightRig rig="chilly" dir="t"/>
            </a:scene3d>
            <a:sp3d extrusionH="177800" prstMaterial="metal">
              <a:bevelT w="152400" h="127000"/>
            </a:sp3d>
          </a:bodyPr>
          <a:lstStyle/>
          <a:p>
            <a:r>
              <a:rPr lang="en-US" sz="6000" dirty="0" smtClean="0">
                <a:solidFill>
                  <a:schemeClr val="accent4">
                    <a:lumMod val="75000"/>
                  </a:schemeClr>
                </a:solidFill>
                <a:effectLst>
                  <a:glow rad="38100">
                    <a:schemeClr val="bg1">
                      <a:lumMod val="65000"/>
                      <a:lumOff val="35000"/>
                      <a:alpha val="50000"/>
                    </a:schemeClr>
                  </a:glow>
                  <a:outerShdw blurRad="76200" dist="88900" dir="2700000" algn="tl" rotWithShape="0">
                    <a:prstClr val="black">
                      <a:alpha val="75000"/>
                    </a:prstClr>
                  </a:outerShdw>
                </a:effectLst>
              </a:rPr>
              <a:t>TECHNOLOGY STRATEGY TYPES</a:t>
            </a:r>
            <a:endParaRPr lang="en-US" sz="6000" dirty="0">
              <a:solidFill>
                <a:schemeClr val="accent4">
                  <a:lumMod val="75000"/>
                </a:schemeClr>
              </a:solidFill>
              <a:effectLst>
                <a:glow rad="38100">
                  <a:schemeClr val="bg1">
                    <a:lumMod val="65000"/>
                    <a:lumOff val="35000"/>
                    <a:alpha val="50000"/>
                  </a:schemeClr>
                </a:glow>
                <a:outerShdw blurRad="76200" dist="88900" dir="2700000" algn="tl" rotWithShape="0">
                  <a:prstClr val="black">
                    <a:alpha val="75000"/>
                  </a:prstClr>
                </a:outerShdw>
              </a:effectLst>
            </a:endParaRPr>
          </a:p>
        </p:txBody>
      </p:sp>
    </p:spTree>
    <p:extLst>
      <p:ext uri="{BB962C8B-B14F-4D97-AF65-F5344CB8AC3E}">
        <p14:creationId xmlns:p14="http://schemas.microsoft.com/office/powerpoint/2010/main" val="20229720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304800" y="457200"/>
            <a:ext cx="8686800" cy="1047750"/>
          </a:xfrm>
        </p:spPr>
        <p:txBody>
          <a:bodyPr>
            <a:normAutofit fontScale="90000"/>
            <a:scene3d>
              <a:camera prst="orthographicFront"/>
              <a:lightRig rig="threePt" dir="t"/>
            </a:scene3d>
            <a:sp3d extrusionH="57150">
              <a:bevelT w="38100" h="38100"/>
            </a:sp3d>
          </a:bodyPr>
          <a:lstStyle/>
          <a:p>
            <a:r>
              <a:rPr lang="en-US" sz="4000" dirty="0" smtClean="0"/>
              <a:t>FOUR BROAD Types OF </a:t>
            </a:r>
            <a:br>
              <a:rPr lang="en-US" sz="4000" dirty="0" smtClean="0"/>
            </a:br>
            <a:r>
              <a:rPr lang="en-US" sz="4000" dirty="0" smtClean="0">
                <a:solidFill>
                  <a:schemeClr val="accent4">
                    <a:lumMod val="75000"/>
                  </a:schemeClr>
                </a:solidFill>
              </a:rPr>
              <a:t>TECHNOLOGY STRATEGIES </a:t>
            </a:r>
            <a:endParaRPr lang="en-US" sz="4000" dirty="0">
              <a:solidFill>
                <a:schemeClr val="accent4">
                  <a:lumMod val="75000"/>
                </a:schemeClr>
              </a:solidFill>
            </a:endParaRPr>
          </a:p>
        </p:txBody>
      </p:sp>
      <p:sp>
        <p:nvSpPr>
          <p:cNvPr id="192515" name="Rectangle 3"/>
          <p:cNvSpPr>
            <a:spLocks noGrp="1" noChangeArrowheads="1"/>
          </p:cNvSpPr>
          <p:nvPr>
            <p:ph type="body" idx="1"/>
          </p:nvPr>
        </p:nvSpPr>
        <p:spPr>
          <a:xfrm>
            <a:off x="609600" y="1809750"/>
            <a:ext cx="7924800" cy="2762250"/>
          </a:xfrm>
        </p:spPr>
        <p:txBody>
          <a:bodyPr>
            <a:normAutofit/>
          </a:bodyPr>
          <a:lstStyle/>
          <a:p>
            <a:pPr marL="400050" indent="-400050">
              <a:buFont typeface="Courier New" pitchFamily="49" charset="0"/>
              <a:buChar char="o"/>
            </a:pPr>
            <a:r>
              <a:rPr lang="en-US" sz="2400" dirty="0"/>
              <a:t>Technology leadership </a:t>
            </a:r>
            <a:r>
              <a:rPr lang="en-US" sz="2400" dirty="0" smtClean="0"/>
              <a:t>strategy</a:t>
            </a:r>
            <a:endParaRPr lang="en-US" sz="2400" dirty="0"/>
          </a:p>
          <a:p>
            <a:pPr marL="400050" indent="-400050">
              <a:buFont typeface="Courier New" pitchFamily="49" charset="0"/>
              <a:buChar char="o"/>
            </a:pPr>
            <a:r>
              <a:rPr lang="en-US" sz="2400" dirty="0"/>
              <a:t>Niche </a:t>
            </a:r>
            <a:r>
              <a:rPr lang="en-US" sz="2400" dirty="0" smtClean="0"/>
              <a:t>(Limited) </a:t>
            </a:r>
            <a:r>
              <a:rPr lang="en-US" sz="2400" dirty="0"/>
              <a:t>strategy</a:t>
            </a:r>
          </a:p>
          <a:p>
            <a:pPr marL="400050" indent="-400050">
              <a:buFont typeface="Courier New" pitchFamily="49" charset="0"/>
              <a:buChar char="o"/>
            </a:pPr>
            <a:r>
              <a:rPr lang="en-US" sz="2400" dirty="0"/>
              <a:t>Follower strategy</a:t>
            </a:r>
          </a:p>
          <a:p>
            <a:pPr marL="400050" indent="-400050">
              <a:buFont typeface="Courier New" pitchFamily="49" charset="0"/>
              <a:buChar char="o"/>
            </a:pPr>
            <a:r>
              <a:rPr lang="en-US" sz="2400" dirty="0"/>
              <a:t>Technology rationalization</a:t>
            </a:r>
          </a:p>
        </p:txBody>
      </p:sp>
    </p:spTree>
    <p:extLst>
      <p:ext uri="{BB962C8B-B14F-4D97-AF65-F5344CB8AC3E}">
        <p14:creationId xmlns:p14="http://schemas.microsoft.com/office/powerpoint/2010/main" val="38693407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dirty="0"/>
              <a:t>Technology leadership strategy</a:t>
            </a:r>
          </a:p>
        </p:txBody>
      </p:sp>
      <p:sp>
        <p:nvSpPr>
          <p:cNvPr id="193539" name="Rectangle 3"/>
          <p:cNvSpPr>
            <a:spLocks noGrp="1" noChangeArrowheads="1"/>
          </p:cNvSpPr>
          <p:nvPr>
            <p:ph type="body" idx="1"/>
          </p:nvPr>
        </p:nvSpPr>
        <p:spPr/>
        <p:txBody>
          <a:bodyPr>
            <a:normAutofit/>
          </a:bodyPr>
          <a:lstStyle/>
          <a:p>
            <a:pPr marL="609600" indent="-609600">
              <a:buFontTx/>
              <a:buNone/>
            </a:pPr>
            <a:r>
              <a:rPr lang="en-US" sz="2000" dirty="0"/>
              <a:t>Consist:</a:t>
            </a:r>
          </a:p>
          <a:p>
            <a:pPr marL="609600" indent="-609600">
              <a:buFontTx/>
              <a:buNone/>
            </a:pPr>
            <a:r>
              <a:rPr lang="en-US" sz="2000" dirty="0"/>
              <a:t>	Establishing and maintaining through both technology development and deployment a </a:t>
            </a:r>
            <a:r>
              <a:rPr lang="en-US" sz="2000" dirty="0">
                <a:solidFill>
                  <a:schemeClr val="tx1"/>
                </a:solidFill>
                <a:effectLst>
                  <a:outerShdw blurRad="38100" dist="38100" dir="2700000" algn="tl">
                    <a:srgbClr val="FFFFFF"/>
                  </a:outerShdw>
                </a:effectLst>
              </a:rPr>
              <a:t>preeminent position</a:t>
            </a:r>
            <a:r>
              <a:rPr lang="en-US" sz="2000" dirty="0"/>
              <a:t> </a:t>
            </a:r>
            <a:r>
              <a:rPr lang="en-US" sz="2000" dirty="0" smtClean="0"/>
              <a:t>in </a:t>
            </a:r>
            <a:r>
              <a:rPr lang="en-US" sz="2000" dirty="0"/>
              <a:t>the </a:t>
            </a:r>
            <a:r>
              <a:rPr lang="en-US" sz="2000" dirty="0" smtClean="0"/>
              <a:t>competitive </a:t>
            </a:r>
            <a:r>
              <a:rPr lang="en-US" sz="2000" dirty="0"/>
              <a:t>domain in all the technologies for a </a:t>
            </a:r>
            <a:r>
              <a:rPr lang="en-US" sz="2000" dirty="0">
                <a:solidFill>
                  <a:schemeClr val="tx1"/>
                </a:solidFill>
                <a:effectLst>
                  <a:outerShdw blurRad="38100" dist="38100" dir="2700000" algn="tl">
                    <a:srgbClr val="FFFFFF"/>
                  </a:outerShdw>
                </a:effectLst>
              </a:rPr>
              <a:t>dominant </a:t>
            </a:r>
            <a:r>
              <a:rPr lang="en-US" sz="2000" dirty="0"/>
              <a:t>market position.</a:t>
            </a:r>
          </a:p>
        </p:txBody>
      </p:sp>
    </p:spTree>
    <p:extLst>
      <p:ext uri="{BB962C8B-B14F-4D97-AF65-F5344CB8AC3E}">
        <p14:creationId xmlns:p14="http://schemas.microsoft.com/office/powerpoint/2010/main" val="527919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US">
                <a:effectLst>
                  <a:glow rad="38100">
                    <a:schemeClr val="bg1">
                      <a:lumMod val="65000"/>
                      <a:lumOff val="35000"/>
                      <a:alpha val="40000"/>
                    </a:schemeClr>
                  </a:glow>
                  <a:outerShdw blurRad="38100" dist="38100" dir="2700000" algn="tl">
                    <a:srgbClr val="000000">
                      <a:alpha val="43137"/>
                    </a:srgbClr>
                  </a:outerShdw>
                </a:effectLst>
              </a:rPr>
              <a:t>Niche Strategy</a:t>
            </a:r>
          </a:p>
        </p:txBody>
      </p:sp>
      <p:sp>
        <p:nvSpPr>
          <p:cNvPr id="194563" name="Rectangle 3"/>
          <p:cNvSpPr>
            <a:spLocks noGrp="1" noChangeArrowheads="1"/>
          </p:cNvSpPr>
          <p:nvPr>
            <p:ph type="body" idx="1"/>
          </p:nvPr>
        </p:nvSpPr>
        <p:spPr>
          <a:xfrm>
            <a:off x="856060" y="1581150"/>
            <a:ext cx="7830740" cy="2762251"/>
          </a:xfrm>
        </p:spPr>
        <p:txBody>
          <a:bodyPr>
            <a:normAutofit lnSpcReduction="10000"/>
          </a:bodyPr>
          <a:lstStyle/>
          <a:p>
            <a:pPr>
              <a:buFontTx/>
              <a:buNone/>
            </a:pP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Consist:</a:t>
            </a:r>
          </a:p>
          <a:p>
            <a:pPr>
              <a:buFontTx/>
              <a:buNone/>
            </a:pP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	Focusing on a </a:t>
            </a:r>
            <a:r>
              <a:rPr lang="en-US" sz="2400" b="1" dirty="0">
                <a:effectLst>
                  <a:glow rad="38100">
                    <a:schemeClr val="bg1">
                      <a:lumMod val="50000"/>
                      <a:lumOff val="50000"/>
                      <a:alpha val="20000"/>
                    </a:schemeClr>
                  </a:glow>
                  <a:outerShdw blurRad="88900" dist="50800" dir="2700000" algn="tl" rotWithShape="0">
                    <a:prstClr val="black">
                      <a:alpha val="67000"/>
                    </a:prstClr>
                  </a:outerShdw>
                </a:effectLst>
              </a:rPr>
              <a:t>limited number </a:t>
            </a: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of critical technologies to seek </a:t>
            </a:r>
            <a:r>
              <a:rPr lang="en-US" sz="2400" dirty="0" smtClean="0">
                <a:effectLst>
                  <a:glow rad="38100">
                    <a:schemeClr val="bg1">
                      <a:lumMod val="50000"/>
                      <a:lumOff val="50000"/>
                      <a:alpha val="20000"/>
                    </a:schemeClr>
                  </a:glow>
                  <a:outerShdw blurRad="88900" dist="50800" dir="2700000" algn="tl" rotWithShape="0">
                    <a:prstClr val="black">
                      <a:alpha val="67000"/>
                    </a:prstClr>
                  </a:outerShdw>
                </a:effectLst>
              </a:rPr>
              <a:t>leadership</a:t>
            </a: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a:t>
            </a:r>
          </a:p>
          <a:p>
            <a:pPr>
              <a:buFontTx/>
              <a:buNone/>
            </a:pP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	Technology development is </a:t>
            </a:r>
            <a:r>
              <a:rPr lang="en-US" sz="2400" b="1" dirty="0">
                <a:solidFill>
                  <a:schemeClr val="tx1"/>
                </a:solidFill>
                <a:effectLst>
                  <a:outerShdw blurRad="88900" dist="50800" dir="2700000" algn="tl" rotWithShape="0">
                    <a:prstClr val="black">
                      <a:alpha val="67000"/>
                    </a:prstClr>
                  </a:outerShdw>
                </a:effectLst>
              </a:rPr>
              <a:t>selective</a:t>
            </a: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 and deployment is oriented toward exploiting the </a:t>
            </a:r>
            <a:r>
              <a:rPr lang="en-US" sz="2400" b="1" dirty="0">
                <a:solidFill>
                  <a:schemeClr val="tx1"/>
                </a:solidFill>
                <a:effectLst>
                  <a:outerShdw blurRad="88900" dist="50800" dir="2700000" algn="tl" rotWithShape="0">
                    <a:prstClr val="black">
                      <a:alpha val="67000"/>
                    </a:prstClr>
                  </a:outerShdw>
                </a:effectLst>
              </a:rPr>
              <a:t>technological strength </a:t>
            </a:r>
            <a:r>
              <a:rPr lang="en-US" sz="2400" dirty="0">
                <a:effectLst>
                  <a:glow rad="38100">
                    <a:schemeClr val="bg1">
                      <a:lumMod val="50000"/>
                      <a:lumOff val="50000"/>
                      <a:alpha val="20000"/>
                    </a:schemeClr>
                  </a:glow>
                  <a:outerShdw blurRad="88900" dist="50800" dir="2700000" algn="tl" rotWithShape="0">
                    <a:prstClr val="black">
                      <a:alpha val="67000"/>
                    </a:prstClr>
                  </a:outerShdw>
                </a:effectLst>
              </a:rPr>
              <a:t>of the firm in selected technologies to create competitive advantage.</a:t>
            </a:r>
          </a:p>
        </p:txBody>
      </p:sp>
    </p:spTree>
    <p:extLst>
      <p:ext uri="{BB962C8B-B14F-4D97-AF65-F5344CB8AC3E}">
        <p14:creationId xmlns:p14="http://schemas.microsoft.com/office/powerpoint/2010/main" val="1140966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t>Follower Strategy</a:t>
            </a:r>
          </a:p>
        </p:txBody>
      </p:sp>
      <p:sp>
        <p:nvSpPr>
          <p:cNvPr id="195587" name="Rectangle 3"/>
          <p:cNvSpPr>
            <a:spLocks noGrp="1" noChangeArrowheads="1"/>
          </p:cNvSpPr>
          <p:nvPr>
            <p:ph type="body" idx="1"/>
          </p:nvPr>
        </p:nvSpPr>
        <p:spPr/>
        <p:txBody>
          <a:bodyPr>
            <a:normAutofit fontScale="92500" lnSpcReduction="10000"/>
          </a:bodyPr>
          <a:lstStyle/>
          <a:p>
            <a:pPr>
              <a:buFontTx/>
              <a:buNone/>
            </a:pPr>
            <a:r>
              <a:rPr lang="en-US" sz="2400" dirty="0"/>
              <a:t>Consists:</a:t>
            </a:r>
          </a:p>
          <a:p>
            <a:pPr>
              <a:buFontTx/>
              <a:buNone/>
            </a:pPr>
            <a:r>
              <a:rPr lang="en-US" sz="2400" dirty="0"/>
              <a:t>	</a:t>
            </a:r>
            <a:r>
              <a:rPr lang="en-US" sz="2400" dirty="0" err="1"/>
              <a:t>Maintaingin</a:t>
            </a:r>
            <a:r>
              <a:rPr lang="en-US" sz="2400" dirty="0"/>
              <a:t> technological adequacy in a broad set of technologies. </a:t>
            </a:r>
          </a:p>
          <a:p>
            <a:pPr>
              <a:buFontTx/>
              <a:buNone/>
            </a:pPr>
            <a:r>
              <a:rPr lang="en-US" sz="2400" dirty="0"/>
              <a:t>	This strategy is focused on deployment, avoiding the risks of basic research.</a:t>
            </a:r>
          </a:p>
          <a:p>
            <a:pPr>
              <a:buFontTx/>
              <a:buNone/>
            </a:pPr>
            <a:r>
              <a:rPr lang="en-US" sz="2400" dirty="0"/>
              <a:t>	For this firms, technology is not their primary instrument for seeking competitive advantage.</a:t>
            </a:r>
          </a:p>
        </p:txBody>
      </p:sp>
    </p:spTree>
    <p:extLst>
      <p:ext uri="{BB962C8B-B14F-4D97-AF65-F5344CB8AC3E}">
        <p14:creationId xmlns:p14="http://schemas.microsoft.com/office/powerpoint/2010/main" val="59147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a:t>Technology rationalization</a:t>
            </a:r>
          </a:p>
        </p:txBody>
      </p:sp>
      <p:sp>
        <p:nvSpPr>
          <p:cNvPr id="196611" name="Rectangle 3"/>
          <p:cNvSpPr>
            <a:spLocks noGrp="1" noChangeArrowheads="1"/>
          </p:cNvSpPr>
          <p:nvPr>
            <p:ph type="body" idx="1"/>
          </p:nvPr>
        </p:nvSpPr>
        <p:spPr/>
        <p:txBody>
          <a:bodyPr/>
          <a:lstStyle/>
          <a:p>
            <a:pPr>
              <a:buFontTx/>
              <a:buNone/>
            </a:pPr>
            <a:r>
              <a:rPr lang="en-US" sz="2400"/>
              <a:t>Involves:</a:t>
            </a:r>
          </a:p>
          <a:p>
            <a:pPr>
              <a:buFontTx/>
              <a:buNone/>
            </a:pPr>
            <a:r>
              <a:rPr lang="en-US" sz="2400"/>
              <a:t>	Maintaining </a:t>
            </a:r>
            <a:r>
              <a:rPr lang="en-US" sz="2400">
                <a:solidFill>
                  <a:schemeClr val="tx1"/>
                </a:solidFill>
                <a:effectLst>
                  <a:outerShdw blurRad="38100" dist="38100" dir="2700000" algn="tl">
                    <a:srgbClr val="FFFFFF"/>
                  </a:outerShdw>
                </a:effectLst>
              </a:rPr>
              <a:t>adequacy only </a:t>
            </a:r>
            <a:r>
              <a:rPr lang="en-US" sz="2400"/>
              <a:t>in a select set of technologies. For these firms, their technology deficit should be compensated by other comptitive strenghts in order for them to survive in many competitive domains.</a:t>
            </a:r>
          </a:p>
        </p:txBody>
      </p:sp>
    </p:spTree>
    <p:extLst>
      <p:ext uri="{BB962C8B-B14F-4D97-AF65-F5344CB8AC3E}">
        <p14:creationId xmlns:p14="http://schemas.microsoft.com/office/powerpoint/2010/main" val="35340310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Rectangle 4"/>
          <p:cNvSpPr>
            <a:spLocks noChangeArrowheads="1"/>
          </p:cNvSpPr>
          <p:nvPr/>
        </p:nvSpPr>
        <p:spPr bwMode="auto">
          <a:xfrm>
            <a:off x="2667000" y="1257300"/>
            <a:ext cx="4876800" cy="257175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id-ID"/>
          </a:p>
        </p:txBody>
      </p:sp>
      <p:sp>
        <p:nvSpPr>
          <p:cNvPr id="197637" name="Line 5"/>
          <p:cNvSpPr>
            <a:spLocks noChangeShapeType="1"/>
          </p:cNvSpPr>
          <p:nvPr/>
        </p:nvSpPr>
        <p:spPr bwMode="auto">
          <a:xfrm>
            <a:off x="5105400" y="1257300"/>
            <a:ext cx="0" cy="25717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97638" name="Line 6"/>
          <p:cNvSpPr>
            <a:spLocks noChangeShapeType="1"/>
          </p:cNvSpPr>
          <p:nvPr/>
        </p:nvSpPr>
        <p:spPr bwMode="auto">
          <a:xfrm>
            <a:off x="2667000" y="2514600"/>
            <a:ext cx="48768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97640" name="Text Box 8"/>
          <p:cNvSpPr txBox="1">
            <a:spLocks noChangeArrowheads="1"/>
          </p:cNvSpPr>
          <p:nvPr/>
        </p:nvSpPr>
        <p:spPr bwMode="auto">
          <a:xfrm>
            <a:off x="3124200" y="1543050"/>
            <a:ext cx="134043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a:t>Full Line</a:t>
            </a:r>
          </a:p>
          <a:p>
            <a:r>
              <a:rPr lang="en-US" b="0"/>
              <a:t>Technology</a:t>
            </a:r>
          </a:p>
          <a:p>
            <a:r>
              <a:rPr lang="en-US" b="0"/>
              <a:t>Leader</a:t>
            </a:r>
          </a:p>
        </p:txBody>
      </p:sp>
      <p:sp>
        <p:nvSpPr>
          <p:cNvPr id="197641" name="Text Box 9"/>
          <p:cNvSpPr txBox="1">
            <a:spLocks noChangeArrowheads="1"/>
          </p:cNvSpPr>
          <p:nvPr/>
        </p:nvSpPr>
        <p:spPr bwMode="auto">
          <a:xfrm>
            <a:off x="5791200" y="1600200"/>
            <a:ext cx="8595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a:t>Niche</a:t>
            </a:r>
          </a:p>
          <a:p>
            <a:r>
              <a:rPr lang="en-US" b="0"/>
              <a:t>Player</a:t>
            </a:r>
          </a:p>
        </p:txBody>
      </p:sp>
      <p:sp>
        <p:nvSpPr>
          <p:cNvPr id="197642" name="Text Box 10"/>
          <p:cNvSpPr txBox="1">
            <a:spLocks noChangeArrowheads="1"/>
          </p:cNvSpPr>
          <p:nvPr/>
        </p:nvSpPr>
        <p:spPr bwMode="auto">
          <a:xfrm>
            <a:off x="2971800" y="2914650"/>
            <a:ext cx="134043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a:t>Technology</a:t>
            </a:r>
          </a:p>
          <a:p>
            <a:r>
              <a:rPr lang="en-US" b="0"/>
              <a:t>Follower</a:t>
            </a:r>
          </a:p>
        </p:txBody>
      </p:sp>
      <p:sp>
        <p:nvSpPr>
          <p:cNvPr id="197643" name="Text Box 11"/>
          <p:cNvSpPr txBox="1">
            <a:spLocks noChangeArrowheads="1"/>
          </p:cNvSpPr>
          <p:nvPr/>
        </p:nvSpPr>
        <p:spPr bwMode="auto">
          <a:xfrm>
            <a:off x="5562601" y="2857500"/>
            <a:ext cx="14446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a:t>Technology</a:t>
            </a:r>
          </a:p>
          <a:p>
            <a:r>
              <a:rPr lang="en-US" b="0"/>
              <a:t>Rationalizer</a:t>
            </a:r>
          </a:p>
        </p:txBody>
      </p:sp>
      <p:sp>
        <p:nvSpPr>
          <p:cNvPr id="197644" name="Text Box 12"/>
          <p:cNvSpPr txBox="1">
            <a:spLocks noChangeArrowheads="1"/>
          </p:cNvSpPr>
          <p:nvPr/>
        </p:nvSpPr>
        <p:spPr bwMode="auto">
          <a:xfrm>
            <a:off x="4860926" y="482204"/>
            <a:ext cx="7537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Scope</a:t>
            </a:r>
          </a:p>
        </p:txBody>
      </p:sp>
      <p:sp>
        <p:nvSpPr>
          <p:cNvPr id="197645" name="Text Box 13"/>
          <p:cNvSpPr txBox="1">
            <a:spLocks noChangeArrowheads="1"/>
          </p:cNvSpPr>
          <p:nvPr/>
        </p:nvSpPr>
        <p:spPr bwMode="auto">
          <a:xfrm>
            <a:off x="3565525" y="710804"/>
            <a:ext cx="570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i="1"/>
              <a:t>Full</a:t>
            </a:r>
          </a:p>
        </p:txBody>
      </p:sp>
      <p:sp>
        <p:nvSpPr>
          <p:cNvPr id="197646" name="Text Box 14"/>
          <p:cNvSpPr txBox="1">
            <a:spLocks noChangeArrowheads="1"/>
          </p:cNvSpPr>
          <p:nvPr/>
        </p:nvSpPr>
        <p:spPr bwMode="auto">
          <a:xfrm>
            <a:off x="6156325" y="767954"/>
            <a:ext cx="10583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a:t>Selective</a:t>
            </a:r>
          </a:p>
        </p:txBody>
      </p:sp>
      <p:sp>
        <p:nvSpPr>
          <p:cNvPr id="197647" name="Text Box 15"/>
          <p:cNvSpPr txBox="1">
            <a:spLocks noChangeArrowheads="1"/>
          </p:cNvSpPr>
          <p:nvPr/>
        </p:nvSpPr>
        <p:spPr bwMode="auto">
          <a:xfrm>
            <a:off x="822325" y="1682354"/>
            <a:ext cx="1319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i="1"/>
              <a:t>Leadership</a:t>
            </a:r>
          </a:p>
        </p:txBody>
      </p:sp>
      <p:sp>
        <p:nvSpPr>
          <p:cNvPr id="197648" name="Text Box 16"/>
          <p:cNvSpPr txBox="1">
            <a:spLocks noChangeArrowheads="1"/>
          </p:cNvSpPr>
          <p:nvPr/>
        </p:nvSpPr>
        <p:spPr bwMode="auto">
          <a:xfrm>
            <a:off x="746125" y="3168254"/>
            <a:ext cx="14750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0" i="1"/>
              <a:t>Followership</a:t>
            </a:r>
          </a:p>
        </p:txBody>
      </p:sp>
      <p:sp>
        <p:nvSpPr>
          <p:cNvPr id="197649" name="Text Box 17"/>
          <p:cNvSpPr txBox="1">
            <a:spLocks noChangeArrowheads="1"/>
          </p:cNvSpPr>
          <p:nvPr/>
        </p:nvSpPr>
        <p:spPr bwMode="auto">
          <a:xfrm>
            <a:off x="517525" y="2311004"/>
            <a:ext cx="1319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Leadership</a:t>
            </a:r>
          </a:p>
        </p:txBody>
      </p:sp>
      <p:sp>
        <p:nvSpPr>
          <p:cNvPr id="197650" name="Text Box 18"/>
          <p:cNvSpPr txBox="1">
            <a:spLocks noChangeArrowheads="1"/>
          </p:cNvSpPr>
          <p:nvPr/>
        </p:nvSpPr>
        <p:spPr bwMode="auto">
          <a:xfrm>
            <a:off x="212726" y="4561285"/>
            <a:ext cx="5266185" cy="523220"/>
          </a:xfrm>
          <a:prstGeom prst="rect">
            <a:avLst/>
          </a:prstGeom>
          <a:solidFill>
            <a:schemeClr val="tx1"/>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p>
            <a:r>
              <a:rPr lang="en-US" sz="2800" b="1" dirty="0">
                <a:solidFill>
                  <a:schemeClr val="accent4">
                    <a:lumMod val="75000"/>
                  </a:schemeClr>
                </a:solidFill>
                <a:effectLst>
                  <a:outerShdw blurRad="38100" dist="38100" dir="2700000" algn="tl">
                    <a:srgbClr val="000000">
                      <a:alpha val="43137"/>
                    </a:srgbClr>
                  </a:outerShdw>
                </a:effectLst>
              </a:rPr>
              <a:t>TECHNOLOGY STRATEGY TYPE</a:t>
            </a:r>
          </a:p>
        </p:txBody>
      </p:sp>
    </p:spTree>
    <p:extLst>
      <p:ext uri="{BB962C8B-B14F-4D97-AF65-F5344CB8AC3E}">
        <p14:creationId xmlns:p14="http://schemas.microsoft.com/office/powerpoint/2010/main" val="373746317"/>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normAutofit fontScale="90000"/>
          </a:bodyPr>
          <a:lstStyle/>
          <a:p>
            <a:r>
              <a:rPr lang="en-US" sz="4000"/>
              <a:t>Appropriateness</a:t>
            </a:r>
            <a:br>
              <a:rPr lang="en-US" sz="4000"/>
            </a:br>
            <a:r>
              <a:rPr lang="en-US" sz="4000"/>
              <a:t>of Technology Strategy Type </a:t>
            </a:r>
          </a:p>
        </p:txBody>
      </p:sp>
      <p:sp>
        <p:nvSpPr>
          <p:cNvPr id="198659" name="Rectangle 3"/>
          <p:cNvSpPr>
            <a:spLocks noGrp="1" noChangeArrowheads="1"/>
          </p:cNvSpPr>
          <p:nvPr>
            <p:ph type="body" idx="1"/>
          </p:nvPr>
        </p:nvSpPr>
        <p:spPr>
          <a:xfrm>
            <a:off x="609600" y="1543050"/>
            <a:ext cx="7924800" cy="3028950"/>
          </a:xfrm>
        </p:spPr>
        <p:txBody>
          <a:bodyPr/>
          <a:lstStyle/>
          <a:p>
            <a:pPr>
              <a:lnSpc>
                <a:spcPct val="80000"/>
              </a:lnSpc>
            </a:pPr>
            <a:r>
              <a:rPr lang="en-US" sz="1800"/>
              <a:t>In the era of incremental innovation, technology leadership strategy is appropriate for firms that have strong technological and market position. Niche strategy is recommended for technologically strong but competitively moderate positions. Technology followership requeres a strong competitive position in the markets, although the firm may lack technological superiority. If the firm is competitively weak, then it may be forced to adopt a technology rationalization strategy</a:t>
            </a:r>
          </a:p>
          <a:p>
            <a:pPr>
              <a:lnSpc>
                <a:spcPct val="80000"/>
              </a:lnSpc>
            </a:pPr>
            <a:r>
              <a:rPr lang="en-US" sz="1800"/>
              <a:t>In the era of technology emergence, the leader strategy is much more broadly applicable, because the technologies and markets tend to be highly fluid. Thus, there are more opportunities to gain competitive advantage.</a:t>
            </a:r>
          </a:p>
        </p:txBody>
      </p:sp>
    </p:spTree>
    <p:extLst>
      <p:ext uri="{BB962C8B-B14F-4D97-AF65-F5344CB8AC3E}">
        <p14:creationId xmlns:p14="http://schemas.microsoft.com/office/powerpoint/2010/main" val="29576788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0162" name="Group 482"/>
          <p:cNvGraphicFramePr>
            <a:graphicFrameLocks noGrp="1"/>
          </p:cNvGraphicFramePr>
          <p:nvPr>
            <p:extLst>
              <p:ext uri="{D42A27DB-BD31-4B8C-83A1-F6EECF244321}">
                <p14:modId xmlns:p14="http://schemas.microsoft.com/office/powerpoint/2010/main" val="181786507"/>
              </p:ext>
            </p:extLst>
          </p:nvPr>
        </p:nvGraphicFramePr>
        <p:xfrm>
          <a:off x="457200" y="342900"/>
          <a:ext cx="8153400" cy="4396701"/>
        </p:xfrm>
        <a:graphic>
          <a:graphicData uri="http://schemas.openxmlformats.org/drawingml/2006/table">
            <a:tbl>
              <a:tblPr/>
              <a:tblGrid>
                <a:gridCol w="542925"/>
                <a:gridCol w="1177925"/>
                <a:gridCol w="1177925"/>
                <a:gridCol w="1177925"/>
                <a:gridCol w="504825"/>
                <a:gridCol w="1190625"/>
                <a:gridCol w="1190625"/>
                <a:gridCol w="1190625"/>
              </a:tblGrid>
              <a:tr h="302482">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sng" strike="noStrike" cap="none" normalizeH="0" baseline="0" smtClean="0">
                          <a:ln>
                            <a:noFill/>
                          </a:ln>
                          <a:solidFill>
                            <a:schemeClr val="tx1"/>
                          </a:solidFill>
                          <a:effectLst/>
                          <a:latin typeface="Arial Narrow" pitchFamily="34" charset="0"/>
                        </a:rPr>
                        <a:t>ERA OF TECHNOLOGY EMERGENCE</a:t>
                      </a:r>
                    </a:p>
                  </a:txBody>
                  <a:tcPr marT="34290" marB="34290" horzOverflow="overflow">
                    <a:lnL cap="flat">
                      <a:noFill/>
                    </a:lnL>
                    <a:lnR>
                      <a:noFill/>
                    </a:lnR>
                    <a:lnT cap="flat">
                      <a:noFill/>
                    </a:lnT>
                    <a:lnB>
                      <a:noFill/>
                    </a:lnB>
                    <a:lnTlToBr>
                      <a:noFill/>
                    </a:lnTlToBr>
                    <a:lnBlToTr>
                      <a:noFill/>
                    </a:lnBlToTr>
                    <a:noFill/>
                  </a:tcPr>
                </a:tc>
                <a:tc hMerge="1">
                  <a:txBody>
                    <a:bodyPr/>
                    <a:lstStyle/>
                    <a:p>
                      <a:endParaRPr lang="id-ID"/>
                    </a:p>
                  </a:txBody>
                  <a:tcPr/>
                </a:tc>
                <a:tc hMerge="1">
                  <a:txBody>
                    <a:bodyPr/>
                    <a:lstStyle/>
                    <a:p>
                      <a:endParaRPr lang="id-ID"/>
                    </a:p>
                  </a:txBody>
                  <a:tcPr/>
                </a:tc>
                <a:tc hMerge="1">
                  <a:txBody>
                    <a:bodyPr/>
                    <a:lstStyle/>
                    <a:p>
                      <a:endParaRPr lang="id-ID"/>
                    </a:p>
                  </a:txBody>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1" u="sng" strike="noStrike" cap="none" normalizeH="0" baseline="0" smtClean="0">
                          <a:ln>
                            <a:noFill/>
                          </a:ln>
                          <a:solidFill>
                            <a:schemeClr val="tx1"/>
                          </a:solidFill>
                          <a:effectLst/>
                          <a:latin typeface="Arial Narrow" pitchFamily="34" charset="0"/>
                        </a:rPr>
                        <a:t>LATE STAGES OF INCREMENTAL CHANGE</a:t>
                      </a:r>
                    </a:p>
                  </a:txBody>
                  <a:tcPr marT="34290" marB="34290" horzOverflow="overflow">
                    <a:lnL>
                      <a:noFill/>
                    </a:lnL>
                    <a:lnR cap="flat">
                      <a:noFill/>
                    </a:lnR>
                    <a:lnT cap="flat">
                      <a:noFill/>
                    </a:lnT>
                    <a:lnB>
                      <a:noFill/>
                    </a:lnB>
                    <a:lnTlToBr>
                      <a:noFill/>
                    </a:lnTlToBr>
                    <a:lnBlToTr>
                      <a:noFill/>
                    </a:lnBlToTr>
                    <a:noFill/>
                  </a:tcPr>
                </a:tc>
                <a:tc hMerge="1">
                  <a:txBody>
                    <a:bodyPr/>
                    <a:lstStyle/>
                    <a:p>
                      <a:endParaRPr lang="id-ID"/>
                    </a:p>
                  </a:txBody>
                  <a:tcPr/>
                </a:tc>
                <a:tc hMerge="1">
                  <a:txBody>
                    <a:bodyPr/>
                    <a:lstStyle/>
                    <a:p>
                      <a:endParaRPr lang="id-ID"/>
                    </a:p>
                  </a:txBody>
                  <a:tcPr/>
                </a:tc>
                <a:tc hMerge="1">
                  <a:txBody>
                    <a:bodyPr/>
                    <a:lstStyle/>
                    <a:p>
                      <a:endParaRPr lang="id-ID"/>
                    </a:p>
                  </a:txBody>
                  <a:tcPr/>
                </a:tc>
              </a:tr>
              <a:tr h="257283">
                <a:tc gridSpan="8">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COMPETITIVE POSITION</a:t>
                      </a:r>
                    </a:p>
                  </a:txBody>
                  <a:tcPr marT="34290" marB="34290" horzOverflow="overflow">
                    <a:lnL cap="flat">
                      <a:noFill/>
                    </a:lnL>
                    <a:lnR cap="flat">
                      <a:noFill/>
                    </a:lnR>
                    <a:lnT>
                      <a:noFill/>
                    </a:lnT>
                    <a:lnB>
                      <a:noFill/>
                    </a:lnB>
                    <a:lnTlToBr>
                      <a:noFill/>
                    </a:lnTlToBr>
                    <a:lnBlToTr>
                      <a:noFill/>
                    </a:lnBlToTr>
                    <a:no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2259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d-ID" sz="1050" b="1" i="0" u="none" strike="noStrike" cap="none" normalizeH="0" baseline="0" smtClean="0">
                        <a:ln>
                          <a:noFill/>
                        </a:ln>
                        <a:solidFill>
                          <a:schemeClr val="tx1"/>
                        </a:solidFill>
                        <a:effectLst/>
                        <a:latin typeface="Arial Narrow" pitchFamily="34" charset="0"/>
                      </a:endParaRPr>
                    </a:p>
                  </a:txBody>
                  <a:tcPr marT="34290" marB="34290"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STRONG</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MEDIUM</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WEAK</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d-ID" sz="1050" b="1" i="0" u="none" strike="noStrike" cap="none" normalizeH="0" baseline="0" smtClean="0">
                        <a:ln>
                          <a:noFill/>
                        </a:ln>
                        <a:solidFill>
                          <a:schemeClr val="tx1"/>
                        </a:solidFill>
                        <a:effectLst/>
                        <a:latin typeface="Arial Narrow" pitchFamily="34" charset="0"/>
                      </a:endParaRPr>
                    </a:p>
                  </a:txBody>
                  <a:tcPr marT="34290" marB="3429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STRONG</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MEDIUM</a:t>
                      </a:r>
                    </a:p>
                  </a:txBody>
                  <a:tcPr marT="34290" marB="3429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WEAK</a:t>
                      </a:r>
                    </a:p>
                  </a:txBody>
                  <a:tcPr marT="34290" marB="34290"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1157077">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smtClean="0">
                        <a:ln>
                          <a:noFill/>
                        </a:ln>
                        <a:solidFill>
                          <a:schemeClr val="tx1"/>
                        </a:solidFill>
                        <a:effectLst/>
                        <a:latin typeface="Arial Narrow"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E  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C  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H  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N   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O  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L   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O  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G  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Y</a:t>
                      </a:r>
                    </a:p>
                  </a:txBody>
                  <a:tcPr marT="34290" marB="34290"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LEADER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LEADER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FOLLOWER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G</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LEADER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FOLLOWER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ACQUIZITION</a:t>
                      </a:r>
                    </a:p>
                  </a:txBody>
                  <a:tcPr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2837">
                <a:tc vMerge="1">
                  <a:txBody>
                    <a:bodyPr/>
                    <a:lstStyle/>
                    <a:p>
                      <a:endParaRPr lang="id-ID"/>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LEADER</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FOLLOWER</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  NICHE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ACQUISITION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M</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U</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M</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NICHE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FOLLOWER</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1" u="none" strike="noStrike" cap="none" normalizeH="0" baseline="0" smtClean="0">
                        <a:ln>
                          <a:noFill/>
                        </a:ln>
                        <a:solidFill>
                          <a:schemeClr val="tx1"/>
                        </a:solidFill>
                        <a:effectLst/>
                        <a:latin typeface="Arial Narrow"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RATIONALIZATION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RATIONLIZATION</a:t>
                      </a:r>
                    </a:p>
                  </a:txBody>
                  <a:tcPr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06779">
                <a:tc vMerge="1">
                  <a:txBody>
                    <a:bodyPr/>
                    <a:lstStyle/>
                    <a:p>
                      <a:endParaRPr lang="id-ID"/>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NICHE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JPOINT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VENTURE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RATIONALIZATION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W</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smtClean="0">
                          <a:ln>
                            <a:noFill/>
                          </a:ln>
                          <a:solidFill>
                            <a:schemeClr val="tx1"/>
                          </a:solidFill>
                          <a:effectLst/>
                          <a:latin typeface="Arial Narrow" pitchFamily="34" charset="0"/>
                        </a:rPr>
                        <a:t>K</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JPOINT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VENTURE</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1" u="none" strike="noStrike" cap="none" normalizeH="0" baseline="0" smtClean="0">
                          <a:ln>
                            <a:noFill/>
                          </a:ln>
                          <a:solidFill>
                            <a:schemeClr val="tx1"/>
                          </a:solidFill>
                          <a:effectLst/>
                          <a:latin typeface="Arial Narrow" pitchFamily="34" charset="0"/>
                        </a:rPr>
                        <a:t>RATIONALZATION</a:t>
                      </a:r>
                    </a:p>
                  </a:txBody>
                  <a:tcPr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d-ID" sz="1050" b="1" i="1" u="none" strike="noStrike" cap="none" normalizeH="0" baseline="0" dirty="0" smtClean="0">
                        <a:ln>
                          <a:noFill/>
                        </a:ln>
                        <a:solidFill>
                          <a:schemeClr val="tx1"/>
                        </a:solidFill>
                        <a:effectLst/>
                        <a:latin typeface="Arial Narrow" pitchFamily="34" charset="0"/>
                      </a:endParaRPr>
                    </a:p>
                  </a:txBody>
                  <a:tcPr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5574587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a:t>Diversified Firms</a:t>
            </a:r>
          </a:p>
        </p:txBody>
      </p:sp>
      <p:sp>
        <p:nvSpPr>
          <p:cNvPr id="200707" name="Rectangle 3"/>
          <p:cNvSpPr>
            <a:spLocks noGrp="1" noChangeArrowheads="1"/>
          </p:cNvSpPr>
          <p:nvPr>
            <p:ph type="body" idx="1"/>
          </p:nvPr>
        </p:nvSpPr>
        <p:spPr/>
        <p:txBody>
          <a:bodyPr/>
          <a:lstStyle/>
          <a:p>
            <a:pPr marL="609600" indent="-609600"/>
            <a:r>
              <a:rPr lang="en-US" sz="2400"/>
              <a:t>Technology-related diversifiers:</a:t>
            </a:r>
          </a:p>
          <a:p>
            <a:pPr marL="1252538" lvl="1" indent="-533400">
              <a:buFontTx/>
              <a:buChar char="–"/>
            </a:pPr>
            <a:r>
              <a:rPr lang="en-US" sz="2000"/>
              <a:t>There are significant sysnergies among the technology strategy of various business</a:t>
            </a:r>
          </a:p>
          <a:p>
            <a:pPr marL="609600" indent="-609600"/>
            <a:r>
              <a:rPr lang="en-US" sz="2400"/>
              <a:t>Market-related (conglomerate) diversiviers</a:t>
            </a:r>
          </a:p>
          <a:p>
            <a:pPr marL="1252538" lvl="1" indent="-533400">
              <a:buFontTx/>
              <a:buChar char="–"/>
            </a:pPr>
            <a:r>
              <a:rPr lang="en-US" sz="2000"/>
              <a:t>The technology strategies of various businesses tend to be unrelated.</a:t>
            </a:r>
          </a:p>
        </p:txBody>
      </p:sp>
    </p:spTree>
    <p:extLst>
      <p:ext uri="{BB962C8B-B14F-4D97-AF65-F5344CB8AC3E}">
        <p14:creationId xmlns:p14="http://schemas.microsoft.com/office/powerpoint/2010/main" val="4922070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Rectangle 4"/>
          <p:cNvSpPr>
            <a:spLocks noGrp="1" noChangeArrowheads="1"/>
          </p:cNvSpPr>
          <p:nvPr>
            <p:ph type="ctrTitle"/>
          </p:nvPr>
        </p:nvSpPr>
        <p:spPr>
          <a:xfrm>
            <a:off x="990600" y="2495550"/>
            <a:ext cx="6965950" cy="1543050"/>
          </a:xfrm>
        </p:spPr>
        <p:txBody>
          <a:bodyPr>
            <a:noAutofit/>
          </a:bodyPr>
          <a:lstStyle/>
          <a:p>
            <a:r>
              <a:rPr lang="en-US" sz="6000" dirty="0"/>
              <a:t>Framework</a:t>
            </a:r>
            <a:r>
              <a:rPr lang="en-US" dirty="0"/>
              <a:t/>
            </a:r>
            <a:br>
              <a:rPr lang="en-US" dirty="0"/>
            </a:br>
            <a:r>
              <a:rPr lang="en-US" dirty="0"/>
              <a:t>for Formulating </a:t>
            </a:r>
            <a:br>
              <a:rPr lang="en-US" dirty="0"/>
            </a:br>
            <a:r>
              <a:rPr lang="en-US" sz="4800" dirty="0"/>
              <a:t>Technology Strategy</a:t>
            </a:r>
          </a:p>
        </p:txBody>
      </p:sp>
    </p:spTree>
    <p:extLst>
      <p:ext uri="{BB962C8B-B14F-4D97-AF65-F5344CB8AC3E}">
        <p14:creationId xmlns:p14="http://schemas.microsoft.com/office/powerpoint/2010/main" val="40700377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9600" y="438150"/>
            <a:ext cx="6553200" cy="1143000"/>
          </a:xfrm>
          <a:prstGeom prst="roundRect">
            <a:avLst>
              <a:gd name="adj" fmla="val 50000"/>
            </a:avLst>
          </a:prstGeom>
          <a:sp3d>
            <a:bevelT w="25400" h="25400" prst="slope"/>
          </a:sp3d>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endParaRPr lang="en-US">
              <a:effectLst>
                <a:outerShdw blurRad="50800" dist="38100" dir="2700000" algn="tl" rotWithShape="0">
                  <a:prstClr val="black">
                    <a:alpha val="40000"/>
                  </a:prstClr>
                </a:outerShdw>
              </a:effectLst>
            </a:endParaRPr>
          </a:p>
        </p:txBody>
      </p:sp>
      <p:sp>
        <p:nvSpPr>
          <p:cNvPr id="203778" name="Rectangle 2"/>
          <p:cNvSpPr>
            <a:spLocks noGrp="1" noChangeArrowheads="1"/>
          </p:cNvSpPr>
          <p:nvPr>
            <p:ph type="title"/>
          </p:nvPr>
        </p:nvSpPr>
        <p:spPr/>
        <p:txBody>
          <a:bodyPr>
            <a:normAutofit/>
          </a:bodyPr>
          <a:lstStyle/>
          <a:p>
            <a:r>
              <a:rPr lang="en-US" sz="2800" dirty="0" smtClean="0"/>
              <a:t>A framework for formulating technology strategy</a:t>
            </a:r>
            <a:endParaRPr lang="en-US" sz="2800" dirty="0"/>
          </a:p>
        </p:txBody>
      </p:sp>
      <p:sp>
        <p:nvSpPr>
          <p:cNvPr id="203779" name="Rectangle 3"/>
          <p:cNvSpPr>
            <a:spLocks noGrp="1" noChangeArrowheads="1"/>
          </p:cNvSpPr>
          <p:nvPr>
            <p:ph type="body" idx="1"/>
          </p:nvPr>
        </p:nvSpPr>
        <p:spPr>
          <a:xfrm>
            <a:off x="856060" y="1809750"/>
            <a:ext cx="7429499" cy="2533651"/>
          </a:xfrm>
        </p:spPr>
        <p:txBody>
          <a:bodyPr>
            <a:normAutofit/>
          </a:bodyPr>
          <a:lstStyle/>
          <a:p>
            <a:pPr marL="457200" indent="-457200">
              <a:buFont typeface="Courier New" pitchFamily="49" charset="0"/>
              <a:buChar char="o"/>
            </a:pPr>
            <a:r>
              <a:rPr lang="en-US" sz="2400" dirty="0"/>
              <a:t>Strategic Diagnosis</a:t>
            </a:r>
          </a:p>
          <a:p>
            <a:pPr marL="457200" indent="-457200">
              <a:buFont typeface="Courier New" pitchFamily="49" charset="0"/>
              <a:buChar char="o"/>
            </a:pPr>
            <a:r>
              <a:rPr lang="en-US" sz="2400" dirty="0"/>
              <a:t>Formulation of Technology Strategy</a:t>
            </a:r>
          </a:p>
          <a:p>
            <a:pPr marL="457200" indent="-457200">
              <a:buFont typeface="Courier New" pitchFamily="49" charset="0"/>
              <a:buChar char="o"/>
            </a:pPr>
            <a:r>
              <a:rPr lang="en-US" sz="2400" dirty="0"/>
              <a:t>Crafting an implementation approach</a:t>
            </a:r>
          </a:p>
          <a:p>
            <a:pPr marL="457200" indent="-457200">
              <a:buFont typeface="Courier New" pitchFamily="49" charset="0"/>
              <a:buChar char="o"/>
            </a:pPr>
            <a:r>
              <a:rPr lang="en-US" sz="2400" dirty="0"/>
              <a:t>Execution</a:t>
            </a:r>
          </a:p>
        </p:txBody>
      </p:sp>
    </p:spTree>
    <p:extLst>
      <p:ext uri="{BB962C8B-B14F-4D97-AF65-F5344CB8AC3E}">
        <p14:creationId xmlns:p14="http://schemas.microsoft.com/office/powerpoint/2010/main" val="7605085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US"/>
              <a:t>1. Strategic Diagnosis</a:t>
            </a:r>
          </a:p>
        </p:txBody>
      </p:sp>
      <p:sp>
        <p:nvSpPr>
          <p:cNvPr id="204803" name="Rectangle 3"/>
          <p:cNvSpPr>
            <a:spLocks noGrp="1" noChangeArrowheads="1"/>
          </p:cNvSpPr>
          <p:nvPr>
            <p:ph type="body" idx="1"/>
          </p:nvPr>
        </p:nvSpPr>
        <p:spPr/>
        <p:txBody>
          <a:bodyPr>
            <a:normAutofit fontScale="92500" lnSpcReduction="10000"/>
          </a:bodyPr>
          <a:lstStyle/>
          <a:p>
            <a:pPr marL="0" indent="0">
              <a:buFontTx/>
              <a:buNone/>
            </a:pPr>
            <a:r>
              <a:rPr lang="en-US" sz="2400" dirty="0"/>
              <a:t>Formulation of technology focuses on addressing the technological and the business context </a:t>
            </a:r>
            <a:r>
              <a:rPr lang="en-US" sz="2400" dirty="0" err="1"/>
              <a:t>ofn</a:t>
            </a:r>
            <a:r>
              <a:rPr lang="en-US" sz="2400" dirty="0"/>
              <a:t> the firm</a:t>
            </a:r>
          </a:p>
          <a:p>
            <a:pPr>
              <a:buFontTx/>
              <a:buNone/>
            </a:pPr>
            <a:r>
              <a:rPr lang="en-US" sz="2400" dirty="0"/>
              <a:t>Involve two major activity:</a:t>
            </a:r>
          </a:p>
          <a:p>
            <a:pPr marL="342900" indent="-342900">
              <a:buFontTx/>
              <a:buNone/>
            </a:pPr>
            <a:r>
              <a:rPr lang="en-US" sz="2400" dirty="0"/>
              <a:t>1. Environmental assessment, bot technological and competitive, and</a:t>
            </a:r>
          </a:p>
          <a:p>
            <a:pPr marL="342900" indent="-342900">
              <a:buFontTx/>
              <a:buNone/>
            </a:pPr>
            <a:r>
              <a:rPr lang="en-US" sz="2400" dirty="0"/>
              <a:t>2.	The competitive position of the firm in both the technologies and market.</a:t>
            </a:r>
          </a:p>
        </p:txBody>
      </p:sp>
    </p:spTree>
    <p:extLst>
      <p:ext uri="{BB962C8B-B14F-4D97-AF65-F5344CB8AC3E}">
        <p14:creationId xmlns:p14="http://schemas.microsoft.com/office/powerpoint/2010/main" val="10326214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normAutofit fontScale="90000"/>
          </a:bodyPr>
          <a:lstStyle/>
          <a:p>
            <a:pPr marL="628650" indent="-628650"/>
            <a:r>
              <a:rPr lang="en-US" sz="4000" dirty="0"/>
              <a:t>2. </a:t>
            </a:r>
            <a:r>
              <a:rPr lang="en-US" sz="4000" dirty="0" smtClean="0"/>
              <a:t>	Formulating </a:t>
            </a:r>
            <a:r>
              <a:rPr lang="en-US" sz="4000" dirty="0"/>
              <a:t>of Tech. Strategy</a:t>
            </a:r>
          </a:p>
        </p:txBody>
      </p:sp>
      <p:sp>
        <p:nvSpPr>
          <p:cNvPr id="205827" name="Rectangle 3"/>
          <p:cNvSpPr>
            <a:spLocks noGrp="1" noChangeArrowheads="1"/>
          </p:cNvSpPr>
          <p:nvPr>
            <p:ph type="body" idx="1"/>
          </p:nvPr>
        </p:nvSpPr>
        <p:spPr/>
        <p:txBody>
          <a:bodyPr>
            <a:normAutofit/>
          </a:bodyPr>
          <a:lstStyle/>
          <a:p>
            <a:pPr marL="609600" indent="-609600">
              <a:buFontTx/>
              <a:buNone/>
            </a:pPr>
            <a:r>
              <a:rPr lang="en-US" sz="2800" dirty="0"/>
              <a:t>Three major areas of decisions are involved:</a:t>
            </a:r>
          </a:p>
          <a:p>
            <a:pPr marL="342900" indent="-342900">
              <a:buFont typeface="Courier New" pitchFamily="49" charset="0"/>
              <a:buChar char="o"/>
            </a:pPr>
            <a:r>
              <a:rPr lang="en-US" sz="2800" dirty="0"/>
              <a:t>Appropriation of technology</a:t>
            </a:r>
          </a:p>
          <a:p>
            <a:pPr marL="342900" indent="-342900">
              <a:buFont typeface="Courier New" pitchFamily="49" charset="0"/>
              <a:buChar char="o"/>
            </a:pPr>
            <a:r>
              <a:rPr lang="en-US" sz="2800" dirty="0"/>
              <a:t>Deployment in product</a:t>
            </a:r>
          </a:p>
          <a:p>
            <a:pPr marL="342900" indent="-342900">
              <a:buFont typeface="Courier New" pitchFamily="49" charset="0"/>
              <a:buChar char="o"/>
            </a:pPr>
            <a:r>
              <a:rPr lang="en-US" sz="2800" dirty="0"/>
              <a:t>Deployment in the value chain.</a:t>
            </a:r>
          </a:p>
        </p:txBody>
      </p:sp>
    </p:spTree>
    <p:extLst>
      <p:ext uri="{BB962C8B-B14F-4D97-AF65-F5344CB8AC3E}">
        <p14:creationId xmlns:p14="http://schemas.microsoft.com/office/powerpoint/2010/main" val="31805673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noAutofit/>
          </a:bodyPr>
          <a:lstStyle/>
          <a:p>
            <a:pPr marL="628650" indent="-628650"/>
            <a:r>
              <a:rPr lang="en-US" sz="3200" dirty="0"/>
              <a:t>3. </a:t>
            </a:r>
            <a:r>
              <a:rPr lang="en-US" sz="3200" dirty="0" smtClean="0"/>
              <a:t>	Crafting </a:t>
            </a:r>
            <a:r>
              <a:rPr lang="en-US" sz="3200" dirty="0"/>
              <a:t>an Implementation Approach</a:t>
            </a:r>
          </a:p>
        </p:txBody>
      </p:sp>
      <p:sp>
        <p:nvSpPr>
          <p:cNvPr id="206851" name="Rectangle 3"/>
          <p:cNvSpPr>
            <a:spLocks noGrp="1" noChangeArrowheads="1"/>
          </p:cNvSpPr>
          <p:nvPr>
            <p:ph type="body" idx="1"/>
          </p:nvPr>
        </p:nvSpPr>
        <p:spPr>
          <a:xfrm>
            <a:off x="609600" y="1885950"/>
            <a:ext cx="7924800" cy="2686050"/>
          </a:xfrm>
        </p:spPr>
        <p:txBody>
          <a:bodyPr/>
          <a:lstStyle/>
          <a:p>
            <a:pPr marL="609600" indent="-609600">
              <a:lnSpc>
                <a:spcPct val="90000"/>
              </a:lnSpc>
              <a:buFontTx/>
              <a:buNone/>
            </a:pPr>
            <a:r>
              <a:rPr lang="en-US" sz="1800" dirty="0">
                <a:solidFill>
                  <a:srgbClr val="FFFF00"/>
                </a:solidFill>
              </a:rPr>
              <a:t>	During implementation, a firm has to address three major questions pertaining to the mode of implementation, ways to protect the value from technology choice, and the organization for implementation:</a:t>
            </a:r>
          </a:p>
          <a:p>
            <a:pPr marL="609600" indent="-609600">
              <a:lnSpc>
                <a:spcPct val="90000"/>
              </a:lnSpc>
            </a:pPr>
            <a:r>
              <a:rPr lang="en-US" sz="1800" dirty="0">
                <a:solidFill>
                  <a:srgbClr val="FFFF00"/>
                </a:solidFill>
              </a:rPr>
              <a:t>Should we go it alone or should we collaborate with other firms in order to execute the decision?</a:t>
            </a:r>
          </a:p>
          <a:p>
            <a:pPr marL="609600" indent="-609600">
              <a:lnSpc>
                <a:spcPct val="90000"/>
              </a:lnSpc>
            </a:pPr>
            <a:r>
              <a:rPr lang="en-US" sz="1800" dirty="0">
                <a:solidFill>
                  <a:srgbClr val="FFFF00"/>
                </a:solidFill>
              </a:rPr>
              <a:t>How should we protect the investments in technology choices from being dissipated through </a:t>
            </a:r>
            <a:r>
              <a:rPr lang="en-US" sz="1800" dirty="0" smtClean="0">
                <a:solidFill>
                  <a:srgbClr val="FFFF00"/>
                </a:solidFill>
              </a:rPr>
              <a:t>various </a:t>
            </a:r>
            <a:r>
              <a:rPr lang="en-US" sz="1800" dirty="0">
                <a:solidFill>
                  <a:srgbClr val="FFFF00"/>
                </a:solidFill>
              </a:rPr>
              <a:t>means?</a:t>
            </a:r>
          </a:p>
          <a:p>
            <a:pPr marL="609600" indent="-609600">
              <a:lnSpc>
                <a:spcPct val="90000"/>
              </a:lnSpc>
            </a:pPr>
            <a:r>
              <a:rPr lang="en-US" sz="1800" dirty="0">
                <a:solidFill>
                  <a:srgbClr val="FFFF00"/>
                </a:solidFill>
              </a:rPr>
              <a:t>How </a:t>
            </a:r>
            <a:r>
              <a:rPr lang="en-US" sz="1800" dirty="0" smtClean="0">
                <a:solidFill>
                  <a:srgbClr val="FFFF00"/>
                </a:solidFill>
              </a:rPr>
              <a:t>should </a:t>
            </a:r>
            <a:r>
              <a:rPr lang="en-US" sz="1800" dirty="0">
                <a:solidFill>
                  <a:srgbClr val="FFFF00"/>
                </a:solidFill>
              </a:rPr>
              <a:t>we organize internally for implementation?</a:t>
            </a:r>
          </a:p>
        </p:txBody>
      </p:sp>
    </p:spTree>
    <p:extLst>
      <p:ext uri="{BB962C8B-B14F-4D97-AF65-F5344CB8AC3E}">
        <p14:creationId xmlns:p14="http://schemas.microsoft.com/office/powerpoint/2010/main" val="2323847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normAutofit/>
          </a:bodyPr>
          <a:lstStyle/>
          <a:p>
            <a:r>
              <a:rPr lang="en-US" sz="3200" dirty="0"/>
              <a:t>4. Execution</a:t>
            </a:r>
          </a:p>
        </p:txBody>
      </p:sp>
      <p:sp>
        <p:nvSpPr>
          <p:cNvPr id="207875" name="Rectangle 3"/>
          <p:cNvSpPr>
            <a:spLocks noGrp="1" noChangeArrowheads="1"/>
          </p:cNvSpPr>
          <p:nvPr>
            <p:ph type="body" idx="1"/>
          </p:nvPr>
        </p:nvSpPr>
        <p:spPr/>
        <p:txBody>
          <a:bodyPr/>
          <a:lstStyle/>
          <a:p>
            <a:r>
              <a:rPr lang="en-US" sz="2000"/>
              <a:t>During execution, a firm develops detailed operational plans and human fesource deployments necessary for the execution of the technology choices.</a:t>
            </a:r>
          </a:p>
          <a:p>
            <a:r>
              <a:rPr lang="en-US" sz="2000"/>
              <a:t>During this stage, significant interaction needs to take place between implementers of technology strategy and those performing key business functions: marketing, manufacturing, finance, and strategy.</a:t>
            </a:r>
          </a:p>
        </p:txBody>
      </p:sp>
    </p:spTree>
    <p:extLst>
      <p:ext uri="{BB962C8B-B14F-4D97-AF65-F5344CB8AC3E}">
        <p14:creationId xmlns:p14="http://schemas.microsoft.com/office/powerpoint/2010/main" val="33547138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d1d6d7a52d8dc9daf287e7f7d01716ae2d6e"/>
</p:tagLst>
</file>

<file path=ppt/theme/_rels/theme3.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Theme9">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Theme9" id="{699CBFF0-945A-46B6-AEF0-37BE66DFF6EE}" vid="{E91768EB-4D68-485A-BC93-A526211C9A98}"/>
    </a:ext>
  </a:extLst>
</a:theme>
</file>

<file path=ppt/theme/theme2.xml><?xml version="1.0" encoding="utf-8"?>
<a:theme xmlns:a="http://schemas.openxmlformats.org/drawingml/2006/main" name="www.PresenterMedia.com - Static Glassy Blue Earth">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Mesh" id="{789EC3FE-34FD-429C-9918-760025E6C145}" vid="{B8BE45C0-8141-4D58-8C71-A009BC26FB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Theme9</Template>
  <TotalTime>1416</TotalTime>
  <Words>1164</Words>
  <Application>Microsoft Office PowerPoint</Application>
  <PresentationFormat>On-screen Show (16:9)</PresentationFormat>
  <Paragraphs>251</Paragraphs>
  <Slides>32</Slides>
  <Notes>3</Notes>
  <HiddenSlides>0</HiddenSlides>
  <MMClips>0</MMClips>
  <ScaleCrop>false</ScaleCrop>
  <HeadingPairs>
    <vt:vector size="4" baseType="variant">
      <vt:variant>
        <vt:lpstr>Theme</vt:lpstr>
      </vt:variant>
      <vt:variant>
        <vt:i4>3</vt:i4>
      </vt:variant>
      <vt:variant>
        <vt:lpstr>Slide Titles</vt:lpstr>
      </vt:variant>
      <vt:variant>
        <vt:i4>32</vt:i4>
      </vt:variant>
    </vt:vector>
  </HeadingPairs>
  <TitlesOfParts>
    <vt:vector size="35" baseType="lpstr">
      <vt:lpstr>Theme9</vt:lpstr>
      <vt:lpstr>www.PresenterMedia.com - Static Glassy Blue Earth</vt:lpstr>
      <vt:lpstr>Mesh</vt:lpstr>
      <vt:lpstr>PowerPoint Presentation</vt:lpstr>
      <vt:lpstr>Definition</vt:lpstr>
      <vt:lpstr>Definition</vt:lpstr>
      <vt:lpstr>FOUR IMPORTANT POINTS ARE CAPTURED IN THIS DEFINITION:</vt:lpstr>
      <vt:lpstr>The Key Principles Underlying Technology Strategy</vt:lpstr>
      <vt:lpstr>We will try to answer such question as:</vt:lpstr>
      <vt:lpstr>The Domain of Technology Choice</vt:lpstr>
      <vt:lpstr>Technology Appropriation</vt:lpstr>
      <vt:lpstr>Deployment in product</vt:lpstr>
      <vt:lpstr>Deployment in Value Chain</vt:lpstr>
      <vt:lpstr>Key Principle  yang mendasari  STRATEGI TEKNOLOGI</vt:lpstr>
      <vt:lpstr>Key Principles</vt:lpstr>
      <vt:lpstr>PowerPoint Presentation</vt:lpstr>
      <vt:lpstr>Objective</vt:lpstr>
      <vt:lpstr>Drivers</vt:lpstr>
      <vt:lpstr>Decision Criteria</vt:lpstr>
      <vt:lpstr>TECHNOLOGY STRATEGY TYPES</vt:lpstr>
      <vt:lpstr>FOUR BROAD Types OF  TECHNOLOGY STRATEGIES </vt:lpstr>
      <vt:lpstr>Technology leadership strategy</vt:lpstr>
      <vt:lpstr>Niche Strategy</vt:lpstr>
      <vt:lpstr>Follower Strategy</vt:lpstr>
      <vt:lpstr>Technology rationalization</vt:lpstr>
      <vt:lpstr>PowerPoint Presentation</vt:lpstr>
      <vt:lpstr>Appropriateness of Technology Strategy Type </vt:lpstr>
      <vt:lpstr>PowerPoint Presentation</vt:lpstr>
      <vt:lpstr>Diversified Firms</vt:lpstr>
      <vt:lpstr>Framework for Formulating  Technology Strategy</vt:lpstr>
      <vt:lpstr>A framework for formulating technology strategy</vt:lpstr>
      <vt:lpstr>1. Strategic Diagnosis</vt:lpstr>
      <vt:lpstr>2.  Formulating of Tech. Strategy</vt:lpstr>
      <vt:lpstr>3.  Crafting an Implementation Approach</vt:lpstr>
      <vt:lpstr>4. Execution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babeh</dc:creator>
  <cp:lastModifiedBy>Jary</cp:lastModifiedBy>
  <cp:revision>116</cp:revision>
  <cp:lastPrinted>2013-11-24T09:07:11Z</cp:lastPrinted>
  <dcterms:created xsi:type="dcterms:W3CDTF">2013-11-19T22:06:11Z</dcterms:created>
  <dcterms:modified xsi:type="dcterms:W3CDTF">2016-07-10T17:11:45Z</dcterms:modified>
</cp:coreProperties>
</file>