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notesMasterIdLst>
    <p:notesMasterId r:id="rId21"/>
  </p:notesMasterIdLst>
  <p:sldIdLst>
    <p:sldId id="256" r:id="rId2"/>
    <p:sldId id="257" r:id="rId3"/>
    <p:sldId id="259" r:id="rId4"/>
    <p:sldId id="274" r:id="rId5"/>
    <p:sldId id="25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682F"/>
    <a:srgbClr val="009900"/>
    <a:srgbClr val="99FF99"/>
    <a:srgbClr val="0033CC"/>
    <a:srgbClr val="66CCFF"/>
    <a:srgbClr val="CC3300"/>
    <a:srgbClr val="FFFF66"/>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08" y="102"/>
      </p:cViewPr>
      <p:guideLst>
        <p:guide orient="horz" pos="2160"/>
        <p:guide pos="3840"/>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p>
        </p:txBody>
      </p:sp>
      <p:sp>
        <p:nvSpPr>
          <p:cNvPr id="2048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8982A99-07D5-43E9-AFA4-529816FD06B6}" type="slidenum">
              <a:rPr lang="en-US"/>
              <a:pPr>
                <a:defRPr/>
              </a:pPr>
              <a:t>‹#›</a:t>
            </a:fld>
            <a:endParaRPr lang="en-US"/>
          </a:p>
        </p:txBody>
      </p:sp>
    </p:spTree>
    <p:extLst>
      <p:ext uri="{BB962C8B-B14F-4D97-AF65-F5344CB8AC3E}">
        <p14:creationId xmlns:p14="http://schemas.microsoft.com/office/powerpoint/2010/main" val="14714369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390" y="685800"/>
            <a:ext cx="8003084" cy="2971801"/>
          </a:xfrm>
        </p:spPr>
        <p:txBody>
          <a:bodyPr anchor="b">
            <a:normAutofit/>
          </a:bodyPr>
          <a:lstStyle>
            <a:lvl1pPr algn="l">
              <a:defRPr sz="4800" b="1" cap="none" spc="0">
                <a:ln w="10160">
                  <a:solidFill>
                    <a:schemeClr val="accent5"/>
                  </a:solidFill>
                  <a:prstDash val="solid"/>
                </a:ln>
                <a:solidFill>
                  <a:srgbClr val="FFFFFF"/>
                </a:solidFill>
                <a:effectLst>
                  <a:outerShdw blurRad="152400" dist="101600" dir="2700000" algn="tl" rotWithShape="0">
                    <a:prstClr val="black">
                      <a:alpha val="62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390" y="3843868"/>
            <a:ext cx="6402467"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224893-DBDA-4BFA-9CE1-4BFE7CD0F8CF}" type="datetime1">
              <a:rPr lang="en-US" smtClean="0"/>
              <a:t>5/28/2013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cxnSp>
        <p:nvCxnSpPr>
          <p:cNvPr id="16" name="Straight Connector 15"/>
          <p:cNvCxnSpPr/>
          <p:nvPr/>
        </p:nvCxnSpPr>
        <p:spPr>
          <a:xfrm flipH="1">
            <a:off x="8230155" y="8467"/>
            <a:ext cx="3810992"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9762" y="91546"/>
            <a:ext cx="6082239"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7710" y="228600"/>
            <a:ext cx="495429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7748" y="32279"/>
            <a:ext cx="4854253"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7470" y="609602"/>
            <a:ext cx="4344530"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58814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BA2713B-B906-4AFD-8385-B5D9431B0500}" type="datetime1">
              <a:rPr lang="id-ID" smtClean="0"/>
              <a:pPr>
                <a:defRPr/>
              </a:pPr>
              <a:t>28/05/2013</a:t>
            </a:fld>
            <a:endParaRPr lang="en-US"/>
          </a:p>
        </p:txBody>
      </p:sp>
      <p:sp>
        <p:nvSpPr>
          <p:cNvPr id="5" name="Footer Placeholder 4"/>
          <p:cNvSpPr>
            <a:spLocks noGrp="1"/>
          </p:cNvSpPr>
          <p:nvPr>
            <p:ph type="ftr" sz="quarter" idx="11"/>
          </p:nvPr>
        </p:nvSpPr>
        <p:spPr/>
        <p:txBody>
          <a:bodyPr/>
          <a:lstStyle/>
          <a:p>
            <a:pPr>
              <a:defRPr/>
            </a:pPr>
            <a:r>
              <a:rPr lang="en-US" smtClean="0"/>
              <a:t>jaryono@hotmail.com</a:t>
            </a:r>
            <a:endParaRPr lang="en-US"/>
          </a:p>
        </p:txBody>
      </p:sp>
      <p:sp>
        <p:nvSpPr>
          <p:cNvPr id="6" name="Slide Number Placeholder 5"/>
          <p:cNvSpPr>
            <a:spLocks noGrp="1"/>
          </p:cNvSpPr>
          <p:nvPr>
            <p:ph type="sldNum" sz="quarter" idx="12"/>
          </p:nvPr>
        </p:nvSpPr>
        <p:spPr/>
        <p:txBody>
          <a:bodyPr/>
          <a:lstStyle/>
          <a:p>
            <a:pPr>
              <a:defRPr/>
            </a:pPr>
            <a:fld id="{A43CF502-274E-4378-9B46-82E4C7520BF2}" type="slidenum">
              <a:rPr lang="en-US" smtClean="0"/>
              <a:pPr>
                <a:defRPr/>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29845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390" y="2006600"/>
            <a:ext cx="8536624" cy="2281600"/>
          </a:xfrm>
        </p:spPr>
        <p:txBody>
          <a:bodyPr anchor="b">
            <a:normAutofit/>
          </a:bodyPr>
          <a:lstStyle>
            <a:lvl1pPr algn="l">
              <a:defRPr sz="3600" b="0" cap="all"/>
            </a:lvl1pPr>
          </a:lstStyle>
          <a:p>
            <a:r>
              <a:rPr lang="en-US" smtClean="0"/>
              <a:t>Click to edit Master title style</a:t>
            </a:r>
            <a:endParaRPr lang="en-US"/>
          </a:p>
        </p:txBody>
      </p:sp>
      <p:sp>
        <p:nvSpPr>
          <p:cNvPr id="3" name="Text Placeholder 2"/>
          <p:cNvSpPr>
            <a:spLocks noGrp="1"/>
          </p:cNvSpPr>
          <p:nvPr>
            <p:ph type="body" idx="1"/>
          </p:nvPr>
        </p:nvSpPr>
        <p:spPr>
          <a:xfrm>
            <a:off x="684391" y="4495800"/>
            <a:ext cx="8536623"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0F84E2-2D7A-43CF-AC90-352A289A783A}" type="datetime1">
              <a:rPr lang="en-US" smtClean="0"/>
              <a:t>5/28/2013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94526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390" y="685801"/>
            <a:ext cx="4938941" cy="3615267"/>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809647" y="685801"/>
            <a:ext cx="4935764" cy="361526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5BD45579-98D4-426F-A8A7-A6F0432BD32D}" type="datetime1">
              <a:rPr lang="id-ID" smtClean="0"/>
              <a:pPr>
                <a:defRPr/>
              </a:pPr>
              <a:t>28/05/2013</a:t>
            </a:fld>
            <a:endParaRPr lang="en-US"/>
          </a:p>
        </p:txBody>
      </p:sp>
      <p:sp>
        <p:nvSpPr>
          <p:cNvPr id="6" name="Footer Placeholder 5"/>
          <p:cNvSpPr>
            <a:spLocks noGrp="1"/>
          </p:cNvSpPr>
          <p:nvPr>
            <p:ph type="ftr" sz="quarter" idx="11"/>
          </p:nvPr>
        </p:nvSpPr>
        <p:spPr/>
        <p:txBody>
          <a:bodyPr/>
          <a:lstStyle/>
          <a:p>
            <a:pPr>
              <a:defRPr/>
            </a:pPr>
            <a:r>
              <a:rPr lang="en-US" smtClean="0"/>
              <a:t>jaryono@hotmail.com</a:t>
            </a:r>
            <a:endParaRPr lang="en-US"/>
          </a:p>
        </p:txBody>
      </p:sp>
      <p:sp>
        <p:nvSpPr>
          <p:cNvPr id="7" name="Slide Number Placeholder 6"/>
          <p:cNvSpPr>
            <a:spLocks noGrp="1"/>
          </p:cNvSpPr>
          <p:nvPr>
            <p:ph type="sldNum" sz="quarter" idx="12"/>
          </p:nvPr>
        </p:nvSpPr>
        <p:spPr/>
        <p:txBody>
          <a:bodyPr/>
          <a:lstStyle/>
          <a:p>
            <a:pPr>
              <a:defRPr/>
            </a:pPr>
            <a:fld id="{15823FAA-B17C-4098-AC05-D3D3309CF957}" type="slidenum">
              <a:rPr lang="en-US" smtClean="0"/>
              <a:pPr>
                <a:defRPr/>
              </a:pPr>
              <a:t>‹#›</a:t>
            </a:fld>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88469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72334" y="685800"/>
            <a:ext cx="4650998"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390" y="1270529"/>
            <a:ext cx="4938941" cy="3030538"/>
          </a:xfrm>
        </p:spPr>
        <p:txBody>
          <a:bodyPr anchor="t">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080650" y="685800"/>
            <a:ext cx="4666349"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8058" y="1262062"/>
            <a:ext cx="4930472" cy="3030538"/>
          </a:xfrm>
        </p:spPr>
        <p:txBody>
          <a:bodyPr anchor="t">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8321524B-4DBD-4894-A31F-9B0EDA160D37}" type="datetime1">
              <a:rPr lang="id-ID" smtClean="0"/>
              <a:pPr>
                <a:defRPr/>
              </a:pPr>
              <a:t>28/05/2013</a:t>
            </a:fld>
            <a:endParaRPr lang="en-US"/>
          </a:p>
        </p:txBody>
      </p:sp>
      <p:sp>
        <p:nvSpPr>
          <p:cNvPr id="8" name="Footer Placeholder 7"/>
          <p:cNvSpPr>
            <a:spLocks noGrp="1"/>
          </p:cNvSpPr>
          <p:nvPr>
            <p:ph type="ftr" sz="quarter" idx="11"/>
          </p:nvPr>
        </p:nvSpPr>
        <p:spPr/>
        <p:txBody>
          <a:bodyPr/>
          <a:lstStyle/>
          <a:p>
            <a:pPr>
              <a:defRPr/>
            </a:pPr>
            <a:r>
              <a:rPr lang="en-US" smtClean="0"/>
              <a:t>jaryono@hotmail.com</a:t>
            </a:r>
            <a:endParaRPr lang="en-US"/>
          </a:p>
        </p:txBody>
      </p:sp>
      <p:sp>
        <p:nvSpPr>
          <p:cNvPr id="9" name="Slide Number Placeholder 8"/>
          <p:cNvSpPr>
            <a:spLocks noGrp="1"/>
          </p:cNvSpPr>
          <p:nvPr>
            <p:ph type="sldNum" sz="quarter" idx="12"/>
          </p:nvPr>
        </p:nvSpPr>
        <p:spPr/>
        <p:txBody>
          <a:bodyPr/>
          <a:lstStyle/>
          <a:p>
            <a:pPr>
              <a:defRPr/>
            </a:pPr>
            <a:fld id="{F2D21F60-5167-484C-B2C3-612687E85497}" type="slidenum">
              <a:rPr lang="en-US" smtClean="0"/>
              <a:pPr>
                <a:defRPr/>
              </a:pPr>
              <a:t>‹#›</a:t>
            </a:fld>
            <a:endParaRPr lang="en-US"/>
          </a:p>
        </p:txBody>
      </p:sp>
      <p:cxnSp>
        <p:nvCxnSpPr>
          <p:cNvPr id="10" name="Straight Connector 9"/>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87991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AFBEAF79-C691-4173-ABA3-525A5E8612F6}" type="datetime1">
              <a:rPr lang="id-ID" smtClean="0"/>
              <a:pPr>
                <a:defRPr/>
              </a:pPr>
              <a:t>28/05/2013</a:t>
            </a:fld>
            <a:endParaRPr lang="en-US"/>
          </a:p>
        </p:txBody>
      </p:sp>
      <p:sp>
        <p:nvSpPr>
          <p:cNvPr id="4" name="Footer Placeholder 3"/>
          <p:cNvSpPr>
            <a:spLocks noGrp="1"/>
          </p:cNvSpPr>
          <p:nvPr>
            <p:ph type="ftr" sz="quarter" idx="11"/>
          </p:nvPr>
        </p:nvSpPr>
        <p:spPr/>
        <p:txBody>
          <a:bodyPr/>
          <a:lstStyle/>
          <a:p>
            <a:pPr>
              <a:defRPr/>
            </a:pPr>
            <a:r>
              <a:rPr lang="en-US" smtClean="0"/>
              <a:t>jaryono@hotmail.com</a:t>
            </a:r>
            <a:endParaRPr lang="en-US"/>
          </a:p>
        </p:txBody>
      </p:sp>
      <p:sp>
        <p:nvSpPr>
          <p:cNvPr id="5" name="Slide Number Placeholder 4"/>
          <p:cNvSpPr>
            <a:spLocks noGrp="1"/>
          </p:cNvSpPr>
          <p:nvPr>
            <p:ph type="sldNum" sz="quarter" idx="12"/>
          </p:nvPr>
        </p:nvSpPr>
        <p:spPr/>
        <p:txBody>
          <a:bodyPr/>
          <a:lstStyle/>
          <a:p>
            <a:pPr>
              <a:defRPr/>
            </a:pPr>
            <a:fld id="{6A0AF86C-82A8-4409-9BA7-4426BEC22CBA}" type="slidenum">
              <a:rPr lang="en-US" smtClean="0"/>
              <a:pPr>
                <a:defRPr/>
              </a:pPr>
              <a:t>‹#›</a:t>
            </a:fld>
            <a:endParaRPr lang="en-US"/>
          </a:p>
        </p:txBody>
      </p:sp>
      <p:cxnSp>
        <p:nvCxnSpPr>
          <p:cNvPr id="6" name="Straight Connector 5"/>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463122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4A50B70-4750-43A5-B9B7-78DD861ECEED}" type="datetime1">
              <a:rPr lang="id-ID" smtClean="0"/>
              <a:pPr>
                <a:defRPr/>
              </a:pPr>
              <a:t>28/05/2013</a:t>
            </a:fld>
            <a:endParaRPr lang="en-US"/>
          </a:p>
        </p:txBody>
      </p:sp>
      <p:sp>
        <p:nvSpPr>
          <p:cNvPr id="3" name="Footer Placeholder 2"/>
          <p:cNvSpPr>
            <a:spLocks noGrp="1"/>
          </p:cNvSpPr>
          <p:nvPr>
            <p:ph type="ftr" sz="quarter" idx="11"/>
          </p:nvPr>
        </p:nvSpPr>
        <p:spPr/>
        <p:txBody>
          <a:bodyPr/>
          <a:lstStyle/>
          <a:p>
            <a:pPr>
              <a:defRPr/>
            </a:pPr>
            <a:r>
              <a:rPr lang="en-US" smtClean="0"/>
              <a:t>jaryono@hotmail.com</a:t>
            </a:r>
            <a:endParaRPr lang="en-US"/>
          </a:p>
        </p:txBody>
      </p:sp>
      <p:sp>
        <p:nvSpPr>
          <p:cNvPr id="4" name="Slide Number Placeholder 3"/>
          <p:cNvSpPr>
            <a:spLocks noGrp="1"/>
          </p:cNvSpPr>
          <p:nvPr>
            <p:ph type="sldNum" sz="quarter" idx="12"/>
          </p:nvPr>
        </p:nvSpPr>
        <p:spPr/>
        <p:txBody>
          <a:bodyPr/>
          <a:lstStyle/>
          <a:p>
            <a:pPr>
              <a:defRPr/>
            </a:pPr>
            <a:fld id="{8D5851D9-7DB1-4611-BF3E-0D6D238BD3F2}" type="slidenum">
              <a:rPr lang="en-US" smtClean="0"/>
              <a:pPr>
                <a:defRPr/>
              </a:pPr>
              <a:t>‹#›</a:t>
            </a:fld>
            <a:endParaRPr lang="en-US"/>
          </a:p>
        </p:txBody>
      </p:sp>
      <p:cxnSp>
        <p:nvCxnSpPr>
          <p:cNvPr id="5" name="Straight Connector 4"/>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60066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6857" y="685800"/>
            <a:ext cx="3658553" cy="1371600"/>
          </a:xfrm>
        </p:spPr>
        <p:txBody>
          <a:bodyPr anchor="b">
            <a:normAutofit/>
          </a:bodyPr>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684391" y="685800"/>
            <a:ext cx="5945149" cy="5308600"/>
          </a:xfrm>
        </p:spPr>
        <p:txBody>
          <a:bodyPr anchor="ct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086857" y="2209800"/>
            <a:ext cx="3658553"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AACD5B69-656A-489E-86B4-D57228D51FE6}" type="datetime1">
              <a:rPr lang="id-ID" smtClean="0"/>
              <a:pPr>
                <a:defRPr/>
              </a:pPr>
              <a:t>28/05/2013</a:t>
            </a:fld>
            <a:endParaRPr lang="en-US"/>
          </a:p>
        </p:txBody>
      </p:sp>
      <p:sp>
        <p:nvSpPr>
          <p:cNvPr id="6" name="Footer Placeholder 5"/>
          <p:cNvSpPr>
            <a:spLocks noGrp="1"/>
          </p:cNvSpPr>
          <p:nvPr>
            <p:ph type="ftr" sz="quarter" idx="11"/>
          </p:nvPr>
        </p:nvSpPr>
        <p:spPr/>
        <p:txBody>
          <a:bodyPr/>
          <a:lstStyle/>
          <a:p>
            <a:pPr>
              <a:defRPr/>
            </a:pPr>
            <a:r>
              <a:rPr lang="en-US" smtClean="0"/>
              <a:t>jaryono@hotmail.com</a:t>
            </a:r>
            <a:endParaRPr lang="en-US"/>
          </a:p>
        </p:txBody>
      </p:sp>
      <p:sp>
        <p:nvSpPr>
          <p:cNvPr id="7" name="Slide Number Placeholder 6"/>
          <p:cNvSpPr>
            <a:spLocks noGrp="1"/>
          </p:cNvSpPr>
          <p:nvPr>
            <p:ph type="sldNum" sz="quarter" idx="12"/>
          </p:nvPr>
        </p:nvSpPr>
        <p:spPr/>
        <p:txBody>
          <a:bodyPr/>
          <a:lstStyle/>
          <a:p>
            <a:pPr>
              <a:defRPr/>
            </a:pPr>
            <a:fld id="{0D815741-9460-474E-8C62-840C2318BBD8}" type="slidenum">
              <a:rPr lang="en-US" smtClean="0"/>
              <a:pPr>
                <a:defRPr/>
              </a:pPr>
              <a:t>‹#›</a:t>
            </a:fld>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36388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4042" y="1447800"/>
            <a:ext cx="6021368" cy="1143000"/>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24042" y="2777067"/>
            <a:ext cx="6022956"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F920688F-DD37-409E-B3E0-01C7523D853A}" type="datetime1">
              <a:rPr lang="id-ID" smtClean="0"/>
              <a:pPr>
                <a:defRPr/>
              </a:pPr>
              <a:t>28/05/2013</a:t>
            </a:fld>
            <a:endParaRPr lang="en-US"/>
          </a:p>
        </p:txBody>
      </p:sp>
      <p:sp>
        <p:nvSpPr>
          <p:cNvPr id="6" name="Footer Placeholder 5"/>
          <p:cNvSpPr>
            <a:spLocks noGrp="1"/>
          </p:cNvSpPr>
          <p:nvPr>
            <p:ph type="ftr" sz="quarter" idx="11"/>
          </p:nvPr>
        </p:nvSpPr>
        <p:spPr/>
        <p:txBody>
          <a:bodyPr/>
          <a:lstStyle/>
          <a:p>
            <a:pPr>
              <a:defRPr/>
            </a:pPr>
            <a:r>
              <a:rPr lang="en-US" smtClean="0"/>
              <a:t>jaryono@hotmail.com</a:t>
            </a:r>
            <a:endParaRPr lang="en-US"/>
          </a:p>
        </p:txBody>
      </p:sp>
      <p:sp>
        <p:nvSpPr>
          <p:cNvPr id="7" name="Slide Number Placeholder 6"/>
          <p:cNvSpPr>
            <a:spLocks noGrp="1"/>
          </p:cNvSpPr>
          <p:nvPr>
            <p:ph type="sldNum" sz="quarter" idx="12"/>
          </p:nvPr>
        </p:nvSpPr>
        <p:spPr/>
        <p:txBody>
          <a:bodyPr/>
          <a:lstStyle/>
          <a:p>
            <a:pPr>
              <a:defRPr/>
            </a:pPr>
            <a:fld id="{F1A1CAB0-2D45-4997-9594-1223127EF72C}" type="slidenum">
              <a:rPr lang="en-US" smtClean="0"/>
              <a:pPr>
                <a:defRPr/>
              </a:pPr>
              <a:t>‹#›</a:t>
            </a:fld>
            <a:endParaRPr lang="en-US"/>
          </a:p>
        </p:txBody>
      </p:sp>
      <p:sp>
        <p:nvSpPr>
          <p:cNvPr id="14" name="Picture Placeholder 2"/>
          <p:cNvSpPr>
            <a:spLocks noGrp="1"/>
          </p:cNvSpPr>
          <p:nvPr>
            <p:ph type="pic" idx="1"/>
          </p:nvPr>
        </p:nvSpPr>
        <p:spPr>
          <a:xfrm>
            <a:off x="989269" y="914400"/>
            <a:ext cx="3281829"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48571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1A6248E9-F086-4165-8C2E-EBC9DE99BAC4}" type="datetime1">
              <a:rPr lang="id-ID" smtClean="0"/>
              <a:pPr>
                <a:defRPr/>
              </a:pPr>
              <a:t>28/05/2013</a:t>
            </a:fld>
            <a:endParaRPr lang="en-US"/>
          </a:p>
        </p:txBody>
      </p:sp>
      <p:sp>
        <p:nvSpPr>
          <p:cNvPr id="4" name="Footer Placeholder 3"/>
          <p:cNvSpPr>
            <a:spLocks noGrp="1"/>
          </p:cNvSpPr>
          <p:nvPr>
            <p:ph type="ftr" sz="quarter" idx="11"/>
          </p:nvPr>
        </p:nvSpPr>
        <p:spPr/>
        <p:txBody>
          <a:bodyPr/>
          <a:lstStyle/>
          <a:p>
            <a:pPr>
              <a:defRPr/>
            </a:pPr>
            <a:r>
              <a:rPr lang="en-US" smtClean="0"/>
              <a:t>jaryono@hotmail.com</a:t>
            </a:r>
            <a:endParaRPr lang="en-US"/>
          </a:p>
        </p:txBody>
      </p:sp>
      <p:sp>
        <p:nvSpPr>
          <p:cNvPr id="5" name="Slide Number Placeholder 4"/>
          <p:cNvSpPr>
            <a:spLocks noGrp="1"/>
          </p:cNvSpPr>
          <p:nvPr>
            <p:ph type="sldNum" sz="quarter" idx="12"/>
          </p:nvPr>
        </p:nvSpPr>
        <p:spPr/>
        <p:txBody>
          <a:bodyPr/>
          <a:lstStyle/>
          <a:p>
            <a:pPr>
              <a:defRPr/>
            </a:pPr>
            <a:fld id="{B307D879-75A1-4BD0-9388-72D58607B3CD}" type="slidenum">
              <a:rPr lang="en-US" smtClean="0"/>
              <a:pPr>
                <a:defRPr/>
              </a:pPr>
              <a:t>‹#›</a:t>
            </a:fld>
            <a:endParaRPr lang="en-US"/>
          </a:p>
        </p:txBody>
      </p:sp>
      <p:cxnSp>
        <p:nvCxnSpPr>
          <p:cNvPr id="6" name="Straight Connector 5"/>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 Placeholder 9"/>
          <p:cNvSpPr>
            <a:spLocks noGrp="1"/>
          </p:cNvSpPr>
          <p:nvPr>
            <p:ph type="body" sz="quarter" idx="14"/>
          </p:nvPr>
        </p:nvSpPr>
        <p:spPr>
          <a:xfrm>
            <a:off x="914640" y="3843867"/>
            <a:ext cx="8306373"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17" name="Picture Placeholder 2"/>
          <p:cNvSpPr>
            <a:spLocks noGrp="1"/>
          </p:cNvSpPr>
          <p:nvPr>
            <p:ph type="pic" idx="13"/>
          </p:nvPr>
        </p:nvSpPr>
        <p:spPr>
          <a:xfrm>
            <a:off x="685979" y="533400"/>
            <a:ext cx="1082163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33353171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anchor="ctr">
            <a:normAutofit/>
          </a:bodyPr>
          <a:lstStyle>
            <a:lvl1pPr algn="l">
              <a:defRPr sz="3200" b="0" cap="all"/>
            </a:lvl1pPr>
          </a:lstStyle>
          <a:p>
            <a:r>
              <a:rPr lang="en-US" smtClean="0"/>
              <a:t>Click to edit Master title style</a:t>
            </a:r>
            <a:endParaRPr lang="en-US"/>
          </a:p>
        </p:txBody>
      </p:sp>
      <p:sp>
        <p:nvSpPr>
          <p:cNvPr id="3" name="Text Placeholder 2"/>
          <p:cNvSpPr>
            <a:spLocks noGrp="1"/>
          </p:cNvSpPr>
          <p:nvPr>
            <p:ph type="body" idx="1"/>
          </p:nvPr>
        </p:nvSpPr>
        <p:spPr>
          <a:xfrm>
            <a:off x="684390" y="4114800"/>
            <a:ext cx="8538211"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1A6248E9-F086-4165-8C2E-EBC9DE99BAC4}" type="datetime1">
              <a:rPr lang="id-ID" smtClean="0"/>
              <a:pPr>
                <a:defRPr/>
              </a:pPr>
              <a:t>28/05/2013</a:t>
            </a:fld>
            <a:endParaRPr lang="en-US"/>
          </a:p>
        </p:txBody>
      </p:sp>
      <p:sp>
        <p:nvSpPr>
          <p:cNvPr id="5" name="Footer Placeholder 4"/>
          <p:cNvSpPr>
            <a:spLocks noGrp="1"/>
          </p:cNvSpPr>
          <p:nvPr>
            <p:ph type="ftr" sz="quarter" idx="11"/>
          </p:nvPr>
        </p:nvSpPr>
        <p:spPr/>
        <p:txBody>
          <a:bodyPr/>
          <a:lstStyle/>
          <a:p>
            <a:pPr>
              <a:defRPr/>
            </a:pPr>
            <a:r>
              <a:rPr lang="en-US" smtClean="0"/>
              <a:t>jaryono@hotmail.com</a:t>
            </a:r>
            <a:endParaRPr lang="en-US"/>
          </a:p>
        </p:txBody>
      </p:sp>
      <p:sp>
        <p:nvSpPr>
          <p:cNvPr id="6" name="Slide Number Placeholder 5"/>
          <p:cNvSpPr>
            <a:spLocks noGrp="1"/>
          </p:cNvSpPr>
          <p:nvPr>
            <p:ph type="sldNum" sz="quarter" idx="12"/>
          </p:nvPr>
        </p:nvSpPr>
        <p:spPr/>
        <p:txBody>
          <a:bodyPr/>
          <a:lstStyle/>
          <a:p>
            <a:pPr>
              <a:defRPr/>
            </a:pPr>
            <a:fld id="{B307D879-75A1-4BD0-9388-72D58607B3CD}" type="slidenum">
              <a:rPr lang="en-US" smtClean="0"/>
              <a:pPr>
                <a:defRPr/>
              </a:pPr>
              <a:t>‹#›</a:t>
            </a:fld>
            <a:endParaRPr lang="en-US"/>
          </a:p>
        </p:txBody>
      </p:sp>
      <p:cxnSp>
        <p:nvCxnSpPr>
          <p:cNvPr id="17" name="Straight Connector 1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28175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709" y="685800"/>
            <a:ext cx="9146383"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1" y="4301068"/>
            <a:ext cx="8536623"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1A6248E9-F086-4165-8C2E-EBC9DE99BAC4}" type="datetime1">
              <a:rPr lang="id-ID" smtClean="0"/>
              <a:pPr>
                <a:defRPr/>
              </a:pPr>
              <a:t>28/05/2013</a:t>
            </a:fld>
            <a:endParaRPr lang="en-US"/>
          </a:p>
        </p:txBody>
      </p:sp>
      <p:sp>
        <p:nvSpPr>
          <p:cNvPr id="5" name="Footer Placeholder 4"/>
          <p:cNvSpPr>
            <a:spLocks noGrp="1"/>
          </p:cNvSpPr>
          <p:nvPr>
            <p:ph type="ftr" sz="quarter" idx="11"/>
          </p:nvPr>
        </p:nvSpPr>
        <p:spPr/>
        <p:txBody>
          <a:bodyPr/>
          <a:lstStyle/>
          <a:p>
            <a:pPr>
              <a:defRPr/>
            </a:pPr>
            <a:r>
              <a:rPr lang="en-US" smtClean="0"/>
              <a:t>jaryono@hotmail.com</a:t>
            </a:r>
            <a:endParaRPr lang="en-US"/>
          </a:p>
        </p:txBody>
      </p:sp>
      <p:sp>
        <p:nvSpPr>
          <p:cNvPr id="6" name="Slide Number Placeholder 5"/>
          <p:cNvSpPr>
            <a:spLocks noGrp="1"/>
          </p:cNvSpPr>
          <p:nvPr>
            <p:ph type="sldNum" sz="quarter" idx="12"/>
          </p:nvPr>
        </p:nvSpPr>
        <p:spPr/>
        <p:txBody>
          <a:bodyPr/>
          <a:lstStyle/>
          <a:p>
            <a:pPr>
              <a:defRPr/>
            </a:pPr>
            <a:fld id="{B307D879-75A1-4BD0-9388-72D58607B3CD}" type="slidenum">
              <a:rPr lang="en-US" smtClean="0"/>
              <a:pPr>
                <a:defRPr/>
              </a:pPr>
              <a:t>‹#›</a:t>
            </a:fld>
            <a:endParaRPr lang="en-US"/>
          </a:p>
        </p:txBody>
      </p:sp>
      <p:sp>
        <p:nvSpPr>
          <p:cNvPr id="10" name="Text Placeholder 9"/>
          <p:cNvSpPr>
            <a:spLocks noGrp="1"/>
          </p:cNvSpPr>
          <p:nvPr>
            <p:ph type="body" sz="quarter" idx="13"/>
          </p:nvPr>
        </p:nvSpPr>
        <p:spPr>
          <a:xfrm>
            <a:off x="1446589" y="3429000"/>
            <a:ext cx="8536623"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14" name="TextBox 13"/>
          <p:cNvSpPr txBox="1"/>
          <p:nvPr/>
        </p:nvSpPr>
        <p:spPr>
          <a:xfrm>
            <a:off x="531950" y="812222"/>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smtClean="0">
                <a:solidFill>
                  <a:schemeClr val="tx1"/>
                </a:solidFill>
                <a:effectLst/>
              </a:rPr>
              <a:t>“</a:t>
            </a:r>
            <a:endParaRPr lang="en-US" sz="8000" dirty="0">
              <a:solidFill>
                <a:schemeClr val="tx1"/>
              </a:solidFill>
              <a:effectLst/>
            </a:endParaRPr>
          </a:p>
        </p:txBody>
      </p:sp>
      <p:sp>
        <p:nvSpPr>
          <p:cNvPr id="15" name="TextBox 14"/>
          <p:cNvSpPr txBox="1"/>
          <p:nvPr/>
        </p:nvSpPr>
        <p:spPr>
          <a:xfrm>
            <a:off x="10288091" y="2768601"/>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smtClean="0">
                <a:solidFill>
                  <a:schemeClr val="tx1"/>
                </a:solidFill>
                <a:effectLst/>
              </a:rPr>
              <a:t>”</a:t>
            </a:r>
            <a:endParaRPr lang="en-US" sz="8000" dirty="0">
              <a:solidFill>
                <a:schemeClr val="tx1"/>
              </a:solidFill>
              <a:effectLst/>
            </a:endParaRPr>
          </a:p>
        </p:txBody>
      </p:sp>
      <p:cxnSp>
        <p:nvCxnSpPr>
          <p:cNvPr id="23" name="Straight Connector 22"/>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14412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hf hdr="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390" y="3429000"/>
            <a:ext cx="8536623" cy="1697400"/>
          </a:xfrm>
        </p:spPr>
        <p:txBody>
          <a:bodyPr anchor="b">
            <a:normAutofit/>
          </a:bodyPr>
          <a:lstStyle>
            <a:lvl1pPr algn="l">
              <a:defRPr sz="3200" b="0" cap="all"/>
            </a:lvl1pPr>
          </a:lstStyle>
          <a:p>
            <a:r>
              <a:rPr lang="en-US" smtClean="0"/>
              <a:t>Click to edit Master title style</a:t>
            </a:r>
            <a:endParaRPr lang="en-US"/>
          </a:p>
        </p:txBody>
      </p:sp>
      <p:sp>
        <p:nvSpPr>
          <p:cNvPr id="3" name="Text Placeholder 2"/>
          <p:cNvSpPr>
            <a:spLocks noGrp="1"/>
          </p:cNvSpPr>
          <p:nvPr>
            <p:ph type="body" idx="1"/>
          </p:nvPr>
        </p:nvSpPr>
        <p:spPr>
          <a:xfrm>
            <a:off x="684389" y="5132981"/>
            <a:ext cx="8538213"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1A6248E9-F086-4165-8C2E-EBC9DE99BAC4}" type="datetime1">
              <a:rPr lang="id-ID" smtClean="0"/>
              <a:pPr>
                <a:defRPr/>
              </a:pPr>
              <a:t>28/05/2013</a:t>
            </a:fld>
            <a:endParaRPr lang="en-US"/>
          </a:p>
        </p:txBody>
      </p:sp>
      <p:sp>
        <p:nvSpPr>
          <p:cNvPr id="5" name="Footer Placeholder 4"/>
          <p:cNvSpPr>
            <a:spLocks noGrp="1"/>
          </p:cNvSpPr>
          <p:nvPr>
            <p:ph type="ftr" sz="quarter" idx="11"/>
          </p:nvPr>
        </p:nvSpPr>
        <p:spPr/>
        <p:txBody>
          <a:bodyPr/>
          <a:lstStyle/>
          <a:p>
            <a:pPr>
              <a:defRPr/>
            </a:pPr>
            <a:r>
              <a:rPr lang="en-US" smtClean="0"/>
              <a:t>jaryono@hotmail.com</a:t>
            </a:r>
            <a:endParaRPr lang="en-US"/>
          </a:p>
        </p:txBody>
      </p:sp>
      <p:sp>
        <p:nvSpPr>
          <p:cNvPr id="6" name="Slide Number Placeholder 5"/>
          <p:cNvSpPr>
            <a:spLocks noGrp="1"/>
          </p:cNvSpPr>
          <p:nvPr>
            <p:ph type="sldNum" sz="quarter" idx="12"/>
          </p:nvPr>
        </p:nvSpPr>
        <p:spPr/>
        <p:txBody>
          <a:bodyPr/>
          <a:lstStyle/>
          <a:p>
            <a:pPr>
              <a:defRPr/>
            </a:pPr>
            <a:fld id="{B307D879-75A1-4BD0-9388-72D58607B3CD}" type="slidenum">
              <a:rPr lang="en-US" smtClean="0"/>
              <a:pPr>
                <a:defRPr/>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66800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710" y="685800"/>
            <a:ext cx="9146382"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0" y="4978400"/>
            <a:ext cx="8536624"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1A6248E9-F086-4165-8C2E-EBC9DE99BAC4}" type="datetime1">
              <a:rPr lang="id-ID" smtClean="0"/>
              <a:pPr>
                <a:defRPr/>
              </a:pPr>
              <a:t>28/05/2013</a:t>
            </a:fld>
            <a:endParaRPr lang="en-US"/>
          </a:p>
        </p:txBody>
      </p:sp>
      <p:sp>
        <p:nvSpPr>
          <p:cNvPr id="5" name="Footer Placeholder 4"/>
          <p:cNvSpPr>
            <a:spLocks noGrp="1"/>
          </p:cNvSpPr>
          <p:nvPr>
            <p:ph type="ftr" sz="quarter" idx="11"/>
          </p:nvPr>
        </p:nvSpPr>
        <p:spPr/>
        <p:txBody>
          <a:bodyPr/>
          <a:lstStyle/>
          <a:p>
            <a:pPr>
              <a:defRPr/>
            </a:pPr>
            <a:r>
              <a:rPr lang="en-US" smtClean="0"/>
              <a:t>jaryono@hotmail.com</a:t>
            </a:r>
            <a:endParaRPr lang="en-US"/>
          </a:p>
        </p:txBody>
      </p:sp>
      <p:sp>
        <p:nvSpPr>
          <p:cNvPr id="6" name="Slide Number Placeholder 5"/>
          <p:cNvSpPr>
            <a:spLocks noGrp="1"/>
          </p:cNvSpPr>
          <p:nvPr>
            <p:ph type="sldNum" sz="quarter" idx="12"/>
          </p:nvPr>
        </p:nvSpPr>
        <p:spPr/>
        <p:txBody>
          <a:bodyPr/>
          <a:lstStyle/>
          <a:p>
            <a:pPr>
              <a:defRPr/>
            </a:pPr>
            <a:fld id="{B307D879-75A1-4BD0-9388-72D58607B3CD}" type="slidenum">
              <a:rPr lang="en-US" smtClean="0"/>
              <a:pPr>
                <a:defRPr/>
              </a:pPr>
              <a:t>‹#›</a:t>
            </a:fld>
            <a:endParaRPr lang="en-US"/>
          </a:p>
        </p:txBody>
      </p:sp>
      <p:sp>
        <p:nvSpPr>
          <p:cNvPr id="10" name="Text Placeholder 9"/>
          <p:cNvSpPr>
            <a:spLocks noGrp="1"/>
          </p:cNvSpPr>
          <p:nvPr>
            <p:ph type="body" sz="quarter" idx="13"/>
          </p:nvPr>
        </p:nvSpPr>
        <p:spPr>
          <a:xfrm>
            <a:off x="684391" y="3928534"/>
            <a:ext cx="8536624" cy="1049866"/>
          </a:xfrm>
        </p:spPr>
        <p:txBody>
          <a:bodyPr vert="horz" lIns="91440" tIns="45720" rIns="91440" bIns="45720" rtlCol="0" anchor="b">
            <a:normAutofit/>
          </a:bodyPr>
          <a:lstStyle>
            <a:lvl1pPr>
              <a:defRPr lang="en-US" sz="24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sp>
        <p:nvSpPr>
          <p:cNvPr id="11" name="TextBox 10"/>
          <p:cNvSpPr txBox="1"/>
          <p:nvPr/>
        </p:nvSpPr>
        <p:spPr>
          <a:xfrm>
            <a:off x="531950" y="812222"/>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smtClean="0">
                <a:solidFill>
                  <a:schemeClr val="tx1"/>
                </a:solidFill>
                <a:effectLst/>
              </a:rPr>
              <a:t>“</a:t>
            </a:r>
            <a:endParaRPr lang="en-US" sz="8000" dirty="0">
              <a:solidFill>
                <a:schemeClr val="tx1"/>
              </a:solidFill>
              <a:effectLst/>
            </a:endParaRPr>
          </a:p>
        </p:txBody>
      </p:sp>
      <p:sp>
        <p:nvSpPr>
          <p:cNvPr id="12" name="TextBox 11"/>
          <p:cNvSpPr txBox="1"/>
          <p:nvPr/>
        </p:nvSpPr>
        <p:spPr>
          <a:xfrm>
            <a:off x="10288091" y="2768601"/>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smtClean="0">
                <a:solidFill>
                  <a:schemeClr val="tx1"/>
                </a:solidFill>
                <a:effectLst/>
              </a:rPr>
              <a:t>”</a:t>
            </a:r>
            <a:endParaRPr lang="en-US" sz="8000" dirty="0">
              <a:solidFill>
                <a:schemeClr val="tx1"/>
              </a:solidFill>
              <a:effectLst/>
            </a:endParaRPr>
          </a:p>
        </p:txBody>
      </p:sp>
      <p:cxnSp>
        <p:nvCxnSpPr>
          <p:cNvPr id="13" name="Straight Connector 12"/>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71567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3" name="Text Placeholder 2"/>
          <p:cNvSpPr>
            <a:spLocks noGrp="1"/>
          </p:cNvSpPr>
          <p:nvPr>
            <p:ph type="body" idx="1"/>
          </p:nvPr>
        </p:nvSpPr>
        <p:spPr>
          <a:xfrm>
            <a:off x="684390" y="4766733"/>
            <a:ext cx="8536624"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1A6248E9-F086-4165-8C2E-EBC9DE99BAC4}" type="datetime1">
              <a:rPr lang="id-ID" smtClean="0"/>
              <a:pPr>
                <a:defRPr/>
              </a:pPr>
              <a:t>28/05/2013</a:t>
            </a:fld>
            <a:endParaRPr lang="en-US"/>
          </a:p>
        </p:txBody>
      </p:sp>
      <p:sp>
        <p:nvSpPr>
          <p:cNvPr id="5" name="Footer Placeholder 4"/>
          <p:cNvSpPr>
            <a:spLocks noGrp="1"/>
          </p:cNvSpPr>
          <p:nvPr>
            <p:ph type="ftr" sz="quarter" idx="11"/>
          </p:nvPr>
        </p:nvSpPr>
        <p:spPr/>
        <p:txBody>
          <a:bodyPr/>
          <a:lstStyle/>
          <a:p>
            <a:pPr>
              <a:defRPr/>
            </a:pPr>
            <a:r>
              <a:rPr lang="en-US" smtClean="0"/>
              <a:t>jaryono@hotmail.com</a:t>
            </a:r>
            <a:endParaRPr lang="en-US"/>
          </a:p>
        </p:txBody>
      </p:sp>
      <p:sp>
        <p:nvSpPr>
          <p:cNvPr id="6" name="Slide Number Placeholder 5"/>
          <p:cNvSpPr>
            <a:spLocks noGrp="1"/>
          </p:cNvSpPr>
          <p:nvPr>
            <p:ph type="sldNum" sz="quarter" idx="12"/>
          </p:nvPr>
        </p:nvSpPr>
        <p:spPr/>
        <p:txBody>
          <a:bodyPr/>
          <a:lstStyle/>
          <a:p>
            <a:pPr>
              <a:defRPr/>
            </a:pPr>
            <a:fld id="{B307D879-75A1-4BD0-9388-72D58607B3CD}" type="slidenum">
              <a:rPr lang="en-US" smtClean="0"/>
              <a:pPr>
                <a:defRPr/>
              </a:pPr>
              <a:t>‹#›</a:t>
            </a:fld>
            <a:endParaRPr lang="en-US"/>
          </a:p>
        </p:txBody>
      </p:sp>
      <p:sp>
        <p:nvSpPr>
          <p:cNvPr id="10" name="Text Placeholder 9"/>
          <p:cNvSpPr>
            <a:spLocks noGrp="1"/>
          </p:cNvSpPr>
          <p:nvPr>
            <p:ph type="body" sz="quarter" idx="13"/>
          </p:nvPr>
        </p:nvSpPr>
        <p:spPr>
          <a:xfrm>
            <a:off x="684390" y="3928534"/>
            <a:ext cx="8536623" cy="838200"/>
          </a:xfrm>
        </p:spPr>
        <p:txBody>
          <a:bodyPr vert="horz" lIns="91440" tIns="45720" rIns="91440" bIns="45720" rtlCol="0" anchor="b">
            <a:normAutofit/>
          </a:bodyPr>
          <a:lstStyle>
            <a:lvl1pPr>
              <a:defRPr lang="en-US" sz="24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14897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399B255A-82E3-4D25-9C95-79AA7769B38C}" type="datetime1">
              <a:rPr lang="id-ID" smtClean="0"/>
              <a:pPr>
                <a:defRPr/>
              </a:pPr>
              <a:t>28/05/2013</a:t>
            </a:fld>
            <a:endParaRPr lang="en-US"/>
          </a:p>
        </p:txBody>
      </p:sp>
      <p:sp>
        <p:nvSpPr>
          <p:cNvPr id="5" name="Footer Placeholder 4"/>
          <p:cNvSpPr>
            <a:spLocks noGrp="1"/>
          </p:cNvSpPr>
          <p:nvPr>
            <p:ph type="ftr" sz="quarter" idx="11"/>
          </p:nvPr>
        </p:nvSpPr>
        <p:spPr/>
        <p:txBody>
          <a:bodyPr/>
          <a:lstStyle/>
          <a:p>
            <a:pPr>
              <a:defRPr/>
            </a:pPr>
            <a:r>
              <a:rPr lang="en-US" smtClean="0"/>
              <a:t>jaryono@hotmail.com</a:t>
            </a:r>
            <a:endParaRPr lang="en-US"/>
          </a:p>
        </p:txBody>
      </p:sp>
      <p:sp>
        <p:nvSpPr>
          <p:cNvPr id="6" name="Slide Number Placeholder 5"/>
          <p:cNvSpPr>
            <a:spLocks noGrp="1"/>
          </p:cNvSpPr>
          <p:nvPr>
            <p:ph type="sldNum" sz="quarter" idx="12"/>
          </p:nvPr>
        </p:nvSpPr>
        <p:spPr/>
        <p:txBody>
          <a:bodyPr/>
          <a:lstStyle/>
          <a:p>
            <a:pPr>
              <a:defRPr/>
            </a:pPr>
            <a:fld id="{7BF37014-F854-4BD9-8309-72C963D98933}" type="slidenum">
              <a:rPr lang="en-US" smtClean="0"/>
              <a:pPr>
                <a:defRPr/>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95760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7474" y="685800"/>
            <a:ext cx="2057936" cy="457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979" y="685800"/>
            <a:ext cx="7825238"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4C70321-F239-443C-978E-75AEBE053042}" type="datetime1">
              <a:rPr lang="id-ID" smtClean="0"/>
              <a:pPr>
                <a:defRPr/>
              </a:pPr>
              <a:t>28/05/2013</a:t>
            </a:fld>
            <a:endParaRPr lang="en-US"/>
          </a:p>
        </p:txBody>
      </p:sp>
      <p:sp>
        <p:nvSpPr>
          <p:cNvPr id="5" name="Footer Placeholder 4"/>
          <p:cNvSpPr>
            <a:spLocks noGrp="1"/>
          </p:cNvSpPr>
          <p:nvPr>
            <p:ph type="ftr" sz="quarter" idx="11"/>
          </p:nvPr>
        </p:nvSpPr>
        <p:spPr/>
        <p:txBody>
          <a:bodyPr/>
          <a:lstStyle/>
          <a:p>
            <a:pPr>
              <a:defRPr/>
            </a:pPr>
            <a:r>
              <a:rPr lang="en-US" smtClean="0"/>
              <a:t>jaryono@hotmail.com</a:t>
            </a:r>
            <a:endParaRPr lang="en-US"/>
          </a:p>
        </p:txBody>
      </p:sp>
      <p:sp>
        <p:nvSpPr>
          <p:cNvPr id="6" name="Slide Number Placeholder 5"/>
          <p:cNvSpPr>
            <a:spLocks noGrp="1"/>
          </p:cNvSpPr>
          <p:nvPr>
            <p:ph type="sldNum" sz="quarter" idx="12"/>
          </p:nvPr>
        </p:nvSpPr>
        <p:spPr/>
        <p:txBody>
          <a:bodyPr/>
          <a:lstStyle/>
          <a:p>
            <a:pPr>
              <a:defRPr/>
            </a:pPr>
            <a:fld id="{6655D7BA-AA7F-45BF-BB7F-6B65F1826E29}" type="slidenum">
              <a:rPr lang="en-US" smtClean="0"/>
              <a:pPr>
                <a:defRPr/>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88162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485776"/>
            <a:ext cx="10972800" cy="568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3" name="Date Placeholder 2"/>
          <p:cNvSpPr>
            <a:spLocks noGrp="1"/>
          </p:cNvSpPr>
          <p:nvPr>
            <p:ph type="dt" sz="half" idx="10"/>
          </p:nvPr>
        </p:nvSpPr>
        <p:spPr>
          <a:xfrm>
            <a:off x="609600" y="6597650"/>
            <a:ext cx="2844800" cy="360363"/>
          </a:xfrm>
        </p:spPr>
        <p:txBody>
          <a:bodyPr/>
          <a:lstStyle>
            <a:lvl1pPr>
              <a:defRPr/>
            </a:lvl1pPr>
          </a:lstStyle>
          <a:p>
            <a:pPr>
              <a:defRPr/>
            </a:pPr>
            <a:fld id="{5ED4720E-4E78-4BC8-82C7-0F700247E1AC}" type="datetime1">
              <a:rPr lang="id-ID"/>
              <a:pPr>
                <a:defRPr/>
              </a:pPr>
              <a:t>28/05/2013</a:t>
            </a:fld>
            <a:endParaRPr lang="en-US"/>
          </a:p>
        </p:txBody>
      </p:sp>
      <p:sp>
        <p:nvSpPr>
          <p:cNvPr id="4" name="Footer Placeholder 3"/>
          <p:cNvSpPr>
            <a:spLocks noGrp="1"/>
          </p:cNvSpPr>
          <p:nvPr>
            <p:ph type="ftr" sz="quarter" idx="11"/>
          </p:nvPr>
        </p:nvSpPr>
        <p:spPr>
          <a:xfrm>
            <a:off x="4176713" y="6551613"/>
            <a:ext cx="3860800" cy="333375"/>
          </a:xfrm>
        </p:spPr>
        <p:txBody>
          <a:bodyPr/>
          <a:lstStyle>
            <a:lvl1pPr>
              <a:defRPr/>
            </a:lvl1pPr>
          </a:lstStyle>
          <a:p>
            <a:pPr>
              <a:defRPr/>
            </a:pPr>
            <a:r>
              <a:rPr lang="en-US"/>
              <a:t>jaryono@hotmail.com</a:t>
            </a:r>
          </a:p>
        </p:txBody>
      </p:sp>
      <p:sp>
        <p:nvSpPr>
          <p:cNvPr id="5" name="Slide Number Placeholder 4"/>
          <p:cNvSpPr>
            <a:spLocks noGrp="1"/>
          </p:cNvSpPr>
          <p:nvPr>
            <p:ph type="sldNum" sz="quarter" idx="12"/>
          </p:nvPr>
        </p:nvSpPr>
        <p:spPr>
          <a:xfrm>
            <a:off x="8783638" y="6551613"/>
            <a:ext cx="2844800" cy="333375"/>
          </a:xfrm>
        </p:spPr>
        <p:txBody>
          <a:bodyPr/>
          <a:lstStyle>
            <a:lvl1pPr>
              <a:defRPr/>
            </a:lvl1pPr>
          </a:lstStyle>
          <a:p>
            <a:pPr>
              <a:defRPr/>
            </a:pPr>
            <a:fld id="{FE88C7A3-A31A-4699-9F42-13BC524EEFC6}" type="slidenum">
              <a:rPr lang="en-US"/>
              <a:pPr>
                <a:defRPr/>
              </a:pPr>
              <a:t>‹#›</a:t>
            </a:fld>
            <a:endParaRPr lang="en-US"/>
          </a:p>
        </p:txBody>
      </p:sp>
    </p:spTree>
    <p:extLst>
      <p:ext uri="{BB962C8B-B14F-4D97-AF65-F5344CB8AC3E}">
        <p14:creationId xmlns:p14="http://schemas.microsoft.com/office/powerpoint/2010/main" val="10982553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1000">
              <a:srgbClr val="92D050"/>
            </a:gs>
            <a:gs pos="100000">
              <a:srgbClr val="00682F"/>
            </a:gs>
          </a:gsLst>
          <a:lin ang="612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389" y="744117"/>
            <a:ext cx="8536623"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390" y="2432745"/>
            <a:ext cx="8536623"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6992" y="6172201"/>
            <a:ext cx="1600617"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a:defRPr/>
            </a:pPr>
            <a:fld id="{1A6248E9-F086-4165-8C2E-EBC9DE99BAC4}" type="datetime1">
              <a:rPr lang="id-ID" smtClean="0"/>
              <a:pPr>
                <a:defRPr/>
              </a:pPr>
              <a:t>28/05/2013</a:t>
            </a:fld>
            <a:endParaRPr lang="en-US"/>
          </a:p>
        </p:txBody>
      </p:sp>
      <p:sp>
        <p:nvSpPr>
          <p:cNvPr id="5" name="Footer Placeholder 4"/>
          <p:cNvSpPr>
            <a:spLocks noGrp="1"/>
          </p:cNvSpPr>
          <p:nvPr>
            <p:ph type="ftr" sz="quarter" idx="3"/>
          </p:nvPr>
        </p:nvSpPr>
        <p:spPr>
          <a:xfrm>
            <a:off x="684390" y="6172201"/>
            <a:ext cx="7545765"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a:defRPr/>
            </a:pPr>
            <a:r>
              <a:rPr lang="en-US" smtClean="0"/>
              <a:t>jaryono@hotmail.com</a:t>
            </a:r>
            <a:endParaRPr lang="en-US"/>
          </a:p>
        </p:txBody>
      </p:sp>
      <p:sp>
        <p:nvSpPr>
          <p:cNvPr id="6" name="Slide Number Placeholder 5"/>
          <p:cNvSpPr>
            <a:spLocks noGrp="1"/>
          </p:cNvSpPr>
          <p:nvPr>
            <p:ph type="sldNum" sz="quarter" idx="4"/>
          </p:nvPr>
        </p:nvSpPr>
        <p:spPr>
          <a:xfrm>
            <a:off x="10365900" y="5578476"/>
            <a:ext cx="1142543"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a:defRPr/>
            </a:pPr>
            <a:fld id="{B307D879-75A1-4BD0-9388-72D58607B3CD}" type="slidenum">
              <a:rPr lang="en-US" smtClean="0"/>
              <a:pPr>
                <a:defRPr/>
              </a:pPr>
              <a:t>‹#›</a:t>
            </a:fld>
            <a:endParaRPr lang="en-US"/>
          </a:p>
        </p:txBody>
      </p:sp>
    </p:spTree>
    <p:extLst>
      <p:ext uri="{BB962C8B-B14F-4D97-AF65-F5344CB8AC3E}">
        <p14:creationId xmlns:p14="http://schemas.microsoft.com/office/powerpoint/2010/main" val="602732766"/>
      </p:ext>
    </p:extLst>
  </p:cSld>
  <p:clrMap bg1="dk1" tx1="lt1" bg2="dk2" tx2="lt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 id="2147483931" r:id="rId16"/>
    <p:sldLayoutId id="2147483932" r:id="rId17"/>
    <p:sldLayoutId id="2147483933" r:id="rId18"/>
  </p:sldLayoutIdLst>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hf hdr="0"/>
  <p:txStyles>
    <p:titleStyle>
      <a:lvl1pPr algn="l" defTabSz="457200" rtl="0" eaLnBrk="1" latinLnBrk="0" hangingPunct="1">
        <a:spcBef>
          <a:spcPct val="0"/>
        </a:spcBef>
        <a:buNone/>
        <a:defRPr sz="3600" b="0" kern="1200" cap="none" spc="0">
          <a:ln w="0"/>
          <a:solidFill>
            <a:schemeClr val="tx1"/>
          </a:solidFill>
          <a:effectLst>
            <a:outerShdw blurRad="101600" dist="114300" dir="2700000" algn="tl" rotWithShape="0">
              <a:prstClr val="black">
                <a:alpha val="71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70000"/>
        <a:buFont typeface="Lucida Grande"/>
        <a:buChar char="►"/>
        <a:defRPr sz="2400" kern="1200" cap="none">
          <a:solidFill>
            <a:schemeClr val="tx1"/>
          </a:solidFill>
          <a:effectLst>
            <a:outerShdw blurRad="101600" dist="38100" dir="2700000" algn="tl" rotWithShape="0">
              <a:prstClr val="black">
                <a:alpha val="56000"/>
              </a:prst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70000"/>
        <a:buFont typeface="Lucida Grande"/>
        <a:buChar char="►"/>
        <a:defRPr sz="2000" kern="1200" cap="none">
          <a:solidFill>
            <a:schemeClr val="tx1"/>
          </a:solidFill>
          <a:effectLst>
            <a:outerShdw blurRad="101600" dist="38100" dir="2700000" algn="tl" rotWithShape="0">
              <a:prstClr val="black">
                <a:alpha val="56000"/>
              </a:prst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70000"/>
        <a:buFont typeface="Lucida Grande"/>
        <a:buChar char="►"/>
        <a:defRPr sz="1800" kern="1200" cap="none">
          <a:solidFill>
            <a:schemeClr val="tx1"/>
          </a:solidFill>
          <a:effectLst>
            <a:outerShdw blurRad="101600" dist="38100" dir="2700000" algn="tl" rotWithShape="0">
              <a:prstClr val="black">
                <a:alpha val="56000"/>
              </a:prst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70000"/>
        <a:buFont typeface="Lucida Grande"/>
        <a:buChar char="►"/>
        <a:defRPr sz="1600" kern="1200" cap="none">
          <a:solidFill>
            <a:schemeClr val="tx1"/>
          </a:solidFill>
          <a:effectLst>
            <a:outerShdw blurRad="101600" dist="38100" dir="2700000" algn="tl" rotWithShape="0">
              <a:prstClr val="black">
                <a:alpha val="56000"/>
              </a:prst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70000"/>
        <a:buFont typeface="Lucida Grande"/>
        <a:buChar char="►"/>
        <a:defRPr sz="1600" kern="1200" cap="none">
          <a:solidFill>
            <a:schemeClr val="tx1"/>
          </a:solidFill>
          <a:effectLst>
            <a:outerShdw blurRad="101600" dist="38100" dir="2700000" algn="tl" rotWithShape="0">
              <a:prstClr val="black">
                <a:alpha val="56000"/>
              </a:prstClr>
            </a:outerShdw>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ctrTitle"/>
          </p:nvPr>
        </p:nvSpPr>
        <p:spPr>
          <a:xfrm>
            <a:off x="1095683" y="3138626"/>
            <a:ext cx="8480425" cy="1470025"/>
          </a:xfrm>
          <a:noFill/>
        </p:spPr>
        <p:txBody>
          <a:bodyPr>
            <a:noAutofit/>
          </a:bodyPr>
          <a:lstStyle/>
          <a:p>
            <a:r>
              <a:rPr lang="en-US" sz="6600" smtClean="0">
                <a:ln>
                  <a:noFill/>
                </a:ln>
                <a:solidFill>
                  <a:srgbClr val="0000FF"/>
                </a:solidFill>
                <a:cs typeface="Trebuchet MS" panose="020B0603020202020204" pitchFamily="34" charset="0"/>
              </a:rPr>
              <a:t>Ch. 11</a:t>
            </a:r>
            <a:br>
              <a:rPr lang="en-US" sz="6600" smtClean="0">
                <a:ln>
                  <a:noFill/>
                </a:ln>
                <a:solidFill>
                  <a:srgbClr val="0000FF"/>
                </a:solidFill>
                <a:cs typeface="Trebuchet MS" panose="020B0603020202020204" pitchFamily="34" charset="0"/>
              </a:rPr>
            </a:br>
            <a:r>
              <a:rPr lang="en-US" sz="7200" smtClean="0">
                <a:ln>
                  <a:noFill/>
                </a:ln>
                <a:cs typeface="Trebuchet MS" panose="020B0603020202020204" pitchFamily="34" charset="0"/>
              </a:rPr>
              <a:t>Deployment In </a:t>
            </a:r>
            <a:r>
              <a:rPr lang="id-ID" sz="7200" smtClean="0">
                <a:ln>
                  <a:noFill/>
                </a:ln>
                <a:cs typeface="Trebuchet MS" panose="020B0603020202020204" pitchFamily="34" charset="0"/>
              </a:rPr>
              <a:t/>
            </a:r>
            <a:br>
              <a:rPr lang="id-ID" sz="7200" smtClean="0">
                <a:ln>
                  <a:noFill/>
                </a:ln>
                <a:cs typeface="Trebuchet MS" panose="020B0603020202020204" pitchFamily="34" charset="0"/>
              </a:rPr>
            </a:br>
            <a:r>
              <a:rPr lang="en-US" sz="7200" smtClean="0">
                <a:ln>
                  <a:noFill/>
                </a:ln>
                <a:cs typeface="Trebuchet MS" panose="020B0603020202020204" pitchFamily="34" charset="0"/>
              </a:rPr>
              <a:t>New Products</a:t>
            </a:r>
          </a:p>
        </p:txBody>
      </p:sp>
      <p:sp>
        <p:nvSpPr>
          <p:cNvPr id="21507" name="Rectangle 3"/>
          <p:cNvSpPr>
            <a:spLocks noGrp="1" noChangeArrowheads="1"/>
          </p:cNvSpPr>
          <p:nvPr>
            <p:ph type="subTitle" idx="1"/>
          </p:nvPr>
        </p:nvSpPr>
        <p:spPr>
          <a:xfrm>
            <a:off x="2895600" y="5470525"/>
            <a:ext cx="6400800" cy="838200"/>
          </a:xfrm>
        </p:spPr>
        <p:txBody>
          <a:bodyPr/>
          <a:lstStyle/>
          <a:p>
            <a:r>
              <a:rPr lang="en-US" sz="2400" smtClean="0"/>
              <a:t>jaryono@hotmail.com</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mtClean="0">
                <a:ln>
                  <a:noFill/>
                </a:ln>
                <a:cs typeface="Trebuchet MS" panose="020B0603020202020204" pitchFamily="34" charset="0"/>
              </a:rPr>
              <a:t>Types of New Products</a:t>
            </a:r>
          </a:p>
        </p:txBody>
      </p:sp>
      <p:sp>
        <p:nvSpPr>
          <p:cNvPr id="82947" name="Rectangle 3"/>
          <p:cNvSpPr>
            <a:spLocks noGrp="1" noChangeArrowheads="1"/>
          </p:cNvSpPr>
          <p:nvPr>
            <p:ph idx="1"/>
          </p:nvPr>
        </p:nvSpPr>
        <p:spPr/>
        <p:txBody>
          <a:bodyPr rtlCol="0">
            <a:normAutofit/>
          </a:bodyPr>
          <a:lstStyle/>
          <a:p>
            <a:pPr fontAlgn="auto">
              <a:lnSpc>
                <a:spcPct val="90000"/>
              </a:lnSpc>
              <a:buFont typeface="Arial"/>
              <a:buChar char="•"/>
              <a:defRPr/>
            </a:pPr>
            <a:r>
              <a:rPr lang="en-US" b="1">
                <a:solidFill>
                  <a:srgbClr val="002060"/>
                </a:solidFill>
                <a:effectLst>
                  <a:outerShdw blurRad="38100" dist="38100" dir="2700000" algn="tl">
                    <a:srgbClr val="000000">
                      <a:alpha val="43137"/>
                    </a:srgbClr>
                  </a:outerShdw>
                </a:effectLst>
              </a:rPr>
              <a:t>New-to-world product. Expample: first car.</a:t>
            </a:r>
          </a:p>
          <a:p>
            <a:pPr fontAlgn="auto">
              <a:lnSpc>
                <a:spcPct val="90000"/>
              </a:lnSpc>
              <a:buFont typeface="Arial"/>
              <a:buChar char="•"/>
              <a:defRPr/>
            </a:pPr>
            <a:r>
              <a:rPr lang="en-US" b="1">
                <a:solidFill>
                  <a:srgbClr val="002060"/>
                </a:solidFill>
                <a:effectLst>
                  <a:outerShdw blurRad="38100" dist="38100" dir="2700000" algn="tl">
                    <a:srgbClr val="000000">
                      <a:alpha val="43137"/>
                    </a:srgbClr>
                  </a:outerShdw>
                </a:effectLst>
              </a:rPr>
              <a:t>New category entries. Take a firm into a new market segment </a:t>
            </a:r>
            <a:r>
              <a:rPr lang="en-US" b="1">
                <a:solidFill>
                  <a:srgbClr val="002060"/>
                </a:solidFill>
                <a:effectLst>
                  <a:outerShdw blurRad="38100" dist="38100" dir="2700000" algn="tl">
                    <a:srgbClr val="000000">
                      <a:alpha val="43137"/>
                    </a:srgbClr>
                  </a:outerShdw>
                </a:effectLst>
                <a:sym typeface="Wingdings" panose="05000000000000000000" pitchFamily="2" charset="2"/>
              </a:rPr>
              <a:t> P&amp;Gs entry into sampho market</a:t>
            </a:r>
            <a:endParaRPr lang="en-US" b="1">
              <a:solidFill>
                <a:srgbClr val="002060"/>
              </a:solidFill>
              <a:effectLst>
                <a:outerShdw blurRad="38100" dist="38100" dir="2700000" algn="tl">
                  <a:srgbClr val="000000">
                    <a:alpha val="43137"/>
                  </a:srgbClr>
                </a:outerShdw>
              </a:effectLst>
            </a:endParaRPr>
          </a:p>
          <a:p>
            <a:pPr fontAlgn="auto">
              <a:lnSpc>
                <a:spcPct val="90000"/>
              </a:lnSpc>
              <a:buFont typeface="Arial"/>
              <a:buChar char="•"/>
              <a:defRPr/>
            </a:pPr>
            <a:r>
              <a:rPr lang="en-US" b="1">
                <a:solidFill>
                  <a:srgbClr val="002060"/>
                </a:solidFill>
                <a:effectLst>
                  <a:outerShdw blurRad="38100" dist="38100" dir="2700000" algn="tl">
                    <a:srgbClr val="000000">
                      <a:alpha val="43137"/>
                    </a:srgbClr>
                  </a:outerShdw>
                </a:effectLst>
              </a:rPr>
              <a:t>Additions to product lines. Line extensions in the firms’ current markets.</a:t>
            </a:r>
          </a:p>
          <a:p>
            <a:pPr fontAlgn="auto">
              <a:lnSpc>
                <a:spcPct val="90000"/>
              </a:lnSpc>
              <a:buFont typeface="Arial"/>
              <a:buChar char="•"/>
              <a:defRPr/>
            </a:pPr>
            <a:r>
              <a:rPr lang="en-US" b="1">
                <a:solidFill>
                  <a:srgbClr val="002060"/>
                </a:solidFill>
                <a:effectLst>
                  <a:outerShdw blurRad="38100" dist="38100" dir="2700000" algn="tl">
                    <a:srgbClr val="000000">
                      <a:alpha val="43137"/>
                    </a:srgbClr>
                  </a:outerShdw>
                </a:effectLst>
              </a:rPr>
              <a:t>Product improvements. Current product made better.</a:t>
            </a:r>
          </a:p>
          <a:p>
            <a:pPr fontAlgn="auto">
              <a:lnSpc>
                <a:spcPct val="90000"/>
              </a:lnSpc>
              <a:buFont typeface="Arial"/>
              <a:buChar char="•"/>
              <a:defRPr/>
            </a:pPr>
            <a:r>
              <a:rPr lang="en-US" b="1">
                <a:solidFill>
                  <a:srgbClr val="002060"/>
                </a:solidFill>
                <a:effectLst>
                  <a:outerShdw blurRad="38100" dist="38100" dir="2700000" algn="tl">
                    <a:srgbClr val="000000">
                      <a:alpha val="43137"/>
                    </a:srgbClr>
                  </a:outerShdw>
                </a:effectLst>
              </a:rPr>
              <a:t>Repositioning. Retargeted for a new user application.</a:t>
            </a:r>
          </a:p>
        </p:txBody>
      </p:sp>
      <p:sp>
        <p:nvSpPr>
          <p:cNvPr id="4" name="Date Placeholder 3"/>
          <p:cNvSpPr>
            <a:spLocks noGrp="1"/>
          </p:cNvSpPr>
          <p:nvPr>
            <p:ph type="dt" sz="half" idx="10"/>
          </p:nvPr>
        </p:nvSpPr>
        <p:spPr/>
        <p:txBody>
          <a:bodyPr/>
          <a:lstStyle/>
          <a:p>
            <a:pPr>
              <a:defRPr/>
            </a:pPr>
            <a:fld id="{E13F344B-F8D1-42BD-8C17-D5FDD6FB11C9}"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2D1FE3A8-0DB1-4D9E-A836-3AC4CC7D21DB}" type="slidenum">
              <a:rPr lang="en-US"/>
              <a:pPr>
                <a:defRPr/>
              </a:pPr>
              <a:t>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4390" y="925678"/>
            <a:ext cx="8536623" cy="1507067"/>
          </a:xfrm>
        </p:spPr>
        <p:txBody>
          <a:bodyPr/>
          <a:lstStyle/>
          <a:p>
            <a:r>
              <a:rPr lang="en-US" smtClean="0">
                <a:ln>
                  <a:noFill/>
                </a:ln>
                <a:cs typeface="Trebuchet MS" panose="020B0603020202020204" pitchFamily="34" charset="0"/>
              </a:rPr>
              <a:t>The Concept of Product Family</a:t>
            </a:r>
          </a:p>
        </p:txBody>
      </p:sp>
      <p:sp>
        <p:nvSpPr>
          <p:cNvPr id="84995" name="Rectangle 3"/>
          <p:cNvSpPr>
            <a:spLocks noGrp="1" noChangeArrowheads="1"/>
          </p:cNvSpPr>
          <p:nvPr>
            <p:ph idx="1"/>
          </p:nvPr>
        </p:nvSpPr>
        <p:spPr>
          <a:xfrm>
            <a:off x="684390" y="2432745"/>
            <a:ext cx="10524384" cy="3615267"/>
          </a:xfrm>
        </p:spPr>
        <p:txBody>
          <a:bodyPr rtlCol="0">
            <a:normAutofit/>
          </a:bodyPr>
          <a:lstStyle/>
          <a:p>
            <a:pPr fontAlgn="auto">
              <a:lnSpc>
                <a:spcPct val="90000"/>
              </a:lnSpc>
              <a:buFont typeface="Arial"/>
              <a:buChar char="•"/>
              <a:defRPr/>
            </a:pPr>
            <a:r>
              <a:rPr lang="id-ID" sz="2800" smtClean="0">
                <a:solidFill>
                  <a:srgbClr val="FFFF00"/>
                </a:solidFill>
              </a:rPr>
              <a:t>Hewlett-Packard built on a foundation of capabilities in scientific instruments to create families of computers and peripherals, as well as to enter into the medical systems business.</a:t>
            </a:r>
          </a:p>
          <a:p>
            <a:pPr fontAlgn="auto">
              <a:lnSpc>
                <a:spcPct val="90000"/>
              </a:lnSpc>
              <a:buFont typeface="Arial"/>
              <a:buChar char="•"/>
              <a:defRPr/>
            </a:pPr>
            <a:r>
              <a:rPr lang="id-ID" sz="2800" smtClean="0">
                <a:solidFill>
                  <a:srgbClr val="FFFF00"/>
                </a:solidFill>
              </a:rPr>
              <a:t>Similarly, Canon built on its copier and facsimile machine platforms to create laser printer and panel business.</a:t>
            </a:r>
            <a:endParaRPr lang="en-US" sz="2800">
              <a:solidFill>
                <a:srgbClr val="FFFF00"/>
              </a:solidFill>
            </a:endParaRPr>
          </a:p>
          <a:p>
            <a:pPr fontAlgn="auto">
              <a:lnSpc>
                <a:spcPct val="90000"/>
              </a:lnSpc>
              <a:buFont typeface="Arial"/>
              <a:buChar char="•"/>
              <a:defRPr/>
            </a:pPr>
            <a:endParaRPr lang="en-US" sz="2800">
              <a:solidFill>
                <a:srgbClr val="FFFF00"/>
              </a:solidFill>
            </a:endParaRPr>
          </a:p>
        </p:txBody>
      </p:sp>
      <p:sp>
        <p:nvSpPr>
          <p:cNvPr id="4" name="Date Placeholder 3"/>
          <p:cNvSpPr>
            <a:spLocks noGrp="1"/>
          </p:cNvSpPr>
          <p:nvPr>
            <p:ph type="dt" sz="half" idx="10"/>
          </p:nvPr>
        </p:nvSpPr>
        <p:spPr/>
        <p:txBody>
          <a:bodyPr/>
          <a:lstStyle/>
          <a:p>
            <a:pPr>
              <a:defRPr/>
            </a:pPr>
            <a:fld id="{578F6DF1-454C-4E7B-94C4-0C3D961D1C41}"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71DEBCAB-C1BF-4918-9B3E-3501F9191C5B}" type="slidenum">
              <a:rPr lang="en-US"/>
              <a:pPr>
                <a:defRPr/>
              </a:pPr>
              <a:t>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4390" y="925678"/>
            <a:ext cx="8536623" cy="1507067"/>
          </a:xfrm>
        </p:spPr>
        <p:txBody>
          <a:bodyPr/>
          <a:lstStyle/>
          <a:p>
            <a:r>
              <a:rPr lang="en-US" smtClean="0">
                <a:ln>
                  <a:noFill/>
                </a:ln>
                <a:cs typeface="Trebuchet MS" panose="020B0603020202020204" pitchFamily="34" charset="0"/>
              </a:rPr>
              <a:t>The Concept of Product Family</a:t>
            </a:r>
          </a:p>
        </p:txBody>
      </p:sp>
      <p:sp>
        <p:nvSpPr>
          <p:cNvPr id="84995" name="Rectangle 3"/>
          <p:cNvSpPr>
            <a:spLocks noGrp="1" noChangeArrowheads="1"/>
          </p:cNvSpPr>
          <p:nvPr>
            <p:ph idx="1"/>
          </p:nvPr>
        </p:nvSpPr>
        <p:spPr/>
        <p:txBody>
          <a:bodyPr rtlCol="0">
            <a:normAutofit/>
          </a:bodyPr>
          <a:lstStyle/>
          <a:p>
            <a:pPr fontAlgn="auto">
              <a:lnSpc>
                <a:spcPct val="90000"/>
              </a:lnSpc>
              <a:buFont typeface="Arial"/>
              <a:buChar char="•"/>
              <a:defRPr/>
            </a:pPr>
            <a:r>
              <a:rPr lang="en-US" b="1">
                <a:solidFill>
                  <a:srgbClr val="CC00CC"/>
                </a:solidFill>
                <a:effectLst>
                  <a:outerShdw blurRad="38100" dist="38100" dir="2700000" algn="tl">
                    <a:srgbClr val="000000">
                      <a:alpha val="43137"/>
                    </a:srgbClr>
                  </a:outerShdw>
                </a:effectLst>
              </a:rPr>
              <a:t>P</a:t>
            </a:r>
            <a:r>
              <a:rPr lang="en-US" b="1" i="1">
                <a:solidFill>
                  <a:srgbClr val="CC00CC"/>
                </a:solidFill>
                <a:effectLst>
                  <a:outerShdw blurRad="38100" dist="38100" dir="2700000" algn="tl">
                    <a:srgbClr val="000000">
                      <a:alpha val="43137"/>
                    </a:srgbClr>
                  </a:outerShdw>
                </a:effectLst>
              </a:rPr>
              <a:t>roduct Platform</a:t>
            </a:r>
            <a:r>
              <a:rPr lang="en-US" b="1">
                <a:solidFill>
                  <a:schemeClr val="tx1">
                    <a:lumMod val="85000"/>
                    <a:lumOff val="15000"/>
                  </a:schemeClr>
                </a:solidFill>
                <a:effectLst>
                  <a:outerShdw blurRad="38100" dist="38100" dir="2700000" algn="tl">
                    <a:srgbClr val="000000">
                      <a:alpha val="43137"/>
                    </a:srgbClr>
                  </a:outerShdw>
                </a:effectLst>
              </a:rPr>
              <a:t> is often used to connote this </a:t>
            </a:r>
            <a:r>
              <a:rPr lang="en-US" b="1">
                <a:solidFill>
                  <a:schemeClr val="tx1"/>
                </a:solidFill>
                <a:effectLst>
                  <a:outerShdw blurRad="38100" dist="38100" dir="2700000" algn="tl">
                    <a:srgbClr val="000000">
                      <a:alpha val="43137"/>
                    </a:srgbClr>
                  </a:outerShdw>
                </a:effectLst>
              </a:rPr>
              <a:t>common technological base</a:t>
            </a:r>
            <a:r>
              <a:rPr lang="en-US" b="1">
                <a:solidFill>
                  <a:schemeClr val="tx1">
                    <a:lumMod val="85000"/>
                    <a:lumOff val="15000"/>
                  </a:schemeClr>
                </a:solidFill>
                <a:effectLst>
                  <a:outerShdw blurRad="38100" dist="38100" dir="2700000" algn="tl">
                    <a:srgbClr val="000000">
                      <a:alpha val="43137"/>
                    </a:srgbClr>
                  </a:outerShdw>
                </a:effectLst>
              </a:rPr>
              <a:t>, which encompasses design and components shared by a set of product.</a:t>
            </a:r>
          </a:p>
          <a:p>
            <a:pPr fontAlgn="auto">
              <a:lnSpc>
                <a:spcPct val="90000"/>
              </a:lnSpc>
              <a:buFont typeface="Arial"/>
              <a:buChar char="•"/>
              <a:defRPr/>
            </a:pPr>
            <a:r>
              <a:rPr lang="en-US" b="1">
                <a:solidFill>
                  <a:srgbClr val="CC00CC"/>
                </a:solidFill>
                <a:effectLst>
                  <a:outerShdw blurRad="38100" dist="38100" dir="2700000" algn="tl">
                    <a:srgbClr val="000000">
                      <a:alpha val="43137"/>
                    </a:srgbClr>
                  </a:outerShdw>
                </a:effectLst>
              </a:rPr>
              <a:t>Product that share a common platform</a:t>
            </a:r>
            <a:r>
              <a:rPr lang="en-US" b="1">
                <a:solidFill>
                  <a:schemeClr val="tx1">
                    <a:lumMod val="85000"/>
                    <a:lumOff val="15000"/>
                  </a:schemeClr>
                </a:solidFill>
                <a:effectLst>
                  <a:outerShdw blurRad="38100" dist="38100" dir="2700000" algn="tl">
                    <a:srgbClr val="000000">
                      <a:alpha val="43137"/>
                    </a:srgbClr>
                  </a:outerShdw>
                </a:effectLst>
              </a:rPr>
              <a:t> must </a:t>
            </a:r>
            <a:r>
              <a:rPr lang="en-US" b="1">
                <a:solidFill>
                  <a:schemeClr val="tx1"/>
                </a:solidFill>
                <a:effectLst>
                  <a:outerShdw blurRad="38100" dist="38100" dir="2700000" algn="tl">
                    <a:srgbClr val="000000">
                      <a:alpha val="43137"/>
                    </a:srgbClr>
                  </a:outerShdw>
                </a:effectLst>
              </a:rPr>
              <a:t>have specific features</a:t>
            </a:r>
            <a:r>
              <a:rPr lang="en-US" b="1">
                <a:solidFill>
                  <a:schemeClr val="tx1">
                    <a:lumMod val="85000"/>
                    <a:lumOff val="15000"/>
                  </a:schemeClr>
                </a:solidFill>
                <a:effectLst>
                  <a:outerShdw blurRad="38100" dist="38100" dir="2700000" algn="tl">
                    <a:srgbClr val="000000">
                      <a:alpha val="43137"/>
                    </a:srgbClr>
                  </a:outerShdw>
                </a:effectLst>
              </a:rPr>
              <a:t> and functionality required by </a:t>
            </a:r>
            <a:r>
              <a:rPr lang="en-US" b="1">
                <a:solidFill>
                  <a:schemeClr val="tx1"/>
                </a:solidFill>
                <a:effectLst>
                  <a:outerShdw blurRad="38100" dist="38100" dir="2700000" algn="tl">
                    <a:srgbClr val="000000">
                      <a:alpha val="43137"/>
                    </a:srgbClr>
                  </a:outerShdw>
                </a:effectLst>
              </a:rPr>
              <a:t>different sets of customers</a:t>
            </a:r>
            <a:r>
              <a:rPr lang="en-US" b="1">
                <a:solidFill>
                  <a:schemeClr val="tx1">
                    <a:lumMod val="85000"/>
                    <a:lumOff val="15000"/>
                  </a:schemeClr>
                </a:solidFill>
                <a:effectLst>
                  <a:outerShdw blurRad="38100" dist="38100" dir="2700000" algn="tl">
                    <a:srgbClr val="000000">
                      <a:alpha val="43137"/>
                    </a:srgbClr>
                  </a:outerShdw>
                </a:effectLst>
              </a:rPr>
              <a:t>; these are called a </a:t>
            </a:r>
            <a:r>
              <a:rPr lang="en-US" b="1" i="1">
                <a:solidFill>
                  <a:schemeClr val="tx1">
                    <a:lumMod val="85000"/>
                    <a:lumOff val="15000"/>
                  </a:schemeClr>
                </a:solidFill>
                <a:effectLst>
                  <a:outerShdw blurRad="38100" dist="38100" dir="2700000" algn="tl">
                    <a:srgbClr val="000000">
                      <a:alpha val="43137"/>
                    </a:srgbClr>
                  </a:outerShdw>
                </a:effectLst>
              </a:rPr>
              <a:t>product family.</a:t>
            </a:r>
            <a:endParaRPr lang="en-US" b="1">
              <a:solidFill>
                <a:schemeClr val="tx1">
                  <a:lumMod val="85000"/>
                  <a:lumOff val="15000"/>
                </a:schemeClr>
              </a:solidFill>
              <a:effectLst>
                <a:outerShdw blurRad="38100" dist="38100" dir="2700000" algn="tl">
                  <a:srgbClr val="000000">
                    <a:alpha val="43137"/>
                  </a:srgbClr>
                </a:outerShdw>
              </a:effectLst>
            </a:endParaRPr>
          </a:p>
          <a:p>
            <a:pPr fontAlgn="auto">
              <a:lnSpc>
                <a:spcPct val="90000"/>
              </a:lnSpc>
              <a:buFont typeface="Arial"/>
              <a:buChar char="•"/>
              <a:defRPr/>
            </a:pPr>
            <a:endParaRPr lang="en-US" b="1">
              <a:solidFill>
                <a:schemeClr val="tx1">
                  <a:lumMod val="85000"/>
                  <a:lumOff val="15000"/>
                </a:schemeClr>
              </a:solidFill>
              <a:effectLst>
                <a:outerShdw blurRad="38100" dist="38100" dir="2700000" algn="tl">
                  <a:srgbClr val="000000">
                    <a:alpha val="43137"/>
                  </a:srgbClr>
                </a:outerShdw>
              </a:effectLst>
            </a:endParaRPr>
          </a:p>
        </p:txBody>
      </p:sp>
      <p:sp>
        <p:nvSpPr>
          <p:cNvPr id="4" name="Date Placeholder 3"/>
          <p:cNvSpPr>
            <a:spLocks noGrp="1"/>
          </p:cNvSpPr>
          <p:nvPr>
            <p:ph type="dt" sz="half" idx="10"/>
          </p:nvPr>
        </p:nvSpPr>
        <p:spPr/>
        <p:txBody>
          <a:bodyPr/>
          <a:lstStyle/>
          <a:p>
            <a:pPr>
              <a:defRPr/>
            </a:pPr>
            <a:fld id="{578F6DF1-454C-4E7B-94C4-0C3D961D1C41}"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71DEBCAB-C1BF-4918-9B3E-3501F9191C5B}" type="slidenum">
              <a:rPr lang="en-US"/>
              <a:pPr>
                <a:defRPr/>
              </a:pPr>
              <a:t>4</a:t>
            </a:fld>
            <a:endParaRPr lang="en-US"/>
          </a:p>
        </p:txBody>
      </p:sp>
    </p:spTree>
    <p:extLst>
      <p:ext uri="{BB962C8B-B14F-4D97-AF65-F5344CB8AC3E}">
        <p14:creationId xmlns:p14="http://schemas.microsoft.com/office/powerpoint/2010/main" val="37926646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rtlCol="0">
            <a:normAutofit/>
          </a:bodyPr>
          <a:lstStyle/>
          <a:p>
            <a:pPr algn="l" fontAlgn="auto">
              <a:spcAft>
                <a:spcPts val="0"/>
              </a:spcAft>
              <a:defRPr/>
            </a:pPr>
            <a:r>
              <a:rPr lang="en-US">
                <a:solidFill>
                  <a:schemeClr val="tx1">
                    <a:lumMod val="85000"/>
                    <a:lumOff val="15000"/>
                  </a:schemeClr>
                </a:solidFill>
                <a:ea typeface="+mj-ea"/>
              </a:rPr>
              <a:t>Means of Technology Infusion into Product</a:t>
            </a:r>
          </a:p>
        </p:txBody>
      </p:sp>
      <p:sp>
        <p:nvSpPr>
          <p:cNvPr id="24579" name="Rectangle 3"/>
          <p:cNvSpPr>
            <a:spLocks noGrp="1" noChangeArrowheads="1"/>
          </p:cNvSpPr>
          <p:nvPr>
            <p:ph idx="1"/>
          </p:nvPr>
        </p:nvSpPr>
        <p:spPr/>
        <p:txBody>
          <a:bodyPr/>
          <a:lstStyle/>
          <a:p>
            <a:r>
              <a:rPr lang="en-US" sz="4400" smtClean="0"/>
              <a:t>Bundling</a:t>
            </a:r>
          </a:p>
          <a:p>
            <a:r>
              <a:rPr lang="en-US" sz="4400" smtClean="0"/>
              <a:t>Disruptive Technologies</a:t>
            </a:r>
          </a:p>
        </p:txBody>
      </p:sp>
      <p:sp>
        <p:nvSpPr>
          <p:cNvPr id="4" name="Date Placeholder 3"/>
          <p:cNvSpPr>
            <a:spLocks noGrp="1"/>
          </p:cNvSpPr>
          <p:nvPr>
            <p:ph type="dt" sz="half" idx="10"/>
          </p:nvPr>
        </p:nvSpPr>
        <p:spPr/>
        <p:txBody>
          <a:bodyPr/>
          <a:lstStyle/>
          <a:p>
            <a:pPr>
              <a:defRPr/>
            </a:pPr>
            <a:fld id="{2351DBFE-67DB-41E6-8F33-1713006FF349}"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35EDCCED-DD16-419E-8F9F-2348B004C120}" type="slidenum">
              <a:rPr lang="en-US"/>
              <a:pPr>
                <a:defRPr/>
              </a:pPr>
              <a:t>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mtClean="0">
                <a:ln>
                  <a:noFill/>
                </a:ln>
                <a:cs typeface="Trebuchet MS" panose="020B0603020202020204" pitchFamily="34" charset="0"/>
              </a:rPr>
              <a:t>1. BUNDLING</a:t>
            </a:r>
          </a:p>
        </p:txBody>
      </p:sp>
      <p:sp>
        <p:nvSpPr>
          <p:cNvPr id="25603" name="Rectangle 3"/>
          <p:cNvSpPr>
            <a:spLocks noGrp="1" noChangeArrowheads="1"/>
          </p:cNvSpPr>
          <p:nvPr>
            <p:ph idx="1"/>
          </p:nvPr>
        </p:nvSpPr>
        <p:spPr/>
        <p:txBody>
          <a:bodyPr/>
          <a:lstStyle/>
          <a:p>
            <a:r>
              <a:rPr lang="en-US" smtClean="0"/>
              <a:t>A bundle is a group of products and/or services offered to the market as a package. </a:t>
            </a:r>
          </a:p>
          <a:p>
            <a:r>
              <a:rPr lang="en-US" smtClean="0"/>
              <a:t>Bundles display a wide vaiety of features, including items that are not available separately, and are offered at a price that is less than the sum of the prices of the individual items.</a:t>
            </a:r>
          </a:p>
          <a:p>
            <a:r>
              <a:rPr lang="en-US" smtClean="0"/>
              <a:t>Creating a bundle is like creating a new product.</a:t>
            </a:r>
          </a:p>
        </p:txBody>
      </p:sp>
      <p:sp>
        <p:nvSpPr>
          <p:cNvPr id="4" name="Date Placeholder 3"/>
          <p:cNvSpPr>
            <a:spLocks noGrp="1"/>
          </p:cNvSpPr>
          <p:nvPr>
            <p:ph type="dt" sz="half" idx="10"/>
          </p:nvPr>
        </p:nvSpPr>
        <p:spPr/>
        <p:txBody>
          <a:bodyPr/>
          <a:lstStyle/>
          <a:p>
            <a:pPr>
              <a:defRPr/>
            </a:pPr>
            <a:fld id="{69935E21-1316-41E2-9147-C10CD30968A5}"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9AFDCF98-2BB3-4518-888A-BA06C47B2C77}" type="slidenum">
              <a:rPr lang="en-US"/>
              <a:pPr>
                <a:defRPr/>
              </a:pPr>
              <a:t>6</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l"/>
            <a:r>
              <a:rPr lang="en-US" sz="3200" smtClean="0">
                <a:ln>
                  <a:noFill/>
                </a:ln>
                <a:cs typeface="Trebuchet MS" panose="020B0603020202020204" pitchFamily="34" charset="0"/>
              </a:rPr>
              <a:t>Bundling offers three opportunities for a firm in its product development activities:</a:t>
            </a:r>
          </a:p>
        </p:txBody>
      </p:sp>
      <p:sp>
        <p:nvSpPr>
          <p:cNvPr id="26627" name="Rectangle 3"/>
          <p:cNvSpPr>
            <a:spLocks noGrp="1" noChangeArrowheads="1"/>
          </p:cNvSpPr>
          <p:nvPr>
            <p:ph idx="1"/>
          </p:nvPr>
        </p:nvSpPr>
        <p:spPr/>
        <p:txBody>
          <a:bodyPr/>
          <a:lstStyle/>
          <a:p>
            <a:r>
              <a:rPr lang="en-US" smtClean="0"/>
              <a:t>Cost reduction bundling</a:t>
            </a:r>
          </a:p>
          <a:p>
            <a:r>
              <a:rPr lang="en-US" smtClean="0"/>
              <a:t>Market expansion bundling</a:t>
            </a:r>
          </a:p>
          <a:p>
            <a:r>
              <a:rPr lang="en-US" smtClean="0"/>
              <a:t>Product enhancement bundling</a:t>
            </a:r>
          </a:p>
        </p:txBody>
      </p:sp>
      <p:sp>
        <p:nvSpPr>
          <p:cNvPr id="4" name="Date Placeholder 3"/>
          <p:cNvSpPr>
            <a:spLocks noGrp="1"/>
          </p:cNvSpPr>
          <p:nvPr>
            <p:ph type="dt" sz="half" idx="10"/>
          </p:nvPr>
        </p:nvSpPr>
        <p:spPr/>
        <p:txBody>
          <a:bodyPr/>
          <a:lstStyle/>
          <a:p>
            <a:pPr>
              <a:defRPr/>
            </a:pPr>
            <a:fld id="{6D237186-A504-4903-B959-75B22621B3BB}"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0A08D49C-6872-42EA-8F1C-92D5E3C9F1DE}" type="slidenum">
              <a:rPr lang="en-US"/>
              <a:pPr>
                <a:defRPr/>
              </a:pPr>
              <a:t>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981200" y="485775"/>
            <a:ext cx="8229600" cy="1738313"/>
          </a:xfrm>
        </p:spPr>
        <p:txBody>
          <a:bodyPr/>
          <a:lstStyle/>
          <a:p>
            <a:r>
              <a:rPr lang="en-US" smtClean="0">
                <a:ln>
                  <a:noFill/>
                </a:ln>
                <a:cs typeface="Trebuchet MS" panose="020B0603020202020204" pitchFamily="34" charset="0"/>
              </a:rPr>
              <a:t>2. Disruptive technology</a:t>
            </a:r>
          </a:p>
        </p:txBody>
      </p:sp>
      <p:sp>
        <p:nvSpPr>
          <p:cNvPr id="88067" name="Rectangle 3"/>
          <p:cNvSpPr>
            <a:spLocks noGrp="1" noChangeArrowheads="1"/>
          </p:cNvSpPr>
          <p:nvPr>
            <p:ph idx="1"/>
          </p:nvPr>
        </p:nvSpPr>
        <p:spPr>
          <a:xfrm>
            <a:off x="2270125" y="2525713"/>
            <a:ext cx="7651750" cy="2741612"/>
          </a:xfrm>
          <a:ln>
            <a:solidFill>
              <a:srgbClr val="FFFF00"/>
            </a:solidFill>
            <a:miter lim="800000"/>
            <a:headEnd/>
            <a:tailEnd/>
          </a:ln>
          <a:effectLst>
            <a:outerShdw dist="107763" dir="2700000" algn="ctr" rotWithShape="0">
              <a:schemeClr val="bg2">
                <a:alpha val="50000"/>
              </a:schemeClr>
            </a:outerShdw>
          </a:effectLst>
        </p:spPr>
        <p:txBody>
          <a:bodyPr rtlCol="0">
            <a:normAutofit/>
          </a:bodyPr>
          <a:lstStyle/>
          <a:p>
            <a:pPr marL="0" indent="715963" algn="just" fontAlgn="auto">
              <a:buFont typeface="Arial"/>
              <a:buNone/>
              <a:defRPr/>
            </a:pPr>
            <a:r>
              <a:rPr lang="en-US" b="1">
                <a:solidFill>
                  <a:schemeClr val="tx1"/>
                </a:solidFill>
                <a:latin typeface="+mj-lt"/>
              </a:rPr>
              <a:t>Radical innovations typically and sometimes modular or architectural innovations, find their way into the market through the deployment of disruptive technologies in new products.</a:t>
            </a:r>
          </a:p>
          <a:p>
            <a:pPr marL="0" indent="715963" algn="just" fontAlgn="auto">
              <a:buFont typeface="Arial"/>
              <a:buChar char="•"/>
              <a:defRPr/>
            </a:pPr>
            <a:endParaRPr lang="en-US">
              <a:solidFill>
                <a:schemeClr val="bg1"/>
              </a:solidFill>
              <a:effectLst>
                <a:outerShdw blurRad="38100" dist="38100" dir="2700000" algn="tl">
                  <a:srgbClr val="000000"/>
                </a:outerShdw>
              </a:effectLst>
              <a:latin typeface="+mj-lt"/>
            </a:endParaRPr>
          </a:p>
        </p:txBody>
      </p:sp>
      <p:sp>
        <p:nvSpPr>
          <p:cNvPr id="4" name="Date Placeholder 3"/>
          <p:cNvSpPr>
            <a:spLocks noGrp="1"/>
          </p:cNvSpPr>
          <p:nvPr>
            <p:ph type="dt" sz="half" idx="10"/>
          </p:nvPr>
        </p:nvSpPr>
        <p:spPr/>
        <p:txBody>
          <a:bodyPr/>
          <a:lstStyle/>
          <a:p>
            <a:pPr>
              <a:defRPr/>
            </a:pPr>
            <a:fld id="{F0AF7A4F-9017-43E0-B2E4-AF0660DFEDD7}"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522D2F94-0E77-41E2-8799-34E5F7785A37}" type="slidenum">
              <a:rPr lang="en-US"/>
              <a:pPr>
                <a:defRPr/>
              </a:pPr>
              <a:t>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ctrTitle"/>
          </p:nvPr>
        </p:nvSpPr>
        <p:spPr>
          <a:xfrm>
            <a:off x="3402013" y="3759200"/>
            <a:ext cx="5308600" cy="1514475"/>
          </a:xfrm>
        </p:spPr>
        <p:txBody>
          <a:bodyPr/>
          <a:lstStyle/>
          <a:p>
            <a:r>
              <a:rPr lang="en-US" smtClean="0">
                <a:ln>
                  <a:noFill/>
                </a:ln>
                <a:cs typeface="Trebuchet MS" panose="020B0603020202020204" pitchFamily="34" charset="0"/>
              </a:rPr>
              <a:t>Product Development:</a:t>
            </a:r>
            <a:r>
              <a:rPr lang="en-US" sz="6000" smtClean="0">
                <a:ln>
                  <a:noFill/>
                </a:ln>
                <a:cs typeface="Trebuchet MS" panose="020B0603020202020204" pitchFamily="34" charset="0"/>
              </a:rPr>
              <a:t/>
            </a:r>
            <a:br>
              <a:rPr lang="en-US" sz="6000" smtClean="0">
                <a:ln>
                  <a:noFill/>
                </a:ln>
                <a:cs typeface="Trebuchet MS" panose="020B0603020202020204" pitchFamily="34" charset="0"/>
              </a:rPr>
            </a:br>
            <a:r>
              <a:rPr lang="en-US" sz="6000" smtClean="0">
                <a:ln>
                  <a:noFill/>
                </a:ln>
                <a:solidFill>
                  <a:srgbClr val="0000FF"/>
                </a:solidFill>
                <a:cs typeface="Trebuchet MS" panose="020B0603020202020204" pitchFamily="34" charset="0"/>
              </a:rPr>
              <a:t>Principles and Process</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ln>
                  <a:noFill/>
                </a:ln>
                <a:solidFill>
                  <a:schemeClr val="tx1"/>
                </a:solidFill>
                <a:cs typeface="Trebuchet MS" panose="020B0603020202020204" pitchFamily="34" charset="0"/>
              </a:rPr>
              <a:t>A. Product Development</a:t>
            </a:r>
          </a:p>
        </p:txBody>
      </p:sp>
      <p:sp>
        <p:nvSpPr>
          <p:cNvPr id="29699" name="Rectangle 3"/>
          <p:cNvSpPr>
            <a:spLocks noGrp="1" noChangeArrowheads="1"/>
          </p:cNvSpPr>
          <p:nvPr>
            <p:ph idx="1"/>
          </p:nvPr>
        </p:nvSpPr>
        <p:spPr/>
        <p:txBody>
          <a:bodyPr/>
          <a:lstStyle/>
          <a:p>
            <a:pPr>
              <a:lnSpc>
                <a:spcPct val="90000"/>
              </a:lnSpc>
            </a:pPr>
            <a:r>
              <a:rPr lang="en-US" smtClean="0"/>
              <a:t>Pemilihan produk untuk diluncurkan ke pasar ditentukan tidak hanya oleh karakteristik teknis, tetapi juga oleh sejumlah faktor strategik yang akan membantu keberhasilannya di pasar.</a:t>
            </a:r>
          </a:p>
          <a:p>
            <a:pPr>
              <a:lnSpc>
                <a:spcPct val="90000"/>
              </a:lnSpc>
            </a:pPr>
            <a:r>
              <a:rPr lang="en-US" smtClean="0"/>
              <a:t>Tiga faktor strategik yang harus dipertimbangkan dalam pengembangan produk baru adalah: </a:t>
            </a:r>
          </a:p>
          <a:p>
            <a:pPr lvl="1">
              <a:lnSpc>
                <a:spcPct val="90000"/>
              </a:lnSpc>
            </a:pPr>
            <a:r>
              <a:rPr lang="en-US" smtClean="0"/>
              <a:t>(a) strategic context, </a:t>
            </a:r>
          </a:p>
          <a:p>
            <a:pPr lvl="1">
              <a:lnSpc>
                <a:spcPct val="90000"/>
              </a:lnSpc>
            </a:pPr>
            <a:r>
              <a:rPr lang="en-US" smtClean="0"/>
              <a:t>(b) technology leadership, and </a:t>
            </a:r>
          </a:p>
          <a:p>
            <a:pPr lvl="1">
              <a:lnSpc>
                <a:spcPct val="90000"/>
              </a:lnSpc>
            </a:pPr>
            <a:r>
              <a:rPr lang="en-US" smtClean="0"/>
              <a:t>(c) timing of product lunch.</a:t>
            </a:r>
          </a:p>
        </p:txBody>
      </p:sp>
      <p:sp>
        <p:nvSpPr>
          <p:cNvPr id="4" name="Date Placeholder 3"/>
          <p:cNvSpPr>
            <a:spLocks noGrp="1"/>
          </p:cNvSpPr>
          <p:nvPr>
            <p:ph type="dt" sz="half" idx="10"/>
          </p:nvPr>
        </p:nvSpPr>
        <p:spPr/>
        <p:txBody>
          <a:bodyPr/>
          <a:lstStyle/>
          <a:p>
            <a:pPr>
              <a:defRPr/>
            </a:pPr>
            <a:fld id="{FF7A5640-BE35-4711-A17C-9E48EB774F36}"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DCC5A9EA-F51E-479A-A87F-CF96774B41EF}" type="slidenum">
              <a:rPr lang="en-US"/>
              <a:pPr>
                <a:defRPr/>
              </a:pPr>
              <a:t>10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rtlCol="0">
            <a:normAutofit/>
          </a:bodyPr>
          <a:lstStyle/>
          <a:p>
            <a:pPr fontAlgn="auto">
              <a:spcAft>
                <a:spcPts val="0"/>
              </a:spcAft>
              <a:defRPr/>
            </a:pPr>
            <a:r>
              <a:rPr lang="en-US">
                <a:solidFill>
                  <a:schemeClr val="tx1">
                    <a:lumMod val="85000"/>
                    <a:lumOff val="15000"/>
                  </a:schemeClr>
                </a:solidFill>
                <a:latin typeface="+mn-lt"/>
                <a:ea typeface="+mj-ea"/>
              </a:rPr>
              <a:t>a. Strategic Context</a:t>
            </a:r>
          </a:p>
        </p:txBody>
      </p:sp>
      <p:sp>
        <p:nvSpPr>
          <p:cNvPr id="30723" name="Rectangle 3"/>
          <p:cNvSpPr>
            <a:spLocks noGrp="1" noChangeArrowheads="1"/>
          </p:cNvSpPr>
          <p:nvPr>
            <p:ph idx="1"/>
          </p:nvPr>
        </p:nvSpPr>
        <p:spPr/>
        <p:txBody>
          <a:bodyPr/>
          <a:lstStyle/>
          <a:p>
            <a:r>
              <a:rPr lang="en-US" smtClean="0"/>
              <a:t>Apakah new produk dapat menciptakan nilai tergantung setidaknya pada 3 faktor: business strategy, risk-return trade-off, dan resources.</a:t>
            </a:r>
          </a:p>
          <a:p>
            <a:r>
              <a:rPr lang="en-US" smtClean="0"/>
              <a:t>Business strategy dapat diklasifikasikan ke dalam 4 tipe:</a:t>
            </a:r>
          </a:p>
        </p:txBody>
      </p:sp>
      <p:sp>
        <p:nvSpPr>
          <p:cNvPr id="4" name="Date Placeholder 3"/>
          <p:cNvSpPr>
            <a:spLocks noGrp="1"/>
          </p:cNvSpPr>
          <p:nvPr>
            <p:ph type="dt" sz="half" idx="10"/>
          </p:nvPr>
        </p:nvSpPr>
        <p:spPr/>
        <p:txBody>
          <a:bodyPr/>
          <a:lstStyle/>
          <a:p>
            <a:pPr>
              <a:defRPr/>
            </a:pPr>
            <a:fld id="{99693CF9-EF7F-492B-9AC5-6679F8FF8A88}"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39382271-8AE5-41FF-BA5C-6FCF210F2251}" type="slidenum">
              <a:rPr lang="en-US"/>
              <a:pPr>
                <a:defRPr/>
              </a:pPr>
              <a:t>11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284" name="Group 100"/>
          <p:cNvGraphicFramePr>
            <a:graphicFrameLocks noGrp="1"/>
          </p:cNvGraphicFramePr>
          <p:nvPr>
            <p:ph/>
          </p:nvPr>
        </p:nvGraphicFramePr>
        <p:xfrm>
          <a:off x="2032000" y="265113"/>
          <a:ext cx="8077200" cy="5742400"/>
        </p:xfrm>
        <a:graphic>
          <a:graphicData uri="http://schemas.openxmlformats.org/drawingml/2006/table">
            <a:tbl>
              <a:tblPr/>
              <a:tblGrid>
                <a:gridCol w="1241425"/>
                <a:gridCol w="1076325"/>
                <a:gridCol w="2894013"/>
                <a:gridCol w="2865437"/>
              </a:tblGrid>
              <a:tr h="365732">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d-ID" sz="1800" b="0" i="0" u="none" strike="noStrike" cap="none" normalizeH="0" baseline="0" smtClean="0">
                        <a:ln>
                          <a:noFill/>
                        </a:ln>
                        <a:solidFill>
                          <a:srgbClr val="0000FF"/>
                        </a:solidFill>
                        <a:effectLst/>
                        <a:latin typeface="+mj-lt"/>
                      </a:endParaRPr>
                    </a:p>
                  </a:txBody>
                  <a:tcPr marT="45716" marB="45716" horzOverflow="overflow">
                    <a:lnL cap="flat">
                      <a:noFill/>
                    </a:lnL>
                    <a:lnR>
                      <a:noFill/>
                    </a:lnR>
                    <a:lnT cap="flat">
                      <a:noFill/>
                    </a:lnT>
                    <a:lnB>
                      <a:noFill/>
                    </a:lnB>
                    <a:lnTlToBr>
                      <a:noFill/>
                    </a:lnTlToBr>
                    <a:lnBlToTr>
                      <a:noFill/>
                    </a:lnBlToTr>
                    <a:noFill/>
                  </a:tcPr>
                </a:tc>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d-ID" sz="1800" b="0" i="0" u="none" strike="noStrike" cap="none" normalizeH="0" baseline="0" smtClean="0">
                        <a:ln>
                          <a:noFill/>
                        </a:ln>
                        <a:solidFill>
                          <a:srgbClr val="0000FF"/>
                        </a:solidFill>
                        <a:effectLst/>
                        <a:latin typeface="+mj-lt"/>
                      </a:endParaRPr>
                    </a:p>
                  </a:txBody>
                  <a:tcPr marT="45716" marB="45716" horzOverflow="overflow">
                    <a:lnL>
                      <a:noFill/>
                    </a:lnL>
                    <a:lnR>
                      <a:noFill/>
                    </a:lnR>
                    <a:lnT cap="flat">
                      <a:noFill/>
                    </a:lnT>
                    <a:lnB>
                      <a:noFill/>
                    </a:lnB>
                    <a:lnTlToBr>
                      <a:noFill/>
                    </a:lnTlToBr>
                    <a:lnBlToTr>
                      <a:noFill/>
                    </a:lnBlToTr>
                    <a:noFill/>
                  </a:tcPr>
                </a:tc>
                <a:tc gridSpan="2">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1" u="none" strike="noStrike" cap="none" normalizeH="0" baseline="0" smtClean="0">
                          <a:ln>
                            <a:noFill/>
                          </a:ln>
                          <a:solidFill>
                            <a:srgbClr val="0000FF"/>
                          </a:solidFill>
                          <a:effectLst/>
                          <a:latin typeface="+mj-lt"/>
                        </a:rPr>
                        <a:t>Focus</a:t>
                      </a:r>
                    </a:p>
                  </a:txBody>
                  <a:tcPr marT="45716" marB="45716" horzOverflow="overflow">
                    <a:lnL>
                      <a:noFill/>
                    </a:lnL>
                    <a:lnR cap="flat">
                      <a:noFill/>
                    </a:lnR>
                    <a:lnT cap="flat">
                      <a:noFill/>
                    </a:lnT>
                    <a:lnB>
                      <a:noFill/>
                    </a:lnB>
                    <a:lnTlToBr>
                      <a:noFill/>
                    </a:lnTlToBr>
                    <a:lnBlToTr>
                      <a:noFill/>
                    </a:lnBlToTr>
                    <a:solidFill>
                      <a:schemeClr val="accent1">
                        <a:lumMod val="60000"/>
                        <a:lumOff val="40000"/>
                      </a:schemeClr>
                    </a:solidFill>
                  </a:tcPr>
                </a:tc>
                <a:tc hMerge="1">
                  <a:txBody>
                    <a:bodyPr/>
                    <a:lstStyle/>
                    <a:p>
                      <a:endParaRPr lang="id-ID"/>
                    </a:p>
                  </a:txBody>
                  <a:tcPr/>
                </a:tc>
              </a:tr>
              <a:tr h="365732">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d-ID" sz="1800" b="0" i="0" u="none" strike="noStrike" cap="none" normalizeH="0" baseline="0" smtClean="0">
                        <a:ln>
                          <a:noFill/>
                        </a:ln>
                        <a:solidFill>
                          <a:srgbClr val="0000FF"/>
                        </a:solidFill>
                        <a:effectLst/>
                        <a:latin typeface="+mj-lt"/>
                      </a:endParaRPr>
                    </a:p>
                  </a:txBody>
                  <a:tcPr marT="45716" marB="45716" horzOverflow="overflow">
                    <a:lnL cap="flat">
                      <a:noFill/>
                    </a:lnL>
                    <a:lnR>
                      <a:noFill/>
                    </a:lnR>
                    <a:lnT>
                      <a:noFill/>
                    </a:lnT>
                    <a:lnB>
                      <a:noFill/>
                    </a:lnB>
                    <a:lnTlToBr>
                      <a:noFill/>
                    </a:lnTlToBr>
                    <a:lnBlToTr>
                      <a:noFill/>
                    </a:lnBlToTr>
                    <a:noFill/>
                  </a:tcPr>
                </a:tc>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d-ID" sz="1800" b="0" i="0" u="none" strike="noStrike" cap="none" normalizeH="0" baseline="0" smtClean="0">
                        <a:ln>
                          <a:noFill/>
                        </a:ln>
                        <a:solidFill>
                          <a:srgbClr val="0000FF"/>
                        </a:solidFill>
                        <a:effectLst/>
                        <a:latin typeface="+mj-lt"/>
                      </a:endParaRPr>
                    </a:p>
                  </a:txBody>
                  <a:tcPr marT="45716" marB="45716" horzOverflow="overflow">
                    <a:lnL>
                      <a:noFill/>
                    </a:lnL>
                    <a:lnR>
                      <a:noFill/>
                    </a:lnR>
                    <a:lnT>
                      <a:noFill/>
                    </a:lnT>
                    <a:lnB>
                      <a:noFill/>
                    </a:lnB>
                    <a:lnTlToBr>
                      <a:noFill/>
                    </a:lnTlToBr>
                    <a:lnBlToTr>
                      <a:noFill/>
                    </a:lnBlToTr>
                    <a:noFill/>
                  </a:tcPr>
                </a:tc>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1" u="none" strike="noStrike" cap="none" normalizeH="0" baseline="0" smtClean="0">
                          <a:ln>
                            <a:noFill/>
                          </a:ln>
                          <a:solidFill>
                            <a:srgbClr val="0000FF"/>
                          </a:solidFill>
                          <a:effectLst/>
                          <a:latin typeface="+mj-lt"/>
                        </a:rPr>
                        <a:t>Cost</a:t>
                      </a:r>
                    </a:p>
                  </a:txBody>
                  <a:tcPr marT="45716" marB="45716"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1" u="none" strike="noStrike" cap="none" normalizeH="0" baseline="0" smtClean="0">
                          <a:ln>
                            <a:noFill/>
                          </a:ln>
                          <a:solidFill>
                            <a:srgbClr val="0000FF"/>
                          </a:solidFill>
                          <a:effectLst/>
                          <a:latin typeface="+mj-lt"/>
                        </a:rPr>
                        <a:t>Differentiation</a:t>
                      </a:r>
                    </a:p>
                  </a:txBody>
                  <a:tcPr marT="45716" marB="45716"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2669841">
                <a:tc rowSpan="2">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d-ID" sz="1800" b="1" i="1" u="none" strike="noStrike" cap="none" normalizeH="0" baseline="0" smtClean="0">
                          <a:ln>
                            <a:noFill/>
                          </a:ln>
                          <a:solidFill>
                            <a:srgbClr val="0000FF"/>
                          </a:solidFill>
                          <a:effectLst/>
                          <a:latin typeface="+mj-lt"/>
                        </a:rPr>
                        <a:t>S</a:t>
                      </a:r>
                      <a:r>
                        <a:rPr kumimoji="0" lang="en-US" sz="1800" b="1" i="1" u="none" strike="noStrike" cap="none" normalizeH="0" baseline="0" smtClean="0">
                          <a:ln>
                            <a:noFill/>
                          </a:ln>
                          <a:solidFill>
                            <a:srgbClr val="0000FF"/>
                          </a:solidFill>
                          <a:effectLst/>
                          <a:latin typeface="+mj-lt"/>
                        </a:rPr>
                        <a:t>cope</a:t>
                      </a:r>
                    </a:p>
                  </a:txBody>
                  <a:tcPr marT="45716" marB="45716" anchor="ctr" horzOverflow="overflow">
                    <a:lnL cap="flat">
                      <a:noFill/>
                    </a:lnL>
                    <a:lnR>
                      <a:noFill/>
                    </a:lnR>
                    <a:lnT>
                      <a:noFill/>
                    </a:lnT>
                    <a:lnB cap="flat">
                      <a:noFill/>
                    </a:lnB>
                    <a:lnTlToBr>
                      <a:noFill/>
                    </a:lnTlToBr>
                    <a:lnBlToTr>
                      <a:noFill/>
                    </a:lnBlToTr>
                    <a:solidFill>
                      <a:schemeClr val="accent4">
                        <a:lumMod val="60000"/>
                        <a:lumOff val="40000"/>
                      </a:schemeClr>
                    </a:solidFill>
                  </a:tcPr>
                </a:tc>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1" u="none" strike="noStrike" cap="none" normalizeH="0" baseline="0" smtClean="0">
                          <a:ln>
                            <a:noFill/>
                          </a:ln>
                          <a:solidFill>
                            <a:srgbClr val="0000FF"/>
                          </a:solidFill>
                          <a:effectLst/>
                          <a:latin typeface="+mj-lt"/>
                        </a:rPr>
                        <a:t>Broad</a:t>
                      </a:r>
                    </a:p>
                  </a:txBody>
                  <a:tcPr marT="45716" marB="45716"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chemeClr val="accent4">
                        <a:lumMod val="60000"/>
                        <a:lumOff val="40000"/>
                      </a:schemeClr>
                    </a:solidFill>
                  </a:tcPr>
                </a:tc>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mj-lt"/>
                        </a:rPr>
                        <a:t>Cost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mj-lt"/>
                        </a:rPr>
                        <a:t>Leadership</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mj-lt"/>
                        </a:rPr>
                        <a:t>Differentiation</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60000"/>
                        <a:lumOff val="40000"/>
                      </a:schemeClr>
                    </a:solidFill>
                  </a:tcPr>
                </a:tc>
              </a:tr>
              <a:tr h="2340683">
                <a:tc vMerge="1">
                  <a:txBody>
                    <a:bodyPr/>
                    <a:lstStyle/>
                    <a:p>
                      <a:endParaRPr lang="id-ID"/>
                    </a:p>
                  </a:txBody>
                  <a:tcPr/>
                </a:tc>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1" u="none" strike="noStrike" cap="none" normalizeH="0" baseline="0" smtClean="0">
                          <a:ln>
                            <a:noFill/>
                          </a:ln>
                          <a:solidFill>
                            <a:srgbClr val="0000FF"/>
                          </a:solidFill>
                          <a:effectLst/>
                          <a:latin typeface="+mj-lt"/>
                        </a:rPr>
                        <a:t>Narrow</a:t>
                      </a:r>
                    </a:p>
                  </a:txBody>
                  <a:tcPr marT="45716" marB="45716" horzOverflow="overflow">
                    <a:lnL>
                      <a:noFill/>
                    </a:lnL>
                    <a:lnR w="12700" cap="flat" cmpd="sng" algn="ctr">
                      <a:solidFill>
                        <a:schemeClr val="tx1"/>
                      </a:solidFill>
                      <a:prstDash val="solid"/>
                      <a:round/>
                      <a:headEnd type="none" w="med" len="med"/>
                      <a:tailEnd type="none" w="med" len="med"/>
                    </a:lnR>
                    <a:lnT>
                      <a:noFill/>
                    </a:lnT>
                    <a:lnB cap="flat">
                      <a:noFill/>
                    </a:lnB>
                    <a:lnTlToBr>
                      <a:noFill/>
                    </a:lnTlToBr>
                    <a:lnBlToTr>
                      <a:noFill/>
                    </a:lnBlToTr>
                    <a:solidFill>
                      <a:schemeClr val="accent4">
                        <a:lumMod val="60000"/>
                        <a:lumOff val="40000"/>
                      </a:schemeClr>
                    </a:solidFill>
                  </a:tcPr>
                </a:tc>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mj-lt"/>
                        </a:rPr>
                        <a:t>Cost Focus</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lvl1pPr>
                        <a:spcBef>
                          <a:spcPct val="20000"/>
                        </a:spcBef>
                        <a:defRPr sz="2800">
                          <a:solidFill>
                            <a:srgbClr val="0000FF"/>
                          </a:solidFill>
                          <a:latin typeface="Berlin Sans FB" panose="020E0602020502020306" pitchFamily="34" charset="0"/>
                        </a:defRPr>
                      </a:lvl1pPr>
                      <a:lvl2pPr marL="631825">
                        <a:spcBef>
                          <a:spcPct val="20000"/>
                        </a:spcBef>
                        <a:defRPr sz="2400">
                          <a:solidFill>
                            <a:srgbClr val="FF3300"/>
                          </a:solidFill>
                          <a:latin typeface="Rockwell" panose="02060603020205020403" pitchFamily="18" charset="0"/>
                        </a:defRPr>
                      </a:lvl2pPr>
                      <a:lvl3pPr marL="1071563">
                        <a:spcBef>
                          <a:spcPct val="20000"/>
                        </a:spcBef>
                        <a:defRPr sz="2000">
                          <a:solidFill>
                            <a:srgbClr val="9900FF"/>
                          </a:solidFill>
                          <a:latin typeface="Copperplate Gothic Bold" panose="020E0705020206020404" pitchFamily="34" charset="0"/>
                        </a:defRPr>
                      </a:lvl3pPr>
                      <a:lvl4pPr marL="1524000">
                        <a:spcBef>
                          <a:spcPct val="20000"/>
                        </a:spcBef>
                        <a:defRPr>
                          <a:solidFill>
                            <a:schemeClr val="tx1"/>
                          </a:solidFill>
                          <a:latin typeface="Arial" panose="020B0604020202020204" pitchFamily="34" charset="0"/>
                        </a:defRPr>
                      </a:lvl4pPr>
                      <a:lvl5pPr marL="1974850">
                        <a:spcBef>
                          <a:spcPct val="20000"/>
                        </a:spcBef>
                        <a:defRPr>
                          <a:solidFill>
                            <a:schemeClr val="tx1"/>
                          </a:solidFill>
                          <a:latin typeface="Arial" panose="020B0604020202020204" pitchFamily="34" charset="0"/>
                        </a:defRPr>
                      </a:lvl5pPr>
                      <a:lvl6pPr marL="2432050" fontAlgn="base">
                        <a:spcBef>
                          <a:spcPct val="20000"/>
                        </a:spcBef>
                        <a:spcAft>
                          <a:spcPct val="0"/>
                        </a:spcAft>
                        <a:defRPr>
                          <a:solidFill>
                            <a:schemeClr val="tx1"/>
                          </a:solidFill>
                          <a:latin typeface="Arial" panose="020B0604020202020204" pitchFamily="34" charset="0"/>
                        </a:defRPr>
                      </a:lvl6pPr>
                      <a:lvl7pPr marL="2889250" fontAlgn="base">
                        <a:spcBef>
                          <a:spcPct val="20000"/>
                        </a:spcBef>
                        <a:spcAft>
                          <a:spcPct val="0"/>
                        </a:spcAft>
                        <a:defRPr>
                          <a:solidFill>
                            <a:schemeClr val="tx1"/>
                          </a:solidFill>
                          <a:latin typeface="Arial" panose="020B0604020202020204" pitchFamily="34" charset="0"/>
                        </a:defRPr>
                      </a:lvl7pPr>
                      <a:lvl8pPr marL="3346450" fontAlgn="base">
                        <a:spcBef>
                          <a:spcPct val="20000"/>
                        </a:spcBef>
                        <a:spcAft>
                          <a:spcPct val="0"/>
                        </a:spcAft>
                        <a:defRPr>
                          <a:solidFill>
                            <a:schemeClr val="tx1"/>
                          </a:solidFill>
                          <a:latin typeface="Arial" panose="020B0604020202020204" pitchFamily="34" charset="0"/>
                        </a:defRPr>
                      </a:lvl8pPr>
                      <a:lvl9pPr marL="380365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rgbClr val="0000FF"/>
                        </a:solidFill>
                        <a:effectLst/>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mj-lt"/>
                        </a:rPr>
                        <a:t>Differentiation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mj-lt"/>
                        </a:rPr>
                        <a:t>Focus</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60000"/>
                        <a:lumOff val="40000"/>
                      </a:schemeClr>
                    </a:solidFill>
                  </a:tcPr>
                </a:tc>
              </a:tr>
            </a:tbl>
          </a:graphicData>
        </a:graphic>
      </p:graphicFrame>
      <p:sp>
        <p:nvSpPr>
          <p:cNvPr id="34" name="Date Placeholder 2"/>
          <p:cNvSpPr>
            <a:spLocks noGrp="1"/>
          </p:cNvSpPr>
          <p:nvPr>
            <p:ph type="dt" sz="half" idx="10"/>
          </p:nvPr>
        </p:nvSpPr>
        <p:spPr/>
        <p:txBody>
          <a:bodyPr/>
          <a:lstStyle/>
          <a:p>
            <a:pPr>
              <a:defRPr/>
            </a:pPr>
            <a:fld id="{6065AC20-CC1F-4DAF-BBF0-4218843B08D1}" type="datetime1">
              <a:rPr lang="id-ID"/>
              <a:pPr>
                <a:defRPr/>
              </a:pPr>
              <a:t>28/05/2013</a:t>
            </a:fld>
            <a:endParaRPr lang="en-US"/>
          </a:p>
        </p:txBody>
      </p:sp>
      <p:sp>
        <p:nvSpPr>
          <p:cNvPr id="35" name="Footer Placeholder 3"/>
          <p:cNvSpPr>
            <a:spLocks noGrp="1"/>
          </p:cNvSpPr>
          <p:nvPr>
            <p:ph type="ftr" sz="quarter" idx="11"/>
          </p:nvPr>
        </p:nvSpPr>
        <p:spPr/>
        <p:txBody>
          <a:bodyPr/>
          <a:lstStyle/>
          <a:p>
            <a:pPr>
              <a:defRPr/>
            </a:pPr>
            <a:r>
              <a:rPr lang="en-US"/>
              <a:t>jaryono@hotmail.com</a:t>
            </a:r>
          </a:p>
        </p:txBody>
      </p:sp>
      <p:sp>
        <p:nvSpPr>
          <p:cNvPr id="36" name="Slide Number Placeholder 4"/>
          <p:cNvSpPr>
            <a:spLocks noGrp="1"/>
          </p:cNvSpPr>
          <p:nvPr>
            <p:ph type="sldNum" sz="quarter" idx="12"/>
          </p:nvPr>
        </p:nvSpPr>
        <p:spPr/>
        <p:txBody>
          <a:bodyPr/>
          <a:lstStyle/>
          <a:p>
            <a:pPr>
              <a:defRPr/>
            </a:pPr>
            <a:fld id="{AB9D8EC0-DFEA-4304-AAD7-5685F94A9C17}" type="slidenum">
              <a:rPr lang="en-US"/>
              <a:pPr>
                <a:defRPr/>
              </a:pPr>
              <a:t>12</a:t>
            </a:fld>
            <a:endParaRPr lang="en-US"/>
          </a:p>
        </p:txBody>
      </p:sp>
      <p:sp>
        <p:nvSpPr>
          <p:cNvPr id="93283" name="Text Box 99"/>
          <p:cNvSpPr txBox="1">
            <a:spLocks noChangeArrowheads="1"/>
          </p:cNvSpPr>
          <p:nvPr/>
        </p:nvSpPr>
        <p:spPr bwMode="auto">
          <a:xfrm>
            <a:off x="712788" y="6311900"/>
            <a:ext cx="6178550" cy="466725"/>
          </a:xfrm>
          <a:prstGeom prst="rect">
            <a:avLst/>
          </a:prstGeom>
          <a:solidFill>
            <a:schemeClr val="tx1"/>
          </a:solidFill>
          <a:ln w="9525">
            <a:solidFill>
              <a:srgbClr val="FFFF00"/>
            </a:solidFill>
            <a:miter lim="800000"/>
            <a:headEnd/>
            <a:tailEnd/>
          </a:ln>
          <a:effectLst>
            <a:outerShdw dist="107763" dir="2700000" algn="ctr" rotWithShape="0">
              <a:schemeClr val="bg2">
                <a:alpha val="50000"/>
              </a:schemeClr>
            </a:outerShdw>
          </a:effectLst>
        </p:spPr>
        <p:txBody>
          <a:bodyPr wrap="none">
            <a:spAutoFit/>
          </a:bodyPr>
          <a:lstStyle/>
          <a:p>
            <a:pPr eaLnBrk="1" hangingPunct="1">
              <a:defRPr/>
            </a:pPr>
            <a:r>
              <a:rPr lang="en-US" sz="2400">
                <a:solidFill>
                  <a:schemeClr val="bg1"/>
                </a:solidFill>
                <a:effectLst>
                  <a:outerShdw blurRad="38100" dist="38100" dir="2700000" algn="tl">
                    <a:srgbClr val="808080"/>
                  </a:outerShdw>
                </a:effectLst>
                <a:latin typeface="Berlin Sans FB Demi" panose="020E0802020502020306" pitchFamily="34" charset="0"/>
              </a:rPr>
              <a:t>Business Strategy and Product Development</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981200" y="581025"/>
            <a:ext cx="8229600" cy="1143000"/>
          </a:xfrm>
        </p:spPr>
        <p:txBody>
          <a:bodyPr/>
          <a:lstStyle/>
          <a:p>
            <a:r>
              <a:rPr lang="en-US" sz="4800" smtClean="0">
                <a:ln>
                  <a:noFill/>
                </a:ln>
                <a:cs typeface="Trebuchet MS" panose="020B0603020202020204" pitchFamily="34" charset="0"/>
              </a:rPr>
              <a:t>2. Technology leadership</a:t>
            </a:r>
          </a:p>
        </p:txBody>
      </p:sp>
      <p:sp>
        <p:nvSpPr>
          <p:cNvPr id="95235" name="Rectangle 3"/>
          <p:cNvSpPr>
            <a:spLocks noGrp="1" noChangeArrowheads="1"/>
          </p:cNvSpPr>
          <p:nvPr>
            <p:ph idx="1"/>
          </p:nvPr>
        </p:nvSpPr>
        <p:spPr>
          <a:xfrm>
            <a:off x="1981200" y="2311400"/>
            <a:ext cx="8229600" cy="3854450"/>
          </a:xfrm>
        </p:spPr>
        <p:txBody>
          <a:bodyPr rtlCol="0">
            <a:normAutofit/>
          </a:bodyPr>
          <a:lstStyle/>
          <a:p>
            <a:pPr marL="609600" indent="-609600" fontAlgn="auto">
              <a:buFont typeface="Arial"/>
              <a:buChar char="•"/>
              <a:defRPr/>
            </a:pPr>
            <a:r>
              <a:rPr lang="en-US">
                <a:solidFill>
                  <a:schemeClr val="tx1">
                    <a:lumMod val="85000"/>
                    <a:lumOff val="15000"/>
                  </a:schemeClr>
                </a:solidFill>
                <a:latin typeface="+mj-lt"/>
              </a:rPr>
              <a:t>The choice of whether to be a leader of a follower should be based on three factor:</a:t>
            </a:r>
          </a:p>
          <a:p>
            <a:pPr marL="1165225" lvl="1" indent="-533400" fontAlgn="auto">
              <a:buFontTx/>
              <a:buAutoNum type="alphaLcParenR"/>
              <a:defRPr/>
            </a:pPr>
            <a:r>
              <a:rPr lang="en-US">
                <a:solidFill>
                  <a:schemeClr val="tx1">
                    <a:lumMod val="85000"/>
                    <a:lumOff val="15000"/>
                  </a:schemeClr>
                </a:solidFill>
                <a:latin typeface="+mj-lt"/>
              </a:rPr>
              <a:t>Sustainability of the technological lead, (keberlanjutan kepemimpinan teknologi)</a:t>
            </a:r>
          </a:p>
          <a:p>
            <a:pPr marL="1165225" lvl="1" indent="-533400" fontAlgn="auto">
              <a:buFontTx/>
              <a:buAutoNum type="alphaLcParenR"/>
              <a:defRPr/>
            </a:pPr>
            <a:r>
              <a:rPr lang="en-US">
                <a:solidFill>
                  <a:schemeClr val="tx1">
                    <a:lumMod val="85000"/>
                    <a:lumOff val="15000"/>
                  </a:schemeClr>
                </a:solidFill>
                <a:latin typeface="+mj-lt"/>
              </a:rPr>
              <a:t>First mover advantages, and (keuntungan pada saat pertama perubahan teknologi)</a:t>
            </a:r>
          </a:p>
          <a:p>
            <a:pPr marL="1165225" lvl="1" indent="-533400" fontAlgn="auto">
              <a:buFontTx/>
              <a:buAutoNum type="alphaLcParenR"/>
              <a:defRPr/>
            </a:pPr>
            <a:r>
              <a:rPr lang="en-US">
                <a:solidFill>
                  <a:schemeClr val="tx1">
                    <a:lumMod val="85000"/>
                    <a:lumOff val="15000"/>
                  </a:schemeClr>
                </a:solidFill>
                <a:latin typeface="+mj-lt"/>
              </a:rPr>
              <a:t>First mover disadvantage. (kelemahan pada saat pertama perubahan ke teknologi baru)</a:t>
            </a:r>
          </a:p>
        </p:txBody>
      </p:sp>
      <p:sp>
        <p:nvSpPr>
          <p:cNvPr id="4" name="Date Placeholder 3"/>
          <p:cNvSpPr>
            <a:spLocks noGrp="1"/>
          </p:cNvSpPr>
          <p:nvPr>
            <p:ph type="dt" sz="half" idx="10"/>
          </p:nvPr>
        </p:nvSpPr>
        <p:spPr/>
        <p:txBody>
          <a:bodyPr/>
          <a:lstStyle/>
          <a:p>
            <a:pPr>
              <a:defRPr/>
            </a:pPr>
            <a:fld id="{5FC272B2-0A4C-4B74-A194-299485B958A9}"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EB02C6B3-8C72-4CC7-9F34-D20D0457E7B7}" type="slidenum">
              <a:rPr lang="en-US"/>
              <a:pPr>
                <a:defRPr/>
              </a:pPr>
              <a:t>13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mtClean="0">
                <a:ln>
                  <a:noFill/>
                </a:ln>
                <a:cs typeface="Trebuchet MS" panose="020B0603020202020204" pitchFamily="34" charset="0"/>
              </a:rPr>
              <a:t>3. Timing of new product launch</a:t>
            </a:r>
          </a:p>
        </p:txBody>
      </p:sp>
      <p:sp>
        <p:nvSpPr>
          <p:cNvPr id="33795" name="Rectangle 3"/>
          <p:cNvSpPr>
            <a:spLocks noGrp="1" noChangeArrowheads="1"/>
          </p:cNvSpPr>
          <p:nvPr>
            <p:ph idx="1"/>
          </p:nvPr>
        </p:nvSpPr>
        <p:spPr/>
        <p:txBody>
          <a:bodyPr/>
          <a:lstStyle/>
          <a:p>
            <a:pPr marL="0" indent="0">
              <a:lnSpc>
                <a:spcPct val="80000"/>
              </a:lnSpc>
              <a:buFont typeface="Arial" panose="020B0604020202020204" pitchFamily="34" charset="0"/>
              <a:buNone/>
            </a:pPr>
            <a:r>
              <a:rPr lang="en-US" sz="1600" smtClean="0">
                <a:solidFill>
                  <a:srgbClr val="009900"/>
                </a:solidFill>
              </a:rPr>
              <a:t>Adalah menyeimbangkan antara aksi dan risiko yang dimiliki perusahaan karena premature entry sebagai ganti dari masalah peluang menjadi pioneer. Risiko tersebut ditentukan oleh faktor: Kemampuan R&amp;D, potensi permintaan, evolusi pasar, dan persaingan pemasaran. Against Three factors have different implications  miss for pioneers, eraly followers, and late followers:</a:t>
            </a:r>
          </a:p>
          <a:p>
            <a:pPr marL="715963" lvl="1" indent="-441325">
              <a:lnSpc>
                <a:spcPct val="80000"/>
              </a:lnSpc>
              <a:buFontTx/>
              <a:buAutoNum type="arabicPeriod"/>
            </a:pPr>
            <a:r>
              <a:rPr lang="en-US" sz="1400" b="1" i="1" smtClean="0">
                <a:solidFill>
                  <a:srgbClr val="0000FF"/>
                </a:solidFill>
              </a:rPr>
              <a:t>Pioneers.</a:t>
            </a:r>
            <a:r>
              <a:rPr lang="en-US" sz="1400" smtClean="0"/>
              <a:t> Spent time and money to build expertise in R&amp;D, engineering, production, and marekting before entering the market.</a:t>
            </a:r>
          </a:p>
          <a:p>
            <a:pPr marL="715963" lvl="1" indent="-441325">
              <a:lnSpc>
                <a:spcPct val="80000"/>
              </a:lnSpc>
              <a:buFontTx/>
              <a:buAutoNum type="arabicPeriod"/>
            </a:pPr>
            <a:r>
              <a:rPr lang="en-US" sz="1400" b="1" i="1" smtClean="0">
                <a:solidFill>
                  <a:srgbClr val="0000FF"/>
                </a:solidFill>
              </a:rPr>
              <a:t>Early followers</a:t>
            </a:r>
            <a:r>
              <a:rPr lang="en-US" sz="1400" smtClean="0"/>
              <a:t>. An early follower who intends to enter the market in the product entry unless its expertise in R&amp;D, engineering, and production can be significantly endhance by a short delay in entry time. </a:t>
            </a:r>
          </a:p>
          <a:p>
            <a:pPr marL="715963" lvl="1" indent="-441325">
              <a:lnSpc>
                <a:spcPct val="80000"/>
              </a:lnSpc>
              <a:buFontTx/>
              <a:buAutoNum type="arabicPeriod"/>
            </a:pPr>
            <a:r>
              <a:rPr lang="en-US" sz="1400" b="1" i="1" smtClean="0">
                <a:solidFill>
                  <a:srgbClr val="0000FF"/>
                </a:solidFill>
              </a:rPr>
              <a:t>Late followers</a:t>
            </a:r>
            <a:r>
              <a:rPr lang="en-US" sz="1400" b="1" smtClean="0">
                <a:solidFill>
                  <a:srgbClr val="0000FF"/>
                </a:solidFill>
              </a:rPr>
              <a:t>.</a:t>
            </a:r>
            <a:r>
              <a:rPr lang="en-US" sz="1400" smtClean="0"/>
              <a:t> A late follower that imitates early entrants during the late growth or the maturity stage of the product’s life cycle should also enter the market as early as possible. The benefit from further market development become marginal, and the penalty for late entry increases rapidly.	</a:t>
            </a:r>
          </a:p>
          <a:p>
            <a:pPr marL="715963" lvl="1" indent="-441325">
              <a:lnSpc>
                <a:spcPct val="80000"/>
              </a:lnSpc>
              <a:buFontTx/>
              <a:buAutoNum type="arabicPeriod"/>
            </a:pPr>
            <a:endParaRPr lang="en-US" sz="1400" smtClean="0"/>
          </a:p>
        </p:txBody>
      </p:sp>
      <p:sp>
        <p:nvSpPr>
          <p:cNvPr id="4" name="Date Placeholder 3"/>
          <p:cNvSpPr>
            <a:spLocks noGrp="1"/>
          </p:cNvSpPr>
          <p:nvPr>
            <p:ph type="dt" sz="half" idx="10"/>
          </p:nvPr>
        </p:nvSpPr>
        <p:spPr/>
        <p:txBody>
          <a:bodyPr/>
          <a:lstStyle/>
          <a:p>
            <a:pPr>
              <a:defRPr/>
            </a:pPr>
            <a:fld id="{1EF254C6-EA24-4E67-9816-45263EB174DB}"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EAE71C12-AF85-4EB0-A504-D6D4634A725B}" type="slidenum">
              <a:rPr lang="en-US"/>
              <a:pPr>
                <a:defRPr/>
              </a:pPr>
              <a:t>14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mtClean="0">
                <a:ln>
                  <a:noFill/>
                </a:ln>
                <a:solidFill>
                  <a:schemeClr val="tx1"/>
                </a:solidFill>
                <a:cs typeface="Trebuchet MS" panose="020B0603020202020204" pitchFamily="34" charset="0"/>
              </a:rPr>
              <a:t>B. Product Development Process</a:t>
            </a:r>
          </a:p>
        </p:txBody>
      </p:sp>
      <p:sp>
        <p:nvSpPr>
          <p:cNvPr id="34819" name="Rectangle 3"/>
          <p:cNvSpPr>
            <a:spLocks noGrp="1" noChangeArrowheads="1"/>
          </p:cNvSpPr>
          <p:nvPr>
            <p:ph idx="1"/>
          </p:nvPr>
        </p:nvSpPr>
        <p:spPr/>
        <p:txBody>
          <a:bodyPr/>
          <a:lstStyle/>
          <a:p>
            <a:pPr marL="808038" indent="-808038"/>
            <a:r>
              <a:rPr lang="en-US" sz="3600" smtClean="0"/>
              <a:t>Strategic Phase</a:t>
            </a:r>
          </a:p>
          <a:p>
            <a:pPr marL="808038" indent="-808038"/>
            <a:r>
              <a:rPr lang="en-US" sz="3600" smtClean="0"/>
              <a:t>Operatinal Phase</a:t>
            </a:r>
          </a:p>
        </p:txBody>
      </p:sp>
      <p:sp>
        <p:nvSpPr>
          <p:cNvPr id="4" name="Date Placeholder 3"/>
          <p:cNvSpPr>
            <a:spLocks noGrp="1"/>
          </p:cNvSpPr>
          <p:nvPr>
            <p:ph type="dt" sz="half" idx="10"/>
          </p:nvPr>
        </p:nvSpPr>
        <p:spPr/>
        <p:txBody>
          <a:bodyPr/>
          <a:lstStyle/>
          <a:p>
            <a:pPr>
              <a:defRPr/>
            </a:pPr>
            <a:fld id="{08BC2274-644A-4C03-9205-5FC9D2A35EF0}"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449A0639-B598-477A-B1C7-0A2B9A7C6482}" type="slidenum">
              <a:rPr lang="en-US"/>
              <a:pPr>
                <a:defRPr/>
              </a:pPr>
              <a:t>15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mtClean="0">
                <a:ln>
                  <a:noFill/>
                </a:ln>
                <a:cs typeface="Trebuchet MS" panose="020B0603020202020204" pitchFamily="34" charset="0"/>
              </a:rPr>
              <a:t>1. Strategic Phase</a:t>
            </a:r>
          </a:p>
        </p:txBody>
      </p:sp>
      <p:sp>
        <p:nvSpPr>
          <p:cNvPr id="35843" name="Rectangle 3"/>
          <p:cNvSpPr>
            <a:spLocks noGrp="1" noChangeArrowheads="1"/>
          </p:cNvSpPr>
          <p:nvPr>
            <p:ph idx="1"/>
          </p:nvPr>
        </p:nvSpPr>
        <p:spPr/>
        <p:txBody>
          <a:bodyPr/>
          <a:lstStyle/>
          <a:p>
            <a:pPr>
              <a:lnSpc>
                <a:spcPct val="90000"/>
              </a:lnSpc>
            </a:pPr>
            <a:r>
              <a:rPr lang="en-US" sz="1800" smtClean="0"/>
              <a:t>During the strategic phase, the critical objectives of new product development in the firm are determined.</a:t>
            </a:r>
          </a:p>
          <a:p>
            <a:pPr>
              <a:lnSpc>
                <a:spcPct val="90000"/>
              </a:lnSpc>
            </a:pPr>
            <a:r>
              <a:rPr lang="en-US" sz="1800" smtClean="0"/>
              <a:t>Five major question:</a:t>
            </a:r>
          </a:p>
          <a:p>
            <a:pPr lvl="1">
              <a:lnSpc>
                <a:spcPct val="90000"/>
              </a:lnSpc>
            </a:pPr>
            <a:r>
              <a:rPr lang="en-US" sz="1600" smtClean="0"/>
              <a:t>Where does new product development fit with the corporate and busines strategy of the firm?</a:t>
            </a:r>
          </a:p>
          <a:p>
            <a:pPr lvl="1">
              <a:lnSpc>
                <a:spcPct val="90000"/>
              </a:lnSpc>
            </a:pPr>
            <a:r>
              <a:rPr lang="en-US" sz="1600" smtClean="0"/>
              <a:t>What are our expectations regarding risk and return?</a:t>
            </a:r>
          </a:p>
          <a:p>
            <a:pPr lvl="1">
              <a:lnSpc>
                <a:spcPct val="90000"/>
              </a:lnSpc>
            </a:pPr>
            <a:r>
              <a:rPr lang="en-US" sz="1600" smtClean="0"/>
              <a:t>How does a firm’s decision to be a technology leader or follower shape the development process?</a:t>
            </a:r>
          </a:p>
          <a:p>
            <a:pPr lvl="1">
              <a:lnSpc>
                <a:spcPct val="90000"/>
              </a:lnSpc>
            </a:pPr>
            <a:r>
              <a:rPr lang="en-US" sz="1600" smtClean="0"/>
              <a:t>How much resource is a firm willing to devote to the process?</a:t>
            </a:r>
          </a:p>
          <a:p>
            <a:pPr lvl="1">
              <a:lnSpc>
                <a:spcPct val="90000"/>
              </a:lnSpc>
            </a:pPr>
            <a:r>
              <a:rPr lang="en-US" sz="1600" smtClean="0"/>
              <a:t>When shoud we time the introduction of the product in the market?</a:t>
            </a:r>
          </a:p>
        </p:txBody>
      </p:sp>
      <p:sp>
        <p:nvSpPr>
          <p:cNvPr id="4" name="Date Placeholder 3"/>
          <p:cNvSpPr>
            <a:spLocks noGrp="1"/>
          </p:cNvSpPr>
          <p:nvPr>
            <p:ph type="dt" sz="half" idx="10"/>
          </p:nvPr>
        </p:nvSpPr>
        <p:spPr/>
        <p:txBody>
          <a:bodyPr/>
          <a:lstStyle/>
          <a:p>
            <a:pPr>
              <a:defRPr/>
            </a:pPr>
            <a:fld id="{FA117FE1-4C43-414F-B394-8353B223D3AA}"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AB43E1F3-B567-42D5-A6C9-2C1885460746}" type="slidenum">
              <a:rPr lang="en-US"/>
              <a:pPr>
                <a:defRPr/>
              </a:pPr>
              <a:t>16</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mtClean="0">
                <a:ln>
                  <a:noFill/>
                </a:ln>
                <a:cs typeface="Trebuchet MS" panose="020B0603020202020204" pitchFamily="34" charset="0"/>
              </a:rPr>
              <a:t>2. Operational phase</a:t>
            </a:r>
          </a:p>
        </p:txBody>
      </p:sp>
      <p:sp>
        <p:nvSpPr>
          <p:cNvPr id="36867" name="Rectangle 3"/>
          <p:cNvSpPr>
            <a:spLocks noGrp="1" noChangeArrowheads="1"/>
          </p:cNvSpPr>
          <p:nvPr>
            <p:ph idx="1"/>
          </p:nvPr>
        </p:nvSpPr>
        <p:spPr/>
        <p:txBody>
          <a:bodyPr/>
          <a:lstStyle/>
          <a:p>
            <a:r>
              <a:rPr lang="en-US" smtClean="0"/>
              <a:t>This phase assumes that corporate or business strategies have already been formulated. Thus, the focus, goal, and broad guidelines for the product development process have already been established.</a:t>
            </a:r>
          </a:p>
        </p:txBody>
      </p:sp>
      <p:sp>
        <p:nvSpPr>
          <p:cNvPr id="4" name="Date Placeholder 3"/>
          <p:cNvSpPr>
            <a:spLocks noGrp="1"/>
          </p:cNvSpPr>
          <p:nvPr>
            <p:ph type="dt" sz="half" idx="10"/>
          </p:nvPr>
        </p:nvSpPr>
        <p:spPr/>
        <p:txBody>
          <a:bodyPr/>
          <a:lstStyle/>
          <a:p>
            <a:pPr>
              <a:defRPr/>
            </a:pPr>
            <a:fld id="{E64362E3-A08D-4319-B7A2-68527948A934}"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B854DEE1-39B2-4E0B-AFD6-99D73C43CE7D}" type="slidenum">
              <a:rPr lang="en-US"/>
              <a:pPr>
                <a:defRPr/>
              </a:pPr>
              <a:t>17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l"/>
            <a:r>
              <a:rPr lang="en-US" smtClean="0">
                <a:ln>
                  <a:noFill/>
                </a:ln>
                <a:cs typeface="Trebuchet MS" panose="020B0603020202020204" pitchFamily="34" charset="0"/>
              </a:rPr>
              <a:t>Five major step of operational phase:</a:t>
            </a:r>
          </a:p>
        </p:txBody>
      </p:sp>
      <p:sp>
        <p:nvSpPr>
          <p:cNvPr id="37891" name="Rectangle 3"/>
          <p:cNvSpPr>
            <a:spLocks noGrp="1" noChangeArrowheads="1"/>
          </p:cNvSpPr>
          <p:nvPr>
            <p:ph idx="1"/>
          </p:nvPr>
        </p:nvSpPr>
        <p:spPr/>
        <p:txBody>
          <a:bodyPr/>
          <a:lstStyle/>
          <a:p>
            <a:r>
              <a:rPr lang="en-US" i="1" smtClean="0"/>
              <a:t>Concept development.</a:t>
            </a:r>
          </a:p>
          <a:p>
            <a:r>
              <a:rPr lang="en-US" i="1" smtClean="0"/>
              <a:t>System-level design.</a:t>
            </a:r>
          </a:p>
          <a:p>
            <a:r>
              <a:rPr lang="en-US" i="1" smtClean="0"/>
              <a:t>Detail design.</a:t>
            </a:r>
          </a:p>
          <a:p>
            <a:r>
              <a:rPr lang="en-US" i="1" smtClean="0"/>
              <a:t>Testing and refinement.</a:t>
            </a:r>
          </a:p>
          <a:p>
            <a:r>
              <a:rPr lang="en-US" i="1" smtClean="0"/>
              <a:t>Production ramp-up</a:t>
            </a:r>
          </a:p>
        </p:txBody>
      </p:sp>
      <p:sp>
        <p:nvSpPr>
          <p:cNvPr id="4" name="Date Placeholder 3"/>
          <p:cNvSpPr>
            <a:spLocks noGrp="1"/>
          </p:cNvSpPr>
          <p:nvPr>
            <p:ph type="dt" sz="half" idx="10"/>
          </p:nvPr>
        </p:nvSpPr>
        <p:spPr/>
        <p:txBody>
          <a:bodyPr/>
          <a:lstStyle/>
          <a:p>
            <a:pPr>
              <a:defRPr/>
            </a:pPr>
            <a:fld id="{AFE005BF-FD35-4CFD-B6B5-1652E6F39261}"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19C38565-12CB-4C12-8751-78205C2693C6}" type="slidenum">
              <a:rPr lang="en-US"/>
              <a:pPr>
                <a:defRPr/>
              </a:pPr>
              <a:t>18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mtClean="0">
                <a:ln>
                  <a:noFill/>
                </a:ln>
                <a:cs typeface="Trebuchet MS" panose="020B0603020202020204" pitchFamily="34" charset="0"/>
              </a:rPr>
              <a:t>Concept Development</a:t>
            </a:r>
          </a:p>
        </p:txBody>
      </p:sp>
      <p:sp>
        <p:nvSpPr>
          <p:cNvPr id="38915" name="Rectangle 3"/>
          <p:cNvSpPr>
            <a:spLocks noGrp="1" noChangeArrowheads="1"/>
          </p:cNvSpPr>
          <p:nvPr>
            <p:ph idx="1"/>
          </p:nvPr>
        </p:nvSpPr>
        <p:spPr/>
        <p:txBody>
          <a:bodyPr/>
          <a:lstStyle/>
          <a:p>
            <a:r>
              <a:rPr lang="en-US" smtClean="0"/>
              <a:t>Product concept is description of the form, function, and features of product. </a:t>
            </a:r>
          </a:p>
          <a:p>
            <a:r>
              <a:rPr lang="en-US" smtClean="0"/>
              <a:t>During concept development, the needs of the target market are identified, alternative product concepts are generated and evaluated, and a single concept is selected for further development.</a:t>
            </a:r>
          </a:p>
        </p:txBody>
      </p:sp>
      <p:sp>
        <p:nvSpPr>
          <p:cNvPr id="4" name="Date Placeholder 3"/>
          <p:cNvSpPr>
            <a:spLocks noGrp="1"/>
          </p:cNvSpPr>
          <p:nvPr>
            <p:ph type="dt" sz="half" idx="10"/>
          </p:nvPr>
        </p:nvSpPr>
        <p:spPr/>
        <p:txBody>
          <a:bodyPr/>
          <a:lstStyle/>
          <a:p>
            <a:pPr>
              <a:defRPr/>
            </a:pPr>
            <a:fld id="{6B19FFF4-9D12-416B-9A8F-A4F75E24574F}" type="datetime1">
              <a:rPr lang="id-ID"/>
              <a:pPr>
                <a:defRPr/>
              </a:pPr>
              <a:t>28/05/2013</a:t>
            </a:fld>
            <a:endParaRPr lang="en-US"/>
          </a:p>
        </p:txBody>
      </p:sp>
      <p:sp>
        <p:nvSpPr>
          <p:cNvPr id="5" name="Footer Placeholder 4"/>
          <p:cNvSpPr>
            <a:spLocks noGrp="1"/>
          </p:cNvSpPr>
          <p:nvPr>
            <p:ph type="ftr" sz="quarter" idx="11"/>
          </p:nvPr>
        </p:nvSpPr>
        <p:spPr/>
        <p:txBody>
          <a:bodyPr/>
          <a:lstStyle/>
          <a:p>
            <a:pPr>
              <a:defRPr/>
            </a:pPr>
            <a:r>
              <a:rPr lang="en-US"/>
              <a:t>jaryono@hotmail.com</a:t>
            </a:r>
          </a:p>
        </p:txBody>
      </p:sp>
      <p:sp>
        <p:nvSpPr>
          <p:cNvPr id="6" name="Slide Number Placeholder 5"/>
          <p:cNvSpPr>
            <a:spLocks noGrp="1"/>
          </p:cNvSpPr>
          <p:nvPr>
            <p:ph type="sldNum" sz="quarter" idx="12"/>
          </p:nvPr>
        </p:nvSpPr>
        <p:spPr/>
        <p:txBody>
          <a:bodyPr/>
          <a:lstStyle/>
          <a:p>
            <a:pPr>
              <a:defRPr/>
            </a:pPr>
            <a:fld id="{FF1C2F6E-C2BC-4CD2-B112-32E2334A8583}" type="slidenum">
              <a:rPr lang="en-US"/>
              <a:pPr>
                <a:defRPr/>
              </a:pPr>
              <a:t>19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Slice HD-RCD">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HD-RCD">
      <a:majorFont>
        <a:latin typeface="Century Gothic" panose="020B0502020202020204"/>
        <a:ea typeface=""/>
        <a:cs typeface=""/>
      </a:majorFont>
      <a:minorFont>
        <a:latin typeface="Century Gothic" panose="020B0502020202020204"/>
        <a:ea typeface=""/>
        <a:cs typeface=""/>
      </a:minorFont>
    </a:fontScheme>
    <a:fmtScheme name="Slice HD-RCD">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Theme1" id="{1036D385-ACE2-4C0C-9223-4B158470AC31}" vid="{51AFB5B7-3148-4D90-AFA5-9DB25C475F1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737</TotalTime>
  <Words>915</Words>
  <Application>Microsoft Office PowerPoint</Application>
  <PresentationFormat>Widescreen</PresentationFormat>
  <Paragraphs>151</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Berlin Sans FB Demi</vt:lpstr>
      <vt:lpstr>Century Gothic</vt:lpstr>
      <vt:lpstr>Lucida Grande</vt:lpstr>
      <vt:lpstr>Trebuchet MS</vt:lpstr>
      <vt:lpstr>Wingdings</vt:lpstr>
      <vt:lpstr>Theme1</vt:lpstr>
      <vt:lpstr>Ch. 11 Deployment In  New Products</vt:lpstr>
      <vt:lpstr>Types of New Products</vt:lpstr>
      <vt:lpstr>The Concept of Product Family</vt:lpstr>
      <vt:lpstr>The Concept of Product Family</vt:lpstr>
      <vt:lpstr>Means of Technology Infusion into Product</vt:lpstr>
      <vt:lpstr>1. BUNDLING</vt:lpstr>
      <vt:lpstr>Bundling offers three opportunities for a firm in its product development activities:</vt:lpstr>
      <vt:lpstr>2. Disruptive technology</vt:lpstr>
      <vt:lpstr>Product Development: Principles and Process</vt:lpstr>
      <vt:lpstr>A. Product Development</vt:lpstr>
      <vt:lpstr>a. Strategic Context</vt:lpstr>
      <vt:lpstr>PowerPoint Presentation</vt:lpstr>
      <vt:lpstr>2. Technology leadership</vt:lpstr>
      <vt:lpstr>3. Timing of new product launch</vt:lpstr>
      <vt:lpstr>B. Product Development Process</vt:lpstr>
      <vt:lpstr>1. Strategic Phase</vt:lpstr>
      <vt:lpstr>2. Operational phase</vt:lpstr>
      <vt:lpstr>Five major step of operational phase:</vt:lpstr>
      <vt:lpstr>Concept Development</vt:lpstr>
    </vt:vector>
  </TitlesOfParts>
  <Company>Personal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Jary</dc:creator>
  <cp:lastModifiedBy>user</cp:lastModifiedBy>
  <cp:revision>50</cp:revision>
  <dcterms:created xsi:type="dcterms:W3CDTF">2006-04-03T17:06:26Z</dcterms:created>
  <dcterms:modified xsi:type="dcterms:W3CDTF">2013-05-28T00:13:52Z</dcterms:modified>
</cp:coreProperties>
</file>