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390" y="685800"/>
            <a:ext cx="8003084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390" y="3843868"/>
            <a:ext cx="6402467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A415-60FF-474A-A63C-A24A7C2088F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30155" y="8467"/>
            <a:ext cx="3810992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9762" y="91546"/>
            <a:ext cx="6082239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7710" y="228600"/>
            <a:ext cx="495429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7748" y="32279"/>
            <a:ext cx="4854253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7470" y="609602"/>
            <a:ext cx="4344530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44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46698-62C1-448D-B52D-16393C87FC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22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2006600"/>
            <a:ext cx="8536624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495800"/>
            <a:ext cx="8536623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FBFF5-10FF-4C27-AE64-4DB69FB311F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09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390" y="685801"/>
            <a:ext cx="4938941" cy="361526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9647" y="685801"/>
            <a:ext cx="4935764" cy="36152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6FC96-22D5-480D-B2FE-C12C69A409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1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334" y="685800"/>
            <a:ext cx="465099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390" y="1270529"/>
            <a:ext cx="4938941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0650" y="685800"/>
            <a:ext cx="466634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8058" y="1262062"/>
            <a:ext cx="4930472" cy="3030538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9E399-7AED-4E7C-A51D-E5A092472F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18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9A8D1-CAB6-4883-BACD-3FAB661BE6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76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A4C5-0F1C-483B-A83A-2A814F02EF4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14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57" y="685800"/>
            <a:ext cx="365855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1" y="685800"/>
            <a:ext cx="5945149" cy="5308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57" y="2209800"/>
            <a:ext cx="3658553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A609-D399-4F4F-A1DF-9DDB6E599A6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19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042" y="1447800"/>
            <a:ext cx="6021368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042" y="2777067"/>
            <a:ext cx="6022956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B2C38-3175-405F-A145-987B5AC32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989269" y="914400"/>
            <a:ext cx="3281829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40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640" y="3843867"/>
            <a:ext cx="830637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685979" y="533400"/>
            <a:ext cx="1082163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114800"/>
            <a:ext cx="853821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2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09" y="685800"/>
            <a:ext cx="9146383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1" y="4301068"/>
            <a:ext cx="8536623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589" y="3429000"/>
            <a:ext cx="853662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2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0" y="3429000"/>
            <a:ext cx="8536623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89" y="5132981"/>
            <a:ext cx="853821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0" y="685800"/>
            <a:ext cx="914638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978400"/>
            <a:ext cx="8536624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1" y="3928534"/>
            <a:ext cx="85366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950" y="81222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 smtClean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8091" y="276860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 smtClean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2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1006102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4766733"/>
            <a:ext cx="8536624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390" y="3928534"/>
            <a:ext cx="853662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49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4E358-EEF3-4C9A-BF55-CC3A216C9F7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6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7474" y="685800"/>
            <a:ext cx="2057936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979" y="685800"/>
            <a:ext cx="7825238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C274-6E85-425A-9F37-73609B5E169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78949" y="2963333"/>
            <a:ext cx="913052" cy="9128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209368" y="3190344"/>
            <a:ext cx="2982634" cy="298185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0294973" y="3285068"/>
            <a:ext cx="1897028" cy="18965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445823" y="3131080"/>
            <a:ext cx="1746177" cy="1745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0921671" y="3683002"/>
            <a:ext cx="1270332" cy="1269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1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389" y="685800"/>
            <a:ext cx="9681511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90" y="2462709"/>
            <a:ext cx="9681510" cy="36152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2"/>
            <a:r>
              <a:rPr lang="en-US" smtClean="0"/>
              <a:t>Second level</a:t>
            </a:r>
          </a:p>
          <a:p>
            <a:pPr lvl="5"/>
            <a:r>
              <a:rPr lang="en-US" smtClean="0"/>
              <a:t>Third level</a:t>
            </a:r>
          </a:p>
          <a:p>
            <a:pPr lvl="8"/>
            <a:r>
              <a:rPr lang="en-US" smtClean="0"/>
              <a:t>Fourth level</a:t>
            </a:r>
          </a:p>
          <a:p>
            <a:pPr lvl="8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992" y="6172201"/>
            <a:ext cx="16006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390" y="6172201"/>
            <a:ext cx="754576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900" y="5578476"/>
            <a:ext cx="1142543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72124F-E635-43F9-93E8-D6C38EC1BD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8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1" kern="1200" cap="none" spc="0">
          <a:ln w="9525">
            <a:solidFill>
              <a:schemeClr val="bg1"/>
            </a:solidFill>
            <a:prstDash val="solid"/>
          </a:ln>
          <a:solidFill>
            <a:schemeClr val="accent5"/>
          </a:solidFill>
          <a:effectLst>
            <a:outerShdw blurRad="12700" dist="38100" dir="2700000" algn="tl" rotWithShape="0">
              <a:schemeClr val="accent5">
                <a:lumMod val="60000"/>
                <a:lumOff val="4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3200" b="0" kern="1200" cap="none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32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b="0" kern="1200" cap="none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457200" indent="-4572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70000"/>
        <a:buFont typeface="Lucida Grande"/>
        <a:buChar char="►"/>
        <a:defRPr sz="2400" kern="1200" cap="none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312863" indent="-404813" algn="l" defTabSz="457200" rtl="0" eaLnBrk="1" latinLnBrk="0" hangingPunct="1">
        <a:spcBef>
          <a:spcPct val="20000"/>
        </a:spcBef>
        <a:buFont typeface="Arial"/>
        <a:buChar char="•"/>
        <a:defRPr sz="1800" b="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1312863" indent="-404813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312863" indent="-404813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1325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jaryono.blog.unsoed.ac.id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9753600" cy="1470025"/>
          </a:xfrm>
        </p:spPr>
        <p:txBody>
          <a:bodyPr anchor="ctr">
            <a:normAutofit fontScale="90000"/>
          </a:bodyPr>
          <a:lstStyle/>
          <a:p>
            <a:r>
              <a:rPr lang="id-ID" smtClean="0"/>
              <a:t>Ch 12</a:t>
            </a:r>
            <a:br>
              <a:rPr lang="id-ID" smtClean="0"/>
            </a:br>
            <a:r>
              <a:rPr lang="id-ID" sz="6000" smtClean="0"/>
              <a:t>Deployment of Technology in The Value Chain</a:t>
            </a:r>
            <a:endParaRPr lang="id-ID" sz="60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4343400"/>
            <a:ext cx="6400800" cy="1752600"/>
          </a:xfrm>
        </p:spPr>
        <p:txBody>
          <a:bodyPr anchor="b">
            <a:normAutofit/>
          </a:bodyPr>
          <a:lstStyle/>
          <a:p>
            <a:r>
              <a:rPr lang="id-ID" sz="2000" smtClean="0">
                <a:solidFill>
                  <a:schemeClr val="bg2">
                    <a:lumMod val="50000"/>
                  </a:schemeClr>
                </a:solidFill>
                <a:latin typeface="+mj-lt"/>
                <a:hlinkClick r:id="rId2"/>
              </a:rPr>
              <a:t>http://jaryono.blog.unsoed.ac.id</a:t>
            </a:r>
            <a:endParaRPr lang="id-ID" sz="200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r>
              <a:rPr lang="id-ID" sz="200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E-mail:  jaryono@gmail.com</a:t>
            </a:r>
            <a:endParaRPr lang="id-ID" sz="200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Principle of Technology Deployment in The Value Chain </a:t>
            </a:r>
            <a:br>
              <a:rPr lang="id-ID" smtClean="0"/>
            </a:br>
            <a:r>
              <a:rPr lang="id-ID" sz="3100" b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rPr>
              <a:t>(Guided by environmental and firm-related factor)</a:t>
            </a:r>
            <a:endParaRPr lang="id-ID" sz="3100" b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2800" b="0" smtClean="0"/>
              <a:t>Where in the Value Chain are the opportunities for deployment of technology?</a:t>
            </a:r>
          </a:p>
          <a:p>
            <a:r>
              <a:rPr lang="id-ID" sz="2800" smtClean="0"/>
              <a:t>Which technologies are available?</a:t>
            </a:r>
          </a:p>
          <a:p>
            <a:r>
              <a:rPr lang="id-ID" sz="2800" b="0" smtClean="0"/>
              <a:t>What are the reasons for deploying technology?</a:t>
            </a:r>
          </a:p>
          <a:p>
            <a:r>
              <a:rPr lang="id-ID" sz="2800" smtClean="0"/>
              <a:t>Do we have adequate resources to do so?</a:t>
            </a:r>
            <a:endParaRPr lang="id-ID" sz="2800" b="0"/>
          </a:p>
        </p:txBody>
      </p:sp>
    </p:spTree>
    <p:extLst>
      <p:ext uri="{BB962C8B-B14F-4D97-AF65-F5344CB8AC3E}">
        <p14:creationId xmlns:p14="http://schemas.microsoft.com/office/powerpoint/2010/main" val="38103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228600"/>
            <a:ext cx="11430000" cy="6400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0" name="Group 29"/>
          <p:cNvGrpSpPr/>
          <p:nvPr/>
        </p:nvGrpSpPr>
        <p:grpSpPr>
          <a:xfrm>
            <a:off x="1700261" y="762000"/>
            <a:ext cx="8967739" cy="5049053"/>
            <a:chOff x="1700261" y="762000"/>
            <a:chExt cx="8967739" cy="5049053"/>
          </a:xfrm>
        </p:grpSpPr>
        <p:sp>
          <p:nvSpPr>
            <p:cNvPr id="4" name="TextBox 3"/>
            <p:cNvSpPr txBox="1"/>
            <p:nvPr/>
          </p:nvSpPr>
          <p:spPr>
            <a:xfrm>
              <a:off x="5219328" y="762000"/>
              <a:ext cx="1172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Strategic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95872" y="2667000"/>
              <a:ext cx="10951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Industry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83271" y="2667000"/>
              <a:ext cx="14627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Technology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Choice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92943" y="2666999"/>
              <a:ext cx="14627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Technology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Context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95177" y="4572000"/>
              <a:ext cx="18389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Resources and</a:t>
              </a:r>
            </a:p>
            <a:p>
              <a:pPr algn="ctr"/>
              <a:r>
                <a:rPr lang="id-ID" b="1" smtClean="0">
                  <a:ln w="0"/>
                  <a:effectLst>
                    <a:outerShdw blurRad="127000" dist="88900" dir="2700000" algn="tl" rotWithShape="0">
                      <a:prstClr val="black">
                        <a:alpha val="47000"/>
                      </a:prstClr>
                    </a:outerShdw>
                  </a:effectLst>
                </a:rPr>
                <a:t>Capabilities</a:t>
              </a:r>
              <a:endParaRPr lang="id-ID" b="1">
                <a:ln w="0"/>
                <a:effectLst>
                  <a:outerShdw blurRad="127000" dist="88900" dir="2700000" algn="tl" rotWithShape="0">
                    <a:prstClr val="black">
                      <a:alpha val="47000"/>
                    </a:prst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00261" y="3833336"/>
              <a:ext cx="18863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[Where in the value chain do we deploy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74913" y="1038999"/>
              <a:ext cx="18863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[Should we deploy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458200" y="3567499"/>
              <a:ext cx="220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[Do we have appropiate technologies to deploy?]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05052" y="5287833"/>
              <a:ext cx="22290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400" b="1" i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[Can we deploy appropriate technologies?]</a:t>
              </a:r>
              <a:endParaRPr lang="id-ID" sz="14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V="1">
              <a:off x="2704045" y="1333193"/>
              <a:ext cx="2187671" cy="133710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546044" y="1275359"/>
              <a:ext cx="2172065" cy="13221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740920" y="3317410"/>
              <a:ext cx="2187671" cy="133710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688880" y="3377596"/>
              <a:ext cx="2172065" cy="13221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403397" y="2990164"/>
              <a:ext cx="14883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6887916" y="2990164"/>
              <a:ext cx="14883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5867400" y="1562218"/>
              <a:ext cx="0" cy="10058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5855110" y="3499238"/>
              <a:ext cx="0" cy="10058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5163409" y="6496428"/>
            <a:ext cx="70285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d-ID" b="1" smtClean="0">
                <a:solidFill>
                  <a:srgbClr val="FF0000"/>
                </a:solidFill>
              </a:rPr>
              <a:t>DRIVERS OF TECHNOLOGY STRATEGY IN THE VALUE CHAIN</a:t>
            </a:r>
            <a:endParaRPr lang="id-ID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Environmentan Context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smtClean="0"/>
              <a:t>The industry and technology factors constitute the environmental context in which technologies to be deployed in the value chain are chosen. These factors are not necessarily coupled: Technology environment may evolve independently of the industry, and vice versa. </a:t>
            </a:r>
          </a:p>
          <a:p>
            <a:r>
              <a:rPr lang="id-ID" smtClean="0"/>
              <a:t>Thus, technolgy intelligence––outputs of the analysis of technology environment—and  the analysis of competitive domains should inform these decisions.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101477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Technology Context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mtClean="0"/>
              <a:t>The technology context determines the availability of the technologies that are appropriate for a firm to deploy in its value chain. </a:t>
            </a:r>
          </a:p>
          <a:p>
            <a:r>
              <a:rPr lang="id-ID" smtClean="0"/>
              <a:t>These may be technologies that are available in-house or technologies that can be acquired from outside. 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6850701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effectLst>
                  <a:outerShdw blurRad="127000" dist="114300" dir="2700000" algn="tl" rotWithShape="0">
                    <a:prstClr val="black">
                      <a:alpha val="50000"/>
                    </a:prstClr>
                  </a:outerShdw>
                </a:effectLst>
              </a:rPr>
              <a:t>Product-Market Scope and Value Chain Configuration</a:t>
            </a:r>
            <a:endParaRPr lang="id-ID">
              <a:effectLst>
                <a:outerShdw blurRad="127000" dist="1143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118510"/>
              </p:ext>
            </p:extLst>
          </p:nvPr>
        </p:nvGraphicFramePr>
        <p:xfrm>
          <a:off x="669149" y="2514600"/>
          <a:ext cx="10899775" cy="3870960"/>
        </p:xfrm>
        <a:graphic>
          <a:graphicData uri="http://schemas.openxmlformats.org/drawingml/2006/table">
            <a:tbl>
              <a:tblPr firstRow="1" bandRow="1">
                <a:effectLst>
                  <a:outerShdw blurRad="203200" dist="165100" dir="2700000" algn="tl" rotWithShape="0">
                    <a:prstClr val="black">
                      <a:alpha val="47000"/>
                    </a:prstClr>
                  </a:outerShdw>
                </a:effectLst>
                <a:tableStyleId>{5C22544A-7EE6-4342-B048-85BDC9FD1C3A}</a:tableStyleId>
              </a:tblPr>
              <a:tblGrid>
                <a:gridCol w="3064651"/>
                <a:gridCol w="1958781"/>
                <a:gridCol w="1958781"/>
                <a:gridCol w="1958781"/>
                <a:gridCol w="1958781"/>
              </a:tblGrid>
              <a:tr h="0"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d-ID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Chain Configuration</a:t>
                      </a:r>
                      <a:endParaRPr lang="id-ID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Dimension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Craft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Lean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</a:t>
                      </a:r>
                    </a:p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Customization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Market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Niche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Mass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Mass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Niche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Market Segments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Single unit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Homogeneus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Homogeneus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Many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Costomization Required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Value Added Due to</a:t>
                      </a:r>
                    </a:p>
                    <a:p>
                      <a:r>
                        <a:rPr lang="id-ID" smtClean="0"/>
                        <a:t>   Customization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Relatively</a:t>
                      </a:r>
                      <a:r>
                        <a:rPr lang="id-ID" baseline="0" smtClean="0"/>
                        <a:t> 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Relatively 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Quality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Cost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Low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mtClean="0"/>
                        <a:t>Technology Emphasis</a:t>
                      </a:r>
                      <a:endParaRPr lang="id-ID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Moderate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mtClean="0"/>
                        <a:t>High</a:t>
                      </a:r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76717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Compete Domains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mtClean="0"/>
              <a:t>On the ohter hand, the characteristics of competitive domains determine where in the value chain the firm should deploy its technologies so as to support its corporate strategy.</a:t>
            </a:r>
          </a:p>
          <a:p>
            <a:r>
              <a:rPr lang="id-ID" smtClean="0"/>
              <a:t>They dictate the deployment of specific technologies and offer opportunities for changing the nature of rivalry.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3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89" y="685800"/>
            <a:ext cx="10898011" cy="1507067"/>
          </a:xfrm>
        </p:spPr>
        <p:txBody>
          <a:bodyPr>
            <a:normAutofit/>
          </a:bodyPr>
          <a:lstStyle/>
          <a:p>
            <a:r>
              <a:rPr lang="id-ID" sz="2800" smtClean="0">
                <a:effectLst>
                  <a:outerShdw blurRad="152400" dist="101600" dir="2700000" algn="tl" rotWithShape="0">
                    <a:prstClr val="black">
                      <a:alpha val="46000"/>
                    </a:prstClr>
                  </a:outerShdw>
                </a:effectLst>
              </a:rPr>
              <a:t>Value Chain Focus and Evolution of Competitive Domains</a:t>
            </a:r>
            <a:endParaRPr lang="id-ID" sz="2800">
              <a:effectLst>
                <a:outerShdw blurRad="152400" dist="101600" dir="2700000" algn="tl" rotWithShape="0">
                  <a:prstClr val="black">
                    <a:alpha val="46000"/>
                  </a:prst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534713"/>
              </p:ext>
            </p:extLst>
          </p:nvPr>
        </p:nvGraphicFramePr>
        <p:xfrm>
          <a:off x="684214" y="2462213"/>
          <a:ext cx="10898185" cy="2849880"/>
        </p:xfrm>
        <a:graphic>
          <a:graphicData uri="http://schemas.openxmlformats.org/drawingml/2006/table">
            <a:tbl>
              <a:tblPr firstRow="1" bandRow="1">
                <a:effectLst>
                  <a:outerShdw blurRad="165100" dist="152400" dir="2700000" algn="tl" rotWithShape="0">
                    <a:prstClr val="black">
                      <a:alpha val="48000"/>
                    </a:prstClr>
                  </a:outerShdw>
                </a:effectLst>
                <a:tableStyleId>{5C22544A-7EE6-4342-B048-85BDC9FD1C3A}</a:tableStyleId>
              </a:tblPr>
              <a:tblGrid>
                <a:gridCol w="1982786"/>
                <a:gridCol w="2463800"/>
                <a:gridCol w="2463800"/>
                <a:gridCol w="2463800"/>
                <a:gridCol w="152399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d-ID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Chain</a:t>
                      </a:r>
                      <a:r>
                        <a:rPr lang="id-ID" b="1" i="1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Activity</a:t>
                      </a:r>
                      <a:endParaRPr lang="id-ID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Eras of Evolution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&amp; D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Marketing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</a:t>
                      </a:r>
                      <a:endParaRPr lang="id-ID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Technology Emergence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Product Design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Process Engineering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Establishing Market Channels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Limited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Institutional Milieu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Scale-up of Manufacturing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Market Feedback for Design and Service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Incremental Change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Product Improvement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Learning Curve</a:t>
                      </a:r>
                    </a:p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Capacity Building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Aggressive Growth</a:t>
                      </a:r>
                    </a:p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Branding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Service Setup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Process Innovation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Cost Reduction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smtClean="0">
                          <a:solidFill>
                            <a:schemeClr val="bg1"/>
                          </a:solidFill>
                        </a:rPr>
                        <a:t>Efficient Marketing</a:t>
                      </a:r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7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Firm Related Factors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smtClean="0"/>
              <a:t>A firm’s strategic context and its resources and capabilities represenbt the managerial dimension in the technology deployment in the value chain. These vacrors are interrelated:</a:t>
            </a:r>
          </a:p>
          <a:p>
            <a:r>
              <a:rPr lang="id-ID" smtClean="0"/>
              <a:t>On the on hand, the strategies a firm pursues are dependent on its resources and capabilities; on the other hand, the strategies it pursues may, in turn, enable it to build its resources and capabilities.</a:t>
            </a:r>
          </a:p>
          <a:p>
            <a:r>
              <a:rPr lang="id-ID" smtClean="0"/>
              <a:t>Thus, technology choices in the value chain may reflect both attempts to build resources and capabilites and deployment of existing value chain elements to furtheer business strategies.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370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Firms need the emphasize four unique principles in their deployment of thecnologies in value chain: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mtClean="0"/>
              <a:t>The thrust of technology deployment should be based on a firm’s business strategy;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During the implementation of business strategy, broad objectives need to be broken down into very specific, clearly articulated objectives;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Technology deployment in the value chain requires inter-functional integration;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Finally, new product introductions require changes in the value chain configuration as the new product moves from the dewign to the commercialization phase.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9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Business Strategy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390" y="2462709"/>
            <a:ext cx="10288410" cy="3615267"/>
          </a:xfrm>
        </p:spPr>
        <p:txBody>
          <a:bodyPr>
            <a:normAutofit/>
          </a:bodyPr>
          <a:lstStyle/>
          <a:p>
            <a:r>
              <a:rPr lang="id-ID" smtClean="0"/>
              <a:t>The business strategy—low cost versus differentiation—pursued by a firm has an important influence on the scope and timing of technologies to be deployed in the value chain.</a:t>
            </a:r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48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Strategic Context and Technology Choice</a:t>
            </a:r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453396"/>
              </p:ext>
            </p:extLst>
          </p:nvPr>
        </p:nvGraphicFramePr>
        <p:xfrm>
          <a:off x="914400" y="3200400"/>
          <a:ext cx="10363200" cy="214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/>
                <a:gridCol w="3454400"/>
                <a:gridCol w="3454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d-ID" sz="16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Scope</a:t>
                      </a:r>
                      <a:endParaRPr lang="id-ID" sz="16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Strategic Focus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Broad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i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Narrow</a:t>
                      </a:r>
                      <a:endParaRPr lang="id-ID"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1" smtClean="0"/>
                        <a:t>Low Cost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Broad Deployment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Niche/Focus</a:t>
                      </a:r>
                      <a:r>
                        <a:rPr lang="id-ID" sz="2000" b="1" baseline="0" smtClean="0"/>
                        <a:t> </a:t>
                      </a:r>
                    </a:p>
                    <a:p>
                      <a:r>
                        <a:rPr lang="id-ID" sz="2000" b="1" baseline="0" smtClean="0"/>
                        <a:t>Selective Deployment</a:t>
                      </a:r>
                      <a:endParaRPr lang="id-ID" sz="20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1" smtClean="0"/>
                        <a:t>Differentiation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Broad Deployment</a:t>
                      </a:r>
                      <a:endParaRPr lang="id-ID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1" smtClean="0"/>
                        <a:t>Niche/Focus</a:t>
                      </a:r>
                    </a:p>
                    <a:p>
                      <a:r>
                        <a:rPr lang="id-ID" sz="2000" b="1" smtClean="0"/>
                        <a:t>Selective</a:t>
                      </a:r>
                      <a:r>
                        <a:rPr lang="id-ID" sz="2000" b="1" baseline="0" smtClean="0"/>
                        <a:t> Deployment</a:t>
                      </a:r>
                      <a:endParaRPr lang="id-ID" sz="2000" b="1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72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>
                <a:latin typeface="Copperplate Gothic Bold" panose="020E0705020206020404" pitchFamily="34" charset="0"/>
              </a:rPr>
              <a:t>Business Strategy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smtClean="0"/>
              <a:t>In recent years, competitive benchmarking has become increasingly common as a tool by which companies try to achieve their value chain objectives.</a:t>
            </a:r>
          </a:p>
          <a:p>
            <a:r>
              <a:rPr lang="id-ID" smtClean="0"/>
              <a:t>Competitive benchmarking involve analyzing the performance and practicces of the best-in-class companies.</a:t>
            </a:r>
          </a:p>
          <a:p>
            <a:r>
              <a:rPr lang="id-ID" smtClean="0"/>
              <a:t>Their performance becomes a benchmark to which a firm can compare its won performance, and their practices are used to improve the focal firm’s own practices.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315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Specific Objectives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d-ID" smtClean="0"/>
              <a:t>To be implementable, the objective behind technology deployment in the value chain needs to be operationalized in concrete and specific terms.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smtClean="0"/>
              <a:t>Broadly speaking, one can identify four specific objectives that can lead to a low cost or differentiation strategy: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efficiency</a:t>
            </a:r>
            <a:r>
              <a:rPr lang="id-ID" smtClean="0"/>
              <a:t>;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quality</a:t>
            </a:r>
            <a:r>
              <a:rPr lang="id-ID" smtClean="0"/>
              <a:t>;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customer responsiveness</a:t>
            </a:r>
            <a:r>
              <a:rPr lang="id-ID"/>
              <a:t>;</a:t>
            </a:r>
            <a:r>
              <a:rPr lang="id-ID" smtClean="0"/>
              <a:t> or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id-ID" b="1" smtClean="0">
                <a:solidFill>
                  <a:schemeClr val="tx1"/>
                </a:solidFill>
              </a:rPr>
              <a:t>superior innovation</a:t>
            </a:r>
            <a:r>
              <a:rPr lang="id-ID" smtClean="0"/>
              <a:t>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50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400" smtClean="0">
                <a:latin typeface="Copperplate Gothic Bold" panose="020E0705020206020404" pitchFamily="34" charset="0"/>
              </a:rPr>
              <a:t>Strategic Context and Value Chain Objectives</a:t>
            </a:r>
            <a:endParaRPr lang="id-ID" sz="2400">
              <a:latin typeface="Copperplate Gothic Bold" panose="020E07050202060204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28800" y="1905000"/>
            <a:ext cx="8305800" cy="4724400"/>
            <a:chOff x="457200" y="1905000"/>
            <a:chExt cx="8305800" cy="4724400"/>
          </a:xfrm>
        </p:grpSpPr>
        <p:sp>
          <p:nvSpPr>
            <p:cNvPr id="10" name="Rectangle 9"/>
            <p:cNvSpPr/>
            <p:nvPr/>
          </p:nvSpPr>
          <p:spPr>
            <a:xfrm>
              <a:off x="457200" y="1905000"/>
              <a:ext cx="8305800" cy="4724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343400" y="2514600"/>
              <a:ext cx="2743200" cy="375073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id-ID" smtClean="0"/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Efficiency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Quality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Innovation</a:t>
              </a: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Customer</a:t>
              </a:r>
            </a:p>
            <a:p>
              <a:pPr marL="117475"/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Responsiveness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17475"/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4389" y="3733800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Low Cost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4389" y="5284876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Differentiation</a:t>
              </a:r>
              <a:endParaRPr lang="id-ID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2667000" y="3918466"/>
              <a:ext cx="1143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2667000" y="5484602"/>
              <a:ext cx="1143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17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Inter-Functional Integration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smtClean="0"/>
              <a:t>The specific goals—efficiency, quality, innovation, and customer responsiveness—require technology strategies that embrace several distinct value chain activities.</a:t>
            </a:r>
          </a:p>
          <a:p>
            <a:r>
              <a:rPr lang="id-ID" smtClean="0"/>
              <a:t>In other words, these goals need to be regarded as cross-fuctional goals that cut accross different value activities within the company and require substantial cross-functional integration.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429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Product-Value Chain Linkage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61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Copperplate Gothic Bold" panose="020E0705020206020404" pitchFamily="34" charset="0"/>
              </a:rPr>
              <a:t>Decision Criteria</a:t>
            </a:r>
            <a:endParaRPr lang="id-ID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d-ID" smtClean="0"/>
              <a:t>Four major criteria should drive the decision to deploy a specific technology in the value chain activities of a firm:</a:t>
            </a:r>
          </a:p>
          <a:p>
            <a:r>
              <a:rPr lang="id-ID" smtClean="0"/>
              <a:t>To what extent dowes it accomplish the objectives?</a:t>
            </a:r>
          </a:p>
          <a:p>
            <a:r>
              <a:rPr lang="id-ID" smtClean="0"/>
              <a:t>To what extent do we have the resources to deploy the technology?</a:t>
            </a:r>
          </a:p>
          <a:p>
            <a:r>
              <a:rPr lang="id-ID" smtClean="0"/>
              <a:t>Cost-benefit analysis: Do the benefits outweigh the cost? Can we appropriete enough benefits from the deployment to offset the costs?</a:t>
            </a:r>
          </a:p>
          <a:p>
            <a:r>
              <a:rPr lang="id-ID" smtClean="0"/>
              <a:t>Can we implement the deployment fast enough to accomplish the objectives?</a:t>
            </a:r>
          </a:p>
          <a:p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1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244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lice HD-RCA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 HD-RCA">
      <a:majorFont>
        <a:latin typeface="Century Gothic" panose="020B0502020202020204"/>
        <a:ea typeface=""/>
        <a:cs typeface=""/>
      </a:majorFont>
      <a:minorFont>
        <a:latin typeface="Century Gothic" panose="020B0502020202020204"/>
        <a:ea typeface=""/>
        <a:cs typeface=""/>
      </a:minorFont>
    </a:fontScheme>
    <a:fmtScheme name="Slice HD-RC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A369D02-001F-4791-B34F-41FFF0F77B7F}" vid="{B2F068B4-DA31-4AEB-8BBE-08FE9D74DE3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204</TotalTime>
  <Words>899</Words>
  <Application>Microsoft Office PowerPoint</Application>
  <PresentationFormat>Widescreen</PresentationFormat>
  <Paragraphs>164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Century Gothic</vt:lpstr>
      <vt:lpstr>Copperplate Gothic Bold</vt:lpstr>
      <vt:lpstr>Lucida Grande</vt:lpstr>
      <vt:lpstr>Times New Roman</vt:lpstr>
      <vt:lpstr>Trebuchet MS</vt:lpstr>
      <vt:lpstr>Wingdings</vt:lpstr>
      <vt:lpstr>Theme1</vt:lpstr>
      <vt:lpstr>Ch 12 Deployment of Technology in The Value Chain</vt:lpstr>
      <vt:lpstr>Principle of Technology Deployment in The Value Chain  (Guided by environmental and firm-related factor)</vt:lpstr>
      <vt:lpstr>PowerPoint Presentation</vt:lpstr>
      <vt:lpstr>Environmentan Context</vt:lpstr>
      <vt:lpstr>Technology Context</vt:lpstr>
      <vt:lpstr>Product-Market Scope and Value Chain Configuration</vt:lpstr>
      <vt:lpstr>Compete Domains</vt:lpstr>
      <vt:lpstr>Value Chain Focus and Evolution of Competitive Domains</vt:lpstr>
      <vt:lpstr>Firm Related Factors</vt:lpstr>
      <vt:lpstr>Firms need the emphasize four unique principles in their deployment of thecnologies in value chain:</vt:lpstr>
      <vt:lpstr>Business Strategy</vt:lpstr>
      <vt:lpstr>Strategic Context and Technology Choice</vt:lpstr>
      <vt:lpstr>Business Strategy</vt:lpstr>
      <vt:lpstr>Specific Objectives</vt:lpstr>
      <vt:lpstr>Strategic Context and Value Chain Objectives</vt:lpstr>
      <vt:lpstr>Inter-Functional Integration</vt:lpstr>
      <vt:lpstr>Product-Value Chain Linkage</vt:lpstr>
      <vt:lpstr>Decision Criteria</vt:lpstr>
      <vt:lpstr>PowerPoint Presentation</vt:lpstr>
    </vt:vector>
  </TitlesOfParts>
  <Company>White Shark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Jaryono</dc:creator>
  <cp:lastModifiedBy>user</cp:lastModifiedBy>
  <cp:revision>19</cp:revision>
  <dcterms:created xsi:type="dcterms:W3CDTF">2008-05-31T11:59:22Z</dcterms:created>
  <dcterms:modified xsi:type="dcterms:W3CDTF">2013-05-27T23:02:57Z</dcterms:modified>
</cp:coreProperties>
</file>