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792"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688ABF-AC24-4AA7-9A2A-C143120CA575}"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6452F34-699E-4C07-836D-FE4048B59FBC}">
      <dgm:prSet phldrT="[Text]" custT="1">
        <dgm:style>
          <a:lnRef idx="0">
            <a:schemeClr val="accent6"/>
          </a:lnRef>
          <a:fillRef idx="3">
            <a:schemeClr val="accent6"/>
          </a:fillRef>
          <a:effectRef idx="3">
            <a:schemeClr val="accent6"/>
          </a:effectRef>
          <a:fontRef idx="minor">
            <a:schemeClr val="lt1"/>
          </a:fontRef>
        </dgm:style>
      </dgm:prSet>
      <dgm:spPr/>
      <dgm:t>
        <a:bodyPr/>
        <a:lstStyle/>
        <a:p>
          <a:r>
            <a:rPr lang="en-US" sz="2400" dirty="0" smtClean="0"/>
            <a:t>Intellectual Property Strategy</a:t>
          </a:r>
          <a:endParaRPr lang="en-US" sz="2400" dirty="0"/>
        </a:p>
      </dgm:t>
    </dgm:pt>
    <dgm:pt modelId="{869D92AA-B457-4CFD-BB88-1F9AAFC94C81}" type="parTrans" cxnId="{19FDCEEE-03D1-4652-BD68-B382F0CBD88F}">
      <dgm:prSet/>
      <dgm:spPr/>
      <dgm:t>
        <a:bodyPr/>
        <a:lstStyle/>
        <a:p>
          <a:endParaRPr lang="en-US"/>
        </a:p>
      </dgm:t>
    </dgm:pt>
    <dgm:pt modelId="{1DC32554-EB32-407B-BD90-16A8B4338601}" type="sibTrans" cxnId="{19FDCEEE-03D1-4652-BD68-B382F0CBD88F}">
      <dgm:prSet/>
      <dgm:spPr/>
      <dgm:t>
        <a:bodyPr/>
        <a:lstStyle/>
        <a:p>
          <a:endParaRPr lang="en-US"/>
        </a:p>
      </dgm:t>
    </dgm:pt>
    <dgm:pt modelId="{8B56666B-AD5D-406A-BF82-0442B053ECD4}">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t>Product-Market Action</a:t>
          </a:r>
          <a:endParaRPr lang="en-US" sz="1800" dirty="0"/>
        </a:p>
      </dgm:t>
    </dgm:pt>
    <dgm:pt modelId="{670844D2-F9DE-48D1-9CB7-8A391BD9D8D5}" type="parTrans" cxnId="{B1256685-C71F-4813-91CC-40186E101478}">
      <dgm:prSet/>
      <dgm:spPr/>
      <dgm:t>
        <a:bodyPr/>
        <a:lstStyle/>
        <a:p>
          <a:endParaRPr lang="en-US"/>
        </a:p>
      </dgm:t>
    </dgm:pt>
    <dgm:pt modelId="{AAE4E519-642B-42E6-A31F-3C39A23C1FB9}" type="sibTrans" cxnId="{B1256685-C71F-4813-91CC-40186E101478}">
      <dgm:prSet/>
      <dgm:spPr/>
      <dgm:t>
        <a:bodyPr/>
        <a:lstStyle/>
        <a:p>
          <a:endParaRPr lang="en-US"/>
        </a:p>
      </dgm:t>
    </dgm:pt>
    <dgm:pt modelId="{B5C93A36-D0C5-4029-AB4F-039CAF5DBB2E}">
      <dgm:prSet phldrT="[Text]">
        <dgm:style>
          <a:lnRef idx="0">
            <a:schemeClr val="accent2"/>
          </a:lnRef>
          <a:fillRef idx="3">
            <a:schemeClr val="accent2"/>
          </a:fillRef>
          <a:effectRef idx="3">
            <a:schemeClr val="accent2"/>
          </a:effectRef>
          <a:fontRef idx="minor">
            <a:schemeClr val="lt1"/>
          </a:fontRef>
        </dgm:style>
      </dgm:prSet>
      <dgm:spPr/>
      <dgm:t>
        <a:bodyPr/>
        <a:lstStyle/>
        <a:p>
          <a:r>
            <a:rPr lang="en-US" dirty="0" smtClean="0"/>
            <a:t>Continual Innovation</a:t>
          </a:r>
          <a:endParaRPr lang="en-US" dirty="0"/>
        </a:p>
      </dgm:t>
    </dgm:pt>
    <dgm:pt modelId="{28DC231C-20A7-4FCF-B5BB-8D8DF3918685}" type="parTrans" cxnId="{A3BC54AB-8BC2-4D73-8F4E-2E9641E519D0}">
      <dgm:prSet/>
      <dgm:spPr/>
      <dgm:t>
        <a:bodyPr/>
        <a:lstStyle/>
        <a:p>
          <a:endParaRPr lang="en-US"/>
        </a:p>
      </dgm:t>
    </dgm:pt>
    <dgm:pt modelId="{A274815A-6C7C-449F-B8FE-D2D688E7DE4E}" type="sibTrans" cxnId="{A3BC54AB-8BC2-4D73-8F4E-2E9641E519D0}">
      <dgm:prSet/>
      <dgm:spPr/>
      <dgm:t>
        <a:bodyPr/>
        <a:lstStyle/>
        <a:p>
          <a:endParaRPr lang="en-US"/>
        </a:p>
      </dgm:t>
    </dgm:pt>
    <dgm:pt modelId="{62641AC5-C037-47EA-925A-188C72778303}">
      <dgm:prSet>
        <dgm:style>
          <a:lnRef idx="0">
            <a:schemeClr val="accent2"/>
          </a:lnRef>
          <a:fillRef idx="3">
            <a:schemeClr val="accent2"/>
          </a:fillRef>
          <a:effectRef idx="3">
            <a:schemeClr val="accent2"/>
          </a:effectRef>
          <a:fontRef idx="minor">
            <a:schemeClr val="lt1"/>
          </a:fontRef>
        </dgm:style>
      </dgm:prSet>
      <dgm:spPr/>
      <dgm:t>
        <a:bodyPr/>
        <a:lstStyle/>
        <a:p>
          <a:r>
            <a:rPr lang="en-US" dirty="0" smtClean="0"/>
            <a:t>Legal Strategy</a:t>
          </a:r>
          <a:endParaRPr lang="en-US" dirty="0"/>
        </a:p>
      </dgm:t>
    </dgm:pt>
    <dgm:pt modelId="{4BC2E967-01A0-4CB8-B25B-72607DC6377E}" type="parTrans" cxnId="{43AB2327-D606-4944-B7D4-2FF082259025}">
      <dgm:prSet/>
      <dgm:spPr/>
      <dgm:t>
        <a:bodyPr/>
        <a:lstStyle/>
        <a:p>
          <a:endParaRPr lang="en-US"/>
        </a:p>
      </dgm:t>
    </dgm:pt>
    <dgm:pt modelId="{31A6990B-70B9-412F-AB54-E953C868A12F}" type="sibTrans" cxnId="{43AB2327-D606-4944-B7D4-2FF082259025}">
      <dgm:prSet/>
      <dgm:spPr/>
      <dgm:t>
        <a:bodyPr/>
        <a:lstStyle/>
        <a:p>
          <a:endParaRPr lang="en-US"/>
        </a:p>
      </dgm:t>
    </dgm:pt>
    <dgm:pt modelId="{60600DED-AABF-4FB7-B537-80DA6C15D33B}">
      <dgm:prSet custT="1"/>
      <dgm:spPr/>
      <dgm:t>
        <a:bodyPr/>
        <a:lstStyle/>
        <a:p>
          <a:pPr algn="l"/>
          <a:r>
            <a:rPr lang="en-US" sz="1000" dirty="0" smtClean="0"/>
            <a:t>Standards</a:t>
          </a:r>
        </a:p>
        <a:p>
          <a:pPr algn="l"/>
          <a:r>
            <a:rPr lang="en-US" sz="1000" dirty="0" err="1" smtClean="0"/>
            <a:t>Bariers</a:t>
          </a:r>
          <a:r>
            <a:rPr lang="en-US" sz="1000" dirty="0" smtClean="0"/>
            <a:t> to imitation</a:t>
          </a:r>
        </a:p>
        <a:p>
          <a:pPr algn="l"/>
          <a:r>
            <a:rPr lang="en-US" sz="1000" dirty="0" smtClean="0"/>
            <a:t>Collaborative</a:t>
          </a:r>
        </a:p>
        <a:p>
          <a:pPr algn="l"/>
          <a:r>
            <a:rPr lang="en-US" sz="1000" dirty="0" smtClean="0"/>
            <a:t>Agreement</a:t>
          </a:r>
          <a:endParaRPr lang="en-US" sz="1000" dirty="0"/>
        </a:p>
      </dgm:t>
    </dgm:pt>
    <dgm:pt modelId="{6086B6E8-790F-4170-B3EC-6BA94D49E4B0}" type="parTrans" cxnId="{315F76E2-3A86-4698-8753-BF29D2767D8E}">
      <dgm:prSet/>
      <dgm:spPr/>
      <dgm:t>
        <a:bodyPr/>
        <a:lstStyle/>
        <a:p>
          <a:endParaRPr lang="en-US"/>
        </a:p>
      </dgm:t>
    </dgm:pt>
    <dgm:pt modelId="{2FE2EC01-78B8-479F-8ACA-A1F30A41099A}" type="sibTrans" cxnId="{315F76E2-3A86-4698-8753-BF29D2767D8E}">
      <dgm:prSet/>
      <dgm:spPr/>
      <dgm:t>
        <a:bodyPr/>
        <a:lstStyle/>
        <a:p>
          <a:endParaRPr lang="en-US"/>
        </a:p>
      </dgm:t>
    </dgm:pt>
    <dgm:pt modelId="{E426D324-B20D-43A4-9E6E-9830088C3259}">
      <dgm:prSet custT="1"/>
      <dgm:spPr/>
      <dgm:t>
        <a:bodyPr/>
        <a:lstStyle/>
        <a:p>
          <a:pPr algn="l"/>
          <a:r>
            <a:rPr lang="en-US" sz="1000" dirty="0" smtClean="0"/>
            <a:t>Continual Improvement</a:t>
          </a:r>
        </a:p>
        <a:p>
          <a:pPr algn="l"/>
          <a:r>
            <a:rPr lang="en-US" sz="1000" dirty="0" smtClean="0"/>
            <a:t>Product Platform</a:t>
          </a:r>
        </a:p>
        <a:p>
          <a:pPr algn="l"/>
          <a:r>
            <a:rPr lang="en-US" sz="1000" dirty="0" smtClean="0"/>
            <a:t>Radical Innovation</a:t>
          </a:r>
          <a:endParaRPr lang="en-US" sz="1000" dirty="0"/>
        </a:p>
      </dgm:t>
    </dgm:pt>
    <dgm:pt modelId="{26BB7990-73F8-4577-B857-0941CA14D37F}" type="parTrans" cxnId="{FF36356F-5FA2-4481-BEC8-8893BD0DFF42}">
      <dgm:prSet/>
      <dgm:spPr/>
      <dgm:t>
        <a:bodyPr/>
        <a:lstStyle/>
        <a:p>
          <a:endParaRPr lang="en-US"/>
        </a:p>
      </dgm:t>
    </dgm:pt>
    <dgm:pt modelId="{3AE3EBE2-30E8-4907-B330-D31673BA3A65}" type="sibTrans" cxnId="{FF36356F-5FA2-4481-BEC8-8893BD0DFF42}">
      <dgm:prSet/>
      <dgm:spPr/>
      <dgm:t>
        <a:bodyPr/>
        <a:lstStyle/>
        <a:p>
          <a:endParaRPr lang="en-US"/>
        </a:p>
      </dgm:t>
    </dgm:pt>
    <dgm:pt modelId="{3A10334C-49B1-4571-AD12-A88F81B08297}">
      <dgm:prSet custT="1"/>
      <dgm:spPr/>
      <dgm:t>
        <a:bodyPr/>
        <a:lstStyle/>
        <a:p>
          <a:pPr algn="l"/>
          <a:r>
            <a:rPr lang="en-US" sz="1000" dirty="0" smtClean="0"/>
            <a:t>Patent</a:t>
          </a:r>
        </a:p>
        <a:p>
          <a:pPr algn="l"/>
          <a:r>
            <a:rPr lang="en-US" sz="1000" dirty="0" smtClean="0"/>
            <a:t>Copyright</a:t>
          </a:r>
        </a:p>
        <a:p>
          <a:pPr algn="l"/>
          <a:r>
            <a:rPr lang="en-US" sz="1000" dirty="0" smtClean="0"/>
            <a:t>Trade Secret</a:t>
          </a:r>
        </a:p>
        <a:p>
          <a:pPr algn="l"/>
          <a:r>
            <a:rPr lang="en-US" sz="1000" dirty="0" smtClean="0"/>
            <a:t>Trademark</a:t>
          </a:r>
          <a:endParaRPr lang="en-US" sz="1000" dirty="0"/>
        </a:p>
      </dgm:t>
    </dgm:pt>
    <dgm:pt modelId="{F560BE0A-07FF-4267-8B9F-E287F412FF07}" type="parTrans" cxnId="{D84B8DB2-CE90-4E75-9DCF-A8E88C1153CF}">
      <dgm:prSet/>
      <dgm:spPr/>
      <dgm:t>
        <a:bodyPr/>
        <a:lstStyle/>
        <a:p>
          <a:endParaRPr lang="en-US"/>
        </a:p>
      </dgm:t>
    </dgm:pt>
    <dgm:pt modelId="{D1B3BAEF-8691-460F-85AA-5684DFDA4354}" type="sibTrans" cxnId="{D84B8DB2-CE90-4E75-9DCF-A8E88C1153CF}">
      <dgm:prSet/>
      <dgm:spPr/>
      <dgm:t>
        <a:bodyPr/>
        <a:lstStyle/>
        <a:p>
          <a:endParaRPr lang="en-US"/>
        </a:p>
      </dgm:t>
    </dgm:pt>
    <dgm:pt modelId="{357FCA9C-B188-4D44-BF97-16E070F5F0BB}" type="pres">
      <dgm:prSet presAssocID="{45688ABF-AC24-4AA7-9A2A-C143120CA575}" presName="hierChild1" presStyleCnt="0">
        <dgm:presLayoutVars>
          <dgm:chPref val="1"/>
          <dgm:dir/>
          <dgm:animOne val="branch"/>
          <dgm:animLvl val="lvl"/>
          <dgm:resizeHandles/>
        </dgm:presLayoutVars>
      </dgm:prSet>
      <dgm:spPr/>
      <dgm:t>
        <a:bodyPr/>
        <a:lstStyle/>
        <a:p>
          <a:endParaRPr lang="en-US"/>
        </a:p>
      </dgm:t>
    </dgm:pt>
    <dgm:pt modelId="{640E251E-16F6-46C6-9157-2809A5ACA559}" type="pres">
      <dgm:prSet presAssocID="{36452F34-699E-4C07-836D-FE4048B59FBC}" presName="hierRoot1" presStyleCnt="0"/>
      <dgm:spPr/>
    </dgm:pt>
    <dgm:pt modelId="{E0256796-57FE-4A6D-A098-FA11079CEE1D}" type="pres">
      <dgm:prSet presAssocID="{36452F34-699E-4C07-836D-FE4048B59FBC}" presName="composite" presStyleCnt="0"/>
      <dgm:spPr/>
    </dgm:pt>
    <dgm:pt modelId="{7D75D4AE-3491-4D52-A92B-79A63157BFD3}" type="pres">
      <dgm:prSet presAssocID="{36452F34-699E-4C07-836D-FE4048B59FBC}" presName="background" presStyleLbl="node0" presStyleIdx="0" presStyleCnt="1"/>
      <dgm:spPr/>
    </dgm:pt>
    <dgm:pt modelId="{1E973FE0-27F4-4827-B174-BD8810420C9B}" type="pres">
      <dgm:prSet presAssocID="{36452F34-699E-4C07-836D-FE4048B59FBC}" presName="text" presStyleLbl="fgAcc0" presStyleIdx="0" presStyleCnt="1" custScaleX="248212">
        <dgm:presLayoutVars>
          <dgm:chPref val="3"/>
        </dgm:presLayoutVars>
      </dgm:prSet>
      <dgm:spPr/>
      <dgm:t>
        <a:bodyPr/>
        <a:lstStyle/>
        <a:p>
          <a:endParaRPr lang="en-US"/>
        </a:p>
      </dgm:t>
    </dgm:pt>
    <dgm:pt modelId="{3CEFD0DB-A0E8-48F5-B667-AC6190414CB7}" type="pres">
      <dgm:prSet presAssocID="{36452F34-699E-4C07-836D-FE4048B59FBC}" presName="hierChild2" presStyleCnt="0"/>
      <dgm:spPr/>
    </dgm:pt>
    <dgm:pt modelId="{7B33C252-EE2A-49B6-8E82-C3C979692D61}" type="pres">
      <dgm:prSet presAssocID="{670844D2-F9DE-48D1-9CB7-8A391BD9D8D5}" presName="Name10" presStyleLbl="parChTrans1D2" presStyleIdx="0" presStyleCnt="3"/>
      <dgm:spPr/>
      <dgm:t>
        <a:bodyPr/>
        <a:lstStyle/>
        <a:p>
          <a:endParaRPr lang="en-US"/>
        </a:p>
      </dgm:t>
    </dgm:pt>
    <dgm:pt modelId="{D7422DC7-4357-4FC6-9E94-A5D2F6CA4231}" type="pres">
      <dgm:prSet presAssocID="{8B56666B-AD5D-406A-BF82-0442B053ECD4}" presName="hierRoot2" presStyleCnt="0"/>
      <dgm:spPr/>
    </dgm:pt>
    <dgm:pt modelId="{83A788D8-A123-4068-BAEB-61C40B207E7D}" type="pres">
      <dgm:prSet presAssocID="{8B56666B-AD5D-406A-BF82-0442B053ECD4}" presName="composite2" presStyleCnt="0"/>
      <dgm:spPr/>
    </dgm:pt>
    <dgm:pt modelId="{FC006833-DBA0-48D8-B9DD-C12242537A17}" type="pres">
      <dgm:prSet presAssocID="{8B56666B-AD5D-406A-BF82-0442B053ECD4}" presName="background2" presStyleLbl="node2" presStyleIdx="0" presStyleCnt="3">
        <dgm:style>
          <a:lnRef idx="3">
            <a:schemeClr val="lt1"/>
          </a:lnRef>
          <a:fillRef idx="1">
            <a:schemeClr val="accent1"/>
          </a:fillRef>
          <a:effectRef idx="1">
            <a:schemeClr val="accent1"/>
          </a:effectRef>
          <a:fontRef idx="minor">
            <a:schemeClr val="lt1"/>
          </a:fontRef>
        </dgm:style>
      </dgm:prSet>
      <dgm:spPr/>
    </dgm:pt>
    <dgm:pt modelId="{8E92F4D5-4F2A-471D-A0CE-3C721CA6E888}" type="pres">
      <dgm:prSet presAssocID="{8B56666B-AD5D-406A-BF82-0442B053ECD4}" presName="text2" presStyleLbl="fgAcc2" presStyleIdx="0" presStyleCnt="3" custScaleX="173705">
        <dgm:presLayoutVars>
          <dgm:chPref val="3"/>
        </dgm:presLayoutVars>
      </dgm:prSet>
      <dgm:spPr/>
      <dgm:t>
        <a:bodyPr/>
        <a:lstStyle/>
        <a:p>
          <a:endParaRPr lang="en-US"/>
        </a:p>
      </dgm:t>
    </dgm:pt>
    <dgm:pt modelId="{2BECF457-1D54-4DC1-BA77-DF84178F9627}" type="pres">
      <dgm:prSet presAssocID="{8B56666B-AD5D-406A-BF82-0442B053ECD4}" presName="hierChild3" presStyleCnt="0"/>
      <dgm:spPr/>
    </dgm:pt>
    <dgm:pt modelId="{3C520FAE-4D9F-43EA-8F90-AFD3EB989693}" type="pres">
      <dgm:prSet presAssocID="{6086B6E8-790F-4170-B3EC-6BA94D49E4B0}" presName="Name17" presStyleLbl="parChTrans1D3" presStyleIdx="0" presStyleCnt="3"/>
      <dgm:spPr/>
      <dgm:t>
        <a:bodyPr/>
        <a:lstStyle/>
        <a:p>
          <a:endParaRPr lang="en-US"/>
        </a:p>
      </dgm:t>
    </dgm:pt>
    <dgm:pt modelId="{87937734-90D9-442D-B3EF-1232170D13A3}" type="pres">
      <dgm:prSet presAssocID="{60600DED-AABF-4FB7-B537-80DA6C15D33B}" presName="hierRoot3" presStyleCnt="0"/>
      <dgm:spPr/>
    </dgm:pt>
    <dgm:pt modelId="{1F7F3D70-58A3-4339-B97D-A5AD58E8BC8F}" type="pres">
      <dgm:prSet presAssocID="{60600DED-AABF-4FB7-B537-80DA6C15D33B}" presName="composite3" presStyleCnt="0"/>
      <dgm:spPr/>
    </dgm:pt>
    <dgm:pt modelId="{5B7656B7-CB80-4BFA-A758-7B4C92808C46}" type="pres">
      <dgm:prSet presAssocID="{60600DED-AABF-4FB7-B537-80DA6C15D33B}" presName="background3" presStyleLbl="node3" presStyleIdx="0" presStyleCnt="3"/>
      <dgm:spPr/>
      <dgm:t>
        <a:bodyPr/>
        <a:lstStyle/>
        <a:p>
          <a:endParaRPr lang="en-US"/>
        </a:p>
      </dgm:t>
    </dgm:pt>
    <dgm:pt modelId="{6095885C-825A-4B63-B9C5-B4A51CAB9F1B}" type="pres">
      <dgm:prSet presAssocID="{60600DED-AABF-4FB7-B537-80DA6C15D33B}" presName="text3" presStyleLbl="fgAcc3" presStyleIdx="0" presStyleCnt="3" custScaleX="160934" custScaleY="146041">
        <dgm:presLayoutVars>
          <dgm:chPref val="3"/>
        </dgm:presLayoutVars>
      </dgm:prSet>
      <dgm:spPr/>
      <dgm:t>
        <a:bodyPr/>
        <a:lstStyle/>
        <a:p>
          <a:endParaRPr lang="en-US"/>
        </a:p>
      </dgm:t>
    </dgm:pt>
    <dgm:pt modelId="{41F45A87-22DC-42CD-AFE3-769D43A0059E}" type="pres">
      <dgm:prSet presAssocID="{60600DED-AABF-4FB7-B537-80DA6C15D33B}" presName="hierChild4" presStyleCnt="0"/>
      <dgm:spPr/>
    </dgm:pt>
    <dgm:pt modelId="{FF8C05C5-E360-43D2-B1C9-898E40BB2E62}" type="pres">
      <dgm:prSet presAssocID="{28DC231C-20A7-4FCF-B5BB-8D8DF3918685}" presName="Name10" presStyleLbl="parChTrans1D2" presStyleIdx="1" presStyleCnt="3"/>
      <dgm:spPr/>
      <dgm:t>
        <a:bodyPr/>
        <a:lstStyle/>
        <a:p>
          <a:endParaRPr lang="en-US"/>
        </a:p>
      </dgm:t>
    </dgm:pt>
    <dgm:pt modelId="{E7A6228E-03ED-4BE1-99DB-4F95C6F22DB6}" type="pres">
      <dgm:prSet presAssocID="{B5C93A36-D0C5-4029-AB4F-039CAF5DBB2E}" presName="hierRoot2" presStyleCnt="0"/>
      <dgm:spPr/>
    </dgm:pt>
    <dgm:pt modelId="{D4E3A651-81CB-459A-A170-2896B31A873B}" type="pres">
      <dgm:prSet presAssocID="{B5C93A36-D0C5-4029-AB4F-039CAF5DBB2E}" presName="composite2" presStyleCnt="0"/>
      <dgm:spPr/>
    </dgm:pt>
    <dgm:pt modelId="{B8140131-B0D9-4FB3-82BD-5699682834AA}" type="pres">
      <dgm:prSet presAssocID="{B5C93A36-D0C5-4029-AB4F-039CAF5DBB2E}" presName="background2" presStyleLbl="node2" presStyleIdx="1" presStyleCnt="3">
        <dgm:style>
          <a:lnRef idx="3">
            <a:schemeClr val="lt1"/>
          </a:lnRef>
          <a:fillRef idx="1">
            <a:schemeClr val="accent1"/>
          </a:fillRef>
          <a:effectRef idx="1">
            <a:schemeClr val="accent1"/>
          </a:effectRef>
          <a:fontRef idx="minor">
            <a:schemeClr val="lt1"/>
          </a:fontRef>
        </dgm:style>
      </dgm:prSet>
      <dgm:spPr/>
    </dgm:pt>
    <dgm:pt modelId="{2B8CC402-DA2E-433B-86E2-B37F30E55E3F}" type="pres">
      <dgm:prSet presAssocID="{B5C93A36-D0C5-4029-AB4F-039CAF5DBB2E}" presName="text2" presStyleLbl="fgAcc2" presStyleIdx="1" presStyleCnt="3" custScaleX="171669">
        <dgm:presLayoutVars>
          <dgm:chPref val="3"/>
        </dgm:presLayoutVars>
      </dgm:prSet>
      <dgm:spPr/>
      <dgm:t>
        <a:bodyPr/>
        <a:lstStyle/>
        <a:p>
          <a:endParaRPr lang="en-US"/>
        </a:p>
      </dgm:t>
    </dgm:pt>
    <dgm:pt modelId="{5F0274DA-7033-47C0-8808-FF8B8E5E96D2}" type="pres">
      <dgm:prSet presAssocID="{B5C93A36-D0C5-4029-AB4F-039CAF5DBB2E}" presName="hierChild3" presStyleCnt="0"/>
      <dgm:spPr/>
    </dgm:pt>
    <dgm:pt modelId="{DB90D4D1-1014-4E39-9A2E-E6663AA1DF9C}" type="pres">
      <dgm:prSet presAssocID="{26BB7990-73F8-4577-B857-0941CA14D37F}" presName="Name17" presStyleLbl="parChTrans1D3" presStyleIdx="1" presStyleCnt="3"/>
      <dgm:spPr/>
      <dgm:t>
        <a:bodyPr/>
        <a:lstStyle/>
        <a:p>
          <a:endParaRPr lang="en-US"/>
        </a:p>
      </dgm:t>
    </dgm:pt>
    <dgm:pt modelId="{ADEF3F7C-7190-4136-BBC2-A804F067B4CF}" type="pres">
      <dgm:prSet presAssocID="{E426D324-B20D-43A4-9E6E-9830088C3259}" presName="hierRoot3" presStyleCnt="0"/>
      <dgm:spPr/>
    </dgm:pt>
    <dgm:pt modelId="{04EF7E74-6810-4BB9-9861-58098D0114D2}" type="pres">
      <dgm:prSet presAssocID="{E426D324-B20D-43A4-9E6E-9830088C3259}" presName="composite3" presStyleCnt="0"/>
      <dgm:spPr/>
    </dgm:pt>
    <dgm:pt modelId="{D1AEF8CC-32CC-4E49-9601-C4FEE75B1DA1}" type="pres">
      <dgm:prSet presAssocID="{E426D324-B20D-43A4-9E6E-9830088C3259}" presName="background3" presStyleLbl="node3" presStyleIdx="1" presStyleCnt="3"/>
      <dgm:spPr/>
    </dgm:pt>
    <dgm:pt modelId="{3DBD3585-2482-40F3-BD0B-2CEA7C64A1A3}" type="pres">
      <dgm:prSet presAssocID="{E426D324-B20D-43A4-9E6E-9830088C3259}" presName="text3" presStyleLbl="fgAcc3" presStyleIdx="1" presStyleCnt="3" custScaleX="157863">
        <dgm:presLayoutVars>
          <dgm:chPref val="3"/>
        </dgm:presLayoutVars>
      </dgm:prSet>
      <dgm:spPr/>
      <dgm:t>
        <a:bodyPr/>
        <a:lstStyle/>
        <a:p>
          <a:endParaRPr lang="en-US"/>
        </a:p>
      </dgm:t>
    </dgm:pt>
    <dgm:pt modelId="{B09521E9-9D05-44D3-A59D-4FBAE68E5229}" type="pres">
      <dgm:prSet presAssocID="{E426D324-B20D-43A4-9E6E-9830088C3259}" presName="hierChild4" presStyleCnt="0"/>
      <dgm:spPr/>
    </dgm:pt>
    <dgm:pt modelId="{4E5515AC-DA13-4D1D-975F-0F25F9D2B08F}" type="pres">
      <dgm:prSet presAssocID="{4BC2E967-01A0-4CB8-B25B-72607DC6377E}" presName="Name10" presStyleLbl="parChTrans1D2" presStyleIdx="2" presStyleCnt="3"/>
      <dgm:spPr/>
      <dgm:t>
        <a:bodyPr/>
        <a:lstStyle/>
        <a:p>
          <a:endParaRPr lang="en-US"/>
        </a:p>
      </dgm:t>
    </dgm:pt>
    <dgm:pt modelId="{A68349C2-951E-4CB0-82B2-58AA3E8D478E}" type="pres">
      <dgm:prSet presAssocID="{62641AC5-C037-47EA-925A-188C72778303}" presName="hierRoot2" presStyleCnt="0"/>
      <dgm:spPr/>
    </dgm:pt>
    <dgm:pt modelId="{2BA67866-5305-4F8D-9227-0CE6B91AB707}" type="pres">
      <dgm:prSet presAssocID="{62641AC5-C037-47EA-925A-188C72778303}" presName="composite2" presStyleCnt="0"/>
      <dgm:spPr/>
    </dgm:pt>
    <dgm:pt modelId="{D5ED192E-B567-436C-9503-8205D8962E09}" type="pres">
      <dgm:prSet presAssocID="{62641AC5-C037-47EA-925A-188C72778303}" presName="background2" presStyleLbl="node2" presStyleIdx="2" presStyleCnt="3">
        <dgm:style>
          <a:lnRef idx="3">
            <a:schemeClr val="lt1"/>
          </a:lnRef>
          <a:fillRef idx="1">
            <a:schemeClr val="accent1"/>
          </a:fillRef>
          <a:effectRef idx="1">
            <a:schemeClr val="accent1"/>
          </a:effectRef>
          <a:fontRef idx="minor">
            <a:schemeClr val="lt1"/>
          </a:fontRef>
        </dgm:style>
      </dgm:prSet>
      <dgm:spPr/>
    </dgm:pt>
    <dgm:pt modelId="{0CCA2197-8DB9-4B0B-809A-8A1A0453BB5A}" type="pres">
      <dgm:prSet presAssocID="{62641AC5-C037-47EA-925A-188C72778303}" presName="text2" presStyleLbl="fgAcc2" presStyleIdx="2" presStyleCnt="3" custScaleX="175343">
        <dgm:presLayoutVars>
          <dgm:chPref val="3"/>
        </dgm:presLayoutVars>
      </dgm:prSet>
      <dgm:spPr/>
      <dgm:t>
        <a:bodyPr/>
        <a:lstStyle/>
        <a:p>
          <a:endParaRPr lang="en-US"/>
        </a:p>
      </dgm:t>
    </dgm:pt>
    <dgm:pt modelId="{7EEA0CD4-74E4-4BEF-8C2F-B21C78609910}" type="pres">
      <dgm:prSet presAssocID="{62641AC5-C037-47EA-925A-188C72778303}" presName="hierChild3" presStyleCnt="0"/>
      <dgm:spPr/>
    </dgm:pt>
    <dgm:pt modelId="{F8B905E8-79C3-44D2-9BB9-1DD2D30E0872}" type="pres">
      <dgm:prSet presAssocID="{F560BE0A-07FF-4267-8B9F-E287F412FF07}" presName="Name17" presStyleLbl="parChTrans1D3" presStyleIdx="2" presStyleCnt="3"/>
      <dgm:spPr/>
      <dgm:t>
        <a:bodyPr/>
        <a:lstStyle/>
        <a:p>
          <a:endParaRPr lang="en-US"/>
        </a:p>
      </dgm:t>
    </dgm:pt>
    <dgm:pt modelId="{4E898520-E2D1-44AD-A2B4-A0F2D46C882A}" type="pres">
      <dgm:prSet presAssocID="{3A10334C-49B1-4571-AD12-A88F81B08297}" presName="hierRoot3" presStyleCnt="0"/>
      <dgm:spPr/>
    </dgm:pt>
    <dgm:pt modelId="{07DC9C10-087F-40F2-88DC-C3C39E0357F1}" type="pres">
      <dgm:prSet presAssocID="{3A10334C-49B1-4571-AD12-A88F81B08297}" presName="composite3" presStyleCnt="0"/>
      <dgm:spPr/>
    </dgm:pt>
    <dgm:pt modelId="{0FFC33E4-EF19-4ABA-B2A7-96614857CEAE}" type="pres">
      <dgm:prSet presAssocID="{3A10334C-49B1-4571-AD12-A88F81B08297}" presName="background3" presStyleLbl="node3" presStyleIdx="2" presStyleCnt="3"/>
      <dgm:spPr/>
    </dgm:pt>
    <dgm:pt modelId="{2C9045E4-7BE3-419B-B4A0-6014290B360E}" type="pres">
      <dgm:prSet presAssocID="{3A10334C-49B1-4571-AD12-A88F81B08297}" presName="text3" presStyleLbl="fgAcc3" presStyleIdx="2" presStyleCnt="3" custScaleX="146529">
        <dgm:presLayoutVars>
          <dgm:chPref val="3"/>
        </dgm:presLayoutVars>
      </dgm:prSet>
      <dgm:spPr/>
      <dgm:t>
        <a:bodyPr/>
        <a:lstStyle/>
        <a:p>
          <a:endParaRPr lang="en-US"/>
        </a:p>
      </dgm:t>
    </dgm:pt>
    <dgm:pt modelId="{2A4D92BB-B5CE-4221-8623-3F581659193B}" type="pres">
      <dgm:prSet presAssocID="{3A10334C-49B1-4571-AD12-A88F81B08297}" presName="hierChild4" presStyleCnt="0"/>
      <dgm:spPr/>
    </dgm:pt>
  </dgm:ptLst>
  <dgm:cxnLst>
    <dgm:cxn modelId="{4600400F-D7E4-4743-AC4A-CDA012230AED}" type="presOf" srcId="{45688ABF-AC24-4AA7-9A2A-C143120CA575}" destId="{357FCA9C-B188-4D44-BF97-16E070F5F0BB}" srcOrd="0" destOrd="0" presId="urn:microsoft.com/office/officeart/2005/8/layout/hierarchy1"/>
    <dgm:cxn modelId="{B1256685-C71F-4813-91CC-40186E101478}" srcId="{36452F34-699E-4C07-836D-FE4048B59FBC}" destId="{8B56666B-AD5D-406A-BF82-0442B053ECD4}" srcOrd="0" destOrd="0" parTransId="{670844D2-F9DE-48D1-9CB7-8A391BD9D8D5}" sibTransId="{AAE4E519-642B-42E6-A31F-3C39A23C1FB9}"/>
    <dgm:cxn modelId="{F5967ED1-F400-4D87-BA82-294884E708F6}" type="presOf" srcId="{6086B6E8-790F-4170-B3EC-6BA94D49E4B0}" destId="{3C520FAE-4D9F-43EA-8F90-AFD3EB989693}" srcOrd="0" destOrd="0" presId="urn:microsoft.com/office/officeart/2005/8/layout/hierarchy1"/>
    <dgm:cxn modelId="{A7159624-9E07-41B0-A27F-B00A77AD3719}" type="presOf" srcId="{E426D324-B20D-43A4-9E6E-9830088C3259}" destId="{3DBD3585-2482-40F3-BD0B-2CEA7C64A1A3}" srcOrd="0" destOrd="0" presId="urn:microsoft.com/office/officeart/2005/8/layout/hierarchy1"/>
    <dgm:cxn modelId="{D0112D4F-3A52-4FAE-B258-B69CCEF08A3B}" type="presOf" srcId="{36452F34-699E-4C07-836D-FE4048B59FBC}" destId="{1E973FE0-27F4-4827-B174-BD8810420C9B}" srcOrd="0" destOrd="0" presId="urn:microsoft.com/office/officeart/2005/8/layout/hierarchy1"/>
    <dgm:cxn modelId="{EA4F355C-9771-4AA4-93C8-9168F4ABFE4F}" type="presOf" srcId="{28DC231C-20A7-4FCF-B5BB-8D8DF3918685}" destId="{FF8C05C5-E360-43D2-B1C9-898E40BB2E62}" srcOrd="0" destOrd="0" presId="urn:microsoft.com/office/officeart/2005/8/layout/hierarchy1"/>
    <dgm:cxn modelId="{D84B8DB2-CE90-4E75-9DCF-A8E88C1153CF}" srcId="{62641AC5-C037-47EA-925A-188C72778303}" destId="{3A10334C-49B1-4571-AD12-A88F81B08297}" srcOrd="0" destOrd="0" parTransId="{F560BE0A-07FF-4267-8B9F-E287F412FF07}" sibTransId="{D1B3BAEF-8691-460F-85AA-5684DFDA4354}"/>
    <dgm:cxn modelId="{19FDCEEE-03D1-4652-BD68-B382F0CBD88F}" srcId="{45688ABF-AC24-4AA7-9A2A-C143120CA575}" destId="{36452F34-699E-4C07-836D-FE4048B59FBC}" srcOrd="0" destOrd="0" parTransId="{869D92AA-B457-4CFD-BB88-1F9AAFC94C81}" sibTransId="{1DC32554-EB32-407B-BD90-16A8B4338601}"/>
    <dgm:cxn modelId="{E4B06CB3-0DEE-41C0-851F-A72B2E65CFEE}" type="presOf" srcId="{F560BE0A-07FF-4267-8B9F-E287F412FF07}" destId="{F8B905E8-79C3-44D2-9BB9-1DD2D30E0872}" srcOrd="0" destOrd="0" presId="urn:microsoft.com/office/officeart/2005/8/layout/hierarchy1"/>
    <dgm:cxn modelId="{E9D12319-493C-4E45-8DFA-CD14AF808F71}" type="presOf" srcId="{62641AC5-C037-47EA-925A-188C72778303}" destId="{0CCA2197-8DB9-4B0B-809A-8A1A0453BB5A}" srcOrd="0" destOrd="0" presId="urn:microsoft.com/office/officeart/2005/8/layout/hierarchy1"/>
    <dgm:cxn modelId="{6E260E15-C805-4108-B74E-EA7018AA96CE}" type="presOf" srcId="{3A10334C-49B1-4571-AD12-A88F81B08297}" destId="{2C9045E4-7BE3-419B-B4A0-6014290B360E}" srcOrd="0" destOrd="0" presId="urn:microsoft.com/office/officeart/2005/8/layout/hierarchy1"/>
    <dgm:cxn modelId="{C72D965E-F97D-4537-9487-CB48064B89A1}" type="presOf" srcId="{60600DED-AABF-4FB7-B537-80DA6C15D33B}" destId="{6095885C-825A-4B63-B9C5-B4A51CAB9F1B}" srcOrd="0" destOrd="0" presId="urn:microsoft.com/office/officeart/2005/8/layout/hierarchy1"/>
    <dgm:cxn modelId="{E2D4B2C5-E552-4A36-9A1D-FB8137B2A859}" type="presOf" srcId="{8B56666B-AD5D-406A-BF82-0442B053ECD4}" destId="{8E92F4D5-4F2A-471D-A0CE-3C721CA6E888}" srcOrd="0" destOrd="0" presId="urn:microsoft.com/office/officeart/2005/8/layout/hierarchy1"/>
    <dgm:cxn modelId="{B71E7567-ACF9-42B6-A6AC-46E1751C2943}" type="presOf" srcId="{670844D2-F9DE-48D1-9CB7-8A391BD9D8D5}" destId="{7B33C252-EE2A-49B6-8E82-C3C979692D61}" srcOrd="0" destOrd="0" presId="urn:microsoft.com/office/officeart/2005/8/layout/hierarchy1"/>
    <dgm:cxn modelId="{315F76E2-3A86-4698-8753-BF29D2767D8E}" srcId="{8B56666B-AD5D-406A-BF82-0442B053ECD4}" destId="{60600DED-AABF-4FB7-B537-80DA6C15D33B}" srcOrd="0" destOrd="0" parTransId="{6086B6E8-790F-4170-B3EC-6BA94D49E4B0}" sibTransId="{2FE2EC01-78B8-479F-8ACA-A1F30A41099A}"/>
    <dgm:cxn modelId="{43AB2327-D606-4944-B7D4-2FF082259025}" srcId="{36452F34-699E-4C07-836D-FE4048B59FBC}" destId="{62641AC5-C037-47EA-925A-188C72778303}" srcOrd="2" destOrd="0" parTransId="{4BC2E967-01A0-4CB8-B25B-72607DC6377E}" sibTransId="{31A6990B-70B9-412F-AB54-E953C868A12F}"/>
    <dgm:cxn modelId="{1814CFCE-FAED-452E-B790-2C6EF248D8A0}" type="presOf" srcId="{B5C93A36-D0C5-4029-AB4F-039CAF5DBB2E}" destId="{2B8CC402-DA2E-433B-86E2-B37F30E55E3F}" srcOrd="0" destOrd="0" presId="urn:microsoft.com/office/officeart/2005/8/layout/hierarchy1"/>
    <dgm:cxn modelId="{B460358C-EDA7-495F-9E25-5B5165C68543}" type="presOf" srcId="{26BB7990-73F8-4577-B857-0941CA14D37F}" destId="{DB90D4D1-1014-4E39-9A2E-E6663AA1DF9C}" srcOrd="0" destOrd="0" presId="urn:microsoft.com/office/officeart/2005/8/layout/hierarchy1"/>
    <dgm:cxn modelId="{AA48462D-EEA1-4279-A06B-E79F75EC1CEF}" type="presOf" srcId="{4BC2E967-01A0-4CB8-B25B-72607DC6377E}" destId="{4E5515AC-DA13-4D1D-975F-0F25F9D2B08F}" srcOrd="0" destOrd="0" presId="urn:microsoft.com/office/officeart/2005/8/layout/hierarchy1"/>
    <dgm:cxn modelId="{FF36356F-5FA2-4481-BEC8-8893BD0DFF42}" srcId="{B5C93A36-D0C5-4029-AB4F-039CAF5DBB2E}" destId="{E426D324-B20D-43A4-9E6E-9830088C3259}" srcOrd="0" destOrd="0" parTransId="{26BB7990-73F8-4577-B857-0941CA14D37F}" sibTransId="{3AE3EBE2-30E8-4907-B330-D31673BA3A65}"/>
    <dgm:cxn modelId="{A3BC54AB-8BC2-4D73-8F4E-2E9641E519D0}" srcId="{36452F34-699E-4C07-836D-FE4048B59FBC}" destId="{B5C93A36-D0C5-4029-AB4F-039CAF5DBB2E}" srcOrd="1" destOrd="0" parTransId="{28DC231C-20A7-4FCF-B5BB-8D8DF3918685}" sibTransId="{A274815A-6C7C-449F-B8FE-D2D688E7DE4E}"/>
    <dgm:cxn modelId="{D35C3367-B2DE-4EA4-88FD-A176BF378C2D}" type="presParOf" srcId="{357FCA9C-B188-4D44-BF97-16E070F5F0BB}" destId="{640E251E-16F6-46C6-9157-2809A5ACA559}" srcOrd="0" destOrd="0" presId="urn:microsoft.com/office/officeart/2005/8/layout/hierarchy1"/>
    <dgm:cxn modelId="{C6A5A15B-21AE-4637-953E-F6ED878567C2}" type="presParOf" srcId="{640E251E-16F6-46C6-9157-2809A5ACA559}" destId="{E0256796-57FE-4A6D-A098-FA11079CEE1D}" srcOrd="0" destOrd="0" presId="urn:microsoft.com/office/officeart/2005/8/layout/hierarchy1"/>
    <dgm:cxn modelId="{7D12373A-5DF5-4706-82AD-5CB02B24B6A1}" type="presParOf" srcId="{E0256796-57FE-4A6D-A098-FA11079CEE1D}" destId="{7D75D4AE-3491-4D52-A92B-79A63157BFD3}" srcOrd="0" destOrd="0" presId="urn:microsoft.com/office/officeart/2005/8/layout/hierarchy1"/>
    <dgm:cxn modelId="{50016761-7AAE-4C27-AE2E-088A25D982C3}" type="presParOf" srcId="{E0256796-57FE-4A6D-A098-FA11079CEE1D}" destId="{1E973FE0-27F4-4827-B174-BD8810420C9B}" srcOrd="1" destOrd="0" presId="urn:microsoft.com/office/officeart/2005/8/layout/hierarchy1"/>
    <dgm:cxn modelId="{AC08DC6B-564C-41BA-B090-76425D03467F}" type="presParOf" srcId="{640E251E-16F6-46C6-9157-2809A5ACA559}" destId="{3CEFD0DB-A0E8-48F5-B667-AC6190414CB7}" srcOrd="1" destOrd="0" presId="urn:microsoft.com/office/officeart/2005/8/layout/hierarchy1"/>
    <dgm:cxn modelId="{A6E39E24-494D-4883-9EE4-E221647A00A0}" type="presParOf" srcId="{3CEFD0DB-A0E8-48F5-B667-AC6190414CB7}" destId="{7B33C252-EE2A-49B6-8E82-C3C979692D61}" srcOrd="0" destOrd="0" presId="urn:microsoft.com/office/officeart/2005/8/layout/hierarchy1"/>
    <dgm:cxn modelId="{47824186-1AE6-4D4D-B685-5790BE67E79C}" type="presParOf" srcId="{3CEFD0DB-A0E8-48F5-B667-AC6190414CB7}" destId="{D7422DC7-4357-4FC6-9E94-A5D2F6CA4231}" srcOrd="1" destOrd="0" presId="urn:microsoft.com/office/officeart/2005/8/layout/hierarchy1"/>
    <dgm:cxn modelId="{F6AC5E27-DB3D-412F-90F7-126D8CCBB5AF}" type="presParOf" srcId="{D7422DC7-4357-4FC6-9E94-A5D2F6CA4231}" destId="{83A788D8-A123-4068-BAEB-61C40B207E7D}" srcOrd="0" destOrd="0" presId="urn:microsoft.com/office/officeart/2005/8/layout/hierarchy1"/>
    <dgm:cxn modelId="{0317671C-1D0D-41B7-BF8B-0C0EDDC8BF19}" type="presParOf" srcId="{83A788D8-A123-4068-BAEB-61C40B207E7D}" destId="{FC006833-DBA0-48D8-B9DD-C12242537A17}" srcOrd="0" destOrd="0" presId="urn:microsoft.com/office/officeart/2005/8/layout/hierarchy1"/>
    <dgm:cxn modelId="{626F0152-9FD3-4DEC-B438-1DBD783D6113}" type="presParOf" srcId="{83A788D8-A123-4068-BAEB-61C40B207E7D}" destId="{8E92F4D5-4F2A-471D-A0CE-3C721CA6E888}" srcOrd="1" destOrd="0" presId="urn:microsoft.com/office/officeart/2005/8/layout/hierarchy1"/>
    <dgm:cxn modelId="{E82825BF-5250-4ACC-B865-CD692582F426}" type="presParOf" srcId="{D7422DC7-4357-4FC6-9E94-A5D2F6CA4231}" destId="{2BECF457-1D54-4DC1-BA77-DF84178F9627}" srcOrd="1" destOrd="0" presId="urn:microsoft.com/office/officeart/2005/8/layout/hierarchy1"/>
    <dgm:cxn modelId="{5B30E68B-443D-4474-80F1-72E5C50DF4DA}" type="presParOf" srcId="{2BECF457-1D54-4DC1-BA77-DF84178F9627}" destId="{3C520FAE-4D9F-43EA-8F90-AFD3EB989693}" srcOrd="0" destOrd="0" presId="urn:microsoft.com/office/officeart/2005/8/layout/hierarchy1"/>
    <dgm:cxn modelId="{ED5A0C3B-0FF2-40F6-8BAB-E073FAD1927D}" type="presParOf" srcId="{2BECF457-1D54-4DC1-BA77-DF84178F9627}" destId="{87937734-90D9-442D-B3EF-1232170D13A3}" srcOrd="1" destOrd="0" presId="urn:microsoft.com/office/officeart/2005/8/layout/hierarchy1"/>
    <dgm:cxn modelId="{262A1A48-6A82-45F0-895D-FDE0845E2594}" type="presParOf" srcId="{87937734-90D9-442D-B3EF-1232170D13A3}" destId="{1F7F3D70-58A3-4339-B97D-A5AD58E8BC8F}" srcOrd="0" destOrd="0" presId="urn:microsoft.com/office/officeart/2005/8/layout/hierarchy1"/>
    <dgm:cxn modelId="{8BB5C722-1CCA-4080-9A76-595CED44592F}" type="presParOf" srcId="{1F7F3D70-58A3-4339-B97D-A5AD58E8BC8F}" destId="{5B7656B7-CB80-4BFA-A758-7B4C92808C46}" srcOrd="0" destOrd="0" presId="urn:microsoft.com/office/officeart/2005/8/layout/hierarchy1"/>
    <dgm:cxn modelId="{2FB8CAC2-19DC-428D-8FC1-671FB32D97DD}" type="presParOf" srcId="{1F7F3D70-58A3-4339-B97D-A5AD58E8BC8F}" destId="{6095885C-825A-4B63-B9C5-B4A51CAB9F1B}" srcOrd="1" destOrd="0" presId="urn:microsoft.com/office/officeart/2005/8/layout/hierarchy1"/>
    <dgm:cxn modelId="{144B87D7-4D35-42B8-9143-B318B3BFCDEA}" type="presParOf" srcId="{87937734-90D9-442D-B3EF-1232170D13A3}" destId="{41F45A87-22DC-42CD-AFE3-769D43A0059E}" srcOrd="1" destOrd="0" presId="urn:microsoft.com/office/officeart/2005/8/layout/hierarchy1"/>
    <dgm:cxn modelId="{934A8EA3-9DD5-4551-BCB5-A4E98D5CEFBD}" type="presParOf" srcId="{3CEFD0DB-A0E8-48F5-B667-AC6190414CB7}" destId="{FF8C05C5-E360-43D2-B1C9-898E40BB2E62}" srcOrd="2" destOrd="0" presId="urn:microsoft.com/office/officeart/2005/8/layout/hierarchy1"/>
    <dgm:cxn modelId="{E5F1F60D-4A4C-441C-A93F-779503CA7566}" type="presParOf" srcId="{3CEFD0DB-A0E8-48F5-B667-AC6190414CB7}" destId="{E7A6228E-03ED-4BE1-99DB-4F95C6F22DB6}" srcOrd="3" destOrd="0" presId="urn:microsoft.com/office/officeart/2005/8/layout/hierarchy1"/>
    <dgm:cxn modelId="{230A1158-2471-4D87-ADFD-8D47133EAE72}" type="presParOf" srcId="{E7A6228E-03ED-4BE1-99DB-4F95C6F22DB6}" destId="{D4E3A651-81CB-459A-A170-2896B31A873B}" srcOrd="0" destOrd="0" presId="urn:microsoft.com/office/officeart/2005/8/layout/hierarchy1"/>
    <dgm:cxn modelId="{81BC900B-BA6B-4F86-8F43-F1092120E63D}" type="presParOf" srcId="{D4E3A651-81CB-459A-A170-2896B31A873B}" destId="{B8140131-B0D9-4FB3-82BD-5699682834AA}" srcOrd="0" destOrd="0" presId="urn:microsoft.com/office/officeart/2005/8/layout/hierarchy1"/>
    <dgm:cxn modelId="{3882403C-7080-4F06-AC70-D65D21D98560}" type="presParOf" srcId="{D4E3A651-81CB-459A-A170-2896B31A873B}" destId="{2B8CC402-DA2E-433B-86E2-B37F30E55E3F}" srcOrd="1" destOrd="0" presId="urn:microsoft.com/office/officeart/2005/8/layout/hierarchy1"/>
    <dgm:cxn modelId="{9E86E11C-A259-4D09-81D9-DD1A8E47EA88}" type="presParOf" srcId="{E7A6228E-03ED-4BE1-99DB-4F95C6F22DB6}" destId="{5F0274DA-7033-47C0-8808-FF8B8E5E96D2}" srcOrd="1" destOrd="0" presId="urn:microsoft.com/office/officeart/2005/8/layout/hierarchy1"/>
    <dgm:cxn modelId="{DB5726F9-4E45-4A3B-83AB-C8FD8ED41784}" type="presParOf" srcId="{5F0274DA-7033-47C0-8808-FF8B8E5E96D2}" destId="{DB90D4D1-1014-4E39-9A2E-E6663AA1DF9C}" srcOrd="0" destOrd="0" presId="urn:microsoft.com/office/officeart/2005/8/layout/hierarchy1"/>
    <dgm:cxn modelId="{77C4F92C-D189-4575-96FC-CC29F7D11272}" type="presParOf" srcId="{5F0274DA-7033-47C0-8808-FF8B8E5E96D2}" destId="{ADEF3F7C-7190-4136-BBC2-A804F067B4CF}" srcOrd="1" destOrd="0" presId="urn:microsoft.com/office/officeart/2005/8/layout/hierarchy1"/>
    <dgm:cxn modelId="{58E6B0EE-F09C-4C8D-98C1-3FC2CA472BFD}" type="presParOf" srcId="{ADEF3F7C-7190-4136-BBC2-A804F067B4CF}" destId="{04EF7E74-6810-4BB9-9861-58098D0114D2}" srcOrd="0" destOrd="0" presId="urn:microsoft.com/office/officeart/2005/8/layout/hierarchy1"/>
    <dgm:cxn modelId="{373C458E-7F68-48AD-8557-12EB5E94DB9B}" type="presParOf" srcId="{04EF7E74-6810-4BB9-9861-58098D0114D2}" destId="{D1AEF8CC-32CC-4E49-9601-C4FEE75B1DA1}" srcOrd="0" destOrd="0" presId="urn:microsoft.com/office/officeart/2005/8/layout/hierarchy1"/>
    <dgm:cxn modelId="{47F81F5F-FC18-4EF3-9371-CD8E4BAAFEC2}" type="presParOf" srcId="{04EF7E74-6810-4BB9-9861-58098D0114D2}" destId="{3DBD3585-2482-40F3-BD0B-2CEA7C64A1A3}" srcOrd="1" destOrd="0" presId="urn:microsoft.com/office/officeart/2005/8/layout/hierarchy1"/>
    <dgm:cxn modelId="{9BA85F53-3B41-4128-A4CB-17B9B23B42ED}" type="presParOf" srcId="{ADEF3F7C-7190-4136-BBC2-A804F067B4CF}" destId="{B09521E9-9D05-44D3-A59D-4FBAE68E5229}" srcOrd="1" destOrd="0" presId="urn:microsoft.com/office/officeart/2005/8/layout/hierarchy1"/>
    <dgm:cxn modelId="{17D56437-87E4-41AE-AA7A-5FDB09D9DF69}" type="presParOf" srcId="{3CEFD0DB-A0E8-48F5-B667-AC6190414CB7}" destId="{4E5515AC-DA13-4D1D-975F-0F25F9D2B08F}" srcOrd="4" destOrd="0" presId="urn:microsoft.com/office/officeart/2005/8/layout/hierarchy1"/>
    <dgm:cxn modelId="{A5497A70-1FFE-4B29-B76F-E5538573DE75}" type="presParOf" srcId="{3CEFD0DB-A0E8-48F5-B667-AC6190414CB7}" destId="{A68349C2-951E-4CB0-82B2-58AA3E8D478E}" srcOrd="5" destOrd="0" presId="urn:microsoft.com/office/officeart/2005/8/layout/hierarchy1"/>
    <dgm:cxn modelId="{9FCBBCAE-1A90-40D7-94FC-41A90DD7C824}" type="presParOf" srcId="{A68349C2-951E-4CB0-82B2-58AA3E8D478E}" destId="{2BA67866-5305-4F8D-9227-0CE6B91AB707}" srcOrd="0" destOrd="0" presId="urn:microsoft.com/office/officeart/2005/8/layout/hierarchy1"/>
    <dgm:cxn modelId="{543FCF0B-C9A8-4AE6-AB30-D3B87ACF3700}" type="presParOf" srcId="{2BA67866-5305-4F8D-9227-0CE6B91AB707}" destId="{D5ED192E-B567-436C-9503-8205D8962E09}" srcOrd="0" destOrd="0" presId="urn:microsoft.com/office/officeart/2005/8/layout/hierarchy1"/>
    <dgm:cxn modelId="{8FACA3C0-3B76-48B1-9586-90AF8DAAAC5A}" type="presParOf" srcId="{2BA67866-5305-4F8D-9227-0CE6B91AB707}" destId="{0CCA2197-8DB9-4B0B-809A-8A1A0453BB5A}" srcOrd="1" destOrd="0" presId="urn:microsoft.com/office/officeart/2005/8/layout/hierarchy1"/>
    <dgm:cxn modelId="{A19C95D7-5ADD-4363-8E21-6902D2737185}" type="presParOf" srcId="{A68349C2-951E-4CB0-82B2-58AA3E8D478E}" destId="{7EEA0CD4-74E4-4BEF-8C2F-B21C78609910}" srcOrd="1" destOrd="0" presId="urn:microsoft.com/office/officeart/2005/8/layout/hierarchy1"/>
    <dgm:cxn modelId="{3226E922-CED7-44AB-A8AD-975C5CFA8F36}" type="presParOf" srcId="{7EEA0CD4-74E4-4BEF-8C2F-B21C78609910}" destId="{F8B905E8-79C3-44D2-9BB9-1DD2D30E0872}" srcOrd="0" destOrd="0" presId="urn:microsoft.com/office/officeart/2005/8/layout/hierarchy1"/>
    <dgm:cxn modelId="{60514BDB-3F1E-484F-9B11-BFE40652A002}" type="presParOf" srcId="{7EEA0CD4-74E4-4BEF-8C2F-B21C78609910}" destId="{4E898520-E2D1-44AD-A2B4-A0F2D46C882A}" srcOrd="1" destOrd="0" presId="urn:microsoft.com/office/officeart/2005/8/layout/hierarchy1"/>
    <dgm:cxn modelId="{B60B18CC-B681-45DD-A377-8BAF4C7CCC9A}" type="presParOf" srcId="{4E898520-E2D1-44AD-A2B4-A0F2D46C882A}" destId="{07DC9C10-087F-40F2-88DC-C3C39E0357F1}" srcOrd="0" destOrd="0" presId="urn:microsoft.com/office/officeart/2005/8/layout/hierarchy1"/>
    <dgm:cxn modelId="{C3C95CF8-1225-4FF4-BF89-62C61C122D53}" type="presParOf" srcId="{07DC9C10-087F-40F2-88DC-C3C39E0357F1}" destId="{0FFC33E4-EF19-4ABA-B2A7-96614857CEAE}" srcOrd="0" destOrd="0" presId="urn:microsoft.com/office/officeart/2005/8/layout/hierarchy1"/>
    <dgm:cxn modelId="{A1716213-B3B0-4D2A-8AED-03746C682D25}" type="presParOf" srcId="{07DC9C10-087F-40F2-88DC-C3C39E0357F1}" destId="{2C9045E4-7BE3-419B-B4A0-6014290B360E}" srcOrd="1" destOrd="0" presId="urn:microsoft.com/office/officeart/2005/8/layout/hierarchy1"/>
    <dgm:cxn modelId="{C1909EB2-9D15-49FE-B21C-2F01138B94BF}" type="presParOf" srcId="{4E898520-E2D1-44AD-A2B4-A0F2D46C882A}" destId="{2A4D92BB-B5CE-4221-8623-3F581659193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B905E8-79C3-44D2-9BB9-1DD2D30E0872}">
      <dsp:nvSpPr>
        <dsp:cNvPr id="0" name=""/>
        <dsp:cNvSpPr/>
      </dsp:nvSpPr>
      <dsp:spPr>
        <a:xfrm>
          <a:off x="6366590" y="1896432"/>
          <a:ext cx="91440" cy="352880"/>
        </a:xfrm>
        <a:custGeom>
          <a:avLst/>
          <a:gdLst/>
          <a:ahLst/>
          <a:cxnLst/>
          <a:rect l="0" t="0" r="0" b="0"/>
          <a:pathLst>
            <a:path>
              <a:moveTo>
                <a:pt x="45720" y="0"/>
              </a:moveTo>
              <a:lnTo>
                <a:pt x="45720" y="352880"/>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5515AC-DA13-4D1D-975F-0F25F9D2B08F}">
      <dsp:nvSpPr>
        <dsp:cNvPr id="0" name=""/>
        <dsp:cNvSpPr/>
      </dsp:nvSpPr>
      <dsp:spPr>
        <a:xfrm>
          <a:off x="4047392" y="773078"/>
          <a:ext cx="2364918" cy="352880"/>
        </a:xfrm>
        <a:custGeom>
          <a:avLst/>
          <a:gdLst/>
          <a:ahLst/>
          <a:cxnLst/>
          <a:rect l="0" t="0" r="0" b="0"/>
          <a:pathLst>
            <a:path>
              <a:moveTo>
                <a:pt x="0" y="0"/>
              </a:moveTo>
              <a:lnTo>
                <a:pt x="0" y="240477"/>
              </a:lnTo>
              <a:lnTo>
                <a:pt x="2364918" y="240477"/>
              </a:lnTo>
              <a:lnTo>
                <a:pt x="2364918" y="35288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90D4D1-1014-4E39-9A2E-E6663AA1DF9C}">
      <dsp:nvSpPr>
        <dsp:cNvPr id="0" name=""/>
        <dsp:cNvSpPr/>
      </dsp:nvSpPr>
      <dsp:spPr>
        <a:xfrm>
          <a:off x="3991734" y="1896432"/>
          <a:ext cx="91440" cy="352880"/>
        </a:xfrm>
        <a:custGeom>
          <a:avLst/>
          <a:gdLst/>
          <a:ahLst/>
          <a:cxnLst/>
          <a:rect l="0" t="0" r="0" b="0"/>
          <a:pathLst>
            <a:path>
              <a:moveTo>
                <a:pt x="45720" y="0"/>
              </a:moveTo>
              <a:lnTo>
                <a:pt x="45720" y="352880"/>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F8C05C5-E360-43D2-B1C9-898E40BB2E62}">
      <dsp:nvSpPr>
        <dsp:cNvPr id="0" name=""/>
        <dsp:cNvSpPr/>
      </dsp:nvSpPr>
      <dsp:spPr>
        <a:xfrm>
          <a:off x="3991734" y="773078"/>
          <a:ext cx="91440" cy="352880"/>
        </a:xfrm>
        <a:custGeom>
          <a:avLst/>
          <a:gdLst/>
          <a:ahLst/>
          <a:cxnLst/>
          <a:rect l="0" t="0" r="0" b="0"/>
          <a:pathLst>
            <a:path>
              <a:moveTo>
                <a:pt x="55657" y="0"/>
              </a:moveTo>
              <a:lnTo>
                <a:pt x="55657" y="240477"/>
              </a:lnTo>
              <a:lnTo>
                <a:pt x="45720" y="240477"/>
              </a:lnTo>
              <a:lnTo>
                <a:pt x="45720" y="35288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520FAE-4D9F-43EA-8F90-AFD3EB989693}">
      <dsp:nvSpPr>
        <dsp:cNvPr id="0" name=""/>
        <dsp:cNvSpPr/>
      </dsp:nvSpPr>
      <dsp:spPr>
        <a:xfrm>
          <a:off x="1626816" y="1896432"/>
          <a:ext cx="91440" cy="352880"/>
        </a:xfrm>
        <a:custGeom>
          <a:avLst/>
          <a:gdLst/>
          <a:ahLst/>
          <a:cxnLst/>
          <a:rect l="0" t="0" r="0" b="0"/>
          <a:pathLst>
            <a:path>
              <a:moveTo>
                <a:pt x="45720" y="0"/>
              </a:moveTo>
              <a:lnTo>
                <a:pt x="45720" y="352880"/>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33C252-EE2A-49B6-8E82-C3C979692D61}">
      <dsp:nvSpPr>
        <dsp:cNvPr id="0" name=""/>
        <dsp:cNvSpPr/>
      </dsp:nvSpPr>
      <dsp:spPr>
        <a:xfrm>
          <a:off x="1672536" y="773078"/>
          <a:ext cx="2374855" cy="352880"/>
        </a:xfrm>
        <a:custGeom>
          <a:avLst/>
          <a:gdLst/>
          <a:ahLst/>
          <a:cxnLst/>
          <a:rect l="0" t="0" r="0" b="0"/>
          <a:pathLst>
            <a:path>
              <a:moveTo>
                <a:pt x="2374855" y="0"/>
              </a:moveTo>
              <a:lnTo>
                <a:pt x="2374855" y="240477"/>
              </a:lnTo>
              <a:lnTo>
                <a:pt x="0" y="240477"/>
              </a:lnTo>
              <a:lnTo>
                <a:pt x="0" y="35288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75D4AE-3491-4D52-A92B-79A63157BFD3}">
      <dsp:nvSpPr>
        <dsp:cNvPr id="0" name=""/>
        <dsp:cNvSpPr/>
      </dsp:nvSpPr>
      <dsp:spPr>
        <a:xfrm>
          <a:off x="2541559" y="2605"/>
          <a:ext cx="3011664" cy="77047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973FE0-27F4-4827-B174-BD8810420C9B}">
      <dsp:nvSpPr>
        <dsp:cNvPr id="0" name=""/>
        <dsp:cNvSpPr/>
      </dsp:nvSpPr>
      <dsp:spPr>
        <a:xfrm>
          <a:off x="2676375" y="130680"/>
          <a:ext cx="3011664" cy="770473"/>
        </a:xfrm>
        <a:prstGeom prst="roundRect">
          <a:avLst>
            <a:gd name="adj" fmla="val 10000"/>
          </a:avLst>
        </a:prstGeom>
        <a:gradFill rotWithShape="1">
          <a:gsLst>
            <a:gs pos="0">
              <a:schemeClr val="accent6">
                <a:shade val="63000"/>
                <a:satMod val="110000"/>
              </a:schemeClr>
            </a:gs>
            <a:gs pos="30000">
              <a:schemeClr val="accent6">
                <a:shade val="90000"/>
                <a:satMod val="120000"/>
              </a:schemeClr>
            </a:gs>
            <a:gs pos="45000">
              <a:schemeClr val="accent6">
                <a:shade val="100000"/>
                <a:satMod val="128000"/>
              </a:schemeClr>
            </a:gs>
            <a:gs pos="55000">
              <a:schemeClr val="accent6">
                <a:shade val="100000"/>
                <a:satMod val="128000"/>
              </a:schemeClr>
            </a:gs>
            <a:gs pos="73000">
              <a:schemeClr val="accent6">
                <a:shade val="90000"/>
                <a:satMod val="120000"/>
              </a:schemeClr>
            </a:gs>
            <a:gs pos="100000">
              <a:schemeClr val="accent6">
                <a:shade val="63000"/>
                <a:satMod val="110000"/>
              </a:schemeClr>
            </a:gs>
          </a:gsLst>
          <a:lin ang="950000" scaled="1"/>
        </a:gradFill>
        <a:ln>
          <a:noFill/>
        </a:ln>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dsp:spPr>
      <dsp:style>
        <a:lnRef idx="0">
          <a:schemeClr val="accent6"/>
        </a:lnRef>
        <a:fillRef idx="3">
          <a:schemeClr val="accent6"/>
        </a:fillRef>
        <a:effectRef idx="3">
          <a:schemeClr val="accent6"/>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Intellectual Property Strategy</a:t>
          </a:r>
          <a:endParaRPr lang="en-US" sz="2400" kern="1200" dirty="0"/>
        </a:p>
      </dsp:txBody>
      <dsp:txXfrm>
        <a:off x="2698941" y="153246"/>
        <a:ext cx="2966532" cy="725341"/>
      </dsp:txXfrm>
    </dsp:sp>
    <dsp:sp modelId="{FC006833-DBA0-48D8-B9DD-C12242537A17}">
      <dsp:nvSpPr>
        <dsp:cNvPr id="0" name=""/>
        <dsp:cNvSpPr/>
      </dsp:nvSpPr>
      <dsp:spPr>
        <a:xfrm>
          <a:off x="618716" y="1125959"/>
          <a:ext cx="2107638" cy="770473"/>
        </a:xfrm>
        <a:prstGeom prst="roundRect">
          <a:avLst>
            <a:gd name="adj" fmla="val 10000"/>
          </a:avLst>
        </a:prstGeom>
        <a:solidFill>
          <a:schemeClr val="accent1"/>
        </a:solidFill>
        <a:ln w="53975" cap="flat" cmpd="dbl" algn="ctr">
          <a:solidFill>
            <a:schemeClr val="lt1"/>
          </a:solidFill>
          <a:prstDash val="solid"/>
        </a:ln>
        <a:effectLst>
          <a:outerShdw blurRad="38100" dist="25400" dir="5400000" rotWithShape="0">
            <a:srgbClr val="000000">
              <a:alpha val="40000"/>
            </a:srgbClr>
          </a:outerShdw>
        </a:effectLst>
      </dsp:spPr>
      <dsp:style>
        <a:lnRef idx="3">
          <a:schemeClr val="lt1"/>
        </a:lnRef>
        <a:fillRef idx="1">
          <a:schemeClr val="accent1"/>
        </a:fillRef>
        <a:effectRef idx="1">
          <a:schemeClr val="accent1"/>
        </a:effectRef>
        <a:fontRef idx="minor">
          <a:schemeClr val="lt1"/>
        </a:fontRef>
      </dsp:style>
    </dsp:sp>
    <dsp:sp modelId="{8E92F4D5-4F2A-471D-A0CE-3C721CA6E888}">
      <dsp:nvSpPr>
        <dsp:cNvPr id="0" name=""/>
        <dsp:cNvSpPr/>
      </dsp:nvSpPr>
      <dsp:spPr>
        <a:xfrm>
          <a:off x="753532" y="1254034"/>
          <a:ext cx="2107638" cy="770473"/>
        </a:xfrm>
        <a:prstGeom prst="roundRect">
          <a:avLst>
            <a:gd name="adj" fmla="val 10000"/>
          </a:avLst>
        </a:prstGeom>
        <a:gradFill rotWithShape="1">
          <a:gsLst>
            <a:gs pos="0">
              <a:schemeClr val="accent2">
                <a:shade val="63000"/>
                <a:satMod val="110000"/>
              </a:schemeClr>
            </a:gs>
            <a:gs pos="30000">
              <a:schemeClr val="accent2">
                <a:shade val="90000"/>
                <a:satMod val="120000"/>
              </a:schemeClr>
            </a:gs>
            <a:gs pos="45000">
              <a:schemeClr val="accent2">
                <a:shade val="100000"/>
                <a:satMod val="128000"/>
              </a:schemeClr>
            </a:gs>
            <a:gs pos="55000">
              <a:schemeClr val="accent2">
                <a:shade val="100000"/>
                <a:satMod val="128000"/>
              </a:schemeClr>
            </a:gs>
            <a:gs pos="73000">
              <a:schemeClr val="accent2">
                <a:shade val="90000"/>
                <a:satMod val="120000"/>
              </a:schemeClr>
            </a:gs>
            <a:gs pos="100000">
              <a:schemeClr val="accent2">
                <a:shade val="63000"/>
                <a:satMod val="110000"/>
              </a:schemeClr>
            </a:gs>
          </a:gsLst>
          <a:lin ang="950000" scaled="1"/>
        </a:gradFill>
        <a:ln>
          <a:noFill/>
        </a:ln>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dsp:spPr>
      <dsp:style>
        <a:lnRef idx="0">
          <a:schemeClr val="accent2"/>
        </a:lnRef>
        <a:fillRef idx="3">
          <a:schemeClr val="accent2"/>
        </a:fillRef>
        <a:effectRef idx="3">
          <a:schemeClr val="accent2"/>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Product-Market Action</a:t>
          </a:r>
          <a:endParaRPr lang="en-US" sz="1800" kern="1200" dirty="0"/>
        </a:p>
      </dsp:txBody>
      <dsp:txXfrm>
        <a:off x="776098" y="1276600"/>
        <a:ext cx="2062506" cy="725341"/>
      </dsp:txXfrm>
    </dsp:sp>
    <dsp:sp modelId="{5B7656B7-CB80-4BFA-A758-7B4C92808C46}">
      <dsp:nvSpPr>
        <dsp:cNvPr id="0" name=""/>
        <dsp:cNvSpPr/>
      </dsp:nvSpPr>
      <dsp:spPr>
        <a:xfrm>
          <a:off x="696194" y="2249313"/>
          <a:ext cx="1952682" cy="112520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95885C-825A-4B63-B9C5-B4A51CAB9F1B}">
      <dsp:nvSpPr>
        <dsp:cNvPr id="0" name=""/>
        <dsp:cNvSpPr/>
      </dsp:nvSpPr>
      <dsp:spPr>
        <a:xfrm>
          <a:off x="831010" y="2377388"/>
          <a:ext cx="1952682" cy="112520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l" defTabSz="444500">
            <a:lnSpc>
              <a:spcPct val="90000"/>
            </a:lnSpc>
            <a:spcBef>
              <a:spcPct val="0"/>
            </a:spcBef>
            <a:spcAft>
              <a:spcPct val="35000"/>
            </a:spcAft>
          </a:pPr>
          <a:r>
            <a:rPr lang="en-US" sz="1000" kern="1200" dirty="0" smtClean="0"/>
            <a:t>Standards</a:t>
          </a:r>
        </a:p>
        <a:p>
          <a:pPr lvl="0" algn="l" defTabSz="444500">
            <a:lnSpc>
              <a:spcPct val="90000"/>
            </a:lnSpc>
            <a:spcBef>
              <a:spcPct val="0"/>
            </a:spcBef>
            <a:spcAft>
              <a:spcPct val="35000"/>
            </a:spcAft>
          </a:pPr>
          <a:r>
            <a:rPr lang="en-US" sz="1000" kern="1200" dirty="0" err="1" smtClean="0"/>
            <a:t>Bariers</a:t>
          </a:r>
          <a:r>
            <a:rPr lang="en-US" sz="1000" kern="1200" dirty="0" smtClean="0"/>
            <a:t> to imitation</a:t>
          </a:r>
        </a:p>
        <a:p>
          <a:pPr lvl="0" algn="l" defTabSz="444500">
            <a:lnSpc>
              <a:spcPct val="90000"/>
            </a:lnSpc>
            <a:spcBef>
              <a:spcPct val="0"/>
            </a:spcBef>
            <a:spcAft>
              <a:spcPct val="35000"/>
            </a:spcAft>
          </a:pPr>
          <a:r>
            <a:rPr lang="en-US" sz="1000" kern="1200" dirty="0" smtClean="0"/>
            <a:t>Collaborative</a:t>
          </a:r>
        </a:p>
        <a:p>
          <a:pPr lvl="0" algn="l" defTabSz="444500">
            <a:lnSpc>
              <a:spcPct val="90000"/>
            </a:lnSpc>
            <a:spcBef>
              <a:spcPct val="0"/>
            </a:spcBef>
            <a:spcAft>
              <a:spcPct val="35000"/>
            </a:spcAft>
          </a:pPr>
          <a:r>
            <a:rPr lang="en-US" sz="1000" kern="1200" dirty="0" smtClean="0"/>
            <a:t>Agreement</a:t>
          </a:r>
          <a:endParaRPr lang="en-US" sz="1000" kern="1200" dirty="0"/>
        </a:p>
      </dsp:txBody>
      <dsp:txXfrm>
        <a:off x="863966" y="2410344"/>
        <a:ext cx="1886770" cy="1059294"/>
      </dsp:txXfrm>
    </dsp:sp>
    <dsp:sp modelId="{B8140131-B0D9-4FB3-82BD-5699682834AA}">
      <dsp:nvSpPr>
        <dsp:cNvPr id="0" name=""/>
        <dsp:cNvSpPr/>
      </dsp:nvSpPr>
      <dsp:spPr>
        <a:xfrm>
          <a:off x="2995987" y="1125959"/>
          <a:ext cx="2082934" cy="770473"/>
        </a:xfrm>
        <a:prstGeom prst="roundRect">
          <a:avLst>
            <a:gd name="adj" fmla="val 10000"/>
          </a:avLst>
        </a:prstGeom>
        <a:solidFill>
          <a:schemeClr val="accent1"/>
        </a:solidFill>
        <a:ln w="53975" cap="flat" cmpd="dbl" algn="ctr">
          <a:solidFill>
            <a:schemeClr val="lt1"/>
          </a:solidFill>
          <a:prstDash val="solid"/>
        </a:ln>
        <a:effectLst>
          <a:outerShdw blurRad="38100" dist="25400" dir="5400000" rotWithShape="0">
            <a:srgbClr val="000000">
              <a:alpha val="40000"/>
            </a:srgbClr>
          </a:outerShdw>
        </a:effectLst>
      </dsp:spPr>
      <dsp:style>
        <a:lnRef idx="3">
          <a:schemeClr val="lt1"/>
        </a:lnRef>
        <a:fillRef idx="1">
          <a:schemeClr val="accent1"/>
        </a:fillRef>
        <a:effectRef idx="1">
          <a:schemeClr val="accent1"/>
        </a:effectRef>
        <a:fontRef idx="minor">
          <a:schemeClr val="lt1"/>
        </a:fontRef>
      </dsp:style>
    </dsp:sp>
    <dsp:sp modelId="{2B8CC402-DA2E-433B-86E2-B37F30E55E3F}">
      <dsp:nvSpPr>
        <dsp:cNvPr id="0" name=""/>
        <dsp:cNvSpPr/>
      </dsp:nvSpPr>
      <dsp:spPr>
        <a:xfrm>
          <a:off x="3130803" y="1254034"/>
          <a:ext cx="2082934" cy="770473"/>
        </a:xfrm>
        <a:prstGeom prst="roundRect">
          <a:avLst>
            <a:gd name="adj" fmla="val 10000"/>
          </a:avLst>
        </a:prstGeom>
        <a:gradFill rotWithShape="1">
          <a:gsLst>
            <a:gs pos="0">
              <a:schemeClr val="accent2">
                <a:shade val="63000"/>
                <a:satMod val="110000"/>
              </a:schemeClr>
            </a:gs>
            <a:gs pos="30000">
              <a:schemeClr val="accent2">
                <a:shade val="90000"/>
                <a:satMod val="120000"/>
              </a:schemeClr>
            </a:gs>
            <a:gs pos="45000">
              <a:schemeClr val="accent2">
                <a:shade val="100000"/>
                <a:satMod val="128000"/>
              </a:schemeClr>
            </a:gs>
            <a:gs pos="55000">
              <a:schemeClr val="accent2">
                <a:shade val="100000"/>
                <a:satMod val="128000"/>
              </a:schemeClr>
            </a:gs>
            <a:gs pos="73000">
              <a:schemeClr val="accent2">
                <a:shade val="90000"/>
                <a:satMod val="120000"/>
              </a:schemeClr>
            </a:gs>
            <a:gs pos="100000">
              <a:schemeClr val="accent2">
                <a:shade val="63000"/>
                <a:satMod val="110000"/>
              </a:schemeClr>
            </a:gs>
          </a:gsLst>
          <a:lin ang="950000" scaled="1"/>
        </a:gradFill>
        <a:ln>
          <a:noFill/>
        </a:ln>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dsp:spPr>
      <dsp:style>
        <a:lnRef idx="0">
          <a:schemeClr val="accent2"/>
        </a:lnRef>
        <a:fillRef idx="3">
          <a:schemeClr val="accent2"/>
        </a:fillRef>
        <a:effectRef idx="3">
          <a:schemeClr val="accent2"/>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Continual Innovation</a:t>
          </a:r>
          <a:endParaRPr lang="en-US" sz="2100" kern="1200" dirty="0"/>
        </a:p>
      </dsp:txBody>
      <dsp:txXfrm>
        <a:off x="3153369" y="1276600"/>
        <a:ext cx="2037802" cy="725341"/>
      </dsp:txXfrm>
    </dsp:sp>
    <dsp:sp modelId="{D1AEF8CC-32CC-4E49-9601-C4FEE75B1DA1}">
      <dsp:nvSpPr>
        <dsp:cNvPr id="0" name=""/>
        <dsp:cNvSpPr/>
      </dsp:nvSpPr>
      <dsp:spPr>
        <a:xfrm>
          <a:off x="3079744" y="2249313"/>
          <a:ext cx="1915420" cy="77047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BD3585-2482-40F3-BD0B-2CEA7C64A1A3}">
      <dsp:nvSpPr>
        <dsp:cNvPr id="0" name=""/>
        <dsp:cNvSpPr/>
      </dsp:nvSpPr>
      <dsp:spPr>
        <a:xfrm>
          <a:off x="3214560" y="2377388"/>
          <a:ext cx="1915420" cy="77047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l" defTabSz="444500">
            <a:lnSpc>
              <a:spcPct val="90000"/>
            </a:lnSpc>
            <a:spcBef>
              <a:spcPct val="0"/>
            </a:spcBef>
            <a:spcAft>
              <a:spcPct val="35000"/>
            </a:spcAft>
          </a:pPr>
          <a:r>
            <a:rPr lang="en-US" sz="1000" kern="1200" dirty="0" smtClean="0"/>
            <a:t>Continual Improvement</a:t>
          </a:r>
        </a:p>
        <a:p>
          <a:pPr lvl="0" algn="l" defTabSz="444500">
            <a:lnSpc>
              <a:spcPct val="90000"/>
            </a:lnSpc>
            <a:spcBef>
              <a:spcPct val="0"/>
            </a:spcBef>
            <a:spcAft>
              <a:spcPct val="35000"/>
            </a:spcAft>
          </a:pPr>
          <a:r>
            <a:rPr lang="en-US" sz="1000" kern="1200" dirty="0" smtClean="0"/>
            <a:t>Product Platform</a:t>
          </a:r>
        </a:p>
        <a:p>
          <a:pPr lvl="0" algn="l" defTabSz="444500">
            <a:lnSpc>
              <a:spcPct val="90000"/>
            </a:lnSpc>
            <a:spcBef>
              <a:spcPct val="0"/>
            </a:spcBef>
            <a:spcAft>
              <a:spcPct val="35000"/>
            </a:spcAft>
          </a:pPr>
          <a:r>
            <a:rPr lang="en-US" sz="1000" kern="1200" dirty="0" smtClean="0"/>
            <a:t>Radical Innovation</a:t>
          </a:r>
          <a:endParaRPr lang="en-US" sz="1000" kern="1200" dirty="0"/>
        </a:p>
      </dsp:txBody>
      <dsp:txXfrm>
        <a:off x="3237126" y="2399954"/>
        <a:ext cx="1870288" cy="725341"/>
      </dsp:txXfrm>
    </dsp:sp>
    <dsp:sp modelId="{D5ED192E-B567-436C-9503-8205D8962E09}">
      <dsp:nvSpPr>
        <dsp:cNvPr id="0" name=""/>
        <dsp:cNvSpPr/>
      </dsp:nvSpPr>
      <dsp:spPr>
        <a:xfrm>
          <a:off x="5348554" y="1125959"/>
          <a:ext cx="2127513" cy="770473"/>
        </a:xfrm>
        <a:prstGeom prst="roundRect">
          <a:avLst>
            <a:gd name="adj" fmla="val 10000"/>
          </a:avLst>
        </a:prstGeom>
        <a:solidFill>
          <a:schemeClr val="accent1"/>
        </a:solidFill>
        <a:ln w="53975" cap="flat" cmpd="dbl" algn="ctr">
          <a:solidFill>
            <a:schemeClr val="lt1"/>
          </a:solidFill>
          <a:prstDash val="solid"/>
        </a:ln>
        <a:effectLst>
          <a:outerShdw blurRad="38100" dist="25400" dir="5400000" rotWithShape="0">
            <a:srgbClr val="000000">
              <a:alpha val="40000"/>
            </a:srgbClr>
          </a:outerShdw>
        </a:effectLst>
      </dsp:spPr>
      <dsp:style>
        <a:lnRef idx="3">
          <a:schemeClr val="lt1"/>
        </a:lnRef>
        <a:fillRef idx="1">
          <a:schemeClr val="accent1"/>
        </a:fillRef>
        <a:effectRef idx="1">
          <a:schemeClr val="accent1"/>
        </a:effectRef>
        <a:fontRef idx="minor">
          <a:schemeClr val="lt1"/>
        </a:fontRef>
      </dsp:style>
    </dsp:sp>
    <dsp:sp modelId="{0CCA2197-8DB9-4B0B-809A-8A1A0453BB5A}">
      <dsp:nvSpPr>
        <dsp:cNvPr id="0" name=""/>
        <dsp:cNvSpPr/>
      </dsp:nvSpPr>
      <dsp:spPr>
        <a:xfrm>
          <a:off x="5483370" y="1254034"/>
          <a:ext cx="2127513" cy="770473"/>
        </a:xfrm>
        <a:prstGeom prst="roundRect">
          <a:avLst>
            <a:gd name="adj" fmla="val 10000"/>
          </a:avLst>
        </a:prstGeom>
        <a:gradFill rotWithShape="1">
          <a:gsLst>
            <a:gs pos="0">
              <a:schemeClr val="accent2">
                <a:shade val="63000"/>
                <a:satMod val="110000"/>
              </a:schemeClr>
            </a:gs>
            <a:gs pos="30000">
              <a:schemeClr val="accent2">
                <a:shade val="90000"/>
                <a:satMod val="120000"/>
              </a:schemeClr>
            </a:gs>
            <a:gs pos="45000">
              <a:schemeClr val="accent2">
                <a:shade val="100000"/>
                <a:satMod val="128000"/>
              </a:schemeClr>
            </a:gs>
            <a:gs pos="55000">
              <a:schemeClr val="accent2">
                <a:shade val="100000"/>
                <a:satMod val="128000"/>
              </a:schemeClr>
            </a:gs>
            <a:gs pos="73000">
              <a:schemeClr val="accent2">
                <a:shade val="90000"/>
                <a:satMod val="120000"/>
              </a:schemeClr>
            </a:gs>
            <a:gs pos="100000">
              <a:schemeClr val="accent2">
                <a:shade val="63000"/>
                <a:satMod val="110000"/>
              </a:schemeClr>
            </a:gs>
          </a:gsLst>
          <a:lin ang="950000" scaled="1"/>
        </a:gradFill>
        <a:ln>
          <a:noFill/>
        </a:ln>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dsp:spPr>
      <dsp:style>
        <a:lnRef idx="0">
          <a:schemeClr val="accent2"/>
        </a:lnRef>
        <a:fillRef idx="3">
          <a:schemeClr val="accent2"/>
        </a:fillRef>
        <a:effectRef idx="3">
          <a:schemeClr val="accent2"/>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Legal Strategy</a:t>
          </a:r>
          <a:endParaRPr lang="en-US" sz="2100" kern="1200" dirty="0"/>
        </a:p>
      </dsp:txBody>
      <dsp:txXfrm>
        <a:off x="5505936" y="1276600"/>
        <a:ext cx="2082381" cy="725341"/>
      </dsp:txXfrm>
    </dsp:sp>
    <dsp:sp modelId="{0FFC33E4-EF19-4ABA-B2A7-96614857CEAE}">
      <dsp:nvSpPr>
        <dsp:cNvPr id="0" name=""/>
        <dsp:cNvSpPr/>
      </dsp:nvSpPr>
      <dsp:spPr>
        <a:xfrm>
          <a:off x="5523360" y="2249313"/>
          <a:ext cx="1777900" cy="77047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9045E4-7BE3-419B-B4A0-6014290B360E}">
      <dsp:nvSpPr>
        <dsp:cNvPr id="0" name=""/>
        <dsp:cNvSpPr/>
      </dsp:nvSpPr>
      <dsp:spPr>
        <a:xfrm>
          <a:off x="5658176" y="2377388"/>
          <a:ext cx="1777900" cy="77047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l" defTabSz="444500">
            <a:lnSpc>
              <a:spcPct val="90000"/>
            </a:lnSpc>
            <a:spcBef>
              <a:spcPct val="0"/>
            </a:spcBef>
            <a:spcAft>
              <a:spcPct val="35000"/>
            </a:spcAft>
          </a:pPr>
          <a:r>
            <a:rPr lang="en-US" sz="1000" kern="1200" dirty="0" smtClean="0"/>
            <a:t>Patent</a:t>
          </a:r>
        </a:p>
        <a:p>
          <a:pPr lvl="0" algn="l" defTabSz="444500">
            <a:lnSpc>
              <a:spcPct val="90000"/>
            </a:lnSpc>
            <a:spcBef>
              <a:spcPct val="0"/>
            </a:spcBef>
            <a:spcAft>
              <a:spcPct val="35000"/>
            </a:spcAft>
          </a:pPr>
          <a:r>
            <a:rPr lang="en-US" sz="1000" kern="1200" dirty="0" smtClean="0"/>
            <a:t>Copyright</a:t>
          </a:r>
        </a:p>
        <a:p>
          <a:pPr lvl="0" algn="l" defTabSz="444500">
            <a:lnSpc>
              <a:spcPct val="90000"/>
            </a:lnSpc>
            <a:spcBef>
              <a:spcPct val="0"/>
            </a:spcBef>
            <a:spcAft>
              <a:spcPct val="35000"/>
            </a:spcAft>
          </a:pPr>
          <a:r>
            <a:rPr lang="en-US" sz="1000" kern="1200" dirty="0" smtClean="0"/>
            <a:t>Trade Secret</a:t>
          </a:r>
        </a:p>
        <a:p>
          <a:pPr lvl="0" algn="l" defTabSz="444500">
            <a:lnSpc>
              <a:spcPct val="90000"/>
            </a:lnSpc>
            <a:spcBef>
              <a:spcPct val="0"/>
            </a:spcBef>
            <a:spcAft>
              <a:spcPct val="35000"/>
            </a:spcAft>
          </a:pPr>
          <a:r>
            <a:rPr lang="en-US" sz="1000" kern="1200" dirty="0" smtClean="0"/>
            <a:t>Trademark</a:t>
          </a:r>
          <a:endParaRPr lang="en-US" sz="1000" kern="1200" dirty="0"/>
        </a:p>
      </dsp:txBody>
      <dsp:txXfrm>
        <a:off x="5680742" y="2399954"/>
        <a:ext cx="1732768" cy="72534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D9661F-4DFB-444F-90A8-7A3577872BC4}" type="datetimeFigureOut">
              <a:rPr lang="en-US" smtClean="0"/>
              <a:t>6/4/2013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2C1E2A-57DA-40D3-A90F-4455D537D726}" type="slidenum">
              <a:rPr lang="en-US" smtClean="0"/>
              <a:t>‹#›</a:t>
            </a:fld>
            <a:endParaRPr lang="en-US"/>
          </a:p>
        </p:txBody>
      </p:sp>
    </p:spTree>
    <p:extLst>
      <p:ext uri="{BB962C8B-B14F-4D97-AF65-F5344CB8AC3E}">
        <p14:creationId xmlns:p14="http://schemas.microsoft.com/office/powerpoint/2010/main" val="3759479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mtClean="0"/>
              <a:t>Thwart = menggagalkan</a:t>
            </a:r>
            <a:endParaRPr lang="en-US"/>
          </a:p>
        </p:txBody>
      </p:sp>
      <p:sp>
        <p:nvSpPr>
          <p:cNvPr id="4" name="Slide Number Placeholder 3"/>
          <p:cNvSpPr>
            <a:spLocks noGrp="1"/>
          </p:cNvSpPr>
          <p:nvPr>
            <p:ph type="sldNum" sz="quarter" idx="10"/>
          </p:nvPr>
        </p:nvSpPr>
        <p:spPr/>
        <p:txBody>
          <a:bodyPr/>
          <a:lstStyle/>
          <a:p>
            <a:fld id="{242C1E2A-57DA-40D3-A90F-4455D537D726}" type="slidenum">
              <a:rPr lang="en-US" smtClean="0"/>
              <a:t>8</a:t>
            </a:fld>
            <a:endParaRPr lang="en-US"/>
          </a:p>
        </p:txBody>
      </p:sp>
    </p:spTree>
    <p:extLst>
      <p:ext uri="{BB962C8B-B14F-4D97-AF65-F5344CB8AC3E}">
        <p14:creationId xmlns:p14="http://schemas.microsoft.com/office/powerpoint/2010/main" val="831158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200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193965"/>
            <a:ext cx="9144000" cy="1191"/>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1771650"/>
            <a:ext cx="4114800" cy="84582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2284095"/>
            <a:ext cx="4013200" cy="321469"/>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1798320"/>
            <a:ext cx="4013200" cy="44958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FBCE932A-44A2-47C4-9BCB-56B6D2340B98}" type="datetimeFigureOut">
              <a:rPr lang="en-US" smtClean="0"/>
              <a:t>6/4/2013</a:t>
            </a:fld>
            <a:endParaRPr lang="en-US"/>
          </a:p>
        </p:txBody>
      </p:sp>
      <p:sp>
        <p:nvSpPr>
          <p:cNvPr id="17" name="Slide Number Placeholder 16"/>
          <p:cNvSpPr>
            <a:spLocks noGrp="1"/>
          </p:cNvSpPr>
          <p:nvPr>
            <p:ph type="sldNum" sz="quarter" idx="11"/>
          </p:nvPr>
        </p:nvSpPr>
        <p:spPr/>
        <p:txBody>
          <a:bodyPr/>
          <a:lstStyle/>
          <a:p>
            <a:fld id="{6EB27ACD-64E2-4B00-90FA-84103A13C642}" type="slidenum">
              <a:rPr lang="en-US" smtClean="0"/>
              <a:t>‹#›</a:t>
            </a:fld>
            <a:endParaRPr lang="en-US"/>
          </a:p>
        </p:txBody>
      </p:sp>
      <p:sp>
        <p:nvSpPr>
          <p:cNvPr id="19" name="Footer Placeholder 18"/>
          <p:cNvSpPr>
            <a:spLocks noGrp="1"/>
          </p:cNvSpPr>
          <p:nvPr>
            <p:ph type="ftr" sz="quarter" idx="12"/>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1515618"/>
            <a:ext cx="8229600" cy="305638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FBCE932A-44A2-47C4-9BCB-56B6D2340B98}" type="datetimeFigureOut">
              <a:rPr lang="en-US" smtClean="0"/>
              <a:t>6/4/2013</a:t>
            </a:fld>
            <a:endParaRPr lang="en-US"/>
          </a:p>
        </p:txBody>
      </p:sp>
      <p:sp>
        <p:nvSpPr>
          <p:cNvPr id="12" name="Slide Number Placeholder 11"/>
          <p:cNvSpPr>
            <a:spLocks noGrp="1"/>
          </p:cNvSpPr>
          <p:nvPr>
            <p:ph type="sldNum" sz="quarter" idx="15"/>
          </p:nvPr>
        </p:nvSpPr>
        <p:spPr/>
        <p:txBody>
          <a:bodyPr/>
          <a:lstStyle/>
          <a:p>
            <a:fld id="{6EB27ACD-64E2-4B00-90FA-84103A13C642}" type="slidenum">
              <a:rPr lang="en-US" smtClean="0"/>
              <a:t>‹#›</a:t>
            </a:fld>
            <a:endParaRPr lang="en-US"/>
          </a:p>
        </p:txBody>
      </p:sp>
      <p:sp>
        <p:nvSpPr>
          <p:cNvPr id="13" name="Footer Placeholder 12"/>
          <p:cNvSpPr>
            <a:spLocks noGrp="1"/>
          </p:cNvSpPr>
          <p:nvPr>
            <p:ph type="ftr" sz="quarter" idx="16"/>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2942082"/>
            <a:ext cx="9144000" cy="22014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2941320"/>
            <a:ext cx="9144000" cy="1191"/>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2526030"/>
            <a:ext cx="4114800" cy="84582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3" y="2525435"/>
            <a:ext cx="4085897" cy="530116"/>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3" y="3063433"/>
            <a:ext cx="4106917" cy="297821"/>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FBCE932A-44A2-47C4-9BCB-56B6D2340B98}" type="datetimeFigureOut">
              <a:rPr lang="en-US" smtClean="0"/>
              <a:t>6/4/2013</a:t>
            </a:fld>
            <a:endParaRPr lang="en-US"/>
          </a:p>
        </p:txBody>
      </p:sp>
      <p:sp>
        <p:nvSpPr>
          <p:cNvPr id="14" name="Slide Number Placeholder 13"/>
          <p:cNvSpPr>
            <a:spLocks noGrp="1"/>
          </p:cNvSpPr>
          <p:nvPr>
            <p:ph type="sldNum" sz="quarter" idx="11"/>
          </p:nvPr>
        </p:nvSpPr>
        <p:spPr/>
        <p:txBody>
          <a:bodyPr/>
          <a:lstStyle/>
          <a:p>
            <a:fld id="{6EB27ACD-64E2-4B00-90FA-84103A13C642}"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1515618"/>
            <a:ext cx="4023360" cy="30038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1515618"/>
            <a:ext cx="4023360" cy="30038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FBCE932A-44A2-47C4-9BCB-56B6D2340B98}" type="datetimeFigureOut">
              <a:rPr lang="en-US" smtClean="0"/>
              <a:t>6/4/2013</a:t>
            </a:fld>
            <a:endParaRPr lang="en-US"/>
          </a:p>
        </p:txBody>
      </p:sp>
      <p:sp>
        <p:nvSpPr>
          <p:cNvPr id="12" name="Slide Number Placeholder 11"/>
          <p:cNvSpPr>
            <a:spLocks noGrp="1"/>
          </p:cNvSpPr>
          <p:nvPr>
            <p:ph type="sldNum" sz="quarter" idx="16"/>
          </p:nvPr>
        </p:nvSpPr>
        <p:spPr/>
        <p:txBody>
          <a:bodyPr/>
          <a:lstStyle/>
          <a:p>
            <a:fld id="{6EB27ACD-64E2-4B00-90FA-84103A13C642}" type="slidenum">
              <a:rPr lang="en-US" smtClean="0"/>
              <a:t>‹#›</a:t>
            </a:fld>
            <a:endParaRPr lang="en-US"/>
          </a:p>
        </p:txBody>
      </p:sp>
      <p:sp>
        <p:nvSpPr>
          <p:cNvPr id="13" name="Footer Placeholder 12"/>
          <p:cNvSpPr>
            <a:spLocks noGrp="1"/>
          </p:cNvSpPr>
          <p:nvPr>
            <p:ph type="ftr" sz="quarter" idx="17"/>
          </p:nvPr>
        </p:nvSpPr>
        <p:spPr/>
        <p:txBody>
          <a:bodyPr/>
          <a:lstStyle/>
          <a:p>
            <a:endParaRPr lang="en-US"/>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114550"/>
            <a:ext cx="4023360" cy="240715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112264"/>
            <a:ext cx="4023360" cy="240715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1515618"/>
            <a:ext cx="4023360" cy="528066"/>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1515618"/>
            <a:ext cx="4023360" cy="528066"/>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FBCE932A-44A2-47C4-9BCB-56B6D2340B98}" type="datetimeFigureOut">
              <a:rPr lang="en-US" smtClean="0"/>
              <a:t>6/4/2013</a:t>
            </a:fld>
            <a:endParaRPr lang="en-US"/>
          </a:p>
        </p:txBody>
      </p:sp>
      <p:sp>
        <p:nvSpPr>
          <p:cNvPr id="12" name="Slide Number Placeholder 11"/>
          <p:cNvSpPr>
            <a:spLocks noGrp="1"/>
          </p:cNvSpPr>
          <p:nvPr>
            <p:ph type="sldNum" sz="quarter" idx="17"/>
          </p:nvPr>
        </p:nvSpPr>
        <p:spPr/>
        <p:txBody>
          <a:bodyPr/>
          <a:lstStyle/>
          <a:p>
            <a:fld id="{6EB27ACD-64E2-4B00-90FA-84103A13C642}" type="slidenum">
              <a:rPr lang="en-US" smtClean="0"/>
              <a:t>‹#›</a:t>
            </a:fld>
            <a:endParaRPr lang="en-US"/>
          </a:p>
        </p:txBody>
      </p:sp>
      <p:sp>
        <p:nvSpPr>
          <p:cNvPr id="13" name="Footer Placeholder 12"/>
          <p:cNvSpPr>
            <a:spLocks noGrp="1"/>
          </p:cNvSpPr>
          <p:nvPr>
            <p:ph type="ftr" sz="quarter" idx="18"/>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FBCE932A-44A2-47C4-9BCB-56B6D2340B98}" type="datetimeFigureOut">
              <a:rPr lang="en-US" smtClean="0"/>
              <a:t>6/4/2013</a:t>
            </a:fld>
            <a:endParaRPr lang="en-US"/>
          </a:p>
        </p:txBody>
      </p:sp>
      <p:sp>
        <p:nvSpPr>
          <p:cNvPr id="16" name="Slide Number Placeholder 15"/>
          <p:cNvSpPr>
            <a:spLocks noGrp="1"/>
          </p:cNvSpPr>
          <p:nvPr>
            <p:ph type="sldNum" sz="quarter" idx="11"/>
          </p:nvPr>
        </p:nvSpPr>
        <p:spPr/>
        <p:txBody>
          <a:bodyPr/>
          <a:lstStyle/>
          <a:p>
            <a:fld id="{6EB27ACD-64E2-4B00-90FA-84103A13C642}"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FBCE932A-44A2-47C4-9BCB-56B6D2340B98}" type="datetimeFigureOut">
              <a:rPr lang="en-US" smtClean="0"/>
              <a:t>6/4/2013</a:t>
            </a:fld>
            <a:endParaRPr lang="en-US"/>
          </a:p>
        </p:txBody>
      </p:sp>
      <p:sp>
        <p:nvSpPr>
          <p:cNvPr id="8" name="Slide Number Placeholder 7"/>
          <p:cNvSpPr>
            <a:spLocks noGrp="1"/>
          </p:cNvSpPr>
          <p:nvPr>
            <p:ph type="sldNum" sz="quarter" idx="11"/>
          </p:nvPr>
        </p:nvSpPr>
        <p:spPr/>
        <p:txBody>
          <a:bodyPr/>
          <a:lstStyle/>
          <a:p>
            <a:fld id="{6EB27ACD-64E2-4B00-90FA-84103A13C642}"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435894"/>
            <a:ext cx="6172200" cy="263318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4135374"/>
            <a:ext cx="5669280" cy="41148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FBCE932A-44A2-47C4-9BCB-56B6D2340B98}" type="datetimeFigureOut">
              <a:rPr lang="en-US" smtClean="0"/>
              <a:t>6/4/2013</a:t>
            </a:fld>
            <a:endParaRPr lang="en-US"/>
          </a:p>
        </p:txBody>
      </p:sp>
      <p:sp>
        <p:nvSpPr>
          <p:cNvPr id="19" name="Slide Number Placeholder 18"/>
          <p:cNvSpPr>
            <a:spLocks noGrp="1"/>
          </p:cNvSpPr>
          <p:nvPr>
            <p:ph type="sldNum" sz="quarter" idx="16"/>
          </p:nvPr>
        </p:nvSpPr>
        <p:spPr/>
        <p:txBody>
          <a:bodyPr/>
          <a:lstStyle/>
          <a:p>
            <a:fld id="{6EB27ACD-64E2-4B00-90FA-84103A13C642}" type="slidenum">
              <a:rPr lang="en-US" smtClean="0"/>
              <a:t>‹#›</a:t>
            </a:fld>
            <a:endParaRPr lang="en-US"/>
          </a:p>
        </p:txBody>
      </p:sp>
      <p:sp>
        <p:nvSpPr>
          <p:cNvPr id="23" name="Footer Placeholder 22"/>
          <p:cNvSpPr>
            <a:spLocks noGrp="1"/>
          </p:cNvSpPr>
          <p:nvPr>
            <p:ph type="ftr" sz="quarter" idx="17"/>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1520188"/>
            <a:ext cx="5439582" cy="2447813"/>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4137660"/>
            <a:ext cx="5669280" cy="41148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731520"/>
            <a:ext cx="4114800" cy="52578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04885"/>
            <a:ext cx="3181350" cy="219075"/>
          </a:xfrm>
        </p:spPr>
        <p:txBody>
          <a:bodyPr/>
          <a:lstStyle/>
          <a:p>
            <a:fld id="{FBCE932A-44A2-47C4-9BCB-56B6D2340B98}" type="datetimeFigureOut">
              <a:rPr lang="en-US" smtClean="0"/>
              <a:t>6/4/2013</a:t>
            </a:fld>
            <a:endParaRPr lang="en-US"/>
          </a:p>
        </p:txBody>
      </p:sp>
      <p:sp>
        <p:nvSpPr>
          <p:cNvPr id="14" name="Slide Number Placeholder 13"/>
          <p:cNvSpPr>
            <a:spLocks noGrp="1"/>
          </p:cNvSpPr>
          <p:nvPr>
            <p:ph type="sldNum" sz="quarter" idx="15"/>
          </p:nvPr>
        </p:nvSpPr>
        <p:spPr>
          <a:xfrm>
            <a:off x="4038600" y="4629150"/>
            <a:ext cx="1066800" cy="228600"/>
          </a:xfrm>
        </p:spPr>
        <p:txBody>
          <a:bodyPr/>
          <a:lstStyle/>
          <a:p>
            <a:fld id="{6EB27ACD-64E2-4B00-90FA-84103A13C642}" type="slidenum">
              <a:rPr lang="en-US" smtClean="0"/>
              <a:t>‹#›</a:t>
            </a:fld>
            <a:endParaRPr lang="en-US"/>
          </a:p>
        </p:txBody>
      </p:sp>
      <p:sp>
        <p:nvSpPr>
          <p:cNvPr id="15" name="Footer Placeholder 14"/>
          <p:cNvSpPr>
            <a:spLocks noGrp="1"/>
          </p:cNvSpPr>
          <p:nvPr>
            <p:ph type="ftr" sz="quarter" idx="16"/>
          </p:nvPr>
        </p:nvSpPr>
        <p:spPr>
          <a:xfrm>
            <a:off x="1447800" y="4864894"/>
            <a:ext cx="6248400" cy="219075"/>
          </a:xfrm>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CE932A-44A2-47C4-9BCB-56B6D2340B98}" type="datetimeFigureOut">
              <a:rPr lang="en-US" smtClean="0"/>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27ACD-64E2-4B00-90FA-84103A13C64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5124450" y="2571552"/>
            <a:ext cx="51435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685801"/>
            <a:ext cx="6629400" cy="3771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CE932A-44A2-47C4-9BCB-56B6D2340B98}" type="datetimeFigureOut">
              <a:rPr lang="en-US" smtClean="0"/>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27ACD-64E2-4B00-90FA-84103A13C642}" type="slidenum">
              <a:rPr lang="en-US" smtClean="0"/>
              <a:t>‹#›</a:t>
            </a:fld>
            <a:endParaRPr lang="en-US"/>
          </a:p>
        </p:txBody>
      </p:sp>
      <p:sp>
        <p:nvSpPr>
          <p:cNvPr id="2" name="Vertical Title 1"/>
          <p:cNvSpPr>
            <a:spLocks noGrp="1"/>
          </p:cNvSpPr>
          <p:nvPr>
            <p:ph type="title" orient="vert"/>
          </p:nvPr>
        </p:nvSpPr>
        <p:spPr>
          <a:xfrm>
            <a:off x="7239000" y="685801"/>
            <a:ext cx="926980" cy="3771900"/>
          </a:xfrm>
        </p:spPr>
        <p:txBody>
          <a:bodyPr vert="eaVert"/>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001980"/>
            <a:ext cx="9144000" cy="414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514476"/>
            <a:ext cx="8229600" cy="308800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04885"/>
            <a:ext cx="3181350" cy="219075"/>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FBCE932A-44A2-47C4-9BCB-56B6D2340B98}" type="datetimeFigureOut">
              <a:rPr lang="en-US" smtClean="0"/>
              <a:t>6/4/2013</a:t>
            </a:fld>
            <a:endParaRPr lang="en-US"/>
          </a:p>
        </p:txBody>
      </p:sp>
      <p:sp>
        <p:nvSpPr>
          <p:cNvPr id="5" name="Footer Placeholder 4"/>
          <p:cNvSpPr>
            <a:spLocks noGrp="1"/>
          </p:cNvSpPr>
          <p:nvPr>
            <p:ph type="ftr" sz="quarter" idx="3"/>
          </p:nvPr>
        </p:nvSpPr>
        <p:spPr>
          <a:xfrm>
            <a:off x="1447800" y="4864894"/>
            <a:ext cx="6248400" cy="219075"/>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a:p>
        </p:txBody>
      </p:sp>
      <p:sp>
        <p:nvSpPr>
          <p:cNvPr id="6" name="Slide Number Placeholder 5"/>
          <p:cNvSpPr>
            <a:spLocks noGrp="1"/>
          </p:cNvSpPr>
          <p:nvPr>
            <p:ph type="sldNum" sz="quarter" idx="4"/>
          </p:nvPr>
        </p:nvSpPr>
        <p:spPr>
          <a:xfrm>
            <a:off x="4038600" y="4629150"/>
            <a:ext cx="1066800" cy="228600"/>
          </a:xfrm>
          <a:prstGeom prst="rect">
            <a:avLst/>
          </a:prstGeom>
          <a:ln>
            <a:noFill/>
          </a:ln>
        </p:spPr>
        <p:txBody>
          <a:bodyPr vert="horz" lIns="0" tIns="0" rIns="0" bIns="0" rtlCol="0" anchor="ctr">
            <a:normAutofit/>
          </a:bodyPr>
          <a:lstStyle>
            <a:lvl1pPr algn="ctr">
              <a:defRPr sz="1200" b="1">
                <a:solidFill>
                  <a:schemeClr val="tx1"/>
                </a:solidFill>
              </a:defRPr>
            </a:lvl1pPr>
          </a:lstStyle>
          <a:p>
            <a:fld id="{6EB27ACD-64E2-4B00-90FA-84103A13C642}" type="slidenum">
              <a:rPr lang="en-US" smtClean="0"/>
              <a:t>‹#›</a:t>
            </a:fld>
            <a:endParaRPr lang="en-US"/>
          </a:p>
        </p:txBody>
      </p:sp>
      <p:cxnSp>
        <p:nvCxnSpPr>
          <p:cNvPr id="10" name="Straight Connector 9"/>
          <p:cNvCxnSpPr/>
          <p:nvPr/>
        </p:nvCxnSpPr>
        <p:spPr>
          <a:xfrm>
            <a:off x="0" y="998577"/>
            <a:ext cx="9144000" cy="1191"/>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731520"/>
            <a:ext cx="4114800" cy="52578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971550"/>
            <a:ext cx="6172200" cy="2667000"/>
          </a:xfrm>
        </p:spPr>
        <p:style>
          <a:lnRef idx="1">
            <a:schemeClr val="dk1"/>
          </a:lnRef>
          <a:fillRef idx="2">
            <a:schemeClr val="dk1"/>
          </a:fillRef>
          <a:effectRef idx="1">
            <a:schemeClr val="dk1"/>
          </a:effectRef>
          <a:fontRef idx="minor">
            <a:schemeClr val="dk1"/>
          </a:fontRef>
        </p:style>
        <p:txBody>
          <a:bodyPr>
            <a:noAutofit/>
          </a:bodyPr>
          <a:lstStyle/>
          <a:p>
            <a:r>
              <a:rPr lang="en-US" sz="2400" dirty="0" smtClean="0">
                <a:solidFill>
                  <a:schemeClr val="accent6">
                    <a:lumMod val="75000"/>
                  </a:schemeClr>
                </a:solidFill>
              </a:rPr>
              <a:t>Chapter 14</a:t>
            </a:r>
            <a:r>
              <a:rPr lang="en-US" sz="4800" dirty="0" smtClean="0"/>
              <a:t/>
            </a:r>
            <a:br>
              <a:rPr lang="en-US" sz="4800" dirty="0" smtClean="0"/>
            </a:br>
            <a:r>
              <a:rPr lang="en-US" sz="4800" dirty="0" smtClean="0"/>
              <a:t>INTELLECTUAL PROPERTY STRATEGY</a:t>
            </a:r>
            <a:endParaRPr lang="en-US" sz="4800" dirty="0"/>
          </a:p>
        </p:txBody>
      </p:sp>
    </p:spTree>
    <p:extLst>
      <p:ext uri="{BB962C8B-B14F-4D97-AF65-F5344CB8AC3E}">
        <p14:creationId xmlns:p14="http://schemas.microsoft.com/office/powerpoint/2010/main" val="287942176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28600" y="285750"/>
            <a:ext cx="8763000" cy="457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541568" y="514350"/>
            <a:ext cx="2057400" cy="4572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400" dirty="0" smtClean="0"/>
              <a:t>TACIT</a:t>
            </a:r>
            <a:endParaRPr lang="en-US" sz="1400" dirty="0"/>
          </a:p>
        </p:txBody>
      </p:sp>
      <p:sp>
        <p:nvSpPr>
          <p:cNvPr id="6" name="Rectangle 5"/>
          <p:cNvSpPr/>
          <p:nvPr/>
        </p:nvSpPr>
        <p:spPr>
          <a:xfrm>
            <a:off x="3541568" y="1200150"/>
            <a:ext cx="2057400" cy="4572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400" dirty="0" smtClean="0"/>
              <a:t>KNOWLEDGE</a:t>
            </a:r>
            <a:endParaRPr lang="en-US" sz="1400" dirty="0"/>
          </a:p>
        </p:txBody>
      </p:sp>
      <p:sp>
        <p:nvSpPr>
          <p:cNvPr id="7" name="Rectangle 6"/>
          <p:cNvSpPr/>
          <p:nvPr/>
        </p:nvSpPr>
        <p:spPr>
          <a:xfrm>
            <a:off x="3427268" y="1885950"/>
            <a:ext cx="2286000" cy="6858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400" dirty="0" smtClean="0"/>
              <a:t>PHYSICALLY EMBODIED INTO PRODUCT OR PROCESS</a:t>
            </a:r>
            <a:endParaRPr lang="en-US" sz="1400" dirty="0"/>
          </a:p>
        </p:txBody>
      </p:sp>
      <p:sp>
        <p:nvSpPr>
          <p:cNvPr id="8" name="Rectangle 7"/>
          <p:cNvSpPr/>
          <p:nvPr/>
        </p:nvSpPr>
        <p:spPr>
          <a:xfrm>
            <a:off x="3427268" y="2800350"/>
            <a:ext cx="2286000" cy="6858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400" dirty="0" smtClean="0"/>
              <a:t>KNOWLEDGE ASSETS</a:t>
            </a:r>
          </a:p>
          <a:p>
            <a:pPr algn="ctr"/>
            <a:r>
              <a:rPr lang="en-US" sz="1400" dirty="0" smtClean="0"/>
              <a:t>TERMED INTELLECTUAL CAPITAL</a:t>
            </a:r>
            <a:endParaRPr lang="en-US" sz="1400" dirty="0"/>
          </a:p>
        </p:txBody>
      </p:sp>
      <p:sp>
        <p:nvSpPr>
          <p:cNvPr id="9" name="Rectangle 8"/>
          <p:cNvSpPr/>
          <p:nvPr/>
        </p:nvSpPr>
        <p:spPr>
          <a:xfrm>
            <a:off x="3427268" y="3714750"/>
            <a:ext cx="2286000" cy="6858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100" dirty="0" smtClean="0"/>
              <a:t>ALTHOUGH INTANGIBLE, THEY CAN BE THOUGHT OF IN TERMS SIMILAR TO TANGIBLE ASSETS OF THE FIRM</a:t>
            </a:r>
            <a:endParaRPr lang="en-US" sz="1100" dirty="0"/>
          </a:p>
        </p:txBody>
      </p:sp>
      <p:cxnSp>
        <p:nvCxnSpPr>
          <p:cNvPr id="11" name="Straight Arrow Connector 10"/>
          <p:cNvCxnSpPr>
            <a:stCxn id="5" idx="2"/>
            <a:endCxn id="6" idx="0"/>
          </p:cNvCxnSpPr>
          <p:nvPr/>
        </p:nvCxnSpPr>
        <p:spPr>
          <a:xfrm>
            <a:off x="4570268" y="971550"/>
            <a:ext cx="0" cy="228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2" name="Straight Arrow Connector 11"/>
          <p:cNvCxnSpPr>
            <a:stCxn id="6" idx="2"/>
            <a:endCxn id="7" idx="0"/>
          </p:cNvCxnSpPr>
          <p:nvPr/>
        </p:nvCxnSpPr>
        <p:spPr>
          <a:xfrm>
            <a:off x="4570268" y="1657350"/>
            <a:ext cx="0" cy="228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5" name="Straight Arrow Connector 14"/>
          <p:cNvCxnSpPr>
            <a:stCxn id="7" idx="2"/>
            <a:endCxn id="8" idx="0"/>
          </p:cNvCxnSpPr>
          <p:nvPr/>
        </p:nvCxnSpPr>
        <p:spPr>
          <a:xfrm>
            <a:off x="4570268" y="2571750"/>
            <a:ext cx="0" cy="228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6" name="Straight Arrow Connector 15"/>
          <p:cNvCxnSpPr>
            <a:stCxn id="8" idx="2"/>
            <a:endCxn id="9" idx="0"/>
          </p:cNvCxnSpPr>
          <p:nvPr/>
        </p:nvCxnSpPr>
        <p:spPr>
          <a:xfrm>
            <a:off x="4570268" y="3486150"/>
            <a:ext cx="0" cy="228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34533973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INTELLECTUAL PROPERTY</a:t>
            </a:r>
            <a:endParaRPr lang="en-US" dirty="0"/>
          </a:p>
        </p:txBody>
      </p:sp>
      <p:sp>
        <p:nvSpPr>
          <p:cNvPr id="3" name="Content Placeholder 2"/>
          <p:cNvSpPr>
            <a:spLocks noGrp="1"/>
          </p:cNvSpPr>
          <p:nvPr>
            <p:ph sz="quarter" idx="13"/>
          </p:nvPr>
        </p:nvSpPr>
        <p:spPr/>
        <p:txBody>
          <a:bodyPr>
            <a:normAutofit/>
          </a:bodyPr>
          <a:lstStyle/>
          <a:p>
            <a:pPr algn="l"/>
            <a:r>
              <a:rPr lang="en-US" sz="4000" dirty="0" smtClean="0"/>
              <a:t>Intellectual Property is a legal concept that refer to component of the intellectual capital that may be protected under the law</a:t>
            </a:r>
            <a:endParaRPr lang="en-US" sz="4000" dirty="0"/>
          </a:p>
        </p:txBody>
      </p:sp>
    </p:spTree>
    <p:extLst>
      <p:ext uri="{BB962C8B-B14F-4D97-AF65-F5344CB8AC3E}">
        <p14:creationId xmlns:p14="http://schemas.microsoft.com/office/powerpoint/2010/main" val="261857202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algn="l"/>
            <a:r>
              <a:rPr lang="en-US" sz="3600" dirty="0" smtClean="0"/>
              <a:t>Knowledge of specific asset process may enable a firm to reduce the cost of operations thereby enhancing its profitability</a:t>
            </a:r>
            <a:endParaRPr lang="en-US" sz="3600" dirty="0"/>
          </a:p>
        </p:txBody>
      </p:sp>
      <p:sp>
        <p:nvSpPr>
          <p:cNvPr id="3" name="Title 2"/>
          <p:cNvSpPr>
            <a:spLocks noGrp="1"/>
          </p:cNvSpPr>
          <p:nvPr>
            <p:ph type="title"/>
          </p:nvPr>
        </p:nvSpPr>
        <p:spPr/>
        <p:txBody>
          <a:bodyPr/>
          <a:lstStyle/>
          <a:p>
            <a:r>
              <a:rPr lang="en-US" dirty="0" smtClean="0"/>
              <a:t>Example</a:t>
            </a:r>
            <a:endParaRPr lang="en-US" dirty="0"/>
          </a:p>
        </p:txBody>
      </p:sp>
    </p:spTree>
    <p:extLst>
      <p:ext uri="{BB962C8B-B14F-4D97-AF65-F5344CB8AC3E}">
        <p14:creationId xmlns:p14="http://schemas.microsoft.com/office/powerpoint/2010/main" val="177769916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algn="l"/>
            <a:r>
              <a:rPr lang="en-US" sz="2800" dirty="0" smtClean="0"/>
              <a:t>A FIRM MAY LOSE ITS INTELLECTUAL PROPERTY TO ITS COMPETITOR IN THREE WAYS:</a:t>
            </a:r>
          </a:p>
          <a:p>
            <a:pPr marL="514350" indent="-514350" algn="l">
              <a:buFont typeface="+mj-lt"/>
              <a:buAutoNum type="arabicPeriod"/>
            </a:pPr>
            <a:r>
              <a:rPr lang="en-US" sz="2800" dirty="0" smtClean="0"/>
              <a:t>Imitation (</a:t>
            </a:r>
            <a:r>
              <a:rPr lang="en-US" sz="2800" dirty="0" err="1" smtClean="0"/>
              <a:t>imitasi</a:t>
            </a:r>
            <a:r>
              <a:rPr lang="en-US" sz="2800" dirty="0" smtClean="0"/>
              <a:t>)</a:t>
            </a:r>
          </a:p>
          <a:p>
            <a:pPr marL="514350" indent="-514350" algn="l">
              <a:buFont typeface="+mj-lt"/>
              <a:buAutoNum type="arabicPeriod"/>
            </a:pPr>
            <a:r>
              <a:rPr lang="en-US" sz="2800" dirty="0" smtClean="0"/>
              <a:t>Obsolescence (</a:t>
            </a:r>
            <a:r>
              <a:rPr lang="en-US" sz="2800" dirty="0" err="1" smtClean="0"/>
              <a:t>keusangan</a:t>
            </a:r>
            <a:r>
              <a:rPr lang="en-US" sz="2800" dirty="0" smtClean="0"/>
              <a:t>)</a:t>
            </a:r>
          </a:p>
          <a:p>
            <a:pPr marL="514350" indent="-514350" algn="l">
              <a:buFont typeface="+mj-lt"/>
              <a:buAutoNum type="arabicPeriod"/>
            </a:pPr>
            <a:r>
              <a:rPr lang="en-US" sz="2800" dirty="0" smtClean="0"/>
              <a:t>Infringement or theft (</a:t>
            </a:r>
            <a:r>
              <a:rPr lang="en-US" sz="2800" dirty="0" err="1" smtClean="0"/>
              <a:t>pelanggaran</a:t>
            </a:r>
            <a:r>
              <a:rPr lang="en-US" sz="2800" dirty="0" smtClean="0"/>
              <a:t> </a:t>
            </a:r>
            <a:r>
              <a:rPr lang="en-US" sz="2800" dirty="0" err="1" smtClean="0"/>
              <a:t>atau</a:t>
            </a:r>
            <a:r>
              <a:rPr lang="en-US" sz="2800" dirty="0" smtClean="0"/>
              <a:t> </a:t>
            </a:r>
            <a:r>
              <a:rPr lang="en-US" sz="2800" dirty="0" err="1" smtClean="0"/>
              <a:t>pencurian</a:t>
            </a:r>
            <a:r>
              <a:rPr lang="en-US" sz="2800" dirty="0" smtClean="0"/>
              <a:t>)</a:t>
            </a:r>
            <a:endParaRPr lang="en-US" sz="2800" dirty="0"/>
          </a:p>
        </p:txBody>
      </p:sp>
      <p:sp>
        <p:nvSpPr>
          <p:cNvPr id="3" name="Title 2"/>
          <p:cNvSpPr>
            <a:spLocks noGrp="1"/>
          </p:cNvSpPr>
          <p:nvPr>
            <p:ph type="title"/>
          </p:nvPr>
        </p:nvSpPr>
        <p:spPr/>
        <p:txBody>
          <a:bodyPr>
            <a:normAutofit/>
          </a:bodyPr>
          <a:lstStyle/>
          <a:p>
            <a:r>
              <a:rPr lang="en-US" dirty="0" smtClean="0"/>
              <a:t>LOST INTELLECTUAL PROPERTY</a:t>
            </a:r>
            <a:endParaRPr lang="en-US" dirty="0"/>
          </a:p>
        </p:txBody>
      </p:sp>
    </p:spTree>
    <p:extLst>
      <p:ext uri="{BB962C8B-B14F-4D97-AF65-F5344CB8AC3E}">
        <p14:creationId xmlns:p14="http://schemas.microsoft.com/office/powerpoint/2010/main" val="302290417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lnSpcReduction="10000"/>
          </a:bodyPr>
          <a:lstStyle/>
          <a:p>
            <a:pPr algn="l"/>
            <a:r>
              <a:rPr lang="en-US" dirty="0" smtClean="0"/>
              <a:t>GENERIC MECHANISMS FOR INTELLECTUAL PROPERTY PROTECTION: Firm tries to protect its intellectual property in THREE WAYS:</a:t>
            </a:r>
          </a:p>
          <a:p>
            <a:pPr marL="457200" indent="-457200" algn="l">
              <a:buFont typeface="+mj-lt"/>
              <a:buAutoNum type="arabicPeriod"/>
            </a:pPr>
            <a:r>
              <a:rPr lang="en-US" dirty="0" smtClean="0"/>
              <a:t>Prevent Competitors from eroding its competitive position through imitation: i.e.: Invest in advertising; develop a system of licensing with exclusive to potential imitator;</a:t>
            </a:r>
          </a:p>
          <a:p>
            <a:pPr marL="457200" indent="-457200" algn="l">
              <a:buFont typeface="+mj-lt"/>
              <a:buAutoNum type="arabicPeriod"/>
            </a:pPr>
            <a:r>
              <a:rPr lang="en-US" dirty="0" smtClean="0"/>
              <a:t>Focus on Continuous Innovation</a:t>
            </a:r>
          </a:p>
          <a:p>
            <a:pPr marL="457200" indent="-457200" algn="l">
              <a:buFont typeface="+mj-lt"/>
              <a:buAutoNum type="arabicPeriod"/>
            </a:pPr>
            <a:r>
              <a:rPr lang="en-US" dirty="0" smtClean="0"/>
              <a:t>Seek legal protection through patent, copyright, trade secret, or trademark.</a:t>
            </a:r>
            <a:endParaRPr lang="en-US" dirty="0"/>
          </a:p>
        </p:txBody>
      </p:sp>
      <p:sp>
        <p:nvSpPr>
          <p:cNvPr id="3" name="Title 2"/>
          <p:cNvSpPr>
            <a:spLocks noGrp="1"/>
          </p:cNvSpPr>
          <p:nvPr>
            <p:ph type="title"/>
          </p:nvPr>
        </p:nvSpPr>
        <p:spPr/>
        <p:txBody>
          <a:bodyPr>
            <a:normAutofit fontScale="90000"/>
          </a:bodyPr>
          <a:lstStyle/>
          <a:p>
            <a:r>
              <a:rPr lang="en-US" dirty="0" smtClean="0"/>
              <a:t>intellectual property PROTECTION</a:t>
            </a:r>
            <a:endParaRPr lang="en-US" dirty="0"/>
          </a:p>
        </p:txBody>
      </p:sp>
    </p:spTree>
    <p:extLst>
      <p:ext uri="{BB962C8B-B14F-4D97-AF65-F5344CB8AC3E}">
        <p14:creationId xmlns:p14="http://schemas.microsoft.com/office/powerpoint/2010/main" val="272647244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4078175220"/>
              </p:ext>
            </p:extLst>
          </p:nvPr>
        </p:nvGraphicFramePr>
        <p:xfrm>
          <a:off x="457200" y="1428750"/>
          <a:ext cx="8229600" cy="350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fontScale="90000"/>
          </a:bodyPr>
          <a:lstStyle/>
          <a:p>
            <a:r>
              <a:rPr lang="en-US" dirty="0"/>
              <a:t>intellectual property PROTECTION</a:t>
            </a:r>
          </a:p>
        </p:txBody>
      </p:sp>
    </p:spTree>
    <p:extLst>
      <p:ext uri="{BB962C8B-B14F-4D97-AF65-F5344CB8AC3E}">
        <p14:creationId xmlns:p14="http://schemas.microsoft.com/office/powerpoint/2010/main" val="252419469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10000"/>
          </a:bodyPr>
          <a:lstStyle/>
          <a:p>
            <a:pPr algn="l"/>
            <a:r>
              <a:rPr lang="en-US" dirty="0" smtClean="0"/>
              <a:t>Strategic action in product-market </a:t>
            </a:r>
            <a:r>
              <a:rPr lang="en-US" smtClean="0"/>
              <a:t>may </a:t>
            </a:r>
            <a:r>
              <a:rPr lang="en-US" smtClean="0"/>
              <a:t>thwart</a:t>
            </a:r>
            <a:r>
              <a:rPr lang="id-ID" smtClean="0"/>
              <a:t> </a:t>
            </a:r>
            <a:r>
              <a:rPr lang="en-US" smtClean="0"/>
              <a:t> </a:t>
            </a:r>
            <a:r>
              <a:rPr lang="en-US" dirty="0" smtClean="0"/>
              <a:t>imitation and obsolescence:</a:t>
            </a:r>
          </a:p>
          <a:p>
            <a:pPr marL="342900" indent="-342900" algn="l">
              <a:buFont typeface="Arial" pitchFamily="34" charset="0"/>
              <a:buChar char="•"/>
            </a:pPr>
            <a:r>
              <a:rPr lang="en-US" dirty="0" smtClean="0"/>
              <a:t>Imitation: Four set of requirement need to be met:</a:t>
            </a:r>
          </a:p>
          <a:p>
            <a:pPr marL="681038" lvl="3" indent="-342900" algn="l">
              <a:buFont typeface="Wingdings" pitchFamily="2" charset="2"/>
              <a:buChar char="q"/>
            </a:pPr>
            <a:r>
              <a:rPr lang="en-US" dirty="0" smtClean="0"/>
              <a:t>Recognition (</a:t>
            </a:r>
            <a:r>
              <a:rPr lang="en-US" dirty="0" smtClean="0">
                <a:sym typeface="Wingdings" pitchFamily="2" charset="2"/>
              </a:rPr>
              <a:t> </a:t>
            </a:r>
            <a:r>
              <a:rPr lang="en-US" dirty="0" err="1" smtClean="0"/>
              <a:t>Batasi</a:t>
            </a:r>
            <a:r>
              <a:rPr lang="en-US" dirty="0" smtClean="0"/>
              <a:t> </a:t>
            </a:r>
            <a:r>
              <a:rPr lang="en-US" dirty="0" err="1" smtClean="0"/>
              <a:t>informasi</a:t>
            </a:r>
            <a:r>
              <a:rPr lang="en-US" dirty="0" smtClean="0"/>
              <a:t>)</a:t>
            </a:r>
          </a:p>
          <a:p>
            <a:pPr marL="681038" lvl="3" indent="-342900" algn="l">
              <a:buFont typeface="Wingdings" pitchFamily="2" charset="2"/>
              <a:buChar char="q"/>
            </a:pPr>
            <a:r>
              <a:rPr lang="en-US" dirty="0" smtClean="0"/>
              <a:t>Diagnosis (</a:t>
            </a:r>
            <a:r>
              <a:rPr lang="en-US" dirty="0" smtClean="0">
                <a:sym typeface="Wingdings" pitchFamily="2" charset="2"/>
              </a:rPr>
              <a:t>more source of performance, more </a:t>
            </a:r>
            <a:r>
              <a:rPr lang="en-US" dirty="0" err="1" smtClean="0">
                <a:sym typeface="Wingdings" pitchFamily="2" charset="2"/>
              </a:rPr>
              <a:t>dificult</a:t>
            </a:r>
            <a:r>
              <a:rPr lang="en-US" dirty="0" smtClean="0">
                <a:sym typeface="Wingdings" pitchFamily="2" charset="2"/>
              </a:rPr>
              <a:t>)</a:t>
            </a:r>
          </a:p>
          <a:p>
            <a:pPr marL="681038" lvl="3" indent="-342900" algn="l">
              <a:buFont typeface="Wingdings" pitchFamily="2" charset="2"/>
              <a:buChar char="q"/>
            </a:pPr>
            <a:r>
              <a:rPr lang="en-US" dirty="0" smtClean="0">
                <a:sym typeface="Wingdings" pitchFamily="2" charset="2"/>
              </a:rPr>
              <a:t>Resources</a:t>
            </a:r>
          </a:p>
          <a:p>
            <a:pPr marL="681038" lvl="3" indent="-342900" algn="l">
              <a:buFont typeface="Wingdings" pitchFamily="2" charset="2"/>
              <a:buChar char="q"/>
            </a:pPr>
            <a:r>
              <a:rPr lang="en-US" dirty="0" smtClean="0">
                <a:sym typeface="Wingdings" pitchFamily="2" charset="2"/>
              </a:rPr>
              <a:t>Cost and Incentive</a:t>
            </a:r>
          </a:p>
          <a:p>
            <a:pPr marL="342900" indent="-342900" algn="l">
              <a:buFont typeface="Arial" pitchFamily="34" charset="0"/>
              <a:buChar char="•"/>
            </a:pPr>
            <a:r>
              <a:rPr lang="en-US" dirty="0" smtClean="0"/>
              <a:t>Obsolescence</a:t>
            </a:r>
          </a:p>
          <a:p>
            <a:pPr marL="681038" lvl="1" indent="-342900" algn="l">
              <a:buFont typeface="Wingdings" pitchFamily="2" charset="2"/>
              <a:buChar char="q"/>
            </a:pPr>
            <a:r>
              <a:rPr lang="en-US" sz="1400" dirty="0" smtClean="0"/>
              <a:t>Firm may to target specific market segments</a:t>
            </a:r>
          </a:p>
          <a:p>
            <a:pPr marL="681038" lvl="1" indent="-342900" algn="l">
              <a:buFont typeface="Wingdings" pitchFamily="2" charset="2"/>
              <a:buChar char="q"/>
            </a:pPr>
            <a:r>
              <a:rPr lang="en-US" sz="1400" dirty="0" smtClean="0"/>
              <a:t>Find other uses or mission for its product so that it can </a:t>
            </a:r>
            <a:r>
              <a:rPr lang="en-US" sz="1400" dirty="0" err="1" smtClean="0"/>
              <a:t>contunual</a:t>
            </a:r>
            <a:r>
              <a:rPr lang="en-US" sz="1400" dirty="0" smtClean="0"/>
              <a:t> to appropriate technologies.</a:t>
            </a:r>
            <a:endParaRPr lang="en-US" sz="1400" dirty="0"/>
          </a:p>
        </p:txBody>
      </p:sp>
      <p:sp>
        <p:nvSpPr>
          <p:cNvPr id="3" name="Title 2"/>
          <p:cNvSpPr>
            <a:spLocks noGrp="1"/>
          </p:cNvSpPr>
          <p:nvPr>
            <p:ph type="title"/>
          </p:nvPr>
        </p:nvSpPr>
        <p:spPr/>
        <p:txBody>
          <a:bodyPr/>
          <a:lstStyle/>
          <a:p>
            <a:r>
              <a:rPr lang="en-US" dirty="0" smtClean="0"/>
              <a:t>Product-market action</a:t>
            </a:r>
            <a:endParaRPr lang="en-US" dirty="0"/>
          </a:p>
        </p:txBody>
      </p:sp>
    </p:spTree>
    <p:extLst>
      <p:ext uri="{BB962C8B-B14F-4D97-AF65-F5344CB8AC3E}">
        <p14:creationId xmlns:p14="http://schemas.microsoft.com/office/powerpoint/2010/main" val="155973377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lgn="l">
              <a:buFont typeface="Arial" pitchFamily="34" charset="0"/>
              <a:buChar char="•"/>
            </a:pPr>
            <a:r>
              <a:rPr lang="en-US" dirty="0" smtClean="0"/>
              <a:t>Incremental Innovation (this makes it more </a:t>
            </a:r>
            <a:r>
              <a:rPr lang="en-US" dirty="0" err="1" smtClean="0"/>
              <a:t>dificult</a:t>
            </a:r>
            <a:r>
              <a:rPr lang="en-US" dirty="0" smtClean="0"/>
              <a:t> for imitating)</a:t>
            </a:r>
          </a:p>
          <a:p>
            <a:pPr marL="342900" indent="-342900" algn="l">
              <a:buFont typeface="Arial" pitchFamily="34" charset="0"/>
              <a:buChar char="•"/>
            </a:pPr>
            <a:r>
              <a:rPr lang="en-US" dirty="0" smtClean="0"/>
              <a:t>Product Cannibalization (firm may preempt its competitors through </a:t>
            </a:r>
            <a:r>
              <a:rPr lang="en-US" dirty="0" err="1" smtClean="0"/>
              <a:t>succesive</a:t>
            </a:r>
            <a:r>
              <a:rPr lang="en-US" dirty="0" smtClean="0"/>
              <a:t> </a:t>
            </a:r>
            <a:r>
              <a:rPr lang="en-US" dirty="0" err="1" smtClean="0"/>
              <a:t>generatins</a:t>
            </a:r>
            <a:r>
              <a:rPr lang="en-US" dirty="0" smtClean="0"/>
              <a:t> of superior product that cannibalization the firm’s own product). Example: Intel Corporation</a:t>
            </a:r>
          </a:p>
          <a:p>
            <a:pPr marL="342900" indent="-342900" algn="l">
              <a:buFont typeface="Arial" pitchFamily="34" charset="0"/>
              <a:buChar char="•"/>
            </a:pPr>
            <a:r>
              <a:rPr lang="en-US" dirty="0" smtClean="0"/>
              <a:t>Product platform and product family. Competing from a product platform enables a firm to be cost-effective. The imitator will have to suffer a cost disadvantage and often becomes noncompetitive in terms of price and features.</a:t>
            </a:r>
          </a:p>
          <a:p>
            <a:pPr marL="342900" indent="-342900" algn="l">
              <a:buFont typeface="Arial" pitchFamily="34" charset="0"/>
              <a:buChar char="•"/>
            </a:pPr>
            <a:endParaRPr lang="en-US" dirty="0"/>
          </a:p>
        </p:txBody>
      </p:sp>
      <p:sp>
        <p:nvSpPr>
          <p:cNvPr id="3" name="Title 2"/>
          <p:cNvSpPr>
            <a:spLocks noGrp="1"/>
          </p:cNvSpPr>
          <p:nvPr>
            <p:ph type="title"/>
          </p:nvPr>
        </p:nvSpPr>
        <p:spPr/>
        <p:txBody>
          <a:bodyPr/>
          <a:lstStyle/>
          <a:p>
            <a:r>
              <a:rPr lang="en-US" dirty="0" smtClean="0"/>
              <a:t>CONTINUAL INNOVATION</a:t>
            </a:r>
            <a:endParaRPr lang="en-US" dirty="0"/>
          </a:p>
        </p:txBody>
      </p:sp>
    </p:spTree>
    <p:extLst>
      <p:ext uri="{BB962C8B-B14F-4D97-AF65-F5344CB8AC3E}">
        <p14:creationId xmlns:p14="http://schemas.microsoft.com/office/powerpoint/2010/main" val="182982541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1800606724"/>
              </p:ext>
            </p:extLst>
          </p:nvPr>
        </p:nvGraphicFramePr>
        <p:xfrm>
          <a:off x="457200" y="1516063"/>
          <a:ext cx="8229600" cy="3139440"/>
        </p:xfrm>
        <a:graphic>
          <a:graphicData uri="http://schemas.openxmlformats.org/drawingml/2006/table">
            <a:tbl>
              <a:tblPr firstRow="1" bandRow="1">
                <a:tableStyleId>{5C22544A-7EE6-4342-B048-85BDC9FD1C3A}</a:tableStyleId>
              </a:tblPr>
              <a:tblGrid>
                <a:gridCol w="1752600"/>
                <a:gridCol w="1676400"/>
                <a:gridCol w="2514600"/>
                <a:gridCol w="2286000"/>
              </a:tblGrid>
              <a:tr h="326549">
                <a:tc>
                  <a:txBody>
                    <a:bodyPr/>
                    <a:lstStyle/>
                    <a:p>
                      <a:pPr algn="ctr"/>
                      <a:r>
                        <a:rPr lang="en-US" sz="1600" dirty="0" smtClean="0"/>
                        <a:t>Form</a:t>
                      </a:r>
                      <a:r>
                        <a:rPr lang="en-US" sz="1600" baseline="0" dirty="0" smtClean="0"/>
                        <a:t> of </a:t>
                      </a:r>
                    </a:p>
                    <a:p>
                      <a:pPr algn="ctr"/>
                      <a:r>
                        <a:rPr lang="en-US" sz="1600" baseline="0" dirty="0" smtClean="0"/>
                        <a:t>Protection</a:t>
                      </a:r>
                      <a:endParaRPr lang="en-US" sz="1600" dirty="0"/>
                    </a:p>
                  </a:txBody>
                  <a:tcPr/>
                </a:tc>
                <a:tc>
                  <a:txBody>
                    <a:bodyPr/>
                    <a:lstStyle/>
                    <a:p>
                      <a:pPr algn="ctr"/>
                      <a:r>
                        <a:rPr lang="en-US" sz="1600" dirty="0" smtClean="0"/>
                        <a:t>What It</a:t>
                      </a:r>
                      <a:r>
                        <a:rPr lang="en-US" sz="1600" baseline="0" dirty="0" smtClean="0"/>
                        <a:t> </a:t>
                      </a:r>
                    </a:p>
                    <a:p>
                      <a:pPr algn="ctr"/>
                      <a:r>
                        <a:rPr lang="en-US" sz="1600" baseline="0" dirty="0" smtClean="0"/>
                        <a:t>Protect</a:t>
                      </a:r>
                      <a:r>
                        <a:rPr lang="en-US" sz="1600" dirty="0" smtClean="0"/>
                        <a:t> </a:t>
                      </a:r>
                      <a:endParaRPr lang="en-US" sz="1600" dirty="0"/>
                    </a:p>
                  </a:txBody>
                  <a:tcPr/>
                </a:tc>
                <a:tc>
                  <a:txBody>
                    <a:bodyPr/>
                    <a:lstStyle/>
                    <a:p>
                      <a:pPr algn="ctr"/>
                      <a:r>
                        <a:rPr lang="en-US" sz="1600" dirty="0" smtClean="0"/>
                        <a:t>Standards</a:t>
                      </a:r>
                      <a:r>
                        <a:rPr lang="en-US" sz="1600" baseline="0" dirty="0" smtClean="0"/>
                        <a:t> for Protection</a:t>
                      </a:r>
                      <a:endParaRPr lang="en-US" sz="1600" dirty="0"/>
                    </a:p>
                  </a:txBody>
                  <a:tcPr/>
                </a:tc>
                <a:tc>
                  <a:txBody>
                    <a:bodyPr/>
                    <a:lstStyle/>
                    <a:p>
                      <a:pPr algn="ctr"/>
                      <a:r>
                        <a:rPr lang="en-US" sz="1600" dirty="0" smtClean="0"/>
                        <a:t>Length of </a:t>
                      </a:r>
                    </a:p>
                    <a:p>
                      <a:pPr algn="ctr"/>
                      <a:r>
                        <a:rPr lang="en-US" sz="1600" dirty="0" smtClean="0"/>
                        <a:t>Protection</a:t>
                      </a:r>
                      <a:endParaRPr lang="en-US" sz="1600" dirty="0"/>
                    </a:p>
                  </a:txBody>
                  <a:tcPr/>
                </a:tc>
              </a:tr>
              <a:tr h="326549">
                <a:tc>
                  <a:txBody>
                    <a:bodyPr/>
                    <a:lstStyle/>
                    <a:p>
                      <a:r>
                        <a:rPr lang="en-US" sz="1600" dirty="0" smtClean="0"/>
                        <a:t>Patent</a:t>
                      </a:r>
                    </a:p>
                    <a:p>
                      <a:pPr marL="285750" indent="-285750">
                        <a:buFont typeface="Wingdings" pitchFamily="2" charset="2"/>
                        <a:buChar char="v"/>
                      </a:pPr>
                      <a:r>
                        <a:rPr lang="en-US" sz="1600" dirty="0" smtClean="0"/>
                        <a:t>Utility</a:t>
                      </a:r>
                    </a:p>
                    <a:p>
                      <a:pPr marL="285750" indent="-285750">
                        <a:buFont typeface="Wingdings" pitchFamily="2" charset="2"/>
                        <a:buChar char="v"/>
                      </a:pPr>
                      <a:r>
                        <a:rPr lang="en-US" sz="1600" dirty="0" smtClean="0"/>
                        <a:t>Designs</a:t>
                      </a:r>
                    </a:p>
                    <a:p>
                      <a:pPr marL="285750" indent="-285750">
                        <a:buFont typeface="Wingdings" pitchFamily="2" charset="2"/>
                        <a:buChar char="v"/>
                      </a:pPr>
                      <a:endParaRPr lang="en-US" sz="1600" dirty="0"/>
                    </a:p>
                  </a:txBody>
                  <a:tcPr/>
                </a:tc>
                <a:tc>
                  <a:txBody>
                    <a:bodyPr/>
                    <a:lstStyle/>
                    <a:p>
                      <a:endParaRPr lang="en-US" sz="1600" dirty="0" smtClean="0"/>
                    </a:p>
                    <a:p>
                      <a:r>
                        <a:rPr lang="en-US" sz="1600" dirty="0" smtClean="0"/>
                        <a:t>Intentions</a:t>
                      </a:r>
                    </a:p>
                    <a:p>
                      <a:r>
                        <a:rPr lang="en-US" sz="1600" dirty="0" smtClean="0"/>
                        <a:t>Design</a:t>
                      </a:r>
                      <a:endParaRPr lang="en-US" sz="1600" dirty="0"/>
                    </a:p>
                  </a:txBody>
                  <a:tcPr/>
                </a:tc>
                <a:tc>
                  <a:txBody>
                    <a:bodyPr/>
                    <a:lstStyle/>
                    <a:p>
                      <a:endParaRPr lang="en-US" sz="1600" dirty="0" smtClean="0"/>
                    </a:p>
                    <a:p>
                      <a:r>
                        <a:rPr lang="en-US" sz="1600" dirty="0" smtClean="0"/>
                        <a:t>Useful, novel, nonobvious</a:t>
                      </a:r>
                    </a:p>
                    <a:p>
                      <a:r>
                        <a:rPr lang="en-US" sz="1600" dirty="0" smtClean="0"/>
                        <a:t>Ornamental</a:t>
                      </a:r>
                      <a:r>
                        <a:rPr lang="en-US" sz="1600" baseline="0" dirty="0" smtClean="0"/>
                        <a:t> novel, nonobvious</a:t>
                      </a:r>
                      <a:endParaRPr lang="en-US" sz="1600" dirty="0"/>
                    </a:p>
                  </a:txBody>
                  <a:tcPr/>
                </a:tc>
                <a:tc>
                  <a:txBody>
                    <a:bodyPr/>
                    <a:lstStyle/>
                    <a:p>
                      <a:endParaRPr lang="en-US" sz="1600" dirty="0" smtClean="0"/>
                    </a:p>
                    <a:p>
                      <a:r>
                        <a:rPr lang="en-US" sz="1600" dirty="0" smtClean="0"/>
                        <a:t>17 years after</a:t>
                      </a:r>
                      <a:r>
                        <a:rPr lang="en-US" sz="1600" baseline="0" dirty="0" smtClean="0"/>
                        <a:t> patent issues</a:t>
                      </a:r>
                    </a:p>
                    <a:p>
                      <a:r>
                        <a:rPr lang="en-US" sz="1600" baseline="0" dirty="0" smtClean="0"/>
                        <a:t>14 years after patent issues</a:t>
                      </a:r>
                      <a:endParaRPr lang="en-US" sz="1600" dirty="0"/>
                    </a:p>
                  </a:txBody>
                  <a:tcPr/>
                </a:tc>
              </a:tr>
              <a:tr h="326549">
                <a:tc>
                  <a:txBody>
                    <a:bodyPr/>
                    <a:lstStyle/>
                    <a:p>
                      <a:pPr marL="0" indent="0">
                        <a:buFont typeface="Courier New" pitchFamily="49" charset="0"/>
                        <a:buNone/>
                      </a:pPr>
                      <a:r>
                        <a:rPr lang="en-US" sz="1600" dirty="0" smtClean="0"/>
                        <a:t>Trade secret</a:t>
                      </a:r>
                      <a:endParaRPr lang="en-US" sz="1600" dirty="0"/>
                    </a:p>
                  </a:txBody>
                  <a:tcPr/>
                </a:tc>
                <a:tc>
                  <a:txBody>
                    <a:bodyPr/>
                    <a:lstStyle/>
                    <a:p>
                      <a:r>
                        <a:rPr lang="en-US" sz="1600" dirty="0" smtClean="0"/>
                        <a:t>Information</a:t>
                      </a:r>
                      <a:endParaRPr lang="en-US" sz="1600" dirty="0"/>
                    </a:p>
                  </a:txBody>
                  <a:tcPr/>
                </a:tc>
                <a:tc>
                  <a:txBody>
                    <a:bodyPr/>
                    <a:lstStyle/>
                    <a:p>
                      <a:r>
                        <a:rPr lang="en-US" sz="1600" dirty="0" smtClean="0"/>
                        <a:t>Secret, valuable</a:t>
                      </a:r>
                      <a:endParaRPr lang="en-US" sz="1600" dirty="0"/>
                    </a:p>
                  </a:txBody>
                  <a:tcPr/>
                </a:tc>
                <a:tc>
                  <a:txBody>
                    <a:bodyPr/>
                    <a:lstStyle/>
                    <a:p>
                      <a:r>
                        <a:rPr lang="en-US" sz="1600" dirty="0" smtClean="0"/>
                        <a:t>Unlimited</a:t>
                      </a:r>
                      <a:endParaRPr lang="en-US" sz="1600" dirty="0"/>
                    </a:p>
                  </a:txBody>
                  <a:tcPr/>
                </a:tc>
              </a:tr>
              <a:tr h="326549">
                <a:tc>
                  <a:txBody>
                    <a:bodyPr/>
                    <a:lstStyle/>
                    <a:p>
                      <a:r>
                        <a:rPr lang="en-US" sz="1600" dirty="0" smtClean="0"/>
                        <a:t>Copyright</a:t>
                      </a:r>
                      <a:endParaRPr lang="en-US" sz="1600" dirty="0"/>
                    </a:p>
                  </a:txBody>
                  <a:tcPr/>
                </a:tc>
                <a:tc>
                  <a:txBody>
                    <a:bodyPr/>
                    <a:lstStyle/>
                    <a:p>
                      <a:r>
                        <a:rPr lang="en-US" sz="1600" dirty="0" smtClean="0"/>
                        <a:t>Expressions in tangible media</a:t>
                      </a:r>
                      <a:endParaRPr lang="en-US" sz="1600" dirty="0"/>
                    </a:p>
                  </a:txBody>
                  <a:tcPr/>
                </a:tc>
                <a:tc>
                  <a:txBody>
                    <a:bodyPr/>
                    <a:lstStyle/>
                    <a:p>
                      <a:r>
                        <a:rPr lang="en-US" sz="1600" dirty="0" smtClean="0"/>
                        <a:t>Original</a:t>
                      </a:r>
                      <a:endParaRPr lang="en-US" sz="1600" dirty="0"/>
                    </a:p>
                  </a:txBody>
                  <a:tcPr/>
                </a:tc>
                <a:tc>
                  <a:txBody>
                    <a:bodyPr/>
                    <a:lstStyle/>
                    <a:p>
                      <a:r>
                        <a:rPr lang="en-US" sz="1600" dirty="0" smtClean="0"/>
                        <a:t>Life of author</a:t>
                      </a:r>
                      <a:r>
                        <a:rPr lang="en-US" sz="1600" baseline="0" dirty="0" smtClean="0"/>
                        <a:t> plus 50 years</a:t>
                      </a:r>
                      <a:endParaRPr lang="en-US" sz="1600" dirty="0"/>
                    </a:p>
                  </a:txBody>
                  <a:tcPr/>
                </a:tc>
              </a:tr>
              <a:tr h="326549">
                <a:tc>
                  <a:txBody>
                    <a:bodyPr/>
                    <a:lstStyle/>
                    <a:p>
                      <a:r>
                        <a:rPr lang="en-US" sz="1600" dirty="0" smtClean="0"/>
                        <a:t>Trademark</a:t>
                      </a:r>
                      <a:endParaRPr lang="en-US" sz="1600" dirty="0"/>
                    </a:p>
                  </a:txBody>
                  <a:tcPr/>
                </a:tc>
                <a:tc>
                  <a:txBody>
                    <a:bodyPr/>
                    <a:lstStyle/>
                    <a:p>
                      <a:r>
                        <a:rPr lang="en-US" sz="1600" dirty="0" err="1" smtClean="0"/>
                        <a:t>Edentifying</a:t>
                      </a:r>
                      <a:r>
                        <a:rPr lang="en-US" sz="1600" dirty="0" smtClean="0"/>
                        <a:t> symbols</a:t>
                      </a:r>
                      <a:endParaRPr lang="en-US" sz="1600" dirty="0"/>
                    </a:p>
                  </a:txBody>
                  <a:tcPr/>
                </a:tc>
                <a:tc>
                  <a:txBody>
                    <a:bodyPr/>
                    <a:lstStyle/>
                    <a:p>
                      <a:r>
                        <a:rPr lang="en-US" sz="1600" dirty="0" smtClean="0"/>
                        <a:t>Capable of distinguishing</a:t>
                      </a:r>
                      <a:r>
                        <a:rPr lang="en-US" sz="1600" baseline="0" dirty="0" smtClean="0"/>
                        <a:t> source of goods</a:t>
                      </a:r>
                      <a:endParaRPr lang="en-US" sz="1600" dirty="0"/>
                    </a:p>
                  </a:txBody>
                  <a:tcPr/>
                </a:tc>
                <a:tc>
                  <a:txBody>
                    <a:bodyPr/>
                    <a:lstStyle/>
                    <a:p>
                      <a:r>
                        <a:rPr lang="en-US" sz="1600" dirty="0" smtClean="0"/>
                        <a:t>Unlimited</a:t>
                      </a:r>
                      <a:endParaRPr lang="en-US" sz="1600" dirty="0"/>
                    </a:p>
                  </a:txBody>
                  <a:tcPr/>
                </a:tc>
              </a:tr>
            </a:tbl>
          </a:graphicData>
        </a:graphic>
      </p:graphicFrame>
      <p:sp>
        <p:nvSpPr>
          <p:cNvPr id="3" name="Title 2"/>
          <p:cNvSpPr>
            <a:spLocks noGrp="1"/>
          </p:cNvSpPr>
          <p:nvPr>
            <p:ph type="title"/>
          </p:nvPr>
        </p:nvSpPr>
        <p:spPr>
          <a:xfrm>
            <a:off x="2133600" y="514350"/>
            <a:ext cx="4495800" cy="742950"/>
          </a:xfrm>
        </p:spPr>
        <p:txBody>
          <a:bodyPr>
            <a:noAutofit/>
          </a:bodyPr>
          <a:lstStyle/>
          <a:p>
            <a:r>
              <a:rPr lang="en-US" sz="2400" dirty="0" smtClean="0"/>
              <a:t>U.S. </a:t>
            </a:r>
            <a:r>
              <a:rPr lang="en-US" sz="2400" dirty="0" err="1" smtClean="0"/>
              <a:t>IntELLECTUAL</a:t>
            </a:r>
            <a:r>
              <a:rPr lang="en-US" sz="2400" dirty="0" smtClean="0"/>
              <a:t> PROPERTY SYSTEM</a:t>
            </a:r>
            <a:endParaRPr lang="en-US" sz="2400" dirty="0"/>
          </a:p>
        </p:txBody>
      </p:sp>
    </p:spTree>
    <p:extLst>
      <p:ext uri="{BB962C8B-B14F-4D97-AF65-F5344CB8AC3E}">
        <p14:creationId xmlns:p14="http://schemas.microsoft.com/office/powerpoint/2010/main" val="132630546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2960302866"/>
              </p:ext>
            </p:extLst>
          </p:nvPr>
        </p:nvGraphicFramePr>
        <p:xfrm>
          <a:off x="457200" y="1516063"/>
          <a:ext cx="8229600" cy="3291840"/>
        </p:xfrm>
        <a:graphic>
          <a:graphicData uri="http://schemas.openxmlformats.org/drawingml/2006/table">
            <a:tbl>
              <a:tblPr firstRow="1" bandRow="1">
                <a:tableStyleId>{5C22544A-7EE6-4342-B048-85BDC9FD1C3A}</a:tableStyleId>
              </a:tblPr>
              <a:tblGrid>
                <a:gridCol w="1752600"/>
                <a:gridCol w="1676400"/>
                <a:gridCol w="2514600"/>
                <a:gridCol w="2286000"/>
              </a:tblGrid>
              <a:tr h="326549">
                <a:tc>
                  <a:txBody>
                    <a:bodyPr/>
                    <a:lstStyle/>
                    <a:p>
                      <a:pPr algn="ctr"/>
                      <a:r>
                        <a:rPr lang="en-US" sz="1600" dirty="0" smtClean="0"/>
                        <a:t>Form</a:t>
                      </a:r>
                      <a:r>
                        <a:rPr lang="en-US" sz="1600" baseline="0" dirty="0" smtClean="0"/>
                        <a:t> of </a:t>
                      </a:r>
                    </a:p>
                    <a:p>
                      <a:pPr algn="ctr"/>
                      <a:r>
                        <a:rPr lang="en-US" sz="1600" baseline="0" dirty="0" smtClean="0"/>
                        <a:t>Protection</a:t>
                      </a:r>
                      <a:endParaRPr lang="en-US" sz="1600" dirty="0"/>
                    </a:p>
                  </a:txBody>
                  <a:tcPr/>
                </a:tc>
                <a:tc>
                  <a:txBody>
                    <a:bodyPr/>
                    <a:lstStyle/>
                    <a:p>
                      <a:pPr algn="ctr"/>
                      <a:r>
                        <a:rPr lang="en-US" sz="1600" dirty="0" smtClean="0"/>
                        <a:t>Law</a:t>
                      </a:r>
                      <a:endParaRPr lang="en-US" sz="1600" dirty="0"/>
                    </a:p>
                  </a:txBody>
                  <a:tcPr/>
                </a:tc>
                <a:tc>
                  <a:txBody>
                    <a:bodyPr/>
                    <a:lstStyle/>
                    <a:p>
                      <a:pPr algn="ctr"/>
                      <a:r>
                        <a:rPr lang="en-US" sz="1600" dirty="0" smtClean="0"/>
                        <a:t>Standards</a:t>
                      </a:r>
                      <a:r>
                        <a:rPr lang="en-US" sz="1600" baseline="0" dirty="0" smtClean="0"/>
                        <a:t> for Protection</a:t>
                      </a:r>
                      <a:endParaRPr lang="en-US" sz="1600" dirty="0"/>
                    </a:p>
                  </a:txBody>
                  <a:tcPr/>
                </a:tc>
                <a:tc>
                  <a:txBody>
                    <a:bodyPr/>
                    <a:lstStyle/>
                    <a:p>
                      <a:pPr algn="ctr"/>
                      <a:r>
                        <a:rPr lang="en-US" sz="1600" dirty="0" smtClean="0"/>
                        <a:t>Length of </a:t>
                      </a:r>
                    </a:p>
                    <a:p>
                      <a:pPr algn="ctr"/>
                      <a:r>
                        <a:rPr lang="en-US" sz="1600" dirty="0" smtClean="0"/>
                        <a:t>Protection</a:t>
                      </a:r>
                      <a:endParaRPr lang="en-US" sz="1600" dirty="0"/>
                    </a:p>
                  </a:txBody>
                  <a:tcPr/>
                </a:tc>
              </a:tr>
              <a:tr h="326549">
                <a:tc>
                  <a:txBody>
                    <a:bodyPr/>
                    <a:lstStyle/>
                    <a:p>
                      <a:endParaRPr lang="id-ID" sz="1200" smtClean="0"/>
                    </a:p>
                    <a:p>
                      <a:r>
                        <a:rPr lang="en-US" sz="1200" smtClean="0"/>
                        <a:t>Patent </a:t>
                      </a:r>
                      <a:r>
                        <a:rPr lang="en-US" sz="1200" dirty="0" smtClean="0"/>
                        <a:t>(Paten)</a:t>
                      </a:r>
                    </a:p>
                    <a:p>
                      <a:pPr marL="285750" indent="-285750">
                        <a:buFont typeface="Wingdings" pitchFamily="2" charset="2"/>
                        <a:buChar char="v"/>
                      </a:pPr>
                      <a:endParaRPr lang="en-US" sz="1200" dirty="0"/>
                    </a:p>
                  </a:txBody>
                  <a:tcPr/>
                </a:tc>
                <a:tc>
                  <a:txBody>
                    <a:bodyPr/>
                    <a:lstStyle/>
                    <a:p>
                      <a:endParaRPr lang="en-US" sz="1200" dirty="0" smtClean="0"/>
                    </a:p>
                    <a:p>
                      <a:r>
                        <a:rPr lang="en-US" sz="1200" dirty="0" smtClean="0"/>
                        <a:t>UU No 14 </a:t>
                      </a:r>
                      <a:r>
                        <a:rPr lang="en-US" sz="1200" dirty="0" err="1" smtClean="0"/>
                        <a:t>Tahun</a:t>
                      </a:r>
                      <a:r>
                        <a:rPr lang="en-US" sz="1200" baseline="0" dirty="0" smtClean="0"/>
                        <a:t> 2001 </a:t>
                      </a:r>
                      <a:r>
                        <a:rPr lang="en-US" sz="1200" baseline="0" dirty="0" err="1" smtClean="0"/>
                        <a:t>tentang</a:t>
                      </a:r>
                      <a:r>
                        <a:rPr lang="en-US" sz="1200" baseline="0" dirty="0" smtClean="0"/>
                        <a:t> Paten</a:t>
                      </a:r>
                      <a:endParaRPr lang="en-US" sz="1200" dirty="0"/>
                    </a:p>
                  </a:txBody>
                  <a:tcPr/>
                </a:tc>
                <a:tc>
                  <a:txBody>
                    <a:bodyPr/>
                    <a:lstStyle/>
                    <a:p>
                      <a:endParaRPr lang="en-US" sz="1200" dirty="0" smtClean="0"/>
                    </a:p>
                    <a:p>
                      <a:r>
                        <a:rPr lang="en-US" sz="1200" dirty="0" smtClean="0"/>
                        <a:t>Useful, novel, nonobvious</a:t>
                      </a:r>
                    </a:p>
                    <a:p>
                      <a:r>
                        <a:rPr lang="en-US" sz="1200" dirty="0" smtClean="0"/>
                        <a:t>Ornamental</a:t>
                      </a:r>
                      <a:r>
                        <a:rPr lang="en-US" sz="1200" baseline="0" dirty="0" smtClean="0"/>
                        <a:t> novel, nonobvious</a:t>
                      </a:r>
                      <a:endParaRPr lang="en-US" sz="1200" dirty="0"/>
                    </a:p>
                  </a:txBody>
                  <a:tcPr/>
                </a:tc>
                <a:tc>
                  <a:txBody>
                    <a:bodyPr/>
                    <a:lstStyle/>
                    <a:p>
                      <a:endParaRPr lang="en-US" sz="1200" dirty="0" smtClean="0"/>
                    </a:p>
                    <a:p>
                      <a:r>
                        <a:rPr lang="en-US" sz="1200" dirty="0" smtClean="0"/>
                        <a:t>20 years after receiving</a:t>
                      </a:r>
                      <a:endParaRPr lang="en-US" sz="1200" baseline="0" dirty="0" smtClean="0"/>
                    </a:p>
                    <a:p>
                      <a:r>
                        <a:rPr lang="en-US" sz="1200" baseline="0" dirty="0" smtClean="0"/>
                        <a:t>10 years </a:t>
                      </a:r>
                      <a:r>
                        <a:rPr lang="en-US" sz="1200" baseline="0" smtClean="0"/>
                        <a:t>after receiving</a:t>
                      </a:r>
                      <a:endParaRPr lang="en-US" sz="1200" dirty="0"/>
                    </a:p>
                  </a:txBody>
                  <a:tcPr/>
                </a:tc>
              </a:tr>
              <a:tr h="326549">
                <a:tc>
                  <a:txBody>
                    <a:bodyPr/>
                    <a:lstStyle/>
                    <a:p>
                      <a:r>
                        <a:rPr lang="en-US" sz="1200" dirty="0" smtClean="0"/>
                        <a:t>Copyright (</a:t>
                      </a:r>
                      <a:r>
                        <a:rPr lang="en-US" sz="1200" dirty="0" err="1" smtClean="0"/>
                        <a:t>Hak</a:t>
                      </a:r>
                      <a:r>
                        <a:rPr lang="en-US" sz="1200" dirty="0" smtClean="0"/>
                        <a:t> </a:t>
                      </a:r>
                      <a:r>
                        <a:rPr lang="en-US" sz="1200" dirty="0" err="1" smtClean="0"/>
                        <a:t>Cipta</a:t>
                      </a:r>
                      <a:r>
                        <a:rPr lang="en-US" sz="1200" dirty="0" smtClean="0"/>
                        <a:t>)</a:t>
                      </a:r>
                      <a:endParaRPr lang="en-US" sz="1200" dirty="0"/>
                    </a:p>
                  </a:txBody>
                  <a:tcPr/>
                </a:tc>
                <a:tc>
                  <a:txBody>
                    <a:bodyPr/>
                    <a:lstStyle/>
                    <a:p>
                      <a:r>
                        <a:rPr lang="en-US" sz="1200" dirty="0" smtClean="0"/>
                        <a:t>UU No 19 </a:t>
                      </a:r>
                      <a:r>
                        <a:rPr lang="en-US" sz="1200" dirty="0" err="1" smtClean="0"/>
                        <a:t>Tahun</a:t>
                      </a:r>
                      <a:r>
                        <a:rPr lang="en-US" sz="1200" dirty="0" smtClean="0"/>
                        <a:t> 2002 </a:t>
                      </a:r>
                      <a:r>
                        <a:rPr lang="en-US" sz="1200" dirty="0" err="1" smtClean="0"/>
                        <a:t>tentang</a:t>
                      </a:r>
                      <a:r>
                        <a:rPr lang="en-US" sz="1200" dirty="0" smtClean="0"/>
                        <a:t> </a:t>
                      </a:r>
                      <a:r>
                        <a:rPr lang="en-US" sz="1200" dirty="0" err="1" smtClean="0"/>
                        <a:t>Hak</a:t>
                      </a:r>
                      <a:r>
                        <a:rPr lang="en-US" sz="1200" dirty="0" smtClean="0"/>
                        <a:t> </a:t>
                      </a:r>
                      <a:r>
                        <a:rPr lang="en-US" sz="1200" dirty="0" err="1" smtClean="0"/>
                        <a:t>Cipta</a:t>
                      </a:r>
                      <a:endParaRPr lang="en-US" sz="1200" dirty="0"/>
                    </a:p>
                  </a:txBody>
                  <a:tcPr/>
                </a:tc>
                <a:tc>
                  <a:txBody>
                    <a:bodyPr/>
                    <a:lstStyle/>
                    <a:p>
                      <a:r>
                        <a:rPr lang="en-US" sz="1200" dirty="0" smtClean="0"/>
                        <a:t>Originality</a:t>
                      </a:r>
                      <a:endParaRPr lang="en-US" sz="1200" dirty="0"/>
                    </a:p>
                  </a:txBody>
                  <a:tcPr/>
                </a:tc>
                <a:tc>
                  <a:txBody>
                    <a:bodyPr/>
                    <a:lstStyle/>
                    <a:p>
                      <a:r>
                        <a:rPr lang="en-US" sz="800" dirty="0" smtClean="0"/>
                        <a:t>Some</a:t>
                      </a:r>
                      <a:r>
                        <a:rPr lang="en-US" sz="800" baseline="0" dirty="0" smtClean="0"/>
                        <a:t> of </a:t>
                      </a:r>
                      <a:r>
                        <a:rPr lang="en-US" sz="800" baseline="0" dirty="0" err="1" smtClean="0"/>
                        <a:t>copyritht</a:t>
                      </a:r>
                      <a:r>
                        <a:rPr lang="en-US" sz="800" baseline="0" dirty="0" smtClean="0"/>
                        <a:t>: </a:t>
                      </a:r>
                      <a:r>
                        <a:rPr lang="en-US" sz="800" dirty="0" smtClean="0"/>
                        <a:t>Life of author</a:t>
                      </a:r>
                      <a:r>
                        <a:rPr lang="en-US" sz="800" baseline="0" dirty="0" smtClean="0"/>
                        <a:t> plus 50 years</a:t>
                      </a:r>
                    </a:p>
                    <a:p>
                      <a:r>
                        <a:rPr lang="en-US" sz="800" b="0" i="0" u="none" strike="noStrike" kern="1200" baseline="0" dirty="0" smtClean="0">
                          <a:solidFill>
                            <a:schemeClr val="dk1"/>
                          </a:solidFill>
                          <a:latin typeface="+mn-lt"/>
                          <a:ea typeface="+mn-ea"/>
                          <a:cs typeface="+mn-cs"/>
                        </a:rPr>
                        <a:t>Computer programs; cinematography; photography; database, and work </a:t>
                      </a:r>
                      <a:r>
                        <a:rPr lang="en-US" sz="800" b="0" i="0" u="none" strike="noStrike" kern="1200" baseline="0" dirty="0" err="1" smtClean="0">
                          <a:solidFill>
                            <a:schemeClr val="dk1"/>
                          </a:solidFill>
                          <a:latin typeface="+mn-lt"/>
                          <a:ea typeface="+mn-ea"/>
                          <a:cs typeface="+mn-cs"/>
                        </a:rPr>
                        <a:t>pengalihwujudkan</a:t>
                      </a:r>
                      <a:r>
                        <a:rPr lang="en-US" sz="800" b="0" i="0" u="none" strike="noStrike" kern="1200" baseline="0" dirty="0" smtClean="0">
                          <a:solidFill>
                            <a:schemeClr val="dk1"/>
                          </a:solidFill>
                          <a:latin typeface="+mn-lt"/>
                          <a:ea typeface="+mn-ea"/>
                          <a:cs typeface="+mn-cs"/>
                        </a:rPr>
                        <a:t> result, valid for 50 (fifty) years from the first</a:t>
                      </a:r>
                    </a:p>
                    <a:p>
                      <a:r>
                        <a:rPr lang="en-US" sz="800" b="0" i="0" u="none" strike="noStrike" kern="1200" baseline="0" dirty="0" smtClean="0">
                          <a:solidFill>
                            <a:schemeClr val="dk1"/>
                          </a:solidFill>
                          <a:latin typeface="+mn-lt"/>
                          <a:ea typeface="+mn-ea"/>
                          <a:cs typeface="+mn-cs"/>
                        </a:rPr>
                        <a:t>was announced.</a:t>
                      </a:r>
                      <a:endParaRPr lang="en-US" sz="800" dirty="0"/>
                    </a:p>
                  </a:txBody>
                  <a:tcPr/>
                </a:tc>
              </a:tr>
              <a:tr h="326549">
                <a:tc>
                  <a:txBody>
                    <a:bodyPr/>
                    <a:lstStyle/>
                    <a:p>
                      <a:r>
                        <a:rPr lang="en-US" sz="1200" dirty="0" smtClean="0"/>
                        <a:t>Trademark (</a:t>
                      </a:r>
                      <a:r>
                        <a:rPr lang="en-US" sz="1200" dirty="0" err="1" smtClean="0"/>
                        <a:t>Merek</a:t>
                      </a:r>
                      <a:r>
                        <a:rPr lang="en-US" sz="1200" dirty="0" smtClean="0"/>
                        <a:t>)</a:t>
                      </a:r>
                      <a:endParaRPr lang="en-US" sz="1200" dirty="0"/>
                    </a:p>
                  </a:txBody>
                  <a:tcPr/>
                </a:tc>
                <a:tc>
                  <a:txBody>
                    <a:bodyPr/>
                    <a:lstStyle/>
                    <a:p>
                      <a:r>
                        <a:rPr lang="en-US" sz="1200" dirty="0" smtClean="0"/>
                        <a:t>UU No 14 </a:t>
                      </a:r>
                      <a:r>
                        <a:rPr lang="en-US" sz="1200" dirty="0" err="1" smtClean="0"/>
                        <a:t>Tahun</a:t>
                      </a:r>
                      <a:r>
                        <a:rPr lang="en-US" sz="1200" dirty="0" smtClean="0"/>
                        <a:t> 1997 </a:t>
                      </a:r>
                      <a:r>
                        <a:rPr lang="en-US" sz="1200" dirty="0" err="1" smtClean="0"/>
                        <a:t>tentang</a:t>
                      </a:r>
                      <a:r>
                        <a:rPr lang="en-US" sz="1200" dirty="0" smtClean="0"/>
                        <a:t> </a:t>
                      </a:r>
                      <a:r>
                        <a:rPr lang="en-US" sz="1200" dirty="0" err="1" smtClean="0"/>
                        <a:t>Merek</a:t>
                      </a:r>
                      <a:endParaRPr lang="en-US" sz="1200" dirty="0"/>
                    </a:p>
                  </a:txBody>
                  <a:tcPr/>
                </a:tc>
                <a:tc>
                  <a:txBody>
                    <a:bodyPr/>
                    <a:lstStyle/>
                    <a:p>
                      <a:r>
                        <a:rPr lang="en-US" sz="1200" dirty="0" smtClean="0"/>
                        <a:t>Capable of distinguishing</a:t>
                      </a:r>
                      <a:r>
                        <a:rPr lang="en-US" sz="1200" baseline="0" dirty="0" smtClean="0"/>
                        <a:t> source of goods</a:t>
                      </a:r>
                      <a:endParaRPr lang="en-US" sz="1200" dirty="0"/>
                    </a:p>
                  </a:txBody>
                  <a:tcPr/>
                </a:tc>
                <a:tc>
                  <a:txBody>
                    <a:bodyPr/>
                    <a:lstStyle/>
                    <a:p>
                      <a:endParaRPr lang="en-US" sz="1200" dirty="0"/>
                    </a:p>
                  </a:txBody>
                  <a:tcPr/>
                </a:tc>
              </a:tr>
              <a:tr h="326549">
                <a:tc>
                  <a:txBody>
                    <a:bodyPr/>
                    <a:lstStyle/>
                    <a:p>
                      <a:r>
                        <a:rPr lang="en-US" sz="1200" dirty="0" smtClean="0"/>
                        <a:t>Industrial Design (</a:t>
                      </a:r>
                      <a:r>
                        <a:rPr lang="en-US" sz="1200" dirty="0" err="1" smtClean="0"/>
                        <a:t>Desain</a:t>
                      </a:r>
                      <a:r>
                        <a:rPr lang="en-US" sz="1200" dirty="0" smtClean="0"/>
                        <a:t> </a:t>
                      </a:r>
                      <a:r>
                        <a:rPr lang="en-US" sz="1200" dirty="0" err="1" smtClean="0"/>
                        <a:t>Industri</a:t>
                      </a:r>
                      <a:r>
                        <a:rPr lang="en-US" sz="1200" dirty="0" smtClean="0"/>
                        <a:t>)</a:t>
                      </a:r>
                      <a:endParaRPr lang="en-US" sz="1200" dirty="0"/>
                    </a:p>
                  </a:txBody>
                  <a:tcPr/>
                </a:tc>
                <a:tc>
                  <a:txBody>
                    <a:bodyPr/>
                    <a:lstStyle/>
                    <a:p>
                      <a:r>
                        <a:rPr lang="en-US" sz="1200" dirty="0" smtClean="0"/>
                        <a:t>UU No 20 </a:t>
                      </a:r>
                      <a:r>
                        <a:rPr lang="en-US" sz="1200" dirty="0" err="1" smtClean="0"/>
                        <a:t>tahun</a:t>
                      </a:r>
                      <a:r>
                        <a:rPr lang="en-US" sz="1200" dirty="0" smtClean="0"/>
                        <a:t> 2000 </a:t>
                      </a:r>
                      <a:r>
                        <a:rPr lang="en-US" sz="1200" dirty="0" err="1" smtClean="0"/>
                        <a:t>tentang</a:t>
                      </a:r>
                      <a:r>
                        <a:rPr lang="en-US" sz="1200" dirty="0" smtClean="0"/>
                        <a:t> </a:t>
                      </a:r>
                      <a:r>
                        <a:rPr lang="en-US" sz="1200" dirty="0" err="1" smtClean="0"/>
                        <a:t>Desain</a:t>
                      </a:r>
                      <a:r>
                        <a:rPr lang="en-US" sz="1200" dirty="0" smtClean="0"/>
                        <a:t> </a:t>
                      </a:r>
                      <a:r>
                        <a:rPr lang="en-US" sz="1200" dirty="0" err="1" smtClean="0"/>
                        <a:t>Industri</a:t>
                      </a:r>
                      <a:endParaRPr lang="en-US" sz="1200" dirty="0"/>
                    </a:p>
                  </a:txBody>
                  <a:tcPr/>
                </a:tc>
                <a:tc>
                  <a:txBody>
                    <a:bodyPr/>
                    <a:lstStyle/>
                    <a:p>
                      <a:endParaRPr lang="en-US" sz="1200" dirty="0"/>
                    </a:p>
                  </a:txBody>
                  <a:tcPr/>
                </a:tc>
                <a:tc>
                  <a:txBody>
                    <a:bodyPr/>
                    <a:lstStyle/>
                    <a:p>
                      <a:endParaRPr lang="en-US" sz="1200" dirty="0"/>
                    </a:p>
                  </a:txBody>
                  <a:tcPr/>
                </a:tc>
              </a:tr>
              <a:tr h="326549">
                <a:tc>
                  <a:txBody>
                    <a:bodyPr/>
                    <a:lstStyle/>
                    <a:p>
                      <a:pPr marL="0" indent="0">
                        <a:buFont typeface="Courier New" pitchFamily="49" charset="0"/>
                        <a:buNone/>
                      </a:pPr>
                      <a:r>
                        <a:rPr lang="en-US" sz="1200" dirty="0" smtClean="0"/>
                        <a:t>Geographical</a:t>
                      </a:r>
                      <a:r>
                        <a:rPr lang="en-US" sz="1200" baseline="0" dirty="0" smtClean="0"/>
                        <a:t> Indication (</a:t>
                      </a:r>
                      <a:r>
                        <a:rPr lang="en-US" sz="1200" baseline="0" dirty="0" err="1" smtClean="0"/>
                        <a:t>Indikasi</a:t>
                      </a:r>
                      <a:r>
                        <a:rPr lang="en-US" sz="1200" baseline="0" dirty="0" smtClean="0"/>
                        <a:t> </a:t>
                      </a:r>
                      <a:r>
                        <a:rPr lang="en-US" sz="1200" baseline="0" dirty="0" err="1" smtClean="0"/>
                        <a:t>Geografis</a:t>
                      </a:r>
                      <a:r>
                        <a:rPr lang="en-US" sz="1200" baseline="0" dirty="0" smtClean="0"/>
                        <a:t>)</a:t>
                      </a:r>
                      <a:endParaRPr lang="en-US" sz="1200" dirty="0"/>
                    </a:p>
                  </a:txBody>
                  <a:tcPr/>
                </a:tc>
                <a:tc>
                  <a:txBody>
                    <a:bodyPr/>
                    <a:lstStyle/>
                    <a:p>
                      <a:r>
                        <a:rPr lang="en-US" sz="1200" dirty="0" smtClean="0"/>
                        <a:t>PP No 51 </a:t>
                      </a:r>
                      <a:r>
                        <a:rPr lang="en-US" sz="1200" dirty="0" err="1" smtClean="0"/>
                        <a:t>Tahun</a:t>
                      </a:r>
                      <a:r>
                        <a:rPr lang="en-US" sz="1200" dirty="0" smtClean="0"/>
                        <a:t> 2007</a:t>
                      </a:r>
                      <a:endParaRPr lang="en-US" sz="1200" dirty="0"/>
                    </a:p>
                  </a:txBody>
                  <a:tcPr/>
                </a:tc>
                <a:tc>
                  <a:txBody>
                    <a:bodyPr/>
                    <a:lstStyle/>
                    <a:p>
                      <a:endParaRPr lang="en-US" sz="1200" dirty="0"/>
                    </a:p>
                  </a:txBody>
                  <a:tcPr/>
                </a:tc>
                <a:tc>
                  <a:txBody>
                    <a:bodyPr/>
                    <a:lstStyle/>
                    <a:p>
                      <a:endParaRPr lang="en-US" sz="1200" dirty="0"/>
                    </a:p>
                  </a:txBody>
                  <a:tcPr/>
                </a:tc>
              </a:tr>
            </a:tbl>
          </a:graphicData>
        </a:graphic>
      </p:graphicFrame>
      <p:sp>
        <p:nvSpPr>
          <p:cNvPr id="3" name="Title 2"/>
          <p:cNvSpPr>
            <a:spLocks noGrp="1"/>
          </p:cNvSpPr>
          <p:nvPr>
            <p:ph type="title"/>
          </p:nvPr>
        </p:nvSpPr>
        <p:spPr>
          <a:xfrm>
            <a:off x="2133600" y="285750"/>
            <a:ext cx="4648200" cy="971550"/>
          </a:xfrm>
        </p:spPr>
        <p:txBody>
          <a:bodyPr>
            <a:noAutofit/>
          </a:bodyPr>
          <a:lstStyle/>
          <a:p>
            <a:r>
              <a:rPr lang="en-US" sz="2400" dirty="0" smtClean="0"/>
              <a:t>Intellectual property (</a:t>
            </a:r>
            <a:r>
              <a:rPr lang="en-US" sz="2400" dirty="0" err="1" smtClean="0"/>
              <a:t>hki</a:t>
            </a:r>
            <a:r>
              <a:rPr lang="en-US" sz="2400" dirty="0" smtClean="0"/>
              <a:t>) in </a:t>
            </a:r>
            <a:r>
              <a:rPr lang="en-US" sz="2400" dirty="0" err="1" smtClean="0"/>
              <a:t>indonesia</a:t>
            </a:r>
            <a:r>
              <a:rPr lang="en-US" sz="2400" dirty="0" smtClean="0"/>
              <a:t/>
            </a:r>
            <a:br>
              <a:rPr lang="en-US" sz="2400" dirty="0" smtClean="0"/>
            </a:br>
            <a:r>
              <a:rPr lang="en-US" sz="1200" cap="none" dirty="0" smtClean="0">
                <a:latin typeface="Bookman Old Style" pitchFamily="18" charset="0"/>
              </a:rPr>
              <a:t>(please see: </a:t>
            </a:r>
            <a:r>
              <a:rPr lang="en-US" sz="1200" u="sng" cap="none" dirty="0" smtClean="0">
                <a:solidFill>
                  <a:srgbClr val="0070C0"/>
                </a:solidFill>
                <a:latin typeface="Bookman Old Style" pitchFamily="18" charset="0"/>
              </a:rPr>
              <a:t>http://www.dgip.go.id</a:t>
            </a:r>
            <a:r>
              <a:rPr lang="en-US" sz="1200" cap="none" dirty="0" smtClean="0">
                <a:latin typeface="Bookman Old Style" pitchFamily="18" charset="0"/>
              </a:rPr>
              <a:t>)</a:t>
            </a:r>
            <a:endParaRPr lang="en-US" sz="2400" cap="none" dirty="0">
              <a:latin typeface="Bookman Old Style" pitchFamily="18" charset="0"/>
            </a:endParaRPr>
          </a:p>
        </p:txBody>
      </p:sp>
    </p:spTree>
    <p:extLst>
      <p:ext uri="{BB962C8B-B14F-4D97-AF65-F5344CB8AC3E}">
        <p14:creationId xmlns:p14="http://schemas.microsoft.com/office/powerpoint/2010/main" val="233893057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4"/>
          <p:cNvSpPr>
            <a:spLocks noGrp="1" noChangeArrowheads="1"/>
          </p:cNvSpPr>
          <p:nvPr>
            <p:ph type="ctrTitle"/>
          </p:nvPr>
        </p:nvSpPr>
        <p:spPr>
          <a:xfrm>
            <a:off x="1066800" y="1657350"/>
            <a:ext cx="6965950" cy="1543050"/>
          </a:xfrm>
        </p:spPr>
        <p:style>
          <a:lnRef idx="3">
            <a:schemeClr val="lt1"/>
          </a:lnRef>
          <a:fillRef idx="1">
            <a:schemeClr val="accent1"/>
          </a:fillRef>
          <a:effectRef idx="1">
            <a:schemeClr val="accent1"/>
          </a:effectRef>
          <a:fontRef idx="minor">
            <a:schemeClr val="lt1"/>
          </a:fontRef>
        </p:style>
        <p:txBody>
          <a:bodyPr>
            <a:noAutofit/>
          </a:bodyPr>
          <a:lstStyle/>
          <a:p>
            <a:r>
              <a:rPr lang="en-US" sz="4000" dirty="0"/>
              <a:t>The Challenges of Globalization</a:t>
            </a:r>
          </a:p>
        </p:txBody>
      </p:sp>
    </p:spTree>
    <p:extLst>
      <p:ext uri="{BB962C8B-B14F-4D97-AF65-F5344CB8AC3E}">
        <p14:creationId xmlns:p14="http://schemas.microsoft.com/office/powerpoint/2010/main" val="188191638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noAutofit/>
          </a:bodyPr>
          <a:lstStyle/>
          <a:p>
            <a:r>
              <a:rPr lang="en-US" sz="1400" dirty="0" err="1"/>
              <a:t>Adanya</a:t>
            </a:r>
            <a:r>
              <a:rPr lang="en-US" sz="1400" dirty="0"/>
              <a:t> </a:t>
            </a:r>
            <a:r>
              <a:rPr lang="en-US" sz="1400" dirty="0" err="1"/>
              <a:t>Globalisasi</a:t>
            </a:r>
            <a:r>
              <a:rPr lang="en-US" sz="1400" dirty="0"/>
              <a:t>, </a:t>
            </a:r>
            <a:r>
              <a:rPr lang="en-US" sz="1400" dirty="0" err="1"/>
              <a:t>memungkinan</a:t>
            </a:r>
            <a:r>
              <a:rPr lang="en-US" sz="1400" dirty="0"/>
              <a:t> </a:t>
            </a:r>
            <a:r>
              <a:rPr lang="en-US" sz="1400" dirty="0" err="1"/>
              <a:t>ekspor</a:t>
            </a:r>
            <a:r>
              <a:rPr lang="en-US" sz="1400" dirty="0"/>
              <a:t> intellectual property</a:t>
            </a:r>
          </a:p>
        </p:txBody>
      </p:sp>
      <p:sp>
        <p:nvSpPr>
          <p:cNvPr id="86019" name="Rectangle 3"/>
          <p:cNvSpPr>
            <a:spLocks noGrp="1" noChangeArrowheads="1"/>
          </p:cNvSpPr>
          <p:nvPr>
            <p:ph type="body" idx="4294967295"/>
          </p:nvPr>
        </p:nvSpPr>
        <p:spPr>
          <a:xfrm>
            <a:off x="609600" y="1560910"/>
            <a:ext cx="7924800" cy="3373040"/>
          </a:xfrm>
          <a:prstGeom prst="rect">
            <a:avLst/>
          </a:prstGeom>
        </p:spPr>
        <p:txBody>
          <a:bodyPr/>
          <a:lstStyle/>
          <a:p>
            <a:pPr marL="685800" indent="-685800" algn="l">
              <a:lnSpc>
                <a:spcPct val="80000"/>
              </a:lnSpc>
              <a:buFont typeface="+mj-lt"/>
              <a:buAutoNum type="arabicPeriod"/>
            </a:pPr>
            <a:r>
              <a:rPr lang="en-US" sz="2400" dirty="0" err="1"/>
              <a:t>Untuk</a:t>
            </a:r>
            <a:r>
              <a:rPr lang="en-US" sz="2400" dirty="0"/>
              <a:t> </a:t>
            </a:r>
            <a:r>
              <a:rPr lang="en-US" sz="2400" dirty="0" err="1"/>
              <a:t>antisipasi</a:t>
            </a:r>
            <a:r>
              <a:rPr lang="en-US" sz="2400" dirty="0"/>
              <a:t> </a:t>
            </a:r>
            <a:r>
              <a:rPr lang="en-US" sz="2400" dirty="0" err="1"/>
              <a:t>kegiatan</a:t>
            </a:r>
            <a:r>
              <a:rPr lang="en-US" sz="2400" dirty="0"/>
              <a:t> </a:t>
            </a:r>
            <a:r>
              <a:rPr lang="en-US" sz="2400" dirty="0" err="1"/>
              <a:t>plagiasi</a:t>
            </a:r>
            <a:r>
              <a:rPr lang="en-US" sz="2400" dirty="0"/>
              <a:t> </a:t>
            </a:r>
            <a:r>
              <a:rPr lang="en-US" sz="2400" dirty="0" err="1"/>
              <a:t>biasanya</a:t>
            </a:r>
            <a:r>
              <a:rPr lang="en-US" sz="2400" dirty="0"/>
              <a:t> </a:t>
            </a:r>
            <a:r>
              <a:rPr lang="en-US" sz="2400" dirty="0" err="1"/>
              <a:t>dilakukan</a:t>
            </a:r>
            <a:r>
              <a:rPr lang="en-US" sz="2400" dirty="0"/>
              <a:t> </a:t>
            </a:r>
            <a:r>
              <a:rPr lang="en-US" sz="2400" dirty="0" err="1"/>
              <a:t>melalui</a:t>
            </a:r>
            <a:r>
              <a:rPr lang="en-US" sz="2400" dirty="0"/>
              <a:t> unilateral, bilateral </a:t>
            </a:r>
            <a:r>
              <a:rPr lang="en-US" sz="2400" dirty="0" err="1"/>
              <a:t>dan</a:t>
            </a:r>
            <a:r>
              <a:rPr lang="en-US" sz="2400" dirty="0"/>
              <a:t> multilateral.</a:t>
            </a:r>
          </a:p>
          <a:p>
            <a:pPr marL="685800" indent="-685800" algn="l">
              <a:lnSpc>
                <a:spcPct val="80000"/>
              </a:lnSpc>
              <a:buFont typeface="+mj-lt"/>
              <a:buAutoNum type="arabicPeriod"/>
            </a:pPr>
            <a:r>
              <a:rPr lang="en-US" sz="2400" dirty="0"/>
              <a:t>Unilateral: independent step by a country, to protect its citizens from following piracy activities. </a:t>
            </a:r>
          </a:p>
          <a:p>
            <a:pPr marL="685800" indent="-685800" algn="l">
              <a:lnSpc>
                <a:spcPct val="80000"/>
              </a:lnSpc>
              <a:buFont typeface="+mj-lt"/>
              <a:buAutoNum type="arabicPeriod"/>
            </a:pPr>
            <a:r>
              <a:rPr lang="en-US" sz="2400" dirty="0"/>
              <a:t>Bilateral. Are promises between two nations to conduct their policy affairs in certain ways. </a:t>
            </a:r>
          </a:p>
          <a:p>
            <a:pPr marL="685800" indent="-685800" algn="l">
              <a:lnSpc>
                <a:spcPct val="80000"/>
              </a:lnSpc>
              <a:buFont typeface="+mj-lt"/>
              <a:buAutoNum type="arabicPeriod"/>
            </a:pPr>
            <a:r>
              <a:rPr lang="en-US" sz="2400" dirty="0"/>
              <a:t>Multilateral methods. </a:t>
            </a:r>
            <a:r>
              <a:rPr lang="en-US" sz="2400" dirty="0" err="1"/>
              <a:t>Rech</a:t>
            </a:r>
            <a:r>
              <a:rPr lang="en-US" sz="2400" dirty="0"/>
              <a:t> beyond bilateral agreements in that many countries together agree to conform to a policy framework.</a:t>
            </a:r>
          </a:p>
        </p:txBody>
      </p:sp>
    </p:spTree>
    <p:extLst>
      <p:ext uri="{BB962C8B-B14F-4D97-AF65-F5344CB8AC3E}">
        <p14:creationId xmlns:p14="http://schemas.microsoft.com/office/powerpoint/2010/main" val="399480734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noAutofit/>
          </a:bodyPr>
          <a:lstStyle/>
          <a:p>
            <a:pPr algn="l"/>
            <a:r>
              <a:rPr lang="en-US" sz="1200" dirty="0"/>
              <a:t>Four (4) form of intellectual property protection widely used in the US</a:t>
            </a:r>
          </a:p>
        </p:txBody>
      </p:sp>
      <p:sp>
        <p:nvSpPr>
          <p:cNvPr id="88067" name="Rectangle 3"/>
          <p:cNvSpPr>
            <a:spLocks noGrp="1" noChangeArrowheads="1"/>
          </p:cNvSpPr>
          <p:nvPr>
            <p:ph type="body" idx="4294967295"/>
          </p:nvPr>
        </p:nvSpPr>
        <p:spPr>
          <a:xfrm>
            <a:off x="609600" y="1789510"/>
            <a:ext cx="7924800" cy="2077640"/>
          </a:xfrm>
          <a:prstGeom prst="rect">
            <a:avLst/>
          </a:prstGeom>
        </p:spPr>
        <p:txBody>
          <a:bodyPr/>
          <a:lstStyle/>
          <a:p>
            <a:pPr marL="628650" indent="-628650" algn="l">
              <a:buFont typeface="+mj-lt"/>
              <a:buAutoNum type="arabicPeriod"/>
            </a:pPr>
            <a:r>
              <a:rPr lang="en-US" dirty="0"/>
              <a:t>Patent. Policies throughout the world, especially among the major developed countries, share a fair amount of commonality. </a:t>
            </a:r>
          </a:p>
          <a:p>
            <a:pPr marL="628650" indent="-628650" algn="l">
              <a:buFont typeface="+mj-lt"/>
              <a:buAutoNum type="arabicPeriod"/>
            </a:pPr>
            <a:r>
              <a:rPr lang="en-US" dirty="0"/>
              <a:t>Copyright. International copyright is dominated by two multilateral arrangements: the Universal Copyright Convention and the Berne Convention.</a:t>
            </a:r>
          </a:p>
        </p:txBody>
      </p:sp>
    </p:spTree>
    <p:extLst>
      <p:ext uri="{BB962C8B-B14F-4D97-AF65-F5344CB8AC3E}">
        <p14:creationId xmlns:p14="http://schemas.microsoft.com/office/powerpoint/2010/main" val="313681905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noAutofit/>
          </a:bodyPr>
          <a:lstStyle/>
          <a:p>
            <a:pPr algn="l"/>
            <a:r>
              <a:rPr lang="en-US" sz="1200" dirty="0"/>
              <a:t>Four (4) form of intellectual property protection widely used in the US</a:t>
            </a:r>
          </a:p>
        </p:txBody>
      </p:sp>
      <p:sp>
        <p:nvSpPr>
          <p:cNvPr id="87043" name="Rectangle 3"/>
          <p:cNvSpPr>
            <a:spLocks noGrp="1" noChangeArrowheads="1"/>
          </p:cNvSpPr>
          <p:nvPr>
            <p:ph type="body" idx="4294967295"/>
          </p:nvPr>
        </p:nvSpPr>
        <p:spPr>
          <a:xfrm>
            <a:off x="609600" y="1713310"/>
            <a:ext cx="7924800" cy="3373040"/>
          </a:xfrm>
          <a:prstGeom prst="rect">
            <a:avLst/>
          </a:prstGeom>
        </p:spPr>
        <p:txBody>
          <a:bodyPr/>
          <a:lstStyle/>
          <a:p>
            <a:pPr marL="628650" indent="-628650" algn="l">
              <a:lnSpc>
                <a:spcPct val="80000"/>
              </a:lnSpc>
              <a:buFont typeface="+mj-lt"/>
              <a:buAutoNum type="arabicPeriod" startAt="3"/>
            </a:pPr>
            <a:r>
              <a:rPr lang="en-US" sz="2400" dirty="0"/>
              <a:t>Trademarks. The trademark laws vary considerably among various countries. Unlike in the US, where priority is based on use, in most countries trademark rights are </a:t>
            </a:r>
            <a:r>
              <a:rPr lang="en-US" sz="2400" dirty="0" err="1"/>
              <a:t>grnted</a:t>
            </a:r>
            <a:r>
              <a:rPr lang="en-US" sz="2400" dirty="0"/>
              <a:t> to the first person to file for registration. In many countries the protection does not depend on use or even intent to use. Thus, in many countries the first to file their trademark registration obtains trademark rights, no matter whether that person has used or intends to use the mark within those market.</a:t>
            </a:r>
          </a:p>
        </p:txBody>
      </p:sp>
    </p:spTree>
    <p:extLst>
      <p:ext uri="{BB962C8B-B14F-4D97-AF65-F5344CB8AC3E}">
        <p14:creationId xmlns:p14="http://schemas.microsoft.com/office/powerpoint/2010/main" val="238666759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noAutofit/>
          </a:bodyPr>
          <a:lstStyle/>
          <a:p>
            <a:pPr algn="l"/>
            <a:r>
              <a:rPr lang="en-US" sz="1200" dirty="0"/>
              <a:t>Four (4) form of intellectual property protection widely used in the US</a:t>
            </a:r>
          </a:p>
        </p:txBody>
      </p:sp>
      <p:sp>
        <p:nvSpPr>
          <p:cNvPr id="89091" name="Rectangle 3"/>
          <p:cNvSpPr>
            <a:spLocks noGrp="1" noChangeArrowheads="1"/>
          </p:cNvSpPr>
          <p:nvPr>
            <p:ph type="body" idx="4294967295"/>
          </p:nvPr>
        </p:nvSpPr>
        <p:spPr>
          <a:xfrm>
            <a:off x="609600" y="1637110"/>
            <a:ext cx="7924800" cy="3373040"/>
          </a:xfrm>
          <a:prstGeom prst="rect">
            <a:avLst/>
          </a:prstGeom>
        </p:spPr>
        <p:txBody>
          <a:bodyPr/>
          <a:lstStyle/>
          <a:p>
            <a:pPr marL="628650" indent="-628650" algn="l">
              <a:lnSpc>
                <a:spcPct val="80000"/>
              </a:lnSpc>
              <a:buFont typeface="+mj-lt"/>
              <a:buAutoNum type="arabicPeriod" startAt="4"/>
            </a:pPr>
            <a:r>
              <a:rPr lang="en-US" dirty="0"/>
              <a:t>Gray Markets. The challenges of intellectual property protection, created by the globalization of the technological environment, may be illustrated in the case of “gray markets.” Gray market is developed when a foreign-manufactured good, bearing a valid U.S. trademark, is imported into the US without the permission of the US trademark code.</a:t>
            </a:r>
          </a:p>
        </p:txBody>
      </p:sp>
    </p:spTree>
    <p:extLst>
      <p:ext uri="{BB962C8B-B14F-4D97-AF65-F5344CB8AC3E}">
        <p14:creationId xmlns:p14="http://schemas.microsoft.com/office/powerpoint/2010/main" val="204389866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Black Tie</Template>
  <TotalTime>132</TotalTime>
  <Words>868</Words>
  <Application>Microsoft Office PowerPoint</Application>
  <PresentationFormat>On-screen Show (16:9)</PresentationFormat>
  <Paragraphs>128</Paragraphs>
  <Slides>16</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Bookman Old Style</vt:lpstr>
      <vt:lpstr>Calibri</vt:lpstr>
      <vt:lpstr>Courier New</vt:lpstr>
      <vt:lpstr>Garamond</vt:lpstr>
      <vt:lpstr>Tahoma</vt:lpstr>
      <vt:lpstr>Tunga</vt:lpstr>
      <vt:lpstr>Wingdings</vt:lpstr>
      <vt:lpstr>BlackTie</vt:lpstr>
      <vt:lpstr>Chapter 14 INTELLECTUAL PROPERTY STRATEGY</vt:lpstr>
      <vt:lpstr>PowerPoint Presentation</vt:lpstr>
      <vt:lpstr>INTELLECTUAL PROPERTY</vt:lpstr>
      <vt:lpstr>Example</vt:lpstr>
      <vt:lpstr>LOST INTELLECTUAL PROPERTY</vt:lpstr>
      <vt:lpstr>intellectual property PROTECTION</vt:lpstr>
      <vt:lpstr>intellectual property PROTECTION</vt:lpstr>
      <vt:lpstr>Product-market action</vt:lpstr>
      <vt:lpstr>CONTINUAL INNOVATION</vt:lpstr>
      <vt:lpstr>U.S. IntELLECTUAL PROPERTY SYSTEM</vt:lpstr>
      <vt:lpstr>Intellectual property (hki) in indonesia (please see: http://www.dgip.go.id)</vt:lpstr>
      <vt:lpstr>The Challenges of Globalization</vt:lpstr>
      <vt:lpstr>Adanya Globalisasi, memungkinan ekspor intellectual property</vt:lpstr>
      <vt:lpstr>Four (4) form of intellectual property protection widely used in the US</vt:lpstr>
      <vt:lpstr>Four (4) form of intellectual property protection widely used in the US</vt:lpstr>
      <vt:lpstr>Four (4) form of intellectual property protection widely used in the US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INTELLECTUAL PROPERTY STRATEGY</dc:title>
  <dc:creator>JARY</dc:creator>
  <cp:lastModifiedBy>user</cp:lastModifiedBy>
  <cp:revision>16</cp:revision>
  <dcterms:created xsi:type="dcterms:W3CDTF">2012-06-18T00:54:12Z</dcterms:created>
  <dcterms:modified xsi:type="dcterms:W3CDTF">2013-06-03T18:21:17Z</dcterms:modified>
</cp:coreProperties>
</file>