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2" r:id="rId1"/>
  </p:sldMasterIdLst>
  <p:notesMasterIdLst>
    <p:notesMasterId r:id="rId9"/>
  </p:notesMasterIdLst>
  <p:handoutMasterIdLst>
    <p:handoutMasterId r:id="rId10"/>
  </p:handoutMasterIdLst>
  <p:sldIdLst>
    <p:sldId id="289" r:id="rId2"/>
    <p:sldId id="290" r:id="rId3"/>
    <p:sldId id="291" r:id="rId4"/>
    <p:sldId id="292" r:id="rId5"/>
    <p:sldId id="293" r:id="rId6"/>
    <p:sldId id="294" r:id="rId7"/>
    <p:sldId id="296" r:id="rId8"/>
  </p:sldIdLst>
  <p:sldSz cx="12192000" cy="6858000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1D1D"/>
    <a:srgbClr val="FF0000"/>
    <a:srgbClr val="00FF00"/>
    <a:srgbClr val="CC00CC"/>
    <a:srgbClr val="FFFFFF"/>
    <a:srgbClr val="FFFF00"/>
    <a:srgbClr val="43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4662" autoAdjust="0"/>
  </p:normalViewPr>
  <p:slideViewPr>
    <p:cSldViewPr>
      <p:cViewPr varScale="1">
        <p:scale>
          <a:sx n="65" d="100"/>
          <a:sy n="65" d="100"/>
        </p:scale>
        <p:origin x="216" y="102"/>
      </p:cViewPr>
      <p:guideLst>
        <p:guide orient="horz" pos="1200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066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4175" y="687388"/>
            <a:ext cx="6089650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751888"/>
            <a:ext cx="3873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C9EA6E4E-A42C-4492-8275-65C765881CB5}" type="slidenum">
              <a:rPr lang="en-US" sz="1400">
                <a:latin typeface="Times New Roman" panose="02020603050405020304" pitchFamily="18" charset="0"/>
              </a:rPr>
              <a:pPr algn="r"/>
              <a:t>‹#›</a:t>
            </a:fld>
            <a:endParaRPr lang="en-US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0926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3747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 smtClean="0"/>
              <a:pPr/>
              <a:t>6/9/2013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80617" y="4927600"/>
            <a:ext cx="70104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80617" y="1498602"/>
            <a:ext cx="7010400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3753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29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92127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797" y="0"/>
            <a:ext cx="459279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 smtClean="0"/>
              <a:pPr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211" y="4927600"/>
            <a:ext cx="70104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211" y="1498602"/>
            <a:ext cx="7010400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8076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701800"/>
            <a:ext cx="49784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701800"/>
            <a:ext cx="49784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pPr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8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5" y="1608836"/>
            <a:ext cx="4974336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600" y="2209800"/>
            <a:ext cx="49784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3264" y="1608836"/>
            <a:ext cx="4974336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9200" y="2209800"/>
            <a:ext cx="49784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9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 smtClean="0"/>
              <a:t>6/9/2013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5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 smtClean="0"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4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2400" y="0"/>
            <a:ext cx="7924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731" y="1701800"/>
            <a:ext cx="3352800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0401" y="482600"/>
            <a:ext cx="6807200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731" y="4648200"/>
            <a:ext cx="3352800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 smtClean="0"/>
              <a:pPr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801" y="0"/>
            <a:ext cx="80264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1" y="4800600"/>
            <a:ext cx="7315200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1" y="279402"/>
            <a:ext cx="7315200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1" y="5562600"/>
            <a:ext cx="7315200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6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8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274639"/>
            <a:ext cx="142240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274639"/>
            <a:ext cx="8534401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92127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6400802"/>
            <a:ext cx="27432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8861" y="6400802"/>
            <a:ext cx="621792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9795" y="6400802"/>
            <a:ext cx="110780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1701800"/>
            <a:ext cx="1016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76200"/>
            <a:ext cx="1016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03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spc="0" baseline="0">
          <a:ln w="0">
            <a:solidFill>
              <a:srgbClr val="FF1D1D"/>
            </a:solidFill>
          </a:ln>
          <a:solidFill>
            <a:srgbClr val="FF0000"/>
          </a:solidFill>
          <a:effectLst>
            <a:outerShdw blurRad="114300" dist="101600" dir="2700000" algn="tl" rotWithShape="0">
              <a:prstClr val="black">
                <a:alpha val="5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75000"/>
          </a:schemeClr>
        </a:buClr>
        <a:buSzPct val="100000"/>
        <a:buFont typeface="Arial" pitchFamily="34" charset="0"/>
        <a:buChar char="•"/>
        <a:defRPr sz="3200" b="0" kern="1200" cap="none" spc="0">
          <a:ln w="0"/>
          <a:solidFill>
            <a:schemeClr val="tx1"/>
          </a:solidFill>
          <a:effectLst>
            <a:outerShdw blurRad="101600" dist="50800" dir="2700000" algn="tl" rotWithShape="0">
              <a:schemeClr val="tx1">
                <a:alpha val="50000"/>
              </a:schemeClr>
            </a:outerShdw>
          </a:effectLst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800" b="0" kern="1200" cap="none" spc="0">
          <a:ln w="0"/>
          <a:solidFill>
            <a:schemeClr val="tx1"/>
          </a:solidFill>
          <a:effectLst>
            <a:outerShdw blurRad="101600" dist="50800" dir="2700000" algn="tl" rotWithShape="0">
              <a:schemeClr val="tx1">
                <a:alpha val="50000"/>
              </a:schemeClr>
            </a:outerShdw>
          </a:effectLst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400" b="0" kern="1200" cap="none" spc="0">
          <a:ln w="0"/>
          <a:solidFill>
            <a:schemeClr val="tx1"/>
          </a:solidFill>
          <a:effectLst>
            <a:outerShdw blurRad="101600" dist="50800" dir="2700000" algn="tl" rotWithShape="0">
              <a:schemeClr val="tx1">
                <a:alpha val="50000"/>
              </a:schemeClr>
            </a:outerShdw>
          </a:effectLst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400" b="0" kern="1200" cap="none" spc="0">
          <a:ln w="0"/>
          <a:solidFill>
            <a:schemeClr val="tx1"/>
          </a:solidFill>
          <a:effectLst>
            <a:outerShdw blurRad="101600" dist="50800" dir="2700000" algn="tl" rotWithShape="0">
              <a:schemeClr val="tx1">
                <a:alpha val="50000"/>
              </a:schemeClr>
            </a:outerShdw>
          </a:effectLst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400" b="0" kern="1200" cap="none" spc="0">
          <a:ln w="0"/>
          <a:solidFill>
            <a:schemeClr val="tx1"/>
          </a:solidFill>
          <a:effectLst>
            <a:outerShdw blurRad="101600" dist="50800" dir="2700000" algn="tl" rotWithShape="0">
              <a:schemeClr val="tx1">
                <a:alpha val="50000"/>
              </a:schemeClr>
            </a:outerShdw>
          </a:effectLst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5257799" y="2517776"/>
            <a:ext cx="6633217" cy="341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72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Ultra Bold Condensed" panose="020B0A06020104020203" pitchFamily="34" charset="0"/>
              </a:rPr>
              <a:t>Project Valuation and Financing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6096000" y="242794"/>
            <a:ext cx="4581526" cy="227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142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anose="020E0802020502020306" pitchFamily="34" charset="0"/>
              </a:rPr>
              <a:t>Ch 15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2360614"/>
            <a:ext cx="7924800" cy="3735387"/>
          </a:xfrm>
        </p:spPr>
        <p:txBody>
          <a:bodyPr>
            <a:normAutofit fontScale="92500"/>
          </a:bodyPr>
          <a:lstStyle/>
          <a:p>
            <a:pPr marL="628650" indent="-628650">
              <a:buFontTx/>
              <a:buAutoNum type="arabicPeriod"/>
            </a:pPr>
            <a:r>
              <a:rPr lang="en-US"/>
              <a:t>How is the value of a technology project to be assessed?</a:t>
            </a:r>
          </a:p>
          <a:p>
            <a:pPr marL="628650" indent="-628650">
              <a:buFontTx/>
              <a:buAutoNum type="arabicPeriod"/>
            </a:pPr>
            <a:r>
              <a:rPr lang="en-US"/>
              <a:t>How can one finance a technology start-up or project?</a:t>
            </a:r>
          </a:p>
          <a:p>
            <a:pPr marL="628650" indent="-628650">
              <a:buFontTx/>
              <a:buAutoNum type="arabicPeriod"/>
            </a:pPr>
            <a:r>
              <a:rPr lang="en-US"/>
              <a:t>How do firms communicate with their investors regarding the attractiveness of a technology project?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762001"/>
            <a:ext cx="7924800" cy="836613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/>
              <a:t>We will focus on the major financial </a:t>
            </a:r>
            <a:r>
              <a:rPr lang="en-US" sz="3600" smtClean="0"/>
              <a:t>que</a:t>
            </a:r>
            <a:r>
              <a:rPr lang="id-ID" sz="3600" smtClean="0"/>
              <a:t>s</a:t>
            </a:r>
            <a:r>
              <a:rPr lang="en-US" sz="3600" smtClean="0"/>
              <a:t>tions </a:t>
            </a:r>
            <a:r>
              <a:rPr lang="en-US" sz="3600"/>
              <a:t>invoved in management of technology: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Oval 4"/>
          <p:cNvSpPr>
            <a:spLocks noChangeArrowheads="1"/>
          </p:cNvSpPr>
          <p:nvPr/>
        </p:nvSpPr>
        <p:spPr bwMode="auto">
          <a:xfrm>
            <a:off x="5562600" y="12192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4114800" y="3276600"/>
            <a:ext cx="403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6096000" y="1828800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 flipV="1">
            <a:off x="3962400" y="1752600"/>
            <a:ext cx="175260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 flipV="1">
            <a:off x="6629400" y="3352800"/>
            <a:ext cx="1676400" cy="121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 flipH="1" flipV="1">
            <a:off x="6477000" y="1752600"/>
            <a:ext cx="198120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09" name="Oval 5"/>
          <p:cNvSpPr>
            <a:spLocks noChangeArrowheads="1"/>
          </p:cNvSpPr>
          <p:nvPr/>
        </p:nvSpPr>
        <p:spPr bwMode="auto">
          <a:xfrm>
            <a:off x="8153400" y="29718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 flipH="1" flipV="1">
            <a:off x="3810000" y="3352800"/>
            <a:ext cx="198120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10" name="Oval 6"/>
          <p:cNvSpPr>
            <a:spLocks noChangeArrowheads="1"/>
          </p:cNvSpPr>
          <p:nvPr/>
        </p:nvSpPr>
        <p:spPr bwMode="auto">
          <a:xfrm>
            <a:off x="5562600" y="44196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1" name="Oval 7"/>
          <p:cNvSpPr>
            <a:spLocks noChangeArrowheads="1"/>
          </p:cNvSpPr>
          <p:nvPr/>
        </p:nvSpPr>
        <p:spPr bwMode="auto">
          <a:xfrm>
            <a:off x="3048000" y="29718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5241925" y="646113"/>
            <a:ext cx="178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Project Valuatin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7908925" y="3922713"/>
            <a:ext cx="1276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Intellectual</a:t>
            </a:r>
          </a:p>
          <a:p>
            <a:r>
              <a:rPr lang="en-US"/>
              <a:t>Capital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4784725" y="5218113"/>
            <a:ext cx="189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Investor Relation</a:t>
            </a:r>
          </a:p>
        </p:txBody>
      </p:sp>
      <p:sp>
        <p:nvSpPr>
          <p:cNvPr id="72721" name="Text Box 17"/>
          <p:cNvSpPr txBox="1">
            <a:spLocks noChangeArrowheads="1"/>
          </p:cNvSpPr>
          <p:nvPr/>
        </p:nvSpPr>
        <p:spPr bwMode="auto">
          <a:xfrm>
            <a:off x="2270125" y="3541713"/>
            <a:ext cx="117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Source of</a:t>
            </a:r>
          </a:p>
          <a:p>
            <a:r>
              <a:rPr lang="en-US"/>
              <a:t>Financing</a:t>
            </a:r>
          </a:p>
        </p:txBody>
      </p:sp>
      <p:sp>
        <p:nvSpPr>
          <p:cNvPr id="72722" name="Line 18"/>
          <p:cNvSpPr>
            <a:spLocks noChangeShapeType="1"/>
          </p:cNvSpPr>
          <p:nvPr/>
        </p:nvSpPr>
        <p:spPr bwMode="auto">
          <a:xfrm>
            <a:off x="2362200" y="6019800"/>
            <a:ext cx="7315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2803525" y="6034088"/>
            <a:ext cx="1200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Small firm</a:t>
            </a:r>
          </a:p>
        </p:txBody>
      </p:sp>
      <p:sp>
        <p:nvSpPr>
          <p:cNvPr id="72724" name="Text Box 20"/>
          <p:cNvSpPr txBox="1">
            <a:spLocks noChangeArrowheads="1"/>
          </p:cNvSpPr>
          <p:nvPr/>
        </p:nvSpPr>
        <p:spPr bwMode="auto">
          <a:xfrm>
            <a:off x="7908925" y="60340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Large firms</a:t>
            </a:r>
          </a:p>
        </p:txBody>
      </p:sp>
      <p:sp>
        <p:nvSpPr>
          <p:cNvPr id="72725" name="Text Box 21"/>
          <p:cNvSpPr txBox="1">
            <a:spLocks noChangeArrowheads="1"/>
          </p:cNvSpPr>
          <p:nvPr/>
        </p:nvSpPr>
        <p:spPr bwMode="auto">
          <a:xfrm>
            <a:off x="1657351" y="39688"/>
            <a:ext cx="739457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Financial Considerations: A Conceptual Overview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Project Life Cycle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979614"/>
            <a:ext cx="7924800" cy="4497387"/>
          </a:xfrm>
        </p:spPr>
        <p:txBody>
          <a:bodyPr/>
          <a:lstStyle/>
          <a:p>
            <a:pPr marL="685800" indent="-685800">
              <a:buFontTx/>
              <a:buAutoNum type="arabicPeriod"/>
            </a:pPr>
            <a:r>
              <a:rPr lang="en-US"/>
              <a:t>The funds required for completing the </a:t>
            </a:r>
            <a:r>
              <a:rPr lang="en-US" smtClean="0"/>
              <a:t>acti</a:t>
            </a:r>
            <a:r>
              <a:rPr lang="id-ID" smtClean="0"/>
              <a:t>v</a:t>
            </a:r>
            <a:r>
              <a:rPr lang="en-US" smtClean="0"/>
              <a:t>ities </a:t>
            </a:r>
            <a:r>
              <a:rPr lang="en-US"/>
              <a:t>in a project will vary over time</a:t>
            </a:r>
          </a:p>
          <a:p>
            <a:pPr marL="685800" indent="-685800">
              <a:buFontTx/>
              <a:buAutoNum type="arabicPeriod"/>
            </a:pPr>
            <a:r>
              <a:rPr lang="en-US"/>
              <a:t>The risk-return trade-off in a project changes over its life cycle; and</a:t>
            </a:r>
          </a:p>
          <a:p>
            <a:pPr marL="685800" indent="-685800">
              <a:buFontTx/>
              <a:buAutoNum type="arabicPeriod"/>
            </a:pPr>
            <a:r>
              <a:rPr lang="en-US"/>
              <a:t>Different project control mechanisms are needed over the course of the project.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concept of Project Life Cycle is useful to illustrate three key ideas: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/>
              <a:t>Fundamental challenges are involved in financing technology project: </a:t>
            </a:r>
            <a:r>
              <a:rPr lang="en-US" sz="2800" i="1"/>
              <a:t>adverse selection, </a:t>
            </a:r>
            <a:r>
              <a:rPr lang="en-US" sz="2800"/>
              <a:t>and </a:t>
            </a:r>
            <a:r>
              <a:rPr lang="en-US" sz="2800" i="1"/>
              <a:t>moral hazard.</a:t>
            </a:r>
          </a:p>
          <a:p>
            <a:pPr marL="883845" lvl="1" indent="-457200">
              <a:buFontTx/>
              <a:buAutoNum type="arabicPeriod"/>
            </a:pPr>
            <a:r>
              <a:rPr lang="en-US" sz="2400" i="1" smtClean="0"/>
              <a:t>Adverse </a:t>
            </a:r>
            <a:r>
              <a:rPr lang="en-US" sz="2400" i="1"/>
              <a:t>selection </a:t>
            </a:r>
            <a:r>
              <a:rPr lang="en-US" sz="2400"/>
              <a:t>refers to a problem that can occur in two way. First, only those firms who are not good at innovation will go to outside financing: second, firms go for outside financing because they know that the technology project is too much of a risk for them to use their won money and would rather use someone </a:t>
            </a:r>
            <a:r>
              <a:rPr lang="en-US" sz="2400" smtClean="0"/>
              <a:t>else’s</a:t>
            </a:r>
            <a:endParaRPr lang="id-ID" sz="2400" smtClean="0"/>
          </a:p>
          <a:p>
            <a:pPr marL="883845" lvl="1" indent="-457200">
              <a:buFontTx/>
              <a:buAutoNum type="arabicPeriod"/>
            </a:pPr>
            <a:r>
              <a:rPr lang="en-US" sz="2400" i="1"/>
              <a:t>Moral hazard</a:t>
            </a:r>
            <a:r>
              <a:rPr lang="en-US" sz="2400"/>
              <a:t> refer to the problem that can occur in a principal-agent relationship: The financier employs an agent or a manager to undertake the technology project.</a:t>
            </a:r>
          </a:p>
          <a:p>
            <a:pPr marL="883845" lvl="1" indent="-457200">
              <a:buFontTx/>
              <a:buAutoNum type="arabicPeriod"/>
            </a:pPr>
            <a:endParaRPr lang="en-US" sz="240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n w="0"/>
                <a:solidFill>
                  <a:srgbClr val="FF0000"/>
                </a:solidFill>
                <a:effectLst>
                  <a:outerShdw blurRad="177800" dist="63500" dir="2700000" algn="tl" rotWithShape="0">
                    <a:prstClr val="black">
                      <a:alpha val="70000"/>
                    </a:prstClr>
                  </a:outerShdw>
                </a:effectLst>
              </a:rPr>
              <a:t>FINANCING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Private equity market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Funds generated from operation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Collaborative arrangement</a:t>
            </a: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 of Financing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heme12" id="{D091ED8E-F3E6-48BC-8E76-C19EA702FC54}" vid="{2ED24F98-E5E0-4789-9D02-A1EE37F7FA1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Theme12</Template>
  <TotalTime>1472331498</TotalTime>
  <Pages>24</Pages>
  <Words>257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Berlin Sans FB Demi</vt:lpstr>
      <vt:lpstr>Century Gothic</vt:lpstr>
      <vt:lpstr>Gill Sans Ultra Bold Condensed</vt:lpstr>
      <vt:lpstr>Times New Roman</vt:lpstr>
      <vt:lpstr>Theme12</vt:lpstr>
      <vt:lpstr>PowerPoint Presentation</vt:lpstr>
      <vt:lpstr>We will focus on the major financial questions invoved in management of technology:</vt:lpstr>
      <vt:lpstr>PowerPoint Presentation</vt:lpstr>
      <vt:lpstr>Project Life Cycle</vt:lpstr>
      <vt:lpstr>The concept of Project Life Cycle is useful to illustrate three key ideas:</vt:lpstr>
      <vt:lpstr>FINANCING</vt:lpstr>
      <vt:lpstr>Source of Financing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25</dc:title>
  <dc:subject>Powerpoint Show</dc:subject>
  <dc:creator>Lou Gapenski, Mike Ehrhardt</dc:creator>
  <cp:lastModifiedBy>user</cp:lastModifiedBy>
  <cp:revision>134</cp:revision>
  <cp:lastPrinted>1997-04-29T13:41:06Z</cp:lastPrinted>
  <dcterms:created xsi:type="dcterms:W3CDTF">1996-01-09T12:47:42Z</dcterms:created>
  <dcterms:modified xsi:type="dcterms:W3CDTF">2013-06-09T14:46:17Z</dcterms:modified>
</cp:coreProperties>
</file>