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00" r:id="rId1"/>
  </p:sldMasterIdLst>
  <p:notesMasterIdLst>
    <p:notesMasterId r:id="rId19"/>
  </p:notesMasterIdLst>
  <p:handoutMasterIdLst>
    <p:handoutMasterId r:id="rId20"/>
  </p:handoutMasterIdLst>
  <p:sldIdLst>
    <p:sldId id="256" r:id="rId2"/>
    <p:sldId id="314" r:id="rId3"/>
    <p:sldId id="315" r:id="rId4"/>
    <p:sldId id="299" r:id="rId5"/>
    <p:sldId id="301" r:id="rId6"/>
    <p:sldId id="317" r:id="rId7"/>
    <p:sldId id="318" r:id="rId8"/>
    <p:sldId id="319" r:id="rId9"/>
    <p:sldId id="321" r:id="rId10"/>
    <p:sldId id="326" r:id="rId11"/>
    <p:sldId id="322" r:id="rId12"/>
    <p:sldId id="323" r:id="rId13"/>
    <p:sldId id="324" r:id="rId14"/>
    <p:sldId id="329" r:id="rId15"/>
    <p:sldId id="325" r:id="rId16"/>
    <p:sldId id="309" r:id="rId17"/>
    <p:sldId id="316" r:id="rId18"/>
  </p:sldIdLst>
  <p:sldSz cx="9144000" cy="5143500" type="screen16x9"/>
  <p:notesSz cx="6858000" cy="9945688"/>
  <p:custDataLst>
    <p:tags r:id="rId21"/>
  </p:custDataLst>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900">
          <p15:clr>
            <a:srgbClr val="A4A3A4"/>
          </p15:clr>
        </p15:guide>
        <p15:guide id="2" pos="5376">
          <p15:clr>
            <a:srgbClr val="A4A3A4"/>
          </p15:clr>
        </p15:guide>
      </p15:sldGuideLst>
    </p:ext>
    <p:ext uri="{2D200454-40CA-4A62-9FC3-DE9A4176ACB9}">
      <p15:notesGuideLst xmlns:p15="http://schemas.microsoft.com/office/powerpoint/2012/main" xmlns="">
        <p15:guide id="1" orient="horz" pos="3131">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96C8"/>
    <a:srgbClr val="0F96C8"/>
    <a:srgbClr val="1414C8"/>
    <a:srgbClr val="00FF00"/>
    <a:srgbClr val="C6F0FA"/>
    <a:srgbClr val="FF9900"/>
    <a:srgbClr val="CC0099"/>
    <a:srgbClr val="8CF4EA"/>
    <a:srgbClr val="C1CEFF"/>
    <a:srgbClr val="FEDC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72" autoAdjust="0"/>
    <p:restoredTop sz="94662" autoAdjust="0"/>
  </p:normalViewPr>
  <p:slideViewPr>
    <p:cSldViewPr snapToGrid="0">
      <p:cViewPr>
        <p:scale>
          <a:sx n="90" d="100"/>
          <a:sy n="90" d="100"/>
        </p:scale>
        <p:origin x="-852" y="-54"/>
      </p:cViewPr>
      <p:guideLst>
        <p:guide orient="horz" pos="900"/>
        <p:guide pos="53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58" d="100"/>
          <a:sy n="58" d="100"/>
        </p:scale>
        <p:origin x="-1704" y="-90"/>
      </p:cViewPr>
      <p:guideLst>
        <p:guide orient="horz" pos="3131"/>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42" name="Rectangle 2"/>
          <p:cNvSpPr>
            <a:spLocks noGrp="1" noChangeArrowheads="1"/>
          </p:cNvSpPr>
          <p:nvPr>
            <p:ph type="sldNum" sz="quarter" idx="3"/>
          </p:nvPr>
        </p:nvSpPr>
        <p:spPr bwMode="auto">
          <a:xfrm>
            <a:off x="3462904" y="9073847"/>
            <a:ext cx="2972122" cy="495690"/>
          </a:xfrm>
          <a:prstGeom prst="rect">
            <a:avLst/>
          </a:prstGeom>
          <a:noFill/>
          <a:ln w="9525">
            <a:noFill/>
            <a:miter lim="800000"/>
            <a:headEnd/>
            <a:tailEnd/>
          </a:ln>
          <a:effectLst/>
        </p:spPr>
        <p:txBody>
          <a:bodyPr vert="horz" wrap="square" lIns="92281" tIns="46141" rIns="92281" bIns="46141" numCol="1" anchor="b" anchorCtr="0" compatLnSpc="1">
            <a:prstTxWarp prst="textNoShape">
              <a:avLst/>
            </a:prstTxWarp>
          </a:bodyPr>
          <a:lstStyle>
            <a:lvl1pPr algn="r">
              <a:defRPr sz="1200">
                <a:latin typeface="Times New Roman" pitchFamily="18" charset="0"/>
              </a:defRPr>
            </a:lvl1pPr>
          </a:lstStyle>
          <a:p>
            <a:fld id="{D36E7115-F6DD-41BA-97B8-25347C316F7C}" type="slidenum">
              <a:rPr lang="en-US"/>
              <a:pPr/>
              <a:t>‹#›</a:t>
            </a:fld>
            <a:endParaRPr lang="en-US"/>
          </a:p>
        </p:txBody>
      </p:sp>
    </p:spTree>
    <p:extLst>
      <p:ext uri="{BB962C8B-B14F-4D97-AF65-F5344CB8AC3E}">
        <p14:creationId xmlns:p14="http://schemas.microsoft.com/office/powerpoint/2010/main" val="22796772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5370" y="4724202"/>
            <a:ext cx="5025648" cy="4473966"/>
          </a:xfrm>
          <a:prstGeom prst="rect">
            <a:avLst/>
          </a:prstGeom>
          <a:noFill/>
          <a:ln w="12700">
            <a:noFill/>
            <a:miter lim="800000"/>
            <a:headEnd/>
            <a:tailEnd/>
          </a:ln>
          <a:effectLst/>
        </p:spPr>
        <p:txBody>
          <a:bodyPr vert="horz" wrap="square" lIns="96083" tIns="48856" rIns="96083" bIns="4885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Rot="1" noChangeAspect="1" noChangeArrowheads="1" noTextEdit="1"/>
          </p:cNvSpPr>
          <p:nvPr>
            <p:ph type="sldImg" idx="2"/>
          </p:nvPr>
        </p:nvSpPr>
        <p:spPr bwMode="auto">
          <a:xfrm>
            <a:off x="127000" y="754063"/>
            <a:ext cx="6604000" cy="3714750"/>
          </a:xfrm>
          <a:prstGeom prst="rect">
            <a:avLst/>
          </a:prstGeom>
          <a:noFill/>
          <a:ln w="12700">
            <a:solidFill>
              <a:schemeClr val="tx1"/>
            </a:solidFill>
            <a:miter lim="800000"/>
            <a:headEnd/>
            <a:tailEnd/>
          </a:ln>
          <a:effectLst/>
        </p:spPr>
      </p:sp>
    </p:spTree>
    <p:extLst>
      <p:ext uri="{BB962C8B-B14F-4D97-AF65-F5344CB8AC3E}">
        <p14:creationId xmlns:p14="http://schemas.microsoft.com/office/powerpoint/2010/main" val="150795063"/>
      </p:ext>
    </p:extLst>
  </p:cSld>
  <p:clrMap bg1="lt1" tx1="dk1" bg2="lt2" tx2="dk2" accent1="accent1" accent2="accent2" accent3="accent3" accent4="accent4" accent5="accent5" accent6="accent6" hlink="hlink" folHlink="folHlink"/>
  <p:notesStyle>
    <a:lvl1pPr algn="l" defTabSz="955675"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66725" algn="l" defTabSz="955675"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35038" algn="l" defTabSz="955675"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401763" algn="l" defTabSz="955675"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70075" algn="l" defTabSz="955675"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mtClean="0"/>
              <a:t>cia</a:t>
            </a:r>
            <a:endParaRPr lang="en-US"/>
          </a:p>
        </p:txBody>
      </p:sp>
    </p:spTree>
    <p:extLst>
      <p:ext uri="{BB962C8B-B14F-4D97-AF65-F5344CB8AC3E}">
        <p14:creationId xmlns:p14="http://schemas.microsoft.com/office/powerpoint/2010/main" val="3117645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28722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56436" y="1143000"/>
            <a:ext cx="6631128" cy="2400300"/>
          </a:xfrm>
        </p:spPr>
        <p:txBody>
          <a:bodyPr>
            <a:noAutofit/>
          </a:bodyPr>
          <a:lstStyle>
            <a:lvl1pPr>
              <a:defRPr sz="4050"/>
            </a:lvl1pPr>
          </a:lstStyle>
          <a:p>
            <a:r>
              <a:rPr lang="en-US" smtClean="0"/>
              <a:t>Click to edit Master title style</a:t>
            </a:r>
            <a:endParaRPr/>
          </a:p>
        </p:txBody>
      </p:sp>
      <p:sp>
        <p:nvSpPr>
          <p:cNvPr id="3" name="Subtitle 2"/>
          <p:cNvSpPr>
            <a:spLocks noGrp="1"/>
          </p:cNvSpPr>
          <p:nvPr>
            <p:ph type="subTitle" idx="1"/>
          </p:nvPr>
        </p:nvSpPr>
        <p:spPr>
          <a:xfrm>
            <a:off x="1256437" y="3657600"/>
            <a:ext cx="5373499" cy="742950"/>
          </a:xfrm>
        </p:spPr>
        <p:txBody>
          <a:bodyPr lIns="91440">
            <a:normAutofit/>
          </a:bodyPr>
          <a:lstStyle>
            <a:lvl1pPr marL="0" indent="0" algn="l">
              <a:spcBef>
                <a:spcPts val="0"/>
              </a:spcBef>
              <a:buNone/>
              <a:defRPr sz="1500" cap="all" spc="188" baseline="0">
                <a:solidFill>
                  <a:schemeClr val="bg2">
                    <a:lumMod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a:p>
        </p:txBody>
      </p:sp>
    </p:spTree>
    <p:extLst>
      <p:ext uri="{BB962C8B-B14F-4D97-AF65-F5344CB8AC3E}">
        <p14:creationId xmlns:p14="http://schemas.microsoft.com/office/powerpoint/2010/main" val="13775989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Title 6"/>
          <p:cNvSpPr>
            <a:spLocks noGrp="1"/>
          </p:cNvSpPr>
          <p:nvPr>
            <p:ph type="title"/>
          </p:nvPr>
        </p:nvSpPr>
        <p:spPr/>
        <p:txBody>
          <a:bodyPr/>
          <a:lstStyle/>
          <a:p>
            <a:r>
              <a:rPr lang="en-US" smtClean="0"/>
              <a:t>Click to edit Master title style</a:t>
            </a:r>
            <a:endParaRPr lang="id-ID"/>
          </a:p>
        </p:txBody>
      </p:sp>
    </p:spTree>
    <p:extLst>
      <p:ext uri="{BB962C8B-B14F-4D97-AF65-F5344CB8AC3E}">
        <p14:creationId xmlns:p14="http://schemas.microsoft.com/office/powerpoint/2010/main" val="10911936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0613" y="2571750"/>
            <a:ext cx="7202776" cy="1714500"/>
          </a:xfrm>
        </p:spPr>
        <p:txBody>
          <a:bodyPr anchor="b">
            <a:normAutofit/>
          </a:bodyPr>
          <a:lstStyle>
            <a:lvl1pPr algn="l">
              <a:defRPr sz="3600" b="0" cap="none" baseline="0"/>
            </a:lvl1pPr>
          </a:lstStyle>
          <a:p>
            <a:r>
              <a:rPr lang="en-US" smtClean="0"/>
              <a:t>Click to edit Master title style</a:t>
            </a:r>
            <a:endParaRPr/>
          </a:p>
        </p:txBody>
      </p:sp>
      <p:sp>
        <p:nvSpPr>
          <p:cNvPr id="3" name="Text Placeholder 2"/>
          <p:cNvSpPr>
            <a:spLocks noGrp="1"/>
          </p:cNvSpPr>
          <p:nvPr>
            <p:ph type="body" idx="1"/>
          </p:nvPr>
        </p:nvSpPr>
        <p:spPr>
          <a:xfrm>
            <a:off x="970612" y="514350"/>
            <a:ext cx="5659324" cy="800100"/>
          </a:xfrm>
        </p:spPr>
        <p:txBody>
          <a:bodyPr lIns="91440" anchor="t"/>
          <a:lstStyle>
            <a:lvl1pPr marL="0" indent="0">
              <a:spcBef>
                <a:spcPts val="0"/>
              </a:spcBef>
              <a:buNone/>
              <a:defRPr sz="1500" cap="all" spc="188" baseline="0">
                <a:solidFill>
                  <a:schemeClr val="bg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0890078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70613" y="1371600"/>
            <a:ext cx="3487057" cy="325755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86329" y="1371601"/>
            <a:ext cx="3487060" cy="325755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30779342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970612" y="1257300"/>
            <a:ext cx="3485690" cy="571500"/>
          </a:xfrm>
        </p:spPr>
        <p:txBody>
          <a:bodyPr anchor="ctr"/>
          <a:lstStyle>
            <a:lvl1pPr marL="0" indent="0">
              <a:spcBef>
                <a:spcPts val="0"/>
              </a:spcBef>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970613" y="1828800"/>
            <a:ext cx="3487057" cy="2800350"/>
          </a:xfrm>
        </p:spPr>
        <p:txBody>
          <a:bodyP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686330" y="1257300"/>
            <a:ext cx="3487059" cy="571500"/>
          </a:xfrm>
        </p:spPr>
        <p:txBody>
          <a:bodyPr anchor="ctr"/>
          <a:lstStyle>
            <a:lvl1pPr marL="0" indent="0">
              <a:spcBef>
                <a:spcPts val="0"/>
              </a:spcBef>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86330" y="1828800"/>
            <a:ext cx="3487059" cy="2800350"/>
          </a:xfrm>
        </p:spPr>
        <p:txBody>
          <a:bodyP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9063315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Tree>
    <p:extLst>
      <p:ext uri="{BB962C8B-B14F-4D97-AF65-F5344CB8AC3E}">
        <p14:creationId xmlns:p14="http://schemas.microsoft.com/office/powerpoint/2010/main" val="10948410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38399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Rectangle 9"/>
          <p:cNvSpPr/>
          <p:nvPr/>
        </p:nvSpPr>
        <p:spPr>
          <a:xfrm>
            <a:off x="456128" y="0"/>
            <a:ext cx="3663626" cy="51435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1" name="Rectangle 10"/>
          <p:cNvSpPr/>
          <p:nvPr/>
        </p:nvSpPr>
        <p:spPr>
          <a:xfrm>
            <a:off x="524726" y="0"/>
            <a:ext cx="3526431" cy="5143500"/>
          </a:xfrm>
          <a:prstGeom prst="rect">
            <a:avLst/>
          </a:prstGeom>
          <a:solidFill>
            <a:schemeClr val="bg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970612" y="514350"/>
            <a:ext cx="2686750" cy="2914650"/>
          </a:xfrm>
        </p:spPr>
        <p:txBody>
          <a:bodyPr anchor="b">
            <a:noAutofit/>
          </a:bodyPr>
          <a:lstStyle>
            <a:lvl1pPr algn="l">
              <a:defRPr sz="3000" b="0"/>
            </a:lvl1pPr>
          </a:lstStyle>
          <a:p>
            <a:r>
              <a:rPr lang="en-US" smtClean="0"/>
              <a:t>Click to edit Master title style</a:t>
            </a:r>
            <a:endParaRPr/>
          </a:p>
        </p:txBody>
      </p:sp>
      <p:sp>
        <p:nvSpPr>
          <p:cNvPr id="3" name="Content Placeholder 2"/>
          <p:cNvSpPr>
            <a:spLocks noGrp="1"/>
          </p:cNvSpPr>
          <p:nvPr>
            <p:ph idx="1"/>
          </p:nvPr>
        </p:nvSpPr>
        <p:spPr>
          <a:xfrm>
            <a:off x="4572000" y="514350"/>
            <a:ext cx="4114799" cy="411480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970612" y="3543300"/>
            <a:ext cx="2686750" cy="1051323"/>
          </a:xfrm>
        </p:spPr>
        <p:txBody>
          <a:bodyPr>
            <a:normAutofit/>
          </a:bodyPr>
          <a:lstStyle>
            <a:lvl1pPr marL="0" indent="0">
              <a:spcBef>
                <a:spcPts val="900"/>
              </a:spcBef>
              <a:buNone/>
              <a:defRPr sz="15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35578757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2" name="Rectangle 11"/>
          <p:cNvSpPr/>
          <p:nvPr/>
        </p:nvSpPr>
        <p:spPr>
          <a:xfrm>
            <a:off x="456128" y="0"/>
            <a:ext cx="3663626" cy="51435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3" name="Rectangle 12"/>
          <p:cNvSpPr/>
          <p:nvPr/>
        </p:nvSpPr>
        <p:spPr>
          <a:xfrm>
            <a:off x="524726" y="0"/>
            <a:ext cx="3526431" cy="5143500"/>
          </a:xfrm>
          <a:prstGeom prst="rect">
            <a:avLst/>
          </a:prstGeom>
          <a:solidFill>
            <a:schemeClr val="bg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970612" y="514350"/>
            <a:ext cx="2686750" cy="2914650"/>
          </a:xfrm>
        </p:spPr>
        <p:txBody>
          <a:bodyPr anchor="b">
            <a:noAutofit/>
          </a:bodyPr>
          <a:lstStyle>
            <a:lvl1pPr algn="l">
              <a:defRPr sz="3000" b="0"/>
            </a:lvl1pPr>
          </a:lstStyle>
          <a:p>
            <a:r>
              <a:rPr lang="en-US" smtClean="0"/>
              <a:t>Click to edit Master title style</a:t>
            </a:r>
            <a:endParaRPr/>
          </a:p>
        </p:txBody>
      </p:sp>
      <p:sp>
        <p:nvSpPr>
          <p:cNvPr id="3" name="Picture Placeholder 2"/>
          <p:cNvSpPr>
            <a:spLocks noGrp="1"/>
          </p:cNvSpPr>
          <p:nvPr>
            <p:ph type="pic" idx="1"/>
          </p:nvPr>
        </p:nvSpPr>
        <p:spPr>
          <a:xfrm>
            <a:off x="4572000" y="514350"/>
            <a:ext cx="4115872" cy="4114800"/>
          </a:xfrm>
          <a:solidFill>
            <a:schemeClr val="tx2">
              <a:lumMod val="10000"/>
            </a:schemeClr>
          </a:solidFill>
          <a:ln w="50800">
            <a:solidFill>
              <a:schemeClr val="tx1"/>
            </a:solidFill>
            <a:miter lim="800000"/>
          </a:ln>
          <a:effectLst>
            <a:outerShdw blurRad="190500" algn="ctr" rotWithShape="0">
              <a:prstClr val="black">
                <a:alpha val="50000"/>
              </a:prstClr>
            </a:outerShdw>
          </a:effectLst>
        </p:spPr>
        <p:txBody>
          <a:bodyPr>
            <a:normAutofit/>
          </a:bodyPr>
          <a:lstStyle>
            <a:lvl1pPr marL="0" indent="0" algn="ctr">
              <a:buNone/>
              <a:defRPr sz="18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a:p>
        </p:txBody>
      </p:sp>
      <p:sp>
        <p:nvSpPr>
          <p:cNvPr id="4" name="Text Placeholder 3"/>
          <p:cNvSpPr>
            <a:spLocks noGrp="1"/>
          </p:cNvSpPr>
          <p:nvPr>
            <p:ph type="body" sz="half" idx="2"/>
          </p:nvPr>
        </p:nvSpPr>
        <p:spPr>
          <a:xfrm>
            <a:off x="970612" y="3543300"/>
            <a:ext cx="2686750" cy="1051323"/>
          </a:xfrm>
        </p:spPr>
        <p:txBody>
          <a:bodyPr>
            <a:normAutofit/>
          </a:bodyPr>
          <a:lstStyle>
            <a:lvl1pPr marL="0" indent="0">
              <a:spcBef>
                <a:spcPts val="900"/>
              </a:spcBef>
              <a:buNone/>
              <a:defRPr sz="15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6734028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10" name="Rectangle 9"/>
          <p:cNvSpPr/>
          <p:nvPr/>
        </p:nvSpPr>
        <p:spPr>
          <a:xfrm>
            <a:off x="4046082" y="0"/>
            <a:ext cx="5097917" cy="51435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1" name="Rectangle 10"/>
          <p:cNvSpPr/>
          <p:nvPr/>
        </p:nvSpPr>
        <p:spPr>
          <a:xfrm>
            <a:off x="4114680" y="0"/>
            <a:ext cx="5029319" cy="5143500"/>
          </a:xfrm>
          <a:prstGeom prst="rect">
            <a:avLst/>
          </a:prstGeom>
          <a:solidFill>
            <a:schemeClr val="bg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456128" y="514350"/>
            <a:ext cx="3201234" cy="2914650"/>
          </a:xfrm>
        </p:spPr>
        <p:txBody>
          <a:bodyPr anchor="b">
            <a:noAutofit/>
          </a:bodyPr>
          <a:lstStyle>
            <a:lvl1pPr algn="l">
              <a:defRPr sz="3000" b="0"/>
            </a:lvl1pPr>
          </a:lstStyle>
          <a:p>
            <a:r>
              <a:rPr lang="en-US" smtClean="0"/>
              <a:t>Click to edit Master title style</a:t>
            </a:r>
            <a:endParaRPr/>
          </a:p>
        </p:txBody>
      </p:sp>
      <p:sp>
        <p:nvSpPr>
          <p:cNvPr id="3" name="Picture Placeholder 2"/>
          <p:cNvSpPr>
            <a:spLocks noGrp="1"/>
          </p:cNvSpPr>
          <p:nvPr>
            <p:ph type="pic" idx="1"/>
          </p:nvPr>
        </p:nvSpPr>
        <p:spPr>
          <a:xfrm>
            <a:off x="4572000" y="514350"/>
            <a:ext cx="4115872" cy="4114800"/>
          </a:xfrm>
          <a:solidFill>
            <a:schemeClr val="tx2">
              <a:lumMod val="10000"/>
            </a:schemeClr>
          </a:solidFill>
          <a:ln w="50800">
            <a:solidFill>
              <a:schemeClr val="tx1"/>
            </a:solidFill>
            <a:miter lim="800000"/>
          </a:ln>
          <a:effectLst>
            <a:outerShdw blurRad="190500" algn="ctr" rotWithShape="0">
              <a:prstClr val="black">
                <a:alpha val="50000"/>
              </a:prstClr>
            </a:outerShdw>
          </a:effectLst>
        </p:spPr>
        <p:txBody>
          <a:bodyPr>
            <a:normAutofit/>
          </a:bodyPr>
          <a:lstStyle>
            <a:lvl1pPr marL="0" indent="0" algn="ctr">
              <a:buNone/>
              <a:defRPr sz="18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a:p>
        </p:txBody>
      </p:sp>
      <p:sp>
        <p:nvSpPr>
          <p:cNvPr id="4" name="Text Placeholder 3"/>
          <p:cNvSpPr>
            <a:spLocks noGrp="1"/>
          </p:cNvSpPr>
          <p:nvPr>
            <p:ph type="body" sz="half" idx="2"/>
          </p:nvPr>
        </p:nvSpPr>
        <p:spPr>
          <a:xfrm>
            <a:off x="456128" y="3543300"/>
            <a:ext cx="3201234" cy="1085850"/>
          </a:xfrm>
        </p:spPr>
        <p:txBody>
          <a:bodyPr>
            <a:normAutofit/>
          </a:bodyPr>
          <a:lstStyle>
            <a:lvl1pPr marL="0" indent="0">
              <a:spcBef>
                <a:spcPts val="900"/>
              </a:spcBef>
              <a:buNone/>
              <a:defRPr sz="15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15689682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6001122" y="4800601"/>
            <a:ext cx="990302" cy="207170"/>
          </a:xfrm>
          <a:prstGeom prst="rect">
            <a:avLst/>
          </a:prstGeom>
        </p:spPr>
        <p:txBody>
          <a:bodyPr/>
          <a:lstStyle/>
          <a:p>
            <a:endParaRPr/>
          </a:p>
        </p:txBody>
      </p:sp>
      <p:sp>
        <p:nvSpPr>
          <p:cNvPr id="5" name="Footer Placeholder 4"/>
          <p:cNvSpPr>
            <a:spLocks noGrp="1"/>
          </p:cNvSpPr>
          <p:nvPr>
            <p:ph type="ftr" sz="quarter" idx="11"/>
          </p:nvPr>
        </p:nvSpPr>
        <p:spPr>
          <a:xfrm>
            <a:off x="970613" y="4800601"/>
            <a:ext cx="4744685" cy="207170"/>
          </a:xfrm>
          <a:prstGeom prst="rect">
            <a:avLst/>
          </a:prstGeom>
        </p:spPr>
        <p:txBody>
          <a:bodyPr/>
          <a:lstStyle/>
          <a:p>
            <a:r>
              <a:rPr lang="en-US" smtClean="0"/>
              <a:t>Copyright 2013 John Wiley &amp; Sons, Inc.</a:t>
            </a:r>
            <a:endParaRPr/>
          </a:p>
        </p:txBody>
      </p:sp>
      <p:sp>
        <p:nvSpPr>
          <p:cNvPr id="6" name="Slide Number Placeholder 5"/>
          <p:cNvSpPr>
            <a:spLocks noGrp="1"/>
          </p:cNvSpPr>
          <p:nvPr>
            <p:ph type="sldNum" sz="quarter" idx="12"/>
          </p:nvPr>
        </p:nvSpPr>
        <p:spPr/>
        <p:txBody>
          <a:bodyPr/>
          <a:lstStyle/>
          <a:p>
            <a:fld id="{299542E4-2CCF-42F6-9D92-ED568035133D}" type="slidenum">
              <a:rPr/>
              <a:t>‹#›</a:t>
            </a:fld>
            <a:endParaRPr/>
          </a:p>
        </p:txBody>
      </p:sp>
    </p:spTree>
    <p:extLst>
      <p:ext uri="{BB962C8B-B14F-4D97-AF65-F5344CB8AC3E}">
        <p14:creationId xmlns:p14="http://schemas.microsoft.com/office/powerpoint/2010/main" val="10744730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58750" y="514351"/>
            <a:ext cx="914639" cy="41148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970613" y="514350"/>
            <a:ext cx="6116642" cy="4114800"/>
          </a:xfrm>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6001122" y="4800601"/>
            <a:ext cx="990302" cy="207170"/>
          </a:xfrm>
          <a:prstGeom prst="rect">
            <a:avLst/>
          </a:prstGeom>
        </p:spPr>
        <p:txBody>
          <a:bodyPr/>
          <a:lstStyle/>
          <a:p>
            <a:endParaRPr/>
          </a:p>
        </p:txBody>
      </p:sp>
      <p:sp>
        <p:nvSpPr>
          <p:cNvPr id="5" name="Footer Placeholder 4"/>
          <p:cNvSpPr>
            <a:spLocks noGrp="1"/>
          </p:cNvSpPr>
          <p:nvPr>
            <p:ph type="ftr" sz="quarter" idx="11"/>
          </p:nvPr>
        </p:nvSpPr>
        <p:spPr>
          <a:xfrm>
            <a:off x="970613" y="4800601"/>
            <a:ext cx="4744685" cy="207170"/>
          </a:xfrm>
          <a:prstGeom prst="rect">
            <a:avLst/>
          </a:prstGeom>
        </p:spPr>
        <p:txBody>
          <a:bodyPr/>
          <a:lstStyle/>
          <a:p>
            <a:r>
              <a:rPr lang="en-US" smtClean="0"/>
              <a:t>Copyright 2013 John Wiley &amp; Sons, Inc.</a:t>
            </a:r>
            <a:endParaRPr/>
          </a:p>
        </p:txBody>
      </p:sp>
      <p:sp>
        <p:nvSpPr>
          <p:cNvPr id="6" name="Slide Number Placeholder 5"/>
          <p:cNvSpPr>
            <a:spLocks noGrp="1"/>
          </p:cNvSpPr>
          <p:nvPr>
            <p:ph type="sldNum" sz="quarter" idx="12"/>
          </p:nvPr>
        </p:nvSpPr>
        <p:spPr/>
        <p:txBody>
          <a:bodyPr/>
          <a:lstStyle/>
          <a:p>
            <a:fld id="{299542E4-2CCF-42F6-9D92-ED568035133D}" type="slidenum">
              <a:rPr/>
              <a:t>‹#›</a:t>
            </a:fld>
            <a:endParaRPr/>
          </a:p>
        </p:txBody>
      </p:sp>
    </p:spTree>
    <p:extLst>
      <p:ext uri="{BB962C8B-B14F-4D97-AF65-F5344CB8AC3E}">
        <p14:creationId xmlns:p14="http://schemas.microsoft.com/office/powerpoint/2010/main" val="17805024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70612" y="285750"/>
            <a:ext cx="7202776" cy="857250"/>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970613" y="1371600"/>
            <a:ext cx="7202776" cy="325755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Slide Number Placeholder 5"/>
          <p:cNvSpPr>
            <a:spLocks noGrp="1"/>
          </p:cNvSpPr>
          <p:nvPr>
            <p:ph type="sldNum" sz="quarter" idx="4"/>
          </p:nvPr>
        </p:nvSpPr>
        <p:spPr>
          <a:xfrm>
            <a:off x="7258749" y="4800601"/>
            <a:ext cx="914640" cy="207170"/>
          </a:xfrm>
          <a:prstGeom prst="rect">
            <a:avLst/>
          </a:prstGeom>
        </p:spPr>
        <p:txBody>
          <a:bodyPr vert="horz" lIns="91440" tIns="45720" rIns="91440" bIns="45720" rtlCol="0" anchor="ctr"/>
          <a:lstStyle>
            <a:lvl1pPr algn="r">
              <a:defRPr sz="750">
                <a:solidFill>
                  <a:schemeClr val="tx1">
                    <a:tint val="75000"/>
                  </a:schemeClr>
                </a:solidFill>
              </a:defRPr>
            </a:lvl1pPr>
          </a:lstStyle>
          <a:p>
            <a:fld id="{A3DCDF73-85D2-4237-9B32-053DBDB0C312}" type="slidenum">
              <a:rPr kumimoji="0" lang="en-US" smtClean="0"/>
              <a:pPr/>
              <a:t>‹#›</a:t>
            </a:fld>
            <a:endParaRPr kumimoji="0" lang="en-US"/>
          </a:p>
        </p:txBody>
      </p:sp>
    </p:spTree>
    <p:extLst>
      <p:ext uri="{BB962C8B-B14F-4D97-AF65-F5344CB8AC3E}">
        <p14:creationId xmlns:p14="http://schemas.microsoft.com/office/powerpoint/2010/main" val="616237908"/>
      </p:ext>
    </p:extLst>
  </p:cSld>
  <p:clrMap bg1="dk1" tx1="lt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txStyles>
    <p:titleStyle>
      <a:lvl1pPr algn="l" defTabSz="685800" rtl="0" eaLnBrk="1" latinLnBrk="0" hangingPunct="1">
        <a:lnSpc>
          <a:spcPct val="80000"/>
        </a:lnSpc>
        <a:spcBef>
          <a:spcPct val="0"/>
        </a:spcBef>
        <a:buNone/>
        <a:defRPr sz="30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1200"/>
        </a:spcBef>
        <a:buFont typeface="Arial" pitchFamily="34" charset="0"/>
        <a:buChar char="•"/>
        <a:defRPr sz="1800" kern="1200">
          <a:solidFill>
            <a:schemeClr val="tx1"/>
          </a:solidFill>
          <a:latin typeface="+mn-lt"/>
          <a:ea typeface="+mn-ea"/>
          <a:cs typeface="+mn-cs"/>
        </a:defRPr>
      </a:lvl1pPr>
      <a:lvl2pPr marL="445770" indent="-171450" algn="l" defTabSz="685800" rtl="0" eaLnBrk="1" latinLnBrk="0" hangingPunct="1">
        <a:lnSpc>
          <a:spcPct val="90000"/>
        </a:lnSpc>
        <a:spcBef>
          <a:spcPts val="600"/>
        </a:spcBef>
        <a:buFont typeface="Century" pitchFamily="18" charset="0"/>
        <a:buChar char="–"/>
        <a:defRPr sz="1500" kern="1200">
          <a:solidFill>
            <a:schemeClr val="tx1"/>
          </a:solidFill>
          <a:latin typeface="+mn-lt"/>
          <a:ea typeface="+mn-ea"/>
          <a:cs typeface="+mn-cs"/>
        </a:defRPr>
      </a:lvl2pPr>
      <a:lvl3pPr marL="720090" indent="-171450" algn="l" defTabSz="685800" rtl="0" eaLnBrk="1" latinLnBrk="0" hangingPunct="1">
        <a:lnSpc>
          <a:spcPct val="90000"/>
        </a:lnSpc>
        <a:spcBef>
          <a:spcPts val="450"/>
        </a:spcBef>
        <a:buFont typeface="Arial" pitchFamily="34" charset="0"/>
        <a:buChar char="•"/>
        <a:defRPr sz="1350" kern="1200">
          <a:solidFill>
            <a:schemeClr val="tx1"/>
          </a:solidFill>
          <a:latin typeface="+mn-lt"/>
          <a:ea typeface="+mn-ea"/>
          <a:cs typeface="+mn-cs"/>
        </a:defRPr>
      </a:lvl3pPr>
      <a:lvl4pPr marL="994410" indent="-171450" algn="l" defTabSz="685800" rtl="0" eaLnBrk="1" latinLnBrk="0" hangingPunct="1">
        <a:lnSpc>
          <a:spcPct val="90000"/>
        </a:lnSpc>
        <a:spcBef>
          <a:spcPts val="450"/>
        </a:spcBef>
        <a:buFont typeface="Arial" pitchFamily="34" charset="0"/>
        <a:buChar char="–"/>
        <a:defRPr sz="1200" kern="1200">
          <a:solidFill>
            <a:schemeClr val="tx1"/>
          </a:solidFill>
          <a:latin typeface="+mn-lt"/>
          <a:ea typeface="+mn-ea"/>
          <a:cs typeface="+mn-cs"/>
        </a:defRPr>
      </a:lvl4pPr>
      <a:lvl5pPr marL="1268730" indent="-171450" algn="l" defTabSz="685800" rtl="0" eaLnBrk="1" latinLnBrk="0" hangingPunct="1">
        <a:lnSpc>
          <a:spcPct val="90000"/>
        </a:lnSpc>
        <a:spcBef>
          <a:spcPts val="450"/>
        </a:spcBef>
        <a:buFont typeface="Arial" pitchFamily="34" charset="0"/>
        <a:buChar char="•"/>
        <a:defRPr sz="1200" kern="1200">
          <a:solidFill>
            <a:schemeClr val="tx1"/>
          </a:solidFill>
          <a:latin typeface="+mn-lt"/>
          <a:ea typeface="+mn-ea"/>
          <a:cs typeface="+mn-cs"/>
        </a:defRPr>
      </a:lvl5pPr>
      <a:lvl6pPr marL="1543050" indent="-171450" algn="l" defTabSz="685800" rtl="0" eaLnBrk="1" latinLnBrk="0" hangingPunct="1">
        <a:spcBef>
          <a:spcPts val="450"/>
        </a:spcBef>
        <a:buFont typeface="Arial" pitchFamily="34" charset="0"/>
        <a:buChar char="–"/>
        <a:defRPr sz="1200" kern="1200">
          <a:solidFill>
            <a:schemeClr val="tx1"/>
          </a:solidFill>
          <a:latin typeface="+mn-lt"/>
          <a:ea typeface="+mn-ea"/>
          <a:cs typeface="+mn-cs"/>
        </a:defRPr>
      </a:lvl6pPr>
      <a:lvl7pPr marL="1817370" indent="-171450" algn="l" defTabSz="685800" rtl="0" eaLnBrk="1" latinLnBrk="0" hangingPunct="1">
        <a:spcBef>
          <a:spcPts val="450"/>
        </a:spcBef>
        <a:buFont typeface="Arial" pitchFamily="34" charset="0"/>
        <a:buChar char="•"/>
        <a:defRPr sz="1200" kern="1200">
          <a:solidFill>
            <a:schemeClr val="tx1"/>
          </a:solidFill>
          <a:latin typeface="+mn-lt"/>
          <a:ea typeface="+mn-ea"/>
          <a:cs typeface="+mn-cs"/>
        </a:defRPr>
      </a:lvl7pPr>
      <a:lvl8pPr marL="2091690" indent="-171450" algn="l" defTabSz="685800" rtl="0" eaLnBrk="1" latinLnBrk="0" hangingPunct="1">
        <a:spcBef>
          <a:spcPts val="450"/>
        </a:spcBef>
        <a:buFont typeface="Arial" pitchFamily="34" charset="0"/>
        <a:buChar char="–"/>
        <a:defRPr sz="1200" kern="1200">
          <a:solidFill>
            <a:schemeClr val="tx1"/>
          </a:solidFill>
          <a:latin typeface="+mn-lt"/>
          <a:ea typeface="+mn-ea"/>
          <a:cs typeface="+mn-cs"/>
        </a:defRPr>
      </a:lvl8pPr>
      <a:lvl9pPr marL="2366010" indent="-171450" algn="l" defTabSz="685800" rtl="0" eaLnBrk="1" latinLnBrk="0" hangingPunct="1">
        <a:spcBef>
          <a:spcPts val="450"/>
        </a:spcBef>
        <a:buFont typeface="Arial" pitchFamily="34" charset="0"/>
        <a:buChar char="•"/>
        <a:defRPr sz="1200" kern="1200">
          <a:solidFill>
            <a:schemeClr val="tx1"/>
          </a:solidFill>
          <a:latin typeface="+mn-lt"/>
          <a:ea typeface="+mn-ea"/>
          <a:cs typeface="+mn-cs"/>
        </a:defRPr>
      </a:lvl9pPr>
    </p:bodyStyle>
    <p:otherStyle>
      <a:defPPr>
        <a:defRP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685800" y="4686300"/>
            <a:ext cx="1905000" cy="342900"/>
          </a:xfrm>
          <a:prstGeom prst="rect">
            <a:avLst/>
          </a:prstGeom>
          <a:noFill/>
          <a:ln w="12700">
            <a:noFill/>
            <a:miter lim="800000"/>
            <a:headEnd/>
            <a:tailEnd/>
          </a:ln>
          <a:effectLst/>
        </p:spPr>
        <p:txBody>
          <a:bodyPr wrap="none" anchor="ctr"/>
          <a:lstStyle/>
          <a:p>
            <a:endParaRPr lang="en-US"/>
          </a:p>
        </p:txBody>
      </p:sp>
      <p:sp>
        <p:nvSpPr>
          <p:cNvPr id="4104" name="Rectangle 8"/>
          <p:cNvSpPr>
            <a:spLocks noGrp="1" noChangeArrowheads="1"/>
          </p:cNvSpPr>
          <p:nvPr>
            <p:ph type="ctrTitle"/>
          </p:nvPr>
        </p:nvSpPr>
        <p:spPr>
          <a:xfrm>
            <a:off x="580768" y="2267464"/>
            <a:ext cx="8229600" cy="1302544"/>
          </a:xfrm>
          <a:ln>
            <a:noFill/>
          </a:ln>
          <a:effectLst/>
          <a:scene3d>
            <a:camera prst="orthographicFront">
              <a:rot lat="0" lon="0" rev="0"/>
            </a:camera>
            <a:lightRig rig="freezing" dir="t"/>
          </a:scene3d>
          <a:sp3d prstMaterial="softEdge">
            <a:bevelT w="127000" prst="artDeco"/>
          </a:sp3d>
        </p:spPr>
        <p:txBody>
          <a:bodyPr>
            <a:noAutofit/>
            <a:scene3d>
              <a:camera prst="orthographicFront"/>
              <a:lightRig rig="freezing" dir="t"/>
            </a:scene3d>
            <a:sp3d extrusionH="57150" prstMaterial="matte">
              <a:bevelT w="101600" h="19050" prst="angle"/>
              <a:contourClr>
                <a:schemeClr val="bg1">
                  <a:lumMod val="65000"/>
                </a:schemeClr>
              </a:contourClr>
            </a:sp3d>
          </a:bodyPr>
          <a:lstStyle/>
          <a:p>
            <a:r>
              <a:rPr lang="id-ID" sz="4800" b="1" smtClean="0">
                <a:ln/>
                <a:solidFill>
                  <a:srgbClr val="00FF00"/>
                </a:solidFill>
                <a:effectLst>
                  <a:outerShdw blurRad="50800" dist="38100" dir="2700000" algn="tl" rotWithShape="0">
                    <a:prstClr val="black">
                      <a:alpha val="40000"/>
                    </a:prstClr>
                  </a:outerShdw>
                </a:effectLst>
                <a:latin typeface="AR DESTINE" pitchFamily="2" charset="0"/>
                <a:cs typeface="Aharoni" panose="02010803020104030203" pitchFamily="2" charset="-79"/>
              </a:rPr>
              <a:t>Ch</a:t>
            </a:r>
            <a:r>
              <a:rPr lang="en-US" sz="4800" b="1" smtClean="0">
                <a:ln/>
                <a:solidFill>
                  <a:srgbClr val="00FF00"/>
                </a:solidFill>
                <a:effectLst>
                  <a:outerShdw blurRad="50800" dist="38100" dir="2700000" algn="tl" rotWithShape="0">
                    <a:prstClr val="black">
                      <a:alpha val="40000"/>
                    </a:prstClr>
                  </a:outerShdw>
                </a:effectLst>
                <a:latin typeface="AR DESTINE" pitchFamily="2" charset="0"/>
                <a:cs typeface="Aharoni" panose="02010803020104030203" pitchFamily="2" charset="-79"/>
              </a:rPr>
              <a:t>apter</a:t>
            </a:r>
            <a:r>
              <a:rPr lang="id-ID" sz="4800" b="1" smtClean="0">
                <a:ln/>
                <a:solidFill>
                  <a:srgbClr val="00FF00"/>
                </a:solidFill>
                <a:effectLst>
                  <a:outerShdw blurRad="50800" dist="38100" dir="2700000" algn="tl" rotWithShape="0">
                    <a:prstClr val="black">
                      <a:alpha val="40000"/>
                    </a:prstClr>
                  </a:outerShdw>
                </a:effectLst>
                <a:latin typeface="AR DESTINE" pitchFamily="2" charset="0"/>
                <a:cs typeface="Aharoni" panose="02010803020104030203" pitchFamily="2" charset="-79"/>
              </a:rPr>
              <a:t> </a:t>
            </a:r>
            <a:r>
              <a:rPr lang="en-US" sz="4800" b="1" smtClean="0">
                <a:ln/>
                <a:solidFill>
                  <a:srgbClr val="00FF00"/>
                </a:solidFill>
                <a:effectLst>
                  <a:outerShdw blurRad="50800" dist="38100" dir="2700000" algn="tl" rotWithShape="0">
                    <a:prstClr val="black">
                      <a:alpha val="40000"/>
                    </a:prstClr>
                  </a:outerShdw>
                </a:effectLst>
                <a:latin typeface="AR DESTINE" pitchFamily="2" charset="0"/>
                <a:cs typeface="Aharoni" panose="02010803020104030203" pitchFamily="2" charset="-79"/>
              </a:rPr>
              <a:t>01</a:t>
            </a:r>
            <a:r>
              <a:rPr lang="en-US" sz="4800" b="1" smtClean="0">
                <a:ln/>
                <a:solidFill>
                  <a:srgbClr val="FFFF00"/>
                </a:solidFill>
                <a:effectLst>
                  <a:outerShdw blurRad="50800" dist="38100" dir="2700000" algn="tl" rotWithShape="0">
                    <a:prstClr val="black">
                      <a:alpha val="40000"/>
                    </a:prstClr>
                  </a:outerShdw>
                </a:effectLst>
              </a:rPr>
              <a:t/>
            </a:r>
            <a:br>
              <a:rPr lang="en-US" sz="4800" b="1" smtClean="0">
                <a:ln/>
                <a:solidFill>
                  <a:srgbClr val="FFFF00"/>
                </a:solidFill>
                <a:effectLst>
                  <a:outerShdw blurRad="50800" dist="38100" dir="2700000" algn="tl" rotWithShape="0">
                    <a:prstClr val="black">
                      <a:alpha val="40000"/>
                    </a:prstClr>
                  </a:outerShdw>
                </a:effectLst>
              </a:rPr>
            </a:br>
            <a:r>
              <a:rPr lang="id-ID" sz="2400" b="1" smtClean="0">
                <a:ln/>
                <a:solidFill>
                  <a:srgbClr val="FFFF00"/>
                </a:solidFill>
              </a:rPr>
              <a:t/>
            </a:r>
            <a:br>
              <a:rPr lang="id-ID" sz="2400" b="1" smtClean="0">
                <a:ln/>
                <a:solidFill>
                  <a:srgbClr val="FFFF00"/>
                </a:solidFill>
              </a:rPr>
            </a:br>
            <a:r>
              <a:rPr lang="en-US" sz="8800" b="1" smtClean="0">
                <a:ln/>
                <a:solidFill>
                  <a:srgbClr val="FFFF00"/>
                </a:solidFill>
                <a:effectLst>
                  <a:outerShdw blurRad="127000" dist="127000" dir="2700000" algn="tl" rotWithShape="0">
                    <a:prstClr val="black">
                      <a:alpha val="66000"/>
                    </a:prstClr>
                  </a:outerShdw>
                </a:effectLst>
                <a:latin typeface="Aharoni" pitchFamily="2" charset="-79"/>
                <a:cs typeface="Aharoni" pitchFamily="2" charset="-79"/>
              </a:rPr>
              <a:t>Introduction</a:t>
            </a:r>
            <a:endParaRPr lang="en-US" sz="8800" b="1" dirty="0">
              <a:ln/>
              <a:solidFill>
                <a:srgbClr val="FFFF00"/>
              </a:solidFill>
              <a:effectLst>
                <a:outerShdw blurRad="127000" dist="127000" dir="2700000" algn="tl" rotWithShape="0">
                  <a:prstClr val="black">
                    <a:alpha val="66000"/>
                  </a:prstClr>
                </a:outerShdw>
              </a:effectLst>
              <a:latin typeface="Aharoni" pitchFamily="2" charset="-79"/>
              <a:cs typeface="Aharoni" pitchFamily="2" charset="-79"/>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104"/>
                                        </p:tgtEl>
                                        <p:attrNameLst>
                                          <p:attrName>style.visibility</p:attrName>
                                        </p:attrNameLst>
                                      </p:cBhvr>
                                      <p:to>
                                        <p:strVal val="visible"/>
                                      </p:to>
                                    </p:set>
                                    <p:anim calcmode="lin" valueType="num">
                                      <p:cBhvr>
                                        <p:cTn id="7" dur="500" fill="hold"/>
                                        <p:tgtEl>
                                          <p:spTgt spid="4104"/>
                                        </p:tgtEl>
                                        <p:attrNameLst>
                                          <p:attrName>ppt_w</p:attrName>
                                        </p:attrNameLst>
                                      </p:cBhvr>
                                      <p:tavLst>
                                        <p:tav tm="0">
                                          <p:val>
                                            <p:fltVal val="0"/>
                                          </p:val>
                                        </p:tav>
                                        <p:tav tm="100000">
                                          <p:val>
                                            <p:strVal val="#ppt_w"/>
                                          </p:val>
                                        </p:tav>
                                      </p:tavLst>
                                    </p:anim>
                                    <p:anim calcmode="lin" valueType="num">
                                      <p:cBhvr>
                                        <p:cTn id="8" dur="500" fill="hold"/>
                                        <p:tgtEl>
                                          <p:spTgt spid="4104"/>
                                        </p:tgtEl>
                                        <p:attrNameLst>
                                          <p:attrName>ppt_h</p:attrName>
                                        </p:attrNameLst>
                                      </p:cBhvr>
                                      <p:tavLst>
                                        <p:tav tm="0">
                                          <p:val>
                                            <p:fltVal val="0"/>
                                          </p:val>
                                        </p:tav>
                                        <p:tav tm="100000">
                                          <p:val>
                                            <p:strVal val="#ppt_h"/>
                                          </p:val>
                                        </p:tav>
                                      </p:tavLst>
                                    </p:anim>
                                    <p:animEffect transition="in" filter="fade">
                                      <p:cBhvr>
                                        <p:cTn id="9" dur="500"/>
                                        <p:tgtEl>
                                          <p:spTgt spid="4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280988" indent="-280988" algn="just">
              <a:lnSpc>
                <a:spcPct val="120000"/>
              </a:lnSpc>
              <a:spcBef>
                <a:spcPts val="600"/>
              </a:spcBef>
            </a:pPr>
            <a:r>
              <a:rPr lang="en-US" sz="1400"/>
              <a:t>The roots of OR can be traced back many decades</a:t>
            </a:r>
            <a:r>
              <a:rPr lang="en-US" sz="1400" smtClean="0"/>
              <a:t>, </a:t>
            </a:r>
            <a:r>
              <a:rPr lang="en-US" sz="1400"/>
              <a:t>when early attempts were made </a:t>
            </a:r>
            <a:r>
              <a:rPr lang="en-US" sz="1400" smtClean="0"/>
              <a:t>to use </a:t>
            </a:r>
            <a:r>
              <a:rPr lang="en-US" sz="1400"/>
              <a:t>a scientific approach in the management of organizations. However, the beginning </a:t>
            </a:r>
            <a:r>
              <a:rPr lang="en-US" sz="1400" smtClean="0"/>
              <a:t>of the </a:t>
            </a:r>
            <a:r>
              <a:rPr lang="en-US" sz="1400"/>
              <a:t>activity called </a:t>
            </a:r>
            <a:r>
              <a:rPr lang="en-US" sz="1400" i="1"/>
              <a:t>operations research </a:t>
            </a:r>
            <a:r>
              <a:rPr lang="en-US" sz="1400"/>
              <a:t>has generally been attributed to the military </a:t>
            </a:r>
            <a:r>
              <a:rPr lang="en-US" sz="1400" smtClean="0"/>
              <a:t>services early </a:t>
            </a:r>
            <a:r>
              <a:rPr lang="en-US" sz="1400"/>
              <a:t>in World War II</a:t>
            </a:r>
            <a:r>
              <a:rPr lang="en-US" sz="1400" smtClean="0"/>
              <a:t>. Because </a:t>
            </a:r>
            <a:r>
              <a:rPr lang="en-US" sz="1400"/>
              <a:t>of the war effort, there was an urgent need to allocate scarce resources to the various military operations and to the activities within each operation in an effective manner. </a:t>
            </a:r>
            <a:endParaRPr lang="en-US" sz="1400" smtClean="0"/>
          </a:p>
          <a:p>
            <a:pPr marL="280988" indent="-280988" algn="just">
              <a:lnSpc>
                <a:spcPct val="120000"/>
              </a:lnSpc>
              <a:spcBef>
                <a:spcPts val="600"/>
              </a:spcBef>
            </a:pPr>
            <a:r>
              <a:rPr lang="en-US" sz="1400" smtClean="0"/>
              <a:t>Therefore</a:t>
            </a:r>
            <a:r>
              <a:rPr lang="en-US" sz="1400"/>
              <a:t>, the British and then the U.S. military management called upon a large number of scientists to apply a scientific approach to dealing with this and other strategic and tactical problems. In effect, they were asked to do </a:t>
            </a:r>
            <a:r>
              <a:rPr lang="en-US" sz="1400" i="1"/>
              <a:t>research on </a:t>
            </a:r>
            <a:r>
              <a:rPr lang="en-US" sz="1400"/>
              <a:t>(military) </a:t>
            </a:r>
            <a:r>
              <a:rPr lang="en-US" sz="1400" i="1"/>
              <a:t>operations. </a:t>
            </a:r>
            <a:endParaRPr lang="en-US" sz="1400" i="1" smtClean="0"/>
          </a:p>
        </p:txBody>
      </p:sp>
      <p:sp>
        <p:nvSpPr>
          <p:cNvPr id="3" name="Title 2"/>
          <p:cNvSpPr>
            <a:spLocks noGrp="1"/>
          </p:cNvSpPr>
          <p:nvPr>
            <p:ph type="title"/>
          </p:nvPr>
        </p:nvSpPr>
        <p:spPr/>
        <p:txBody>
          <a:bodyPr/>
          <a:lstStyle/>
          <a:p>
            <a:pPr marL="682625" indent="-682625"/>
            <a:r>
              <a:rPr lang="en-US" b="1" smtClean="0"/>
              <a:t>1.1 	THE </a:t>
            </a:r>
            <a:r>
              <a:rPr lang="en-US" b="1"/>
              <a:t>ORIGINS OF OPERATIONS RESEARCH</a:t>
            </a:r>
            <a:endParaRPr lang="en-US"/>
          </a:p>
        </p:txBody>
      </p:sp>
    </p:spTree>
    <p:extLst>
      <p:ext uri="{BB962C8B-B14F-4D97-AF65-F5344CB8AC3E}">
        <p14:creationId xmlns:p14="http://schemas.microsoft.com/office/powerpoint/2010/main" val="32849428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280988" indent="-280988" algn="just">
              <a:lnSpc>
                <a:spcPct val="120000"/>
              </a:lnSpc>
              <a:spcBef>
                <a:spcPts val="600"/>
              </a:spcBef>
            </a:pPr>
            <a:r>
              <a:rPr lang="en-US" sz="1400" smtClean="0"/>
              <a:t>These </a:t>
            </a:r>
            <a:r>
              <a:rPr lang="en-US" sz="1400"/>
              <a:t>teams of scientists were the first OR teams. By developing effective methods of using the new tool of radar, these teams were instrumental in winning the Air Battle of Britain. Through their research on how to better manage convoy and antisubmarine operations, they also played a major role in winning the Battle of the North Atlantic. Similar efforts assisted the Island Campaign in the Pacific. </a:t>
            </a:r>
            <a:endParaRPr lang="en-US" sz="1400" smtClean="0"/>
          </a:p>
        </p:txBody>
      </p:sp>
      <p:sp>
        <p:nvSpPr>
          <p:cNvPr id="3" name="Title 2"/>
          <p:cNvSpPr>
            <a:spLocks noGrp="1"/>
          </p:cNvSpPr>
          <p:nvPr>
            <p:ph type="title"/>
          </p:nvPr>
        </p:nvSpPr>
        <p:spPr/>
        <p:txBody>
          <a:bodyPr/>
          <a:lstStyle/>
          <a:p>
            <a:pPr marL="682625" indent="-682625"/>
            <a:r>
              <a:rPr lang="en-US" b="1"/>
              <a:t>1.1 	THE ORIGINS OF OPERATIONS RESEARCH</a:t>
            </a:r>
            <a:endParaRPr lang="en-US"/>
          </a:p>
        </p:txBody>
      </p:sp>
    </p:spTree>
    <p:extLst>
      <p:ext uri="{BB962C8B-B14F-4D97-AF65-F5344CB8AC3E}">
        <p14:creationId xmlns:p14="http://schemas.microsoft.com/office/powerpoint/2010/main" val="8860707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46410" y="211015"/>
            <a:ext cx="6638161" cy="1060225"/>
          </a:xfrm>
          <a:prstGeom prst="roundRect">
            <a:avLst>
              <a:gd name="adj" fmla="val 50000"/>
            </a:avLst>
          </a:prstGeom>
          <a:effectLst>
            <a:outerShdw blurRad="50800" dist="38100" dir="2700000" algn="tl" rotWithShape="0">
              <a:prstClr val="black">
                <a:alpha val="40000"/>
              </a:prstClr>
            </a:outerShdw>
          </a:effectLst>
          <a:scene3d>
            <a:camera prst="orthographicFront"/>
            <a:lightRig rig="threePt" dir="t"/>
          </a:scene3d>
          <a:sp3d prstMaterial="clear">
            <a:bevelT w="203200" h="273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normAutofit/>
          </a:bodyPr>
          <a:lstStyle/>
          <a:p>
            <a:pPr algn="just"/>
            <a:r>
              <a:rPr lang="en-US"/>
              <a:t>As its name implies, operations research involves “research on operations.” Thus, operations research is applied to problems that concern how to conduct and coordinate the </a:t>
            </a:r>
            <a:r>
              <a:rPr lang="en-US" i="1"/>
              <a:t>operations </a:t>
            </a:r>
            <a:r>
              <a:rPr lang="en-US"/>
              <a:t>(i.e., the </a:t>
            </a:r>
            <a:r>
              <a:rPr lang="en-US" i="1"/>
              <a:t>activities</a:t>
            </a:r>
            <a:r>
              <a:rPr lang="en-US"/>
              <a:t>) within an organization. </a:t>
            </a:r>
            <a:endParaRPr lang="en-US" smtClean="0"/>
          </a:p>
          <a:p>
            <a:pPr algn="just"/>
            <a:r>
              <a:rPr lang="en-US" smtClean="0"/>
              <a:t>The </a:t>
            </a:r>
            <a:r>
              <a:rPr lang="en-US"/>
              <a:t>nature of the organization is essentially immaterial, and in fact, OR has been applied extensively in such diverse areas as manufacturing, transportation, construction, telecommunications, financial planning, health care, the military, and public services, to name just a few. Therefore, the breadth of application is unusually wide. </a:t>
            </a:r>
            <a:endParaRPr lang="en-US">
              <a:effectLst>
                <a:outerShdw blurRad="38100" dist="38100" dir="2700000" algn="tl">
                  <a:srgbClr val="000000">
                    <a:alpha val="43137"/>
                  </a:srgbClr>
                </a:outerShdw>
              </a:effectLst>
            </a:endParaRPr>
          </a:p>
        </p:txBody>
      </p:sp>
      <p:sp>
        <p:nvSpPr>
          <p:cNvPr id="2" name="Title 1"/>
          <p:cNvSpPr>
            <a:spLocks noGrp="1"/>
          </p:cNvSpPr>
          <p:nvPr>
            <p:ph type="title"/>
          </p:nvPr>
        </p:nvSpPr>
        <p:spPr/>
        <p:txBody>
          <a:bodyPr>
            <a:normAutofit/>
          </a:bodyPr>
          <a:lstStyle/>
          <a:p>
            <a:pPr marL="633413" indent="-633413"/>
            <a:r>
              <a:rPr lang="en-US" sz="2400" b="1"/>
              <a:t>1.2 </a:t>
            </a:r>
            <a:r>
              <a:rPr lang="en-US" sz="2400" b="1" smtClean="0"/>
              <a:t>	THE </a:t>
            </a:r>
            <a:r>
              <a:rPr lang="en-US" sz="2400" b="1"/>
              <a:t>NATURE OF OPERATIONS RESEARCH</a:t>
            </a:r>
            <a:endParaRPr lang="en-US" sz="2400" b="1">
              <a:ln w="0"/>
              <a:solidFill>
                <a:srgbClr val="FFFF00"/>
              </a:solidFill>
              <a:effectLst>
                <a:outerShdw blurRad="88900" dist="88900" dir="2700000" algn="tl" rotWithShape="0">
                  <a:prstClr val="black">
                    <a:alpha val="66000"/>
                  </a:prstClr>
                </a:outerShdw>
              </a:effectLst>
            </a:endParaRPr>
          </a:p>
        </p:txBody>
      </p:sp>
    </p:spTree>
    <p:extLst>
      <p:ext uri="{BB962C8B-B14F-4D97-AF65-F5344CB8AC3E}">
        <p14:creationId xmlns:p14="http://schemas.microsoft.com/office/powerpoint/2010/main" val="29445457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2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2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uiExpand="1" build="p"/>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ardrop 3"/>
          <p:cNvSpPr/>
          <p:nvPr/>
        </p:nvSpPr>
        <p:spPr>
          <a:xfrm>
            <a:off x="489856" y="381000"/>
            <a:ext cx="3660113" cy="990600"/>
          </a:xfrm>
          <a:prstGeom prst="teardrop">
            <a:avLst>
              <a:gd name="adj" fmla="val 97915"/>
            </a:avLst>
          </a:prstGeom>
          <a:solidFill>
            <a:srgbClr val="00B0F0"/>
          </a:solidFill>
          <a:effectLst>
            <a:outerShdw blurRad="165100" dist="139700" dir="2700000" algn="tl" rotWithShape="0">
              <a:prstClr val="black">
                <a:alpha val="69000"/>
              </a:prstClr>
            </a:outerShdw>
          </a:effectLst>
          <a:scene3d>
            <a:camera prst="orthographicFront"/>
            <a:lightRig rig="threePt" dir="t"/>
          </a:scene3d>
          <a:sp3d prstMaterial="clear">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normAutofit/>
          </a:bodyPr>
          <a:lstStyle/>
          <a:p>
            <a:r>
              <a:rPr lang="en-US" sz="2000"/>
              <a:t>Imagine that you have a 5-week business commitment between Fayetteville (FYV</a:t>
            </a:r>
            <a:r>
              <a:rPr lang="en-US" sz="2000" smtClean="0"/>
              <a:t>) and </a:t>
            </a:r>
            <a:r>
              <a:rPr lang="en-US" sz="2000"/>
              <a:t>Denver (DEN). You fly out of Fayetteville on Mondays and return on Wednesdays.</a:t>
            </a:r>
          </a:p>
          <a:p>
            <a:r>
              <a:rPr lang="en-US" sz="2000"/>
              <a:t>A regular round-trip ticket costs $400, but a 20% discount is granted if the </a:t>
            </a:r>
            <a:r>
              <a:rPr lang="en-US" sz="2000" smtClean="0"/>
              <a:t>dates of </a:t>
            </a:r>
            <a:r>
              <a:rPr lang="en-US" sz="2000"/>
              <a:t>the ticket span a weekend. A one-way ticket in either direction costs 75% of the </a:t>
            </a:r>
            <a:r>
              <a:rPr lang="en-US" sz="2000" smtClean="0"/>
              <a:t>regular price</a:t>
            </a:r>
            <a:r>
              <a:rPr lang="en-US" sz="2000"/>
              <a:t>. How should you buy the tickets for the 5-week period?</a:t>
            </a:r>
            <a:endParaRPr lang="en-US" sz="2000" b="1">
              <a:effectLst>
                <a:outerShdw blurRad="139700" dist="88900" dir="2700000" algn="tl" rotWithShape="0">
                  <a:schemeClr val="bg1">
                    <a:alpha val="83000"/>
                  </a:schemeClr>
                </a:outerShdw>
              </a:effectLst>
            </a:endParaRPr>
          </a:p>
        </p:txBody>
      </p:sp>
      <p:sp>
        <p:nvSpPr>
          <p:cNvPr id="2" name="Title 1"/>
          <p:cNvSpPr>
            <a:spLocks noGrp="1"/>
          </p:cNvSpPr>
          <p:nvPr>
            <p:ph type="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r>
              <a:rPr lang="en-US" b="1" smtClean="0">
                <a:ln/>
                <a:solidFill>
                  <a:srgbClr val="FFFF00"/>
                </a:solidFill>
                <a:effectLst>
                  <a:outerShdw blurRad="50800" dist="38100" dir="2700000" algn="tl" rotWithShape="0">
                    <a:prstClr val="black">
                      <a:alpha val="40000"/>
                    </a:prstClr>
                  </a:outerShdw>
                </a:effectLst>
              </a:rPr>
              <a:t>OR MODEL</a:t>
            </a:r>
            <a:endParaRPr lang="en-US" b="1">
              <a:ln/>
              <a:solidFill>
                <a:srgbClr val="FFFF00"/>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28827179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2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2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build="p"/>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ardrop 3"/>
          <p:cNvSpPr/>
          <p:nvPr/>
        </p:nvSpPr>
        <p:spPr>
          <a:xfrm>
            <a:off x="489856" y="381000"/>
            <a:ext cx="3660113" cy="990600"/>
          </a:xfrm>
          <a:prstGeom prst="teardrop">
            <a:avLst>
              <a:gd name="adj" fmla="val 97915"/>
            </a:avLst>
          </a:prstGeom>
          <a:solidFill>
            <a:srgbClr val="00B0F0"/>
          </a:solidFill>
          <a:effectLst>
            <a:outerShdw blurRad="165100" dist="139700" dir="2700000" algn="tl" rotWithShape="0">
              <a:prstClr val="black">
                <a:alpha val="69000"/>
              </a:prstClr>
            </a:outerShdw>
          </a:effectLst>
          <a:scene3d>
            <a:camera prst="orthographicFront"/>
            <a:lightRig rig="threePt" dir="t"/>
          </a:scene3d>
          <a:sp3d prstMaterial="clear">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normAutofit/>
          </a:bodyPr>
          <a:lstStyle/>
          <a:p>
            <a:pPr marL="0" indent="0">
              <a:buNone/>
            </a:pPr>
            <a:r>
              <a:rPr lang="en-US" sz="2000"/>
              <a:t>We can look at the situation as a decision-making problem whose solution </a:t>
            </a:r>
            <a:r>
              <a:rPr lang="en-US" sz="2000" smtClean="0"/>
              <a:t>requires answering </a:t>
            </a:r>
            <a:r>
              <a:rPr lang="en-US" sz="2000"/>
              <a:t>three questions:</a:t>
            </a:r>
          </a:p>
          <a:p>
            <a:pPr marL="457200" indent="-457200">
              <a:buFont typeface="+mj-lt"/>
              <a:buAutoNum type="arabicPeriod"/>
            </a:pPr>
            <a:r>
              <a:rPr lang="en-US" sz="2000" smtClean="0"/>
              <a:t>What </a:t>
            </a:r>
            <a:r>
              <a:rPr lang="en-US" sz="2000"/>
              <a:t>are the decision alternatives?</a:t>
            </a:r>
          </a:p>
          <a:p>
            <a:pPr marL="457200" indent="-457200">
              <a:buFont typeface="+mj-lt"/>
              <a:buAutoNum type="arabicPeriod"/>
            </a:pPr>
            <a:r>
              <a:rPr lang="en-US" sz="2000"/>
              <a:t>U</a:t>
            </a:r>
            <a:r>
              <a:rPr lang="en-US" sz="2000" smtClean="0"/>
              <a:t>nder </a:t>
            </a:r>
            <a:r>
              <a:rPr lang="en-US" sz="2000"/>
              <a:t>what restrictions is the decision made?</a:t>
            </a:r>
          </a:p>
          <a:p>
            <a:pPr marL="457200" indent="-457200">
              <a:buFont typeface="+mj-lt"/>
              <a:buAutoNum type="arabicPeriod"/>
            </a:pPr>
            <a:r>
              <a:rPr lang="en-US" sz="2000" smtClean="0"/>
              <a:t>What </a:t>
            </a:r>
            <a:r>
              <a:rPr lang="en-US" sz="2000"/>
              <a:t>is an appropriate objective criterion for evaluating the alternati-ves?</a:t>
            </a:r>
            <a:endParaRPr lang="en-US" sz="2000" b="1">
              <a:effectLst>
                <a:outerShdw blurRad="139700" dist="88900" dir="2700000" algn="tl" rotWithShape="0">
                  <a:schemeClr val="bg1">
                    <a:alpha val="83000"/>
                  </a:schemeClr>
                </a:outerShdw>
              </a:effectLst>
            </a:endParaRPr>
          </a:p>
        </p:txBody>
      </p:sp>
      <p:sp>
        <p:nvSpPr>
          <p:cNvPr id="2" name="Title 1"/>
          <p:cNvSpPr>
            <a:spLocks noGrp="1"/>
          </p:cNvSpPr>
          <p:nvPr>
            <p:ph type="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r>
              <a:rPr lang="en-US" b="1" smtClean="0">
                <a:ln/>
                <a:solidFill>
                  <a:srgbClr val="FFFF00"/>
                </a:solidFill>
                <a:effectLst>
                  <a:outerShdw blurRad="50800" dist="38100" dir="2700000" algn="tl" rotWithShape="0">
                    <a:prstClr val="black">
                      <a:alpha val="40000"/>
                    </a:prstClr>
                  </a:outerShdw>
                </a:effectLst>
              </a:rPr>
              <a:t>OR MODEL</a:t>
            </a:r>
            <a:endParaRPr lang="en-US" b="1">
              <a:ln/>
              <a:solidFill>
                <a:srgbClr val="FFFF00"/>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17613082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2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25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25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2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build="p"/>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ardrop 3"/>
          <p:cNvSpPr/>
          <p:nvPr/>
        </p:nvSpPr>
        <p:spPr>
          <a:xfrm>
            <a:off x="489856" y="381000"/>
            <a:ext cx="3660113" cy="990600"/>
          </a:xfrm>
          <a:prstGeom prst="teardrop">
            <a:avLst>
              <a:gd name="adj" fmla="val 97915"/>
            </a:avLst>
          </a:prstGeom>
          <a:solidFill>
            <a:srgbClr val="00B0F0"/>
          </a:solidFill>
          <a:effectLst>
            <a:outerShdw blurRad="165100" dist="139700" dir="2700000" algn="tl" rotWithShape="0">
              <a:prstClr val="black">
                <a:alpha val="69000"/>
              </a:prstClr>
            </a:outerShdw>
          </a:effectLst>
          <a:scene3d>
            <a:camera prst="orthographicFront"/>
            <a:lightRig rig="threePt" dir="t"/>
          </a:scene3d>
          <a:sp3d prstMaterial="clear">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normAutofit fontScale="85000" lnSpcReduction="20000"/>
          </a:bodyPr>
          <a:lstStyle/>
          <a:p>
            <a:pPr marL="0" indent="0" algn="just">
              <a:lnSpc>
                <a:spcPct val="120000"/>
              </a:lnSpc>
              <a:spcBef>
                <a:spcPts val="600"/>
              </a:spcBef>
              <a:buNone/>
            </a:pPr>
            <a:r>
              <a:rPr lang="en-US" sz="2000"/>
              <a:t>Three alternatives are considered:</a:t>
            </a:r>
          </a:p>
          <a:p>
            <a:pPr marL="457200" indent="-457200" algn="just">
              <a:lnSpc>
                <a:spcPct val="120000"/>
              </a:lnSpc>
              <a:spcBef>
                <a:spcPts val="600"/>
              </a:spcBef>
              <a:buFont typeface="+mj-lt"/>
              <a:buAutoNum type="arabicPeriod"/>
            </a:pPr>
            <a:r>
              <a:rPr lang="en-US" sz="2000" smtClean="0"/>
              <a:t>Buy </a:t>
            </a:r>
            <a:r>
              <a:rPr lang="en-US" sz="2000"/>
              <a:t>five regular FYV-DEN-FYV for departure on Monday and return on </a:t>
            </a:r>
            <a:r>
              <a:rPr lang="en-US" sz="2000" smtClean="0"/>
              <a:t>Wednesday of </a:t>
            </a:r>
            <a:r>
              <a:rPr lang="en-US" sz="2000"/>
              <a:t>the same week.</a:t>
            </a:r>
          </a:p>
          <a:p>
            <a:pPr marL="457200" indent="-457200" algn="just">
              <a:lnSpc>
                <a:spcPct val="120000"/>
              </a:lnSpc>
              <a:spcBef>
                <a:spcPts val="600"/>
              </a:spcBef>
              <a:buFont typeface="+mj-lt"/>
              <a:buAutoNum type="arabicPeriod"/>
            </a:pPr>
            <a:r>
              <a:rPr lang="en-US" sz="2000" smtClean="0"/>
              <a:t>Buy </a:t>
            </a:r>
            <a:r>
              <a:rPr lang="en-US" sz="2000"/>
              <a:t>one FYV-DEN, four DEN-FYV-DEN that span weekends, and one DENFYV.</a:t>
            </a:r>
          </a:p>
          <a:p>
            <a:pPr marL="457200" indent="-457200" algn="just">
              <a:lnSpc>
                <a:spcPct val="120000"/>
              </a:lnSpc>
              <a:spcBef>
                <a:spcPts val="600"/>
              </a:spcBef>
              <a:buFont typeface="+mj-lt"/>
              <a:buAutoNum type="arabicPeriod"/>
            </a:pPr>
            <a:r>
              <a:rPr lang="en-US" sz="2000" smtClean="0"/>
              <a:t>Buy </a:t>
            </a:r>
            <a:r>
              <a:rPr lang="en-US" sz="2000"/>
              <a:t>one FYV-DEN-FYV to cover Monday of the first week and Wednesday </a:t>
            </a:r>
            <a:r>
              <a:rPr lang="en-US" sz="2000" smtClean="0"/>
              <a:t>of the </a:t>
            </a:r>
            <a:r>
              <a:rPr lang="en-US" sz="2000"/>
              <a:t>last week and four DEN-FYV-DEN to cover the remaining legs. All tickets </a:t>
            </a:r>
            <a:r>
              <a:rPr lang="en-US" sz="2000" smtClean="0"/>
              <a:t>in this </a:t>
            </a:r>
            <a:r>
              <a:rPr lang="en-US" sz="2000"/>
              <a:t>alternative span at least one weekend</a:t>
            </a:r>
            <a:r>
              <a:rPr lang="en-US" sz="2000" smtClean="0"/>
              <a:t>.</a:t>
            </a:r>
          </a:p>
          <a:p>
            <a:pPr marL="0" indent="0" algn="just">
              <a:lnSpc>
                <a:spcPct val="120000"/>
              </a:lnSpc>
              <a:spcBef>
                <a:spcPts val="600"/>
              </a:spcBef>
              <a:buNone/>
            </a:pPr>
            <a:r>
              <a:rPr lang="en-US" sz="2000"/>
              <a:t>The restriction on these options is that you should be able to leave FYV on </a:t>
            </a:r>
            <a:r>
              <a:rPr lang="en-US" sz="2000" smtClean="0"/>
              <a:t>Monday and </a:t>
            </a:r>
            <a:r>
              <a:rPr lang="en-US" sz="2000"/>
              <a:t>return on Wednesday of the same week.</a:t>
            </a:r>
            <a:endParaRPr lang="en-US" sz="2000" b="1">
              <a:effectLst>
                <a:outerShdw blurRad="139700" dist="88900" dir="2700000" algn="tl" rotWithShape="0">
                  <a:schemeClr val="bg1">
                    <a:alpha val="83000"/>
                  </a:schemeClr>
                </a:outerShdw>
              </a:effectLst>
            </a:endParaRPr>
          </a:p>
        </p:txBody>
      </p:sp>
      <p:sp>
        <p:nvSpPr>
          <p:cNvPr id="2" name="Title 1"/>
          <p:cNvSpPr>
            <a:spLocks noGrp="1"/>
          </p:cNvSpPr>
          <p:nvPr>
            <p:ph type="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r>
              <a:rPr lang="en-US" b="1" smtClean="0">
                <a:ln/>
                <a:solidFill>
                  <a:srgbClr val="FFFF00"/>
                </a:solidFill>
                <a:effectLst>
                  <a:outerShdw blurRad="50800" dist="38100" dir="2700000" algn="tl" rotWithShape="0">
                    <a:prstClr val="black">
                      <a:alpha val="40000"/>
                    </a:prstClr>
                  </a:outerShdw>
                </a:effectLst>
              </a:rPr>
              <a:t>OR MODEL</a:t>
            </a:r>
            <a:endParaRPr lang="en-US" b="1">
              <a:ln/>
              <a:solidFill>
                <a:srgbClr val="FFFF00"/>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20821236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2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25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25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25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2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build="p"/>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ardrop 3"/>
          <p:cNvSpPr/>
          <p:nvPr/>
        </p:nvSpPr>
        <p:spPr>
          <a:xfrm>
            <a:off x="489856" y="381000"/>
            <a:ext cx="3660113" cy="990600"/>
          </a:xfrm>
          <a:prstGeom prst="teardrop">
            <a:avLst>
              <a:gd name="adj" fmla="val 97915"/>
            </a:avLst>
          </a:prstGeom>
          <a:solidFill>
            <a:srgbClr val="00B0F0"/>
          </a:solidFill>
          <a:effectLst>
            <a:outerShdw blurRad="165100" dist="139700" dir="2700000" algn="tl" rotWithShape="0">
              <a:prstClr val="black">
                <a:alpha val="69000"/>
              </a:prstClr>
            </a:outerShdw>
          </a:effectLst>
          <a:scene3d>
            <a:camera prst="orthographicFront"/>
            <a:lightRig rig="threePt" dir="t"/>
          </a:scene3d>
          <a:sp3d prstMaterial="clear">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normAutofit/>
          </a:bodyPr>
          <a:lstStyle/>
          <a:p>
            <a:pPr marL="0" indent="0">
              <a:buNone/>
            </a:pPr>
            <a:r>
              <a:rPr lang="en-US" sz="2000">
                <a:effectLst>
                  <a:outerShdw blurRad="88900" dist="63500" dir="2700000" algn="tl">
                    <a:srgbClr val="000000">
                      <a:alpha val="70000"/>
                    </a:srgbClr>
                  </a:outerShdw>
                </a:effectLst>
                <a:latin typeface="Times New Roman" pitchFamily="18" charset="0"/>
                <a:cs typeface="Times New Roman" pitchFamily="18" charset="0"/>
              </a:rPr>
              <a:t>An obvious objective criterion for evaluating the proposed alternative is </a:t>
            </a:r>
            <a:r>
              <a:rPr lang="en-US" sz="2000" smtClean="0">
                <a:effectLst>
                  <a:outerShdw blurRad="88900" dist="63500" dir="2700000" algn="tl">
                    <a:srgbClr val="000000">
                      <a:alpha val="70000"/>
                    </a:srgbClr>
                  </a:outerShdw>
                </a:effectLst>
                <a:latin typeface="Times New Roman" pitchFamily="18" charset="0"/>
                <a:cs typeface="Times New Roman" pitchFamily="18" charset="0"/>
              </a:rPr>
              <a:t>the </a:t>
            </a:r>
            <a:r>
              <a:rPr lang="en-US" sz="2000" b="1" smtClean="0">
                <a:solidFill>
                  <a:srgbClr val="FFFF00"/>
                </a:solidFill>
                <a:effectLst>
                  <a:outerShdw blurRad="88900" dist="63500" dir="2700000" algn="tl">
                    <a:srgbClr val="000000">
                      <a:alpha val="70000"/>
                    </a:srgbClr>
                  </a:outerShdw>
                </a:effectLst>
                <a:latin typeface="Times New Roman" pitchFamily="18" charset="0"/>
                <a:cs typeface="Times New Roman" pitchFamily="18" charset="0"/>
              </a:rPr>
              <a:t>price </a:t>
            </a:r>
            <a:r>
              <a:rPr lang="en-US" sz="2000" b="1">
                <a:solidFill>
                  <a:srgbClr val="FFFF00"/>
                </a:solidFill>
                <a:effectLst>
                  <a:outerShdw blurRad="88900" dist="63500" dir="2700000" algn="tl">
                    <a:srgbClr val="000000">
                      <a:alpha val="70000"/>
                    </a:srgbClr>
                  </a:outerShdw>
                </a:effectLst>
                <a:latin typeface="Times New Roman" pitchFamily="18" charset="0"/>
                <a:cs typeface="Times New Roman" pitchFamily="18" charset="0"/>
              </a:rPr>
              <a:t>of the tickets</a:t>
            </a:r>
            <a:r>
              <a:rPr lang="en-US" sz="2000">
                <a:effectLst>
                  <a:outerShdw blurRad="88900" dist="63500" dir="2700000" algn="tl">
                    <a:srgbClr val="000000">
                      <a:alpha val="70000"/>
                    </a:srgbClr>
                  </a:outerShdw>
                </a:effectLst>
                <a:latin typeface="Times New Roman" pitchFamily="18" charset="0"/>
                <a:cs typeface="Times New Roman" pitchFamily="18" charset="0"/>
              </a:rPr>
              <a:t>. The alternative that yields the smallest cost is the best. Specifically</a:t>
            </a:r>
            <a:r>
              <a:rPr lang="en-US" sz="2000" smtClean="0">
                <a:effectLst>
                  <a:outerShdw blurRad="88900" dist="63500" dir="2700000" algn="tl">
                    <a:srgbClr val="000000">
                      <a:alpha val="70000"/>
                    </a:srgbClr>
                  </a:outerShdw>
                </a:effectLst>
                <a:latin typeface="Times New Roman" pitchFamily="18" charset="0"/>
                <a:cs typeface="Times New Roman" pitchFamily="18" charset="0"/>
              </a:rPr>
              <a:t>, we </a:t>
            </a:r>
            <a:r>
              <a:rPr lang="en-US" sz="2000">
                <a:effectLst>
                  <a:outerShdw blurRad="88900" dist="63500" dir="2700000" algn="tl">
                    <a:srgbClr val="000000">
                      <a:alpha val="70000"/>
                    </a:srgbClr>
                  </a:outerShdw>
                </a:effectLst>
                <a:latin typeface="Times New Roman" pitchFamily="18" charset="0"/>
                <a:cs typeface="Times New Roman" pitchFamily="18" charset="0"/>
              </a:rPr>
              <a:t>have</a:t>
            </a:r>
          </a:p>
          <a:p>
            <a:pPr marL="457200" indent="-457200">
              <a:buFont typeface="+mj-lt"/>
              <a:buAutoNum type="arabicPeriod"/>
            </a:pPr>
            <a:r>
              <a:rPr lang="en-US" sz="1980" kern="900" spc="-100">
                <a:solidFill>
                  <a:srgbClr val="00B0F0"/>
                </a:solidFill>
                <a:effectLst>
                  <a:outerShdw blurRad="88900" dist="63500" dir="2700000" algn="tl">
                    <a:srgbClr val="000000">
                      <a:alpha val="70000"/>
                    </a:srgbClr>
                  </a:outerShdw>
                </a:effectLst>
                <a:latin typeface="Times New Roman" pitchFamily="18" charset="0"/>
                <a:cs typeface="Times New Roman" pitchFamily="18" charset="0"/>
              </a:rPr>
              <a:t>Alternative 1 cost = 5 X 400 = $2000</a:t>
            </a:r>
          </a:p>
          <a:p>
            <a:pPr marL="457200" indent="-457200">
              <a:buFont typeface="+mj-lt"/>
              <a:buAutoNum type="arabicPeriod"/>
            </a:pPr>
            <a:r>
              <a:rPr lang="en-US" sz="1980" kern="900" spc="-100">
                <a:solidFill>
                  <a:srgbClr val="00B0F0"/>
                </a:solidFill>
                <a:effectLst>
                  <a:outerShdw blurRad="88900" dist="63500" dir="2700000" algn="tl">
                    <a:srgbClr val="000000">
                      <a:alpha val="70000"/>
                    </a:srgbClr>
                  </a:outerShdw>
                </a:effectLst>
                <a:latin typeface="Times New Roman" pitchFamily="18" charset="0"/>
                <a:cs typeface="Times New Roman" pitchFamily="18" charset="0"/>
              </a:rPr>
              <a:t>Alternative 2 cost = .75 X 400 + 4 X (.8 X 400) + .75 X 400 = $1880</a:t>
            </a:r>
          </a:p>
          <a:p>
            <a:pPr marL="457200" indent="-457200">
              <a:buFont typeface="+mj-lt"/>
              <a:buAutoNum type="arabicPeriod"/>
            </a:pPr>
            <a:r>
              <a:rPr lang="en-US" sz="1980" kern="900" spc="-100">
                <a:solidFill>
                  <a:srgbClr val="00B0F0"/>
                </a:solidFill>
                <a:effectLst>
                  <a:outerShdw blurRad="88900" dist="63500" dir="2700000" algn="tl">
                    <a:srgbClr val="000000">
                      <a:alpha val="70000"/>
                    </a:srgbClr>
                  </a:outerShdw>
                </a:effectLst>
                <a:latin typeface="Times New Roman" pitchFamily="18" charset="0"/>
                <a:cs typeface="Times New Roman" pitchFamily="18" charset="0"/>
              </a:rPr>
              <a:t>Alternative 3 cost = 5 X (.8 X 400) = $1600</a:t>
            </a:r>
          </a:p>
          <a:p>
            <a:pPr marL="0" indent="0">
              <a:buNone/>
            </a:pPr>
            <a:r>
              <a:rPr lang="en-US" sz="2000">
                <a:effectLst>
                  <a:outerShdw blurRad="88900" dist="63500" dir="2700000" algn="tl">
                    <a:srgbClr val="000000">
                      <a:alpha val="70000"/>
                    </a:srgbClr>
                  </a:outerShdw>
                </a:effectLst>
                <a:latin typeface="Times New Roman" pitchFamily="18" charset="0"/>
                <a:cs typeface="Times New Roman" pitchFamily="18" charset="0"/>
              </a:rPr>
              <a:t>Thus, you should choose alternative 3.</a:t>
            </a:r>
            <a:endParaRPr lang="en-US" sz="2000" b="1">
              <a:effectLst>
                <a:outerShdw blurRad="88900" dist="63500" dir="2700000" algn="tl">
                  <a:srgbClr val="000000">
                    <a:alpha val="70000"/>
                  </a:srgbClr>
                </a:outerShdw>
              </a:effectLst>
              <a:latin typeface="Times New Roman" pitchFamily="18" charset="0"/>
              <a:cs typeface="Times New Roman" pitchFamily="18" charset="0"/>
            </a:endParaRPr>
          </a:p>
        </p:txBody>
      </p:sp>
      <p:sp>
        <p:nvSpPr>
          <p:cNvPr id="2" name="Title 1"/>
          <p:cNvSpPr>
            <a:spLocks noGrp="1"/>
          </p:cNvSpPr>
          <p:nvPr>
            <p:ph type="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r>
              <a:rPr lang="en-US" b="1" smtClean="0">
                <a:ln/>
                <a:solidFill>
                  <a:srgbClr val="FFFF00"/>
                </a:solidFill>
                <a:effectLst>
                  <a:outerShdw blurRad="50800" dist="38100" dir="2700000" algn="tl" rotWithShape="0">
                    <a:prstClr val="black">
                      <a:alpha val="40000"/>
                    </a:prstClr>
                  </a:outerShdw>
                </a:effectLst>
              </a:rPr>
              <a:t>OR MODEL</a:t>
            </a:r>
            <a:endParaRPr lang="en-US" b="1">
              <a:ln/>
              <a:solidFill>
                <a:srgbClr val="FFFF00"/>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28515518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2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25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25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25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2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build="p"/>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ardrop 3"/>
          <p:cNvSpPr/>
          <p:nvPr/>
        </p:nvSpPr>
        <p:spPr>
          <a:xfrm>
            <a:off x="489856" y="381000"/>
            <a:ext cx="3660113" cy="990600"/>
          </a:xfrm>
          <a:prstGeom prst="teardrop">
            <a:avLst>
              <a:gd name="adj" fmla="val 97915"/>
            </a:avLst>
          </a:prstGeom>
          <a:solidFill>
            <a:srgbClr val="00B0F0"/>
          </a:solidFill>
          <a:effectLst>
            <a:outerShdw blurRad="165100" dist="139700" dir="2700000" algn="tl" rotWithShape="0">
              <a:prstClr val="black">
                <a:alpha val="69000"/>
              </a:prstClr>
            </a:outerShdw>
          </a:effectLst>
          <a:scene3d>
            <a:camera prst="orthographicFront"/>
            <a:lightRig rig="threePt" dir="t"/>
          </a:scene3d>
          <a:sp3d prstMaterial="clear">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normAutofit/>
          </a:bodyPr>
          <a:lstStyle/>
          <a:p>
            <a:pPr algn="just"/>
            <a:r>
              <a:rPr lang="en-US" sz="2000">
                <a:latin typeface="Times New Roman" pitchFamily="18" charset="0"/>
                <a:cs typeface="Times New Roman" pitchFamily="18" charset="0"/>
              </a:rPr>
              <a:t>Though the preceding example illustrates the three main components of an </a:t>
            </a:r>
            <a:r>
              <a:rPr lang="en-US" sz="2000" smtClean="0">
                <a:latin typeface="Times New Roman" pitchFamily="18" charset="0"/>
                <a:cs typeface="Times New Roman" pitchFamily="18" charset="0"/>
              </a:rPr>
              <a:t>OR model-alternatives</a:t>
            </a:r>
            <a:r>
              <a:rPr lang="en-US" sz="2000">
                <a:latin typeface="Times New Roman" pitchFamily="18" charset="0"/>
                <a:cs typeface="Times New Roman" pitchFamily="18" charset="0"/>
              </a:rPr>
              <a:t>, objective criterion, and constraints-situations differ in the </a:t>
            </a:r>
            <a:r>
              <a:rPr lang="en-US" sz="2000" smtClean="0">
                <a:latin typeface="Times New Roman" pitchFamily="18" charset="0"/>
                <a:cs typeface="Times New Roman" pitchFamily="18" charset="0"/>
              </a:rPr>
              <a:t>details of </a:t>
            </a:r>
            <a:r>
              <a:rPr lang="en-US" sz="2000">
                <a:latin typeface="Times New Roman" pitchFamily="18" charset="0"/>
                <a:cs typeface="Times New Roman" pitchFamily="18" charset="0"/>
              </a:rPr>
              <a:t>how each component is developed and constructed. </a:t>
            </a:r>
            <a:endParaRPr lang="en-US" sz="2000" smtClean="0">
              <a:latin typeface="Times New Roman" pitchFamily="18" charset="0"/>
              <a:cs typeface="Times New Roman" pitchFamily="18" charset="0"/>
            </a:endParaRPr>
          </a:p>
          <a:p>
            <a:pPr algn="just"/>
            <a:endParaRPr lang="en-US" sz="2000" smtClean="0">
              <a:latin typeface="Times New Roman" pitchFamily="18" charset="0"/>
              <a:cs typeface="Times New Roman" pitchFamily="18" charset="0"/>
            </a:endParaRPr>
          </a:p>
        </p:txBody>
      </p:sp>
      <p:sp>
        <p:nvSpPr>
          <p:cNvPr id="2" name="Title 1"/>
          <p:cNvSpPr>
            <a:spLocks noGrp="1"/>
          </p:cNvSpPr>
          <p:nvPr>
            <p:ph type="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r>
              <a:rPr lang="en-US" b="1" smtClean="0">
                <a:ln/>
                <a:solidFill>
                  <a:srgbClr val="FFFF00"/>
                </a:solidFill>
                <a:effectLst>
                  <a:outerShdw blurRad="50800" dist="38100" dir="2700000" algn="tl" rotWithShape="0">
                    <a:prstClr val="black">
                      <a:alpha val="40000"/>
                    </a:prstClr>
                  </a:outerShdw>
                </a:effectLst>
              </a:rPr>
              <a:t>OR MODEL </a:t>
            </a:r>
            <a:endParaRPr lang="en-US" b="1">
              <a:ln/>
              <a:solidFill>
                <a:srgbClr val="FFFF00"/>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40982786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2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build="p"/>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3200" smtClean="0">
                <a:latin typeface="Times New Roman" pitchFamily="18" charset="0"/>
                <a:cs typeface="Times New Roman" pitchFamily="18" charset="0"/>
              </a:rPr>
              <a:t>Forming </a:t>
            </a:r>
            <a:r>
              <a:rPr lang="en-US" sz="3200">
                <a:latin typeface="Times New Roman" pitchFamily="18" charset="0"/>
                <a:cs typeface="Times New Roman" pitchFamily="18" charset="0"/>
              </a:rPr>
              <a:t>a maximum-area rectangle out of a piece of wire of length </a:t>
            </a:r>
            <a:r>
              <a:rPr lang="en-US" sz="3200" i="1">
                <a:latin typeface="Times New Roman" pitchFamily="18" charset="0"/>
                <a:cs typeface="Times New Roman" pitchFamily="18" charset="0"/>
              </a:rPr>
              <a:t>L </a:t>
            </a:r>
            <a:r>
              <a:rPr lang="en-US" sz="3200">
                <a:latin typeface="Times New Roman" pitchFamily="18" charset="0"/>
                <a:cs typeface="Times New Roman" pitchFamily="18" charset="0"/>
              </a:rPr>
              <a:t>inches</a:t>
            </a:r>
            <a:endParaRPr lang="en-US"/>
          </a:p>
        </p:txBody>
      </p:sp>
      <p:sp>
        <p:nvSpPr>
          <p:cNvPr id="4" name="Freeform 3"/>
          <p:cNvSpPr/>
          <p:nvPr/>
        </p:nvSpPr>
        <p:spPr>
          <a:xfrm>
            <a:off x="489857" y="3002122"/>
            <a:ext cx="3848228" cy="1278212"/>
          </a:xfrm>
          <a:custGeom>
            <a:avLst/>
            <a:gdLst>
              <a:gd name="connsiteX0" fmla="*/ 0 w 4167963"/>
              <a:gd name="connsiteY0" fmla="*/ 68053 h 248806"/>
              <a:gd name="connsiteX1" fmla="*/ 648586 w 4167963"/>
              <a:gd name="connsiteY1" fmla="*/ 4258 h 248806"/>
              <a:gd name="connsiteX2" fmla="*/ 1350335 w 4167963"/>
              <a:gd name="connsiteY2" fmla="*/ 174378 h 248806"/>
              <a:gd name="connsiteX3" fmla="*/ 2009554 w 4167963"/>
              <a:gd name="connsiteY3" fmla="*/ 142481 h 248806"/>
              <a:gd name="connsiteX4" fmla="*/ 2700670 w 4167963"/>
              <a:gd name="connsiteY4" fmla="*/ 68053 h 248806"/>
              <a:gd name="connsiteX5" fmla="*/ 3498112 w 4167963"/>
              <a:gd name="connsiteY5" fmla="*/ 248806 h 248806"/>
              <a:gd name="connsiteX6" fmla="*/ 4167963 w 4167963"/>
              <a:gd name="connsiteY6" fmla="*/ 195644 h 248806"/>
              <a:gd name="connsiteX0" fmla="*/ 0 w 4167963"/>
              <a:gd name="connsiteY0" fmla="*/ 383405 h 564158"/>
              <a:gd name="connsiteX1" fmla="*/ 766288 w 4167963"/>
              <a:gd name="connsiteY1" fmla="*/ 633 h 564158"/>
              <a:gd name="connsiteX2" fmla="*/ 1350335 w 4167963"/>
              <a:gd name="connsiteY2" fmla="*/ 489730 h 564158"/>
              <a:gd name="connsiteX3" fmla="*/ 2009554 w 4167963"/>
              <a:gd name="connsiteY3" fmla="*/ 457833 h 564158"/>
              <a:gd name="connsiteX4" fmla="*/ 2700670 w 4167963"/>
              <a:gd name="connsiteY4" fmla="*/ 383405 h 564158"/>
              <a:gd name="connsiteX5" fmla="*/ 3498112 w 4167963"/>
              <a:gd name="connsiteY5" fmla="*/ 564158 h 564158"/>
              <a:gd name="connsiteX6" fmla="*/ 4167963 w 4167963"/>
              <a:gd name="connsiteY6" fmla="*/ 510996 h 564158"/>
              <a:gd name="connsiteX0" fmla="*/ 0 w 4167963"/>
              <a:gd name="connsiteY0" fmla="*/ 386304 h 667834"/>
              <a:gd name="connsiteX1" fmla="*/ 766288 w 4167963"/>
              <a:gd name="connsiteY1" fmla="*/ 3532 h 667834"/>
              <a:gd name="connsiteX2" fmla="*/ 1536698 w 4167963"/>
              <a:gd name="connsiteY2" fmla="*/ 652118 h 667834"/>
              <a:gd name="connsiteX3" fmla="*/ 2009554 w 4167963"/>
              <a:gd name="connsiteY3" fmla="*/ 460732 h 667834"/>
              <a:gd name="connsiteX4" fmla="*/ 2700670 w 4167963"/>
              <a:gd name="connsiteY4" fmla="*/ 386304 h 667834"/>
              <a:gd name="connsiteX5" fmla="*/ 3498112 w 4167963"/>
              <a:gd name="connsiteY5" fmla="*/ 567057 h 667834"/>
              <a:gd name="connsiteX6" fmla="*/ 4167963 w 4167963"/>
              <a:gd name="connsiteY6" fmla="*/ 513895 h 667834"/>
              <a:gd name="connsiteX0" fmla="*/ 0 w 4167963"/>
              <a:gd name="connsiteY0" fmla="*/ 386304 h 1113511"/>
              <a:gd name="connsiteX1" fmla="*/ 766288 w 4167963"/>
              <a:gd name="connsiteY1" fmla="*/ 3532 h 1113511"/>
              <a:gd name="connsiteX2" fmla="*/ 1536698 w 4167963"/>
              <a:gd name="connsiteY2" fmla="*/ 652118 h 1113511"/>
              <a:gd name="connsiteX3" fmla="*/ 1725104 w 4167963"/>
              <a:gd name="connsiteY3" fmla="*/ 1109318 h 1113511"/>
              <a:gd name="connsiteX4" fmla="*/ 2700670 w 4167963"/>
              <a:gd name="connsiteY4" fmla="*/ 386304 h 1113511"/>
              <a:gd name="connsiteX5" fmla="*/ 3498112 w 4167963"/>
              <a:gd name="connsiteY5" fmla="*/ 567057 h 1113511"/>
              <a:gd name="connsiteX6" fmla="*/ 4167963 w 4167963"/>
              <a:gd name="connsiteY6" fmla="*/ 513895 h 1113511"/>
              <a:gd name="connsiteX0" fmla="*/ 0 w 4167963"/>
              <a:gd name="connsiteY0" fmla="*/ 386304 h 1113511"/>
              <a:gd name="connsiteX1" fmla="*/ 766288 w 4167963"/>
              <a:gd name="connsiteY1" fmla="*/ 3532 h 1113511"/>
              <a:gd name="connsiteX2" fmla="*/ 1536698 w 4167963"/>
              <a:gd name="connsiteY2" fmla="*/ 652118 h 1113511"/>
              <a:gd name="connsiteX3" fmla="*/ 1725104 w 4167963"/>
              <a:gd name="connsiteY3" fmla="*/ 1109318 h 1113511"/>
              <a:gd name="connsiteX4" fmla="*/ 2700670 w 4167963"/>
              <a:gd name="connsiteY4" fmla="*/ 386304 h 1113511"/>
              <a:gd name="connsiteX5" fmla="*/ 1382315 w 4167963"/>
              <a:gd name="connsiteY5" fmla="*/ 14164 h 1113511"/>
              <a:gd name="connsiteX6" fmla="*/ 3498112 w 4167963"/>
              <a:gd name="connsiteY6" fmla="*/ 567057 h 1113511"/>
              <a:gd name="connsiteX7" fmla="*/ 4167963 w 4167963"/>
              <a:gd name="connsiteY7" fmla="*/ 513895 h 1113511"/>
              <a:gd name="connsiteX0" fmla="*/ 0 w 4167963"/>
              <a:gd name="connsiteY0" fmla="*/ 384319 h 1108775"/>
              <a:gd name="connsiteX1" fmla="*/ 766288 w 4167963"/>
              <a:gd name="connsiteY1" fmla="*/ 1547 h 1108775"/>
              <a:gd name="connsiteX2" fmla="*/ 2115406 w 4167963"/>
              <a:gd name="connsiteY2" fmla="*/ 554440 h 1108775"/>
              <a:gd name="connsiteX3" fmla="*/ 1725104 w 4167963"/>
              <a:gd name="connsiteY3" fmla="*/ 1107333 h 1108775"/>
              <a:gd name="connsiteX4" fmla="*/ 2700670 w 4167963"/>
              <a:gd name="connsiteY4" fmla="*/ 384319 h 1108775"/>
              <a:gd name="connsiteX5" fmla="*/ 1382315 w 4167963"/>
              <a:gd name="connsiteY5" fmla="*/ 12179 h 1108775"/>
              <a:gd name="connsiteX6" fmla="*/ 3498112 w 4167963"/>
              <a:gd name="connsiteY6" fmla="*/ 565072 h 1108775"/>
              <a:gd name="connsiteX7" fmla="*/ 4167963 w 4167963"/>
              <a:gd name="connsiteY7" fmla="*/ 511910 h 1108775"/>
              <a:gd name="connsiteX0" fmla="*/ 0 w 4167963"/>
              <a:gd name="connsiteY0" fmla="*/ 384319 h 1130928"/>
              <a:gd name="connsiteX1" fmla="*/ 766288 w 4167963"/>
              <a:gd name="connsiteY1" fmla="*/ 1547 h 1130928"/>
              <a:gd name="connsiteX2" fmla="*/ 2115406 w 4167963"/>
              <a:gd name="connsiteY2" fmla="*/ 554440 h 1130928"/>
              <a:gd name="connsiteX3" fmla="*/ 1725104 w 4167963"/>
              <a:gd name="connsiteY3" fmla="*/ 1107333 h 1130928"/>
              <a:gd name="connsiteX4" fmla="*/ 1092056 w 4167963"/>
              <a:gd name="connsiteY4" fmla="*/ 926580 h 1130928"/>
              <a:gd name="connsiteX5" fmla="*/ 1382315 w 4167963"/>
              <a:gd name="connsiteY5" fmla="*/ 12179 h 1130928"/>
              <a:gd name="connsiteX6" fmla="*/ 3498112 w 4167963"/>
              <a:gd name="connsiteY6" fmla="*/ 565072 h 1130928"/>
              <a:gd name="connsiteX7" fmla="*/ 4167963 w 4167963"/>
              <a:gd name="connsiteY7" fmla="*/ 511910 h 1130928"/>
              <a:gd name="connsiteX0" fmla="*/ 0 w 4167963"/>
              <a:gd name="connsiteY0" fmla="*/ 384319 h 1129937"/>
              <a:gd name="connsiteX1" fmla="*/ 766288 w 4167963"/>
              <a:gd name="connsiteY1" fmla="*/ 1547 h 1129937"/>
              <a:gd name="connsiteX2" fmla="*/ 2115406 w 4167963"/>
              <a:gd name="connsiteY2" fmla="*/ 554440 h 1129937"/>
              <a:gd name="connsiteX3" fmla="*/ 1725104 w 4167963"/>
              <a:gd name="connsiteY3" fmla="*/ 1107333 h 1129937"/>
              <a:gd name="connsiteX4" fmla="*/ 1092056 w 4167963"/>
              <a:gd name="connsiteY4" fmla="*/ 926580 h 1129937"/>
              <a:gd name="connsiteX5" fmla="*/ 1745234 w 4167963"/>
              <a:gd name="connsiteY5" fmla="*/ 54709 h 1129937"/>
              <a:gd name="connsiteX6" fmla="*/ 3498112 w 4167963"/>
              <a:gd name="connsiteY6" fmla="*/ 565072 h 1129937"/>
              <a:gd name="connsiteX7" fmla="*/ 4167963 w 4167963"/>
              <a:gd name="connsiteY7" fmla="*/ 511910 h 1129937"/>
              <a:gd name="connsiteX0" fmla="*/ 0 w 4167963"/>
              <a:gd name="connsiteY0" fmla="*/ 384319 h 1129937"/>
              <a:gd name="connsiteX1" fmla="*/ 766288 w 4167963"/>
              <a:gd name="connsiteY1" fmla="*/ 1547 h 1129937"/>
              <a:gd name="connsiteX2" fmla="*/ 2115406 w 4167963"/>
              <a:gd name="connsiteY2" fmla="*/ 554440 h 1129937"/>
              <a:gd name="connsiteX3" fmla="*/ 1725104 w 4167963"/>
              <a:gd name="connsiteY3" fmla="*/ 1107333 h 1129937"/>
              <a:gd name="connsiteX4" fmla="*/ 1092056 w 4167963"/>
              <a:gd name="connsiteY4" fmla="*/ 926580 h 1129937"/>
              <a:gd name="connsiteX5" fmla="*/ 1745234 w 4167963"/>
              <a:gd name="connsiteY5" fmla="*/ 54709 h 1129937"/>
              <a:gd name="connsiteX6" fmla="*/ 3095958 w 4167963"/>
              <a:gd name="connsiteY6" fmla="*/ 490644 h 1129937"/>
              <a:gd name="connsiteX7" fmla="*/ 4167963 w 4167963"/>
              <a:gd name="connsiteY7" fmla="*/ 511910 h 1129937"/>
              <a:gd name="connsiteX0" fmla="*/ 0 w 3363656"/>
              <a:gd name="connsiteY0" fmla="*/ 384319 h 1129937"/>
              <a:gd name="connsiteX1" fmla="*/ 766288 w 3363656"/>
              <a:gd name="connsiteY1" fmla="*/ 1547 h 1129937"/>
              <a:gd name="connsiteX2" fmla="*/ 2115406 w 3363656"/>
              <a:gd name="connsiteY2" fmla="*/ 554440 h 1129937"/>
              <a:gd name="connsiteX3" fmla="*/ 1725104 w 3363656"/>
              <a:gd name="connsiteY3" fmla="*/ 1107333 h 1129937"/>
              <a:gd name="connsiteX4" fmla="*/ 1092056 w 3363656"/>
              <a:gd name="connsiteY4" fmla="*/ 926580 h 1129937"/>
              <a:gd name="connsiteX5" fmla="*/ 1745234 w 3363656"/>
              <a:gd name="connsiteY5" fmla="*/ 54709 h 1129937"/>
              <a:gd name="connsiteX6" fmla="*/ 3095958 w 3363656"/>
              <a:gd name="connsiteY6" fmla="*/ 490644 h 1129937"/>
              <a:gd name="connsiteX7" fmla="*/ 3363656 w 3363656"/>
              <a:gd name="connsiteY7" fmla="*/ 1001008 h 1129937"/>
              <a:gd name="connsiteX0" fmla="*/ 0 w 3363656"/>
              <a:gd name="connsiteY0" fmla="*/ 384319 h 1124011"/>
              <a:gd name="connsiteX1" fmla="*/ 766288 w 3363656"/>
              <a:gd name="connsiteY1" fmla="*/ 1547 h 1124011"/>
              <a:gd name="connsiteX2" fmla="*/ 2115406 w 3363656"/>
              <a:gd name="connsiteY2" fmla="*/ 554440 h 1124011"/>
              <a:gd name="connsiteX3" fmla="*/ 1725104 w 3363656"/>
              <a:gd name="connsiteY3" fmla="*/ 1107333 h 1124011"/>
              <a:gd name="connsiteX4" fmla="*/ 1092056 w 3363656"/>
              <a:gd name="connsiteY4" fmla="*/ 926580 h 1124011"/>
              <a:gd name="connsiteX5" fmla="*/ 1048822 w 3363656"/>
              <a:gd name="connsiteY5" fmla="*/ 384319 h 1124011"/>
              <a:gd name="connsiteX6" fmla="*/ 1745234 w 3363656"/>
              <a:gd name="connsiteY6" fmla="*/ 54709 h 1124011"/>
              <a:gd name="connsiteX7" fmla="*/ 3095958 w 3363656"/>
              <a:gd name="connsiteY7" fmla="*/ 490644 h 1124011"/>
              <a:gd name="connsiteX8" fmla="*/ 3363656 w 3363656"/>
              <a:gd name="connsiteY8" fmla="*/ 1001008 h 1124011"/>
              <a:gd name="connsiteX0" fmla="*/ 0 w 3363656"/>
              <a:gd name="connsiteY0" fmla="*/ 522865 h 1262557"/>
              <a:gd name="connsiteX1" fmla="*/ 766288 w 3363656"/>
              <a:gd name="connsiteY1" fmla="*/ 140093 h 1262557"/>
              <a:gd name="connsiteX2" fmla="*/ 1382315 w 3363656"/>
              <a:gd name="connsiteY2" fmla="*/ 33767 h 1262557"/>
              <a:gd name="connsiteX3" fmla="*/ 2115406 w 3363656"/>
              <a:gd name="connsiteY3" fmla="*/ 692986 h 1262557"/>
              <a:gd name="connsiteX4" fmla="*/ 1725104 w 3363656"/>
              <a:gd name="connsiteY4" fmla="*/ 1245879 h 1262557"/>
              <a:gd name="connsiteX5" fmla="*/ 1092056 w 3363656"/>
              <a:gd name="connsiteY5" fmla="*/ 1065126 h 1262557"/>
              <a:gd name="connsiteX6" fmla="*/ 1048822 w 3363656"/>
              <a:gd name="connsiteY6" fmla="*/ 522865 h 1262557"/>
              <a:gd name="connsiteX7" fmla="*/ 1745234 w 3363656"/>
              <a:gd name="connsiteY7" fmla="*/ 193255 h 1262557"/>
              <a:gd name="connsiteX8" fmla="*/ 3095958 w 3363656"/>
              <a:gd name="connsiteY8" fmla="*/ 629190 h 1262557"/>
              <a:gd name="connsiteX9" fmla="*/ 3363656 w 3363656"/>
              <a:gd name="connsiteY9" fmla="*/ 1139554 h 1262557"/>
              <a:gd name="connsiteX0" fmla="*/ 0 w 3363656"/>
              <a:gd name="connsiteY0" fmla="*/ 535064 h 1274756"/>
              <a:gd name="connsiteX1" fmla="*/ 766288 w 3363656"/>
              <a:gd name="connsiteY1" fmla="*/ 152292 h 1274756"/>
              <a:gd name="connsiteX2" fmla="*/ 754564 w 3363656"/>
              <a:gd name="connsiteY2" fmla="*/ 45966 h 1274756"/>
              <a:gd name="connsiteX3" fmla="*/ 1382315 w 3363656"/>
              <a:gd name="connsiteY3" fmla="*/ 45966 h 1274756"/>
              <a:gd name="connsiteX4" fmla="*/ 2115406 w 3363656"/>
              <a:gd name="connsiteY4" fmla="*/ 705185 h 1274756"/>
              <a:gd name="connsiteX5" fmla="*/ 1725104 w 3363656"/>
              <a:gd name="connsiteY5" fmla="*/ 1258078 h 1274756"/>
              <a:gd name="connsiteX6" fmla="*/ 1092056 w 3363656"/>
              <a:gd name="connsiteY6" fmla="*/ 1077325 h 1274756"/>
              <a:gd name="connsiteX7" fmla="*/ 1048822 w 3363656"/>
              <a:gd name="connsiteY7" fmla="*/ 535064 h 1274756"/>
              <a:gd name="connsiteX8" fmla="*/ 1745234 w 3363656"/>
              <a:gd name="connsiteY8" fmla="*/ 205454 h 1274756"/>
              <a:gd name="connsiteX9" fmla="*/ 3095958 w 3363656"/>
              <a:gd name="connsiteY9" fmla="*/ 641389 h 1274756"/>
              <a:gd name="connsiteX10" fmla="*/ 3363656 w 3363656"/>
              <a:gd name="connsiteY10" fmla="*/ 1151753 h 1274756"/>
              <a:gd name="connsiteX0" fmla="*/ 0 w 3363656"/>
              <a:gd name="connsiteY0" fmla="*/ 535064 h 1274756"/>
              <a:gd name="connsiteX1" fmla="*/ 530882 w 3363656"/>
              <a:gd name="connsiteY1" fmla="*/ 184190 h 1274756"/>
              <a:gd name="connsiteX2" fmla="*/ 754564 w 3363656"/>
              <a:gd name="connsiteY2" fmla="*/ 45966 h 1274756"/>
              <a:gd name="connsiteX3" fmla="*/ 1382315 w 3363656"/>
              <a:gd name="connsiteY3" fmla="*/ 45966 h 1274756"/>
              <a:gd name="connsiteX4" fmla="*/ 2115406 w 3363656"/>
              <a:gd name="connsiteY4" fmla="*/ 705185 h 1274756"/>
              <a:gd name="connsiteX5" fmla="*/ 1725104 w 3363656"/>
              <a:gd name="connsiteY5" fmla="*/ 1258078 h 1274756"/>
              <a:gd name="connsiteX6" fmla="*/ 1092056 w 3363656"/>
              <a:gd name="connsiteY6" fmla="*/ 1077325 h 1274756"/>
              <a:gd name="connsiteX7" fmla="*/ 1048822 w 3363656"/>
              <a:gd name="connsiteY7" fmla="*/ 535064 h 1274756"/>
              <a:gd name="connsiteX8" fmla="*/ 1745234 w 3363656"/>
              <a:gd name="connsiteY8" fmla="*/ 205454 h 1274756"/>
              <a:gd name="connsiteX9" fmla="*/ 3095958 w 3363656"/>
              <a:gd name="connsiteY9" fmla="*/ 641389 h 1274756"/>
              <a:gd name="connsiteX10" fmla="*/ 3363656 w 3363656"/>
              <a:gd name="connsiteY10" fmla="*/ 1151753 h 1274756"/>
              <a:gd name="connsiteX0" fmla="*/ 0 w 3363656"/>
              <a:gd name="connsiteY0" fmla="*/ 535064 h 1274756"/>
              <a:gd name="connsiteX1" fmla="*/ 530882 w 3363656"/>
              <a:gd name="connsiteY1" fmla="*/ 184190 h 1274756"/>
              <a:gd name="connsiteX2" fmla="*/ 754564 w 3363656"/>
              <a:gd name="connsiteY2" fmla="*/ 45966 h 1274756"/>
              <a:gd name="connsiteX3" fmla="*/ 1382315 w 3363656"/>
              <a:gd name="connsiteY3" fmla="*/ 45966 h 1274756"/>
              <a:gd name="connsiteX4" fmla="*/ 2115406 w 3363656"/>
              <a:gd name="connsiteY4" fmla="*/ 705185 h 1274756"/>
              <a:gd name="connsiteX5" fmla="*/ 1725104 w 3363656"/>
              <a:gd name="connsiteY5" fmla="*/ 1258078 h 1274756"/>
              <a:gd name="connsiteX6" fmla="*/ 1092056 w 3363656"/>
              <a:gd name="connsiteY6" fmla="*/ 1077325 h 1274756"/>
              <a:gd name="connsiteX7" fmla="*/ 1048822 w 3363656"/>
              <a:gd name="connsiteY7" fmla="*/ 535064 h 1274756"/>
              <a:gd name="connsiteX8" fmla="*/ 1745234 w 3363656"/>
              <a:gd name="connsiteY8" fmla="*/ 205454 h 1274756"/>
              <a:gd name="connsiteX9" fmla="*/ 2461264 w 3363656"/>
              <a:gd name="connsiteY9" fmla="*/ 184189 h 1274756"/>
              <a:gd name="connsiteX10" fmla="*/ 3095958 w 3363656"/>
              <a:gd name="connsiteY10" fmla="*/ 641389 h 1274756"/>
              <a:gd name="connsiteX11" fmla="*/ 3363656 w 3363656"/>
              <a:gd name="connsiteY11" fmla="*/ 1151753 h 1274756"/>
              <a:gd name="connsiteX0" fmla="*/ 0 w 3363656"/>
              <a:gd name="connsiteY0" fmla="*/ 535064 h 1274756"/>
              <a:gd name="connsiteX1" fmla="*/ 530882 w 3363656"/>
              <a:gd name="connsiteY1" fmla="*/ 184190 h 1274756"/>
              <a:gd name="connsiteX2" fmla="*/ 754564 w 3363656"/>
              <a:gd name="connsiteY2" fmla="*/ 45966 h 1274756"/>
              <a:gd name="connsiteX3" fmla="*/ 1382315 w 3363656"/>
              <a:gd name="connsiteY3" fmla="*/ 45966 h 1274756"/>
              <a:gd name="connsiteX4" fmla="*/ 2115406 w 3363656"/>
              <a:gd name="connsiteY4" fmla="*/ 705185 h 1274756"/>
              <a:gd name="connsiteX5" fmla="*/ 1725104 w 3363656"/>
              <a:gd name="connsiteY5" fmla="*/ 1258078 h 1274756"/>
              <a:gd name="connsiteX6" fmla="*/ 1092056 w 3363656"/>
              <a:gd name="connsiteY6" fmla="*/ 1077325 h 1274756"/>
              <a:gd name="connsiteX7" fmla="*/ 1048822 w 3363656"/>
              <a:gd name="connsiteY7" fmla="*/ 535064 h 1274756"/>
              <a:gd name="connsiteX8" fmla="*/ 1745234 w 3363656"/>
              <a:gd name="connsiteY8" fmla="*/ 205454 h 1274756"/>
              <a:gd name="connsiteX9" fmla="*/ 2461264 w 3363656"/>
              <a:gd name="connsiteY9" fmla="*/ 184189 h 1274756"/>
              <a:gd name="connsiteX10" fmla="*/ 2997872 w 3363656"/>
              <a:gd name="connsiteY10" fmla="*/ 768980 h 1274756"/>
              <a:gd name="connsiteX11" fmla="*/ 3363656 w 3363656"/>
              <a:gd name="connsiteY11" fmla="*/ 1151753 h 1274756"/>
              <a:gd name="connsiteX0" fmla="*/ 0 w 3550020"/>
              <a:gd name="connsiteY0" fmla="*/ 535064 h 1274756"/>
              <a:gd name="connsiteX1" fmla="*/ 530882 w 3550020"/>
              <a:gd name="connsiteY1" fmla="*/ 184190 h 1274756"/>
              <a:gd name="connsiteX2" fmla="*/ 754564 w 3550020"/>
              <a:gd name="connsiteY2" fmla="*/ 45966 h 1274756"/>
              <a:gd name="connsiteX3" fmla="*/ 1382315 w 3550020"/>
              <a:gd name="connsiteY3" fmla="*/ 45966 h 1274756"/>
              <a:gd name="connsiteX4" fmla="*/ 2115406 w 3550020"/>
              <a:gd name="connsiteY4" fmla="*/ 705185 h 1274756"/>
              <a:gd name="connsiteX5" fmla="*/ 1725104 w 3550020"/>
              <a:gd name="connsiteY5" fmla="*/ 1258078 h 1274756"/>
              <a:gd name="connsiteX6" fmla="*/ 1092056 w 3550020"/>
              <a:gd name="connsiteY6" fmla="*/ 1077325 h 1274756"/>
              <a:gd name="connsiteX7" fmla="*/ 1048822 w 3550020"/>
              <a:gd name="connsiteY7" fmla="*/ 535064 h 1274756"/>
              <a:gd name="connsiteX8" fmla="*/ 1745234 w 3550020"/>
              <a:gd name="connsiteY8" fmla="*/ 205454 h 1274756"/>
              <a:gd name="connsiteX9" fmla="*/ 2461264 w 3550020"/>
              <a:gd name="connsiteY9" fmla="*/ 184189 h 1274756"/>
              <a:gd name="connsiteX10" fmla="*/ 2997872 w 3550020"/>
              <a:gd name="connsiteY10" fmla="*/ 768980 h 1274756"/>
              <a:gd name="connsiteX11" fmla="*/ 3550020 w 3550020"/>
              <a:gd name="connsiteY11" fmla="*/ 1109223 h 1274756"/>
              <a:gd name="connsiteX0" fmla="*/ 0 w 3550020"/>
              <a:gd name="connsiteY0" fmla="*/ 535064 h 1274756"/>
              <a:gd name="connsiteX1" fmla="*/ 530882 w 3550020"/>
              <a:gd name="connsiteY1" fmla="*/ 184190 h 1274756"/>
              <a:gd name="connsiteX2" fmla="*/ 754564 w 3550020"/>
              <a:gd name="connsiteY2" fmla="*/ 45966 h 1274756"/>
              <a:gd name="connsiteX3" fmla="*/ 1382315 w 3550020"/>
              <a:gd name="connsiteY3" fmla="*/ 45966 h 1274756"/>
              <a:gd name="connsiteX4" fmla="*/ 2115406 w 3550020"/>
              <a:gd name="connsiteY4" fmla="*/ 705185 h 1274756"/>
              <a:gd name="connsiteX5" fmla="*/ 1725104 w 3550020"/>
              <a:gd name="connsiteY5" fmla="*/ 1258078 h 1274756"/>
              <a:gd name="connsiteX6" fmla="*/ 1092056 w 3550020"/>
              <a:gd name="connsiteY6" fmla="*/ 1077325 h 1274756"/>
              <a:gd name="connsiteX7" fmla="*/ 1048822 w 3550020"/>
              <a:gd name="connsiteY7" fmla="*/ 535064 h 1274756"/>
              <a:gd name="connsiteX8" fmla="*/ 1745234 w 3550020"/>
              <a:gd name="connsiteY8" fmla="*/ 205454 h 1274756"/>
              <a:gd name="connsiteX9" fmla="*/ 2461264 w 3550020"/>
              <a:gd name="connsiteY9" fmla="*/ 184189 h 1274756"/>
              <a:gd name="connsiteX10" fmla="*/ 2997872 w 3550020"/>
              <a:gd name="connsiteY10" fmla="*/ 768980 h 1274756"/>
              <a:gd name="connsiteX11" fmla="*/ 3550020 w 3550020"/>
              <a:gd name="connsiteY11" fmla="*/ 1109223 h 1274756"/>
              <a:gd name="connsiteX0" fmla="*/ 0 w 3550020"/>
              <a:gd name="connsiteY0" fmla="*/ 538520 h 1278212"/>
              <a:gd name="connsiteX1" fmla="*/ 530882 w 3550020"/>
              <a:gd name="connsiteY1" fmla="*/ 187646 h 1278212"/>
              <a:gd name="connsiteX2" fmla="*/ 891884 w 3550020"/>
              <a:gd name="connsiteY2" fmla="*/ 38790 h 1278212"/>
              <a:gd name="connsiteX3" fmla="*/ 1382315 w 3550020"/>
              <a:gd name="connsiteY3" fmla="*/ 49422 h 1278212"/>
              <a:gd name="connsiteX4" fmla="*/ 2115406 w 3550020"/>
              <a:gd name="connsiteY4" fmla="*/ 708641 h 1278212"/>
              <a:gd name="connsiteX5" fmla="*/ 1725104 w 3550020"/>
              <a:gd name="connsiteY5" fmla="*/ 1261534 h 1278212"/>
              <a:gd name="connsiteX6" fmla="*/ 1092056 w 3550020"/>
              <a:gd name="connsiteY6" fmla="*/ 1080781 h 1278212"/>
              <a:gd name="connsiteX7" fmla="*/ 1048822 w 3550020"/>
              <a:gd name="connsiteY7" fmla="*/ 538520 h 1278212"/>
              <a:gd name="connsiteX8" fmla="*/ 1745234 w 3550020"/>
              <a:gd name="connsiteY8" fmla="*/ 208910 h 1278212"/>
              <a:gd name="connsiteX9" fmla="*/ 2461264 w 3550020"/>
              <a:gd name="connsiteY9" fmla="*/ 187645 h 1278212"/>
              <a:gd name="connsiteX10" fmla="*/ 2997872 w 3550020"/>
              <a:gd name="connsiteY10" fmla="*/ 772436 h 1278212"/>
              <a:gd name="connsiteX11" fmla="*/ 3550020 w 3550020"/>
              <a:gd name="connsiteY11" fmla="*/ 1112679 h 1278212"/>
              <a:gd name="connsiteX0" fmla="*/ 0 w 3550020"/>
              <a:gd name="connsiteY0" fmla="*/ 538520 h 1278212"/>
              <a:gd name="connsiteX1" fmla="*/ 540690 w 3550020"/>
              <a:gd name="connsiteY1" fmla="*/ 219544 h 1278212"/>
              <a:gd name="connsiteX2" fmla="*/ 891884 w 3550020"/>
              <a:gd name="connsiteY2" fmla="*/ 38790 h 1278212"/>
              <a:gd name="connsiteX3" fmla="*/ 1382315 w 3550020"/>
              <a:gd name="connsiteY3" fmla="*/ 49422 h 1278212"/>
              <a:gd name="connsiteX4" fmla="*/ 2115406 w 3550020"/>
              <a:gd name="connsiteY4" fmla="*/ 708641 h 1278212"/>
              <a:gd name="connsiteX5" fmla="*/ 1725104 w 3550020"/>
              <a:gd name="connsiteY5" fmla="*/ 1261534 h 1278212"/>
              <a:gd name="connsiteX6" fmla="*/ 1092056 w 3550020"/>
              <a:gd name="connsiteY6" fmla="*/ 1080781 h 1278212"/>
              <a:gd name="connsiteX7" fmla="*/ 1048822 w 3550020"/>
              <a:gd name="connsiteY7" fmla="*/ 538520 h 1278212"/>
              <a:gd name="connsiteX8" fmla="*/ 1745234 w 3550020"/>
              <a:gd name="connsiteY8" fmla="*/ 208910 h 1278212"/>
              <a:gd name="connsiteX9" fmla="*/ 2461264 w 3550020"/>
              <a:gd name="connsiteY9" fmla="*/ 187645 h 1278212"/>
              <a:gd name="connsiteX10" fmla="*/ 2997872 w 3550020"/>
              <a:gd name="connsiteY10" fmla="*/ 772436 h 1278212"/>
              <a:gd name="connsiteX11" fmla="*/ 3550020 w 3550020"/>
              <a:gd name="connsiteY11" fmla="*/ 1112679 h 1278212"/>
              <a:gd name="connsiteX0" fmla="*/ 0 w 3550020"/>
              <a:gd name="connsiteY0" fmla="*/ 538520 h 1278212"/>
              <a:gd name="connsiteX1" fmla="*/ 540690 w 3550020"/>
              <a:gd name="connsiteY1" fmla="*/ 219544 h 1278212"/>
              <a:gd name="connsiteX2" fmla="*/ 891884 w 3550020"/>
              <a:gd name="connsiteY2" fmla="*/ 38790 h 1278212"/>
              <a:gd name="connsiteX3" fmla="*/ 1382315 w 3550020"/>
              <a:gd name="connsiteY3" fmla="*/ 49422 h 1278212"/>
              <a:gd name="connsiteX4" fmla="*/ 2115406 w 3550020"/>
              <a:gd name="connsiteY4" fmla="*/ 708641 h 1278212"/>
              <a:gd name="connsiteX5" fmla="*/ 1725104 w 3550020"/>
              <a:gd name="connsiteY5" fmla="*/ 1261534 h 1278212"/>
              <a:gd name="connsiteX6" fmla="*/ 1092056 w 3550020"/>
              <a:gd name="connsiteY6" fmla="*/ 1080781 h 1278212"/>
              <a:gd name="connsiteX7" fmla="*/ 1048822 w 3550020"/>
              <a:gd name="connsiteY7" fmla="*/ 538520 h 1278212"/>
              <a:gd name="connsiteX8" fmla="*/ 1745234 w 3550020"/>
              <a:gd name="connsiteY8" fmla="*/ 208910 h 1278212"/>
              <a:gd name="connsiteX9" fmla="*/ 2471073 w 3550020"/>
              <a:gd name="connsiteY9" fmla="*/ 230175 h 1278212"/>
              <a:gd name="connsiteX10" fmla="*/ 2997872 w 3550020"/>
              <a:gd name="connsiteY10" fmla="*/ 772436 h 1278212"/>
              <a:gd name="connsiteX11" fmla="*/ 3550020 w 3550020"/>
              <a:gd name="connsiteY11" fmla="*/ 1112679 h 1278212"/>
              <a:gd name="connsiteX0" fmla="*/ 0 w 3550020"/>
              <a:gd name="connsiteY0" fmla="*/ 538520 h 1278212"/>
              <a:gd name="connsiteX1" fmla="*/ 540690 w 3550020"/>
              <a:gd name="connsiteY1" fmla="*/ 219544 h 1278212"/>
              <a:gd name="connsiteX2" fmla="*/ 891884 w 3550020"/>
              <a:gd name="connsiteY2" fmla="*/ 38790 h 1278212"/>
              <a:gd name="connsiteX3" fmla="*/ 1382315 w 3550020"/>
              <a:gd name="connsiteY3" fmla="*/ 49422 h 1278212"/>
              <a:gd name="connsiteX4" fmla="*/ 2115406 w 3550020"/>
              <a:gd name="connsiteY4" fmla="*/ 708641 h 1278212"/>
              <a:gd name="connsiteX5" fmla="*/ 1725104 w 3550020"/>
              <a:gd name="connsiteY5" fmla="*/ 1261534 h 1278212"/>
              <a:gd name="connsiteX6" fmla="*/ 1092056 w 3550020"/>
              <a:gd name="connsiteY6" fmla="*/ 1080781 h 1278212"/>
              <a:gd name="connsiteX7" fmla="*/ 1048822 w 3550020"/>
              <a:gd name="connsiteY7" fmla="*/ 538520 h 1278212"/>
              <a:gd name="connsiteX8" fmla="*/ 1745234 w 3550020"/>
              <a:gd name="connsiteY8" fmla="*/ 208910 h 1278212"/>
              <a:gd name="connsiteX9" fmla="*/ 2471073 w 3550020"/>
              <a:gd name="connsiteY9" fmla="*/ 230175 h 1278212"/>
              <a:gd name="connsiteX10" fmla="*/ 2997872 w 3550020"/>
              <a:gd name="connsiteY10" fmla="*/ 772436 h 1278212"/>
              <a:gd name="connsiteX11" fmla="*/ 3550020 w 3550020"/>
              <a:gd name="connsiteY11" fmla="*/ 1112679 h 1278212"/>
              <a:gd name="connsiteX0" fmla="*/ 0 w 3550020"/>
              <a:gd name="connsiteY0" fmla="*/ 538520 h 1278212"/>
              <a:gd name="connsiteX1" fmla="*/ 540690 w 3550020"/>
              <a:gd name="connsiteY1" fmla="*/ 219544 h 1278212"/>
              <a:gd name="connsiteX2" fmla="*/ 891884 w 3550020"/>
              <a:gd name="connsiteY2" fmla="*/ 38790 h 1278212"/>
              <a:gd name="connsiteX3" fmla="*/ 1382315 w 3550020"/>
              <a:gd name="connsiteY3" fmla="*/ 49422 h 1278212"/>
              <a:gd name="connsiteX4" fmla="*/ 2115406 w 3550020"/>
              <a:gd name="connsiteY4" fmla="*/ 708641 h 1278212"/>
              <a:gd name="connsiteX5" fmla="*/ 1725104 w 3550020"/>
              <a:gd name="connsiteY5" fmla="*/ 1261534 h 1278212"/>
              <a:gd name="connsiteX6" fmla="*/ 1092056 w 3550020"/>
              <a:gd name="connsiteY6" fmla="*/ 1080781 h 1278212"/>
              <a:gd name="connsiteX7" fmla="*/ 1048822 w 3550020"/>
              <a:gd name="connsiteY7" fmla="*/ 538520 h 1278212"/>
              <a:gd name="connsiteX8" fmla="*/ 1745234 w 3550020"/>
              <a:gd name="connsiteY8" fmla="*/ 208910 h 1278212"/>
              <a:gd name="connsiteX9" fmla="*/ 2471073 w 3550020"/>
              <a:gd name="connsiteY9" fmla="*/ 230175 h 1278212"/>
              <a:gd name="connsiteX10" fmla="*/ 2997872 w 3550020"/>
              <a:gd name="connsiteY10" fmla="*/ 772436 h 1278212"/>
              <a:gd name="connsiteX11" fmla="*/ 3550020 w 3550020"/>
              <a:gd name="connsiteY11" fmla="*/ 1112679 h 127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50020" h="1278212">
                <a:moveTo>
                  <a:pt x="0" y="538520"/>
                </a:moveTo>
                <a:cubicBezTo>
                  <a:pt x="211765" y="497762"/>
                  <a:pt x="392043" y="302832"/>
                  <a:pt x="540690" y="219544"/>
                </a:cubicBezTo>
                <a:cubicBezTo>
                  <a:pt x="689337" y="136256"/>
                  <a:pt x="789213" y="56511"/>
                  <a:pt x="891884" y="38790"/>
                </a:cubicBezTo>
                <a:cubicBezTo>
                  <a:pt x="994555" y="21069"/>
                  <a:pt x="1166952" y="-44499"/>
                  <a:pt x="1382315" y="49422"/>
                </a:cubicBezTo>
                <a:cubicBezTo>
                  <a:pt x="1597679" y="143343"/>
                  <a:pt x="2058275" y="506622"/>
                  <a:pt x="2115406" y="708641"/>
                </a:cubicBezTo>
                <a:cubicBezTo>
                  <a:pt x="2172537" y="910660"/>
                  <a:pt x="1895662" y="1199511"/>
                  <a:pt x="1725104" y="1261534"/>
                </a:cubicBezTo>
                <a:cubicBezTo>
                  <a:pt x="1554546" y="1323557"/>
                  <a:pt x="1204770" y="1201283"/>
                  <a:pt x="1092056" y="1080781"/>
                </a:cubicBezTo>
                <a:cubicBezTo>
                  <a:pt x="979342" y="960279"/>
                  <a:pt x="939959" y="683832"/>
                  <a:pt x="1048822" y="538520"/>
                </a:cubicBezTo>
                <a:cubicBezTo>
                  <a:pt x="1157685" y="393208"/>
                  <a:pt x="1518001" y="235491"/>
                  <a:pt x="1745234" y="208910"/>
                </a:cubicBezTo>
                <a:cubicBezTo>
                  <a:pt x="1972467" y="182329"/>
                  <a:pt x="2245952" y="157519"/>
                  <a:pt x="2471073" y="230175"/>
                </a:cubicBezTo>
                <a:cubicBezTo>
                  <a:pt x="2862940" y="472952"/>
                  <a:pt x="2867091" y="635985"/>
                  <a:pt x="2997872" y="772436"/>
                </a:cubicBezTo>
                <a:cubicBezTo>
                  <a:pt x="3128653" y="908887"/>
                  <a:pt x="3326736" y="1130400"/>
                  <a:pt x="3550020" y="1112679"/>
                </a:cubicBezTo>
              </a:path>
            </a:pathLst>
          </a:custGeom>
          <a:ln w="28575">
            <a:solidFill>
              <a:srgbClr val="3296C8"/>
            </a:solidFill>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5" name="Right Arrow 4"/>
          <p:cNvSpPr/>
          <p:nvPr/>
        </p:nvSpPr>
        <p:spPr>
          <a:xfrm>
            <a:off x="5427921" y="3472589"/>
            <a:ext cx="499730" cy="400850"/>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6" name="Rectangle 5"/>
          <p:cNvSpPr/>
          <p:nvPr/>
        </p:nvSpPr>
        <p:spPr>
          <a:xfrm>
            <a:off x="6565604" y="1901099"/>
            <a:ext cx="914400" cy="914400"/>
          </a:xfrm>
          <a:prstGeom prst="rect">
            <a:avLst/>
          </a:prstGeom>
          <a:noFill/>
          <a:ln w="28575">
            <a:solidFill>
              <a:srgbClr val="3296C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565603" y="2955690"/>
            <a:ext cx="1600201" cy="685537"/>
          </a:xfrm>
          <a:prstGeom prst="rect">
            <a:avLst/>
          </a:prstGeom>
          <a:noFill/>
          <a:ln w="28575">
            <a:solidFill>
              <a:srgbClr val="3296C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565601" y="3873439"/>
            <a:ext cx="2376379" cy="258449"/>
          </a:xfrm>
          <a:prstGeom prst="rect">
            <a:avLst/>
          </a:prstGeom>
          <a:noFill/>
          <a:ln w="28575">
            <a:solidFill>
              <a:srgbClr val="3296C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27981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ardrop 3"/>
          <p:cNvSpPr/>
          <p:nvPr/>
        </p:nvSpPr>
        <p:spPr>
          <a:xfrm>
            <a:off x="489856" y="381000"/>
            <a:ext cx="3660113" cy="990600"/>
          </a:xfrm>
          <a:prstGeom prst="teardrop">
            <a:avLst>
              <a:gd name="adj" fmla="val 97915"/>
            </a:avLst>
          </a:prstGeom>
          <a:solidFill>
            <a:srgbClr val="00B0F0"/>
          </a:solidFill>
          <a:effectLst>
            <a:outerShdw blurRad="165100" dist="139700" dir="2700000" algn="tl" rotWithShape="0">
              <a:prstClr val="black">
                <a:alpha val="69000"/>
              </a:prstClr>
            </a:outerShdw>
          </a:effectLst>
          <a:scene3d>
            <a:camera prst="orthographicFront"/>
            <a:lightRig rig="threePt" dir="t"/>
          </a:scene3d>
          <a:sp3d prstMaterial="clear">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normAutofit fontScale="92500" lnSpcReduction="20000"/>
          </a:bodyPr>
          <a:lstStyle/>
          <a:p>
            <a:pPr algn="just"/>
            <a:r>
              <a:rPr lang="en-US" sz="2000">
                <a:latin typeface="Times New Roman" pitchFamily="18" charset="0"/>
                <a:cs typeface="Times New Roman" pitchFamily="18" charset="0"/>
              </a:rPr>
              <a:t>To illustrate this point, consider forming a maximum-area rectangle out of a piece of wire of length </a:t>
            </a:r>
            <a:r>
              <a:rPr lang="en-US" sz="2000" i="1">
                <a:latin typeface="Times New Roman" pitchFamily="18" charset="0"/>
                <a:cs typeface="Times New Roman" pitchFamily="18" charset="0"/>
              </a:rPr>
              <a:t>L </a:t>
            </a:r>
            <a:r>
              <a:rPr lang="en-US" sz="2000">
                <a:latin typeface="Times New Roman" pitchFamily="18" charset="0"/>
                <a:cs typeface="Times New Roman" pitchFamily="18" charset="0"/>
              </a:rPr>
              <a:t>inches. What should be the width and height of the rectangle?</a:t>
            </a:r>
          </a:p>
          <a:p>
            <a:pPr algn="just"/>
            <a:r>
              <a:rPr lang="en-US" sz="2000" smtClean="0">
                <a:latin typeface="Times New Roman" pitchFamily="18" charset="0"/>
                <a:cs typeface="Times New Roman" pitchFamily="18" charset="0"/>
              </a:rPr>
              <a:t>In </a:t>
            </a:r>
            <a:r>
              <a:rPr lang="en-US" sz="2000">
                <a:latin typeface="Times New Roman" pitchFamily="18" charset="0"/>
                <a:cs typeface="Times New Roman" pitchFamily="18" charset="0"/>
              </a:rPr>
              <a:t>contrast with the tickets example, the number of alternatives in the present </a:t>
            </a:r>
            <a:r>
              <a:rPr lang="en-US" sz="2000" smtClean="0">
                <a:latin typeface="Times New Roman" pitchFamily="18" charset="0"/>
                <a:cs typeface="Times New Roman" pitchFamily="18" charset="0"/>
              </a:rPr>
              <a:t>example is </a:t>
            </a:r>
            <a:r>
              <a:rPr lang="en-US" sz="2000">
                <a:latin typeface="Times New Roman" pitchFamily="18" charset="0"/>
                <a:cs typeface="Times New Roman" pitchFamily="18" charset="0"/>
              </a:rPr>
              <a:t>not finite; namely, the width and height of the rectangle can assume an </a:t>
            </a:r>
            <a:r>
              <a:rPr lang="en-US" sz="2000" smtClean="0">
                <a:latin typeface="Times New Roman" pitchFamily="18" charset="0"/>
                <a:cs typeface="Times New Roman" pitchFamily="18" charset="0"/>
              </a:rPr>
              <a:t>infinite number </a:t>
            </a:r>
            <a:r>
              <a:rPr lang="en-US" sz="2000">
                <a:latin typeface="Times New Roman" pitchFamily="18" charset="0"/>
                <a:cs typeface="Times New Roman" pitchFamily="18" charset="0"/>
              </a:rPr>
              <a:t>of values. To formalize this observation, the alternatives of the problem </a:t>
            </a:r>
            <a:r>
              <a:rPr lang="en-US" sz="2000" smtClean="0">
                <a:latin typeface="Times New Roman" pitchFamily="18" charset="0"/>
                <a:cs typeface="Times New Roman" pitchFamily="18" charset="0"/>
              </a:rPr>
              <a:t>are identified </a:t>
            </a:r>
            <a:r>
              <a:rPr lang="en-US" sz="2000">
                <a:latin typeface="Times New Roman" pitchFamily="18" charset="0"/>
                <a:cs typeface="Times New Roman" pitchFamily="18" charset="0"/>
              </a:rPr>
              <a:t>by defining the width and height as continuous (algebraic) variables.</a:t>
            </a:r>
          </a:p>
          <a:p>
            <a:pPr algn="just"/>
            <a:r>
              <a:rPr lang="en-US" sz="2000">
                <a:latin typeface="Times New Roman" pitchFamily="18" charset="0"/>
                <a:cs typeface="Times New Roman" pitchFamily="18" charset="0"/>
              </a:rPr>
              <a:t>Let</a:t>
            </a:r>
          </a:p>
          <a:p>
            <a:pPr marL="1147763" indent="0">
              <a:buNone/>
              <a:tabLst>
                <a:tab pos="1604963" algn="l"/>
              </a:tabLst>
            </a:pPr>
            <a:r>
              <a:rPr lang="en-US" sz="2600" i="1">
                <a:solidFill>
                  <a:srgbClr val="00B0F0"/>
                </a:solidFill>
                <a:latin typeface="Times New Roman" pitchFamily="18" charset="0"/>
                <a:cs typeface="Times New Roman" pitchFamily="18" charset="0"/>
              </a:rPr>
              <a:t>w </a:t>
            </a:r>
            <a:r>
              <a:rPr lang="en-US" sz="2600" i="1" smtClean="0">
                <a:solidFill>
                  <a:srgbClr val="00B0F0"/>
                </a:solidFill>
                <a:latin typeface="Times New Roman" pitchFamily="18" charset="0"/>
                <a:cs typeface="Times New Roman" pitchFamily="18" charset="0"/>
              </a:rPr>
              <a:t>	</a:t>
            </a:r>
            <a:r>
              <a:rPr lang="en-US" sz="2600" smtClean="0">
                <a:solidFill>
                  <a:srgbClr val="00B0F0"/>
                </a:solidFill>
                <a:latin typeface="Times New Roman" pitchFamily="18" charset="0"/>
                <a:cs typeface="Times New Roman" pitchFamily="18" charset="0"/>
              </a:rPr>
              <a:t>= </a:t>
            </a:r>
            <a:r>
              <a:rPr lang="en-US" sz="2600">
                <a:solidFill>
                  <a:srgbClr val="00B0F0"/>
                </a:solidFill>
                <a:latin typeface="Times New Roman" pitchFamily="18" charset="0"/>
                <a:cs typeface="Times New Roman" pitchFamily="18" charset="0"/>
              </a:rPr>
              <a:t>width of the rectangle in inches</a:t>
            </a:r>
          </a:p>
          <a:p>
            <a:pPr marL="1147763" indent="0">
              <a:buNone/>
              <a:tabLst>
                <a:tab pos="1604963" algn="l"/>
              </a:tabLst>
            </a:pPr>
            <a:r>
              <a:rPr lang="en-US" sz="2600" i="1">
                <a:solidFill>
                  <a:srgbClr val="00B0F0"/>
                </a:solidFill>
                <a:latin typeface="Times New Roman" pitchFamily="18" charset="0"/>
                <a:cs typeface="Times New Roman" pitchFamily="18" charset="0"/>
              </a:rPr>
              <a:t>h </a:t>
            </a:r>
            <a:r>
              <a:rPr lang="en-US" sz="2600" i="1" smtClean="0">
                <a:solidFill>
                  <a:srgbClr val="00B0F0"/>
                </a:solidFill>
                <a:latin typeface="Times New Roman" pitchFamily="18" charset="0"/>
                <a:cs typeface="Times New Roman" pitchFamily="18" charset="0"/>
              </a:rPr>
              <a:t>	</a:t>
            </a:r>
            <a:r>
              <a:rPr lang="en-US" sz="2600" smtClean="0">
                <a:solidFill>
                  <a:srgbClr val="00B0F0"/>
                </a:solidFill>
                <a:latin typeface="Times New Roman" pitchFamily="18" charset="0"/>
                <a:cs typeface="Times New Roman" pitchFamily="18" charset="0"/>
              </a:rPr>
              <a:t>= </a:t>
            </a:r>
            <a:r>
              <a:rPr lang="en-US" sz="2600">
                <a:solidFill>
                  <a:srgbClr val="00B0F0"/>
                </a:solidFill>
                <a:latin typeface="Times New Roman" pitchFamily="18" charset="0"/>
                <a:cs typeface="Times New Roman" pitchFamily="18" charset="0"/>
              </a:rPr>
              <a:t>height of the rectangle in </a:t>
            </a:r>
            <a:r>
              <a:rPr lang="en-US" sz="2600" smtClean="0">
                <a:solidFill>
                  <a:srgbClr val="00B0F0"/>
                </a:solidFill>
                <a:latin typeface="Times New Roman" pitchFamily="18" charset="0"/>
                <a:cs typeface="Times New Roman" pitchFamily="18" charset="0"/>
              </a:rPr>
              <a:t>inches</a:t>
            </a:r>
          </a:p>
        </p:txBody>
      </p:sp>
      <p:sp>
        <p:nvSpPr>
          <p:cNvPr id="2" name="Title 1"/>
          <p:cNvSpPr>
            <a:spLocks noGrp="1"/>
          </p:cNvSpPr>
          <p:nvPr>
            <p:ph type="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r>
              <a:rPr lang="en-US" b="1" smtClean="0">
                <a:ln/>
                <a:solidFill>
                  <a:srgbClr val="FFFF00"/>
                </a:solidFill>
                <a:effectLst>
                  <a:outerShdw blurRad="50800" dist="38100" dir="2700000" algn="tl" rotWithShape="0">
                    <a:prstClr val="black">
                      <a:alpha val="40000"/>
                    </a:prstClr>
                  </a:outerShdw>
                </a:effectLst>
              </a:rPr>
              <a:t>OR MODEL 2</a:t>
            </a:r>
            <a:endParaRPr lang="en-US" b="1">
              <a:ln/>
              <a:solidFill>
                <a:srgbClr val="FFFF00"/>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12094368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2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25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25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25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2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build="p"/>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ardrop 3"/>
          <p:cNvSpPr/>
          <p:nvPr/>
        </p:nvSpPr>
        <p:spPr>
          <a:xfrm>
            <a:off x="489856" y="381000"/>
            <a:ext cx="3660113" cy="990600"/>
          </a:xfrm>
          <a:prstGeom prst="teardrop">
            <a:avLst>
              <a:gd name="adj" fmla="val 97915"/>
            </a:avLst>
          </a:prstGeom>
          <a:solidFill>
            <a:srgbClr val="00B0F0"/>
          </a:solidFill>
          <a:effectLst>
            <a:outerShdw blurRad="165100" dist="139700" dir="2700000" algn="tl" rotWithShape="0">
              <a:prstClr val="black">
                <a:alpha val="69000"/>
              </a:prstClr>
            </a:outerShdw>
          </a:effectLst>
          <a:scene3d>
            <a:camera prst="orthographicFront"/>
            <a:lightRig rig="threePt" dir="t"/>
          </a:scene3d>
          <a:sp3d prstMaterial="clear">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normAutofit/>
          </a:bodyPr>
          <a:lstStyle/>
          <a:p>
            <a:pPr marL="0" indent="0">
              <a:buNone/>
            </a:pPr>
            <a:r>
              <a:rPr lang="en-US" sz="2000">
                <a:latin typeface="Times New Roman" pitchFamily="18" charset="0"/>
                <a:cs typeface="Times New Roman" pitchFamily="18" charset="0"/>
              </a:rPr>
              <a:t>Based on these definitions, the restrictions of the situation can be expressed verbally as</a:t>
            </a:r>
          </a:p>
          <a:p>
            <a:pPr marL="731520" lvl="1" indent="-457200">
              <a:buFont typeface="+mj-lt"/>
              <a:buAutoNum type="arabicPeriod"/>
            </a:pPr>
            <a:r>
              <a:rPr lang="en-US" sz="2000" smtClean="0">
                <a:latin typeface="Times New Roman" pitchFamily="18" charset="0"/>
                <a:cs typeface="Times New Roman" pitchFamily="18" charset="0"/>
              </a:rPr>
              <a:t>Width </a:t>
            </a:r>
            <a:r>
              <a:rPr lang="en-US" sz="2000">
                <a:latin typeface="Times New Roman" pitchFamily="18" charset="0"/>
                <a:cs typeface="Times New Roman" pitchFamily="18" charset="0"/>
              </a:rPr>
              <a:t>of rectangle + Height of rectangle = Half the length of the wire</a:t>
            </a:r>
          </a:p>
          <a:p>
            <a:pPr marL="731520" lvl="1" indent="-457200">
              <a:buFont typeface="+mj-lt"/>
              <a:buAutoNum type="arabicPeriod"/>
            </a:pPr>
            <a:r>
              <a:rPr lang="en-US" sz="2000" smtClean="0">
                <a:latin typeface="Times New Roman" pitchFamily="18" charset="0"/>
                <a:cs typeface="Times New Roman" pitchFamily="18" charset="0"/>
              </a:rPr>
              <a:t>Width </a:t>
            </a:r>
            <a:r>
              <a:rPr lang="en-US" sz="2000">
                <a:latin typeface="Times New Roman" pitchFamily="18" charset="0"/>
                <a:cs typeface="Times New Roman" pitchFamily="18" charset="0"/>
              </a:rPr>
              <a:t>and height cannot be negative</a:t>
            </a:r>
          </a:p>
          <a:p>
            <a:pPr marL="0" indent="0">
              <a:buNone/>
            </a:pPr>
            <a:r>
              <a:rPr lang="en-US" sz="2000">
                <a:latin typeface="Times New Roman" pitchFamily="18" charset="0"/>
                <a:cs typeface="Times New Roman" pitchFamily="18" charset="0"/>
              </a:rPr>
              <a:t>These restrictions are translated algebraically as</a:t>
            </a:r>
          </a:p>
          <a:p>
            <a:pPr marL="1541462" indent="-457200">
              <a:buClr>
                <a:srgbClr val="FFFF00"/>
              </a:buClr>
              <a:buFont typeface="+mj-lt"/>
              <a:buAutoNum type="arabicPeriod"/>
            </a:pPr>
            <a:r>
              <a:rPr lang="en-US" sz="2000" smtClean="0">
                <a:solidFill>
                  <a:srgbClr val="00B0F0"/>
                </a:solidFill>
                <a:latin typeface="Times New Roman" pitchFamily="18" charset="0"/>
                <a:cs typeface="Times New Roman" pitchFamily="18" charset="0"/>
              </a:rPr>
              <a:t>2</a:t>
            </a:r>
            <a:r>
              <a:rPr lang="en-US" sz="2000" i="1" smtClean="0">
                <a:solidFill>
                  <a:srgbClr val="00B0F0"/>
                </a:solidFill>
                <a:latin typeface="Times New Roman" pitchFamily="18" charset="0"/>
                <a:cs typeface="Times New Roman" pitchFamily="18" charset="0"/>
              </a:rPr>
              <a:t>(w </a:t>
            </a:r>
            <a:r>
              <a:rPr lang="en-US" sz="2000">
                <a:solidFill>
                  <a:srgbClr val="00B0F0"/>
                </a:solidFill>
                <a:latin typeface="Times New Roman" pitchFamily="18" charset="0"/>
                <a:cs typeface="Times New Roman" pitchFamily="18" charset="0"/>
              </a:rPr>
              <a:t>+ </a:t>
            </a:r>
            <a:r>
              <a:rPr lang="en-US" sz="2000" i="1">
                <a:solidFill>
                  <a:srgbClr val="00B0F0"/>
                </a:solidFill>
                <a:latin typeface="Times New Roman" pitchFamily="18" charset="0"/>
                <a:cs typeface="Times New Roman" pitchFamily="18" charset="0"/>
              </a:rPr>
              <a:t>h) </a:t>
            </a:r>
            <a:r>
              <a:rPr lang="en-US" sz="2000">
                <a:solidFill>
                  <a:srgbClr val="00B0F0"/>
                </a:solidFill>
                <a:latin typeface="Times New Roman" pitchFamily="18" charset="0"/>
                <a:cs typeface="Times New Roman" pitchFamily="18" charset="0"/>
              </a:rPr>
              <a:t>= </a:t>
            </a:r>
            <a:r>
              <a:rPr lang="en-US" sz="2000" i="1">
                <a:solidFill>
                  <a:srgbClr val="00B0F0"/>
                </a:solidFill>
                <a:latin typeface="Times New Roman" pitchFamily="18" charset="0"/>
                <a:cs typeface="Times New Roman" pitchFamily="18" charset="0"/>
              </a:rPr>
              <a:t>L</a:t>
            </a:r>
          </a:p>
          <a:p>
            <a:pPr marL="1541462" indent="-457200">
              <a:buClr>
                <a:srgbClr val="FFFF00"/>
              </a:buClr>
              <a:buFont typeface="+mj-lt"/>
              <a:buAutoNum type="arabicPeriod"/>
            </a:pPr>
            <a:r>
              <a:rPr lang="en-US" sz="2000" i="1" smtClean="0">
                <a:solidFill>
                  <a:srgbClr val="00B0F0"/>
                </a:solidFill>
                <a:latin typeface="Times New Roman" pitchFamily="18" charset="0"/>
                <a:cs typeface="Times New Roman" pitchFamily="18" charset="0"/>
              </a:rPr>
              <a:t>w </a:t>
            </a:r>
            <a:r>
              <a:rPr lang="en-US" sz="2000" smtClean="0">
                <a:solidFill>
                  <a:srgbClr val="00B0F0"/>
                </a:solidFill>
                <a:latin typeface="Times New Roman" pitchFamily="18" charset="0"/>
                <a:cs typeface="Times New Roman" pitchFamily="18" charset="0"/>
              </a:rPr>
              <a:t>≥ </a:t>
            </a:r>
            <a:r>
              <a:rPr lang="en-US" sz="2000">
                <a:solidFill>
                  <a:srgbClr val="00B0F0"/>
                </a:solidFill>
                <a:latin typeface="Times New Roman" pitchFamily="18" charset="0"/>
                <a:cs typeface="Times New Roman" pitchFamily="18" charset="0"/>
              </a:rPr>
              <a:t>0, </a:t>
            </a:r>
            <a:r>
              <a:rPr lang="en-US" sz="2000" i="1">
                <a:solidFill>
                  <a:srgbClr val="00B0F0"/>
                </a:solidFill>
                <a:latin typeface="Times New Roman" pitchFamily="18" charset="0"/>
                <a:cs typeface="Times New Roman" pitchFamily="18" charset="0"/>
              </a:rPr>
              <a:t>h </a:t>
            </a:r>
            <a:r>
              <a:rPr lang="en-US" sz="2000">
                <a:solidFill>
                  <a:srgbClr val="00B0F0"/>
                </a:solidFill>
                <a:latin typeface="Times New Roman" pitchFamily="18" charset="0"/>
                <a:cs typeface="Times New Roman" pitchFamily="18" charset="0"/>
              </a:rPr>
              <a:t>≥</a:t>
            </a:r>
            <a:r>
              <a:rPr lang="en-US" sz="2000" smtClean="0">
                <a:solidFill>
                  <a:srgbClr val="00B0F0"/>
                </a:solidFill>
                <a:latin typeface="Times New Roman" pitchFamily="18" charset="0"/>
                <a:cs typeface="Times New Roman" pitchFamily="18" charset="0"/>
              </a:rPr>
              <a:t> </a:t>
            </a:r>
            <a:r>
              <a:rPr lang="en-US" sz="2000">
                <a:solidFill>
                  <a:srgbClr val="00B0F0"/>
                </a:solidFill>
                <a:latin typeface="Times New Roman" pitchFamily="18" charset="0"/>
                <a:cs typeface="Times New Roman" pitchFamily="18" charset="0"/>
              </a:rPr>
              <a:t>0</a:t>
            </a:r>
            <a:endParaRPr lang="en-US" sz="2600" smtClean="0">
              <a:solidFill>
                <a:srgbClr val="00B0F0"/>
              </a:solidFill>
              <a:latin typeface="Times New Roman" pitchFamily="18" charset="0"/>
              <a:cs typeface="Times New Roman" pitchFamily="18" charset="0"/>
            </a:endParaRPr>
          </a:p>
        </p:txBody>
      </p:sp>
      <p:sp>
        <p:nvSpPr>
          <p:cNvPr id="2" name="Title 1"/>
          <p:cNvSpPr>
            <a:spLocks noGrp="1"/>
          </p:cNvSpPr>
          <p:nvPr>
            <p:ph type="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r>
              <a:rPr lang="en-US" b="1" smtClean="0">
                <a:ln/>
                <a:solidFill>
                  <a:srgbClr val="FFFF00"/>
                </a:solidFill>
                <a:effectLst>
                  <a:outerShdw blurRad="50800" dist="38100" dir="2700000" algn="tl" rotWithShape="0">
                    <a:prstClr val="black">
                      <a:alpha val="40000"/>
                    </a:prstClr>
                  </a:outerShdw>
                </a:effectLst>
              </a:rPr>
              <a:t>OR MODEL 2</a:t>
            </a:r>
            <a:endParaRPr lang="en-US" b="1">
              <a:ln/>
              <a:solidFill>
                <a:srgbClr val="FFFF00"/>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26671244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2500"/>
                                        <p:tgtEl>
                                          <p:spTgt spid="3">
                                            <p:txEl>
                                              <p:pRg st="0" end="0"/>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2500"/>
                                        <p:tgtEl>
                                          <p:spTgt spid="3">
                                            <p:txEl>
                                              <p:pRg st="1" end="1"/>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2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2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2500"/>
                                        <p:tgtEl>
                                          <p:spTgt spid="3">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2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build="p"/>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ardrop 3"/>
          <p:cNvSpPr/>
          <p:nvPr/>
        </p:nvSpPr>
        <p:spPr>
          <a:xfrm>
            <a:off x="489856" y="381000"/>
            <a:ext cx="3660113" cy="990600"/>
          </a:xfrm>
          <a:prstGeom prst="teardrop">
            <a:avLst>
              <a:gd name="adj" fmla="val 97915"/>
            </a:avLst>
          </a:prstGeom>
          <a:solidFill>
            <a:srgbClr val="00B0F0"/>
          </a:solidFill>
          <a:effectLst>
            <a:outerShdw blurRad="165100" dist="139700" dir="2700000" algn="tl" rotWithShape="0">
              <a:prstClr val="black">
                <a:alpha val="69000"/>
              </a:prstClr>
            </a:outerShdw>
          </a:effectLst>
          <a:scene3d>
            <a:camera prst="orthographicFront"/>
            <a:lightRig rig="threePt" dir="t"/>
          </a:scene3d>
          <a:sp3d prstMaterial="clear">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pPr marL="0" indent="233363">
                  <a:buNone/>
                </a:pPr>
                <a:r>
                  <a:rPr lang="en-US" sz="2000" smtClean="0">
                    <a:latin typeface="Times New Roman" pitchFamily="18" charset="0"/>
                    <a:cs typeface="Times New Roman" pitchFamily="18" charset="0"/>
                  </a:rPr>
                  <a:t>The only remaining component now is the objective of the problem; </a:t>
                </a:r>
                <a:r>
                  <a:rPr lang="en-US" sz="2000">
                    <a:latin typeface="Times New Roman" pitchFamily="18" charset="0"/>
                    <a:cs typeface="Times New Roman" pitchFamily="18" charset="0"/>
                  </a:rPr>
                  <a:t>namely</a:t>
                </a:r>
                <a:r>
                  <a:rPr lang="en-US" sz="2000" smtClean="0">
                    <a:latin typeface="Times New Roman" pitchFamily="18" charset="0"/>
                    <a:cs typeface="Times New Roman" pitchFamily="18" charset="0"/>
                  </a:rPr>
                  <a:t>, aximization </a:t>
                </a:r>
                <a:r>
                  <a:rPr lang="en-US" sz="2000">
                    <a:latin typeface="Times New Roman" pitchFamily="18" charset="0"/>
                    <a:cs typeface="Times New Roman" pitchFamily="18" charset="0"/>
                  </a:rPr>
                  <a:t>of the area of the rectangle. Let </a:t>
                </a:r>
                <a:r>
                  <a:rPr lang="en-US" sz="2000" i="1">
                    <a:latin typeface="Times New Roman" pitchFamily="18" charset="0"/>
                    <a:cs typeface="Times New Roman" pitchFamily="18" charset="0"/>
                  </a:rPr>
                  <a:t>z </a:t>
                </a:r>
                <a:r>
                  <a:rPr lang="en-US" sz="2000">
                    <a:latin typeface="Times New Roman" pitchFamily="18" charset="0"/>
                    <a:cs typeface="Times New Roman" pitchFamily="18" charset="0"/>
                  </a:rPr>
                  <a:t>be the area of the rectangle, then </a:t>
                </a:r>
                <a:r>
                  <a:rPr lang="en-US" sz="2000" smtClean="0">
                    <a:latin typeface="Times New Roman" pitchFamily="18" charset="0"/>
                    <a:cs typeface="Times New Roman" pitchFamily="18" charset="0"/>
                  </a:rPr>
                  <a:t>the complete </a:t>
                </a:r>
                <a:r>
                  <a:rPr lang="en-US" sz="2000">
                    <a:latin typeface="Times New Roman" pitchFamily="18" charset="0"/>
                    <a:cs typeface="Times New Roman" pitchFamily="18" charset="0"/>
                  </a:rPr>
                  <a:t>model becomes</a:t>
                </a:r>
              </a:p>
              <a:p>
                <a:pPr marL="0" indent="0">
                  <a:buNone/>
                </a:pPr>
                <a:r>
                  <a:rPr lang="en-US" sz="2000">
                    <a:solidFill>
                      <a:srgbClr val="00B0F0"/>
                    </a:solidFill>
                    <a:latin typeface="Times New Roman" pitchFamily="18" charset="0"/>
                    <a:cs typeface="Times New Roman" pitchFamily="18" charset="0"/>
                  </a:rPr>
                  <a:t>Maximize </a:t>
                </a:r>
                <a:r>
                  <a:rPr lang="en-US" sz="2000" smtClean="0">
                    <a:latin typeface="Times New Roman" pitchFamily="18" charset="0"/>
                    <a:cs typeface="Times New Roman" pitchFamily="18" charset="0"/>
                  </a:rPr>
                  <a:t>             </a:t>
                </a:r>
                <a:r>
                  <a:rPr lang="en-US" sz="2000" b="1" i="1" smtClean="0">
                    <a:solidFill>
                      <a:srgbClr val="FFFF00"/>
                    </a:solidFill>
                    <a:latin typeface="Times New Roman" pitchFamily="18" charset="0"/>
                    <a:cs typeface="Times New Roman" pitchFamily="18" charset="0"/>
                  </a:rPr>
                  <a:t>z </a:t>
                </a:r>
                <a:r>
                  <a:rPr lang="en-US" sz="2000" b="1">
                    <a:solidFill>
                      <a:srgbClr val="FFFF00"/>
                    </a:solidFill>
                    <a:latin typeface="Times New Roman" pitchFamily="18" charset="0"/>
                    <a:cs typeface="Times New Roman" pitchFamily="18" charset="0"/>
                  </a:rPr>
                  <a:t>= </a:t>
                </a:r>
                <a:r>
                  <a:rPr lang="en-US" sz="2000" b="1" i="1">
                    <a:solidFill>
                      <a:srgbClr val="FFFF00"/>
                    </a:solidFill>
                    <a:latin typeface="Times New Roman" pitchFamily="18" charset="0"/>
                    <a:cs typeface="Times New Roman" pitchFamily="18" charset="0"/>
                  </a:rPr>
                  <a:t>wh</a:t>
                </a:r>
              </a:p>
              <a:p>
                <a:pPr marL="0" indent="0">
                  <a:buNone/>
                </a:pPr>
                <a:r>
                  <a:rPr lang="en-US" sz="2000">
                    <a:solidFill>
                      <a:srgbClr val="00B0F0"/>
                    </a:solidFill>
                    <a:latin typeface="Times New Roman" pitchFamily="18" charset="0"/>
                    <a:cs typeface="Times New Roman" pitchFamily="18" charset="0"/>
                  </a:rPr>
                  <a:t>subject to</a:t>
                </a:r>
              </a:p>
              <a:p>
                <a:pPr marL="0" indent="0">
                  <a:buNone/>
                  <a:tabLst>
                    <a:tab pos="2743200" algn="r"/>
                  </a:tabLst>
                </a:pPr>
                <a:r>
                  <a:rPr lang="en-US" sz="2000" i="1" smtClean="0">
                    <a:latin typeface="Times New Roman" pitchFamily="18" charset="0"/>
                    <a:cs typeface="Times New Roman" pitchFamily="18" charset="0"/>
                  </a:rPr>
                  <a:t>	</a:t>
                </a:r>
                <a:r>
                  <a:rPr lang="en-US" sz="2000" b="1" i="1" smtClean="0">
                    <a:solidFill>
                      <a:srgbClr val="FFFF00"/>
                    </a:solidFill>
                    <a:latin typeface="Times New Roman" pitchFamily="18" charset="0"/>
                    <a:cs typeface="Times New Roman" pitchFamily="18" charset="0"/>
                  </a:rPr>
                  <a:t>2(w </a:t>
                </a:r>
                <a:r>
                  <a:rPr lang="en-US" sz="2000" b="1">
                    <a:solidFill>
                      <a:srgbClr val="FFFF00"/>
                    </a:solidFill>
                    <a:latin typeface="Times New Roman" pitchFamily="18" charset="0"/>
                    <a:cs typeface="Times New Roman" pitchFamily="18" charset="0"/>
                  </a:rPr>
                  <a:t>+ </a:t>
                </a:r>
                <a:r>
                  <a:rPr lang="en-US" sz="2000" b="1" i="1">
                    <a:solidFill>
                      <a:srgbClr val="FFFF00"/>
                    </a:solidFill>
                    <a:latin typeface="Times New Roman" pitchFamily="18" charset="0"/>
                    <a:cs typeface="Times New Roman" pitchFamily="18" charset="0"/>
                  </a:rPr>
                  <a:t>h) </a:t>
                </a:r>
                <a:r>
                  <a:rPr lang="en-US" sz="2000" b="1">
                    <a:solidFill>
                      <a:srgbClr val="FFFF00"/>
                    </a:solidFill>
                    <a:latin typeface="Times New Roman" pitchFamily="18" charset="0"/>
                    <a:cs typeface="Times New Roman" pitchFamily="18" charset="0"/>
                  </a:rPr>
                  <a:t>= </a:t>
                </a:r>
                <a:r>
                  <a:rPr lang="en-US" sz="2000" b="1" i="1">
                    <a:solidFill>
                      <a:srgbClr val="FFFF00"/>
                    </a:solidFill>
                    <a:latin typeface="Times New Roman" pitchFamily="18" charset="0"/>
                    <a:cs typeface="Times New Roman" pitchFamily="18" charset="0"/>
                  </a:rPr>
                  <a:t>L</a:t>
                </a:r>
              </a:p>
              <a:p>
                <a:pPr marL="0" indent="0">
                  <a:buNone/>
                  <a:tabLst>
                    <a:tab pos="2743200" algn="r"/>
                  </a:tabLst>
                </a:pPr>
                <a:r>
                  <a:rPr lang="en-US" sz="2000" b="1" i="1" smtClean="0">
                    <a:solidFill>
                      <a:srgbClr val="FFFF00"/>
                    </a:solidFill>
                    <a:latin typeface="Times New Roman" pitchFamily="18" charset="0"/>
                    <a:cs typeface="Times New Roman" pitchFamily="18" charset="0"/>
                  </a:rPr>
                  <a:t>	w</a:t>
                </a:r>
                <a:r>
                  <a:rPr lang="en-US" sz="2000" b="1" i="1">
                    <a:solidFill>
                      <a:srgbClr val="FFFF00"/>
                    </a:solidFill>
                    <a:latin typeface="Times New Roman" pitchFamily="18" charset="0"/>
                    <a:cs typeface="Times New Roman" pitchFamily="18" charset="0"/>
                  </a:rPr>
                  <a:t>, h </a:t>
                </a:r>
                <a:r>
                  <a:rPr lang="en-US" sz="2000" b="1" smtClean="0">
                    <a:solidFill>
                      <a:srgbClr val="FFFF00"/>
                    </a:solidFill>
                    <a:latin typeface="Times New Roman" pitchFamily="18" charset="0"/>
                    <a:cs typeface="Times New Roman" pitchFamily="18" charset="0"/>
                  </a:rPr>
                  <a:t>≥ 0</a:t>
                </a:r>
                <a:endParaRPr lang="en-US" sz="2000" b="1">
                  <a:solidFill>
                    <a:srgbClr val="FFFF00"/>
                  </a:solidFill>
                  <a:latin typeface="Times New Roman" pitchFamily="18" charset="0"/>
                  <a:cs typeface="Times New Roman" pitchFamily="18" charset="0"/>
                </a:endParaRPr>
              </a:p>
              <a:p>
                <a:pPr marL="0" indent="0">
                  <a:buNone/>
                </a:pPr>
                <a:r>
                  <a:rPr lang="en-US" sz="2000">
                    <a:latin typeface="Times New Roman" pitchFamily="18" charset="0"/>
                    <a:cs typeface="Times New Roman" pitchFamily="18" charset="0"/>
                  </a:rPr>
                  <a:t>The optimal solution of this model is </a:t>
                </a:r>
                <a:r>
                  <a:rPr lang="en-US" sz="2000" i="1">
                    <a:latin typeface="Times New Roman" pitchFamily="18" charset="0"/>
                    <a:cs typeface="Times New Roman" pitchFamily="18" charset="0"/>
                  </a:rPr>
                  <a:t>w </a:t>
                </a:r>
                <a:r>
                  <a:rPr lang="en-US" sz="2000">
                    <a:latin typeface="Times New Roman" pitchFamily="18" charset="0"/>
                    <a:cs typeface="Times New Roman" pitchFamily="18" charset="0"/>
                  </a:rPr>
                  <a:t>= </a:t>
                </a:r>
                <a:r>
                  <a:rPr lang="en-US" sz="2000" i="1">
                    <a:latin typeface="Times New Roman" pitchFamily="18" charset="0"/>
                    <a:cs typeface="Times New Roman" pitchFamily="18" charset="0"/>
                  </a:rPr>
                  <a:t>h </a:t>
                </a:r>
                <a:r>
                  <a:rPr lang="en-US" sz="2000">
                    <a:latin typeface="Times New Roman" pitchFamily="18" charset="0"/>
                    <a:cs typeface="Times New Roman" pitchFamily="18" charset="0"/>
                  </a:rPr>
                  <a:t>= </a:t>
                </a:r>
                <a14:m>
                  <m:oMath xmlns:m="http://schemas.openxmlformats.org/officeDocument/2006/math">
                    <m:f>
                      <m:fPr>
                        <m:ctrlPr>
                          <a:rPr lang="en-US" sz="2000" i="1" smtClean="0">
                            <a:latin typeface="Cambria Math"/>
                            <a:cs typeface="Times New Roman" pitchFamily="18" charset="0"/>
                          </a:rPr>
                        </m:ctrlPr>
                      </m:fPr>
                      <m:num>
                        <m:r>
                          <a:rPr lang="en-US" sz="2000" b="0" i="1" smtClean="0">
                            <a:latin typeface="Cambria Math"/>
                            <a:cs typeface="Times New Roman" pitchFamily="18" charset="0"/>
                          </a:rPr>
                          <m:t>𝐿</m:t>
                        </m:r>
                      </m:num>
                      <m:den>
                        <m:r>
                          <a:rPr lang="en-US" sz="2000" b="0" i="1" smtClean="0">
                            <a:latin typeface="Cambria Math"/>
                            <a:cs typeface="Times New Roman" pitchFamily="18" charset="0"/>
                          </a:rPr>
                          <m:t>4</m:t>
                        </m:r>
                      </m:den>
                    </m:f>
                  </m:oMath>
                </a14:m>
                <a:r>
                  <a:rPr lang="en-US" sz="2000" smtClean="0">
                    <a:latin typeface="Times New Roman" pitchFamily="18" charset="0"/>
                    <a:cs typeface="Times New Roman" pitchFamily="18" charset="0"/>
                  </a:rPr>
                  <a:t>   which </a:t>
                </a:r>
                <a:r>
                  <a:rPr lang="en-US" sz="2000">
                    <a:latin typeface="Times New Roman" pitchFamily="18" charset="0"/>
                    <a:cs typeface="Times New Roman" pitchFamily="18" charset="0"/>
                  </a:rPr>
                  <a:t>calls for constructing a </a:t>
                </a:r>
                <a:r>
                  <a:rPr lang="en-US" sz="2000" b="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square shape</a:t>
                </a:r>
                <a:r>
                  <a:rPr lang="en-US" sz="2000">
                    <a:latin typeface="Times New Roman" pitchFamily="18" charset="0"/>
                    <a:cs typeface="Times New Roman" pitchFamily="18" charset="0"/>
                  </a:rPr>
                  <a:t>.</a:t>
                </a:r>
                <a:endParaRPr lang="en-US" sz="2600" smtClean="0">
                  <a:solidFill>
                    <a:srgbClr val="00B0F0"/>
                  </a:solidFill>
                  <a:latin typeface="Times New Roman" pitchFamily="18" charset="0"/>
                  <a:cs typeface="Times New Roman"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846" t="-2809" b="-1124"/>
                </a:stretch>
              </a:blipFill>
            </p:spPr>
            <p:txBody>
              <a:bodyPr/>
              <a:lstStyle/>
              <a:p>
                <a:r>
                  <a:rPr lang="en-US">
                    <a:noFill/>
                  </a:rPr>
                  <a:t> </a:t>
                </a:r>
              </a:p>
            </p:txBody>
          </p:sp>
        </mc:Fallback>
      </mc:AlternateContent>
      <p:sp>
        <p:nvSpPr>
          <p:cNvPr id="2" name="Title 1"/>
          <p:cNvSpPr>
            <a:spLocks noGrp="1"/>
          </p:cNvSpPr>
          <p:nvPr>
            <p:ph type="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r>
              <a:rPr lang="en-US" b="1" smtClean="0">
                <a:ln/>
                <a:solidFill>
                  <a:srgbClr val="FFFF00"/>
                </a:solidFill>
                <a:effectLst>
                  <a:outerShdw blurRad="50800" dist="38100" dir="2700000" algn="tl" rotWithShape="0">
                    <a:prstClr val="black">
                      <a:alpha val="40000"/>
                    </a:prstClr>
                  </a:outerShdw>
                </a:effectLst>
              </a:rPr>
              <a:t>OR MODEL 2</a:t>
            </a:r>
            <a:endParaRPr lang="en-US" b="1">
              <a:ln/>
              <a:solidFill>
                <a:srgbClr val="FFFF00"/>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33298273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2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25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25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25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2500"/>
                                        <p:tgtEl>
                                          <p:spTgt spid="3">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Effect transition="in" filter="fade">
                                      <p:cBhvr>
                                        <p:cTn id="44" dur="2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build="p"/>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925032" y="155023"/>
                <a:ext cx="2296633" cy="5125634"/>
              </a:xfrm>
              <a:prstGeom prst="rect">
                <a:avLst/>
              </a:prstGeom>
              <a:noFill/>
            </p:spPr>
            <p:txBody>
              <a:bodyPr wrap="square" rtlCol="0">
                <a:spAutoFit/>
              </a:bodyPr>
              <a:lstStyle/>
              <a:p>
                <a:pPr algn="r"/>
                <a:r>
                  <a:rPr lang="en-US" sz="1600" smtClean="0">
                    <a:solidFill>
                      <a:schemeClr val="bg1"/>
                    </a:solidFill>
                    <a:latin typeface="Times New Roman" pitchFamily="18" charset="0"/>
                    <a:cs typeface="Times New Roman" pitchFamily="18" charset="0"/>
                  </a:rPr>
                  <a:t>2(</a:t>
                </a:r>
                <a:r>
                  <a:rPr lang="en-US" sz="1600" i="1" smtClean="0">
                    <a:solidFill>
                      <a:schemeClr val="bg1"/>
                    </a:solidFill>
                    <a:latin typeface="Times New Roman" pitchFamily="18" charset="0"/>
                    <a:cs typeface="Times New Roman" pitchFamily="18" charset="0"/>
                  </a:rPr>
                  <a:t>w</a:t>
                </a:r>
                <a:r>
                  <a:rPr lang="en-US" sz="1600" smtClean="0">
                    <a:solidFill>
                      <a:schemeClr val="bg1"/>
                    </a:solidFill>
                    <a:latin typeface="Times New Roman" pitchFamily="18" charset="0"/>
                    <a:cs typeface="Times New Roman" pitchFamily="18" charset="0"/>
                  </a:rPr>
                  <a:t> + </a:t>
                </a:r>
                <a:r>
                  <a:rPr lang="en-US" sz="1600" i="1" smtClean="0">
                    <a:solidFill>
                      <a:schemeClr val="bg1"/>
                    </a:solidFill>
                    <a:latin typeface="Times New Roman" pitchFamily="18" charset="0"/>
                    <a:cs typeface="Times New Roman" pitchFamily="18" charset="0"/>
                  </a:rPr>
                  <a:t>h</a:t>
                </a:r>
                <a:r>
                  <a:rPr lang="en-US" sz="1600" smtClean="0">
                    <a:solidFill>
                      <a:schemeClr val="bg1"/>
                    </a:solidFill>
                    <a:latin typeface="Times New Roman" pitchFamily="18" charset="0"/>
                    <a:cs typeface="Times New Roman" pitchFamily="18" charset="0"/>
                  </a:rPr>
                  <a:t>) = </a:t>
                </a:r>
                <a:r>
                  <a:rPr lang="en-US" sz="1600" i="1" smtClean="0">
                    <a:solidFill>
                      <a:schemeClr val="bg1"/>
                    </a:solidFill>
                    <a:latin typeface="Times New Roman" pitchFamily="18" charset="0"/>
                    <a:cs typeface="Times New Roman" pitchFamily="18" charset="0"/>
                  </a:rPr>
                  <a:t>L</a:t>
                </a:r>
              </a:p>
              <a:p>
                <a:pPr algn="r"/>
                <a:r>
                  <a:rPr lang="en-US" sz="1600" smtClean="0">
                    <a:solidFill>
                      <a:schemeClr val="bg1"/>
                    </a:solidFill>
                    <a:latin typeface="Times New Roman" pitchFamily="18" charset="0"/>
                    <a:cs typeface="Times New Roman" pitchFamily="18" charset="0"/>
                  </a:rPr>
                  <a:t> (</a:t>
                </a:r>
                <a:r>
                  <a:rPr lang="en-US" sz="1600" i="1" smtClean="0">
                    <a:solidFill>
                      <a:schemeClr val="bg1"/>
                    </a:solidFill>
                    <a:latin typeface="Times New Roman" pitchFamily="18" charset="0"/>
                    <a:cs typeface="Times New Roman" pitchFamily="18" charset="0"/>
                  </a:rPr>
                  <a:t>w</a:t>
                </a:r>
                <a:r>
                  <a:rPr lang="en-US" sz="1600" smtClean="0">
                    <a:solidFill>
                      <a:schemeClr val="bg1"/>
                    </a:solidFill>
                    <a:latin typeface="Times New Roman" pitchFamily="18" charset="0"/>
                    <a:cs typeface="Times New Roman" pitchFamily="18" charset="0"/>
                  </a:rPr>
                  <a:t> + </a:t>
                </a:r>
                <a:r>
                  <a:rPr lang="en-US" sz="1600" i="1">
                    <a:solidFill>
                      <a:schemeClr val="bg1"/>
                    </a:solidFill>
                    <a:latin typeface="Times New Roman" pitchFamily="18" charset="0"/>
                    <a:cs typeface="Times New Roman" pitchFamily="18" charset="0"/>
                  </a:rPr>
                  <a:t>h</a:t>
                </a:r>
                <a:r>
                  <a:rPr lang="en-US" sz="1600" smtClean="0">
                    <a:solidFill>
                      <a:schemeClr val="bg1"/>
                    </a:solidFill>
                    <a:latin typeface="Times New Roman" pitchFamily="18" charset="0"/>
                    <a:cs typeface="Times New Roman" pitchFamily="18" charset="0"/>
                  </a:rPr>
                  <a:t>) = </a:t>
                </a:r>
                <a14:m>
                  <m:oMath xmlns:m="http://schemas.openxmlformats.org/officeDocument/2006/math">
                    <m:f>
                      <m:fPr>
                        <m:ctrlPr>
                          <a:rPr lang="en-US" sz="1600" i="1" smtClean="0">
                            <a:solidFill>
                              <a:schemeClr val="bg1"/>
                            </a:solidFill>
                            <a:latin typeface="Cambria Math"/>
                            <a:cs typeface="Times New Roman" pitchFamily="18" charset="0"/>
                          </a:rPr>
                        </m:ctrlPr>
                      </m:fPr>
                      <m:num>
                        <m:r>
                          <a:rPr lang="en-US" sz="1600" b="0" i="1" smtClean="0">
                            <a:solidFill>
                              <a:schemeClr val="bg1"/>
                            </a:solidFill>
                            <a:latin typeface="Cambria Math"/>
                            <a:cs typeface="Times New Roman" pitchFamily="18" charset="0"/>
                          </a:rPr>
                          <m:t>𝐿</m:t>
                        </m:r>
                      </m:num>
                      <m:den>
                        <m:r>
                          <a:rPr lang="en-US" sz="1600" b="0" i="1" smtClean="0">
                            <a:solidFill>
                              <a:schemeClr val="bg1"/>
                            </a:solidFill>
                            <a:latin typeface="Cambria Math"/>
                            <a:cs typeface="Times New Roman" pitchFamily="18" charset="0"/>
                          </a:rPr>
                          <m:t>2</m:t>
                        </m:r>
                      </m:den>
                    </m:f>
                  </m:oMath>
                </a14:m>
                <a:endParaRPr lang="en-US" sz="1600" smtClean="0">
                  <a:solidFill>
                    <a:schemeClr val="bg1"/>
                  </a:solidFill>
                  <a:latin typeface="Times New Roman" pitchFamily="18" charset="0"/>
                  <a:cs typeface="Times New Roman" pitchFamily="18" charset="0"/>
                </a:endParaRPr>
              </a:p>
              <a:p>
                <a:pPr algn="r"/>
                <a:r>
                  <a:rPr lang="en-US" sz="1600" i="1" smtClean="0">
                    <a:solidFill>
                      <a:schemeClr val="bg1"/>
                    </a:solidFill>
                    <a:latin typeface="Times New Roman" pitchFamily="18" charset="0"/>
                    <a:cs typeface="Times New Roman" pitchFamily="18" charset="0"/>
                  </a:rPr>
                  <a:t>w = </a:t>
                </a:r>
                <a14:m>
                  <m:oMath xmlns:m="http://schemas.openxmlformats.org/officeDocument/2006/math">
                    <m:f>
                      <m:fPr>
                        <m:ctrlPr>
                          <a:rPr lang="en-US" sz="1600" i="1">
                            <a:solidFill>
                              <a:schemeClr val="bg1"/>
                            </a:solidFill>
                            <a:latin typeface="Cambria Math"/>
                            <a:cs typeface="Times New Roman" pitchFamily="18" charset="0"/>
                          </a:rPr>
                        </m:ctrlPr>
                      </m:fPr>
                      <m:num>
                        <m:r>
                          <a:rPr lang="en-US" sz="1600" b="0" i="1">
                            <a:solidFill>
                              <a:schemeClr val="bg1"/>
                            </a:solidFill>
                            <a:latin typeface="Cambria Math"/>
                            <a:cs typeface="Times New Roman" pitchFamily="18" charset="0"/>
                          </a:rPr>
                          <m:t>𝐿</m:t>
                        </m:r>
                      </m:num>
                      <m:den>
                        <m:r>
                          <a:rPr lang="en-US" sz="1600" b="0" i="1">
                            <a:solidFill>
                              <a:schemeClr val="bg1"/>
                            </a:solidFill>
                            <a:latin typeface="Cambria Math"/>
                            <a:cs typeface="Times New Roman" pitchFamily="18" charset="0"/>
                          </a:rPr>
                          <m:t>2</m:t>
                        </m:r>
                      </m:den>
                    </m:f>
                  </m:oMath>
                </a14:m>
                <a:r>
                  <a:rPr lang="en-US" sz="1600" i="1" smtClean="0">
                    <a:solidFill>
                      <a:schemeClr val="bg1"/>
                    </a:solidFill>
                    <a:latin typeface="Times New Roman" pitchFamily="18" charset="0"/>
                    <a:cs typeface="Times New Roman" pitchFamily="18" charset="0"/>
                  </a:rPr>
                  <a:t> - h </a:t>
                </a:r>
              </a:p>
              <a:p>
                <a:pPr algn="r"/>
                <a:endParaRPr lang="en-US" sz="1600" i="1" smtClean="0">
                  <a:solidFill>
                    <a:schemeClr val="bg1"/>
                  </a:solidFill>
                  <a:latin typeface="Times New Roman" pitchFamily="18" charset="0"/>
                  <a:cs typeface="Times New Roman" pitchFamily="18" charset="0"/>
                </a:endParaRPr>
              </a:p>
              <a:p>
                <a:pPr algn="r"/>
                <a:r>
                  <a:rPr lang="en-US" sz="1600" i="1" smtClean="0">
                    <a:solidFill>
                      <a:schemeClr val="bg1"/>
                    </a:solidFill>
                    <a:latin typeface="Times New Roman" pitchFamily="18" charset="0"/>
                    <a:cs typeface="Times New Roman" pitchFamily="18" charset="0"/>
                  </a:rPr>
                  <a:t>   Maximize  Z </a:t>
                </a:r>
                <a:r>
                  <a:rPr lang="en-US" sz="1600">
                    <a:solidFill>
                      <a:schemeClr val="bg1"/>
                    </a:solidFill>
                    <a:latin typeface="Times New Roman" pitchFamily="18" charset="0"/>
                    <a:cs typeface="Times New Roman" pitchFamily="18" charset="0"/>
                  </a:rPr>
                  <a:t>= </a:t>
                </a:r>
                <a:r>
                  <a:rPr lang="en-US" sz="1600" i="1" smtClean="0">
                    <a:solidFill>
                      <a:schemeClr val="bg1"/>
                    </a:solidFill>
                    <a:latin typeface="Times New Roman" pitchFamily="18" charset="0"/>
                    <a:cs typeface="Times New Roman" pitchFamily="18" charset="0"/>
                  </a:rPr>
                  <a:t>wh</a:t>
                </a:r>
              </a:p>
              <a:p>
                <a:pPr algn="r"/>
                <a:r>
                  <a:rPr lang="en-US" sz="1600" i="1">
                    <a:solidFill>
                      <a:schemeClr val="bg1"/>
                    </a:solidFill>
                    <a:latin typeface="Times New Roman" pitchFamily="18" charset="0"/>
                    <a:cs typeface="Times New Roman" pitchFamily="18" charset="0"/>
                  </a:rPr>
                  <a:t>Z </a:t>
                </a:r>
                <a:r>
                  <a:rPr lang="en-US" sz="1600">
                    <a:solidFill>
                      <a:schemeClr val="bg1"/>
                    </a:solidFill>
                    <a:latin typeface="Times New Roman" pitchFamily="18" charset="0"/>
                    <a:cs typeface="Times New Roman" pitchFamily="18" charset="0"/>
                  </a:rPr>
                  <a:t>= </a:t>
                </a:r>
                <a14:m>
                  <m:oMath xmlns:m="http://schemas.openxmlformats.org/officeDocument/2006/math">
                    <m:d>
                      <m:dPr>
                        <m:ctrlPr>
                          <a:rPr lang="en-US" sz="1600" i="1" smtClean="0">
                            <a:solidFill>
                              <a:schemeClr val="bg1"/>
                            </a:solidFill>
                            <a:latin typeface="Cambria Math"/>
                            <a:cs typeface="Times New Roman" pitchFamily="18" charset="0"/>
                          </a:rPr>
                        </m:ctrlPr>
                      </m:dPr>
                      <m:e>
                        <m:f>
                          <m:fPr>
                            <m:ctrlPr>
                              <a:rPr lang="en-US" sz="1600" i="1" smtClean="0">
                                <a:solidFill>
                                  <a:schemeClr val="bg1"/>
                                </a:solidFill>
                                <a:latin typeface="Cambria Math"/>
                                <a:cs typeface="Times New Roman" pitchFamily="18" charset="0"/>
                              </a:rPr>
                            </m:ctrlPr>
                          </m:fPr>
                          <m:num>
                            <m:r>
                              <a:rPr lang="en-US" sz="1600" b="0" i="1" smtClean="0">
                                <a:solidFill>
                                  <a:schemeClr val="bg1"/>
                                </a:solidFill>
                                <a:latin typeface="Cambria Math"/>
                                <a:cs typeface="Times New Roman" pitchFamily="18" charset="0"/>
                              </a:rPr>
                              <m:t>𝐿</m:t>
                            </m:r>
                          </m:num>
                          <m:den>
                            <m:r>
                              <a:rPr lang="en-US" sz="1600" b="0" i="1" smtClean="0">
                                <a:solidFill>
                                  <a:schemeClr val="bg1"/>
                                </a:solidFill>
                                <a:latin typeface="Cambria Math"/>
                                <a:cs typeface="Times New Roman" pitchFamily="18" charset="0"/>
                              </a:rPr>
                              <m:t>2</m:t>
                            </m:r>
                          </m:den>
                        </m:f>
                        <m:r>
                          <a:rPr lang="en-US" sz="1600" b="0" i="1" smtClean="0">
                            <a:solidFill>
                              <a:schemeClr val="bg1"/>
                            </a:solidFill>
                            <a:latin typeface="Cambria Math"/>
                            <a:cs typeface="Times New Roman" pitchFamily="18" charset="0"/>
                          </a:rPr>
                          <m:t>−</m:t>
                        </m:r>
                        <m:r>
                          <a:rPr lang="en-US" sz="1600" b="0" i="1" smtClean="0">
                            <a:solidFill>
                              <a:schemeClr val="bg1"/>
                            </a:solidFill>
                            <a:latin typeface="Cambria Math"/>
                            <a:cs typeface="Times New Roman" pitchFamily="18" charset="0"/>
                          </a:rPr>
                          <m:t>h</m:t>
                        </m:r>
                      </m:e>
                    </m:d>
                  </m:oMath>
                </a14:m>
                <a:r>
                  <a:rPr lang="en-US" sz="1600" i="1" smtClean="0">
                    <a:solidFill>
                      <a:schemeClr val="bg1"/>
                    </a:solidFill>
                    <a:latin typeface="Times New Roman" pitchFamily="18" charset="0"/>
                    <a:cs typeface="Times New Roman" pitchFamily="18" charset="0"/>
                  </a:rPr>
                  <a:t>h</a:t>
                </a:r>
              </a:p>
              <a:p>
                <a:pPr algn="r"/>
                <a:r>
                  <a:rPr lang="en-US" sz="1600" i="1">
                    <a:solidFill>
                      <a:schemeClr val="bg1"/>
                    </a:solidFill>
                    <a:latin typeface="Times New Roman" pitchFamily="18" charset="0"/>
                    <a:cs typeface="Times New Roman" pitchFamily="18" charset="0"/>
                  </a:rPr>
                  <a:t>Z </a:t>
                </a:r>
                <a:r>
                  <a:rPr lang="en-US" sz="1600">
                    <a:solidFill>
                      <a:schemeClr val="bg1"/>
                    </a:solidFill>
                    <a:latin typeface="Times New Roman" pitchFamily="18" charset="0"/>
                    <a:cs typeface="Times New Roman" pitchFamily="18" charset="0"/>
                  </a:rPr>
                  <a:t>= </a:t>
                </a:r>
                <a14:m>
                  <m:oMath xmlns:m="http://schemas.openxmlformats.org/officeDocument/2006/math">
                    <m:d>
                      <m:dPr>
                        <m:ctrlPr>
                          <a:rPr lang="en-US" sz="1600" i="1">
                            <a:solidFill>
                              <a:schemeClr val="bg1"/>
                            </a:solidFill>
                            <a:latin typeface="Cambria Math"/>
                            <a:cs typeface="Times New Roman" pitchFamily="18" charset="0"/>
                          </a:rPr>
                        </m:ctrlPr>
                      </m:dPr>
                      <m:e>
                        <m:f>
                          <m:fPr>
                            <m:ctrlPr>
                              <a:rPr lang="en-US" sz="1600" i="1">
                                <a:solidFill>
                                  <a:schemeClr val="bg1"/>
                                </a:solidFill>
                                <a:latin typeface="Cambria Math"/>
                                <a:cs typeface="Times New Roman" pitchFamily="18" charset="0"/>
                              </a:rPr>
                            </m:ctrlPr>
                          </m:fPr>
                          <m:num>
                            <m:r>
                              <a:rPr lang="en-US" sz="1600" b="0" i="1">
                                <a:solidFill>
                                  <a:schemeClr val="bg1"/>
                                </a:solidFill>
                                <a:latin typeface="Cambria Math"/>
                                <a:cs typeface="Times New Roman" pitchFamily="18" charset="0"/>
                              </a:rPr>
                              <m:t>𝐿</m:t>
                            </m:r>
                          </m:num>
                          <m:den>
                            <m:r>
                              <a:rPr lang="en-US" sz="1600" b="0" i="1">
                                <a:solidFill>
                                  <a:schemeClr val="bg1"/>
                                </a:solidFill>
                                <a:latin typeface="Cambria Math"/>
                                <a:cs typeface="Times New Roman" pitchFamily="18" charset="0"/>
                              </a:rPr>
                              <m:t>2</m:t>
                            </m:r>
                          </m:den>
                        </m:f>
                        <m:r>
                          <a:rPr lang="en-US" sz="1600" b="0" i="1" smtClean="0">
                            <a:solidFill>
                              <a:schemeClr val="bg1"/>
                            </a:solidFill>
                            <a:latin typeface="Cambria Math"/>
                            <a:cs typeface="Times New Roman" pitchFamily="18" charset="0"/>
                          </a:rPr>
                          <m:t>h</m:t>
                        </m:r>
                        <m:r>
                          <a:rPr lang="en-US" sz="1600" b="0" i="1">
                            <a:solidFill>
                              <a:schemeClr val="bg1"/>
                            </a:solidFill>
                            <a:latin typeface="Cambria Math"/>
                            <a:cs typeface="Times New Roman" pitchFamily="18" charset="0"/>
                          </a:rPr>
                          <m:t>−</m:t>
                        </m:r>
                        <m:sSup>
                          <m:sSupPr>
                            <m:ctrlPr>
                              <a:rPr lang="en-US" sz="1600" i="1" smtClean="0">
                                <a:solidFill>
                                  <a:schemeClr val="bg1"/>
                                </a:solidFill>
                                <a:latin typeface="Cambria Math"/>
                                <a:cs typeface="Times New Roman" pitchFamily="18" charset="0"/>
                              </a:rPr>
                            </m:ctrlPr>
                          </m:sSupPr>
                          <m:e>
                            <m:r>
                              <a:rPr lang="en-US" sz="1600" b="0" i="1" smtClean="0">
                                <a:solidFill>
                                  <a:schemeClr val="bg1"/>
                                </a:solidFill>
                                <a:latin typeface="Cambria Math"/>
                                <a:cs typeface="Times New Roman" pitchFamily="18" charset="0"/>
                              </a:rPr>
                              <m:t>h</m:t>
                            </m:r>
                          </m:e>
                          <m:sup>
                            <m:r>
                              <a:rPr lang="en-US" sz="1600" b="0" i="1" smtClean="0">
                                <a:solidFill>
                                  <a:schemeClr val="bg1"/>
                                </a:solidFill>
                                <a:latin typeface="Cambria Math"/>
                                <a:cs typeface="Times New Roman" pitchFamily="18" charset="0"/>
                              </a:rPr>
                              <m:t>2</m:t>
                            </m:r>
                          </m:sup>
                        </m:sSup>
                      </m:e>
                    </m:d>
                  </m:oMath>
                </a14:m>
                <a:endParaRPr lang="en-US" sz="1600" i="1">
                  <a:solidFill>
                    <a:schemeClr val="bg1"/>
                  </a:solidFill>
                  <a:latin typeface="Times New Roman" pitchFamily="18" charset="0"/>
                  <a:cs typeface="Times New Roman" pitchFamily="18" charset="0"/>
                </a:endParaRPr>
              </a:p>
              <a:p>
                <a:pPr algn="r">
                  <a:spcBef>
                    <a:spcPts val="1200"/>
                  </a:spcBef>
                </a:pPr>
                <a:r>
                  <a:rPr lang="en-US" sz="1600" smtClean="0">
                    <a:solidFill>
                      <a:schemeClr val="bg1"/>
                    </a:solidFill>
                    <a:latin typeface="Times New Roman" pitchFamily="18" charset="0"/>
                    <a:cs typeface="Times New Roman" pitchFamily="18" charset="0"/>
                  </a:rPr>
                  <a:t>Max Z if  z’ = 0</a:t>
                </a:r>
              </a:p>
              <a:p>
                <a:pPr algn="r">
                  <a:spcBef>
                    <a:spcPts val="1200"/>
                  </a:spcBef>
                </a:pPr>
                <a:r>
                  <a:rPr lang="en-US" sz="1600" smtClean="0">
                    <a:solidFill>
                      <a:schemeClr val="bg1"/>
                    </a:solidFill>
                    <a:latin typeface="Times New Roman" pitchFamily="18" charset="0"/>
                    <a:cs typeface="Times New Roman" pitchFamily="18" charset="0"/>
                  </a:rPr>
                  <a:t> </a:t>
                </a:r>
                <a:r>
                  <a:rPr lang="en-US" sz="1600" smtClean="0">
                    <a:solidFill>
                      <a:schemeClr val="bg1"/>
                    </a:solidFill>
                    <a:latin typeface="Times New Roman" pitchFamily="18" charset="0"/>
                    <a:cs typeface="Times New Roman" pitchFamily="18" charset="0"/>
                    <a:sym typeface="Wingdings" pitchFamily="2" charset="2"/>
                  </a:rPr>
                  <a:t> </a:t>
                </a:r>
                <a14:m>
                  <m:oMath xmlns:m="http://schemas.openxmlformats.org/officeDocument/2006/math">
                    <m:f>
                      <m:fPr>
                        <m:ctrlPr>
                          <a:rPr lang="en-US" sz="1600" i="1">
                            <a:solidFill>
                              <a:schemeClr val="bg1"/>
                            </a:solidFill>
                            <a:latin typeface="Cambria Math"/>
                            <a:cs typeface="Times New Roman" pitchFamily="18" charset="0"/>
                          </a:rPr>
                        </m:ctrlPr>
                      </m:fPr>
                      <m:num>
                        <m:r>
                          <a:rPr lang="en-US" sz="1600" b="0" i="1" smtClean="0">
                            <a:solidFill>
                              <a:schemeClr val="bg1"/>
                            </a:solidFill>
                            <a:latin typeface="Cambria Math"/>
                            <a:cs typeface="Times New Roman" pitchFamily="18" charset="0"/>
                          </a:rPr>
                          <m:t>𝑑𝑍</m:t>
                        </m:r>
                      </m:num>
                      <m:den>
                        <m:r>
                          <a:rPr lang="en-US" sz="1600" b="0" i="1" smtClean="0">
                            <a:solidFill>
                              <a:schemeClr val="bg1"/>
                            </a:solidFill>
                            <a:latin typeface="Cambria Math"/>
                            <a:cs typeface="Times New Roman" pitchFamily="18" charset="0"/>
                          </a:rPr>
                          <m:t>𝑑</m:t>
                        </m:r>
                        <m:r>
                          <a:rPr lang="en-US" sz="1600" b="0" i="1">
                            <a:solidFill>
                              <a:schemeClr val="bg1"/>
                            </a:solidFill>
                            <a:latin typeface="Cambria Math"/>
                            <a:cs typeface="Times New Roman" pitchFamily="18" charset="0"/>
                          </a:rPr>
                          <m:t>h</m:t>
                        </m:r>
                      </m:den>
                    </m:f>
                  </m:oMath>
                </a14:m>
                <a:r>
                  <a:rPr lang="en-US" sz="1600" i="1">
                    <a:solidFill>
                      <a:schemeClr val="bg1"/>
                    </a:solidFill>
                    <a:latin typeface="Times New Roman" pitchFamily="18" charset="0"/>
                    <a:cs typeface="Times New Roman" pitchFamily="18" charset="0"/>
                  </a:rPr>
                  <a:t> = </a:t>
                </a:r>
                <a14:m>
                  <m:oMath xmlns:m="http://schemas.openxmlformats.org/officeDocument/2006/math">
                    <m:f>
                      <m:fPr>
                        <m:ctrlPr>
                          <a:rPr lang="en-US" sz="1600" i="1" smtClean="0">
                            <a:solidFill>
                              <a:schemeClr val="bg1"/>
                            </a:solidFill>
                            <a:latin typeface="Cambria Math"/>
                            <a:cs typeface="Times New Roman" pitchFamily="18" charset="0"/>
                          </a:rPr>
                        </m:ctrlPr>
                      </m:fPr>
                      <m:num>
                        <m:r>
                          <a:rPr lang="en-US" sz="1600" b="0" i="1" smtClean="0">
                            <a:solidFill>
                              <a:schemeClr val="bg1"/>
                            </a:solidFill>
                            <a:latin typeface="Cambria Math"/>
                            <a:cs typeface="Times New Roman" pitchFamily="18" charset="0"/>
                          </a:rPr>
                          <m:t>𝐿</m:t>
                        </m:r>
                      </m:num>
                      <m:den>
                        <m:r>
                          <a:rPr lang="en-US" sz="1600" b="0" i="1" smtClean="0">
                            <a:solidFill>
                              <a:schemeClr val="bg1"/>
                            </a:solidFill>
                            <a:latin typeface="Cambria Math"/>
                            <a:cs typeface="Times New Roman" pitchFamily="18" charset="0"/>
                          </a:rPr>
                          <m:t>2</m:t>
                        </m:r>
                      </m:den>
                    </m:f>
                    <m:r>
                      <a:rPr lang="en-US" sz="1600" b="0" i="1">
                        <a:solidFill>
                          <a:schemeClr val="bg1"/>
                        </a:solidFill>
                        <a:latin typeface="Cambria Math"/>
                        <a:ea typeface="Cambria Math"/>
                        <a:cs typeface="Times New Roman" pitchFamily="18" charset="0"/>
                      </a:rPr>
                      <m:t>−</m:t>
                    </m:r>
                    <m:r>
                      <a:rPr lang="en-US" sz="1600" b="0" i="1" smtClean="0">
                        <a:solidFill>
                          <a:schemeClr val="bg1"/>
                        </a:solidFill>
                        <a:latin typeface="Cambria Math"/>
                        <a:ea typeface="Cambria Math"/>
                        <a:cs typeface="Times New Roman" pitchFamily="18" charset="0"/>
                      </a:rPr>
                      <m:t>2</m:t>
                    </m:r>
                    <m:r>
                      <a:rPr lang="en-US" sz="1600" b="0" i="1" smtClean="0">
                        <a:solidFill>
                          <a:schemeClr val="bg1"/>
                        </a:solidFill>
                        <a:latin typeface="Cambria Math"/>
                        <a:ea typeface="Cambria Math"/>
                        <a:cs typeface="Times New Roman" pitchFamily="18" charset="0"/>
                      </a:rPr>
                      <m:t>h</m:t>
                    </m:r>
                  </m:oMath>
                </a14:m>
                <a:r>
                  <a:rPr lang="en-US" sz="1600" i="1" smtClean="0">
                    <a:solidFill>
                      <a:schemeClr val="bg1"/>
                    </a:solidFill>
                    <a:latin typeface="Times New Roman" pitchFamily="18" charset="0"/>
                    <a:cs typeface="Times New Roman" pitchFamily="18" charset="0"/>
                  </a:rPr>
                  <a:t> = 0</a:t>
                </a:r>
              </a:p>
              <a:p>
                <a:pPr algn="r">
                  <a:spcBef>
                    <a:spcPts val="1200"/>
                  </a:spcBef>
                </a:pPr>
                <a14:m>
                  <m:oMath xmlns:m="http://schemas.openxmlformats.org/officeDocument/2006/math">
                    <m:r>
                      <a:rPr lang="en-US" sz="2000" b="0" i="1" smtClean="0">
                        <a:solidFill>
                          <a:schemeClr val="bg1"/>
                        </a:solidFill>
                        <a:latin typeface="Cambria Math"/>
                        <a:cs typeface="Times New Roman" pitchFamily="18" charset="0"/>
                      </a:rPr>
                      <m:t>2</m:t>
                    </m:r>
                    <m:r>
                      <a:rPr lang="en-US" sz="2000" b="0" i="1" smtClean="0">
                        <a:solidFill>
                          <a:schemeClr val="bg1"/>
                        </a:solidFill>
                        <a:latin typeface="Cambria Math"/>
                        <a:cs typeface="Times New Roman" pitchFamily="18" charset="0"/>
                      </a:rPr>
                      <m:t>h</m:t>
                    </m:r>
                    <m:r>
                      <a:rPr lang="en-US" sz="2000" b="0" i="1" smtClean="0">
                        <a:solidFill>
                          <a:schemeClr val="bg1"/>
                        </a:solidFill>
                        <a:latin typeface="Cambria Math"/>
                        <a:cs typeface="Times New Roman" pitchFamily="18" charset="0"/>
                      </a:rPr>
                      <m:t>=</m:t>
                    </m:r>
                    <m:f>
                      <m:fPr>
                        <m:ctrlPr>
                          <a:rPr lang="en-US" sz="2000" i="1">
                            <a:solidFill>
                              <a:schemeClr val="bg1"/>
                            </a:solidFill>
                            <a:latin typeface="Cambria Math"/>
                            <a:cs typeface="Times New Roman" pitchFamily="18" charset="0"/>
                          </a:rPr>
                        </m:ctrlPr>
                      </m:fPr>
                      <m:num>
                        <m:r>
                          <a:rPr lang="en-US" sz="2000" b="0" i="1">
                            <a:solidFill>
                              <a:schemeClr val="bg1"/>
                            </a:solidFill>
                            <a:latin typeface="Cambria Math"/>
                            <a:cs typeface="Times New Roman" pitchFamily="18" charset="0"/>
                          </a:rPr>
                          <m:t>𝐿</m:t>
                        </m:r>
                      </m:num>
                      <m:den>
                        <m:r>
                          <a:rPr lang="en-US" sz="2000" b="0" i="1">
                            <a:solidFill>
                              <a:schemeClr val="bg1"/>
                            </a:solidFill>
                            <a:latin typeface="Cambria Math"/>
                            <a:cs typeface="Times New Roman" pitchFamily="18" charset="0"/>
                          </a:rPr>
                          <m:t>2</m:t>
                        </m:r>
                      </m:den>
                    </m:f>
                  </m:oMath>
                </a14:m>
                <a:r>
                  <a:rPr lang="en-US" sz="1600" i="1">
                    <a:solidFill>
                      <a:schemeClr val="bg1"/>
                    </a:solidFill>
                    <a:latin typeface="Times New Roman" pitchFamily="18" charset="0"/>
                    <a:cs typeface="Times New Roman" pitchFamily="18" charset="0"/>
                  </a:rPr>
                  <a:t> </a:t>
                </a:r>
                <a:endParaRPr lang="en-US" sz="1600" i="1" smtClean="0">
                  <a:solidFill>
                    <a:schemeClr val="bg1"/>
                  </a:solidFill>
                  <a:latin typeface="Times New Roman" pitchFamily="18" charset="0"/>
                  <a:cs typeface="Times New Roman" pitchFamily="18" charset="0"/>
                </a:endParaRPr>
              </a:p>
              <a:p>
                <a:pPr algn="r">
                  <a:spcBef>
                    <a:spcPts val="1200"/>
                  </a:spcBef>
                </a:pPr>
                <a:endParaRPr lang="en-US" sz="800" i="1" smtClean="0">
                  <a:solidFill>
                    <a:schemeClr val="bg1"/>
                  </a:solidFill>
                  <a:latin typeface="Times New Roman" pitchFamily="18" charset="0"/>
                  <a:cs typeface="Times New Roman" pitchFamily="18" charset="0"/>
                </a:endParaRPr>
              </a:p>
              <a:p>
                <a:pPr algn="r">
                  <a:spcBef>
                    <a:spcPts val="2400"/>
                  </a:spcBef>
                </a:pPr>
                <a14:m>
                  <m:oMathPara xmlns:m="http://schemas.openxmlformats.org/officeDocument/2006/math">
                    <m:oMathParaPr>
                      <m:jc m:val="right"/>
                    </m:oMathParaPr>
                    <m:oMath xmlns:m="http://schemas.openxmlformats.org/officeDocument/2006/math">
                      <m:r>
                        <a:rPr lang="en-US" sz="1600" b="0" i="1">
                          <a:solidFill>
                            <a:schemeClr val="bg1"/>
                          </a:solidFill>
                          <a:latin typeface="Cambria Math"/>
                          <a:cs typeface="Times New Roman" pitchFamily="18" charset="0"/>
                        </a:rPr>
                        <m:t>h</m:t>
                      </m:r>
                      <m:r>
                        <a:rPr lang="en-US" sz="1600" b="0" i="1">
                          <a:solidFill>
                            <a:schemeClr val="bg1"/>
                          </a:solidFill>
                          <a:latin typeface="Cambria Math"/>
                          <a:cs typeface="Times New Roman" pitchFamily="18" charset="0"/>
                        </a:rPr>
                        <m:t>=</m:t>
                      </m:r>
                      <m:f>
                        <m:fPr>
                          <m:ctrlPr>
                            <a:rPr lang="en-US" sz="1600" i="1">
                              <a:solidFill>
                                <a:schemeClr val="bg1"/>
                              </a:solidFill>
                              <a:latin typeface="Cambria Math"/>
                              <a:cs typeface="Times New Roman" pitchFamily="18" charset="0"/>
                            </a:rPr>
                          </m:ctrlPr>
                        </m:fPr>
                        <m:num>
                          <m:r>
                            <a:rPr lang="en-US" sz="1600" b="0" i="1">
                              <a:solidFill>
                                <a:schemeClr val="bg1"/>
                              </a:solidFill>
                              <a:latin typeface="Cambria Math"/>
                              <a:cs typeface="Times New Roman" pitchFamily="18" charset="0"/>
                            </a:rPr>
                            <m:t>𝐿</m:t>
                          </m:r>
                        </m:num>
                        <m:den>
                          <m:r>
                            <a:rPr lang="en-US" sz="1600" b="0" i="1" smtClean="0">
                              <a:solidFill>
                                <a:schemeClr val="bg1"/>
                              </a:solidFill>
                              <a:latin typeface="Cambria Math"/>
                              <a:cs typeface="Times New Roman" pitchFamily="18" charset="0"/>
                            </a:rPr>
                            <m:t>4</m:t>
                          </m:r>
                        </m:den>
                      </m:f>
                    </m:oMath>
                  </m:oMathPara>
                </a14:m>
                <a:endParaRPr lang="en-US" sz="1600" i="1">
                  <a:solidFill>
                    <a:schemeClr val="bg1"/>
                  </a:solidFill>
                  <a:latin typeface="Times New Roman" pitchFamily="18" charset="0"/>
                  <a:cs typeface="Times New Roman" pitchFamily="18" charset="0"/>
                </a:endParaRPr>
              </a:p>
              <a:p>
                <a:pPr algn="r"/>
                <a:endParaRPr lang="en-US" sz="1600" i="1" smtClean="0">
                  <a:solidFill>
                    <a:schemeClr val="bg1"/>
                  </a:solidFill>
                  <a:latin typeface="Times New Roman" pitchFamily="18" charset="0"/>
                  <a:cs typeface="Times New Roman" pitchFamily="18" charset="0"/>
                </a:endParaRPr>
              </a:p>
              <a:p>
                <a:pPr algn="r"/>
                <a:endParaRPr lang="en-US" sz="1600" i="1">
                  <a:solidFill>
                    <a:schemeClr val="bg1"/>
                  </a:solidFill>
                  <a:latin typeface="Times New Roman" pitchFamily="18" charset="0"/>
                  <a:cs typeface="Times New Roman" pitchFamily="18"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925032" y="155023"/>
                <a:ext cx="2296633" cy="5125634"/>
              </a:xfrm>
              <a:prstGeom prst="rect">
                <a:avLst/>
              </a:prstGeom>
              <a:blipFill rotWithShape="1">
                <a:blip r:embed="rId2"/>
                <a:stretch>
                  <a:fillRect t="-357" r="-58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3519376" y="155023"/>
                <a:ext cx="1892595" cy="5125634"/>
              </a:xfrm>
              <a:prstGeom prst="rect">
                <a:avLst/>
              </a:prstGeom>
              <a:noFill/>
            </p:spPr>
            <p:txBody>
              <a:bodyPr wrap="square" rtlCol="0">
                <a:spAutoFit/>
              </a:bodyPr>
              <a:lstStyle/>
              <a:p>
                <a:pPr algn="r"/>
                <a:r>
                  <a:rPr lang="en-US" sz="1600" smtClean="0">
                    <a:solidFill>
                      <a:schemeClr val="bg1"/>
                    </a:solidFill>
                    <a:latin typeface="Times New Roman" pitchFamily="18" charset="0"/>
                    <a:cs typeface="Times New Roman" pitchFamily="18" charset="0"/>
                  </a:rPr>
                  <a:t>2(</a:t>
                </a:r>
                <a:r>
                  <a:rPr lang="en-US" sz="1600" i="1" smtClean="0">
                    <a:solidFill>
                      <a:schemeClr val="bg1"/>
                    </a:solidFill>
                    <a:latin typeface="Times New Roman" pitchFamily="18" charset="0"/>
                    <a:cs typeface="Times New Roman" pitchFamily="18" charset="0"/>
                  </a:rPr>
                  <a:t>w</a:t>
                </a:r>
                <a:r>
                  <a:rPr lang="en-US" sz="1600" smtClean="0">
                    <a:solidFill>
                      <a:schemeClr val="bg1"/>
                    </a:solidFill>
                    <a:latin typeface="Times New Roman" pitchFamily="18" charset="0"/>
                    <a:cs typeface="Times New Roman" pitchFamily="18" charset="0"/>
                  </a:rPr>
                  <a:t> + </a:t>
                </a:r>
                <a:r>
                  <a:rPr lang="en-US" sz="1600" i="1" smtClean="0">
                    <a:solidFill>
                      <a:schemeClr val="bg1"/>
                    </a:solidFill>
                    <a:latin typeface="Times New Roman" pitchFamily="18" charset="0"/>
                    <a:cs typeface="Times New Roman" pitchFamily="18" charset="0"/>
                  </a:rPr>
                  <a:t>h</a:t>
                </a:r>
                <a:r>
                  <a:rPr lang="en-US" sz="1600" smtClean="0">
                    <a:solidFill>
                      <a:schemeClr val="bg1"/>
                    </a:solidFill>
                    <a:latin typeface="Times New Roman" pitchFamily="18" charset="0"/>
                    <a:cs typeface="Times New Roman" pitchFamily="18" charset="0"/>
                  </a:rPr>
                  <a:t>) = </a:t>
                </a:r>
                <a:r>
                  <a:rPr lang="en-US" sz="1600" i="1" smtClean="0">
                    <a:solidFill>
                      <a:schemeClr val="bg1"/>
                    </a:solidFill>
                    <a:latin typeface="Times New Roman" pitchFamily="18" charset="0"/>
                    <a:cs typeface="Times New Roman" pitchFamily="18" charset="0"/>
                  </a:rPr>
                  <a:t>L</a:t>
                </a:r>
              </a:p>
              <a:p>
                <a:pPr algn="r"/>
                <a:r>
                  <a:rPr lang="en-US" sz="1600" smtClean="0">
                    <a:solidFill>
                      <a:schemeClr val="bg1"/>
                    </a:solidFill>
                    <a:latin typeface="Times New Roman" pitchFamily="18" charset="0"/>
                    <a:cs typeface="Times New Roman" pitchFamily="18" charset="0"/>
                  </a:rPr>
                  <a:t> (</a:t>
                </a:r>
                <a:r>
                  <a:rPr lang="en-US" sz="1600" i="1" smtClean="0">
                    <a:solidFill>
                      <a:schemeClr val="bg1"/>
                    </a:solidFill>
                    <a:latin typeface="Times New Roman" pitchFamily="18" charset="0"/>
                    <a:cs typeface="Times New Roman" pitchFamily="18" charset="0"/>
                  </a:rPr>
                  <a:t>w</a:t>
                </a:r>
                <a:r>
                  <a:rPr lang="en-US" sz="1600" smtClean="0">
                    <a:solidFill>
                      <a:schemeClr val="bg1"/>
                    </a:solidFill>
                    <a:latin typeface="Times New Roman" pitchFamily="18" charset="0"/>
                    <a:cs typeface="Times New Roman" pitchFamily="18" charset="0"/>
                  </a:rPr>
                  <a:t> + </a:t>
                </a:r>
                <a:r>
                  <a:rPr lang="en-US" sz="1600" i="1">
                    <a:solidFill>
                      <a:schemeClr val="bg1"/>
                    </a:solidFill>
                    <a:latin typeface="Times New Roman" pitchFamily="18" charset="0"/>
                    <a:cs typeface="Times New Roman" pitchFamily="18" charset="0"/>
                  </a:rPr>
                  <a:t>h</a:t>
                </a:r>
                <a:r>
                  <a:rPr lang="en-US" sz="1600" smtClean="0">
                    <a:solidFill>
                      <a:schemeClr val="bg1"/>
                    </a:solidFill>
                    <a:latin typeface="Times New Roman" pitchFamily="18" charset="0"/>
                    <a:cs typeface="Times New Roman" pitchFamily="18" charset="0"/>
                  </a:rPr>
                  <a:t>) = </a:t>
                </a:r>
                <a14:m>
                  <m:oMath xmlns:m="http://schemas.openxmlformats.org/officeDocument/2006/math">
                    <m:f>
                      <m:fPr>
                        <m:ctrlPr>
                          <a:rPr lang="en-US" sz="1600" i="1" smtClean="0">
                            <a:solidFill>
                              <a:schemeClr val="bg1"/>
                            </a:solidFill>
                            <a:latin typeface="Cambria Math"/>
                            <a:cs typeface="Times New Roman" pitchFamily="18" charset="0"/>
                          </a:rPr>
                        </m:ctrlPr>
                      </m:fPr>
                      <m:num>
                        <m:r>
                          <a:rPr lang="en-US" sz="1600" b="0" i="1" smtClean="0">
                            <a:solidFill>
                              <a:schemeClr val="bg1"/>
                            </a:solidFill>
                            <a:latin typeface="Cambria Math"/>
                            <a:cs typeface="Times New Roman" pitchFamily="18" charset="0"/>
                          </a:rPr>
                          <m:t>𝐿</m:t>
                        </m:r>
                      </m:num>
                      <m:den>
                        <m:r>
                          <a:rPr lang="en-US" sz="1600" b="0" i="1" smtClean="0">
                            <a:solidFill>
                              <a:schemeClr val="bg1"/>
                            </a:solidFill>
                            <a:latin typeface="Cambria Math"/>
                            <a:cs typeface="Times New Roman" pitchFamily="18" charset="0"/>
                          </a:rPr>
                          <m:t>2</m:t>
                        </m:r>
                      </m:den>
                    </m:f>
                  </m:oMath>
                </a14:m>
                <a:endParaRPr lang="en-US" sz="1600" smtClean="0">
                  <a:solidFill>
                    <a:schemeClr val="bg1"/>
                  </a:solidFill>
                  <a:latin typeface="Times New Roman" pitchFamily="18" charset="0"/>
                  <a:cs typeface="Times New Roman" pitchFamily="18" charset="0"/>
                </a:endParaRPr>
              </a:p>
              <a:p>
                <a:pPr algn="r"/>
                <a:r>
                  <a:rPr lang="en-US" sz="1600" i="1" smtClean="0">
                    <a:solidFill>
                      <a:schemeClr val="bg1"/>
                    </a:solidFill>
                    <a:latin typeface="Times New Roman" pitchFamily="18" charset="0"/>
                    <a:cs typeface="Times New Roman" pitchFamily="18" charset="0"/>
                  </a:rPr>
                  <a:t>h = </a:t>
                </a:r>
                <a14:m>
                  <m:oMath xmlns:m="http://schemas.openxmlformats.org/officeDocument/2006/math">
                    <m:f>
                      <m:fPr>
                        <m:ctrlPr>
                          <a:rPr lang="en-US" sz="1600" i="1">
                            <a:solidFill>
                              <a:schemeClr val="bg1"/>
                            </a:solidFill>
                            <a:latin typeface="Cambria Math"/>
                            <a:cs typeface="Times New Roman" pitchFamily="18" charset="0"/>
                          </a:rPr>
                        </m:ctrlPr>
                      </m:fPr>
                      <m:num>
                        <m:r>
                          <a:rPr lang="en-US" sz="1600" b="0" i="1">
                            <a:solidFill>
                              <a:schemeClr val="bg1"/>
                            </a:solidFill>
                            <a:latin typeface="Cambria Math"/>
                            <a:cs typeface="Times New Roman" pitchFamily="18" charset="0"/>
                          </a:rPr>
                          <m:t>𝐿</m:t>
                        </m:r>
                      </m:num>
                      <m:den>
                        <m:r>
                          <a:rPr lang="en-US" sz="1600" b="0" i="1">
                            <a:solidFill>
                              <a:schemeClr val="bg1"/>
                            </a:solidFill>
                            <a:latin typeface="Cambria Math"/>
                            <a:cs typeface="Times New Roman" pitchFamily="18" charset="0"/>
                          </a:rPr>
                          <m:t>2</m:t>
                        </m:r>
                      </m:den>
                    </m:f>
                  </m:oMath>
                </a14:m>
                <a:r>
                  <a:rPr lang="en-US" sz="1600" i="1" smtClean="0">
                    <a:solidFill>
                      <a:schemeClr val="bg1"/>
                    </a:solidFill>
                    <a:latin typeface="Times New Roman" pitchFamily="18" charset="0"/>
                    <a:cs typeface="Times New Roman" pitchFamily="18" charset="0"/>
                  </a:rPr>
                  <a:t> - w </a:t>
                </a:r>
              </a:p>
              <a:p>
                <a:pPr algn="r"/>
                <a:endParaRPr lang="en-US" sz="1600" i="1" smtClean="0">
                  <a:solidFill>
                    <a:schemeClr val="bg1"/>
                  </a:solidFill>
                  <a:latin typeface="Times New Roman" pitchFamily="18" charset="0"/>
                  <a:cs typeface="Times New Roman" pitchFamily="18" charset="0"/>
                </a:endParaRPr>
              </a:p>
              <a:p>
                <a:pPr algn="r"/>
                <a:r>
                  <a:rPr lang="en-US" sz="1600" i="1" smtClean="0">
                    <a:solidFill>
                      <a:schemeClr val="bg1"/>
                    </a:solidFill>
                    <a:latin typeface="Times New Roman" pitchFamily="18" charset="0"/>
                    <a:cs typeface="Times New Roman" pitchFamily="18" charset="0"/>
                  </a:rPr>
                  <a:t>   Maximize  Z </a:t>
                </a:r>
                <a:r>
                  <a:rPr lang="en-US" sz="1600">
                    <a:solidFill>
                      <a:schemeClr val="bg1"/>
                    </a:solidFill>
                    <a:latin typeface="Times New Roman" pitchFamily="18" charset="0"/>
                    <a:cs typeface="Times New Roman" pitchFamily="18" charset="0"/>
                  </a:rPr>
                  <a:t>= </a:t>
                </a:r>
                <a:r>
                  <a:rPr lang="en-US" sz="1600" i="1" smtClean="0">
                    <a:solidFill>
                      <a:schemeClr val="bg1"/>
                    </a:solidFill>
                    <a:latin typeface="Times New Roman" pitchFamily="18" charset="0"/>
                    <a:cs typeface="Times New Roman" pitchFamily="18" charset="0"/>
                  </a:rPr>
                  <a:t>wh</a:t>
                </a:r>
              </a:p>
              <a:p>
                <a:pPr algn="r"/>
                <a:r>
                  <a:rPr lang="en-US" sz="1600" i="1">
                    <a:solidFill>
                      <a:schemeClr val="bg1"/>
                    </a:solidFill>
                    <a:latin typeface="Times New Roman" pitchFamily="18" charset="0"/>
                    <a:cs typeface="Times New Roman" pitchFamily="18" charset="0"/>
                  </a:rPr>
                  <a:t>Z </a:t>
                </a:r>
                <a:r>
                  <a:rPr lang="en-US" sz="1600">
                    <a:solidFill>
                      <a:schemeClr val="bg1"/>
                    </a:solidFill>
                    <a:latin typeface="Times New Roman" pitchFamily="18" charset="0"/>
                    <a:cs typeface="Times New Roman" pitchFamily="18" charset="0"/>
                  </a:rPr>
                  <a:t>= </a:t>
                </a:r>
                <a14:m>
                  <m:oMath xmlns:m="http://schemas.openxmlformats.org/officeDocument/2006/math">
                    <m:d>
                      <m:dPr>
                        <m:ctrlPr>
                          <a:rPr lang="en-US" sz="1600" i="1" smtClean="0">
                            <a:solidFill>
                              <a:schemeClr val="bg1"/>
                            </a:solidFill>
                            <a:latin typeface="Cambria Math"/>
                            <a:cs typeface="Times New Roman" pitchFamily="18" charset="0"/>
                          </a:rPr>
                        </m:ctrlPr>
                      </m:dPr>
                      <m:e>
                        <m:f>
                          <m:fPr>
                            <m:ctrlPr>
                              <a:rPr lang="en-US" sz="1600" i="1" smtClean="0">
                                <a:solidFill>
                                  <a:schemeClr val="bg1"/>
                                </a:solidFill>
                                <a:latin typeface="Cambria Math"/>
                                <a:cs typeface="Times New Roman" pitchFamily="18" charset="0"/>
                              </a:rPr>
                            </m:ctrlPr>
                          </m:fPr>
                          <m:num>
                            <m:r>
                              <a:rPr lang="en-US" sz="1600" b="0" i="1" smtClean="0">
                                <a:solidFill>
                                  <a:schemeClr val="bg1"/>
                                </a:solidFill>
                                <a:latin typeface="Cambria Math"/>
                                <a:cs typeface="Times New Roman" pitchFamily="18" charset="0"/>
                              </a:rPr>
                              <m:t>𝐿</m:t>
                            </m:r>
                          </m:num>
                          <m:den>
                            <m:r>
                              <a:rPr lang="en-US" sz="1600" b="0" i="1" smtClean="0">
                                <a:solidFill>
                                  <a:schemeClr val="bg1"/>
                                </a:solidFill>
                                <a:latin typeface="Cambria Math"/>
                                <a:cs typeface="Times New Roman" pitchFamily="18" charset="0"/>
                              </a:rPr>
                              <m:t>2</m:t>
                            </m:r>
                          </m:den>
                        </m:f>
                        <m:r>
                          <a:rPr lang="en-US" sz="1600" b="0" i="1" smtClean="0">
                            <a:solidFill>
                              <a:schemeClr val="bg1"/>
                            </a:solidFill>
                            <a:latin typeface="Cambria Math"/>
                            <a:cs typeface="Times New Roman" pitchFamily="18" charset="0"/>
                          </a:rPr>
                          <m:t>−</m:t>
                        </m:r>
                        <m:r>
                          <a:rPr lang="en-US" sz="1600" b="0" i="1" smtClean="0">
                            <a:solidFill>
                              <a:schemeClr val="bg1"/>
                            </a:solidFill>
                            <a:latin typeface="Cambria Math"/>
                            <a:cs typeface="Times New Roman" pitchFamily="18" charset="0"/>
                          </a:rPr>
                          <m:t>𝑤</m:t>
                        </m:r>
                      </m:e>
                    </m:d>
                  </m:oMath>
                </a14:m>
                <a:r>
                  <a:rPr lang="en-US" sz="1600" i="1" smtClean="0">
                    <a:solidFill>
                      <a:schemeClr val="bg1"/>
                    </a:solidFill>
                    <a:latin typeface="Times New Roman" pitchFamily="18" charset="0"/>
                    <a:cs typeface="Times New Roman" pitchFamily="18" charset="0"/>
                  </a:rPr>
                  <a:t>w</a:t>
                </a:r>
              </a:p>
              <a:p>
                <a:pPr algn="r"/>
                <a:r>
                  <a:rPr lang="en-US" sz="1600" i="1">
                    <a:solidFill>
                      <a:schemeClr val="bg1"/>
                    </a:solidFill>
                    <a:latin typeface="Times New Roman" pitchFamily="18" charset="0"/>
                    <a:cs typeface="Times New Roman" pitchFamily="18" charset="0"/>
                  </a:rPr>
                  <a:t>Z </a:t>
                </a:r>
                <a:r>
                  <a:rPr lang="en-US" sz="1600">
                    <a:solidFill>
                      <a:schemeClr val="bg1"/>
                    </a:solidFill>
                    <a:latin typeface="Times New Roman" pitchFamily="18" charset="0"/>
                    <a:cs typeface="Times New Roman" pitchFamily="18" charset="0"/>
                  </a:rPr>
                  <a:t>= </a:t>
                </a:r>
                <a14:m>
                  <m:oMath xmlns:m="http://schemas.openxmlformats.org/officeDocument/2006/math">
                    <m:d>
                      <m:dPr>
                        <m:ctrlPr>
                          <a:rPr lang="en-US" sz="1600" i="1">
                            <a:solidFill>
                              <a:schemeClr val="bg1"/>
                            </a:solidFill>
                            <a:latin typeface="Cambria Math"/>
                            <a:cs typeface="Times New Roman" pitchFamily="18" charset="0"/>
                          </a:rPr>
                        </m:ctrlPr>
                      </m:dPr>
                      <m:e>
                        <m:f>
                          <m:fPr>
                            <m:ctrlPr>
                              <a:rPr lang="en-US" sz="1600" i="1">
                                <a:solidFill>
                                  <a:schemeClr val="bg1"/>
                                </a:solidFill>
                                <a:latin typeface="Cambria Math"/>
                                <a:cs typeface="Times New Roman" pitchFamily="18" charset="0"/>
                              </a:rPr>
                            </m:ctrlPr>
                          </m:fPr>
                          <m:num>
                            <m:r>
                              <a:rPr lang="en-US" sz="1600" b="0" i="1">
                                <a:solidFill>
                                  <a:schemeClr val="bg1"/>
                                </a:solidFill>
                                <a:latin typeface="Cambria Math"/>
                                <a:cs typeface="Times New Roman" pitchFamily="18" charset="0"/>
                              </a:rPr>
                              <m:t>𝐿</m:t>
                            </m:r>
                          </m:num>
                          <m:den>
                            <m:r>
                              <a:rPr lang="en-US" sz="1600" b="0" i="1">
                                <a:solidFill>
                                  <a:schemeClr val="bg1"/>
                                </a:solidFill>
                                <a:latin typeface="Cambria Math"/>
                                <a:cs typeface="Times New Roman" pitchFamily="18" charset="0"/>
                              </a:rPr>
                              <m:t>2</m:t>
                            </m:r>
                          </m:den>
                        </m:f>
                        <m:r>
                          <a:rPr lang="en-US" sz="1600" b="0" i="1" smtClean="0">
                            <a:solidFill>
                              <a:schemeClr val="bg1"/>
                            </a:solidFill>
                            <a:latin typeface="Cambria Math"/>
                            <a:cs typeface="Times New Roman" pitchFamily="18" charset="0"/>
                          </a:rPr>
                          <m:t>𝑤</m:t>
                        </m:r>
                        <m:r>
                          <a:rPr lang="en-US" sz="1600" b="0" i="1">
                            <a:solidFill>
                              <a:schemeClr val="bg1"/>
                            </a:solidFill>
                            <a:latin typeface="Cambria Math"/>
                            <a:cs typeface="Times New Roman" pitchFamily="18" charset="0"/>
                          </a:rPr>
                          <m:t>−</m:t>
                        </m:r>
                        <m:sSup>
                          <m:sSupPr>
                            <m:ctrlPr>
                              <a:rPr lang="en-US" sz="1600" i="1" smtClean="0">
                                <a:solidFill>
                                  <a:schemeClr val="bg1"/>
                                </a:solidFill>
                                <a:latin typeface="Cambria Math"/>
                                <a:cs typeface="Times New Roman" pitchFamily="18" charset="0"/>
                              </a:rPr>
                            </m:ctrlPr>
                          </m:sSupPr>
                          <m:e>
                            <m:r>
                              <a:rPr lang="en-US" sz="1600" b="0" i="1" smtClean="0">
                                <a:solidFill>
                                  <a:schemeClr val="bg1"/>
                                </a:solidFill>
                                <a:latin typeface="Cambria Math"/>
                                <a:cs typeface="Times New Roman" pitchFamily="18" charset="0"/>
                              </a:rPr>
                              <m:t>𝑤</m:t>
                            </m:r>
                          </m:e>
                          <m:sup>
                            <m:r>
                              <a:rPr lang="en-US" sz="1600" b="0" i="1" smtClean="0">
                                <a:solidFill>
                                  <a:schemeClr val="bg1"/>
                                </a:solidFill>
                                <a:latin typeface="Cambria Math"/>
                                <a:cs typeface="Times New Roman" pitchFamily="18" charset="0"/>
                              </a:rPr>
                              <m:t>2</m:t>
                            </m:r>
                          </m:sup>
                        </m:sSup>
                      </m:e>
                    </m:d>
                  </m:oMath>
                </a14:m>
                <a:endParaRPr lang="en-US" sz="1600" i="1">
                  <a:solidFill>
                    <a:schemeClr val="bg1"/>
                  </a:solidFill>
                  <a:latin typeface="Times New Roman" pitchFamily="18" charset="0"/>
                  <a:cs typeface="Times New Roman" pitchFamily="18" charset="0"/>
                </a:endParaRPr>
              </a:p>
              <a:p>
                <a:pPr algn="r">
                  <a:spcBef>
                    <a:spcPts val="1200"/>
                  </a:spcBef>
                </a:pPr>
                <a:r>
                  <a:rPr lang="en-US" sz="1600" smtClean="0">
                    <a:solidFill>
                      <a:schemeClr val="bg1"/>
                    </a:solidFill>
                    <a:latin typeface="Times New Roman" pitchFamily="18" charset="0"/>
                    <a:cs typeface="Times New Roman" pitchFamily="18" charset="0"/>
                  </a:rPr>
                  <a:t>Max Z if  z’ = 0</a:t>
                </a:r>
              </a:p>
              <a:p>
                <a:pPr algn="r">
                  <a:spcBef>
                    <a:spcPts val="1200"/>
                  </a:spcBef>
                </a:pPr>
                <a:r>
                  <a:rPr lang="en-US" sz="1600" smtClean="0">
                    <a:solidFill>
                      <a:schemeClr val="bg1"/>
                    </a:solidFill>
                    <a:latin typeface="Times New Roman" pitchFamily="18" charset="0"/>
                    <a:cs typeface="Times New Roman" pitchFamily="18" charset="0"/>
                  </a:rPr>
                  <a:t> </a:t>
                </a:r>
                <a:r>
                  <a:rPr lang="en-US" sz="1600" smtClean="0">
                    <a:solidFill>
                      <a:schemeClr val="bg1"/>
                    </a:solidFill>
                    <a:latin typeface="Times New Roman" pitchFamily="18" charset="0"/>
                    <a:cs typeface="Times New Roman" pitchFamily="18" charset="0"/>
                    <a:sym typeface="Wingdings" pitchFamily="2" charset="2"/>
                  </a:rPr>
                  <a:t> </a:t>
                </a:r>
                <a14:m>
                  <m:oMath xmlns:m="http://schemas.openxmlformats.org/officeDocument/2006/math">
                    <m:f>
                      <m:fPr>
                        <m:ctrlPr>
                          <a:rPr lang="en-US" sz="1600" i="1">
                            <a:solidFill>
                              <a:schemeClr val="bg1"/>
                            </a:solidFill>
                            <a:latin typeface="Cambria Math"/>
                            <a:cs typeface="Times New Roman" pitchFamily="18" charset="0"/>
                          </a:rPr>
                        </m:ctrlPr>
                      </m:fPr>
                      <m:num>
                        <m:r>
                          <a:rPr lang="en-US" sz="1600" b="0" i="1" smtClean="0">
                            <a:solidFill>
                              <a:schemeClr val="bg1"/>
                            </a:solidFill>
                            <a:latin typeface="Cambria Math"/>
                            <a:cs typeface="Times New Roman" pitchFamily="18" charset="0"/>
                          </a:rPr>
                          <m:t>𝑑𝑍</m:t>
                        </m:r>
                      </m:num>
                      <m:den>
                        <m:r>
                          <a:rPr lang="en-US" sz="1600" b="0" i="1" smtClean="0">
                            <a:solidFill>
                              <a:schemeClr val="bg1"/>
                            </a:solidFill>
                            <a:latin typeface="Cambria Math"/>
                            <a:cs typeface="Times New Roman" pitchFamily="18" charset="0"/>
                          </a:rPr>
                          <m:t>𝑑𝑤</m:t>
                        </m:r>
                      </m:den>
                    </m:f>
                  </m:oMath>
                </a14:m>
                <a:r>
                  <a:rPr lang="en-US" sz="1600" i="1">
                    <a:solidFill>
                      <a:schemeClr val="bg1"/>
                    </a:solidFill>
                    <a:latin typeface="Times New Roman" pitchFamily="18" charset="0"/>
                    <a:cs typeface="Times New Roman" pitchFamily="18" charset="0"/>
                  </a:rPr>
                  <a:t> = </a:t>
                </a:r>
                <a14:m>
                  <m:oMath xmlns:m="http://schemas.openxmlformats.org/officeDocument/2006/math">
                    <m:f>
                      <m:fPr>
                        <m:ctrlPr>
                          <a:rPr lang="en-US" sz="1600" i="1" smtClean="0">
                            <a:solidFill>
                              <a:schemeClr val="bg1"/>
                            </a:solidFill>
                            <a:latin typeface="Cambria Math"/>
                            <a:cs typeface="Times New Roman" pitchFamily="18" charset="0"/>
                          </a:rPr>
                        </m:ctrlPr>
                      </m:fPr>
                      <m:num>
                        <m:r>
                          <a:rPr lang="en-US" sz="1600" b="0" i="1" smtClean="0">
                            <a:solidFill>
                              <a:schemeClr val="bg1"/>
                            </a:solidFill>
                            <a:latin typeface="Cambria Math"/>
                            <a:cs typeface="Times New Roman" pitchFamily="18" charset="0"/>
                          </a:rPr>
                          <m:t>𝐿</m:t>
                        </m:r>
                      </m:num>
                      <m:den>
                        <m:r>
                          <a:rPr lang="en-US" sz="1600" b="0" i="1" smtClean="0">
                            <a:solidFill>
                              <a:schemeClr val="bg1"/>
                            </a:solidFill>
                            <a:latin typeface="Cambria Math"/>
                            <a:cs typeface="Times New Roman" pitchFamily="18" charset="0"/>
                          </a:rPr>
                          <m:t>2</m:t>
                        </m:r>
                      </m:den>
                    </m:f>
                    <m:r>
                      <a:rPr lang="en-US" sz="1600" b="0" i="1">
                        <a:solidFill>
                          <a:schemeClr val="bg1"/>
                        </a:solidFill>
                        <a:latin typeface="Cambria Math"/>
                        <a:ea typeface="Cambria Math"/>
                        <a:cs typeface="Times New Roman" pitchFamily="18" charset="0"/>
                      </a:rPr>
                      <m:t>−</m:t>
                    </m:r>
                    <m:r>
                      <a:rPr lang="en-US" sz="1600" b="0" i="1" smtClean="0">
                        <a:solidFill>
                          <a:schemeClr val="bg1"/>
                        </a:solidFill>
                        <a:latin typeface="Cambria Math"/>
                        <a:ea typeface="Cambria Math"/>
                        <a:cs typeface="Times New Roman" pitchFamily="18" charset="0"/>
                      </a:rPr>
                      <m:t>2</m:t>
                    </m:r>
                    <m:r>
                      <a:rPr lang="en-US" sz="1600" b="0" i="1" smtClean="0">
                        <a:solidFill>
                          <a:schemeClr val="bg1"/>
                        </a:solidFill>
                        <a:latin typeface="Cambria Math"/>
                        <a:ea typeface="Cambria Math"/>
                        <a:cs typeface="Times New Roman" pitchFamily="18" charset="0"/>
                      </a:rPr>
                      <m:t>𝑤</m:t>
                    </m:r>
                  </m:oMath>
                </a14:m>
                <a:r>
                  <a:rPr lang="en-US" sz="1600" i="1" smtClean="0">
                    <a:solidFill>
                      <a:schemeClr val="bg1"/>
                    </a:solidFill>
                    <a:latin typeface="Times New Roman" pitchFamily="18" charset="0"/>
                    <a:cs typeface="Times New Roman" pitchFamily="18" charset="0"/>
                  </a:rPr>
                  <a:t> = 0</a:t>
                </a:r>
              </a:p>
              <a:p>
                <a:pPr algn="r">
                  <a:spcBef>
                    <a:spcPts val="1200"/>
                  </a:spcBef>
                </a:pPr>
                <a14:m>
                  <m:oMath xmlns:m="http://schemas.openxmlformats.org/officeDocument/2006/math">
                    <m:r>
                      <a:rPr lang="en-US" sz="2000" b="0" i="1" smtClean="0">
                        <a:solidFill>
                          <a:schemeClr val="bg1"/>
                        </a:solidFill>
                        <a:latin typeface="Cambria Math"/>
                        <a:cs typeface="Times New Roman" pitchFamily="18" charset="0"/>
                      </a:rPr>
                      <m:t>2</m:t>
                    </m:r>
                    <m:r>
                      <a:rPr lang="en-US" sz="2000" b="0" i="1" smtClean="0">
                        <a:solidFill>
                          <a:schemeClr val="bg1"/>
                        </a:solidFill>
                        <a:latin typeface="Cambria Math"/>
                        <a:cs typeface="Times New Roman" pitchFamily="18" charset="0"/>
                      </a:rPr>
                      <m:t>𝑤</m:t>
                    </m:r>
                    <m:r>
                      <a:rPr lang="en-US" sz="2000" b="0" i="1" smtClean="0">
                        <a:solidFill>
                          <a:schemeClr val="bg1"/>
                        </a:solidFill>
                        <a:latin typeface="Cambria Math"/>
                        <a:cs typeface="Times New Roman" pitchFamily="18" charset="0"/>
                      </a:rPr>
                      <m:t>=</m:t>
                    </m:r>
                    <m:f>
                      <m:fPr>
                        <m:ctrlPr>
                          <a:rPr lang="en-US" sz="2000" i="1">
                            <a:solidFill>
                              <a:schemeClr val="bg1"/>
                            </a:solidFill>
                            <a:latin typeface="Cambria Math"/>
                            <a:cs typeface="Times New Roman" pitchFamily="18" charset="0"/>
                          </a:rPr>
                        </m:ctrlPr>
                      </m:fPr>
                      <m:num>
                        <m:r>
                          <a:rPr lang="en-US" sz="2000" b="0" i="1">
                            <a:solidFill>
                              <a:schemeClr val="bg1"/>
                            </a:solidFill>
                            <a:latin typeface="Cambria Math"/>
                            <a:cs typeface="Times New Roman" pitchFamily="18" charset="0"/>
                          </a:rPr>
                          <m:t>𝐿</m:t>
                        </m:r>
                      </m:num>
                      <m:den>
                        <m:r>
                          <a:rPr lang="en-US" sz="2000" b="0" i="1">
                            <a:solidFill>
                              <a:schemeClr val="bg1"/>
                            </a:solidFill>
                            <a:latin typeface="Cambria Math"/>
                            <a:cs typeface="Times New Roman" pitchFamily="18" charset="0"/>
                          </a:rPr>
                          <m:t>2</m:t>
                        </m:r>
                      </m:den>
                    </m:f>
                  </m:oMath>
                </a14:m>
                <a:r>
                  <a:rPr lang="en-US" sz="1600" i="1">
                    <a:solidFill>
                      <a:schemeClr val="bg1"/>
                    </a:solidFill>
                    <a:latin typeface="Times New Roman" pitchFamily="18" charset="0"/>
                    <a:cs typeface="Times New Roman" pitchFamily="18" charset="0"/>
                  </a:rPr>
                  <a:t> </a:t>
                </a:r>
                <a:endParaRPr lang="en-US" sz="1600" i="1" smtClean="0">
                  <a:solidFill>
                    <a:schemeClr val="bg1"/>
                  </a:solidFill>
                  <a:latin typeface="Times New Roman" pitchFamily="18" charset="0"/>
                  <a:cs typeface="Times New Roman" pitchFamily="18" charset="0"/>
                </a:endParaRPr>
              </a:p>
              <a:p>
                <a:pPr algn="r">
                  <a:spcBef>
                    <a:spcPts val="1200"/>
                  </a:spcBef>
                </a:pPr>
                <a:endParaRPr lang="en-US" sz="800" i="1" smtClean="0">
                  <a:solidFill>
                    <a:schemeClr val="bg1"/>
                  </a:solidFill>
                  <a:latin typeface="Times New Roman" pitchFamily="18" charset="0"/>
                  <a:cs typeface="Times New Roman" pitchFamily="18" charset="0"/>
                </a:endParaRPr>
              </a:p>
              <a:p>
                <a:pPr algn="r">
                  <a:spcBef>
                    <a:spcPts val="2400"/>
                  </a:spcBef>
                </a:pPr>
                <a14:m>
                  <m:oMathPara xmlns:m="http://schemas.openxmlformats.org/officeDocument/2006/math">
                    <m:oMathParaPr>
                      <m:jc m:val="right"/>
                    </m:oMathParaPr>
                    <m:oMath xmlns:m="http://schemas.openxmlformats.org/officeDocument/2006/math">
                      <m:r>
                        <a:rPr lang="en-US" sz="1600" b="0" i="1" smtClean="0">
                          <a:solidFill>
                            <a:schemeClr val="bg1"/>
                          </a:solidFill>
                          <a:latin typeface="Cambria Math"/>
                          <a:cs typeface="Times New Roman" pitchFamily="18" charset="0"/>
                        </a:rPr>
                        <m:t>𝑤</m:t>
                      </m:r>
                      <m:r>
                        <a:rPr lang="en-US" sz="1600" b="0" i="1">
                          <a:solidFill>
                            <a:schemeClr val="bg1"/>
                          </a:solidFill>
                          <a:latin typeface="Cambria Math"/>
                          <a:cs typeface="Times New Roman" pitchFamily="18" charset="0"/>
                        </a:rPr>
                        <m:t>=</m:t>
                      </m:r>
                      <m:f>
                        <m:fPr>
                          <m:ctrlPr>
                            <a:rPr lang="en-US" sz="1600" i="1">
                              <a:solidFill>
                                <a:schemeClr val="bg1"/>
                              </a:solidFill>
                              <a:latin typeface="Cambria Math"/>
                              <a:cs typeface="Times New Roman" pitchFamily="18" charset="0"/>
                            </a:rPr>
                          </m:ctrlPr>
                        </m:fPr>
                        <m:num>
                          <m:r>
                            <a:rPr lang="en-US" sz="1600" b="0" i="1">
                              <a:solidFill>
                                <a:schemeClr val="bg1"/>
                              </a:solidFill>
                              <a:latin typeface="Cambria Math"/>
                              <a:cs typeface="Times New Roman" pitchFamily="18" charset="0"/>
                            </a:rPr>
                            <m:t>𝐿</m:t>
                          </m:r>
                        </m:num>
                        <m:den>
                          <m:r>
                            <a:rPr lang="en-US" sz="1600" b="0" i="1" smtClean="0">
                              <a:solidFill>
                                <a:schemeClr val="bg1"/>
                              </a:solidFill>
                              <a:latin typeface="Cambria Math"/>
                              <a:cs typeface="Times New Roman" pitchFamily="18" charset="0"/>
                            </a:rPr>
                            <m:t>4</m:t>
                          </m:r>
                        </m:den>
                      </m:f>
                    </m:oMath>
                  </m:oMathPara>
                </a14:m>
                <a:endParaRPr lang="en-US" sz="1600" i="1">
                  <a:solidFill>
                    <a:schemeClr val="bg1"/>
                  </a:solidFill>
                  <a:latin typeface="Times New Roman" pitchFamily="18" charset="0"/>
                  <a:cs typeface="Times New Roman" pitchFamily="18" charset="0"/>
                </a:endParaRPr>
              </a:p>
              <a:p>
                <a:pPr algn="r"/>
                <a:endParaRPr lang="en-US" sz="1600" i="1" smtClean="0">
                  <a:solidFill>
                    <a:schemeClr val="bg1"/>
                  </a:solidFill>
                  <a:latin typeface="Times New Roman" pitchFamily="18" charset="0"/>
                  <a:cs typeface="Times New Roman" pitchFamily="18" charset="0"/>
                </a:endParaRPr>
              </a:p>
              <a:p>
                <a:pPr algn="r"/>
                <a:endParaRPr lang="en-US" sz="1600" i="1">
                  <a:solidFill>
                    <a:schemeClr val="bg1"/>
                  </a:solidFill>
                  <a:latin typeface="Times New Roman" pitchFamily="18" charset="0"/>
                  <a:cs typeface="Times New Roman" pitchFamily="18" charset="0"/>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3519376" y="155023"/>
                <a:ext cx="1892595" cy="5125634"/>
              </a:xfrm>
              <a:prstGeom prst="rect">
                <a:avLst/>
              </a:prstGeom>
              <a:blipFill rotWithShape="1">
                <a:blip r:embed="rId3"/>
                <a:stretch>
                  <a:fillRect t="-357" r="-707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6283842" y="244549"/>
                <a:ext cx="2030818" cy="3392275"/>
              </a:xfrm>
              <a:prstGeom prst="rect">
                <a:avLst/>
              </a:prstGeom>
              <a:noFill/>
            </p:spPr>
            <p:txBody>
              <a:bodyPr wrap="square" rtlCol="0">
                <a:spAutoFit/>
              </a:bodyPr>
              <a:lstStyle/>
              <a:p>
                <a:r>
                  <a:rPr lang="en-US" kern="0" smtClean="0">
                    <a:solidFill>
                      <a:schemeClr val="bg1"/>
                    </a:solidFill>
                    <a:latin typeface="Times New Roman" pitchFamily="18" charset="0"/>
                    <a:cs typeface="Times New Roman" pitchFamily="18" charset="0"/>
                  </a:rPr>
                  <a:t>Thus, </a:t>
                </a:r>
                <a:r>
                  <a:rPr lang="en-US" b="1" i="1" kern="0" smtClean="0">
                    <a:solidFill>
                      <a:schemeClr val="bg1"/>
                    </a:solidFill>
                    <a:latin typeface="Times New Roman" pitchFamily="18" charset="0"/>
                    <a:cs typeface="Times New Roman" pitchFamily="18" charset="0"/>
                  </a:rPr>
                  <a:t>Z</a:t>
                </a:r>
                <a:r>
                  <a:rPr lang="en-US" kern="0" smtClean="0">
                    <a:solidFill>
                      <a:schemeClr val="bg1"/>
                    </a:solidFill>
                    <a:latin typeface="Times New Roman" pitchFamily="18" charset="0"/>
                    <a:cs typeface="Times New Roman" pitchFamily="18" charset="0"/>
                  </a:rPr>
                  <a:t> = </a:t>
                </a:r>
                <a:r>
                  <a:rPr lang="en-US" b="1" i="1" kern="0" smtClean="0">
                    <a:solidFill>
                      <a:schemeClr val="bg1"/>
                    </a:solidFill>
                    <a:latin typeface="Times New Roman" pitchFamily="18" charset="0"/>
                    <a:cs typeface="Times New Roman" pitchFamily="18" charset="0"/>
                  </a:rPr>
                  <a:t>wh</a:t>
                </a:r>
                <a:r>
                  <a:rPr lang="en-US" kern="0" smtClean="0">
                    <a:solidFill>
                      <a:schemeClr val="bg1"/>
                    </a:solidFill>
                    <a:latin typeface="Times New Roman" pitchFamily="18" charset="0"/>
                    <a:cs typeface="Times New Roman" pitchFamily="18" charset="0"/>
                  </a:rPr>
                  <a:t> will be maximum subject to  </a:t>
                </a:r>
              </a:p>
              <a:p>
                <a:r>
                  <a:rPr lang="en-US" b="1" smtClean="0">
                    <a:solidFill>
                      <a:schemeClr val="bg1"/>
                    </a:solidFill>
                    <a:latin typeface="Times New Roman" pitchFamily="18" charset="0"/>
                    <a:cs typeface="Times New Roman" pitchFamily="18" charset="0"/>
                  </a:rPr>
                  <a:t>2</a:t>
                </a:r>
                <a:r>
                  <a:rPr lang="en-US" b="1" i="1" smtClean="0">
                    <a:solidFill>
                      <a:schemeClr val="bg1"/>
                    </a:solidFill>
                    <a:latin typeface="Times New Roman" pitchFamily="18" charset="0"/>
                    <a:cs typeface="Times New Roman" pitchFamily="18" charset="0"/>
                  </a:rPr>
                  <a:t>(w </a:t>
                </a:r>
                <a:r>
                  <a:rPr lang="en-US" b="1">
                    <a:solidFill>
                      <a:schemeClr val="bg1"/>
                    </a:solidFill>
                    <a:latin typeface="Times New Roman" pitchFamily="18" charset="0"/>
                    <a:cs typeface="Times New Roman" pitchFamily="18" charset="0"/>
                  </a:rPr>
                  <a:t>+ </a:t>
                </a:r>
                <a:r>
                  <a:rPr lang="en-US" b="1" i="1">
                    <a:solidFill>
                      <a:schemeClr val="bg1"/>
                    </a:solidFill>
                    <a:latin typeface="Times New Roman" pitchFamily="18" charset="0"/>
                    <a:cs typeface="Times New Roman" pitchFamily="18" charset="0"/>
                  </a:rPr>
                  <a:t>h) </a:t>
                </a:r>
                <a:r>
                  <a:rPr lang="en-US" b="1">
                    <a:solidFill>
                      <a:schemeClr val="bg1"/>
                    </a:solidFill>
                    <a:latin typeface="Times New Roman" pitchFamily="18" charset="0"/>
                    <a:cs typeface="Times New Roman" pitchFamily="18" charset="0"/>
                  </a:rPr>
                  <a:t>= </a:t>
                </a:r>
                <a:r>
                  <a:rPr lang="en-US" b="1" i="1" smtClean="0">
                    <a:solidFill>
                      <a:schemeClr val="bg1"/>
                    </a:solidFill>
                    <a:latin typeface="Times New Roman" pitchFamily="18" charset="0"/>
                    <a:cs typeface="Times New Roman" pitchFamily="18" charset="0"/>
                  </a:rPr>
                  <a:t>L</a:t>
                </a:r>
                <a:r>
                  <a:rPr lang="en-US" smtClean="0">
                    <a:solidFill>
                      <a:schemeClr val="bg1"/>
                    </a:solidFill>
                    <a:latin typeface="Times New Roman" pitchFamily="18" charset="0"/>
                    <a:cs typeface="Times New Roman" pitchFamily="18" charset="0"/>
                  </a:rPr>
                  <a:t>; </a:t>
                </a:r>
              </a:p>
              <a:p>
                <a:r>
                  <a:rPr lang="en-US" b="1" smtClean="0">
                    <a:solidFill>
                      <a:schemeClr val="bg1"/>
                    </a:solidFill>
                    <a:latin typeface="Times New Roman" pitchFamily="18" charset="0"/>
                    <a:cs typeface="Times New Roman" pitchFamily="18" charset="0"/>
                  </a:rPr>
                  <a:t>w ≥ 0; </a:t>
                </a:r>
                <a:r>
                  <a:rPr lang="en-US" smtClean="0">
                    <a:solidFill>
                      <a:schemeClr val="bg1"/>
                    </a:solidFill>
                    <a:latin typeface="Times New Roman" pitchFamily="18" charset="0"/>
                    <a:cs typeface="Times New Roman" pitchFamily="18" charset="0"/>
                  </a:rPr>
                  <a:t>and </a:t>
                </a:r>
              </a:p>
              <a:p>
                <a:r>
                  <a:rPr lang="en-US" b="1" smtClean="0">
                    <a:solidFill>
                      <a:schemeClr val="bg1"/>
                    </a:solidFill>
                    <a:latin typeface="Times New Roman" pitchFamily="18" charset="0"/>
                    <a:cs typeface="Times New Roman" pitchFamily="18" charset="0"/>
                  </a:rPr>
                  <a:t>h ≥ 0</a:t>
                </a:r>
                <a:r>
                  <a:rPr lang="en-US" smtClean="0">
                    <a:solidFill>
                      <a:schemeClr val="bg1"/>
                    </a:solidFill>
                    <a:latin typeface="Times New Roman" pitchFamily="18" charset="0"/>
                    <a:cs typeface="Times New Roman" pitchFamily="18" charset="0"/>
                  </a:rPr>
                  <a:t> </a:t>
                </a:r>
              </a:p>
              <a:p>
                <a:endParaRPr lang="en-US">
                  <a:solidFill>
                    <a:schemeClr val="bg1"/>
                  </a:solidFill>
                  <a:latin typeface="Times New Roman" pitchFamily="18" charset="0"/>
                  <a:cs typeface="Times New Roman" pitchFamily="18" charset="0"/>
                </a:endParaRPr>
              </a:p>
              <a:p>
                <a:r>
                  <a:rPr lang="en-US" smtClean="0">
                    <a:solidFill>
                      <a:schemeClr val="bg1"/>
                    </a:solidFill>
                    <a:latin typeface="Times New Roman" pitchFamily="18" charset="0"/>
                    <a:cs typeface="Times New Roman" pitchFamily="18" charset="0"/>
                  </a:rPr>
                  <a:t>if </a:t>
                </a:r>
              </a:p>
              <a:p>
                <a:endParaRPr lang="en-US" smtClean="0">
                  <a:solidFill>
                    <a:schemeClr val="bg1"/>
                  </a:solidFill>
                  <a:latin typeface="Times New Roman" pitchFamily="18" charset="0"/>
                  <a:cs typeface="Times New Roman" pitchFamily="18" charset="0"/>
                </a:endParaRPr>
              </a:p>
              <a:p>
                <a:r>
                  <a:rPr lang="en-US" sz="2400" b="1" i="1" smtClean="0">
                    <a:solidFill>
                      <a:schemeClr val="bg1"/>
                    </a:solidFill>
                    <a:latin typeface="Times New Roman" pitchFamily="18" charset="0"/>
                    <a:cs typeface="Times New Roman" pitchFamily="18" charset="0"/>
                  </a:rPr>
                  <a:t>h = w = </a:t>
                </a:r>
                <a14:m>
                  <m:oMath xmlns:m="http://schemas.openxmlformats.org/officeDocument/2006/math">
                    <m:f>
                      <m:fPr>
                        <m:ctrlPr>
                          <a:rPr lang="en-US" sz="2400" b="1" i="1" smtClean="0">
                            <a:solidFill>
                              <a:schemeClr val="bg1"/>
                            </a:solidFill>
                            <a:latin typeface="Cambria Math"/>
                            <a:cs typeface="Times New Roman" pitchFamily="18" charset="0"/>
                          </a:rPr>
                        </m:ctrlPr>
                      </m:fPr>
                      <m:num>
                        <m:r>
                          <a:rPr lang="en-US" sz="2400" b="1" i="1" smtClean="0">
                            <a:solidFill>
                              <a:schemeClr val="bg1"/>
                            </a:solidFill>
                            <a:latin typeface="Cambria Math"/>
                            <a:cs typeface="Times New Roman" pitchFamily="18" charset="0"/>
                          </a:rPr>
                          <m:t>𝑳</m:t>
                        </m:r>
                      </m:num>
                      <m:den>
                        <m:r>
                          <a:rPr lang="en-US" sz="2400" b="1" i="1" smtClean="0">
                            <a:solidFill>
                              <a:schemeClr val="bg1"/>
                            </a:solidFill>
                            <a:latin typeface="Cambria Math"/>
                            <a:cs typeface="Times New Roman" pitchFamily="18" charset="0"/>
                          </a:rPr>
                          <m:t>𝟒</m:t>
                        </m:r>
                      </m:den>
                    </m:f>
                  </m:oMath>
                </a14:m>
                <a:endParaRPr lang="en-US" sz="2400" b="1" i="1">
                  <a:solidFill>
                    <a:srgbClr val="7030A0"/>
                  </a:solidFill>
                  <a:latin typeface="Times New Roman" pitchFamily="18" charset="0"/>
                  <a:cs typeface="Times New Roman" pitchFamily="18" charset="0"/>
                </a:endParaRPr>
              </a:p>
              <a:p>
                <a:endParaRPr lang="en-US" kern="0">
                  <a:solidFill>
                    <a:schemeClr val="bg1"/>
                  </a:solidFill>
                  <a:latin typeface="Times New Roman" pitchFamily="18" charset="0"/>
                  <a:cs typeface="Times New Roman" pitchFamily="18"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6283842" y="244549"/>
                <a:ext cx="2030818" cy="3392275"/>
              </a:xfrm>
              <a:prstGeom prst="rect">
                <a:avLst/>
              </a:prstGeom>
              <a:blipFill rotWithShape="1">
                <a:blip r:embed="rId4"/>
                <a:stretch>
                  <a:fillRect l="-4805" t="-898" b="-1795"/>
                </a:stretch>
              </a:blipFill>
            </p:spPr>
            <p:txBody>
              <a:bodyPr/>
              <a:lstStyle/>
              <a:p>
                <a:r>
                  <a:rPr lang="en-US">
                    <a:noFill/>
                  </a:rPr>
                  <a:t> </a:t>
                </a:r>
              </a:p>
            </p:txBody>
          </p:sp>
        </mc:Fallback>
      </mc:AlternateContent>
    </p:spTree>
    <p:extLst>
      <p:ext uri="{BB962C8B-B14F-4D97-AF65-F5344CB8AC3E}">
        <p14:creationId xmlns:p14="http://schemas.microsoft.com/office/powerpoint/2010/main" val="20631447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a:effectLst>
                  <a:outerShdw blurRad="38100" dist="38100" dir="2700000" algn="tl">
                    <a:srgbClr val="000000">
                      <a:alpha val="43137"/>
                    </a:srgbClr>
                  </a:outerShdw>
                </a:effectLst>
              </a:rPr>
              <a:t>Based on the preceding two examples, the general OR model can be organized </a:t>
            </a:r>
            <a:r>
              <a:rPr lang="en-US" smtClean="0">
                <a:effectLst>
                  <a:outerShdw blurRad="38100" dist="38100" dir="2700000" algn="tl">
                    <a:srgbClr val="000000">
                      <a:alpha val="43137"/>
                    </a:srgbClr>
                  </a:outerShdw>
                </a:effectLst>
              </a:rPr>
              <a:t>in the </a:t>
            </a:r>
            <a:r>
              <a:rPr lang="en-US">
                <a:effectLst>
                  <a:outerShdw blurRad="38100" dist="38100" dir="2700000" algn="tl">
                    <a:srgbClr val="000000">
                      <a:alpha val="43137"/>
                    </a:srgbClr>
                  </a:outerShdw>
                </a:effectLst>
              </a:rPr>
              <a:t>following general format</a:t>
            </a:r>
            <a:r>
              <a:rPr lang="en-US" smtClean="0">
                <a:effectLst>
                  <a:outerShdw blurRad="38100" dist="38100" dir="2700000" algn="tl">
                    <a:srgbClr val="000000">
                      <a:alpha val="43137"/>
                    </a:srgbClr>
                  </a:outerShdw>
                </a:effectLst>
              </a:rPr>
              <a:t>:</a:t>
            </a:r>
          </a:p>
          <a:p>
            <a:pPr marL="0" indent="0">
              <a:buNone/>
            </a:pPr>
            <a:endParaRPr lang="en-US">
              <a:effectLst>
                <a:outerShdw blurRad="38100" dist="38100" dir="2700000" algn="tl">
                  <a:srgbClr val="000000">
                    <a:alpha val="43137"/>
                  </a:srgbClr>
                </a:outerShdw>
              </a:effectLst>
            </a:endParaRPr>
          </a:p>
          <a:p>
            <a:pPr marL="0" indent="0">
              <a:buNone/>
            </a:pPr>
            <a:r>
              <a:rPr lang="en-US" b="1">
                <a:solidFill>
                  <a:srgbClr val="00B0F0"/>
                </a:solidFill>
                <a:effectLst>
                  <a:outerShdw blurRad="38100" dist="38100" dir="2700000" algn="tl">
                    <a:srgbClr val="000000">
                      <a:alpha val="43137"/>
                    </a:srgbClr>
                  </a:outerShdw>
                </a:effectLst>
              </a:rPr>
              <a:t>Maximize </a:t>
            </a:r>
            <a:r>
              <a:rPr lang="en-US">
                <a:effectLst>
                  <a:outerShdw blurRad="38100" dist="38100" dir="2700000" algn="tl">
                    <a:srgbClr val="000000">
                      <a:alpha val="43137"/>
                    </a:srgbClr>
                  </a:outerShdw>
                </a:effectLst>
              </a:rPr>
              <a:t>or </a:t>
            </a:r>
            <a:r>
              <a:rPr lang="en-US" b="1">
                <a:solidFill>
                  <a:srgbClr val="00B0F0"/>
                </a:solidFill>
                <a:effectLst>
                  <a:outerShdw blurRad="38100" dist="38100" dir="2700000" algn="tl">
                    <a:srgbClr val="000000">
                      <a:alpha val="43137"/>
                    </a:srgbClr>
                  </a:outerShdw>
                </a:effectLst>
              </a:rPr>
              <a:t>minimize </a:t>
            </a:r>
            <a:r>
              <a:rPr lang="en-US" b="1" smtClean="0">
                <a:solidFill>
                  <a:srgbClr val="00B0F0"/>
                </a:solidFill>
                <a:effectLst>
                  <a:outerShdw blurRad="38100" dist="38100" dir="2700000" algn="tl">
                    <a:srgbClr val="000000">
                      <a:alpha val="43137"/>
                    </a:srgbClr>
                  </a:outerShdw>
                </a:effectLst>
              </a:rPr>
              <a:t>   </a:t>
            </a:r>
            <a:r>
              <a:rPr lang="en-US" smtClean="0">
                <a:effectLst>
                  <a:outerShdw blurRad="38100" dist="38100" dir="2700000" algn="tl">
                    <a:srgbClr val="000000">
                      <a:alpha val="43137"/>
                    </a:srgbClr>
                  </a:outerShdw>
                </a:effectLst>
              </a:rPr>
              <a:t>  </a:t>
            </a:r>
            <a:r>
              <a:rPr lang="en-US" b="1" smtClean="0">
                <a:solidFill>
                  <a:srgbClr val="FFFF00"/>
                </a:solidFill>
                <a:effectLst>
                  <a:outerShdw blurRad="38100" dist="38100" dir="2700000" algn="tl">
                    <a:srgbClr val="000000">
                      <a:alpha val="43137"/>
                    </a:srgbClr>
                  </a:outerShdw>
                </a:effectLst>
              </a:rPr>
              <a:t>Objective </a:t>
            </a:r>
            <a:r>
              <a:rPr lang="en-US" b="1">
                <a:solidFill>
                  <a:srgbClr val="FFFF00"/>
                </a:solidFill>
                <a:effectLst>
                  <a:outerShdw blurRad="38100" dist="38100" dir="2700000" algn="tl">
                    <a:srgbClr val="000000">
                      <a:alpha val="43137"/>
                    </a:srgbClr>
                  </a:outerShdw>
                </a:effectLst>
              </a:rPr>
              <a:t>Function</a:t>
            </a:r>
          </a:p>
          <a:p>
            <a:pPr marL="0" indent="0">
              <a:buNone/>
            </a:pPr>
            <a:r>
              <a:rPr lang="en-US" b="1">
                <a:solidFill>
                  <a:srgbClr val="00B0F0"/>
                </a:solidFill>
                <a:effectLst>
                  <a:outerShdw blurRad="38100" dist="38100" dir="2700000" algn="tl">
                    <a:srgbClr val="000000">
                      <a:alpha val="43137"/>
                    </a:srgbClr>
                  </a:outerShdw>
                </a:effectLst>
              </a:rPr>
              <a:t>subject to</a:t>
            </a:r>
          </a:p>
          <a:p>
            <a:pPr marL="2743200" indent="0">
              <a:buNone/>
            </a:pPr>
            <a:r>
              <a:rPr lang="en-US" b="1">
                <a:solidFill>
                  <a:srgbClr val="FFFF00"/>
                </a:solidFill>
                <a:effectLst>
                  <a:outerShdw blurRad="38100" dist="38100" dir="2700000" algn="tl">
                    <a:srgbClr val="000000">
                      <a:alpha val="43137"/>
                    </a:srgbClr>
                  </a:outerShdw>
                </a:effectLst>
              </a:rPr>
              <a:t>Constraints</a:t>
            </a:r>
          </a:p>
        </p:txBody>
      </p:sp>
      <p:sp>
        <p:nvSpPr>
          <p:cNvPr id="3" name="Title 2"/>
          <p:cNvSpPr>
            <a:spLocks noGrp="1"/>
          </p:cNvSpPr>
          <p:nvPr>
            <p:ph type="title"/>
          </p:nvPr>
        </p:nvSpPr>
        <p:spPr/>
        <p:txBody>
          <a:bodyPr/>
          <a:lstStyle/>
          <a:p>
            <a:r>
              <a:rPr lang="en-US" smtClean="0"/>
              <a:t>General OR Model</a:t>
            </a:r>
            <a:endParaRPr lang="en-US"/>
          </a:p>
        </p:txBody>
      </p:sp>
    </p:spTree>
    <p:extLst>
      <p:ext uri="{BB962C8B-B14F-4D97-AF65-F5344CB8AC3E}">
        <p14:creationId xmlns:p14="http://schemas.microsoft.com/office/powerpoint/2010/main" val="33963382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Diagonal Corner Rectangle 2"/>
          <p:cNvSpPr/>
          <p:nvPr/>
        </p:nvSpPr>
        <p:spPr>
          <a:xfrm>
            <a:off x="957944" y="1066800"/>
            <a:ext cx="6096000" cy="2645229"/>
          </a:xfrm>
          <a:prstGeom prst="round2DiagRect">
            <a:avLst>
              <a:gd name="adj1" fmla="val 16667"/>
              <a:gd name="adj2" fmla="val 0"/>
            </a:avLst>
          </a:prstGeom>
          <a:ln>
            <a:noFill/>
          </a:ln>
          <a:effectLst>
            <a:outerShdw blurRad="254000" dist="127000" dir="2700000" algn="tl" rotWithShape="0">
              <a:prstClr val="black">
                <a:alpha val="59000"/>
              </a:prstClr>
            </a:outerShdw>
          </a:effectLst>
          <a:scene3d>
            <a:camera prst="orthographicFront">
              <a:rot lat="0" lon="0" rev="0"/>
            </a:camera>
            <a:lightRig rig="balanced" dir="t">
              <a:rot lat="0" lon="0" rev="8700000"/>
            </a:lightRig>
          </a:scene3d>
          <a:sp3d prstMaterial="clear">
            <a:bevelT w="304800" h="2476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1262743" y="1635578"/>
            <a:ext cx="5682343" cy="1714500"/>
          </a:xfrm>
        </p:spPr>
        <p:txBody>
          <a:bodyPr anchor="ctr">
            <a:noAutofit/>
          </a:bodyPr>
          <a:lstStyle/>
          <a:p>
            <a:pPr algn="ctr"/>
            <a:r>
              <a:rPr lang="en-US" sz="4400" b="1" smtClean="0">
                <a:effectLst>
                  <a:outerShdw blurRad="50800" dist="139700" dir="2700000" algn="tl" rotWithShape="0">
                    <a:schemeClr val="bg1">
                      <a:alpha val="86000"/>
                    </a:schemeClr>
                  </a:outerShdw>
                </a:effectLst>
              </a:rPr>
              <a:t>OTHER EXAMPLE:</a:t>
            </a:r>
            <a:br>
              <a:rPr lang="en-US" sz="4400" b="1" smtClean="0">
                <a:effectLst>
                  <a:outerShdw blurRad="50800" dist="139700" dir="2700000" algn="tl" rotWithShape="0">
                    <a:schemeClr val="bg1">
                      <a:alpha val="86000"/>
                    </a:schemeClr>
                  </a:outerShdw>
                </a:effectLst>
              </a:rPr>
            </a:br>
            <a:r>
              <a:rPr lang="en-US" sz="4400" b="1" smtClean="0">
                <a:solidFill>
                  <a:srgbClr val="FFFF00"/>
                </a:solidFill>
                <a:effectLst>
                  <a:outerShdw blurRad="50800" dist="139700" dir="2700000" algn="tl" rotWithShape="0">
                    <a:schemeClr val="bg1">
                      <a:alpha val="86000"/>
                    </a:schemeClr>
                  </a:outerShdw>
                </a:effectLst>
              </a:rPr>
              <a:t>Reddy Mikks Example</a:t>
            </a:r>
            <a:endParaRPr lang="en-US" sz="4400">
              <a:solidFill>
                <a:srgbClr val="FFFF00"/>
              </a:solidFill>
              <a:effectLst>
                <a:outerShdw blurRad="50800" dist="139700" dir="2700000" algn="tl" rotWithShape="0">
                  <a:schemeClr val="bg1">
                    <a:alpha val="86000"/>
                  </a:schemeClr>
                </a:outerShdw>
              </a:effectLst>
            </a:endParaRPr>
          </a:p>
        </p:txBody>
      </p:sp>
    </p:spTree>
    <p:extLst>
      <p:ext uri="{BB962C8B-B14F-4D97-AF65-F5344CB8AC3E}">
        <p14:creationId xmlns:p14="http://schemas.microsoft.com/office/powerpoint/2010/main" val="18991992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Effect transition="in" filter="fade">
                                      <p:cBhvr>
                                        <p:cTn id="9" dur="20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2000" fill="hold"/>
                                        <p:tgtEl>
                                          <p:spTgt spid="3"/>
                                        </p:tgtEl>
                                        <p:attrNameLst>
                                          <p:attrName>ppt_w</p:attrName>
                                        </p:attrNameLst>
                                      </p:cBhvr>
                                      <p:tavLst>
                                        <p:tav tm="0">
                                          <p:val>
                                            <p:fltVal val="0"/>
                                          </p:val>
                                        </p:tav>
                                        <p:tav tm="100000">
                                          <p:val>
                                            <p:strVal val="#ppt_w"/>
                                          </p:val>
                                        </p:tav>
                                      </p:tavLst>
                                    </p:anim>
                                    <p:anim calcmode="lin" valueType="num">
                                      <p:cBhvr>
                                        <p:cTn id="13" dur="2000" fill="hold"/>
                                        <p:tgtEl>
                                          <p:spTgt spid="3"/>
                                        </p:tgtEl>
                                        <p:attrNameLst>
                                          <p:attrName>ppt_h</p:attrName>
                                        </p:attrNameLst>
                                      </p:cBhvr>
                                      <p:tavLst>
                                        <p:tav tm="0">
                                          <p:val>
                                            <p:fltVal val="0"/>
                                          </p:val>
                                        </p:tav>
                                        <p:tav tm="100000">
                                          <p:val>
                                            <p:strVal val="#ppt_h"/>
                                          </p:val>
                                        </p:tav>
                                      </p:tavLst>
                                    </p:anim>
                                    <p:animEffect transition="in" filter="fade">
                                      <p:cBhvr>
                                        <p:cTn id="1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500" y="270479"/>
            <a:ext cx="7734300" cy="4860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81721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f0cf6d68883946209af4f4a3ef27cbfc8b3ed4ba"/>
</p:tagLst>
</file>

<file path=ppt/theme/theme1.xml><?xml version="1.0" encoding="utf-8"?>
<a:theme xmlns:a="http://schemas.openxmlformats.org/drawingml/2006/main" name="Theme27">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Theme27" id="{464E8106-5DF1-44EF-8EED-B340113CB021}" vid="{F8371F7D-C1E6-4231-9640-C3F72B24F335}"/>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Theme27</Template>
  <TotalTime>2741</TotalTime>
  <Pages>72</Pages>
  <Words>1129</Words>
  <Application>Microsoft Office PowerPoint</Application>
  <PresentationFormat>On-screen Show (16:9)</PresentationFormat>
  <Paragraphs>92</Paragraphs>
  <Slides>17</Slides>
  <Notes>2</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Theme27</vt:lpstr>
      <vt:lpstr>Chapter 01  Introduction</vt:lpstr>
      <vt:lpstr>1.1  THE ORIGINS OF OPERATIONS RESEARCH</vt:lpstr>
      <vt:lpstr>1.1  THE ORIGINS OF OPERATIONS RESEARCH</vt:lpstr>
      <vt:lpstr>1.2  THE NATURE OF OPERATIONS RESEARCH</vt:lpstr>
      <vt:lpstr>OR MODEL</vt:lpstr>
      <vt:lpstr>OR MODEL</vt:lpstr>
      <vt:lpstr>OR MODEL</vt:lpstr>
      <vt:lpstr>OR MODEL</vt:lpstr>
      <vt:lpstr>OR MODEL </vt:lpstr>
      <vt:lpstr>Forming a maximum-area rectangle out of a piece of wire of length L inches</vt:lpstr>
      <vt:lpstr>OR MODEL 2</vt:lpstr>
      <vt:lpstr>OR MODEL 2</vt:lpstr>
      <vt:lpstr>OR MODEL 2</vt:lpstr>
      <vt:lpstr>PowerPoint Presentation</vt:lpstr>
      <vt:lpstr>General OR Model</vt:lpstr>
      <vt:lpstr>OTHER EXAMPLE: Reddy Mikks Example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FM10 Chapter 8</dc:title>
  <dc:subject>Powerpoint Show</dc:subject>
  <dc:creator>Mike Ehrhardt</dc:creator>
  <cp:lastModifiedBy>Jary</cp:lastModifiedBy>
  <cp:revision>246</cp:revision>
  <cp:lastPrinted>2012-09-11T00:37:26Z</cp:lastPrinted>
  <dcterms:created xsi:type="dcterms:W3CDTF">1997-09-17T12:14:40Z</dcterms:created>
  <dcterms:modified xsi:type="dcterms:W3CDTF">2018-03-13T06:04:18Z</dcterms:modified>
</cp:coreProperties>
</file>