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56" r:id="rId2"/>
    <p:sldId id="258" r:id="rId3"/>
    <p:sldId id="259" r:id="rId4"/>
    <p:sldId id="260" r:id="rId5"/>
    <p:sldId id="261" r:id="rId6"/>
    <p:sldId id="263" r:id="rId7"/>
    <p:sldId id="265" r:id="rId8"/>
    <p:sldId id="286" r:id="rId9"/>
    <p:sldId id="266" r:id="rId10"/>
    <p:sldId id="267" r:id="rId11"/>
    <p:sldId id="268" r:id="rId12"/>
    <p:sldId id="270" r:id="rId13"/>
    <p:sldId id="271" r:id="rId14"/>
    <p:sldId id="269" r:id="rId15"/>
    <p:sldId id="272" r:id="rId16"/>
    <p:sldId id="273" r:id="rId17"/>
    <p:sldId id="274" r:id="rId18"/>
    <p:sldId id="275" r:id="rId19"/>
    <p:sldId id="276" r:id="rId20"/>
    <p:sldId id="288" r:id="rId21"/>
    <p:sldId id="289" r:id="rId22"/>
    <p:sldId id="290" r:id="rId23"/>
    <p:sldId id="291" r:id="rId24"/>
    <p:sldId id="292" r:id="rId25"/>
    <p:sldId id="293" r:id="rId26"/>
    <p:sldId id="287" r:id="rId27"/>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0" d="100"/>
          <a:sy n="90" d="100"/>
        </p:scale>
        <p:origin x="-732" y="-1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E1FF3F3-F3DF-41EF-9E1A-20008CA14164}" type="datetimeFigureOut">
              <a:rPr lang="en-US" smtClean="0"/>
              <a:t>3/13/2018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BA4DFCC-FE40-4359-9A0B-727DDC619110}" type="slidenum">
              <a:rPr lang="en-US" smtClean="0"/>
              <a:t>‹#›</a:t>
            </a:fld>
            <a:endParaRPr lang="en-US"/>
          </a:p>
        </p:txBody>
      </p:sp>
    </p:spTree>
    <p:extLst>
      <p:ext uri="{BB962C8B-B14F-4D97-AF65-F5344CB8AC3E}">
        <p14:creationId xmlns:p14="http://schemas.microsoft.com/office/powerpoint/2010/main" val="1682333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BA4DFCC-FE40-4359-9A0B-727DDC619110}" type="slidenum">
              <a:rPr lang="en-US" smtClean="0"/>
              <a:t>19</a:t>
            </a:fld>
            <a:endParaRPr lang="en-US"/>
          </a:p>
        </p:txBody>
      </p:sp>
    </p:spTree>
    <p:extLst>
      <p:ext uri="{BB962C8B-B14F-4D97-AF65-F5344CB8AC3E}">
        <p14:creationId xmlns:p14="http://schemas.microsoft.com/office/powerpoint/2010/main" val="41709063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028700"/>
            <a:ext cx="8229600" cy="13716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9E55E937-0CFF-402B-B942-0C31196B7D55}" type="datetimeFigureOut">
              <a:rPr lang="en-US" smtClean="0"/>
              <a:t>3/13/2018</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90B049A7-20A0-44FD-AE85-552E4B5FBC8D}" type="slidenum">
              <a:rPr lang="en-US" smtClean="0"/>
              <a:t>‹#›</a:t>
            </a:fld>
            <a:endParaRPr lang="en-US"/>
          </a:p>
        </p:txBody>
      </p:sp>
      <p:sp>
        <p:nvSpPr>
          <p:cNvPr id="9" name="Subtitle 8"/>
          <p:cNvSpPr>
            <a:spLocks noGrp="1"/>
          </p:cNvSpPr>
          <p:nvPr>
            <p:ph type="subTitle" idx="1"/>
          </p:nvPr>
        </p:nvSpPr>
        <p:spPr>
          <a:xfrm>
            <a:off x="1371600" y="2498774"/>
            <a:ext cx="6400800" cy="131445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balanced" dir="t">
                <a:rot lat="0" lon="0" rev="2100000"/>
              </a:lightRig>
            </a:scene3d>
            <a:sp3d extrusionH="57150" prstMaterial="metal">
              <a:bevelT w="38100" h="25400" prst="angle"/>
              <a:contourClr>
                <a:schemeClr val="bg2"/>
              </a:contourClr>
            </a:sp3d>
          </a:bodyPr>
          <a:lstStyle>
            <a:lvl1pPr>
              <a:defRPr b="1" cap="none" spc="0">
                <a:ln w="50800">
                  <a:solidFill>
                    <a:srgbClr val="FFC000"/>
                  </a:solidFill>
                </a:ln>
                <a:solidFill>
                  <a:srgbClr val="FFC000"/>
                </a:solidFill>
                <a:effectLst/>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lvl1pPr>
              <a:defRPr>
                <a:effectLst>
                  <a:outerShdw blurRad="63500" dist="50800" dir="2700000" algn="tl" rotWithShape="0">
                    <a:prstClr val="black">
                      <a:alpha val="86000"/>
                    </a:prstClr>
                  </a:outerShdw>
                </a:effectLst>
              </a:defRPr>
            </a:lvl1pPr>
            <a:lvl2pPr>
              <a:defRPr>
                <a:effectLst>
                  <a:outerShdw blurRad="63500" dist="50800" dir="2700000" algn="tl" rotWithShape="0">
                    <a:prstClr val="black">
                      <a:alpha val="86000"/>
                    </a:prstClr>
                  </a:outerShdw>
                </a:effectLst>
              </a:defRPr>
            </a:lvl2pPr>
            <a:lvl3pPr>
              <a:defRPr>
                <a:effectLst>
                  <a:outerShdw blurRad="63500" dist="50800" dir="2700000" algn="tl" rotWithShape="0">
                    <a:prstClr val="black">
                      <a:alpha val="86000"/>
                    </a:prstClr>
                  </a:outerShdw>
                </a:effectLst>
              </a:defRPr>
            </a:lvl3pPr>
            <a:lvl4pPr>
              <a:defRPr>
                <a:effectLst>
                  <a:outerShdw blurRad="63500" dist="50800" dir="2700000" algn="tl" rotWithShape="0">
                    <a:prstClr val="black">
                      <a:alpha val="86000"/>
                    </a:prstClr>
                  </a:outerShdw>
                </a:effectLst>
              </a:defRPr>
            </a:lvl4pPr>
            <a:lvl5pPr>
              <a:defRPr>
                <a:effectLst>
                  <a:outerShdw blurRad="63500" dist="50800" dir="2700000" algn="tl" rotWithShape="0">
                    <a:prstClr val="black">
                      <a:alpha val="86000"/>
                    </a:prstClr>
                  </a:outerShdw>
                </a:effectLst>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E55E937-0CFF-402B-B942-0C31196B7D55}" type="datetimeFigureOut">
              <a:rPr lang="en-US" smtClean="0"/>
              <a:t>3/13/2018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B049A7-20A0-44FD-AE85-552E4B5FBC8D}"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457200"/>
            <a:ext cx="7086600" cy="13716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1880840"/>
            <a:ext cx="7086600" cy="1132284"/>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E55E937-0CFF-402B-B942-0C31196B7D55}" type="datetimeFigureOut">
              <a:rPr lang="en-US" smtClean="0"/>
              <a:t>3/13/2018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4812507"/>
            <a:ext cx="762000" cy="273844"/>
          </a:xfrm>
        </p:spPr>
        <p:txBody>
          <a:bodyPr/>
          <a:lstStyle/>
          <a:p>
            <a:fld id="{90B049A7-20A0-44FD-AE85-552E4B5FBC8D}"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200151"/>
            <a:ext cx="4038600" cy="3394472"/>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200151"/>
            <a:ext cx="4038600" cy="3394472"/>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E55E937-0CFF-402B-B942-0C31196B7D55}" type="datetimeFigureOut">
              <a:rPr lang="en-US" smtClean="0"/>
              <a:t>3/13/2018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B049A7-20A0-44FD-AE85-552E4B5FBC8D}"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8229600" cy="85725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151335"/>
            <a:ext cx="4040188" cy="563165"/>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1151335"/>
            <a:ext cx="4041775" cy="563165"/>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71651"/>
            <a:ext cx="4040188" cy="2822972"/>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6" y="1771651"/>
            <a:ext cx="4041775" cy="2822972"/>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9E55E937-0CFF-402B-B942-0C31196B7D55}" type="datetimeFigureOut">
              <a:rPr lang="en-US" smtClean="0"/>
              <a:t>3/13/2018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0B049A7-20A0-44FD-AE85-552E4B5FBC8D}"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E55E937-0CFF-402B-B942-0C31196B7D55}" type="datetimeFigureOut">
              <a:rPr lang="en-US" smtClean="0"/>
              <a:t>3/13/2018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B049A7-20A0-44FD-AE85-552E4B5FBC8D}"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55E937-0CFF-402B-B942-0C31196B7D55}" type="datetimeFigureOut">
              <a:rPr lang="en-US" smtClean="0"/>
              <a:t>3/13/2018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0B049A7-20A0-44FD-AE85-552E4B5FBC8D}"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1" y="1143001"/>
            <a:ext cx="3008313" cy="3451622"/>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04788"/>
            <a:ext cx="5111750" cy="4389835"/>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E55E937-0CFF-402B-B942-0C31196B7D55}" type="datetimeFigureOut">
              <a:rPr lang="en-US" smtClean="0"/>
              <a:t>3/13/2018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B049A7-20A0-44FD-AE85-552E4B5FBC8D}"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457200"/>
            <a:ext cx="5486400" cy="391716"/>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373981"/>
            <a:ext cx="5486400" cy="29718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875090"/>
            <a:ext cx="5486400" cy="397764"/>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E55E937-0CFF-402B-B942-0C31196B7D55}" type="datetimeFigureOut">
              <a:rPr lang="en-US" smtClean="0"/>
              <a:t>3/13/2018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B049A7-20A0-44FD-AE85-552E4B5FBC8D}"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E55E937-0CFF-402B-B942-0C31196B7D55}" type="datetimeFigureOut">
              <a:rPr lang="en-US" smtClean="0"/>
              <a:t>3/13/2018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B049A7-20A0-44FD-AE85-552E4B5FBC8D}"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E55E937-0CFF-402B-B942-0C31196B7D55}" type="datetimeFigureOut">
              <a:rPr lang="en-US" smtClean="0"/>
              <a:t>3/13/2018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B049A7-20A0-44FD-AE85-552E4B5FBC8D}"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85000"/>
          </a:schemeClr>
        </a:soli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05979"/>
            <a:ext cx="8229600" cy="85725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00150"/>
            <a:ext cx="8229600" cy="353187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4812507"/>
            <a:ext cx="2133600" cy="273844"/>
          </a:xfrm>
          <a:prstGeom prst="rect">
            <a:avLst/>
          </a:prstGeom>
        </p:spPr>
        <p:txBody>
          <a:bodyPr vert="horz" anchor="b"/>
          <a:lstStyle>
            <a:lvl1pPr algn="l" eaLnBrk="1" latinLnBrk="0" hangingPunct="1">
              <a:defRPr kumimoji="0" sz="1200">
                <a:solidFill>
                  <a:schemeClr val="tx1">
                    <a:shade val="50000"/>
                  </a:schemeClr>
                </a:solidFill>
              </a:defRPr>
            </a:lvl1pPr>
          </a:lstStyle>
          <a:p>
            <a:fld id="{9E55E937-0CFF-402B-B942-0C31196B7D55}" type="datetimeFigureOut">
              <a:rPr lang="en-US" smtClean="0"/>
              <a:t>3/13/2018</a:t>
            </a:fld>
            <a:endParaRPr lang="en-US"/>
          </a:p>
        </p:txBody>
      </p:sp>
      <p:sp>
        <p:nvSpPr>
          <p:cNvPr id="3" name="Footer Placeholder 2"/>
          <p:cNvSpPr>
            <a:spLocks noGrp="1"/>
          </p:cNvSpPr>
          <p:nvPr>
            <p:ph type="ftr" sz="quarter" idx="3"/>
          </p:nvPr>
        </p:nvSpPr>
        <p:spPr>
          <a:xfrm>
            <a:off x="3124200" y="4812507"/>
            <a:ext cx="2895600" cy="273844"/>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4812507"/>
            <a:ext cx="762000" cy="273844"/>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90B049A7-20A0-44FD-AE85-552E4B5FBC8D}"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1657350"/>
            <a:ext cx="8229600" cy="1905000"/>
          </a:xfrm>
        </p:spPr>
        <p:txBody>
          <a:bodyP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l"/>
            <a:r>
              <a:rPr lang="en-US" sz="6000" cap="none" smtClean="0">
                <a:ln w="11430">
                  <a:solidFill>
                    <a:srgbClr val="FFC000"/>
                  </a:solidFill>
                </a:ln>
                <a:solidFill>
                  <a:srgbClr val="FFC000"/>
                </a:solidFill>
                <a:effectLst>
                  <a:outerShdw blurRad="88900" dist="76200" dir="2700000" algn="tl" rotWithShape="0">
                    <a:prstClr val="black">
                      <a:alpha val="80000"/>
                    </a:prstClr>
                  </a:outerShdw>
                </a:effectLst>
                <a:latin typeface="Aharoni" pitchFamily="2" charset="-79"/>
                <a:cs typeface="Aharoni" pitchFamily="2" charset="-79"/>
              </a:rPr>
              <a:t>Modeling With Linear Programming</a:t>
            </a:r>
            <a:endParaRPr lang="en-US" sz="6000" cap="none">
              <a:ln w="11430">
                <a:solidFill>
                  <a:srgbClr val="FFC000"/>
                </a:solidFill>
              </a:ln>
              <a:solidFill>
                <a:srgbClr val="FFC000"/>
              </a:solidFill>
              <a:effectLst>
                <a:outerShdw blurRad="88900" dist="76200" dir="2700000" algn="tl" rotWithShape="0">
                  <a:prstClr val="black">
                    <a:alpha val="80000"/>
                  </a:prstClr>
                </a:outerShdw>
              </a:effectLst>
              <a:latin typeface="Aharoni" pitchFamily="2" charset="-79"/>
              <a:cs typeface="Aharoni" pitchFamily="2" charset="-79"/>
            </a:endParaRPr>
          </a:p>
        </p:txBody>
      </p:sp>
      <p:sp>
        <p:nvSpPr>
          <p:cNvPr id="3" name="Subtitle 2"/>
          <p:cNvSpPr>
            <a:spLocks noGrp="1"/>
          </p:cNvSpPr>
          <p:nvPr>
            <p:ph type="subTitle" idx="1"/>
          </p:nvPr>
        </p:nvSpPr>
        <p:spPr>
          <a:xfrm>
            <a:off x="457200" y="971550"/>
            <a:ext cx="6400800" cy="606376"/>
          </a:xfrm>
        </p:spPr>
        <p:txBody>
          <a:bodyPr/>
          <a:lstStyle/>
          <a:p>
            <a:pPr algn="l"/>
            <a:r>
              <a:rPr lang="en-US" smtClean="0"/>
              <a:t>Chapter 02</a:t>
            </a:r>
            <a:endParaRPr lang="en-US"/>
          </a:p>
        </p:txBody>
      </p:sp>
    </p:spTree>
    <p:extLst>
      <p:ext uri="{BB962C8B-B14F-4D97-AF65-F5344CB8AC3E}">
        <p14:creationId xmlns:p14="http://schemas.microsoft.com/office/powerpoint/2010/main" val="2073888660"/>
      </p:ext>
    </p:extLst>
  </p:cSld>
  <p:clrMapOvr>
    <a:masterClrMapping/>
  </p:clrMapOvr>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Example: Reddy Mikks</a:t>
            </a:r>
            <a:endParaRPr lang="en-US"/>
          </a:p>
        </p:txBody>
      </p:sp>
      <p:sp>
        <p:nvSpPr>
          <p:cNvPr id="3" name="Content Placeholder 2"/>
          <p:cNvSpPr>
            <a:spLocks noGrp="1"/>
          </p:cNvSpPr>
          <p:nvPr>
            <p:ph idx="1"/>
          </p:nvPr>
        </p:nvSpPr>
        <p:spPr/>
        <p:txBody>
          <a:bodyPr>
            <a:normAutofit fontScale="70000" lnSpcReduction="20000"/>
          </a:bodyPr>
          <a:lstStyle/>
          <a:p>
            <a:r>
              <a:rPr lang="en-US" sz="2000"/>
              <a:t>Reddy Mikks produces both interior and exterior paints from two raw materials, Ml and </a:t>
            </a:r>
            <a:r>
              <a:rPr lang="en-US" sz="2000" i="1"/>
              <a:t>M2</a:t>
            </a:r>
            <a:r>
              <a:rPr lang="en-US" sz="2000" i="1" smtClean="0"/>
              <a:t>. </a:t>
            </a:r>
            <a:r>
              <a:rPr lang="en-US" sz="2000" smtClean="0"/>
              <a:t>The </a:t>
            </a:r>
            <a:r>
              <a:rPr lang="en-US" sz="2000"/>
              <a:t>following table provides the basic data of the problem</a:t>
            </a:r>
            <a:r>
              <a:rPr lang="en-US" sz="2000" smtClean="0"/>
              <a:t>:</a:t>
            </a:r>
          </a:p>
          <a:p>
            <a:endParaRPr lang="en-US" sz="2000"/>
          </a:p>
          <a:p>
            <a:endParaRPr lang="en-US" sz="2000" smtClean="0"/>
          </a:p>
          <a:p>
            <a:endParaRPr lang="en-US" sz="2000" smtClean="0"/>
          </a:p>
          <a:p>
            <a:endParaRPr lang="en-US" sz="2000"/>
          </a:p>
          <a:p>
            <a:endParaRPr lang="en-US" sz="2000" smtClean="0"/>
          </a:p>
          <a:p>
            <a:endParaRPr lang="en-US" sz="2000"/>
          </a:p>
          <a:p>
            <a:endParaRPr lang="en-US" sz="2000" smtClean="0"/>
          </a:p>
          <a:p>
            <a:endParaRPr lang="en-US" sz="2000"/>
          </a:p>
          <a:p>
            <a:endParaRPr lang="en-US" sz="2000" smtClean="0"/>
          </a:p>
          <a:p>
            <a:r>
              <a:rPr lang="en-US" sz="2000"/>
              <a:t>A market survey indicates that the daily demand for interior paint cannot exceed that </a:t>
            </a:r>
            <a:r>
              <a:rPr lang="en-US" sz="2000" smtClean="0"/>
              <a:t>for exterior </a:t>
            </a:r>
            <a:r>
              <a:rPr lang="en-US" sz="2000"/>
              <a:t>paint by more than 1 ton. Also, the maximum daily demand for interior paint is 2 tons.</a:t>
            </a:r>
          </a:p>
          <a:p>
            <a:r>
              <a:rPr lang="en-US" sz="2000"/>
              <a:t>Reddy Mikks wants to determine the optimum (best) product mix of interior and </a:t>
            </a:r>
            <a:r>
              <a:rPr lang="en-US" sz="2000" smtClean="0"/>
              <a:t>exterior paints </a:t>
            </a:r>
            <a:r>
              <a:rPr lang="en-US" sz="2000"/>
              <a:t>that maximizes the total daily profit.</a:t>
            </a:r>
          </a:p>
        </p:txBody>
      </p:sp>
      <p:graphicFrame>
        <p:nvGraphicFramePr>
          <p:cNvPr id="6" name="Table 5"/>
          <p:cNvGraphicFramePr>
            <a:graphicFrameLocks noGrp="1"/>
          </p:cNvGraphicFramePr>
          <p:nvPr>
            <p:extLst>
              <p:ext uri="{D42A27DB-BD31-4B8C-83A1-F6EECF244321}">
                <p14:modId xmlns:p14="http://schemas.microsoft.com/office/powerpoint/2010/main" val="1469432006"/>
              </p:ext>
            </p:extLst>
          </p:nvPr>
        </p:nvGraphicFramePr>
        <p:xfrm>
          <a:off x="1143000" y="1809750"/>
          <a:ext cx="6400800" cy="1371600"/>
        </p:xfrm>
        <a:graphic>
          <a:graphicData uri="http://schemas.openxmlformats.org/drawingml/2006/table">
            <a:tbl>
              <a:tblPr firstRow="1" bandRow="1">
                <a:tableStyleId>{5C22544A-7EE6-4342-B048-85BDC9FD1C3A}</a:tableStyleId>
              </a:tblPr>
              <a:tblGrid>
                <a:gridCol w="1680210"/>
                <a:gridCol w="1520190"/>
                <a:gridCol w="1600200"/>
                <a:gridCol w="1600200"/>
              </a:tblGrid>
              <a:tr h="182880">
                <a:tc>
                  <a:txBody>
                    <a:bodyPr/>
                    <a:lstStyle/>
                    <a:p>
                      <a:endParaRPr lang="en-US" sz="120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en-US" sz="1200" b="1" smtClean="0">
                          <a:solidFill>
                            <a:schemeClr val="bg1"/>
                          </a:solidFill>
                        </a:rPr>
                        <a:t>Tons of raw material per ton of</a:t>
                      </a:r>
                      <a:endParaRPr lang="en-US" sz="1200" b="1">
                        <a:solidFill>
                          <a:schemeClr val="bg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en-US" sz="1200"/>
                    </a:p>
                  </a:txBody>
                  <a:tcPr/>
                </a:tc>
                <a:tc rowSpan="2">
                  <a:txBody>
                    <a:bodyPr/>
                    <a:lstStyle/>
                    <a:p>
                      <a:pPr algn="ctr"/>
                      <a:r>
                        <a:rPr lang="en-US" sz="1200" smtClean="0">
                          <a:ln>
                            <a:noFill/>
                          </a:ln>
                          <a:solidFill>
                            <a:schemeClr val="bg1"/>
                          </a:solidFill>
                        </a:rPr>
                        <a:t>Maximum</a:t>
                      </a:r>
                      <a:r>
                        <a:rPr lang="en-US" sz="1200" baseline="0" smtClean="0">
                          <a:ln>
                            <a:noFill/>
                          </a:ln>
                          <a:solidFill>
                            <a:schemeClr val="bg1"/>
                          </a:solidFill>
                        </a:rPr>
                        <a:t> daily availability (tons</a:t>
                      </a:r>
                      <a:r>
                        <a:rPr lang="en-US" sz="1200" baseline="0" smtClean="0">
                          <a:ln>
                            <a:solidFill>
                              <a:schemeClr val="bg1"/>
                            </a:solidFill>
                          </a:ln>
                          <a:solidFill>
                            <a:schemeClr val="bg1"/>
                          </a:solidFill>
                        </a:rPr>
                        <a:t>)</a:t>
                      </a:r>
                      <a:endParaRPr lang="en-US" sz="1200">
                        <a:ln>
                          <a:solidFill>
                            <a:schemeClr val="bg1"/>
                          </a:solidFill>
                        </a:ln>
                        <a:solidFill>
                          <a:schemeClr val="bg1"/>
                        </a:solidFill>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82880">
                <a:tc>
                  <a:txBody>
                    <a:bodyPr/>
                    <a:lstStyle/>
                    <a:p>
                      <a:endParaRPr lang="en-US" sz="1200">
                        <a:ln>
                          <a:solidFill>
                            <a:schemeClr val="bg1"/>
                          </a:solidFill>
                        </a:ln>
                      </a:endParaRPr>
                    </a:p>
                  </a:txBody>
                  <a:tcPr>
                    <a:lnL w="12700" cmpd="sng">
                      <a:noFill/>
                    </a:lnL>
                    <a:lnR w="12700" cmpd="sng">
                      <a:noFill/>
                    </a:lnR>
                    <a:lnT w="381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200" b="1" smtClean="0">
                          <a:ln>
                            <a:noFill/>
                          </a:ln>
                          <a:solidFill>
                            <a:schemeClr val="bg1"/>
                          </a:solidFill>
                        </a:rPr>
                        <a:t>Exterior paint</a:t>
                      </a:r>
                      <a:endParaRPr lang="en-US" sz="1200" b="1">
                        <a:ln>
                          <a:noFill/>
                        </a:ln>
                        <a:solidFill>
                          <a:schemeClr val="bg1"/>
                        </a:solidFill>
                      </a:endParaRPr>
                    </a:p>
                  </a:txBody>
                  <a:tcPr anchor="ctr">
                    <a:lnL w="12700" cmpd="sng">
                      <a:noFill/>
                    </a:lnL>
                    <a:lnR w="12700" cmpd="sng">
                      <a:noFill/>
                    </a:lnR>
                    <a:lnT w="381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200" b="1" smtClean="0">
                          <a:ln>
                            <a:noFill/>
                          </a:ln>
                          <a:solidFill>
                            <a:schemeClr val="bg1"/>
                          </a:solidFill>
                        </a:rPr>
                        <a:t>Interior paint</a:t>
                      </a:r>
                      <a:endParaRPr lang="en-US" sz="1200" b="1">
                        <a:ln>
                          <a:noFill/>
                        </a:ln>
                        <a:solidFill>
                          <a:schemeClr val="bg1"/>
                        </a:solidFill>
                      </a:endParaRPr>
                    </a:p>
                  </a:txBody>
                  <a:tcPr anchor="ctr">
                    <a:lnL w="12700" cmpd="sng">
                      <a:noFill/>
                    </a:lnL>
                    <a:lnR w="38100" cmpd="sng">
                      <a:noFill/>
                    </a:lnR>
                    <a:lnT w="381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vMerge="1">
                  <a:txBody>
                    <a:bodyPr/>
                    <a:lstStyle/>
                    <a:p>
                      <a:endParaRPr lang="en-US" sz="1200"/>
                    </a:p>
                  </a:txBody>
                  <a:tcPr/>
                </a:tc>
              </a:tr>
              <a:tr h="182880">
                <a:tc>
                  <a:txBody>
                    <a:bodyPr/>
                    <a:lstStyle/>
                    <a:p>
                      <a:r>
                        <a:rPr lang="en-US" sz="1200" b="1" smtClean="0">
                          <a:solidFill>
                            <a:schemeClr val="bg1"/>
                          </a:solidFill>
                        </a:rPr>
                        <a:t>Raw material, M1</a:t>
                      </a:r>
                      <a:endParaRPr lang="en-US" sz="1200" b="1">
                        <a:solidFill>
                          <a:schemeClr val="bg1"/>
                        </a:solidFill>
                      </a:endParaRP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b="1" smtClean="0">
                          <a:solidFill>
                            <a:schemeClr val="bg1"/>
                          </a:solidFill>
                        </a:rPr>
                        <a:t>6</a:t>
                      </a:r>
                      <a:endParaRPr lang="en-US" sz="1200" b="1">
                        <a:solidFill>
                          <a:schemeClr val="bg1"/>
                        </a:solidFill>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b="1" smtClean="0">
                          <a:solidFill>
                            <a:schemeClr val="bg1"/>
                          </a:solidFill>
                        </a:rPr>
                        <a:t>4</a:t>
                      </a:r>
                      <a:endParaRPr lang="en-US" sz="1200" b="1">
                        <a:solidFill>
                          <a:schemeClr val="bg1"/>
                        </a:solidFill>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b="1" smtClean="0">
                          <a:solidFill>
                            <a:schemeClr val="bg1"/>
                          </a:solidFill>
                        </a:rPr>
                        <a:t>24</a:t>
                      </a:r>
                      <a:endParaRPr lang="en-US" sz="1200" b="1">
                        <a:solidFill>
                          <a:schemeClr val="bg1"/>
                        </a:solidFill>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r>
              <a:tr h="182880">
                <a:tc>
                  <a:txBody>
                    <a:bodyPr/>
                    <a:lstStyle/>
                    <a:p>
                      <a:r>
                        <a:rPr lang="en-US" sz="1200" b="1" smtClean="0">
                          <a:solidFill>
                            <a:schemeClr val="bg1"/>
                          </a:solidFill>
                        </a:rPr>
                        <a:t>Raw material M2</a:t>
                      </a:r>
                      <a:endParaRPr lang="en-US" sz="1200" b="1">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200" b="1" smtClean="0">
                          <a:solidFill>
                            <a:schemeClr val="bg1"/>
                          </a:solidFill>
                        </a:rPr>
                        <a:t>1</a:t>
                      </a:r>
                      <a:endParaRPr lang="en-US" sz="1200" b="1">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200" b="1" smtClean="0">
                          <a:solidFill>
                            <a:schemeClr val="bg1"/>
                          </a:solidFill>
                        </a:rPr>
                        <a:t>2</a:t>
                      </a:r>
                      <a:endParaRPr lang="en-US" sz="1200" b="1">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200" b="1" smtClean="0">
                          <a:solidFill>
                            <a:schemeClr val="bg1"/>
                          </a:solidFill>
                        </a:rPr>
                        <a:t>6</a:t>
                      </a:r>
                      <a:endParaRPr lang="en-US" sz="1200" b="1">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r>
              <a:tr h="182880">
                <a:tc>
                  <a:txBody>
                    <a:bodyPr/>
                    <a:lstStyle/>
                    <a:p>
                      <a:r>
                        <a:rPr lang="en-US" sz="1200" b="1" smtClean="0">
                          <a:solidFill>
                            <a:schemeClr val="bg1"/>
                          </a:solidFill>
                        </a:rPr>
                        <a:t>Profit per ton ($1000)</a:t>
                      </a:r>
                      <a:endParaRPr lang="en-US" sz="1200" b="1">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200" b="1" smtClean="0">
                          <a:solidFill>
                            <a:schemeClr val="bg1"/>
                          </a:solidFill>
                        </a:rPr>
                        <a:t>5</a:t>
                      </a:r>
                      <a:endParaRPr lang="en-US" sz="1200" b="1">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200" b="1" smtClean="0">
                          <a:solidFill>
                            <a:schemeClr val="bg1"/>
                          </a:solidFill>
                        </a:rPr>
                        <a:t>4</a:t>
                      </a:r>
                      <a:endParaRPr lang="en-US" sz="1200" b="1">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sz="1200" b="1">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spTree>
    <p:extLst>
      <p:ext uri="{BB962C8B-B14F-4D97-AF65-F5344CB8AC3E}">
        <p14:creationId xmlns:p14="http://schemas.microsoft.com/office/powerpoint/2010/main" val="3859610001"/>
      </p:ext>
    </p:extLst>
  </p:cSld>
  <p:clrMapOvr>
    <a:masterClrMapping/>
  </p:clrMapOvr>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800" b="0"/>
              <a:t>The LP model, as in any OR model, has three basic components.</a:t>
            </a:r>
            <a:endParaRPr lang="en-US" sz="2800"/>
          </a:p>
        </p:txBody>
      </p:sp>
      <p:sp>
        <p:nvSpPr>
          <p:cNvPr id="4" name="Content Placeholder 3"/>
          <p:cNvSpPr>
            <a:spLocks noGrp="1"/>
          </p:cNvSpPr>
          <p:nvPr>
            <p:ph idx="1"/>
          </p:nvPr>
        </p:nvSpPr>
        <p:spPr/>
        <p:txBody>
          <a:bodyPr>
            <a:normAutofit/>
          </a:bodyPr>
          <a:lstStyle/>
          <a:p>
            <a:pPr marL="685800" indent="-549275">
              <a:buNone/>
            </a:pPr>
            <a:r>
              <a:rPr lang="en-US" sz="2000"/>
              <a:t>1. </a:t>
            </a:r>
            <a:r>
              <a:rPr lang="en-US" sz="2000" smtClean="0"/>
              <a:t>	Decision </a:t>
            </a:r>
            <a:r>
              <a:rPr lang="en-US" sz="2000"/>
              <a:t>variables that we seek to determine.</a:t>
            </a:r>
          </a:p>
          <a:p>
            <a:pPr marL="685800" indent="-549275">
              <a:buNone/>
            </a:pPr>
            <a:r>
              <a:rPr lang="en-US" sz="2000"/>
              <a:t>2. </a:t>
            </a:r>
            <a:r>
              <a:rPr lang="en-US" sz="2000" smtClean="0"/>
              <a:t>	Objective </a:t>
            </a:r>
            <a:r>
              <a:rPr lang="en-US" sz="2000"/>
              <a:t>(goal) that we need to optimize (maximize or minimize).</a:t>
            </a:r>
          </a:p>
          <a:p>
            <a:pPr marL="685800" indent="-549275">
              <a:buNone/>
            </a:pPr>
            <a:r>
              <a:rPr lang="en-US" sz="2000"/>
              <a:t>3. </a:t>
            </a:r>
            <a:r>
              <a:rPr lang="en-US" sz="2000" smtClean="0"/>
              <a:t>	Constraints </a:t>
            </a:r>
            <a:r>
              <a:rPr lang="en-US" sz="2000"/>
              <a:t>that the solution must satisfy.</a:t>
            </a:r>
          </a:p>
        </p:txBody>
      </p:sp>
    </p:spTree>
    <p:extLst>
      <p:ext uri="{BB962C8B-B14F-4D97-AF65-F5344CB8AC3E}">
        <p14:creationId xmlns:p14="http://schemas.microsoft.com/office/powerpoint/2010/main" val="2779654429"/>
      </p:ext>
    </p:extLst>
  </p:cSld>
  <p:clrMapOvr>
    <a:masterClrMapping/>
  </p:clrMapOvr>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800" smtClean="0"/>
              <a:t>1. Variables that we seek to determine</a:t>
            </a:r>
            <a:endParaRPr lang="en-US" sz="2800"/>
          </a:p>
        </p:txBody>
      </p:sp>
      <p:sp>
        <p:nvSpPr>
          <p:cNvPr id="3" name="Content Placeholder 2"/>
          <p:cNvSpPr>
            <a:spLocks noGrp="1"/>
          </p:cNvSpPr>
          <p:nvPr>
            <p:ph idx="1"/>
          </p:nvPr>
        </p:nvSpPr>
        <p:spPr/>
        <p:txBody>
          <a:bodyPr>
            <a:normAutofit/>
          </a:bodyPr>
          <a:lstStyle/>
          <a:p>
            <a:r>
              <a:rPr lang="en-US" sz="2000"/>
              <a:t>For the Reddy Mikks problem, we need to determine the daily amounts to be produced </a:t>
            </a:r>
            <a:r>
              <a:rPr lang="en-US" sz="2000" smtClean="0"/>
              <a:t>of exterior </a:t>
            </a:r>
            <a:r>
              <a:rPr lang="en-US" sz="2000"/>
              <a:t>and interior paints. Thus the variables of the model are defined </a:t>
            </a:r>
            <a:r>
              <a:rPr lang="en-US" sz="2000" smtClean="0"/>
              <a:t>as </a:t>
            </a:r>
            <a:endParaRPr lang="en-US" sz="2000"/>
          </a:p>
          <a:p>
            <a:pPr marL="722376" lvl="2" indent="0">
              <a:buNone/>
              <a:tabLst>
                <a:tab pos="1262063" algn="l"/>
                <a:tab pos="1600200" algn="l"/>
              </a:tabLst>
            </a:pPr>
            <a:r>
              <a:rPr lang="en-US" sz="2000" i="1"/>
              <a:t>Xl </a:t>
            </a:r>
            <a:r>
              <a:rPr lang="en-US" sz="2000" i="1" smtClean="0"/>
              <a:t>	</a:t>
            </a:r>
            <a:r>
              <a:rPr lang="en-US" sz="2000" smtClean="0"/>
              <a:t>= 	Tons </a:t>
            </a:r>
            <a:r>
              <a:rPr lang="en-US" sz="2000"/>
              <a:t>produced daily of exterior paint</a:t>
            </a:r>
          </a:p>
          <a:p>
            <a:pPr marL="722376" lvl="2" indent="0">
              <a:buNone/>
              <a:tabLst>
                <a:tab pos="1262063" algn="l"/>
                <a:tab pos="1600200" algn="l"/>
              </a:tabLst>
            </a:pPr>
            <a:r>
              <a:rPr lang="en-US" sz="2000" i="1"/>
              <a:t>X2 </a:t>
            </a:r>
            <a:r>
              <a:rPr lang="en-US" sz="2000" i="1" smtClean="0"/>
              <a:t>	</a:t>
            </a:r>
            <a:r>
              <a:rPr lang="en-US" sz="2000" smtClean="0"/>
              <a:t>= 	Tons </a:t>
            </a:r>
            <a:r>
              <a:rPr lang="en-US" sz="2000"/>
              <a:t>produced daily of interior paint</a:t>
            </a:r>
          </a:p>
        </p:txBody>
      </p:sp>
    </p:spTree>
    <p:extLst>
      <p:ext uri="{BB962C8B-B14F-4D97-AF65-F5344CB8AC3E}">
        <p14:creationId xmlns:p14="http://schemas.microsoft.com/office/powerpoint/2010/main" val="3550994555"/>
      </p:ext>
    </p:extLst>
  </p:cSld>
  <p:clrMapOvr>
    <a:masterClrMapping/>
  </p:clrMapOvr>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511175" indent="-511175" algn="l"/>
            <a:r>
              <a:rPr lang="en-US" sz="2400" smtClean="0"/>
              <a:t>2. 	Objective </a:t>
            </a:r>
            <a:r>
              <a:rPr lang="en-US" sz="2400"/>
              <a:t>(goal) that we need to optimize (maximize or minimize).</a:t>
            </a:r>
          </a:p>
        </p:txBody>
      </p:sp>
      <p:sp>
        <p:nvSpPr>
          <p:cNvPr id="3" name="Content Placeholder 2"/>
          <p:cNvSpPr>
            <a:spLocks noGrp="1"/>
          </p:cNvSpPr>
          <p:nvPr>
            <p:ph idx="1"/>
          </p:nvPr>
        </p:nvSpPr>
        <p:spPr/>
        <p:txBody>
          <a:bodyPr>
            <a:normAutofit/>
          </a:bodyPr>
          <a:lstStyle/>
          <a:p>
            <a:r>
              <a:rPr lang="en-US" sz="2000"/>
              <a:t>Given that the profits per ton of exterior</a:t>
            </a:r>
          </a:p>
          <a:p>
            <a:r>
              <a:rPr lang="en-US" sz="2000"/>
              <a:t>and interior paints are 5 and 4 (thousand) dollars, respectively, it follows </a:t>
            </a:r>
            <a:r>
              <a:rPr lang="en-US" sz="2000" smtClean="0"/>
              <a:t>that </a:t>
            </a:r>
          </a:p>
          <a:p>
            <a:pPr lvl="1"/>
            <a:r>
              <a:rPr lang="en-US" sz="1600" smtClean="0"/>
              <a:t>Total </a:t>
            </a:r>
            <a:r>
              <a:rPr lang="en-US" sz="1600"/>
              <a:t>profit from exterior paint = </a:t>
            </a:r>
            <a:r>
              <a:rPr lang="en-US" sz="1600" i="1"/>
              <a:t>5xl </a:t>
            </a:r>
            <a:r>
              <a:rPr lang="en-US" sz="1600"/>
              <a:t>(thousand) dollars</a:t>
            </a:r>
          </a:p>
          <a:p>
            <a:pPr lvl="1"/>
            <a:r>
              <a:rPr lang="en-US" sz="1600"/>
              <a:t>Total profit from interior paint = </a:t>
            </a:r>
            <a:r>
              <a:rPr lang="en-US" sz="1600" i="1"/>
              <a:t>4X2 </a:t>
            </a:r>
            <a:r>
              <a:rPr lang="en-US" sz="1600"/>
              <a:t>(thousand) dollars</a:t>
            </a:r>
          </a:p>
          <a:p>
            <a:r>
              <a:rPr lang="en-US" sz="2000"/>
              <a:t>Letting </a:t>
            </a:r>
            <a:r>
              <a:rPr lang="en-US" sz="2000" i="1"/>
              <a:t>z </a:t>
            </a:r>
            <a:r>
              <a:rPr lang="en-US" sz="2000"/>
              <a:t>represent the total daily profit (in thousands of dollars), the objective of the </a:t>
            </a:r>
            <a:r>
              <a:rPr lang="en-US" sz="2000" smtClean="0"/>
              <a:t>company is</a:t>
            </a:r>
            <a:endParaRPr lang="en-US" sz="2000"/>
          </a:p>
          <a:p>
            <a:pPr marL="137160" indent="0" algn="ctr">
              <a:spcBef>
                <a:spcPts val="1800"/>
              </a:spcBef>
              <a:buNone/>
            </a:pPr>
            <a:r>
              <a:rPr lang="en-US" sz="2000" smtClean="0"/>
              <a:t>	</a:t>
            </a:r>
            <a:r>
              <a:rPr lang="en-US" sz="2000" b="1" smtClean="0">
                <a:solidFill>
                  <a:srgbClr val="00B0F0"/>
                </a:solidFill>
              </a:rPr>
              <a:t>Maximize </a:t>
            </a:r>
            <a:r>
              <a:rPr lang="en-US" sz="2000" b="1">
                <a:solidFill>
                  <a:srgbClr val="00B0F0"/>
                </a:solidFill>
              </a:rPr>
              <a:t>z = 5</a:t>
            </a:r>
            <a:r>
              <a:rPr lang="en-US" sz="2000" b="1" i="1">
                <a:solidFill>
                  <a:srgbClr val="00B0F0"/>
                </a:solidFill>
              </a:rPr>
              <a:t>X</a:t>
            </a:r>
            <a:r>
              <a:rPr lang="en-US" sz="2000" b="1">
                <a:solidFill>
                  <a:srgbClr val="00B0F0"/>
                </a:solidFill>
              </a:rPr>
              <a:t>l + 4</a:t>
            </a:r>
            <a:r>
              <a:rPr lang="en-US" sz="2000" b="1" i="1">
                <a:solidFill>
                  <a:srgbClr val="00B0F0"/>
                </a:solidFill>
              </a:rPr>
              <a:t>X2</a:t>
            </a:r>
            <a:endParaRPr lang="en-US" sz="2000" b="1">
              <a:solidFill>
                <a:srgbClr val="00B0F0"/>
              </a:solidFill>
            </a:endParaRPr>
          </a:p>
        </p:txBody>
      </p:sp>
    </p:spTree>
    <p:extLst>
      <p:ext uri="{BB962C8B-B14F-4D97-AF65-F5344CB8AC3E}">
        <p14:creationId xmlns:p14="http://schemas.microsoft.com/office/powerpoint/2010/main" val="4245539120"/>
      </p:ext>
    </p:extLst>
  </p:cSld>
  <p:clrMapOvr>
    <a:masterClrMapping/>
  </p:clrMapOvr>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576263" indent="-576263" algn="l"/>
            <a:r>
              <a:rPr lang="en-US" sz="2800" smtClean="0"/>
              <a:t>3. 	Constraints </a:t>
            </a:r>
            <a:r>
              <a:rPr lang="en-US" sz="2800"/>
              <a:t>that the solution must satisfy</a:t>
            </a:r>
            <a:r>
              <a:rPr lang="en-US" sz="2800" smtClean="0"/>
              <a:t>.</a:t>
            </a:r>
            <a:endParaRPr lang="en-US" sz="2800"/>
          </a:p>
        </p:txBody>
      </p:sp>
      <p:sp>
        <p:nvSpPr>
          <p:cNvPr id="3" name="Content Placeholder 2"/>
          <p:cNvSpPr>
            <a:spLocks noGrp="1"/>
          </p:cNvSpPr>
          <p:nvPr>
            <p:ph idx="1"/>
          </p:nvPr>
        </p:nvSpPr>
        <p:spPr/>
        <p:txBody>
          <a:bodyPr>
            <a:normAutofit fontScale="47500" lnSpcReduction="20000"/>
          </a:bodyPr>
          <a:lstStyle/>
          <a:p>
            <a:pPr marL="137160" indent="0">
              <a:spcAft>
                <a:spcPts val="600"/>
              </a:spcAft>
              <a:buNone/>
            </a:pPr>
            <a:r>
              <a:rPr lang="en-US"/>
              <a:t>The daily usage of raw material </a:t>
            </a:r>
            <a:r>
              <a:rPr lang="en-US" i="1"/>
              <a:t>MI </a:t>
            </a:r>
            <a:r>
              <a:rPr lang="en-US"/>
              <a:t>is 6 tons per ton of exterior paint and 4 tons per ton of </a:t>
            </a:r>
            <a:r>
              <a:rPr lang="en-US" smtClean="0"/>
              <a:t>interior paint</a:t>
            </a:r>
            <a:r>
              <a:rPr lang="en-US"/>
              <a:t>. </a:t>
            </a:r>
            <a:endParaRPr lang="en-US" smtClean="0"/>
          </a:p>
          <a:p>
            <a:pPr marL="137160" indent="0">
              <a:spcAft>
                <a:spcPts val="600"/>
              </a:spcAft>
              <a:buNone/>
            </a:pPr>
            <a:r>
              <a:rPr lang="en-US" smtClean="0"/>
              <a:t>Thus </a:t>
            </a:r>
          </a:p>
          <a:p>
            <a:pPr marL="857250" indent="0">
              <a:spcAft>
                <a:spcPts val="600"/>
              </a:spcAft>
              <a:buNone/>
            </a:pPr>
            <a:r>
              <a:rPr lang="en-US" smtClean="0"/>
              <a:t>	Usage </a:t>
            </a:r>
            <a:r>
              <a:rPr lang="en-US"/>
              <a:t>of raw material Ml by exterior paint = 6X</a:t>
            </a:r>
            <a:r>
              <a:rPr lang="en-US" baseline="-25000"/>
              <a:t>l</a:t>
            </a:r>
            <a:r>
              <a:rPr lang="en-US"/>
              <a:t> tons/day</a:t>
            </a:r>
          </a:p>
          <a:p>
            <a:pPr marL="857250" indent="0">
              <a:spcAft>
                <a:spcPts val="600"/>
              </a:spcAft>
              <a:buNone/>
            </a:pPr>
            <a:r>
              <a:rPr lang="en-US" smtClean="0"/>
              <a:t>	Usage </a:t>
            </a:r>
            <a:r>
              <a:rPr lang="en-US"/>
              <a:t>of raw material </a:t>
            </a:r>
            <a:r>
              <a:rPr lang="en-US" i="1"/>
              <a:t>Ml </a:t>
            </a:r>
            <a:r>
              <a:rPr lang="en-US"/>
              <a:t>by interior paint = </a:t>
            </a:r>
            <a:r>
              <a:rPr lang="en-US" i="1"/>
              <a:t>4X</a:t>
            </a:r>
            <a:r>
              <a:rPr lang="en-US" i="1" baseline="-25000"/>
              <a:t>2</a:t>
            </a:r>
            <a:r>
              <a:rPr lang="en-US" i="1"/>
              <a:t> </a:t>
            </a:r>
            <a:r>
              <a:rPr lang="en-US"/>
              <a:t>tons/day</a:t>
            </a:r>
          </a:p>
          <a:p>
            <a:pPr marL="137160" indent="0">
              <a:spcAft>
                <a:spcPts val="600"/>
              </a:spcAft>
              <a:buNone/>
            </a:pPr>
            <a:r>
              <a:rPr lang="en-US" smtClean="0"/>
              <a:t>Hence </a:t>
            </a:r>
          </a:p>
          <a:p>
            <a:pPr marL="137160" indent="0">
              <a:spcAft>
                <a:spcPts val="600"/>
              </a:spcAft>
              <a:buNone/>
            </a:pPr>
            <a:r>
              <a:rPr lang="en-US" smtClean="0"/>
              <a:t>	Usage </a:t>
            </a:r>
            <a:r>
              <a:rPr lang="en-US"/>
              <a:t>of raw material </a:t>
            </a:r>
            <a:r>
              <a:rPr lang="en-US" i="1"/>
              <a:t>Ml </a:t>
            </a:r>
            <a:r>
              <a:rPr lang="en-US"/>
              <a:t>by both paints = </a:t>
            </a:r>
            <a:r>
              <a:rPr lang="en-US" i="1" smtClean="0"/>
              <a:t>6X</a:t>
            </a:r>
            <a:r>
              <a:rPr lang="en-US" baseline="-25000" smtClean="0"/>
              <a:t>1</a:t>
            </a:r>
            <a:r>
              <a:rPr lang="en-US" i="1" smtClean="0"/>
              <a:t> </a:t>
            </a:r>
            <a:r>
              <a:rPr lang="en-US"/>
              <a:t>+ </a:t>
            </a:r>
            <a:r>
              <a:rPr lang="en-US" i="1"/>
              <a:t>4x</a:t>
            </a:r>
            <a:r>
              <a:rPr lang="en-US" i="1" baseline="-25000"/>
              <a:t>2</a:t>
            </a:r>
            <a:r>
              <a:rPr lang="en-US" i="1"/>
              <a:t> </a:t>
            </a:r>
            <a:r>
              <a:rPr lang="en-US"/>
              <a:t>tons/day</a:t>
            </a:r>
          </a:p>
          <a:p>
            <a:pPr marL="137160" indent="0">
              <a:spcAft>
                <a:spcPts val="600"/>
              </a:spcAft>
              <a:buNone/>
            </a:pPr>
            <a:r>
              <a:rPr lang="en-US"/>
              <a:t>In a similar manner</a:t>
            </a:r>
            <a:r>
              <a:rPr lang="en-US" smtClean="0"/>
              <a:t>, </a:t>
            </a:r>
            <a:endParaRPr lang="en-US"/>
          </a:p>
          <a:p>
            <a:pPr marL="137160" indent="0">
              <a:spcAft>
                <a:spcPts val="600"/>
              </a:spcAft>
              <a:buNone/>
            </a:pPr>
            <a:r>
              <a:rPr lang="en-US" smtClean="0"/>
              <a:t>	Usage </a:t>
            </a:r>
            <a:r>
              <a:rPr lang="en-US"/>
              <a:t>of raw material </a:t>
            </a:r>
            <a:r>
              <a:rPr lang="en-US" i="1"/>
              <a:t>M2 </a:t>
            </a:r>
            <a:r>
              <a:rPr lang="en-US"/>
              <a:t>by both paints = </a:t>
            </a:r>
            <a:r>
              <a:rPr lang="en-US" smtClean="0"/>
              <a:t>X</a:t>
            </a:r>
            <a:r>
              <a:rPr lang="en-US" baseline="-25000" smtClean="0"/>
              <a:t>l</a:t>
            </a:r>
            <a:r>
              <a:rPr lang="en-US" smtClean="0"/>
              <a:t> </a:t>
            </a:r>
            <a:r>
              <a:rPr lang="en-US"/>
              <a:t>+ </a:t>
            </a:r>
            <a:r>
              <a:rPr lang="en-US" i="1"/>
              <a:t>2X</a:t>
            </a:r>
            <a:r>
              <a:rPr lang="en-US" i="1" baseline="-25000"/>
              <a:t>2</a:t>
            </a:r>
            <a:r>
              <a:rPr lang="en-US" i="1"/>
              <a:t> </a:t>
            </a:r>
            <a:r>
              <a:rPr lang="en-US"/>
              <a:t>tons/day</a:t>
            </a:r>
          </a:p>
          <a:p>
            <a:pPr marL="137160" indent="0">
              <a:spcAft>
                <a:spcPts val="600"/>
              </a:spcAft>
              <a:buNone/>
            </a:pPr>
            <a:r>
              <a:rPr lang="en-US"/>
              <a:t>Because the daily availabilities of raw materials </a:t>
            </a:r>
            <a:r>
              <a:rPr lang="en-US" i="1"/>
              <a:t>Ml </a:t>
            </a:r>
            <a:r>
              <a:rPr lang="en-US"/>
              <a:t>and </a:t>
            </a:r>
            <a:r>
              <a:rPr lang="en-US" i="1"/>
              <a:t>M2 </a:t>
            </a:r>
            <a:r>
              <a:rPr lang="en-US"/>
              <a:t>are limited to 24 and 6 tons, respectively,</a:t>
            </a:r>
          </a:p>
          <a:p>
            <a:pPr marL="137160" indent="0">
              <a:spcAft>
                <a:spcPts val="600"/>
              </a:spcAft>
              <a:buNone/>
            </a:pPr>
            <a:r>
              <a:rPr lang="en-US"/>
              <a:t>the associated restrictions are given as</a:t>
            </a:r>
          </a:p>
          <a:p>
            <a:pPr marL="137160" indent="0" algn="ctr">
              <a:spcAft>
                <a:spcPts val="600"/>
              </a:spcAft>
              <a:buNone/>
            </a:pPr>
            <a:r>
              <a:rPr lang="en-US" sz="3800" b="1" smtClean="0">
                <a:solidFill>
                  <a:srgbClr val="00B0F0"/>
                </a:solidFill>
              </a:rPr>
              <a:t>6</a:t>
            </a:r>
            <a:r>
              <a:rPr lang="en-US" sz="3800" b="1" i="1" smtClean="0">
                <a:solidFill>
                  <a:srgbClr val="00B0F0"/>
                </a:solidFill>
              </a:rPr>
              <a:t>x</a:t>
            </a:r>
            <a:r>
              <a:rPr lang="en-US" sz="3800" b="1" baseline="-25000" smtClean="0">
                <a:solidFill>
                  <a:srgbClr val="00B0F0"/>
                </a:solidFill>
              </a:rPr>
              <a:t>1</a:t>
            </a:r>
            <a:r>
              <a:rPr lang="en-US" sz="3800" b="1" smtClean="0">
                <a:solidFill>
                  <a:srgbClr val="00B0F0"/>
                </a:solidFill>
              </a:rPr>
              <a:t> </a:t>
            </a:r>
            <a:r>
              <a:rPr lang="en-US" sz="3800" b="1">
                <a:solidFill>
                  <a:srgbClr val="00B0F0"/>
                </a:solidFill>
              </a:rPr>
              <a:t>+ </a:t>
            </a:r>
            <a:r>
              <a:rPr lang="en-US" sz="3800" b="1" i="1" smtClean="0">
                <a:solidFill>
                  <a:srgbClr val="00B0F0"/>
                </a:solidFill>
              </a:rPr>
              <a:t>4x</a:t>
            </a:r>
            <a:r>
              <a:rPr lang="en-US" sz="3800" b="1" i="1" baseline="-25000" smtClean="0">
                <a:solidFill>
                  <a:srgbClr val="00B0F0"/>
                </a:solidFill>
              </a:rPr>
              <a:t>2</a:t>
            </a:r>
            <a:r>
              <a:rPr lang="en-US" sz="3800" b="1" i="1" smtClean="0">
                <a:solidFill>
                  <a:srgbClr val="00B0F0"/>
                </a:solidFill>
              </a:rPr>
              <a:t> </a:t>
            </a:r>
            <a:r>
              <a:rPr lang="en-US" sz="3800" b="1" smtClean="0">
                <a:solidFill>
                  <a:srgbClr val="00B0F0"/>
                </a:solidFill>
              </a:rPr>
              <a:t>≤ 24 </a:t>
            </a:r>
            <a:r>
              <a:rPr lang="en-US" sz="2900" smtClean="0"/>
              <a:t>(Raw material M1)</a:t>
            </a:r>
            <a:endParaRPr lang="en-US" sz="2900"/>
          </a:p>
          <a:p>
            <a:pPr marL="137160" indent="0" algn="ctr">
              <a:spcAft>
                <a:spcPts val="600"/>
              </a:spcAft>
              <a:buNone/>
            </a:pPr>
            <a:r>
              <a:rPr lang="en-US" sz="3800" b="1" i="1" smtClean="0">
                <a:solidFill>
                  <a:srgbClr val="00B0F0"/>
                </a:solidFill>
              </a:rPr>
              <a:t>x</a:t>
            </a:r>
            <a:r>
              <a:rPr lang="en-US" sz="3800" b="1" baseline="-25000" smtClean="0">
                <a:solidFill>
                  <a:srgbClr val="00B0F0"/>
                </a:solidFill>
              </a:rPr>
              <a:t>1</a:t>
            </a:r>
            <a:r>
              <a:rPr lang="en-US" sz="3800" b="1" smtClean="0">
                <a:solidFill>
                  <a:srgbClr val="00B0F0"/>
                </a:solidFill>
              </a:rPr>
              <a:t> </a:t>
            </a:r>
            <a:r>
              <a:rPr lang="en-US" sz="3800" b="1">
                <a:solidFill>
                  <a:srgbClr val="00B0F0"/>
                </a:solidFill>
              </a:rPr>
              <a:t>+ </a:t>
            </a:r>
            <a:r>
              <a:rPr lang="en-US" sz="3800" b="1" i="1" smtClean="0">
                <a:solidFill>
                  <a:srgbClr val="00B0F0"/>
                </a:solidFill>
              </a:rPr>
              <a:t>2x</a:t>
            </a:r>
            <a:r>
              <a:rPr lang="en-US" sz="3800" b="1" i="1" baseline="-25000" smtClean="0">
                <a:solidFill>
                  <a:srgbClr val="00B0F0"/>
                </a:solidFill>
              </a:rPr>
              <a:t>2</a:t>
            </a:r>
            <a:r>
              <a:rPr lang="en-US" sz="3800" b="1" smtClean="0">
                <a:solidFill>
                  <a:srgbClr val="00B0F0"/>
                </a:solidFill>
              </a:rPr>
              <a:t> </a:t>
            </a:r>
            <a:r>
              <a:rPr lang="en-US" sz="3800" b="1">
                <a:solidFill>
                  <a:srgbClr val="00B0F0"/>
                </a:solidFill>
              </a:rPr>
              <a:t>≤</a:t>
            </a:r>
            <a:r>
              <a:rPr lang="en-US" sz="3800" b="1" i="1" smtClean="0">
                <a:solidFill>
                  <a:srgbClr val="00B0F0"/>
                </a:solidFill>
              </a:rPr>
              <a:t> 6  </a:t>
            </a:r>
            <a:r>
              <a:rPr lang="en-US" sz="2900" smtClean="0"/>
              <a:t>(Raw Material M2)</a:t>
            </a:r>
            <a:endParaRPr lang="en-US" sz="2300"/>
          </a:p>
        </p:txBody>
      </p:sp>
    </p:spTree>
    <p:extLst>
      <p:ext uri="{BB962C8B-B14F-4D97-AF65-F5344CB8AC3E}">
        <p14:creationId xmlns:p14="http://schemas.microsoft.com/office/powerpoint/2010/main" val="412506819"/>
      </p:ext>
    </p:extLst>
  </p:cSld>
  <p:clrMapOvr>
    <a:masterClrMapping/>
  </p:clrMapOvr>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576263" indent="-576263" algn="l"/>
            <a:r>
              <a:rPr lang="en-US" sz="2800" smtClean="0"/>
              <a:t>3. 	Constraints </a:t>
            </a:r>
            <a:r>
              <a:rPr lang="en-US" sz="2800"/>
              <a:t>that the solution must satisfy</a:t>
            </a:r>
            <a:r>
              <a:rPr lang="en-US" sz="2800" smtClean="0"/>
              <a:t>.</a:t>
            </a:r>
            <a:endParaRPr lang="en-US" sz="2800"/>
          </a:p>
        </p:txBody>
      </p:sp>
      <p:sp>
        <p:nvSpPr>
          <p:cNvPr id="3" name="Content Placeholder 2"/>
          <p:cNvSpPr>
            <a:spLocks noGrp="1"/>
          </p:cNvSpPr>
          <p:nvPr>
            <p:ph idx="1"/>
          </p:nvPr>
        </p:nvSpPr>
        <p:spPr/>
        <p:txBody>
          <a:bodyPr>
            <a:normAutofit/>
          </a:bodyPr>
          <a:lstStyle/>
          <a:p>
            <a:r>
              <a:rPr lang="en-US" sz="1600"/>
              <a:t>The first demand restriction stipulates that the excess of the daily production of </a:t>
            </a:r>
            <a:r>
              <a:rPr lang="en-US" sz="1600" smtClean="0"/>
              <a:t>interior over </a:t>
            </a:r>
            <a:r>
              <a:rPr lang="en-US" sz="1600"/>
              <a:t>exterior paint, </a:t>
            </a:r>
            <a:r>
              <a:rPr lang="en-US" sz="1600" i="1" smtClean="0"/>
              <a:t>x</a:t>
            </a:r>
            <a:r>
              <a:rPr lang="en-US" sz="1600" i="1" baseline="-25000" smtClean="0"/>
              <a:t>2</a:t>
            </a:r>
            <a:r>
              <a:rPr lang="en-US" sz="1600" i="1" smtClean="0"/>
              <a:t> </a:t>
            </a:r>
            <a:r>
              <a:rPr lang="en-US" sz="1600"/>
              <a:t>- </a:t>
            </a:r>
            <a:r>
              <a:rPr lang="en-US" sz="1600" i="1" smtClean="0"/>
              <a:t>x</a:t>
            </a:r>
            <a:r>
              <a:rPr lang="en-US" sz="1600" baseline="-25000" smtClean="0"/>
              <a:t>l</a:t>
            </a:r>
            <a:r>
              <a:rPr lang="en-US" sz="1600" i="1"/>
              <a:t>, </a:t>
            </a:r>
            <a:r>
              <a:rPr lang="en-US" sz="1600" smtClean="0"/>
              <a:t>should </a:t>
            </a:r>
            <a:r>
              <a:rPr lang="en-US" sz="1600"/>
              <a:t>not exceed 1 ton, which translates </a:t>
            </a:r>
            <a:r>
              <a:rPr lang="en-US" sz="1600" smtClean="0"/>
              <a:t>to   </a:t>
            </a:r>
          </a:p>
          <a:p>
            <a:pPr marL="137160" indent="0" algn="ctr">
              <a:buNone/>
            </a:pPr>
            <a:r>
              <a:rPr lang="en-US" i="1" smtClean="0">
                <a:solidFill>
                  <a:srgbClr val="00B0F0"/>
                </a:solidFill>
              </a:rPr>
              <a:t>x</a:t>
            </a:r>
            <a:r>
              <a:rPr lang="en-US" baseline="-25000" smtClean="0">
                <a:solidFill>
                  <a:srgbClr val="00B0F0"/>
                </a:solidFill>
              </a:rPr>
              <a:t>2 </a:t>
            </a:r>
            <a:r>
              <a:rPr lang="en-US" smtClean="0">
                <a:solidFill>
                  <a:srgbClr val="00B0F0"/>
                </a:solidFill>
              </a:rPr>
              <a:t>- </a:t>
            </a:r>
            <a:r>
              <a:rPr lang="en-US" i="1" smtClean="0">
                <a:solidFill>
                  <a:srgbClr val="00B0F0"/>
                </a:solidFill>
              </a:rPr>
              <a:t>x</a:t>
            </a:r>
            <a:r>
              <a:rPr lang="en-US" baseline="-25000" smtClean="0">
                <a:solidFill>
                  <a:srgbClr val="00B0F0"/>
                </a:solidFill>
              </a:rPr>
              <a:t>1 </a:t>
            </a:r>
            <a:r>
              <a:rPr lang="en-US" smtClean="0">
                <a:solidFill>
                  <a:srgbClr val="00B0F0"/>
                </a:solidFill>
              </a:rPr>
              <a:t> ≤ 1    </a:t>
            </a:r>
          </a:p>
          <a:p>
            <a:r>
              <a:rPr lang="en-US" sz="1600"/>
              <a:t>The second demand restriction stipulates that the maximum daily demand of interior paint </a:t>
            </a:r>
            <a:r>
              <a:rPr lang="en-US" sz="1600" smtClean="0"/>
              <a:t>is limited </a:t>
            </a:r>
            <a:r>
              <a:rPr lang="en-US" sz="1600"/>
              <a:t>to 2 tons, which translates to</a:t>
            </a:r>
          </a:p>
          <a:p>
            <a:pPr marL="137160" indent="0" algn="ctr">
              <a:buNone/>
            </a:pPr>
            <a:r>
              <a:rPr lang="en-US" sz="2000" b="1" i="1" smtClean="0">
                <a:solidFill>
                  <a:srgbClr val="00B0F0"/>
                </a:solidFill>
              </a:rPr>
              <a:t>x</a:t>
            </a:r>
            <a:r>
              <a:rPr lang="en-US" sz="2000" b="1" baseline="-25000" smtClean="0">
                <a:solidFill>
                  <a:srgbClr val="00B0F0"/>
                </a:solidFill>
              </a:rPr>
              <a:t>2</a:t>
            </a:r>
            <a:r>
              <a:rPr lang="en-US" sz="2000" b="1" i="1" smtClean="0">
                <a:solidFill>
                  <a:srgbClr val="00B0F0"/>
                </a:solidFill>
              </a:rPr>
              <a:t> </a:t>
            </a:r>
            <a:r>
              <a:rPr lang="en-US" sz="2000" b="1" smtClean="0">
                <a:solidFill>
                  <a:srgbClr val="00B0F0"/>
                </a:solidFill>
              </a:rPr>
              <a:t>≤ </a:t>
            </a:r>
            <a:r>
              <a:rPr lang="en-US" sz="2000" b="1">
                <a:solidFill>
                  <a:srgbClr val="00B0F0"/>
                </a:solidFill>
              </a:rPr>
              <a:t>2 </a:t>
            </a:r>
            <a:r>
              <a:rPr lang="en-US" sz="1600"/>
              <a:t>(Demand limit</a:t>
            </a:r>
            <a:r>
              <a:rPr lang="en-US" sz="1600" smtClean="0"/>
              <a:t>)</a:t>
            </a:r>
          </a:p>
          <a:p>
            <a:pPr marL="137160" indent="0" algn="ctr">
              <a:buNone/>
            </a:pPr>
            <a:endParaRPr lang="en-US" sz="1600"/>
          </a:p>
          <a:p>
            <a:r>
              <a:rPr lang="en-US" sz="1600"/>
              <a:t>An implicit (or "understood-to-be") restriction is that variables Xl and </a:t>
            </a:r>
            <a:r>
              <a:rPr lang="en-US" sz="1600" i="1"/>
              <a:t>X2 </a:t>
            </a:r>
            <a:r>
              <a:rPr lang="en-US" sz="1600"/>
              <a:t>cannot </a:t>
            </a:r>
            <a:r>
              <a:rPr lang="en-US" sz="1600" smtClean="0"/>
              <a:t>assume negative </a:t>
            </a:r>
            <a:r>
              <a:rPr lang="en-US" sz="1600"/>
              <a:t>values. The nonnegativity restrictions, X</a:t>
            </a:r>
            <a:r>
              <a:rPr lang="en-US" sz="1600" baseline="-25000"/>
              <a:t>l </a:t>
            </a:r>
            <a:r>
              <a:rPr lang="en-US" sz="1600" smtClean="0"/>
              <a:t>&gt; </a:t>
            </a:r>
            <a:r>
              <a:rPr lang="en-US" sz="1600"/>
              <a:t>0, </a:t>
            </a:r>
            <a:r>
              <a:rPr lang="en-US" sz="1600" i="1"/>
              <a:t>X</a:t>
            </a:r>
            <a:r>
              <a:rPr lang="en-US" sz="1600" i="1" baseline="-25000"/>
              <a:t>2</a:t>
            </a:r>
            <a:r>
              <a:rPr lang="en-US" sz="1600" i="1"/>
              <a:t> </a:t>
            </a:r>
            <a:r>
              <a:rPr lang="en-US" sz="1600" smtClean="0"/>
              <a:t>&gt; </a:t>
            </a:r>
            <a:r>
              <a:rPr lang="en-US" sz="1600"/>
              <a:t>0, account for this requirement.</a:t>
            </a:r>
          </a:p>
        </p:txBody>
      </p:sp>
    </p:spTree>
    <p:extLst>
      <p:ext uri="{BB962C8B-B14F-4D97-AF65-F5344CB8AC3E}">
        <p14:creationId xmlns:p14="http://schemas.microsoft.com/office/powerpoint/2010/main" val="2937073051"/>
      </p:ext>
    </p:extLst>
  </p:cSld>
  <p:clrMapOvr>
    <a:masterClrMapping/>
  </p:clrMapOvr>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0"/>
            <a:ext cx="9143999" cy="5143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838200" y="1123950"/>
            <a:ext cx="5791200" cy="3046988"/>
          </a:xfrm>
          <a:prstGeom prst="rect">
            <a:avLst/>
          </a:prstGeom>
        </p:spPr>
        <p:txBody>
          <a:bodyPr wrap="square">
            <a:spAutoFit/>
          </a:bodyPr>
          <a:lstStyle/>
          <a:p>
            <a:r>
              <a:rPr lang="en-US" sz="2400">
                <a:solidFill>
                  <a:schemeClr val="bg1"/>
                </a:solidFill>
                <a:latin typeface="Times New Roman" pitchFamily="18" charset="0"/>
                <a:ea typeface="Cardo" pitchFamily="18" charset="-79"/>
                <a:cs typeface="Times New Roman" pitchFamily="18" charset="0"/>
              </a:rPr>
              <a:t>Maximize </a:t>
            </a:r>
            <a:r>
              <a:rPr lang="en-US" sz="2400" smtClean="0">
                <a:solidFill>
                  <a:schemeClr val="bg1"/>
                </a:solidFill>
                <a:latin typeface="Times New Roman" pitchFamily="18" charset="0"/>
                <a:ea typeface="Cardo" pitchFamily="18" charset="-79"/>
                <a:cs typeface="Times New Roman" pitchFamily="18" charset="0"/>
              </a:rPr>
              <a:t>          z = 5</a:t>
            </a:r>
            <a:r>
              <a:rPr lang="en-US" sz="2400" i="1" smtClean="0">
                <a:solidFill>
                  <a:schemeClr val="bg1"/>
                </a:solidFill>
                <a:latin typeface="Times New Roman" pitchFamily="18" charset="0"/>
                <a:ea typeface="Cardo" pitchFamily="18" charset="-79"/>
                <a:cs typeface="Times New Roman" pitchFamily="18" charset="0"/>
              </a:rPr>
              <a:t>x</a:t>
            </a:r>
            <a:r>
              <a:rPr lang="en-US" sz="2400" baseline="-25000" smtClean="0">
                <a:solidFill>
                  <a:schemeClr val="bg1"/>
                </a:solidFill>
                <a:latin typeface="Times New Roman" pitchFamily="18" charset="0"/>
                <a:ea typeface="Cardo" pitchFamily="18" charset="-79"/>
                <a:cs typeface="Times New Roman" pitchFamily="18" charset="0"/>
              </a:rPr>
              <a:t>1</a:t>
            </a:r>
            <a:r>
              <a:rPr lang="en-US" sz="2400" smtClean="0">
                <a:solidFill>
                  <a:schemeClr val="bg1"/>
                </a:solidFill>
                <a:latin typeface="Times New Roman" pitchFamily="18" charset="0"/>
                <a:ea typeface="Cardo" pitchFamily="18" charset="-79"/>
                <a:cs typeface="Times New Roman" pitchFamily="18" charset="0"/>
              </a:rPr>
              <a:t> + 4</a:t>
            </a:r>
            <a:r>
              <a:rPr lang="en-US" sz="2400" i="1" smtClean="0">
                <a:solidFill>
                  <a:schemeClr val="bg1"/>
                </a:solidFill>
                <a:latin typeface="Times New Roman" pitchFamily="18" charset="0"/>
                <a:ea typeface="Cardo" pitchFamily="18" charset="-79"/>
                <a:cs typeface="Times New Roman" pitchFamily="18" charset="0"/>
              </a:rPr>
              <a:t>x</a:t>
            </a:r>
            <a:r>
              <a:rPr lang="en-US" sz="2400" baseline="-25000" smtClean="0">
                <a:solidFill>
                  <a:schemeClr val="bg1"/>
                </a:solidFill>
                <a:latin typeface="Times New Roman" pitchFamily="18" charset="0"/>
                <a:ea typeface="Cardo" pitchFamily="18" charset="-79"/>
                <a:cs typeface="Times New Roman" pitchFamily="18" charset="0"/>
              </a:rPr>
              <a:t>2</a:t>
            </a:r>
          </a:p>
          <a:p>
            <a:endParaRPr lang="en-US" sz="2400" smtClean="0">
              <a:solidFill>
                <a:schemeClr val="bg1"/>
              </a:solidFill>
              <a:latin typeface="Times New Roman" pitchFamily="18" charset="0"/>
              <a:ea typeface="Cardo" pitchFamily="18" charset="-79"/>
              <a:cs typeface="Times New Roman" pitchFamily="18" charset="0"/>
            </a:endParaRPr>
          </a:p>
          <a:p>
            <a:r>
              <a:rPr lang="en-US" sz="2400" smtClean="0">
                <a:solidFill>
                  <a:schemeClr val="bg1"/>
                </a:solidFill>
                <a:latin typeface="Times New Roman" pitchFamily="18" charset="0"/>
                <a:ea typeface="Cardo" pitchFamily="18" charset="-79"/>
                <a:cs typeface="Times New Roman" pitchFamily="18" charset="0"/>
              </a:rPr>
              <a:t>subject </a:t>
            </a:r>
            <a:r>
              <a:rPr lang="en-US" sz="2400">
                <a:solidFill>
                  <a:schemeClr val="bg1"/>
                </a:solidFill>
                <a:latin typeface="Times New Roman" pitchFamily="18" charset="0"/>
                <a:ea typeface="Cardo" pitchFamily="18" charset="-79"/>
                <a:cs typeface="Times New Roman" pitchFamily="18" charset="0"/>
              </a:rPr>
              <a:t>to</a:t>
            </a:r>
          </a:p>
          <a:p>
            <a:pPr marL="1201738">
              <a:tabLst>
                <a:tab pos="5029200" algn="r"/>
                <a:tab pos="5538788" algn="r"/>
              </a:tabLst>
            </a:pPr>
            <a:r>
              <a:rPr lang="en-US" sz="2400" smtClean="0">
                <a:solidFill>
                  <a:schemeClr val="bg1"/>
                </a:solidFill>
                <a:latin typeface="Times New Roman" pitchFamily="18" charset="0"/>
                <a:ea typeface="Cardo" pitchFamily="18" charset="-79"/>
                <a:cs typeface="Times New Roman" pitchFamily="18" charset="0"/>
              </a:rPr>
              <a:t>	6</a:t>
            </a:r>
            <a:r>
              <a:rPr lang="en-US" sz="2400" i="1" smtClean="0">
                <a:solidFill>
                  <a:schemeClr val="bg1"/>
                </a:solidFill>
                <a:latin typeface="Times New Roman" pitchFamily="18" charset="0"/>
                <a:ea typeface="Cardo" pitchFamily="18" charset="-79"/>
                <a:cs typeface="Times New Roman" pitchFamily="18" charset="0"/>
              </a:rPr>
              <a:t>x</a:t>
            </a:r>
            <a:r>
              <a:rPr lang="en-US" sz="2400" baseline="-25000" smtClean="0">
                <a:solidFill>
                  <a:schemeClr val="bg1"/>
                </a:solidFill>
                <a:latin typeface="Times New Roman" pitchFamily="18" charset="0"/>
                <a:ea typeface="Cardo" pitchFamily="18" charset="-79"/>
                <a:cs typeface="Times New Roman" pitchFamily="18" charset="0"/>
              </a:rPr>
              <a:t>1</a:t>
            </a:r>
            <a:r>
              <a:rPr lang="en-US" sz="2400" i="1" smtClean="0">
                <a:solidFill>
                  <a:schemeClr val="bg1"/>
                </a:solidFill>
                <a:latin typeface="Times New Roman" pitchFamily="18" charset="0"/>
                <a:ea typeface="Cardo" pitchFamily="18" charset="-79"/>
                <a:cs typeface="Times New Roman" pitchFamily="18" charset="0"/>
              </a:rPr>
              <a:t> </a:t>
            </a:r>
            <a:r>
              <a:rPr lang="en-US" sz="2400" smtClean="0">
                <a:solidFill>
                  <a:schemeClr val="bg1"/>
                </a:solidFill>
                <a:latin typeface="Times New Roman" pitchFamily="18" charset="0"/>
                <a:ea typeface="Cardo" pitchFamily="18" charset="-79"/>
                <a:cs typeface="Times New Roman" pitchFamily="18" charset="0"/>
              </a:rPr>
              <a:t>+ 4</a:t>
            </a:r>
            <a:r>
              <a:rPr lang="en-US" sz="2400" i="1" smtClean="0">
                <a:solidFill>
                  <a:schemeClr val="bg1"/>
                </a:solidFill>
                <a:latin typeface="Times New Roman" pitchFamily="18" charset="0"/>
                <a:ea typeface="Cardo" pitchFamily="18" charset="-79"/>
                <a:cs typeface="Times New Roman" pitchFamily="18" charset="0"/>
              </a:rPr>
              <a:t>x2 </a:t>
            </a:r>
            <a:r>
              <a:rPr lang="en-US" sz="2400" smtClean="0">
                <a:solidFill>
                  <a:schemeClr val="bg1"/>
                </a:solidFill>
                <a:latin typeface="Times New Roman" pitchFamily="18" charset="0"/>
                <a:ea typeface="Cardo" pitchFamily="18" charset="-79"/>
                <a:cs typeface="Times New Roman" pitchFamily="18" charset="0"/>
              </a:rPr>
              <a:t>= 	24</a:t>
            </a:r>
          </a:p>
          <a:p>
            <a:pPr marL="1201738">
              <a:tabLst>
                <a:tab pos="5029200" algn="r"/>
                <a:tab pos="5538788" algn="r"/>
              </a:tabLst>
            </a:pPr>
            <a:r>
              <a:rPr lang="en-US" sz="2400" i="1" smtClean="0">
                <a:solidFill>
                  <a:schemeClr val="bg1"/>
                </a:solidFill>
                <a:latin typeface="Times New Roman" pitchFamily="18" charset="0"/>
                <a:ea typeface="Cardo" pitchFamily="18" charset="-79"/>
                <a:cs typeface="Times New Roman" pitchFamily="18" charset="0"/>
              </a:rPr>
              <a:t>	x</a:t>
            </a:r>
            <a:r>
              <a:rPr lang="en-US" sz="2400" baseline="-25000" smtClean="0">
                <a:solidFill>
                  <a:schemeClr val="bg1"/>
                </a:solidFill>
                <a:latin typeface="Times New Roman" pitchFamily="18" charset="0"/>
                <a:ea typeface="Cardo" pitchFamily="18" charset="-79"/>
                <a:cs typeface="Times New Roman" pitchFamily="18" charset="0"/>
              </a:rPr>
              <a:t>1</a:t>
            </a:r>
            <a:r>
              <a:rPr lang="en-US" sz="2400" i="1" smtClean="0">
                <a:solidFill>
                  <a:schemeClr val="bg1"/>
                </a:solidFill>
                <a:latin typeface="Times New Roman" pitchFamily="18" charset="0"/>
                <a:ea typeface="Cardo" pitchFamily="18" charset="-79"/>
                <a:cs typeface="Times New Roman" pitchFamily="18" charset="0"/>
              </a:rPr>
              <a:t> </a:t>
            </a:r>
            <a:r>
              <a:rPr lang="en-US" sz="2400" smtClean="0">
                <a:solidFill>
                  <a:schemeClr val="bg1"/>
                </a:solidFill>
                <a:latin typeface="Times New Roman" pitchFamily="18" charset="0"/>
                <a:ea typeface="Cardo" pitchFamily="18" charset="-79"/>
                <a:cs typeface="Times New Roman" pitchFamily="18" charset="0"/>
              </a:rPr>
              <a:t>+ 2</a:t>
            </a:r>
            <a:r>
              <a:rPr lang="en-US" sz="2400" i="1" smtClean="0">
                <a:solidFill>
                  <a:schemeClr val="bg1"/>
                </a:solidFill>
                <a:latin typeface="Times New Roman" pitchFamily="18" charset="0"/>
                <a:ea typeface="Cardo" pitchFamily="18" charset="-79"/>
                <a:cs typeface="Times New Roman" pitchFamily="18" charset="0"/>
              </a:rPr>
              <a:t>x</a:t>
            </a:r>
            <a:r>
              <a:rPr lang="en-US" sz="2400" baseline="-25000" smtClean="0">
                <a:solidFill>
                  <a:schemeClr val="bg1"/>
                </a:solidFill>
                <a:latin typeface="Times New Roman" pitchFamily="18" charset="0"/>
                <a:ea typeface="Cardo" pitchFamily="18" charset="-79"/>
                <a:cs typeface="Times New Roman" pitchFamily="18" charset="0"/>
              </a:rPr>
              <a:t>2</a:t>
            </a:r>
            <a:r>
              <a:rPr lang="en-US" sz="2400" i="1" smtClean="0">
                <a:solidFill>
                  <a:schemeClr val="bg1"/>
                </a:solidFill>
                <a:latin typeface="Times New Roman" pitchFamily="18" charset="0"/>
                <a:ea typeface="Cardo" pitchFamily="18" charset="-79"/>
                <a:cs typeface="Times New Roman" pitchFamily="18" charset="0"/>
              </a:rPr>
              <a:t> </a:t>
            </a:r>
            <a:r>
              <a:rPr lang="en-US" sz="2400" smtClean="0">
                <a:solidFill>
                  <a:schemeClr val="bg1"/>
                </a:solidFill>
                <a:latin typeface="Times New Roman" pitchFamily="18" charset="0"/>
                <a:ea typeface="Cardo" pitchFamily="18" charset="-79"/>
                <a:cs typeface="Times New Roman" pitchFamily="18" charset="0"/>
              </a:rPr>
              <a:t>= 	6 </a:t>
            </a:r>
          </a:p>
          <a:p>
            <a:pPr marL="1201738">
              <a:tabLst>
                <a:tab pos="5029200" algn="r"/>
                <a:tab pos="5538788" algn="r"/>
              </a:tabLst>
            </a:pPr>
            <a:r>
              <a:rPr lang="en-US" sz="2400" i="1" smtClean="0">
                <a:solidFill>
                  <a:schemeClr val="bg1"/>
                </a:solidFill>
                <a:latin typeface="Times New Roman" pitchFamily="18" charset="0"/>
                <a:ea typeface="Cardo" pitchFamily="18" charset="-79"/>
                <a:cs typeface="Times New Roman" pitchFamily="18" charset="0"/>
              </a:rPr>
              <a:t>	-x</a:t>
            </a:r>
            <a:r>
              <a:rPr lang="en-US" sz="2400" baseline="-25000" smtClean="0">
                <a:solidFill>
                  <a:schemeClr val="bg1"/>
                </a:solidFill>
                <a:latin typeface="Times New Roman" pitchFamily="18" charset="0"/>
                <a:ea typeface="Cardo" pitchFamily="18" charset="-79"/>
                <a:cs typeface="Times New Roman" pitchFamily="18" charset="0"/>
              </a:rPr>
              <a:t>1</a:t>
            </a:r>
            <a:r>
              <a:rPr lang="en-US" sz="2400" smtClean="0">
                <a:solidFill>
                  <a:schemeClr val="bg1"/>
                </a:solidFill>
                <a:latin typeface="Times New Roman" pitchFamily="18" charset="0"/>
                <a:ea typeface="Cardo" pitchFamily="18" charset="-79"/>
                <a:cs typeface="Times New Roman" pitchFamily="18" charset="0"/>
              </a:rPr>
              <a:t>+ </a:t>
            </a:r>
            <a:r>
              <a:rPr lang="en-US" sz="2400" i="1" smtClean="0">
                <a:solidFill>
                  <a:schemeClr val="bg1"/>
                </a:solidFill>
                <a:latin typeface="Times New Roman" pitchFamily="18" charset="0"/>
                <a:ea typeface="Cardo" pitchFamily="18" charset="-79"/>
                <a:cs typeface="Times New Roman" pitchFamily="18" charset="0"/>
              </a:rPr>
              <a:t>x</a:t>
            </a:r>
            <a:r>
              <a:rPr lang="en-US" sz="2400" baseline="-25000" smtClean="0">
                <a:solidFill>
                  <a:schemeClr val="bg1"/>
                </a:solidFill>
                <a:latin typeface="Times New Roman" pitchFamily="18" charset="0"/>
                <a:ea typeface="Cardo" pitchFamily="18" charset="-79"/>
                <a:cs typeface="Times New Roman" pitchFamily="18" charset="0"/>
              </a:rPr>
              <a:t>2</a:t>
            </a:r>
            <a:r>
              <a:rPr lang="en-US" sz="2400" i="1" smtClean="0">
                <a:solidFill>
                  <a:schemeClr val="bg1"/>
                </a:solidFill>
                <a:latin typeface="Times New Roman" pitchFamily="18" charset="0"/>
                <a:ea typeface="Cardo" pitchFamily="18" charset="-79"/>
                <a:cs typeface="Times New Roman" pitchFamily="18" charset="0"/>
              </a:rPr>
              <a:t> </a:t>
            </a:r>
            <a:r>
              <a:rPr lang="en-US" sz="2400" smtClean="0">
                <a:solidFill>
                  <a:schemeClr val="bg1"/>
                </a:solidFill>
                <a:latin typeface="Times New Roman" pitchFamily="18" charset="0"/>
                <a:ea typeface="Cardo" pitchFamily="18" charset="-79"/>
                <a:cs typeface="Times New Roman" pitchFamily="18" charset="0"/>
              </a:rPr>
              <a:t>= 	1</a:t>
            </a:r>
          </a:p>
          <a:p>
            <a:pPr marL="1201738">
              <a:tabLst>
                <a:tab pos="5029200" algn="r"/>
                <a:tab pos="5538788" algn="r"/>
              </a:tabLst>
            </a:pPr>
            <a:r>
              <a:rPr lang="en-US" sz="2400" i="1" smtClean="0">
                <a:solidFill>
                  <a:schemeClr val="bg1"/>
                </a:solidFill>
                <a:latin typeface="Times New Roman" pitchFamily="18" charset="0"/>
                <a:ea typeface="Cardo" pitchFamily="18" charset="-79"/>
                <a:cs typeface="Times New Roman" pitchFamily="18" charset="0"/>
              </a:rPr>
              <a:t>	x</a:t>
            </a:r>
            <a:r>
              <a:rPr lang="en-US" sz="2400" baseline="-25000" smtClean="0">
                <a:solidFill>
                  <a:schemeClr val="bg1"/>
                </a:solidFill>
                <a:latin typeface="Times New Roman" pitchFamily="18" charset="0"/>
                <a:ea typeface="Cardo" pitchFamily="18" charset="-79"/>
                <a:cs typeface="Times New Roman" pitchFamily="18" charset="0"/>
              </a:rPr>
              <a:t>2</a:t>
            </a:r>
            <a:r>
              <a:rPr lang="en-US" sz="2400" i="1" smtClean="0">
                <a:solidFill>
                  <a:schemeClr val="bg1"/>
                </a:solidFill>
                <a:latin typeface="Times New Roman" pitchFamily="18" charset="0"/>
                <a:ea typeface="Cardo" pitchFamily="18" charset="-79"/>
                <a:cs typeface="Times New Roman" pitchFamily="18" charset="0"/>
              </a:rPr>
              <a:t> </a:t>
            </a:r>
            <a:r>
              <a:rPr lang="en-US" sz="2400" smtClean="0">
                <a:solidFill>
                  <a:schemeClr val="bg1"/>
                </a:solidFill>
                <a:latin typeface="Times New Roman" pitchFamily="18" charset="0"/>
                <a:ea typeface="Cardo" pitchFamily="18" charset="-79"/>
                <a:cs typeface="Times New Roman" pitchFamily="18" charset="0"/>
              </a:rPr>
              <a:t>= 	2</a:t>
            </a:r>
          </a:p>
          <a:p>
            <a:pPr marL="1201738">
              <a:tabLst>
                <a:tab pos="5029200" algn="r"/>
                <a:tab pos="5538788" algn="r"/>
              </a:tabLst>
            </a:pPr>
            <a:r>
              <a:rPr lang="en-US" sz="2400" smtClean="0">
                <a:solidFill>
                  <a:schemeClr val="bg1"/>
                </a:solidFill>
                <a:latin typeface="Times New Roman" pitchFamily="18" charset="0"/>
                <a:ea typeface="Cardo" pitchFamily="18" charset="-79"/>
                <a:cs typeface="Times New Roman" pitchFamily="18" charset="0"/>
              </a:rPr>
              <a:t>	</a:t>
            </a:r>
            <a:r>
              <a:rPr lang="en-US" sz="2400" i="1" smtClean="0">
                <a:solidFill>
                  <a:schemeClr val="bg1"/>
                </a:solidFill>
                <a:latin typeface="Times New Roman" pitchFamily="18" charset="0"/>
                <a:ea typeface="Cardo" pitchFamily="18" charset="-79"/>
                <a:cs typeface="Times New Roman" pitchFamily="18" charset="0"/>
              </a:rPr>
              <a:t>x</a:t>
            </a:r>
            <a:r>
              <a:rPr lang="en-US" sz="2400" baseline="-25000" smtClean="0">
                <a:solidFill>
                  <a:schemeClr val="bg1"/>
                </a:solidFill>
                <a:latin typeface="Times New Roman" pitchFamily="18" charset="0"/>
                <a:ea typeface="Cardo" pitchFamily="18" charset="-79"/>
                <a:cs typeface="Times New Roman" pitchFamily="18" charset="0"/>
              </a:rPr>
              <a:t>l</a:t>
            </a:r>
            <a:r>
              <a:rPr lang="en-US" sz="2400" smtClean="0">
                <a:solidFill>
                  <a:schemeClr val="bg1"/>
                </a:solidFill>
                <a:latin typeface="Times New Roman" pitchFamily="18" charset="0"/>
                <a:ea typeface="Cardo" pitchFamily="18" charset="-79"/>
                <a:cs typeface="Times New Roman" pitchFamily="18" charset="0"/>
              </a:rPr>
              <a:t>, </a:t>
            </a:r>
            <a:r>
              <a:rPr lang="en-US" sz="2400" i="1" smtClean="0">
                <a:solidFill>
                  <a:schemeClr val="bg1"/>
                </a:solidFill>
                <a:latin typeface="Times New Roman" pitchFamily="18" charset="0"/>
                <a:ea typeface="Cardo" pitchFamily="18" charset="-79"/>
                <a:cs typeface="Times New Roman" pitchFamily="18" charset="0"/>
              </a:rPr>
              <a:t>x</a:t>
            </a:r>
            <a:r>
              <a:rPr lang="en-US" sz="2400" baseline="-25000" smtClean="0">
                <a:solidFill>
                  <a:schemeClr val="bg1"/>
                </a:solidFill>
                <a:latin typeface="Times New Roman" pitchFamily="18" charset="0"/>
                <a:ea typeface="Cardo" pitchFamily="18" charset="-79"/>
                <a:cs typeface="Times New Roman" pitchFamily="18" charset="0"/>
              </a:rPr>
              <a:t>2</a:t>
            </a:r>
            <a:r>
              <a:rPr lang="en-US" sz="2400" i="1" smtClean="0">
                <a:solidFill>
                  <a:schemeClr val="bg1"/>
                </a:solidFill>
                <a:latin typeface="Times New Roman" pitchFamily="18" charset="0"/>
                <a:ea typeface="Cardo" pitchFamily="18" charset="-79"/>
                <a:cs typeface="Times New Roman" pitchFamily="18" charset="0"/>
              </a:rPr>
              <a:t> </a:t>
            </a:r>
            <a:r>
              <a:rPr lang="en-US" sz="2400" smtClean="0">
                <a:solidFill>
                  <a:schemeClr val="bg1"/>
                </a:solidFill>
                <a:latin typeface="Times New Roman" pitchFamily="18" charset="0"/>
                <a:ea typeface="Cardo" pitchFamily="18" charset="-79"/>
                <a:cs typeface="Times New Roman" pitchFamily="18" charset="0"/>
              </a:rPr>
              <a:t>&gt; 	0</a:t>
            </a:r>
            <a:endParaRPr lang="en-US" sz="2400">
              <a:solidFill>
                <a:schemeClr val="bg1"/>
              </a:solidFill>
              <a:latin typeface="Times New Roman" pitchFamily="18" charset="0"/>
              <a:ea typeface="Cardo" pitchFamily="18" charset="-79"/>
              <a:cs typeface="Times New Roman" pitchFamily="18" charset="0"/>
            </a:endParaRPr>
          </a:p>
        </p:txBody>
      </p:sp>
      <p:sp>
        <p:nvSpPr>
          <p:cNvPr id="3" name="Rectangle 2"/>
          <p:cNvSpPr/>
          <p:nvPr/>
        </p:nvSpPr>
        <p:spPr>
          <a:xfrm>
            <a:off x="457200" y="209550"/>
            <a:ext cx="5383397" cy="461665"/>
          </a:xfrm>
          <a:prstGeom prst="rect">
            <a:avLst/>
          </a:prstGeom>
        </p:spPr>
        <p:txBody>
          <a:bodyPr wrap="none">
            <a:spAutoFit/>
          </a:bodyPr>
          <a:lstStyle/>
          <a:p>
            <a:r>
              <a:rPr lang="en-US" sz="2400" b="1">
                <a:solidFill>
                  <a:schemeClr val="bg1"/>
                </a:solidFill>
                <a:effectLst>
                  <a:outerShdw blurRad="38100" dist="38100" dir="2700000" algn="tl">
                    <a:srgbClr val="000000">
                      <a:alpha val="43137"/>
                    </a:srgbClr>
                  </a:outerShdw>
                </a:effectLst>
                <a:latin typeface="Gill Sans MT" pitchFamily="34" charset="0"/>
              </a:rPr>
              <a:t>The complete Reddy Mikks model is</a:t>
            </a:r>
          </a:p>
        </p:txBody>
      </p:sp>
    </p:spTree>
    <p:extLst>
      <p:ext uri="{BB962C8B-B14F-4D97-AF65-F5344CB8AC3E}">
        <p14:creationId xmlns:p14="http://schemas.microsoft.com/office/powerpoint/2010/main" val="552235164"/>
      </p:ext>
    </p:extLst>
  </p:cSld>
  <p:clrMapOvr>
    <a:masterClrMapping/>
  </p:clrMapOvr>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mtClean="0"/>
              <a:t>Graphical solution</a:t>
            </a:r>
            <a:endParaRPr lang="en-US"/>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710018186"/>
      </p:ext>
    </p:extLst>
  </p:cSld>
  <p:clrMapOvr>
    <a:masterClrMapping/>
  </p:clrMapOvr>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GRAPHICAL LP </a:t>
            </a:r>
            <a:r>
              <a:rPr lang="en-US" smtClean="0"/>
              <a:t>SOLUTION</a:t>
            </a:r>
            <a:endParaRPr lang="en-US"/>
          </a:p>
        </p:txBody>
      </p:sp>
      <p:sp>
        <p:nvSpPr>
          <p:cNvPr id="3" name="Content Placeholder 2"/>
          <p:cNvSpPr>
            <a:spLocks noGrp="1"/>
          </p:cNvSpPr>
          <p:nvPr>
            <p:ph idx="1"/>
          </p:nvPr>
        </p:nvSpPr>
        <p:spPr/>
        <p:txBody>
          <a:bodyPr>
            <a:normAutofit/>
          </a:bodyPr>
          <a:lstStyle/>
          <a:p>
            <a:r>
              <a:rPr lang="en-US" sz="2000" smtClean="0"/>
              <a:t>The </a:t>
            </a:r>
            <a:r>
              <a:rPr lang="en-US" sz="2000"/>
              <a:t>graphical procedure includes two steps:</a:t>
            </a:r>
          </a:p>
          <a:p>
            <a:pPr marL="966788" indent="-398463">
              <a:buNone/>
            </a:pPr>
            <a:r>
              <a:rPr lang="en-US" sz="2000" smtClean="0"/>
              <a:t>1. 	Determination of the feasible solution space.</a:t>
            </a:r>
          </a:p>
          <a:p>
            <a:pPr marL="966788" indent="-398463">
              <a:buNone/>
            </a:pPr>
            <a:r>
              <a:rPr lang="en-US" sz="2000" smtClean="0"/>
              <a:t>2. 	Determination of the optimum solution from among all the feasible points in the solution </a:t>
            </a:r>
            <a:r>
              <a:rPr lang="en-US" sz="2000"/>
              <a:t>space.</a:t>
            </a:r>
          </a:p>
          <a:p>
            <a:r>
              <a:rPr lang="en-US" sz="2000"/>
              <a:t>The procedure uses two examples to show how maximization and </a:t>
            </a:r>
            <a:r>
              <a:rPr lang="en-US" sz="2000" smtClean="0"/>
              <a:t>minimization objective </a:t>
            </a:r>
            <a:r>
              <a:rPr lang="en-US" sz="2000"/>
              <a:t>functions are handled.</a:t>
            </a:r>
          </a:p>
        </p:txBody>
      </p:sp>
    </p:spTree>
    <p:extLst>
      <p:ext uri="{BB962C8B-B14F-4D97-AF65-F5344CB8AC3E}">
        <p14:creationId xmlns:p14="http://schemas.microsoft.com/office/powerpoint/2010/main" val="4044059060"/>
      </p:ext>
    </p:extLst>
  </p:cSld>
  <p:clrMapOvr>
    <a:masterClrMapping/>
  </p:clrMapOvr>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1600" y="258108"/>
            <a:ext cx="6427706" cy="4675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6955228"/>
      </p:ext>
    </p:extLst>
  </p:cSld>
  <p:clrMapOvr>
    <a:masterClrMapping/>
  </p:clrMapOvr>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85757" y="155777"/>
            <a:ext cx="6172486" cy="48319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3684545"/>
      </p:ext>
    </p:extLst>
  </p:cSld>
  <p:clrMapOvr>
    <a:masterClrMapping/>
  </p:clrMapOvr>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mtClean="0"/>
              <a:t>Other example</a:t>
            </a:r>
            <a:endParaRPr lang="en-US"/>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727690662"/>
      </p:ext>
    </p:extLst>
  </p:cSld>
  <p:clrMapOvr>
    <a:masterClrMapping/>
  </p:clrMapOvr>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143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09550"/>
            <a:ext cx="7391400" cy="46341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04800828"/>
      </p:ext>
    </p:extLst>
  </p:cSld>
  <p:clrMapOvr>
    <a:masterClrMapping/>
  </p:clrMapOvr>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143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407" y="514350"/>
            <a:ext cx="8277056" cy="3905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76612848"/>
      </p:ext>
    </p:extLst>
  </p:cSld>
  <p:clrMapOvr>
    <a:masterClrMapping/>
  </p:clrMapOvr>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143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4850" y="1138238"/>
            <a:ext cx="7734300" cy="286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2730042"/>
      </p:ext>
    </p:extLst>
  </p:cSld>
  <p:clrMapOvr>
    <a:masterClrMapping/>
  </p:clrMapOvr>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143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33350"/>
            <a:ext cx="8176909" cy="436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4549580"/>
      </p:ext>
    </p:extLst>
  </p:cSld>
  <p:clrMapOvr>
    <a:masterClrMapping/>
  </p:clrMapOvr>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143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711828"/>
            <a:ext cx="8086725" cy="33999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77423587"/>
      </p:ext>
    </p:extLst>
  </p:cSld>
  <p:clrMapOvr>
    <a:masterClrMapping/>
  </p:clrMapOvr>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143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01606"/>
            <a:ext cx="7739063" cy="45418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38437370"/>
      </p:ext>
    </p:extLst>
  </p:cSld>
  <p:clrMapOvr>
    <a:masterClrMapping/>
  </p:clrMapOvr>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MORE THAN JUST MATHEMATICS</a:t>
            </a:r>
          </a:p>
        </p:txBody>
      </p:sp>
    </p:spTree>
    <p:extLst>
      <p:ext uri="{BB962C8B-B14F-4D97-AF65-F5344CB8AC3E}">
        <p14:creationId xmlns:p14="http://schemas.microsoft.com/office/powerpoint/2010/main" val="712325710"/>
      </p:ext>
    </p:extLst>
  </p:cSld>
  <p:clrMapOvr>
    <a:masterClrMapping/>
  </p:clrMapOvr>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a:t>MORE THAN JUST MATHEMATICS</a:t>
            </a:r>
          </a:p>
        </p:txBody>
      </p:sp>
      <p:sp>
        <p:nvSpPr>
          <p:cNvPr id="5" name="Content Placeholder 4"/>
          <p:cNvSpPr>
            <a:spLocks noGrp="1"/>
          </p:cNvSpPr>
          <p:nvPr>
            <p:ph idx="1"/>
          </p:nvPr>
        </p:nvSpPr>
        <p:spPr/>
        <p:txBody>
          <a:bodyPr>
            <a:normAutofit fontScale="92500" lnSpcReduction="20000"/>
          </a:bodyPr>
          <a:lstStyle/>
          <a:p>
            <a:pPr algn="just"/>
            <a:r>
              <a:rPr lang="en-US"/>
              <a:t>Because of the mathematical nature of OR models, one tends to think that an </a:t>
            </a:r>
            <a:r>
              <a:rPr lang="en-US" smtClean="0"/>
              <a:t>OR study </a:t>
            </a:r>
            <a:r>
              <a:rPr lang="en-US"/>
              <a:t>is </a:t>
            </a:r>
            <a:r>
              <a:rPr lang="en-US" i="1"/>
              <a:t>always </a:t>
            </a:r>
            <a:r>
              <a:rPr lang="en-US"/>
              <a:t>rooted in mathematical analysis. Though mathematical modeling is </a:t>
            </a:r>
            <a:r>
              <a:rPr lang="en-US" smtClean="0"/>
              <a:t>a cornerstone </a:t>
            </a:r>
            <a:r>
              <a:rPr lang="en-US"/>
              <a:t>of OR, simpler approaches should be explored first. </a:t>
            </a:r>
            <a:endParaRPr lang="en-US" smtClean="0"/>
          </a:p>
          <a:p>
            <a:pPr algn="just"/>
            <a:r>
              <a:rPr lang="en-US" smtClean="0"/>
              <a:t>In </a:t>
            </a:r>
            <a:r>
              <a:rPr lang="en-US"/>
              <a:t>some cases, a "</a:t>
            </a:r>
            <a:r>
              <a:rPr lang="en-US" smtClean="0"/>
              <a:t>common sense</a:t>
            </a:r>
            <a:r>
              <a:rPr lang="en-US"/>
              <a:t>" solution may be reached through simple observations. Indeed, since </a:t>
            </a:r>
            <a:r>
              <a:rPr lang="en-US" smtClean="0"/>
              <a:t>the human </a:t>
            </a:r>
            <a:r>
              <a:rPr lang="en-US"/>
              <a:t>element invariably affects most decision problems, a study of the psychology </a:t>
            </a:r>
            <a:r>
              <a:rPr lang="en-US" smtClean="0"/>
              <a:t>of people </a:t>
            </a:r>
            <a:r>
              <a:rPr lang="en-US"/>
              <a:t>may be key to solving the problem. </a:t>
            </a:r>
          </a:p>
        </p:txBody>
      </p:sp>
    </p:spTree>
    <p:extLst>
      <p:ext uri="{BB962C8B-B14F-4D97-AF65-F5344CB8AC3E}">
        <p14:creationId xmlns:p14="http://schemas.microsoft.com/office/powerpoint/2010/main" val="493165266"/>
      </p:ext>
    </p:extLst>
  </p:cSld>
  <p:clrMapOvr>
    <a:masterClrMapping/>
  </p:clrMapOvr>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800"/>
              <a:t>Three illustrations are presented here to support this argument</a:t>
            </a:r>
            <a:r>
              <a:rPr lang="en-US" sz="2800" smtClean="0"/>
              <a:t>.</a:t>
            </a:r>
            <a:endParaRPr lang="en-US" sz="2800"/>
          </a:p>
        </p:txBody>
      </p:sp>
      <p:sp>
        <p:nvSpPr>
          <p:cNvPr id="3" name="Content Placeholder 2"/>
          <p:cNvSpPr>
            <a:spLocks noGrp="1"/>
          </p:cNvSpPr>
          <p:nvPr>
            <p:ph idx="1"/>
          </p:nvPr>
        </p:nvSpPr>
        <p:spPr/>
        <p:txBody>
          <a:bodyPr>
            <a:normAutofit/>
          </a:bodyPr>
          <a:lstStyle/>
          <a:p>
            <a:pPr marL="651510" indent="-514350" algn="just">
              <a:buSzPct val="99000"/>
              <a:buFont typeface="+mj-lt"/>
              <a:buAutoNum type="arabicPeriod"/>
            </a:pPr>
            <a:r>
              <a:rPr lang="en-US" sz="2000" smtClean="0"/>
              <a:t>Responding </a:t>
            </a:r>
            <a:r>
              <a:rPr lang="en-US" sz="2000"/>
              <a:t>to complaints of slow elevator service in a large office building</a:t>
            </a:r>
            <a:r>
              <a:rPr lang="en-US" sz="2000" smtClean="0"/>
              <a:t>, the </a:t>
            </a:r>
            <a:r>
              <a:rPr lang="en-US" sz="2000"/>
              <a:t>OR team initially perceived the situation as a waiting-line problem that might </a:t>
            </a:r>
            <a:r>
              <a:rPr lang="en-US" sz="2000" smtClean="0"/>
              <a:t>require the </a:t>
            </a:r>
            <a:r>
              <a:rPr lang="en-US" sz="2000"/>
              <a:t>use of mathematical queuing analysis or simulation. After studying the </a:t>
            </a:r>
            <a:r>
              <a:rPr lang="en-US" sz="2000" smtClean="0"/>
              <a:t>behavior of </a:t>
            </a:r>
            <a:r>
              <a:rPr lang="en-US" sz="2000"/>
              <a:t>the people voicing the complaint, the psychologist on the team </a:t>
            </a:r>
            <a:r>
              <a:rPr lang="en-US" sz="2000" smtClean="0"/>
              <a:t>suggested installing </a:t>
            </a:r>
            <a:r>
              <a:rPr lang="en-US" sz="2000"/>
              <a:t>full-length mirrors at the entrance to the elevators. Miraculously the </a:t>
            </a:r>
            <a:r>
              <a:rPr lang="en-US" sz="2000" smtClean="0"/>
              <a:t>complaints disappeared</a:t>
            </a:r>
            <a:r>
              <a:rPr lang="en-US" sz="2000"/>
              <a:t>, as people were kept occupied watching themselves and </a:t>
            </a:r>
            <a:r>
              <a:rPr lang="en-US" sz="2000" smtClean="0"/>
              <a:t>others while </a:t>
            </a:r>
            <a:r>
              <a:rPr lang="en-US" sz="2000"/>
              <a:t>waiting for the elevator.</a:t>
            </a:r>
          </a:p>
        </p:txBody>
      </p:sp>
    </p:spTree>
    <p:extLst>
      <p:ext uri="{BB962C8B-B14F-4D97-AF65-F5344CB8AC3E}">
        <p14:creationId xmlns:p14="http://schemas.microsoft.com/office/powerpoint/2010/main" val="3705435192"/>
      </p:ext>
    </p:extLst>
  </p:cSld>
  <p:clrMapOvr>
    <a:masterClrMapping/>
  </p:clrMapOvr>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800"/>
              <a:t>Three illustrations are presented here to support this argument</a:t>
            </a:r>
            <a:r>
              <a:rPr lang="en-US" sz="2800" smtClean="0"/>
              <a:t>.</a:t>
            </a:r>
            <a:endParaRPr lang="en-US" sz="2800"/>
          </a:p>
        </p:txBody>
      </p:sp>
      <p:sp>
        <p:nvSpPr>
          <p:cNvPr id="3" name="Content Placeholder 2"/>
          <p:cNvSpPr>
            <a:spLocks noGrp="1"/>
          </p:cNvSpPr>
          <p:nvPr>
            <p:ph idx="1"/>
          </p:nvPr>
        </p:nvSpPr>
        <p:spPr/>
        <p:txBody>
          <a:bodyPr>
            <a:normAutofit/>
          </a:bodyPr>
          <a:lstStyle/>
          <a:p>
            <a:pPr marL="651510" indent="-514350" algn="just">
              <a:buSzPct val="99000"/>
              <a:buFont typeface="+mj-lt"/>
              <a:buAutoNum type="arabicPeriod" startAt="2"/>
            </a:pPr>
            <a:r>
              <a:rPr lang="en-US" sz="2000"/>
              <a:t>In a study of the check-in facilities at a large British airport, a United </a:t>
            </a:r>
            <a:r>
              <a:rPr lang="en-US" sz="2000" smtClean="0"/>
              <a:t>StatesCanadian consulting </a:t>
            </a:r>
            <a:r>
              <a:rPr lang="en-US" sz="2000"/>
              <a:t>team used queuing theory to investigate and analyze the situation</a:t>
            </a:r>
            <a:r>
              <a:rPr lang="en-US" sz="2000" smtClean="0"/>
              <a:t>. Part </a:t>
            </a:r>
            <a:r>
              <a:rPr lang="en-US" sz="2000"/>
              <a:t>of the solution recommended the use of well-placed signs to urge </a:t>
            </a:r>
            <a:r>
              <a:rPr lang="en-US" sz="2000" smtClean="0"/>
              <a:t>passengers who </a:t>
            </a:r>
            <a:r>
              <a:rPr lang="en-US" sz="2000"/>
              <a:t>were within 20 minutes from departure time to advance to the head of the </a:t>
            </a:r>
            <a:r>
              <a:rPr lang="en-US" sz="2000" smtClean="0"/>
              <a:t>queueand </a:t>
            </a:r>
            <a:r>
              <a:rPr lang="en-US" sz="2000"/>
              <a:t>request immediate service. The solution was not successful, because the passengers</a:t>
            </a:r>
            <a:r>
              <a:rPr lang="en-US" sz="2000" smtClean="0"/>
              <a:t>, being </a:t>
            </a:r>
            <a:r>
              <a:rPr lang="en-US" sz="2000"/>
              <a:t>mostly British, were "conditioned to very strict queuing behavior" </a:t>
            </a:r>
            <a:r>
              <a:rPr lang="en-US" sz="2000" smtClean="0"/>
              <a:t>and hence </a:t>
            </a:r>
            <a:r>
              <a:rPr lang="en-US" sz="2000"/>
              <a:t>were reluctant to move ahead of others waiting in the queue.</a:t>
            </a:r>
          </a:p>
        </p:txBody>
      </p:sp>
    </p:spTree>
    <p:extLst>
      <p:ext uri="{BB962C8B-B14F-4D97-AF65-F5344CB8AC3E}">
        <p14:creationId xmlns:p14="http://schemas.microsoft.com/office/powerpoint/2010/main" val="3645727003"/>
      </p:ext>
    </p:extLst>
  </p:cSld>
  <p:clrMapOvr>
    <a:masterClrMapping/>
  </p:clrMapOvr>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800"/>
              <a:t>Three illustrations are presented here to support this argument</a:t>
            </a:r>
            <a:r>
              <a:rPr lang="en-US" sz="2800" smtClean="0"/>
              <a:t>.</a:t>
            </a:r>
            <a:endParaRPr lang="en-US" sz="2800"/>
          </a:p>
        </p:txBody>
      </p:sp>
      <p:sp>
        <p:nvSpPr>
          <p:cNvPr id="3" name="Content Placeholder 2"/>
          <p:cNvSpPr>
            <a:spLocks noGrp="1"/>
          </p:cNvSpPr>
          <p:nvPr>
            <p:ph idx="1"/>
          </p:nvPr>
        </p:nvSpPr>
        <p:spPr/>
        <p:txBody>
          <a:bodyPr>
            <a:noAutofit/>
          </a:bodyPr>
          <a:lstStyle/>
          <a:p>
            <a:pPr marL="651510" indent="-514350" algn="just">
              <a:buSzPct val="99000"/>
              <a:buFont typeface="+mj-lt"/>
              <a:buAutoNum type="arabicPeriod" startAt="3"/>
            </a:pPr>
            <a:r>
              <a:rPr lang="en-US" sz="1600">
                <a:effectLst/>
              </a:rPr>
              <a:t> In a steel mill, ingots were first produced from iron ore and then used in the manufacture of steel bars and beams. The manager noticed a long delay between the ingots production and their transfer to the next manufacturing phase (where end products were manufactured). Ideally, to reduce the reheating cost, manufacturing should start soon after the ingots left the furnaces. Initially the problem was perceived as a line-balancing situation, which could be resolved either by reducing the output of ingots or by increasing the capacity of the manufacturing process. </a:t>
            </a:r>
            <a:r>
              <a:rPr lang="en-US" sz="1600" smtClean="0">
                <a:effectLst/>
              </a:rPr>
              <a:t>The </a:t>
            </a:r>
            <a:r>
              <a:rPr lang="en-US" sz="1600">
                <a:effectLst/>
              </a:rPr>
              <a:t>OR team used simple charts to summarize the output of the furnaces during the three shifts of the day. They discovered that, even though the third shift started at 11:00 PM., most of the ingots were produced between 2:00 and 7:00 A.M. Further investigation revealed that third-shift operators preferred to get long periods of rest at the start of the shift and then make up for lost production during morning hours. The problem was solved by "leveling out" the production of ingots throughout the shift.</a:t>
            </a:r>
            <a:endParaRPr lang="en-US" sz="1600"/>
          </a:p>
        </p:txBody>
      </p:sp>
    </p:spTree>
    <p:extLst>
      <p:ext uri="{BB962C8B-B14F-4D97-AF65-F5344CB8AC3E}">
        <p14:creationId xmlns:p14="http://schemas.microsoft.com/office/powerpoint/2010/main" val="340067761"/>
      </p:ext>
    </p:extLst>
  </p:cSld>
  <p:clrMapOvr>
    <a:masterClrMapping/>
  </p:clrMapOvr>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4" presetClass="path" presetSubtype="0" accel="50000" decel="50000" fill="hold" grpId="1" nodeType="clickEffect">
                                  <p:stCondLst>
                                    <p:cond delay="0"/>
                                  </p:stCondLst>
                                  <p:childTnLst>
                                    <p:animMotion origin="layout" path="M -2.5E-6 2.54781E-6 L -0.00573 -0.45312 " pathEditMode="relative" rAng="0" ptsTypes="AA">
                                      <p:cBhvr>
                                        <p:cTn id="13" dur="2000" fill="hold"/>
                                        <p:tgtEl>
                                          <p:spTgt spid="3">
                                            <p:txEl>
                                              <p:pRg st="0" end="0"/>
                                            </p:txEl>
                                          </p:spTgt>
                                        </p:tgtEl>
                                        <p:attrNameLst>
                                          <p:attrName>ppt_x</p:attrName>
                                          <p:attrName>ppt_y</p:attrName>
                                        </p:attrNameLst>
                                      </p:cBhvr>
                                      <p:rCtr x="-295" y="-2267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200" b="0"/>
              <a:t>Three conclusions can be drawn from these illustrations</a:t>
            </a:r>
            <a:endParaRPr lang="en-US" sz="3200"/>
          </a:p>
        </p:txBody>
      </p:sp>
      <p:sp>
        <p:nvSpPr>
          <p:cNvPr id="3" name="Content Placeholder 2"/>
          <p:cNvSpPr>
            <a:spLocks noGrp="1"/>
          </p:cNvSpPr>
          <p:nvPr>
            <p:ph idx="1"/>
          </p:nvPr>
        </p:nvSpPr>
        <p:spPr/>
        <p:txBody>
          <a:bodyPr>
            <a:normAutofit fontScale="62500" lnSpcReduction="20000"/>
          </a:bodyPr>
          <a:lstStyle/>
          <a:p>
            <a:pPr marL="651510" indent="-514350" algn="just">
              <a:spcBef>
                <a:spcPts val="1200"/>
              </a:spcBef>
              <a:buSzPct val="99000"/>
              <a:buFont typeface="+mj-lt"/>
              <a:buAutoNum type="arabicPeriod"/>
            </a:pPr>
            <a:r>
              <a:rPr lang="en-US" sz="2500" smtClean="0">
                <a:effectLst/>
              </a:rPr>
              <a:t>Before </a:t>
            </a:r>
            <a:r>
              <a:rPr lang="en-US" sz="2500">
                <a:effectLst/>
              </a:rPr>
              <a:t>embarking on sophisticated mathematical modeling, the OR team should explore the possibility of using "aggressive" ideas to resolve the situation. </a:t>
            </a:r>
          </a:p>
          <a:p>
            <a:pPr marL="651510" indent="-514350" algn="just">
              <a:spcBef>
                <a:spcPts val="1200"/>
              </a:spcBef>
              <a:buSzPct val="99000"/>
              <a:buFont typeface="+mj-lt"/>
              <a:buAutoNum type="arabicPeriod"/>
            </a:pPr>
            <a:r>
              <a:rPr lang="en-US" sz="2500" smtClean="0">
                <a:effectLst/>
              </a:rPr>
              <a:t>Solutions </a:t>
            </a:r>
            <a:r>
              <a:rPr lang="en-US" sz="2500">
                <a:effectLst/>
              </a:rPr>
              <a:t>are rooted in people and not in technology. Any solution that does not take human behavior into account is apt to fail. Even though the mathematical solution of the British airport problem may have been sound, the fact that the consulting team was not aware of the cultural differences between the United States and Britain (Americans and Canadians tend to be less formal) resulted in an unimplementable recommendation. </a:t>
            </a:r>
          </a:p>
          <a:p>
            <a:pPr marL="651510" indent="-514350" algn="just">
              <a:spcBef>
                <a:spcPts val="1200"/>
              </a:spcBef>
              <a:buSzPct val="99000"/>
              <a:buFont typeface="+mj-lt"/>
              <a:buAutoNum type="arabicPeriod"/>
            </a:pPr>
            <a:r>
              <a:rPr lang="en-US" sz="2500" smtClean="0">
                <a:effectLst/>
              </a:rPr>
              <a:t>An </a:t>
            </a:r>
            <a:r>
              <a:rPr lang="en-US" sz="2500">
                <a:effectLst/>
              </a:rPr>
              <a:t>OR study should never start with a bias toward using a specific mathematical tool before its use can be justified. For example, because linear programming is a successful technique, there is a tendency to use it as the tool of choice for modeling "any" situation. Such an approach usually leads to a mathematical model that is far removed from the real situation. It is thus imperative that we first analyze available data, using the simplest techniques where possible (e.g., averages, charts, and histograms), with the objective of pinpointing the source of the problem. </a:t>
            </a:r>
          </a:p>
          <a:p>
            <a:endParaRPr lang="en-US"/>
          </a:p>
        </p:txBody>
      </p:sp>
    </p:spTree>
    <p:extLst>
      <p:ext uri="{BB962C8B-B14F-4D97-AF65-F5344CB8AC3E}">
        <p14:creationId xmlns:p14="http://schemas.microsoft.com/office/powerpoint/2010/main" val="2720013743"/>
      </p:ext>
    </p:extLst>
  </p:cSld>
  <p:clrMapOvr>
    <a:masterClrMapping/>
  </p:clrMapOvr>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a:t>PHASES OF AN OR STUDY</a:t>
            </a:r>
            <a:endParaRPr lang="en-US"/>
          </a:p>
        </p:txBody>
      </p:sp>
      <p:sp>
        <p:nvSpPr>
          <p:cNvPr id="3" name="Content Placeholder 2"/>
          <p:cNvSpPr>
            <a:spLocks noGrp="1"/>
          </p:cNvSpPr>
          <p:nvPr>
            <p:ph idx="1"/>
          </p:nvPr>
        </p:nvSpPr>
        <p:spPr/>
        <p:txBody>
          <a:bodyPr/>
          <a:lstStyle/>
          <a:p>
            <a:pPr marL="137160" indent="0">
              <a:buNone/>
            </a:pPr>
            <a:r>
              <a:rPr lang="en-US" smtClean="0"/>
              <a:t>The </a:t>
            </a:r>
            <a:r>
              <a:rPr lang="en-US"/>
              <a:t>principal phases for implementing OR in practice include</a:t>
            </a:r>
          </a:p>
          <a:p>
            <a:pPr marL="1236726" lvl="2" indent="-514350">
              <a:buFont typeface="+mj-lt"/>
              <a:buAutoNum type="arabicPeriod"/>
            </a:pPr>
            <a:r>
              <a:rPr lang="en-US" smtClean="0"/>
              <a:t>Definition </a:t>
            </a:r>
            <a:r>
              <a:rPr lang="en-US"/>
              <a:t>of the problem.</a:t>
            </a:r>
          </a:p>
          <a:p>
            <a:pPr marL="1236726" lvl="2" indent="-514350">
              <a:buFont typeface="+mj-lt"/>
              <a:buAutoNum type="arabicPeriod"/>
            </a:pPr>
            <a:r>
              <a:rPr lang="en-US" smtClean="0"/>
              <a:t>Construction </a:t>
            </a:r>
            <a:r>
              <a:rPr lang="en-US"/>
              <a:t>of the model</a:t>
            </a:r>
            <a:r>
              <a:rPr lang="en-US" smtClean="0"/>
              <a:t>.</a:t>
            </a:r>
          </a:p>
          <a:p>
            <a:pPr marL="1236726" lvl="2" indent="-514350">
              <a:buFont typeface="+mj-lt"/>
              <a:buAutoNum type="arabicPeriod"/>
            </a:pPr>
            <a:r>
              <a:rPr lang="en-US" smtClean="0"/>
              <a:t>Solution </a:t>
            </a:r>
            <a:r>
              <a:rPr lang="en-US"/>
              <a:t>of the model.</a:t>
            </a:r>
          </a:p>
          <a:p>
            <a:pPr marL="1236726" lvl="2" indent="-514350">
              <a:buFont typeface="+mj-lt"/>
              <a:buAutoNum type="arabicPeriod"/>
            </a:pPr>
            <a:r>
              <a:rPr lang="en-US" smtClean="0"/>
              <a:t>Validation </a:t>
            </a:r>
            <a:r>
              <a:rPr lang="en-US"/>
              <a:t>of the model.</a:t>
            </a:r>
          </a:p>
          <a:p>
            <a:pPr marL="1236726" lvl="2" indent="-514350">
              <a:buFont typeface="+mj-lt"/>
              <a:buAutoNum type="arabicPeriod"/>
            </a:pPr>
            <a:r>
              <a:rPr lang="en-US" smtClean="0"/>
              <a:t>Implementation </a:t>
            </a:r>
            <a:r>
              <a:rPr lang="en-US"/>
              <a:t>of the solution.</a:t>
            </a:r>
          </a:p>
        </p:txBody>
      </p:sp>
    </p:spTree>
    <p:extLst>
      <p:ext uri="{BB962C8B-B14F-4D97-AF65-F5344CB8AC3E}">
        <p14:creationId xmlns:p14="http://schemas.microsoft.com/office/powerpoint/2010/main" val="359841805"/>
      </p:ext>
    </p:extLst>
  </p:cSld>
  <p:clrMapOvr>
    <a:masterClrMapping/>
  </p:clrMapOvr>
  <mc:AlternateContent xmlns:mc="http://schemas.openxmlformats.org/markup-compatibility/2006" xmlns:p14="http://schemas.microsoft.com/office/powerpoint/2010/main">
    <mc:Choice Requires="p14">
      <p:transition spd="slow" p14:dur="2250">
        <p:fade/>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198</TotalTime>
  <Words>1174</Words>
  <Application>Microsoft Office PowerPoint</Application>
  <PresentationFormat>On-screen Show (16:9)</PresentationFormat>
  <Paragraphs>103</Paragraphs>
  <Slides>26</Slides>
  <Notes>1</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Apex</vt:lpstr>
      <vt:lpstr>Modeling With Linear Programming</vt:lpstr>
      <vt:lpstr>Example: Reddy Mikks</vt:lpstr>
      <vt:lpstr>The LP model, as in any OR model, has three basic components.</vt:lpstr>
      <vt:lpstr>1. Variables that we seek to determine</vt:lpstr>
      <vt:lpstr>2.  Objective (goal) that we need to optimize (maximize or minimize).</vt:lpstr>
      <vt:lpstr>3.  Constraints that the solution must satisfy.</vt:lpstr>
      <vt:lpstr>3.  Constraints that the solution must satisfy.</vt:lpstr>
      <vt:lpstr>PowerPoint Presentation</vt:lpstr>
      <vt:lpstr>Graphical solution</vt:lpstr>
      <vt:lpstr>GRAPHICAL LP SOLUTION</vt:lpstr>
      <vt:lpstr>PowerPoint Presentation</vt:lpstr>
      <vt:lpstr>PowerPoint Presentation</vt:lpstr>
      <vt:lpstr>Other example</vt:lpstr>
      <vt:lpstr>PowerPoint Presentation</vt:lpstr>
      <vt:lpstr>PowerPoint Presentation</vt:lpstr>
      <vt:lpstr>PowerPoint Presentation</vt:lpstr>
      <vt:lpstr>PowerPoint Presentation</vt:lpstr>
      <vt:lpstr>PowerPoint Presentation</vt:lpstr>
      <vt:lpstr>PowerPoint Presentation</vt:lpstr>
      <vt:lpstr>MORE THAN JUST MATHEMATICS</vt:lpstr>
      <vt:lpstr>MORE THAN JUST MATHEMATICS</vt:lpstr>
      <vt:lpstr>Three illustrations are presented here to support this argument.</vt:lpstr>
      <vt:lpstr>Three illustrations are presented here to support this argument.</vt:lpstr>
      <vt:lpstr>Three illustrations are presented here to support this argument.</vt:lpstr>
      <vt:lpstr>Three conclusions can be drawn from these illustrations</vt:lpstr>
      <vt:lpstr>PHASES OF AN OR STUDY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Operations research</dc:title>
  <dc:creator>Jary</dc:creator>
  <cp:lastModifiedBy>Jary</cp:lastModifiedBy>
  <cp:revision>19</cp:revision>
  <dcterms:created xsi:type="dcterms:W3CDTF">2018-03-05T23:06:36Z</dcterms:created>
  <dcterms:modified xsi:type="dcterms:W3CDTF">2018-03-13T06:06:21Z</dcterms:modified>
</cp:coreProperties>
</file>