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5" r:id="rId2"/>
  </p:sldMasterIdLst>
  <p:notesMasterIdLst>
    <p:notesMasterId r:id="rId69"/>
  </p:notesMasterIdLst>
  <p:handoutMasterIdLst>
    <p:handoutMasterId r:id="rId70"/>
  </p:handoutMasterIdLst>
  <p:sldIdLst>
    <p:sldId id="276" r:id="rId3"/>
    <p:sldId id="296" r:id="rId4"/>
    <p:sldId id="299" r:id="rId5"/>
    <p:sldId id="338" r:id="rId6"/>
    <p:sldId id="339" r:id="rId7"/>
    <p:sldId id="340" r:id="rId8"/>
    <p:sldId id="341" r:id="rId9"/>
    <p:sldId id="342" r:id="rId10"/>
    <p:sldId id="343" r:id="rId11"/>
    <p:sldId id="320" r:id="rId12"/>
    <p:sldId id="346" r:id="rId13"/>
    <p:sldId id="344" r:id="rId14"/>
    <p:sldId id="347" r:id="rId15"/>
    <p:sldId id="350" r:id="rId16"/>
    <p:sldId id="349" r:id="rId17"/>
    <p:sldId id="348" r:id="rId18"/>
    <p:sldId id="352" r:id="rId19"/>
    <p:sldId id="353" r:id="rId20"/>
    <p:sldId id="354" r:id="rId21"/>
    <p:sldId id="355" r:id="rId22"/>
    <p:sldId id="356" r:id="rId23"/>
    <p:sldId id="358" r:id="rId24"/>
    <p:sldId id="351" r:id="rId25"/>
    <p:sldId id="357" r:id="rId26"/>
    <p:sldId id="321" r:id="rId27"/>
    <p:sldId id="359" r:id="rId28"/>
    <p:sldId id="360" r:id="rId29"/>
    <p:sldId id="361" r:id="rId30"/>
    <p:sldId id="345" r:id="rId31"/>
    <p:sldId id="298" r:id="rId32"/>
    <p:sldId id="300" r:id="rId33"/>
    <p:sldId id="302" r:id="rId34"/>
    <p:sldId id="303" r:id="rId35"/>
    <p:sldId id="304" r:id="rId36"/>
    <p:sldId id="305" r:id="rId37"/>
    <p:sldId id="306" r:id="rId38"/>
    <p:sldId id="297" r:id="rId39"/>
    <p:sldId id="308" r:id="rId40"/>
    <p:sldId id="294" r:id="rId41"/>
    <p:sldId id="256" r:id="rId42"/>
    <p:sldId id="286" r:id="rId43"/>
    <p:sldId id="330" r:id="rId44"/>
    <p:sldId id="329" r:id="rId45"/>
    <p:sldId id="331" r:id="rId46"/>
    <p:sldId id="332" r:id="rId47"/>
    <p:sldId id="292" r:id="rId48"/>
    <p:sldId id="287" r:id="rId49"/>
    <p:sldId id="328" r:id="rId50"/>
    <p:sldId id="288" r:id="rId51"/>
    <p:sldId id="333" r:id="rId52"/>
    <p:sldId id="310" r:id="rId53"/>
    <p:sldId id="334" r:id="rId54"/>
    <p:sldId id="307" r:id="rId55"/>
    <p:sldId id="311" r:id="rId56"/>
    <p:sldId id="335" r:id="rId57"/>
    <p:sldId id="312" r:id="rId58"/>
    <p:sldId id="313" r:id="rId59"/>
    <p:sldId id="314" r:id="rId60"/>
    <p:sldId id="315" r:id="rId61"/>
    <p:sldId id="317" r:id="rId62"/>
    <p:sldId id="316" r:id="rId63"/>
    <p:sldId id="319" r:id="rId64"/>
    <p:sldId id="327" r:id="rId65"/>
    <p:sldId id="336" r:id="rId66"/>
    <p:sldId id="326" r:id="rId67"/>
    <p:sldId id="337" r:id="rId68"/>
  </p:sldIdLst>
  <p:sldSz cx="12188825" cy="6858000"/>
  <p:notesSz cx="7102475" cy="9388475"/>
  <p:custDataLst>
    <p:tags r:id="rId7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6FC6"/>
    <a:srgbClr val="10C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>
        <p:scale>
          <a:sx n="60" d="100"/>
          <a:sy n="60" d="100"/>
        </p:scale>
        <p:origin x="-1020" y="-42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tags" Target="tags/tag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5" tIns="47113" rIns="94225" bIns="47113" rtlCol="0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5" tIns="47113" rIns="94225" bIns="47113" rtlCol="0"/>
          <a:lstStyle>
            <a:lvl1pPr algn="r">
              <a:defRPr sz="1300"/>
            </a:lvl1pPr>
          </a:lstStyle>
          <a:p>
            <a:fld id="{1C482589-CB2F-4003-801D-095B67490E73}" type="datetimeFigureOut">
              <a:rPr lang="en-US"/>
              <a:t>4/9/2018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5" tIns="47113" rIns="94225" bIns="47113" rtlCol="0" anchor="b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5" tIns="47113" rIns="94225" bIns="47113" rtlCol="0" anchor="b"/>
          <a:lstStyle>
            <a:lvl1pPr algn="r">
              <a:defRPr sz="1300"/>
            </a:lvl1pPr>
          </a:lstStyle>
          <a:p>
            <a:fld id="{34A4844B-5D5D-4D8E-9E71-6B297DF4019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8986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5" tIns="47113" rIns="94225" bIns="47113" rtlCol="0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5" tIns="47113" rIns="94225" bIns="47113" rtlCol="0"/>
          <a:lstStyle>
            <a:lvl1pPr algn="r">
              <a:defRPr sz="1300"/>
            </a:lvl1pPr>
          </a:lstStyle>
          <a:p>
            <a:fld id="{2A7D4DBF-746C-4C25-853D-8A1CBE8404F4}" type="datetimeFigureOut">
              <a:rPr lang="en-US"/>
              <a:t>4/9/2018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5" tIns="47113" rIns="94225" bIns="47113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5" tIns="47113" rIns="94225" bIns="47113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5" tIns="47113" rIns="94225" bIns="47113" rtlCol="0" anchor="b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5" tIns="47113" rIns="94225" bIns="47113" rtlCol="0" anchor="b"/>
          <a:lstStyle>
            <a:lvl1pPr algn="r">
              <a:defRPr sz="1300"/>
            </a:lvl1pPr>
          </a:lstStyle>
          <a:p>
            <a:fld id="{8DE0FDE7-FE71-46E3-9512-437B13AD5F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6979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704850"/>
            <a:ext cx="6257925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389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0558" y="609601"/>
            <a:ext cx="8673963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0558" y="3886200"/>
            <a:ext cx="8673963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1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88900" dist="101600" dir="2700000" algn="tl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>
            <a:lvl1pPr>
              <a:defRPr sz="32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76200" dist="63500" dir="2700000" algn="tl" rotWithShape="0">
                    <a:prstClr val="black">
                      <a:alpha val="64000"/>
                    </a:prstClr>
                  </a:outerShdw>
                </a:effectLst>
              </a:defRPr>
            </a:lvl1pPr>
            <a:lvl2pPr>
              <a:defRPr sz="28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76200" dist="63500" dir="2700000" algn="tl" rotWithShape="0">
                    <a:prstClr val="black">
                      <a:alpha val="64000"/>
                    </a:prstClr>
                  </a:outerShdw>
                </a:effectLst>
              </a:defRPr>
            </a:lvl2pPr>
            <a:lvl3pPr>
              <a:defRPr sz="24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76200" dist="63500" dir="2700000" algn="tl" rotWithShape="0">
                    <a:prstClr val="black">
                      <a:alpha val="64000"/>
                    </a:prstClr>
                  </a:outerShdw>
                </a:effectLst>
              </a:defRPr>
            </a:lvl3pPr>
            <a:lvl4pPr>
              <a:defRPr sz="20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76200" dist="63500" dir="2700000" algn="tl" rotWithShape="0">
                    <a:prstClr val="black">
                      <a:alpha val="64000"/>
                    </a:prstClr>
                  </a:outerShdw>
                </a:effectLst>
              </a:defRPr>
            </a:lvl4pPr>
            <a:lvl5pPr>
              <a:defRPr sz="20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76200" dist="63500" dir="2700000" algn="tl" rotWithShape="0">
                    <a:prstClr val="black">
                      <a:alpha val="64000"/>
                    </a:prstClr>
                  </a:outerShdw>
                </a:effectLst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0557" y="3308581"/>
            <a:ext cx="8684538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0557" y="4777381"/>
            <a:ext cx="8684539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3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extLst mod="1"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115" y="2667004"/>
            <a:ext cx="487553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9005" y="2667000"/>
            <a:ext cx="487553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10-</a:t>
            </a:r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59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908" y="2658533"/>
            <a:ext cx="458773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115" y="3243267"/>
            <a:ext cx="487553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1455" y="2667000"/>
            <a:ext cx="460308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9008" y="3243267"/>
            <a:ext cx="487553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87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5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47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6" y="1600200"/>
            <a:ext cx="3548197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2485" y="609601"/>
            <a:ext cx="5942053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116" y="2971800"/>
            <a:ext cx="3548197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03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4" y="1600200"/>
            <a:ext cx="5332612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1797" y="-18288"/>
            <a:ext cx="3275746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114" y="2971800"/>
            <a:ext cx="5332612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39817" y="5883280"/>
            <a:ext cx="322483" cy="365125"/>
          </a:xfrm>
        </p:spPr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6" y="4732865"/>
            <a:ext cx="990342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096" y="932112"/>
            <a:ext cx="8223802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116" y="5299603"/>
            <a:ext cx="990342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57028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7" y="609606"/>
            <a:ext cx="990341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114" y="4343400"/>
            <a:ext cx="990342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604951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394" y="786824"/>
            <a:ext cx="6094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5096" y="2743200"/>
            <a:ext cx="6094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836" y="609606"/>
            <a:ext cx="9293977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376" y="3352800"/>
            <a:ext cx="88369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114" y="4343400"/>
            <a:ext cx="990342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872328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5" y="3308581"/>
            <a:ext cx="990342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115" y="4777381"/>
            <a:ext cx="990342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226337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394" y="786824"/>
            <a:ext cx="6094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5096" y="2743200"/>
            <a:ext cx="6094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836" y="609606"/>
            <a:ext cx="9293977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115" y="3886200"/>
            <a:ext cx="990342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114" y="4775200"/>
            <a:ext cx="990342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727013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7" y="609606"/>
            <a:ext cx="990341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115" y="3505200"/>
            <a:ext cx="990342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114" y="4343400"/>
            <a:ext cx="990342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021482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116" y="609600"/>
            <a:ext cx="990341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40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4597" y="609604"/>
            <a:ext cx="2209938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117" y="609600"/>
            <a:ext cx="7541835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20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85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microsoft.com/office/2007/relationships/hdphoto" Target="../media/hdphoto1.wdp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duotone>
              <a:schemeClr val="bg1">
                <a:shade val="28000"/>
                <a:satMod val="94000"/>
                <a:lumMod val="20000"/>
              </a:schemeClr>
              <a:schemeClr val="bg1">
                <a:tint val="94000"/>
                <a:shade val="84000"/>
                <a:satMod val="148000"/>
                <a:lumMod val="114000"/>
              </a:schemeClr>
            </a:duotone>
            <a:lum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8250"/>
                    </a14:imgEffect>
                    <a14:imgEffect>
                      <a14:saturation sat="21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116" y="609600"/>
            <a:ext cx="9903418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116" y="2362200"/>
            <a:ext cx="9903418" cy="34290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34589" y="6248400"/>
            <a:ext cx="551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0610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 cap="all">
          <a:ln w="3175" cmpd="sng">
            <a:solidFill>
              <a:schemeClr val="tx1"/>
            </a:solidFill>
          </a:ln>
          <a:solidFill>
            <a:schemeClr val="tx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400" kern="1200" cap="none" baseline="0">
          <a:ln>
            <a:solidFill>
              <a:schemeClr val="tx1"/>
            </a:solidFill>
          </a:ln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none" baseline="0">
          <a:ln>
            <a:solidFill>
              <a:schemeClr val="tx1"/>
            </a:solidFill>
          </a:ln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none" baseline="0">
          <a:ln>
            <a:solidFill>
              <a:schemeClr val="tx1"/>
            </a:solidFill>
          </a:ln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none" baseline="0">
          <a:ln>
            <a:solidFill>
              <a:schemeClr val="tx1"/>
            </a:solidFill>
          </a:ln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none" baseline="0">
          <a:ln>
            <a:solidFill>
              <a:schemeClr val="tx1"/>
            </a:solidFill>
          </a:ln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51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2" y="2819400"/>
            <a:ext cx="10058400" cy="3200400"/>
          </a:xfrm>
        </p:spPr>
        <p:txBody>
          <a:bodyPr>
            <a:noAutofit/>
          </a:bodyPr>
          <a:lstStyle/>
          <a:p>
            <a:pPr algn="l"/>
            <a:r>
              <a:rPr lang="en-US" sz="7200" b="0" cap="none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39700" dist="152400" dir="2700000" algn="tl" rotWithShape="0">
                    <a:prstClr val="black">
                      <a:alpha val="74000"/>
                    </a:prstClr>
                  </a:outerShdw>
                </a:effectLst>
                <a:latin typeface="Gill Sans Ultra Bold" pitchFamily="34" charset="0"/>
              </a:rPr>
              <a:t/>
            </a:r>
            <a:br>
              <a:rPr lang="en-US" sz="7200" b="0" cap="none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39700" dist="152400" dir="2700000" algn="tl" rotWithShape="0">
                    <a:prstClr val="black">
                      <a:alpha val="74000"/>
                    </a:prstClr>
                  </a:outerShdw>
                </a:effectLst>
                <a:latin typeface="Gill Sans Ultra Bold" pitchFamily="34" charset="0"/>
              </a:rPr>
            </a:br>
            <a:r>
              <a:rPr lang="en-US" sz="7200" b="0" cap="none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39700" dist="152400" dir="2700000" algn="tl" rotWithShape="0">
                    <a:prstClr val="black">
                      <a:alpha val="74000"/>
                    </a:prstClr>
                  </a:outerShdw>
                </a:effectLst>
                <a:latin typeface="Gill Sans Ultra Bold" pitchFamily="34" charset="0"/>
              </a:rPr>
              <a:t/>
            </a:r>
            <a:br>
              <a:rPr lang="en-US" sz="7200" b="0" cap="none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39700" dist="152400" dir="2700000" algn="tl" rotWithShape="0">
                    <a:prstClr val="black">
                      <a:alpha val="74000"/>
                    </a:prstClr>
                  </a:outerShdw>
                </a:effectLst>
                <a:latin typeface="Gill Sans Ultra Bold" pitchFamily="34" charset="0"/>
              </a:rPr>
            </a:br>
            <a:r>
              <a:rPr lang="en-US" sz="7200" b="0" cap="none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39700" dist="152400" dir="2700000" algn="tl" rotWithShape="0">
                    <a:prstClr val="black">
                      <a:alpha val="74000"/>
                    </a:prstClr>
                  </a:outerShdw>
                </a:effectLst>
                <a:latin typeface="Gill Sans Ultra Bold" pitchFamily="34" charset="0"/>
              </a:rPr>
              <a:t>Duality and Post Optimal Analysis</a:t>
            </a:r>
            <a:r>
              <a:rPr lang="en-US" sz="2800" b="0" cap="none" dirty="0">
                <a:ln w="18415" cmpd="sng">
                  <a:solidFill>
                    <a:schemeClr val="tx2">
                      <a:lumMod val="9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39700" dist="152400" dir="2700000" algn="tl" rotWithShape="0">
                    <a:prstClr val="black">
                      <a:alpha val="74000"/>
                    </a:prstClr>
                  </a:outerShdw>
                </a:effectLst>
                <a:latin typeface="Gill Sans Ultra Bold" pitchFamily="34" charset="0"/>
              </a:rPr>
              <a:t/>
            </a:r>
            <a:br>
              <a:rPr lang="en-US" sz="2800" b="0" cap="none" dirty="0">
                <a:ln w="18415" cmpd="sng">
                  <a:solidFill>
                    <a:schemeClr val="tx2">
                      <a:lumMod val="9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39700" dist="152400" dir="2700000" algn="tl" rotWithShape="0">
                    <a:prstClr val="black">
                      <a:alpha val="74000"/>
                    </a:prstClr>
                  </a:outerShdw>
                </a:effectLst>
                <a:latin typeface="Gill Sans Ultra Bold" pitchFamily="34" charset="0"/>
              </a:rPr>
            </a:br>
            <a:endParaRPr lang="en-US" sz="2800" b="0" cap="none" dirty="0">
              <a:ln w="18415" cmpd="sng">
                <a:solidFill>
                  <a:schemeClr val="tx2">
                    <a:lumMod val="9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139700" dist="152400" dir="2700000" algn="tl" rotWithShape="0">
                  <a:prstClr val="black">
                    <a:alpha val="74000"/>
                  </a:prstClr>
                </a:outerShdw>
              </a:effectLst>
              <a:latin typeface="Gill Sans Ultra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2" y="838200"/>
            <a:ext cx="7162799" cy="1524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5400" b="1" cap="none" spc="50" smtClean="0">
                <a:ln w="11430"/>
                <a:solidFill>
                  <a:schemeClr val="tx1"/>
                </a:solidFill>
                <a:effectLst>
                  <a:outerShdw blurRad="114300" dist="63500" dir="2700000" algn="tl" rotWithShape="0">
                    <a:prstClr val="black">
                      <a:alpha val="92000"/>
                    </a:prstClr>
                  </a:outerShdw>
                </a:effectLst>
              </a:rPr>
              <a:t>CH </a:t>
            </a:r>
            <a:r>
              <a:rPr lang="en-US" sz="5400" b="1" cap="none" spc="50" smtClean="0">
                <a:ln w="11430"/>
                <a:solidFill>
                  <a:schemeClr val="tx1"/>
                </a:solidFill>
                <a:effectLst>
                  <a:outerShdw blurRad="114300" dist="63500" dir="2700000" algn="tl" rotWithShape="0">
                    <a:prstClr val="black">
                      <a:alpha val="92000"/>
                    </a:prstClr>
                  </a:outerShdw>
                </a:effectLst>
              </a:rPr>
              <a:t>04</a:t>
            </a:r>
            <a:r>
              <a:rPr lang="en-US" sz="8800" b="1" cap="none" spc="50" smtClean="0">
                <a:ln w="11430"/>
                <a:solidFill>
                  <a:schemeClr val="tx1"/>
                </a:solidFill>
                <a:effectLst>
                  <a:outerShdw blurRad="114300" dist="63500" dir="2700000" algn="tl" rotWithShape="0">
                    <a:prstClr val="black">
                      <a:alpha val="92000"/>
                    </a:prstClr>
                  </a:outerShdw>
                </a:effectLst>
              </a:rPr>
              <a:t> </a:t>
            </a:r>
            <a:endParaRPr lang="en-US" sz="8800" b="1" cap="none" spc="50" dirty="0">
              <a:ln w="11430"/>
              <a:solidFill>
                <a:schemeClr val="tx1"/>
              </a:solidFill>
              <a:effectLst>
                <a:outerShdw blurRad="114300" dist="63500" dir="2700000" algn="tl" rotWithShape="0">
                  <a:prstClr val="black">
                    <a:alpha val="92000"/>
                  </a:prst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345613" y="6356350"/>
            <a:ext cx="2843212" cy="363538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12-</a:t>
            </a:r>
            <a:fld id="{4C0BDC54-7FBA-410E-843C-F866E66B0366}" type="slidenum">
              <a:rPr lang="en-US">
                <a:solidFill>
                  <a:schemeClr val="tx1"/>
                </a:solidFill>
              </a:rPr>
              <a:pPr/>
              <a:t>1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22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1309688" indent="-1309688" algn="l">
              <a:tabLst>
                <a:tab pos="1309688" algn="l"/>
              </a:tabLst>
            </a:pPr>
            <a:r>
              <a:rPr lang="en-US" b="0">
                <a:ln w="3175" cmpd="sng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4.1</a:t>
            </a:r>
            <a:r>
              <a:rPr lang="en-US" b="0"/>
              <a:t> </a:t>
            </a:r>
            <a:r>
              <a:rPr lang="en-US" b="0" smtClean="0"/>
              <a:t>	</a:t>
            </a:r>
            <a:r>
              <a:rPr lang="en-US" b="0" cap="none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DEFINITION </a:t>
            </a:r>
            <a:r>
              <a:rPr lang="en-US" b="0" cap="none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OF THE DUAL PROBLEM</a:t>
            </a:r>
            <a:endParaRPr lang="en-US" b="0" cap="none" dirty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1464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ln w="3175" cmpd="sng"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4.1</a:t>
            </a:r>
            <a:r>
              <a:rPr lang="en-US" b="0"/>
              <a:t> 	</a:t>
            </a:r>
            <a:r>
              <a:rPr lang="en-US" b="0" cap="none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DEFINITION OF THE DUAL PROBLEM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63550" algn="just">
              <a:buNone/>
            </a:pPr>
            <a:r>
              <a:rPr lang="en-US"/>
              <a:t>The dual problem is an LP defined directly and systematically from the primal (or </a:t>
            </a:r>
            <a:r>
              <a:rPr lang="en-US"/>
              <a:t>original</a:t>
            </a:r>
            <a:r>
              <a:rPr lang="en-US" smtClean="0"/>
              <a:t>) LP </a:t>
            </a:r>
            <a:r>
              <a:rPr lang="en-US"/>
              <a:t>model</a:t>
            </a:r>
            <a:r>
              <a:rPr lang="en-US"/>
              <a:t>. </a:t>
            </a:r>
            <a:endParaRPr lang="en-US" smtClean="0"/>
          </a:p>
          <a:p>
            <a:pPr marL="0" indent="463550" algn="just">
              <a:buNone/>
            </a:pPr>
            <a:r>
              <a:rPr lang="en-US" smtClean="0"/>
              <a:t>The </a:t>
            </a:r>
            <a:r>
              <a:rPr lang="en-US"/>
              <a:t>two problems are so closely related that the optimal </a:t>
            </a:r>
            <a:r>
              <a:rPr lang="en-US"/>
              <a:t>solution </a:t>
            </a:r>
            <a:r>
              <a:rPr lang="en-US" smtClean="0"/>
              <a:t>of one </a:t>
            </a:r>
            <a:r>
              <a:rPr lang="en-US"/>
              <a:t>problem automatically provides the optimal solution to the other.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405" y="484830"/>
            <a:ext cx="8482013" cy="5888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673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2" y="575030"/>
            <a:ext cx="11906384" cy="5597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431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72" y="990600"/>
            <a:ext cx="10898562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1065212" y="1371600"/>
            <a:ext cx="1021080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89012" y="1864056"/>
            <a:ext cx="1021080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94780" y="2868304"/>
            <a:ext cx="1021080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65212" y="3657600"/>
            <a:ext cx="1021080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914180" y="2375848"/>
            <a:ext cx="739140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72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68" y="304800"/>
            <a:ext cx="10347844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132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12" y="304801"/>
            <a:ext cx="10591800" cy="3401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5" y="3243374"/>
            <a:ext cx="7426657" cy="3301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96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839" y="243585"/>
            <a:ext cx="8686799" cy="6152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525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85" y="1458036"/>
            <a:ext cx="8053387" cy="5220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1" y="76200"/>
            <a:ext cx="1159200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812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Optimal Dual Solution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46355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TIle primal and dual solutions are so closely related that the optimal solution </a:t>
            </a:r>
            <a:r>
              <a:rPr lang="en-US"/>
              <a:t>of </a:t>
            </a:r>
            <a:r>
              <a:rPr lang="en-US" smtClean="0"/>
              <a:t>either problem </a:t>
            </a:r>
            <a:r>
              <a:rPr lang="en-US"/>
              <a:t>directly yields (with little additional computation) the optimal solution </a:t>
            </a:r>
            <a:r>
              <a:rPr lang="en-US"/>
              <a:t>to </a:t>
            </a:r>
            <a:r>
              <a:rPr lang="en-US" smtClean="0"/>
              <a:t>the other</a:t>
            </a:r>
            <a:r>
              <a:rPr lang="en-US"/>
              <a:t>. </a:t>
            </a:r>
            <a:endParaRPr lang="en-US" smtClean="0"/>
          </a:p>
          <a:p>
            <a:pPr marL="0" indent="46355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mtClean="0"/>
              <a:t>Thus</a:t>
            </a:r>
            <a:r>
              <a:rPr lang="en-US"/>
              <a:t>, in an LP model in which the number of variables is </a:t>
            </a:r>
            <a:r>
              <a:rPr lang="en-US"/>
              <a:t>considerably </a:t>
            </a:r>
            <a:r>
              <a:rPr lang="en-US" smtClean="0"/>
              <a:t>smaller than </a:t>
            </a:r>
            <a:r>
              <a:rPr lang="en-US"/>
              <a:t>the number of constraints, computational savings may be realized by </a:t>
            </a:r>
            <a:r>
              <a:rPr lang="en-US"/>
              <a:t>solving </a:t>
            </a:r>
            <a:r>
              <a:rPr lang="en-US" smtClean="0"/>
              <a:t>the dual</a:t>
            </a:r>
            <a:r>
              <a:rPr lang="en-US"/>
              <a:t>, from which the primal solution is determined automatically. This </a:t>
            </a:r>
            <a:r>
              <a:rPr lang="en-US"/>
              <a:t>result </a:t>
            </a:r>
            <a:r>
              <a:rPr lang="en-US" smtClean="0"/>
              <a:t>follows because </a:t>
            </a:r>
            <a:r>
              <a:rPr lang="en-US"/>
              <a:t>the amount of simplex computation depends largely (though not totally</a:t>
            </a:r>
            <a:r>
              <a:rPr lang="en-US"/>
              <a:t>) </a:t>
            </a:r>
            <a:r>
              <a:rPr lang="en-US" smtClean="0"/>
              <a:t>on the </a:t>
            </a:r>
            <a:r>
              <a:rPr lang="en-US"/>
              <a:t>number </a:t>
            </a:r>
            <a:r>
              <a:rPr lang="en-US"/>
              <a:t>of </a:t>
            </a:r>
            <a:r>
              <a:rPr lang="en-US" smtClean="0"/>
              <a:t>constraints.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637963" y="6248400"/>
            <a:ext cx="550862" cy="365125"/>
          </a:xfrm>
        </p:spPr>
        <p:txBody>
          <a:bodyPr/>
          <a:lstStyle/>
          <a:p>
            <a:fld id="{4C0BDC54-7FBA-410E-843C-F866E66B036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57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245" y="685800"/>
            <a:ext cx="9412334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247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909638"/>
            <a:ext cx="10601325" cy="503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2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1" y="457200"/>
            <a:ext cx="10978949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313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05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85800"/>
            <a:ext cx="11578066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66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85800"/>
            <a:ext cx="11433526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693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1" y="838200"/>
            <a:ext cx="11032169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45310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685800"/>
            <a:ext cx="9601857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926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2" y="685800"/>
            <a:ext cx="1104122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432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812" y="311944"/>
            <a:ext cx="9489012" cy="6234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736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025525" indent="-1025525" algn="l"/>
            <a:r>
              <a:rPr lang="en-US"/>
              <a:t>4.3 </a:t>
            </a:r>
            <a:r>
              <a:rPr lang="en-US" smtClean="0"/>
              <a:t>	</a:t>
            </a:r>
            <a:r>
              <a:rPr lang="en-US" b="1" smtClean="0"/>
              <a:t>ECONOMIC </a:t>
            </a:r>
            <a:r>
              <a:rPr lang="en-US" b="1"/>
              <a:t>INTERPRETATION OF DUALITY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25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ECONOMIC INTERPRETATION OF DUALITY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/>
              <a:t>The linear programming problem can be viewed as a resource allocation </a:t>
            </a:r>
            <a:r>
              <a:rPr lang="en-US"/>
              <a:t>model </a:t>
            </a:r>
            <a:r>
              <a:rPr lang="en-US" smtClean="0"/>
              <a:t>in which </a:t>
            </a:r>
            <a:r>
              <a:rPr lang="en-US"/>
              <a:t>the objective is to maximize revenue subject to the availability of limited resources.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/>
              <a:t>Looking at the problem from this standpoint, the associated dual </a:t>
            </a:r>
            <a:r>
              <a:rPr lang="en-US"/>
              <a:t>problem </a:t>
            </a:r>
            <a:r>
              <a:rPr lang="en-US" smtClean="0"/>
              <a:t>offers interesting </a:t>
            </a:r>
            <a:r>
              <a:rPr lang="en-US"/>
              <a:t>economic interpretations of the LP resource allocation </a:t>
            </a:r>
            <a:r>
              <a:rPr lang="en-US"/>
              <a:t>model</a:t>
            </a:r>
            <a:r>
              <a:rPr lang="en-US" smtClean="0"/>
              <a:t>.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637963" y="6248400"/>
            <a:ext cx="550862" cy="365125"/>
          </a:xfrm>
        </p:spPr>
        <p:txBody>
          <a:bodyPr/>
          <a:lstStyle/>
          <a:p>
            <a:fld id="{4C0BDC54-7FBA-410E-843C-F866E66B0366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84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2" y="1676400"/>
            <a:ext cx="5867948" cy="2600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65212" y="533400"/>
            <a:ext cx="1021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 formalize the discussion, we consider the following representation of the general primal and dual problems:</a:t>
            </a:r>
            <a:endParaRPr lang="en-US" sz="2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5212" y="4651879"/>
            <a:ext cx="1021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Viewed as a resource allocation model, the primal problem has </a:t>
            </a:r>
            <a:r>
              <a:rPr lang="en-US" sz="2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economic activities and </a:t>
            </a:r>
            <a:r>
              <a:rPr lang="en-US" sz="2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resources. The coefficient </a:t>
            </a:r>
            <a:r>
              <a:rPr lang="en-US" sz="2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Cj 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 the primal represents the revenue per unit ofactivity </a:t>
            </a:r>
            <a:r>
              <a:rPr lang="en-US" sz="2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j. 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Resource </a:t>
            </a:r>
            <a:r>
              <a:rPr lang="en-US" sz="2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i, 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whose maximum availability is </a:t>
            </a:r>
            <a:r>
              <a:rPr lang="en-US" sz="2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bi , 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 consumed at the rate </a:t>
            </a:r>
            <a:r>
              <a:rPr lang="en-US" sz="2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aij 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units per unit of activity </a:t>
            </a:r>
            <a:r>
              <a:rPr lang="en-US" sz="2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j.</a:t>
            </a:r>
            <a:endParaRPr lang="en-US" sz="2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30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68" y="152400"/>
            <a:ext cx="10707688" cy="6136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986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1" y="503930"/>
            <a:ext cx="10896601" cy="4030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8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1" y="762000"/>
            <a:ext cx="10454929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392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11762"/>
            <a:ext cx="11061576" cy="304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48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46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0558" y="609601"/>
            <a:ext cx="9906454" cy="3200400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1657350" indent="-1657350" algn="l">
              <a:tabLst>
                <a:tab pos="1600200" algn="l"/>
              </a:tabLst>
            </a:pPr>
            <a:r>
              <a:rPr lang="en-US" sz="4000" b="1" smtClean="0">
                <a:ln/>
                <a:solidFill>
                  <a:srgbClr val="FFFF00"/>
                </a:solidFill>
                <a:effectLst>
                  <a:outerShdw blurRad="76200" dist="88900" dir="2700000" algn="tl" rotWithShape="0">
                    <a:prstClr val="black">
                      <a:alpha val="66000"/>
                    </a:prstClr>
                  </a:outerShdw>
                </a:effectLst>
              </a:rPr>
              <a:t>3.3.1	</a:t>
            </a:r>
            <a:r>
              <a:rPr lang="en-US" sz="4000"/>
              <a:t>Iterative Nature of the Simplex </a:t>
            </a:r>
            <a:r>
              <a:rPr lang="en-US" sz="4000" smtClean="0"/>
              <a:t>Method</a:t>
            </a:r>
            <a:endParaRPr lang="en-US" sz="4000" b="1" dirty="0">
              <a:effectLst>
                <a:outerShdw blurRad="76200" dist="88900" dir="2700000" algn="tl" rotWithShape="0">
                  <a:prstClr val="black">
                    <a:alpha val="66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7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Iterative Nature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/>
              <a:t>Normally, the </a:t>
            </a:r>
            <a:r>
              <a:rPr lang="en-US" smtClean="0"/>
              <a:t>simplex method </a:t>
            </a:r>
            <a:r>
              <a:rPr lang="en-US"/>
              <a:t>starts at the origin </a:t>
            </a:r>
            <a:r>
              <a:rPr lang="en-US" smtClean="0"/>
              <a:t>where </a:t>
            </a:r>
            <a:r>
              <a:rPr lang="en-US" i="1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x</a:t>
            </a:r>
            <a:r>
              <a:rPr lang="en-US" baseline="-2500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l</a:t>
            </a:r>
            <a:r>
              <a:rPr lang="en-US" smtClean="0"/>
              <a:t> = </a:t>
            </a:r>
            <a:r>
              <a:rPr lang="en-US" i="1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x</a:t>
            </a:r>
            <a:r>
              <a:rPr lang="en-US" i="1" baseline="-2500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2</a:t>
            </a:r>
            <a:r>
              <a:rPr lang="en-US" i="1" smtClean="0"/>
              <a:t> </a:t>
            </a:r>
            <a:r>
              <a:rPr lang="en-US" smtClean="0"/>
              <a:t>= </a:t>
            </a:r>
            <a:r>
              <a:rPr lang="en-US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0</a:t>
            </a:r>
            <a:r>
              <a:rPr lang="en-US" smtClean="0"/>
              <a:t>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mtClean="0"/>
              <a:t>At </a:t>
            </a:r>
            <a:r>
              <a:rPr lang="en-US"/>
              <a:t>this starting point, </a:t>
            </a:r>
            <a:r>
              <a:rPr lang="en-US" smtClean="0"/>
              <a:t>the value </a:t>
            </a:r>
            <a:r>
              <a:rPr lang="en-US"/>
              <a:t>of the objective function, </a:t>
            </a:r>
            <a:r>
              <a:rPr lang="en-US" b="1" i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z, </a:t>
            </a:r>
            <a:r>
              <a:rPr lang="en-US" b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is zero</a:t>
            </a:r>
            <a:r>
              <a:rPr lang="en-US"/>
              <a:t>, and the logical question is whether an </a:t>
            </a:r>
            <a:r>
              <a:rPr lang="en-US" smtClean="0"/>
              <a:t>increase in </a:t>
            </a:r>
            <a:r>
              <a:rPr lang="en-US"/>
              <a:t>nonbasic </a:t>
            </a:r>
            <a:r>
              <a:rPr lang="en-US" i="1"/>
              <a:t>X</a:t>
            </a:r>
            <a:r>
              <a:rPr lang="en-US" baseline="-25000"/>
              <a:t>l</a:t>
            </a:r>
            <a:r>
              <a:rPr lang="en-US"/>
              <a:t> and/or </a:t>
            </a:r>
            <a:r>
              <a:rPr lang="en-US" i="1"/>
              <a:t>X</a:t>
            </a:r>
            <a:r>
              <a:rPr lang="en-US" i="1" baseline="-25000"/>
              <a:t>2</a:t>
            </a:r>
            <a:r>
              <a:rPr lang="en-US" i="1"/>
              <a:t> </a:t>
            </a:r>
            <a:r>
              <a:rPr lang="en-US"/>
              <a:t>above their current zero values can improve (increase) </a:t>
            </a:r>
            <a:r>
              <a:rPr lang="en-US" smtClean="0"/>
              <a:t>the value </a:t>
            </a:r>
            <a:r>
              <a:rPr lang="en-US"/>
              <a:t>of </a:t>
            </a:r>
            <a:r>
              <a:rPr lang="en-US" i="1"/>
              <a:t>z. </a:t>
            </a:r>
            <a:r>
              <a:rPr lang="en-US"/>
              <a:t>We answer this question by investigating the objective function</a:t>
            </a:r>
            <a:r>
              <a:rPr lang="en-US" smtClean="0"/>
              <a:t>:</a:t>
            </a:r>
          </a:p>
          <a:p>
            <a:pPr marL="2171700" indent="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420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Z = 5x</a:t>
            </a:r>
            <a:r>
              <a:rPr lang="en-US" sz="4200" baseline="-2500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1</a:t>
            </a:r>
            <a:r>
              <a:rPr lang="en-US" sz="420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 + 4x</a:t>
            </a:r>
            <a:r>
              <a:rPr lang="en-US" sz="4200" baseline="-2500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2</a:t>
            </a:r>
            <a:endParaRPr lang="en-US" sz="4200" baseline="-25000">
              <a:ln>
                <a:solidFill>
                  <a:srgbClr val="00B0F0"/>
                </a:solidFill>
              </a:ln>
              <a:solidFill>
                <a:srgbClr val="00B0F0"/>
              </a:solidFill>
            </a:endParaRPr>
          </a:p>
          <a:p>
            <a:pPr algn="just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Iterative Nature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en-US"/>
              <a:t>The function shows that an increase in either X</a:t>
            </a:r>
            <a:r>
              <a:rPr lang="en-US" baseline="-25000"/>
              <a:t>l</a:t>
            </a:r>
            <a:r>
              <a:rPr lang="en-US"/>
              <a:t> or </a:t>
            </a:r>
            <a:r>
              <a:rPr lang="en-US" i="1"/>
              <a:t>X</a:t>
            </a:r>
            <a:r>
              <a:rPr lang="en-US" i="1" baseline="-25000"/>
              <a:t>2</a:t>
            </a:r>
            <a:r>
              <a:rPr lang="en-US" i="1"/>
              <a:t> </a:t>
            </a:r>
            <a:r>
              <a:rPr lang="en-US"/>
              <a:t>(or both) above their </a:t>
            </a:r>
            <a:r>
              <a:rPr lang="en-US" smtClean="0"/>
              <a:t>current zero </a:t>
            </a:r>
            <a:r>
              <a:rPr lang="en-US"/>
              <a:t>values will </a:t>
            </a:r>
            <a:r>
              <a:rPr lang="en-US" b="1" i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improve</a:t>
            </a:r>
            <a:r>
              <a:rPr lang="en-US" i="1"/>
              <a:t> </a:t>
            </a:r>
            <a:r>
              <a:rPr lang="en-US"/>
              <a:t>the value of </a:t>
            </a:r>
            <a:r>
              <a:rPr lang="en-US" i="1"/>
              <a:t>z. </a:t>
            </a:r>
            <a:endParaRPr lang="en-US" i="1" smtClean="0"/>
          </a:p>
          <a:p>
            <a:pPr marL="0" indent="457200" algn="just">
              <a:buNone/>
            </a:pPr>
            <a:r>
              <a:rPr lang="en-US" smtClean="0"/>
              <a:t>The </a:t>
            </a:r>
            <a:r>
              <a:rPr lang="en-US"/>
              <a:t>design of the simplex method calls for </a:t>
            </a:r>
            <a:r>
              <a:rPr lang="en-US" smtClean="0"/>
              <a:t>increasing </a:t>
            </a:r>
            <a:r>
              <a:rPr lang="en-US" i="1" smtClean="0"/>
              <a:t>one </a:t>
            </a:r>
            <a:r>
              <a:rPr lang="en-US" i="1"/>
              <a:t>variable at a time, </a:t>
            </a:r>
            <a:r>
              <a:rPr lang="en-US"/>
              <a:t>with the selected variable being the one with the </a:t>
            </a:r>
            <a:r>
              <a:rPr lang="en-US" b="1" i="1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largest </a:t>
            </a:r>
            <a:r>
              <a:rPr lang="en-US" i="1"/>
              <a:t>rate of improvement </a:t>
            </a:r>
            <a:r>
              <a:rPr lang="en-US"/>
              <a:t>in </a:t>
            </a:r>
            <a:r>
              <a:rPr lang="en-US" i="1"/>
              <a:t>z.</a:t>
            </a:r>
            <a:endParaRPr lang="en-US" b="1">
              <a:ln>
                <a:solidFill>
                  <a:srgbClr val="00B0F0"/>
                </a:solidFill>
              </a:ln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63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Iterative Nature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/>
              <a:t>In the present example, the value of </a:t>
            </a:r>
            <a:r>
              <a:rPr lang="en-US" i="1"/>
              <a:t>z </a:t>
            </a:r>
            <a:r>
              <a:rPr lang="en-US"/>
              <a:t>will increase by </a:t>
            </a:r>
            <a:r>
              <a:rPr lang="en-US" smtClean="0"/>
              <a:t>5 for each </a:t>
            </a:r>
            <a:r>
              <a:rPr lang="en-US"/>
              <a:t>unit increase in X</a:t>
            </a:r>
            <a:r>
              <a:rPr lang="en-US" baseline="-25000"/>
              <a:t>l</a:t>
            </a:r>
            <a:r>
              <a:rPr lang="en-US"/>
              <a:t> and by </a:t>
            </a:r>
            <a:r>
              <a:rPr lang="en-US" smtClean="0"/>
              <a:t>4 </a:t>
            </a:r>
            <a:r>
              <a:rPr lang="en-US"/>
              <a:t>for each unit increase in </a:t>
            </a:r>
            <a:r>
              <a:rPr lang="en-US" i="1" smtClean="0"/>
              <a:t>X</a:t>
            </a:r>
            <a:r>
              <a:rPr lang="en-US" i="1" baseline="-25000" smtClean="0"/>
              <a:t>2. </a:t>
            </a:r>
            <a:r>
              <a:rPr lang="en-US" smtClean="0"/>
              <a:t>This </a:t>
            </a:r>
            <a:r>
              <a:rPr lang="en-US"/>
              <a:t>means that the </a:t>
            </a:r>
            <a:r>
              <a:rPr lang="en-US" i="1"/>
              <a:t>rate </a:t>
            </a:r>
            <a:r>
              <a:rPr lang="en-US" smtClean="0"/>
              <a:t>of improvement </a:t>
            </a:r>
            <a:r>
              <a:rPr lang="en-US"/>
              <a:t>in the value of </a:t>
            </a:r>
            <a:r>
              <a:rPr lang="en-US" i="1"/>
              <a:t>z </a:t>
            </a:r>
            <a:r>
              <a:rPr lang="en-US"/>
              <a:t>is </a:t>
            </a:r>
            <a:r>
              <a:rPr lang="en-US" smtClean="0"/>
              <a:t>5 </a:t>
            </a:r>
            <a:r>
              <a:rPr lang="en-US"/>
              <a:t>for X</a:t>
            </a:r>
            <a:r>
              <a:rPr lang="en-US" baseline="-25000"/>
              <a:t>l</a:t>
            </a:r>
            <a:r>
              <a:rPr lang="en-US"/>
              <a:t> and </a:t>
            </a:r>
            <a:r>
              <a:rPr lang="en-US" smtClean="0"/>
              <a:t>4 </a:t>
            </a:r>
            <a:r>
              <a:rPr lang="en-US"/>
              <a:t>for </a:t>
            </a:r>
            <a:r>
              <a:rPr lang="en-US" i="1"/>
              <a:t>X</a:t>
            </a:r>
            <a:r>
              <a:rPr lang="en-US" i="1" baseline="-25000"/>
              <a:t>2</a:t>
            </a:r>
            <a:r>
              <a:rPr lang="en-US" i="1" smtClean="0"/>
              <a:t>.</a:t>
            </a:r>
          </a:p>
          <a:p>
            <a:pPr algn="just"/>
            <a:r>
              <a:rPr lang="en-US"/>
              <a:t>We thus elect to increase </a:t>
            </a:r>
            <a:r>
              <a:rPr lang="en-US" i="1" smtClean="0"/>
              <a:t>X</a:t>
            </a:r>
            <a:r>
              <a:rPr lang="en-US" baseline="-25000" smtClean="0"/>
              <a:t>1</a:t>
            </a:r>
            <a:r>
              <a:rPr lang="en-US" i="1" smtClean="0"/>
              <a:t>, </a:t>
            </a:r>
            <a:r>
              <a:rPr lang="en-US" smtClean="0"/>
              <a:t>the variable </a:t>
            </a:r>
            <a:r>
              <a:rPr lang="en-US"/>
              <a:t>with the largest rate of improvement</a:t>
            </a:r>
            <a:r>
              <a:rPr lang="en-US" smtClean="0"/>
              <a:t>.  Because the X</a:t>
            </a:r>
            <a:r>
              <a:rPr lang="en-US" baseline="-25000" smtClean="0"/>
              <a:t>l</a:t>
            </a:r>
            <a:r>
              <a:rPr lang="en-US" smtClean="0"/>
              <a:t> is </a:t>
            </a:r>
            <a:r>
              <a:rPr lang="en-US"/>
              <a:t>the </a:t>
            </a:r>
            <a:r>
              <a:rPr lang="en-US" i="1"/>
              <a:t>most </a:t>
            </a:r>
            <a:r>
              <a:rPr lang="en-US" i="1" smtClean="0"/>
              <a:t>positive </a:t>
            </a:r>
            <a:r>
              <a:rPr lang="en-US" smtClean="0"/>
              <a:t>coefficient, then it was </a:t>
            </a:r>
            <a:r>
              <a:rPr lang="en-US"/>
              <a:t>selected as the </a:t>
            </a:r>
            <a:r>
              <a:rPr lang="en-US" i="1"/>
              <a:t>entering variable</a:t>
            </a:r>
            <a:r>
              <a:rPr lang="en-US" i="1" smtClean="0"/>
              <a:t>. </a:t>
            </a:r>
            <a:endParaRPr lang="en-US" b="1" baseline="-25000">
              <a:ln>
                <a:solidFill>
                  <a:srgbClr val="00B0F0"/>
                </a:solidFill>
              </a:ln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Iterative Nature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/>
              <a:t>Equivalently, because the simplex tableau </a:t>
            </a:r>
            <a:r>
              <a:rPr lang="en-US" smtClean="0"/>
              <a:t>expresses the </a:t>
            </a:r>
            <a:r>
              <a:rPr lang="en-US"/>
              <a:t>objective function as </a:t>
            </a:r>
            <a:r>
              <a:rPr lang="en-US" b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z - </a:t>
            </a:r>
            <a:r>
              <a:rPr lang="en-US" b="1" i="1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5x</a:t>
            </a:r>
            <a:r>
              <a:rPr lang="en-US" b="1" baseline="-2500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1</a:t>
            </a:r>
            <a:r>
              <a:rPr lang="en-US" b="1" i="1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 </a:t>
            </a:r>
            <a:r>
              <a:rPr lang="en-US" b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- </a:t>
            </a:r>
            <a:r>
              <a:rPr lang="en-US" b="1" i="1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4x</a:t>
            </a:r>
            <a:r>
              <a:rPr lang="en-US" b="1" baseline="-2500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2</a:t>
            </a:r>
            <a:r>
              <a:rPr lang="en-US" b="1" i="1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 </a:t>
            </a:r>
            <a:r>
              <a:rPr lang="en-US" b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= 0</a:t>
            </a:r>
            <a:r>
              <a:rPr lang="en-US"/>
              <a:t>, the entering variable will correspond to </a:t>
            </a:r>
            <a:r>
              <a:rPr lang="en-US" smtClean="0"/>
              <a:t>the variable </a:t>
            </a:r>
            <a:r>
              <a:rPr lang="en-US"/>
              <a:t>with the </a:t>
            </a:r>
            <a:r>
              <a:rPr lang="en-US" b="1" i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most negative </a:t>
            </a:r>
            <a:r>
              <a:rPr lang="en-US" b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coefficient </a:t>
            </a:r>
            <a:r>
              <a:rPr lang="en-US"/>
              <a:t>in the objective equation. This rule is referred to </a:t>
            </a:r>
            <a:r>
              <a:rPr lang="en-US" smtClean="0"/>
              <a:t>as the </a:t>
            </a:r>
            <a:r>
              <a:rPr lang="en-US" b="1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optimality condition</a:t>
            </a:r>
            <a:r>
              <a:rPr lang="en-US" b="1"/>
              <a:t>.</a:t>
            </a:r>
            <a:endParaRPr lang="en-US" b="1" baseline="-25000">
              <a:ln>
                <a:solidFill>
                  <a:srgbClr val="00B0F0"/>
                </a:solidFill>
              </a:ln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29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Iterative Nature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/>
              <a:t>The mechanics of determining the </a:t>
            </a:r>
            <a:r>
              <a:rPr lang="en-US" b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leaving variable</a:t>
            </a:r>
            <a:r>
              <a:rPr lang="en-US"/>
              <a:t> from the simplex tableau calls for </a:t>
            </a:r>
            <a:r>
              <a:rPr lang="en-US" smtClean="0"/>
              <a:t>computing the </a:t>
            </a:r>
            <a:r>
              <a:rPr lang="en-US" b="1" i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nonnegative </a:t>
            </a:r>
            <a:r>
              <a:rPr lang="en-US" b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ratios </a:t>
            </a:r>
            <a:r>
              <a:rPr lang="en-US"/>
              <a:t>of the right-hand side of the equations </a:t>
            </a:r>
            <a:r>
              <a:rPr lang="en-US" i="1"/>
              <a:t>(Solution </a:t>
            </a:r>
            <a:r>
              <a:rPr lang="en-US"/>
              <a:t>column) to </a:t>
            </a:r>
            <a:r>
              <a:rPr lang="en-US" smtClean="0"/>
              <a:t>the corresponding </a:t>
            </a:r>
            <a:r>
              <a:rPr lang="en-US"/>
              <a:t>constraint coefficients under the entering variable, </a:t>
            </a:r>
            <a:r>
              <a:rPr lang="en-US" smtClean="0"/>
              <a:t>X</a:t>
            </a:r>
            <a:r>
              <a:rPr lang="en-US" baseline="-25000" smtClean="0"/>
              <a:t>l</a:t>
            </a:r>
            <a:r>
              <a:rPr lang="en-US" smtClean="0"/>
              <a:t> </a:t>
            </a:r>
            <a:r>
              <a:rPr lang="en-US"/>
              <a:t>as the following </a:t>
            </a:r>
            <a:r>
              <a:rPr lang="en-US" smtClean="0"/>
              <a:t>table shows</a:t>
            </a:r>
            <a:r>
              <a:rPr lang="en-US"/>
              <a:t>.</a:t>
            </a:r>
            <a:endParaRPr lang="en-US" b="1" baseline="-25000">
              <a:ln>
                <a:solidFill>
                  <a:srgbClr val="00B0F0"/>
                </a:solidFill>
              </a:ln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97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Iterative Nature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/>
              <a:t>The </a:t>
            </a:r>
            <a:r>
              <a:rPr lang="en-US" i="1"/>
              <a:t>minimum nonnegative </a:t>
            </a:r>
            <a:r>
              <a:rPr lang="en-US"/>
              <a:t>ratio automatically identifies the current basic variable </a:t>
            </a:r>
            <a:r>
              <a:rPr lang="en-US" i="1"/>
              <a:t>S</a:t>
            </a:r>
            <a:r>
              <a:rPr lang="en-US" baseline="-25000"/>
              <a:t>I</a:t>
            </a:r>
            <a:r>
              <a:rPr lang="en-US" i="1"/>
              <a:t> </a:t>
            </a:r>
            <a:r>
              <a:rPr lang="en-US"/>
              <a:t>as the </a:t>
            </a:r>
            <a:r>
              <a:rPr lang="en-US" smtClean="0"/>
              <a:t>leaving variable </a:t>
            </a:r>
            <a:r>
              <a:rPr lang="en-US"/>
              <a:t>and assigns the entering variable X</a:t>
            </a:r>
            <a:r>
              <a:rPr lang="en-US" baseline="-25000"/>
              <a:t>l</a:t>
            </a:r>
            <a:r>
              <a:rPr lang="en-US"/>
              <a:t> the new value of 4.</a:t>
            </a:r>
            <a:endParaRPr lang="en-US" b="1" baseline="-25000">
              <a:ln>
                <a:solidFill>
                  <a:srgbClr val="00B0F0"/>
                </a:solidFill>
              </a:ln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13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1771650" indent="-1771650" algn="l">
              <a:tabLst>
                <a:tab pos="1771650" algn="l"/>
              </a:tabLst>
            </a:pPr>
            <a:r>
              <a:rPr lang="en-US" b="1" smtClean="0">
                <a:ln/>
                <a:solidFill>
                  <a:srgbClr val="FFFF00"/>
                </a:solidFill>
                <a:effectLst>
                  <a:outerShdw blurRad="76200" dist="88900" dir="2700000" algn="tl" rotWithShape="0">
                    <a:prstClr val="black">
                      <a:alpha val="66000"/>
                    </a:prstClr>
                  </a:outerShdw>
                </a:effectLst>
              </a:rPr>
              <a:t>3.3.2	</a:t>
            </a:r>
            <a:r>
              <a:rPr lang="en-US" b="0"/>
              <a:t>Computational Details of the Simplex Algorithm</a:t>
            </a:r>
            <a:endParaRPr lang="en-US" b="1" dirty="0">
              <a:effectLst>
                <a:outerShdw blurRad="76200" dist="88900" dir="2700000" algn="tl" rotWithShape="0">
                  <a:prstClr val="black">
                    <a:alpha val="66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39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en-US"/>
              <a:t>This section provides the computational details of a simplex iteration, including </a:t>
            </a:r>
            <a:r>
              <a:rPr lang="en-US" smtClean="0"/>
              <a:t>the rules </a:t>
            </a:r>
            <a:r>
              <a:rPr lang="en-US"/>
              <a:t>for determining the entering and leaving variables as well as for stopping </a:t>
            </a:r>
            <a:r>
              <a:rPr lang="en-US" smtClean="0"/>
              <a:t>the computations </a:t>
            </a:r>
            <a:r>
              <a:rPr lang="en-US"/>
              <a:t>when the optimum solution has been reached. The vehicle of </a:t>
            </a:r>
            <a:r>
              <a:rPr lang="en-US" smtClean="0"/>
              <a:t>explanation is </a:t>
            </a:r>
            <a:r>
              <a:rPr lang="en-US"/>
              <a:t>a numerical example.</a:t>
            </a:r>
          </a:p>
        </p:txBody>
      </p:sp>
    </p:spTree>
    <p:extLst>
      <p:ext uri="{BB962C8B-B14F-4D97-AF65-F5344CB8AC3E}">
        <p14:creationId xmlns:p14="http://schemas.microsoft.com/office/powerpoint/2010/main" val="241127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Algebraic Determination of Corner </a:t>
            </a:r>
            <a:r>
              <a:rPr lang="en-US" b="0" smtClean="0"/>
              <a:t>Points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116" y="2362201"/>
            <a:ext cx="9903418" cy="1828800"/>
          </a:xfrm>
        </p:spPr>
        <p:txBody>
          <a:bodyPr>
            <a:noAutofit/>
          </a:bodyPr>
          <a:lstStyle/>
          <a:p>
            <a:pPr algn="just"/>
            <a:r>
              <a:rPr lang="en-US" sz="2400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 set of </a:t>
            </a:r>
            <a:r>
              <a:rPr lang="en-US" sz="2400" i="1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</a:t>
            </a:r>
            <a:r>
              <a:rPr lang="en-US" sz="2400" cap="none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× </a:t>
            </a:r>
            <a:r>
              <a:rPr lang="en-US" sz="2400" i="1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</a:t>
            </a:r>
            <a:r>
              <a:rPr lang="en-US" sz="2400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equations </a:t>
            </a:r>
            <a:r>
              <a:rPr lang="en-US" sz="2400" i="1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 </a:t>
            </a:r>
            <a:r>
              <a:rPr lang="en-US" sz="2400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 </a:t>
            </a:r>
            <a:r>
              <a:rPr lang="en-US" sz="2400" i="1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n), </a:t>
            </a:r>
            <a:r>
              <a:rPr lang="en-US" sz="2400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we set </a:t>
            </a:r>
            <a:r>
              <a:rPr lang="en-US" sz="2400" i="1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</a:t>
            </a:r>
            <a:r>
              <a:rPr lang="en-US" sz="2400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2400" i="1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</a:t>
            </a:r>
            <a:r>
              <a:rPr lang="en-US" sz="2400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variables equal to zero and then solve the </a:t>
            </a:r>
            <a:r>
              <a:rPr lang="en-US" sz="2400" i="1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</a:t>
            </a:r>
            <a:r>
              <a:rPr lang="en-US" sz="2400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equations for the remaining </a:t>
            </a:r>
            <a:r>
              <a:rPr lang="en-US" sz="2400" i="1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</a:t>
            </a:r>
            <a:r>
              <a:rPr lang="en-US" sz="2400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variables, the resulting solution, if unique, is called a </a:t>
            </a:r>
            <a:r>
              <a:rPr lang="en-US" sz="2400" b="1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solution</a:t>
            </a:r>
            <a:r>
              <a:rPr lang="en-US" sz="2400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must correspond to a (feasible or infeasible) corner point of the solution space. </a:t>
            </a:r>
            <a:endParaRPr lang="en-US" sz="2400" cap="none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2400" cap="none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</a:t>
            </a:r>
            <a:r>
              <a:rPr lang="en-US" sz="2400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means that the </a:t>
            </a:r>
            <a:r>
              <a:rPr lang="en-US" sz="2400" i="1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maximum </a:t>
            </a:r>
            <a:r>
              <a:rPr lang="en-US" sz="2400" cap="non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of corner points 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503612" y="4953000"/>
                <a:ext cx="4205318" cy="13318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40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40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4000" i="1">
                              <a:latin typeface="Cambria Math"/>
                            </a:rPr>
                            <m:t>𝑚</m:t>
                          </m:r>
                        </m:sub>
                        <m:sup>
                          <m:r>
                            <a:rPr lang="en-US" sz="4000" i="1">
                              <a:latin typeface="Cambria Math"/>
                            </a:rPr>
                            <m:t>𝑛</m:t>
                          </m:r>
                        </m:sup>
                      </m:sSubSup>
                      <m:r>
                        <a:rPr lang="en-US" sz="4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4000" i="1">
                              <a:latin typeface="Cambria Math"/>
                            </a:rPr>
                            <m:t>𝑛</m:t>
                          </m:r>
                          <m:r>
                            <a:rPr lang="en-US" sz="4000" i="1">
                              <a:latin typeface="Cambria Math"/>
                            </a:rPr>
                            <m:t>!</m:t>
                          </m:r>
                        </m:num>
                        <m:den>
                          <m:r>
                            <a:rPr lang="en-US" sz="4000" i="1">
                              <a:latin typeface="Cambria Math"/>
                            </a:rPr>
                            <m:t>𝑚</m:t>
                          </m:r>
                          <m:r>
                            <a:rPr lang="en-US" sz="4000" i="1">
                              <a:latin typeface="Cambria Math"/>
                            </a:rPr>
                            <m:t>!</m:t>
                          </m:r>
                          <m:d>
                            <m:dPr>
                              <m:ctrlPr>
                                <a:rPr lang="en-US" sz="4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4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4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4000" i="1">
                                  <a:latin typeface="Cambria Math"/>
                                </a:rPr>
                                <m:t>𝑚</m:t>
                              </m:r>
                            </m:e>
                          </m:d>
                          <m:r>
                            <a:rPr lang="en-US" sz="4000" i="1">
                              <a:latin typeface="Cambria Math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sz="400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612" y="4953000"/>
                <a:ext cx="4205318" cy="1331839"/>
              </a:xfrm>
              <a:prstGeom prst="rect">
                <a:avLst/>
              </a:prstGeom>
              <a:blipFill rotWithShape="1">
                <a:blip r:embed="rId2"/>
                <a:stretch>
                  <a:fillRect r="-6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561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1309688" indent="-1309688">
              <a:tabLst>
                <a:tab pos="1309688" algn="l"/>
              </a:tabLst>
            </a:pPr>
            <a:r>
              <a:rPr lang="en-US" b="1" smtClean="0">
                <a:ln/>
                <a:solidFill>
                  <a:srgbClr val="FFFF00"/>
                </a:solidFill>
                <a:effectLst>
                  <a:outerShdw blurRad="76200" dist="88900" dir="2700000" algn="tl" rotWithShape="0">
                    <a:prstClr val="black">
                      <a:alpha val="66000"/>
                    </a:prstClr>
                  </a:outerShdw>
                </a:effectLst>
              </a:rPr>
              <a:t>3.2	</a:t>
            </a:r>
            <a:r>
              <a:rPr lang="en-US"/>
              <a:t>The steps of the simplex method are</a:t>
            </a:r>
            <a:br>
              <a:rPr lang="en-US"/>
            </a:br>
            <a:endParaRPr lang="en-US" b="1" dirty="0">
              <a:effectLst>
                <a:outerShdw blurRad="76200" dist="88900" dir="2700000" algn="tl" rotWithShape="0">
                  <a:prstClr val="black">
                    <a:alpha val="66000"/>
                  </a:prst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8012" y="2133600"/>
            <a:ext cx="112776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/>
              <a:t>The steps of the simplex method are</a:t>
            </a:r>
          </a:p>
          <a:p>
            <a:pPr marL="1771650" indent="-1771650">
              <a:spcBef>
                <a:spcPts val="1200"/>
              </a:spcBef>
            </a:pPr>
            <a:r>
              <a:rPr lang="en-US" sz="2400" smtClean="0"/>
              <a:t>Step 1. 	Determine </a:t>
            </a:r>
            <a:r>
              <a:rPr lang="en-US" sz="2400"/>
              <a:t>a starting basic feasible solution.</a:t>
            </a:r>
          </a:p>
          <a:p>
            <a:pPr marL="1771650" indent="-1771650">
              <a:spcBef>
                <a:spcPts val="1200"/>
              </a:spcBef>
            </a:pPr>
            <a:r>
              <a:rPr lang="en-US" sz="2400" smtClean="0"/>
              <a:t>Step 2. 	Select </a:t>
            </a:r>
            <a:r>
              <a:rPr lang="en-US" sz="2400"/>
              <a:t>an </a:t>
            </a:r>
            <a:r>
              <a:rPr lang="en-US" sz="2400" i="1"/>
              <a:t>entering variable </a:t>
            </a:r>
            <a:r>
              <a:rPr lang="en-US" sz="2400"/>
              <a:t>using the optimality condition. </a:t>
            </a:r>
            <a:r>
              <a:rPr lang="en-US" sz="2400" smtClean="0"/>
              <a:t>Stop </a:t>
            </a:r>
            <a:r>
              <a:rPr lang="en-US" sz="2400"/>
              <a:t>if there is </a:t>
            </a:r>
            <a:r>
              <a:rPr lang="en-US" sz="2400" smtClean="0"/>
              <a:t>no entering </a:t>
            </a:r>
            <a:r>
              <a:rPr lang="en-US" sz="2400"/>
              <a:t>variable; the last solution is optimal. Else, go to step 3.</a:t>
            </a:r>
          </a:p>
          <a:p>
            <a:pPr marL="1771650" indent="-1771650">
              <a:spcBef>
                <a:spcPts val="1200"/>
              </a:spcBef>
            </a:pPr>
            <a:r>
              <a:rPr lang="en-US" sz="2400" smtClean="0"/>
              <a:t>Step 3 	Select </a:t>
            </a:r>
            <a:r>
              <a:rPr lang="en-US" sz="2400"/>
              <a:t>a </a:t>
            </a:r>
            <a:r>
              <a:rPr lang="en-US" sz="2400" i="1"/>
              <a:t>leaving variabLe </a:t>
            </a:r>
            <a:r>
              <a:rPr lang="en-US" sz="2400"/>
              <a:t>using the feasibility condition.</a:t>
            </a:r>
          </a:p>
          <a:p>
            <a:pPr marL="1771650" indent="-1771650">
              <a:spcBef>
                <a:spcPts val="1200"/>
              </a:spcBef>
            </a:pPr>
            <a:r>
              <a:rPr lang="en-US" sz="2400" smtClean="0"/>
              <a:t>Step 4. 	Determine </a:t>
            </a:r>
            <a:r>
              <a:rPr lang="en-US" sz="2400"/>
              <a:t>the new basic solution by using the appropriate </a:t>
            </a:r>
            <a:r>
              <a:rPr lang="en-US" sz="2400" smtClean="0"/>
              <a:t>Gauss-Jordan computations</a:t>
            </a:r>
            <a:r>
              <a:rPr lang="en-US" sz="2400"/>
              <a:t>. Go to step 2.</a:t>
            </a:r>
          </a:p>
        </p:txBody>
      </p:sp>
    </p:spTree>
    <p:extLst>
      <p:ext uri="{BB962C8B-B14F-4D97-AF65-F5344CB8AC3E}">
        <p14:creationId xmlns:p14="http://schemas.microsoft.com/office/powerpoint/2010/main" val="36008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computation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36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description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09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96" y="838200"/>
            <a:ext cx="11217982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499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modeling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80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62" y="838200"/>
            <a:ext cx="920511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737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Converting Inequalities into </a:t>
            </a:r>
            <a:r>
              <a:rPr lang="en-US" b="1"/>
              <a:t>Equations</a:t>
            </a:r>
            <a:r>
              <a:rPr lang="en-US"/>
              <a:t> with Nonnegative Right-Hand Side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68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10" y="339667"/>
            <a:ext cx="9887610" cy="613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674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Make simplex tableau from the </a:t>
            </a:r>
            <a:r>
              <a:rPr lang="en-US" b="1" smtClean="0"/>
              <a:t>equations </a:t>
            </a:r>
            <a:r>
              <a:rPr lang="en-US" smtClean="0"/>
              <a:t>coeficient</a:t>
            </a:r>
            <a:r>
              <a:rPr lang="en-US"/>
              <a:t/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05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836642"/>
              </p:ext>
            </p:extLst>
          </p:nvPr>
        </p:nvGraphicFramePr>
        <p:xfrm>
          <a:off x="227012" y="2057400"/>
          <a:ext cx="11353800" cy="406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2520"/>
                <a:gridCol w="1112520"/>
                <a:gridCol w="1112520"/>
                <a:gridCol w="1112520"/>
                <a:gridCol w="1112520"/>
                <a:gridCol w="1112520"/>
                <a:gridCol w="1112520"/>
                <a:gridCol w="1112520"/>
                <a:gridCol w="1261406"/>
                <a:gridCol w="1192234"/>
              </a:tblGrid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2400" b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Basic</a:t>
                      </a:r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</a:t>
                      </a:r>
                      <a:endParaRPr lang="en-US" sz="2400" b="0" i="1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 b="0" baseline="-2500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Solution</a:t>
                      </a:r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−5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−4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z-row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2400" b="0" i="0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-row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400" b="0" i="0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-row</a:t>
                      </a:r>
                      <a:endParaRPr lang="en-US" sz="2400" b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−1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2400" b="0" i="0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-row</a:t>
                      </a:r>
                      <a:endParaRPr lang="en-US" sz="2400" b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2400" b="0" i="0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-row</a:t>
                      </a:r>
                      <a:endParaRPr lang="en-US" sz="2400" b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2400" b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3212" y="275106"/>
            <a:ext cx="1112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effectLst>
                  <a:outerShdw blurRad="762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In this manner, the starting simplex tableau can be represented as follows:</a:t>
            </a:r>
            <a:endParaRPr lang="en-US" sz="2800" b="1">
              <a:solidFill>
                <a:schemeClr val="bg1"/>
              </a:solidFill>
              <a:effectLst>
                <a:outerShdw blurRad="76200" dist="63500" dir="2700000" algn="tl" rotWithShape="0">
                  <a:prstClr val="black">
                    <a:alpha val="63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15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determine the </a:t>
            </a:r>
            <a:r>
              <a:rPr lang="en-US" b="1" smtClean="0"/>
              <a:t>entering</a:t>
            </a:r>
            <a:r>
              <a:rPr lang="en-US" smtClean="0"/>
              <a:t> variable</a:t>
            </a:r>
            <a:r>
              <a:rPr lang="en-US"/>
              <a:t/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4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631851"/>
              </p:ext>
            </p:extLst>
          </p:nvPr>
        </p:nvGraphicFramePr>
        <p:xfrm>
          <a:off x="227012" y="2057400"/>
          <a:ext cx="11353800" cy="406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2520"/>
                <a:gridCol w="1112520"/>
                <a:gridCol w="1112520"/>
                <a:gridCol w="1112520"/>
                <a:gridCol w="1112520"/>
                <a:gridCol w="1112520"/>
                <a:gridCol w="1112520"/>
                <a:gridCol w="1112520"/>
                <a:gridCol w="1261406"/>
                <a:gridCol w="1192234"/>
              </a:tblGrid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2400" b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Basic</a:t>
                      </a:r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</a:t>
                      </a:r>
                      <a:endParaRPr lang="en-US" sz="2400" b="0" i="1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 b="0" baseline="-2500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Solution</a:t>
                      </a:r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−5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−4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z-row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2400" b="0" i="0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-row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400" b="0" i="0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-row</a:t>
                      </a:r>
                      <a:endParaRPr lang="en-US" sz="2400" b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−1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2400" b="0" i="0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-row</a:t>
                      </a:r>
                      <a:endParaRPr lang="en-US" sz="2400" b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2400" b="0" i="0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-row</a:t>
                      </a:r>
                      <a:endParaRPr lang="en-US" sz="2400" b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2400" b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3212" y="275106"/>
            <a:ext cx="1127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effectLst>
                  <a:outerShdw blurRad="762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Select ENTERING VARIABLE, by selecting the most negative coeficient in the z-row, in this example is -5, and X1 as a ENTERING VARIABLE</a:t>
            </a:r>
            <a:endParaRPr lang="en-US" sz="2800" b="1">
              <a:solidFill>
                <a:schemeClr val="bg1"/>
              </a:solidFill>
              <a:effectLst>
                <a:outerShdw blurRad="76200" dist="63500" dir="2700000" algn="tl" rotWithShape="0">
                  <a:prstClr val="black">
                    <a:alpha val="63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65412" y="2133600"/>
            <a:ext cx="762000" cy="4191000"/>
          </a:xfrm>
          <a:prstGeom prst="rect">
            <a:avLst/>
          </a:prstGeom>
          <a:solidFill>
            <a:srgbClr val="10CF9B">
              <a:alpha val="38824"/>
            </a:srgb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9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determine the </a:t>
            </a:r>
            <a:r>
              <a:rPr lang="en-US" b="1" smtClean="0"/>
              <a:t>leaving</a:t>
            </a:r>
            <a:r>
              <a:rPr lang="en-US" smtClean="0"/>
              <a:t> variable</a:t>
            </a:r>
            <a:r>
              <a:rPr lang="en-US"/>
              <a:t/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9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212" y="1524000"/>
            <a:ext cx="8358341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3212" y="275106"/>
            <a:ext cx="1089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effectLst>
                  <a:outerShdw blurRad="762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Select LEAVING VARIABLE, by selecting the minimum nonnegative ratio, in this case  is 4. Thus, </a:t>
            </a:r>
            <a:r>
              <a:rPr lang="en-US" sz="2800" b="1" i="1" smtClean="0">
                <a:solidFill>
                  <a:schemeClr val="bg1"/>
                </a:solidFill>
                <a:effectLst>
                  <a:outerShdw blurRad="762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="1" baseline="-25000" smtClean="0">
                <a:solidFill>
                  <a:schemeClr val="bg1"/>
                </a:solidFill>
                <a:effectLst>
                  <a:outerShdw blurRad="762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smtClean="0">
                <a:solidFill>
                  <a:schemeClr val="bg1"/>
                </a:solidFill>
                <a:effectLst>
                  <a:outerShdw blurRad="762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is as a LEAVING VARIABLE.</a:t>
            </a:r>
            <a:endParaRPr lang="en-US" sz="2800" b="1">
              <a:solidFill>
                <a:schemeClr val="bg1"/>
              </a:solidFill>
              <a:effectLst>
                <a:outerShdw blurRad="76200" dist="63500" dir="2700000" algn="tl" rotWithShape="0">
                  <a:prstClr val="black">
                    <a:alpha val="63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28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965397"/>
              </p:ext>
            </p:extLst>
          </p:nvPr>
        </p:nvGraphicFramePr>
        <p:xfrm>
          <a:off x="227012" y="2057400"/>
          <a:ext cx="11353800" cy="406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2520"/>
                <a:gridCol w="1112520"/>
                <a:gridCol w="1112520"/>
                <a:gridCol w="1112520"/>
                <a:gridCol w="1112520"/>
                <a:gridCol w="1112520"/>
                <a:gridCol w="1112520"/>
                <a:gridCol w="1112520"/>
                <a:gridCol w="1261406"/>
                <a:gridCol w="1192234"/>
              </a:tblGrid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2400" b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Basic</a:t>
                      </a:r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</a:t>
                      </a:r>
                      <a:endParaRPr lang="en-US" sz="2400" b="0" i="1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 b="0" baseline="-2500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Solution</a:t>
                      </a:r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−5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−4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z-row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2400" b="0" i="0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-row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400" b="0" i="0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-row</a:t>
                      </a:r>
                      <a:endParaRPr lang="en-US" sz="2400" b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−1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2400" b="0" i="0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-row</a:t>
                      </a:r>
                      <a:endParaRPr lang="en-US" sz="2400" b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2400" b="0" baseline="-2500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2400" b="0" i="0" baseline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-row</a:t>
                      </a:r>
                      <a:endParaRPr lang="en-US" sz="2400" b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2400" b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3212" y="275106"/>
            <a:ext cx="944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effectLst>
                  <a:outerShdw blurRad="762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Select ENTERING VARIABLE, by selecting most negative coeficient in the z-row, that is -5</a:t>
            </a:r>
            <a:endParaRPr lang="en-US" sz="2800" b="1">
              <a:solidFill>
                <a:schemeClr val="bg1"/>
              </a:solidFill>
              <a:effectLst>
                <a:outerShdw blurRad="76200" dist="63500" dir="2700000" algn="tl" rotWithShape="0">
                  <a:prstClr val="black">
                    <a:alpha val="63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65412" y="2133600"/>
            <a:ext cx="762000" cy="3962400"/>
          </a:xfrm>
          <a:prstGeom prst="rect">
            <a:avLst/>
          </a:prstGeom>
          <a:solidFill>
            <a:srgbClr val="10CF9B">
              <a:alpha val="38824"/>
            </a:srgb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3212" y="3352800"/>
            <a:ext cx="11201400" cy="685800"/>
          </a:xfrm>
          <a:prstGeom prst="rect">
            <a:avLst/>
          </a:prstGeom>
          <a:solidFill>
            <a:srgbClr val="10CF9B">
              <a:alpha val="38824"/>
            </a:srgb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ine Callout 1 (Accent Bar) 8"/>
          <p:cNvSpPr/>
          <p:nvPr/>
        </p:nvSpPr>
        <p:spPr>
          <a:xfrm>
            <a:off x="3808412" y="1447800"/>
            <a:ext cx="1905000" cy="457200"/>
          </a:xfrm>
          <a:prstGeom prst="accentCallout1">
            <a:avLst>
              <a:gd name="adj1" fmla="val 18750"/>
              <a:gd name="adj2" fmla="val -8333"/>
              <a:gd name="adj3" fmla="val 175000"/>
              <a:gd name="adj4" fmla="val -40333"/>
            </a:avLst>
          </a:prstGeom>
          <a:solidFill>
            <a:schemeClr val="tx1"/>
          </a:solidFill>
          <a:ln w="28575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</a:rPr>
              <a:t>X</a:t>
            </a:r>
            <a:r>
              <a:rPr lang="en-US" b="1" baseline="-25000" smtClean="0">
                <a:solidFill>
                  <a:schemeClr val="bg1"/>
                </a:solidFill>
              </a:rPr>
              <a:t>1</a:t>
            </a:r>
            <a:r>
              <a:rPr lang="en-US" b="1" smtClean="0">
                <a:solidFill>
                  <a:schemeClr val="bg1"/>
                </a:solidFill>
              </a:rPr>
              <a:t> ENTER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0" name="Line Callout 1 (Accent Bar) 9"/>
          <p:cNvSpPr/>
          <p:nvPr/>
        </p:nvSpPr>
        <p:spPr>
          <a:xfrm>
            <a:off x="92074" y="1447800"/>
            <a:ext cx="1905000" cy="457200"/>
          </a:xfrm>
          <a:prstGeom prst="accentCallout1">
            <a:avLst>
              <a:gd name="adj1" fmla="val 102084"/>
              <a:gd name="adj2" fmla="val 63667"/>
              <a:gd name="adj3" fmla="val 479167"/>
              <a:gd name="adj4" fmla="val 24667"/>
            </a:avLst>
          </a:prstGeom>
          <a:solidFill>
            <a:schemeClr val="tx1"/>
          </a:solidFill>
          <a:ln w="28575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</a:rPr>
              <a:t>S</a:t>
            </a:r>
            <a:r>
              <a:rPr lang="en-US" b="1" baseline="-25000" smtClean="0">
                <a:solidFill>
                  <a:schemeClr val="bg1"/>
                </a:solidFill>
              </a:rPr>
              <a:t>1</a:t>
            </a:r>
            <a:r>
              <a:rPr lang="en-US" b="1" smtClean="0">
                <a:solidFill>
                  <a:schemeClr val="bg1"/>
                </a:solidFill>
              </a:rPr>
              <a:t> LEAVE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892174" y="6286500"/>
            <a:ext cx="2209800" cy="495300"/>
          </a:xfrm>
          <a:prstGeom prst="wedgeRoundRectCallout">
            <a:avLst>
              <a:gd name="adj1" fmla="val 47270"/>
              <a:gd name="adj2" fmla="val -128688"/>
              <a:gd name="adj3" fmla="val 16667"/>
            </a:avLst>
          </a:prstGeom>
          <a:solidFill>
            <a:srgbClr val="0F6FC6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PIVOT COLUMN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10131424" y="1371600"/>
            <a:ext cx="2209800" cy="495300"/>
          </a:xfrm>
          <a:prstGeom prst="wedgeRoundRectCallout">
            <a:avLst>
              <a:gd name="adj1" fmla="val -9626"/>
              <a:gd name="adj2" fmla="val 398234"/>
              <a:gd name="adj3" fmla="val 16667"/>
            </a:avLst>
          </a:prstGeom>
          <a:solidFill>
            <a:srgbClr val="0F6FC6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PIVOT ROW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2894012" y="14478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-21652" y="3429000"/>
            <a:ext cx="439738" cy="457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26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Produce new basic solution</a:t>
            </a:r>
            <a:r>
              <a:rPr lang="en-US"/>
              <a:t/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36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TIle </a:t>
            </a:r>
            <a:r>
              <a:rPr lang="en-US">
                <a:ln w="3175" cmpd="sng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Gauss-Jordan</a:t>
            </a:r>
            <a:r>
              <a:rPr lang="en-US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computations needed to produce the new basic solution include two types</a:t>
            </a:r>
            <a:br>
              <a:rPr lang="en-US">
                <a:ln w="3175" cmpd="sng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en-US">
              <a:ln w="3175" cmpd="sng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i="1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Pivot row:</a:t>
                </a:r>
              </a:p>
              <a:p>
                <a:pPr lvl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Replace </a:t>
                </a:r>
                <a:r>
                  <a:rPr lang="en-US" sz="240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the leaving variable in the </a:t>
                </a:r>
                <a:r>
                  <a:rPr lang="en-US" sz="2400" b="1" i="1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Basic </a:t>
                </a:r>
                <a:r>
                  <a:rPr lang="en-US" sz="240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column with the entering variable</a:t>
                </a:r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. </a:t>
                </a:r>
              </a:p>
              <a:p>
                <a:pPr lvl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New </a:t>
                </a:r>
                <a:r>
                  <a:rPr lang="en-US" sz="240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pivot row </a:t>
                </a:r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en-US" sz="240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Current pivot row </a:t>
                </a:r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÷ </a:t>
                </a:r>
                <a:r>
                  <a:rPr lang="en-US" sz="240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Pivot </a:t>
                </a:r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element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i="1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All other rows, including </a:t>
                </a:r>
                <a:r>
                  <a:rPr lang="en-US" sz="2800" i="1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z</a:t>
                </a:r>
              </a:p>
              <a:p>
                <a:pPr lvl="1"/>
                <a:r>
                  <a:rPr lang="en-US" sz="240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New Row </a:t>
                </a:r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en-US" sz="240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(Current row) - (Its pivot column coefficient) </a:t>
                </a:r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X (</a:t>
                </a:r>
                <a:r>
                  <a:rPr lang="en-US" sz="240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New pivot row</a:t>
                </a:r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)</a:t>
                </a:r>
              </a:p>
              <a:p>
                <a:pPr marL="457200" lvl="1" indent="0">
                  <a:buNone/>
                </a:pPr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OR: </a:t>
                </a:r>
              </a:p>
              <a:p>
                <a:pPr lvl="1"/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If the pivot element is </a:t>
                </a:r>
                <a:r>
                  <a:rPr lang="en-US" sz="2400" i="1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400" baseline="-250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mn</a:t>
                </a:r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, then the new element </a:t>
                </a:r>
                <a:r>
                  <a:rPr lang="en-US" sz="2400" i="1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400" baseline="-2500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ij</a:t>
                </a:r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</a:effectLst>
                    <a:latin typeface="Times New Roman" pitchFamily="18" charset="0"/>
                    <a:cs typeface="Times New Roman" pitchFamily="18" charset="0"/>
                  </a:rPr>
                  <a:t>’ is   </a:t>
                </a:r>
                <a:r>
                  <a:rPr lang="en-US" sz="2400" i="1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400" baseline="-250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ij</a:t>
                </a:r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</a:effectLst>
                    <a:latin typeface="Times New Roman" pitchFamily="18" charset="0"/>
                    <a:cs typeface="Times New Roman" pitchFamily="18" charset="0"/>
                  </a:rPr>
                  <a:t>’</a:t>
                </a:r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sz="2400" i="1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400" baseline="-250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ij</a:t>
                </a:r>
                <a:r>
                  <a:rPr lang="en-US" sz="2400" i="1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smtClean="0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n>
                              <a:solidFill>
                                <a:sysClr val="windowText" lastClr="000000"/>
                              </a:solidFill>
                            </a:ln>
                            <a:solidFill>
                              <a:sysClr val="windowText" lastClr="000000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 smtClean="0">
                                <a:ln>
                                  <a:solidFill>
                                    <a:sysClr val="windowText" lastClr="000000"/>
                                  </a:solidFill>
                                </a:ln>
                                <a:solidFill>
                                  <a:sysClr val="windowText" lastClr="0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n>
                                  <a:solidFill>
                                    <a:sysClr val="windowText" lastClr="000000"/>
                                  </a:solidFill>
                                </a:ln>
                                <a:solidFill>
                                  <a:sysClr val="windowText" lastClr="00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n>
                                  <a:solidFill>
                                    <a:sysClr val="windowText" lastClr="000000"/>
                                  </a:solidFill>
                                </a:ln>
                                <a:solidFill>
                                  <a:sysClr val="windowText" lastClr="000000"/>
                                </a:solidFill>
                                <a:latin typeface="Cambria Math"/>
                              </a:rPr>
                              <m:t>mj</m:t>
                            </m:r>
                          </m:sub>
                        </m:sSub>
                        <m:r>
                          <a:rPr lang="en-US" sz="2400" i="1" smtClean="0">
                            <a:ln>
                              <a:solidFill>
                                <a:sysClr val="windowText" lastClr="000000"/>
                              </a:solidFill>
                            </a:ln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sSub>
                          <m:sSubPr>
                            <m:ctrlPr>
                              <a:rPr lang="en-US" sz="2400" i="1" smtClean="0">
                                <a:ln>
                                  <a:solidFill>
                                    <a:sysClr val="windowText" lastClr="000000"/>
                                  </a:solidFill>
                                </a:ln>
                                <a:solidFill>
                                  <a:sysClr val="windowText" lastClr="0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n>
                                  <a:solidFill>
                                    <a:sysClr val="windowText" lastClr="000000"/>
                                  </a:solidFill>
                                </a:ln>
                                <a:solidFill>
                                  <a:sysClr val="windowText" lastClr="000000"/>
                                </a:solidFill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n>
                                  <a:solidFill>
                                    <a:sysClr val="windowText" lastClr="000000"/>
                                  </a:solidFill>
                                </a:ln>
                                <a:solidFill>
                                  <a:sysClr val="windowText" lastClr="000000"/>
                                </a:solidFill>
                                <a:latin typeface="Cambria Math"/>
                                <a:ea typeface="Cambria Math"/>
                              </a:rPr>
                              <m:t>in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 smtClean="0">
                                <a:ln>
                                  <a:solidFill>
                                    <a:sysClr val="windowText" lastClr="000000"/>
                                  </a:solidFill>
                                </a:ln>
                                <a:solidFill>
                                  <a:sysClr val="windowText" lastClr="0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n>
                                  <a:solidFill>
                                    <a:sysClr val="windowText" lastClr="000000"/>
                                  </a:solidFill>
                                </a:ln>
                                <a:solidFill>
                                  <a:sysClr val="windowText" lastClr="00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n>
                                  <a:solidFill>
                                    <a:sysClr val="windowText" lastClr="000000"/>
                                  </a:solidFill>
                                </a:ln>
                                <a:solidFill>
                                  <a:sysClr val="windowText" lastClr="000000"/>
                                </a:solidFill>
                                <a:latin typeface="Cambria Math"/>
                              </a:rPr>
                              <m:t>𝑚𝑛</m:t>
                            </m:r>
                          </m:sub>
                        </m:sSub>
                      </m:den>
                    </m:f>
                  </m:oMath>
                </a14:m>
                <a:endParaRPr lang="en-US" sz="2400" baseline="-25000" smtClean="0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1"/>
                <a:endParaRPr lang="en-US" sz="2400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354" t="-2135" b="-9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637963" y="6248400"/>
            <a:ext cx="550862" cy="365125"/>
          </a:xfrm>
        </p:spPr>
        <p:txBody>
          <a:bodyPr/>
          <a:lstStyle/>
          <a:p>
            <a:fld id="{4C0BDC54-7FBA-410E-843C-F866E66B0366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8151812" y="4724400"/>
            <a:ext cx="2362200" cy="838200"/>
          </a:xfrm>
          <a:prstGeom prst="roundRect">
            <a:avLst/>
          </a:prstGeom>
          <a:solidFill>
            <a:srgbClr val="0F6FC6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66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838200"/>
            <a:ext cx="11206907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640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2" y="533400"/>
            <a:ext cx="9931196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907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5381488"/>
                  </p:ext>
                </p:extLst>
              </p:nvPr>
            </p:nvGraphicFramePr>
            <p:xfrm>
              <a:off x="227012" y="2057400"/>
              <a:ext cx="11353800" cy="3886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261406"/>
                    <a:gridCol w="1192234"/>
                  </a:tblGrid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Basic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 b="0" i="1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baseline="-2500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Solution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0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 −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i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40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0" baseline="-2500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5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i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5381488"/>
                  </p:ext>
                </p:extLst>
              </p:nvPr>
            </p:nvGraphicFramePr>
            <p:xfrm>
              <a:off x="227012" y="2057400"/>
              <a:ext cx="11353800" cy="3886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261406"/>
                    <a:gridCol w="1192234"/>
                  </a:tblGrid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Basic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 b="0" i="1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baseline="-2500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Solution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01099" t="-100943" r="-622527" b="-4075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98907" t="-100943" r="-519126" b="-4075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i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i="0" baseline="-25000" smtClean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l="-301099" t="-199065" r="-622527" b="-3037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l="-398907" t="-199065" r="-519126" b="-3037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0" baseline="-2500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1099" t="-301887" r="-622527" b="-2066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98907" t="-301887" r="-519126" b="-2066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1099" t="-401887" r="-622527" b="-1066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98907" t="-401887" r="-519126" b="-1066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5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i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>
            <a:off x="303212" y="275106"/>
            <a:ext cx="944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effectLst>
                  <a:outerShdw blurRad="762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New Tableau become</a:t>
            </a:r>
            <a:endParaRPr lang="en-US" sz="2800" b="1">
              <a:solidFill>
                <a:schemeClr val="bg1"/>
              </a:solidFill>
              <a:effectLst>
                <a:outerShdw blurRad="76200" dist="63500" dir="2700000" algn="tl" rotWithShape="0">
                  <a:prstClr val="black">
                    <a:alpha val="63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808412" y="2670856"/>
            <a:ext cx="731520" cy="731520"/>
          </a:xfrm>
          <a:prstGeom prst="ellipse">
            <a:avLst/>
          </a:prstGeom>
          <a:solidFill>
            <a:srgbClr val="0F6FC6">
              <a:alpha val="4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19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1552345"/>
                  </p:ext>
                </p:extLst>
              </p:nvPr>
            </p:nvGraphicFramePr>
            <p:xfrm>
              <a:off x="227012" y="2057400"/>
              <a:ext cx="11353800" cy="40614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261406"/>
                    <a:gridCol w="1192234"/>
                  </a:tblGrid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Basic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 b="0" i="1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baseline="-2500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Solution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Ratio</a:t>
                          </a:r>
                          <a:endParaRPr lang="en-US" sz="2400" b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−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240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40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6</a:t>
                          </a:r>
                          <a:r>
                            <a:rPr lang="en-US" sz="2400" b="0" baseline="-2500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 </a:t>
                          </a: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cs typeface="Times New Roman" pitchFamily="18" charset="0"/>
                            </a:rPr>
                            <a:t>-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240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  <m:t>6</m:t>
                                  </m:r>
                                </m:den>
                              </m:f>
                            </m:oMath>
                          </a14:m>
                          <a:endParaRPr lang="en-US" sz="16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0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1.5</a:t>
                          </a: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5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0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0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ctr"/>
                          <a:endParaRPr lang="en-US" sz="2400" b="0" i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1552345"/>
                  </p:ext>
                </p:extLst>
              </p:nvPr>
            </p:nvGraphicFramePr>
            <p:xfrm>
              <a:off x="227012" y="2057400"/>
              <a:ext cx="11353800" cy="40614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261406"/>
                    <a:gridCol w="1192234"/>
                  </a:tblGrid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Basic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 b="0" i="1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baseline="-2500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Solution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Ratio</a:t>
                          </a:r>
                          <a:endParaRPr lang="en-US" sz="2400" b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01099" t="-100943" r="-622527" b="-4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98907" t="-100943" r="-519126" b="-4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baseline="-25000" smtClean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l="-301099" t="-199065" r="-622527" b="-3457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l="-398907" t="-199065" r="-519126" b="-3457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6</a:t>
                          </a:r>
                          <a:r>
                            <a:rPr lang="en-US" sz="2400" b="0" baseline="-2500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 </a:t>
                          </a: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1099" t="-301887" r="-622527" b="-2490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98907" t="-301887" r="-519126" b="-2490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0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1.5</a:t>
                          </a: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1099" t="-401887" r="-622527" b="-1490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98907" t="-401887" r="-519126" b="-1490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5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0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0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ctr"/>
                          <a:endParaRPr lang="en-US" sz="2400" b="0" i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>
            <a:off x="303212" y="275106"/>
            <a:ext cx="944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effectLst>
                  <a:outerShdw blurRad="762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New Tableau become</a:t>
            </a:r>
            <a:endParaRPr lang="en-US" sz="2800" b="1">
              <a:solidFill>
                <a:schemeClr val="bg1"/>
              </a:solidFill>
              <a:effectLst>
                <a:outerShdw blurRad="76200" dist="63500" dir="2700000" algn="tl" rotWithShape="0">
                  <a:prstClr val="black">
                    <a:alpha val="63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25874" y="2057400"/>
            <a:ext cx="762000" cy="4038600"/>
          </a:xfrm>
          <a:prstGeom prst="rect">
            <a:avLst/>
          </a:prstGeom>
          <a:solidFill>
            <a:srgbClr val="10CF9B">
              <a:alpha val="38824"/>
            </a:srgb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6970118"/>
                  </p:ext>
                </p:extLst>
              </p:nvPr>
            </p:nvGraphicFramePr>
            <p:xfrm>
              <a:off x="227012" y="2057400"/>
              <a:ext cx="11430000" cy="40614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261406"/>
                    <a:gridCol w="1268434"/>
                  </a:tblGrid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Basic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 b="0" i="1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baseline="-2500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Solution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Ratio</a:t>
                          </a:r>
                          <a:endParaRPr lang="en-US" sz="2400" b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0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40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6</a:t>
                          </a: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0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0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1.5</a:t>
                          </a: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5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0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0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ctr"/>
                          <a:endParaRPr lang="en-US" sz="2400" b="0" i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6970118"/>
                  </p:ext>
                </p:extLst>
              </p:nvPr>
            </p:nvGraphicFramePr>
            <p:xfrm>
              <a:off x="227012" y="2057400"/>
              <a:ext cx="11430000" cy="40614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261406"/>
                    <a:gridCol w="1268434"/>
                  </a:tblGrid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Basic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 b="0" i="1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baseline="-2500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Solution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Ratio</a:t>
                          </a:r>
                          <a:endParaRPr lang="en-US" sz="2400" b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01099" t="-100943" r="-629670" b="-4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98907" t="-100943" r="-526230" b="-4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baseline="-25000" smtClean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l="-301099" t="-199065" r="-629670" b="-3457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l="-398907" t="-199065" r="-526230" b="-3457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6</a:t>
                          </a: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1099" t="-301887" r="-629670" b="-2490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98907" t="-301887" r="-526230" b="-2490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0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1.5</a:t>
                          </a: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1099" t="-401887" r="-629670" b="-1490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98907" t="-401887" r="-526230" b="-1490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5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0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0" baseline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ctr"/>
                          <a:endParaRPr lang="en-US" sz="2400" b="0" i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>
            <a:off x="303212" y="275106"/>
            <a:ext cx="944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effectLst>
                  <a:outerShdw blurRad="762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New Tableau become</a:t>
            </a:r>
            <a:endParaRPr lang="en-US" sz="2800" b="1">
              <a:solidFill>
                <a:schemeClr val="bg1"/>
              </a:solidFill>
              <a:effectLst>
                <a:outerShdw blurRad="76200" dist="63500" dir="2700000" algn="tl" rotWithShape="0">
                  <a:prstClr val="black">
                    <a:alpha val="63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68798" y="1981200"/>
            <a:ext cx="762000" cy="4114800"/>
          </a:xfrm>
          <a:prstGeom prst="rect">
            <a:avLst/>
          </a:prstGeom>
          <a:solidFill>
            <a:srgbClr val="10CF9B">
              <a:alpha val="38824"/>
            </a:srgb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77976" y="4038600"/>
            <a:ext cx="11461593" cy="685800"/>
          </a:xfrm>
          <a:prstGeom prst="rect">
            <a:avLst/>
          </a:prstGeom>
          <a:solidFill>
            <a:srgbClr val="10CF9B">
              <a:alpha val="38824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ular Callout 10"/>
          <p:cNvSpPr/>
          <p:nvPr/>
        </p:nvSpPr>
        <p:spPr>
          <a:xfrm>
            <a:off x="1997074" y="6286500"/>
            <a:ext cx="2209800" cy="495300"/>
          </a:xfrm>
          <a:prstGeom prst="wedgeRoundRectCallout">
            <a:avLst>
              <a:gd name="adj1" fmla="val 47270"/>
              <a:gd name="adj2" fmla="val -128688"/>
              <a:gd name="adj3" fmla="val 16667"/>
            </a:avLst>
          </a:prstGeom>
          <a:solidFill>
            <a:srgbClr val="0F6FC6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PIVOT COLUMN</a:t>
            </a:r>
            <a:endParaRPr lang="en-US"/>
          </a:p>
        </p:txBody>
      </p:sp>
      <p:sp>
        <p:nvSpPr>
          <p:cNvPr id="12" name="Rounded Rectangular Callout 11"/>
          <p:cNvSpPr/>
          <p:nvPr/>
        </p:nvSpPr>
        <p:spPr>
          <a:xfrm>
            <a:off x="9447212" y="888871"/>
            <a:ext cx="2209800" cy="495300"/>
          </a:xfrm>
          <a:prstGeom prst="wedgeRoundRectCallout">
            <a:avLst>
              <a:gd name="adj1" fmla="val -16160"/>
              <a:gd name="adj2" fmla="val 636291"/>
              <a:gd name="adj3" fmla="val 16667"/>
            </a:avLst>
          </a:prstGeom>
          <a:solidFill>
            <a:srgbClr val="0F6FC6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PIVOT ROW</a:t>
            </a:r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3930760" y="1534973"/>
            <a:ext cx="438076" cy="4446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0" y="4152900"/>
            <a:ext cx="457200" cy="457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76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09600"/>
            <a:ext cx="1152275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48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0047965"/>
                  </p:ext>
                </p:extLst>
              </p:nvPr>
            </p:nvGraphicFramePr>
            <p:xfrm>
              <a:off x="272077" y="1485900"/>
              <a:ext cx="11430000" cy="3886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261406"/>
                    <a:gridCol w="1268434"/>
                  </a:tblGrid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Basic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 b="0" i="1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baseline="-2500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Solution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Ratio</a:t>
                          </a:r>
                          <a:endParaRPr lang="en-US" sz="2400" b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32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48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0" baseline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32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i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0047965"/>
                  </p:ext>
                </p:extLst>
              </p:nvPr>
            </p:nvGraphicFramePr>
            <p:xfrm>
              <a:off x="272077" y="1485900"/>
              <a:ext cx="11430000" cy="3886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112520"/>
                    <a:gridCol w="1261406"/>
                    <a:gridCol w="1268434"/>
                  </a:tblGrid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Basic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 b="0" i="1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baseline="-2500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baseline="-25000" smtClean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Solution</a:t>
                          </a:r>
                          <a:endParaRPr lang="en-US" sz="2400" b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Ratio</a:t>
                          </a:r>
                          <a:endParaRPr lang="en-US" sz="2400" b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z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01648" t="-100943" r="-629121" b="-4084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99454" t="-100943" r="-525683" b="-4084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502198" t="-100943" r="-428571" b="-4084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 b="0" baseline="-25000" smtClean="0">
                            <a:ln>
                              <a:solidFill>
                                <a:schemeClr val="bg1"/>
                              </a:solidFill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l="-301648" t="-199065" r="-629121" b="-3046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l="-399454" t="-199065" r="-525683" b="-3046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l="-502198" t="-199065" r="-428571" b="-3046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0" baseline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T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x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1648" t="-301887" r="-629121" b="-2075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99454" t="-301887" r="-525683" b="-2075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502198" t="-301887" r="-428571" b="-2075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705797" t="-301887" r="-100483" b="-2075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1648" t="-401887" r="-629121" b="-1075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99454" t="-401887" r="-525683" b="-1075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502198" t="-401887" r="-428571" b="-1075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705797" t="-401887" r="-100483" b="-1075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="0" i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</a:tr>
                  <a:tr h="647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i="1" baseline="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</a:t>
                          </a:r>
                          <a:r>
                            <a:rPr lang="en-US" sz="2400" b="0" baseline="-25000" smtClean="0">
                              <a:ln>
                                <a:solidFill>
                                  <a:schemeClr val="bg1"/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99454" t="-501887" r="-525683" b="-75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502198" t="-501887" r="-428571" b="-75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chemeClr val="bg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endParaRPr lang="en-US" sz="240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705797" t="-501887" r="-100483" b="-75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i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anchor="ctr">
                        <a:lnB w="31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>
            <a:off x="303212" y="275106"/>
            <a:ext cx="944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effectLst>
                  <a:outerShdw blurRad="76200" dist="63500" dir="2700000" algn="tl" rotWithShape="0">
                    <a:prstClr val="black">
                      <a:alpha val="63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New Tableau become</a:t>
            </a:r>
            <a:endParaRPr lang="en-US" sz="2800" b="1">
              <a:solidFill>
                <a:schemeClr val="bg1"/>
              </a:solidFill>
              <a:effectLst>
                <a:outerShdw blurRad="76200" dist="63500" dir="2700000" algn="tl" rotWithShape="0">
                  <a:prstClr val="black">
                    <a:alpha val="63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3212" y="5679652"/>
            <a:ext cx="11125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>
                <a:solidFill>
                  <a:schemeClr val="bg1"/>
                </a:solidFill>
              </a:rPr>
              <a:t>Based on the optimality condition, </a:t>
            </a:r>
            <a:r>
              <a:rPr lang="en-US" sz="2000" b="1" i="1">
                <a:solidFill>
                  <a:schemeClr val="bg1"/>
                </a:solidFill>
              </a:rPr>
              <a:t>none </a:t>
            </a:r>
            <a:r>
              <a:rPr lang="en-US" sz="2000" b="1">
                <a:solidFill>
                  <a:schemeClr val="bg1"/>
                </a:solidFill>
              </a:rPr>
              <a:t>of the z-row coefficients associated with the </a:t>
            </a:r>
            <a:r>
              <a:rPr lang="en-US" sz="2000" b="1" smtClean="0">
                <a:solidFill>
                  <a:schemeClr val="bg1"/>
                </a:solidFill>
              </a:rPr>
              <a:t>nonbasic variables</a:t>
            </a:r>
            <a:r>
              <a:rPr lang="en-US" sz="2000" b="1">
                <a:solidFill>
                  <a:schemeClr val="bg1"/>
                </a:solidFill>
              </a:rPr>
              <a:t>, </a:t>
            </a:r>
            <a:r>
              <a:rPr lang="en-US" sz="2000" b="1" smtClean="0">
                <a:solidFill>
                  <a:schemeClr val="bg1"/>
                </a:solidFill>
              </a:rPr>
              <a:t>s</a:t>
            </a:r>
            <a:r>
              <a:rPr lang="en-US" sz="2000" b="1" baseline="-25000" smtClean="0">
                <a:solidFill>
                  <a:schemeClr val="bg1"/>
                </a:solidFill>
              </a:rPr>
              <a:t>l</a:t>
            </a:r>
            <a:r>
              <a:rPr lang="en-US" sz="2000" b="1" smtClean="0">
                <a:solidFill>
                  <a:schemeClr val="bg1"/>
                </a:solidFill>
              </a:rPr>
              <a:t> </a:t>
            </a:r>
            <a:r>
              <a:rPr lang="en-US" sz="2000" b="1">
                <a:solidFill>
                  <a:schemeClr val="bg1"/>
                </a:solidFill>
              </a:rPr>
              <a:t>and </a:t>
            </a:r>
            <a:r>
              <a:rPr lang="en-US" sz="2000" b="1" smtClean="0">
                <a:solidFill>
                  <a:schemeClr val="bg1"/>
                </a:solidFill>
              </a:rPr>
              <a:t>s</a:t>
            </a:r>
            <a:r>
              <a:rPr lang="en-US" sz="2000" b="1" baseline="-25000" smtClean="0">
                <a:solidFill>
                  <a:schemeClr val="bg1"/>
                </a:solidFill>
              </a:rPr>
              <a:t>2</a:t>
            </a:r>
            <a:r>
              <a:rPr lang="en-US" sz="2000" b="1">
                <a:solidFill>
                  <a:schemeClr val="bg1"/>
                </a:solidFill>
              </a:rPr>
              <a:t>, are negative. Hence, the last tableau is optimal.</a:t>
            </a:r>
          </a:p>
        </p:txBody>
      </p:sp>
    </p:spTree>
    <p:extLst>
      <p:ext uri="{BB962C8B-B14F-4D97-AF65-F5344CB8AC3E}">
        <p14:creationId xmlns:p14="http://schemas.microsoft.com/office/powerpoint/2010/main" val="34378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Interprete the optimal soluintion</a:t>
            </a:r>
            <a:r>
              <a:rPr lang="en-US"/>
              <a:t/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7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08012" y="304800"/>
            <a:ext cx="1021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smtClean="0"/>
              <a:t>The </a:t>
            </a:r>
            <a:r>
              <a:rPr lang="en-US" sz="2400"/>
              <a:t>optimum solution can be read from the simplex tableau in the following manner. </a:t>
            </a:r>
            <a:r>
              <a:rPr lang="en-US" sz="2400" smtClean="0"/>
              <a:t>The optimal </a:t>
            </a:r>
            <a:r>
              <a:rPr lang="en-US" sz="2400"/>
              <a:t>values of the variables in the </a:t>
            </a:r>
            <a:r>
              <a:rPr lang="en-US" sz="2400" i="1"/>
              <a:t>Basic </a:t>
            </a:r>
            <a:r>
              <a:rPr lang="en-US" sz="2400"/>
              <a:t>column are given in the right-hand-side </a:t>
            </a:r>
            <a:r>
              <a:rPr lang="en-US" sz="2400" smtClean="0"/>
              <a:t> </a:t>
            </a:r>
            <a:r>
              <a:rPr lang="en-US" sz="2400" i="1" smtClean="0"/>
              <a:t>Solution </a:t>
            </a:r>
            <a:r>
              <a:rPr lang="en-US" sz="2400" smtClean="0"/>
              <a:t>column and </a:t>
            </a:r>
            <a:r>
              <a:rPr lang="en-US" sz="2400"/>
              <a:t>can be interpreted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08012" y="4382676"/>
                <a:ext cx="10535954" cy="1368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smtClean="0"/>
                  <a:t>You can verify that the </a:t>
                </a:r>
                <a:r>
                  <a:rPr lang="en-US" sz="2400"/>
                  <a:t>values </a:t>
                </a:r>
                <a:r>
                  <a:rPr lang="en-US" sz="2400" smtClean="0"/>
                  <a:t>s</a:t>
                </a:r>
                <a:r>
                  <a:rPr lang="en-US" sz="2400" baseline="-25000" smtClean="0"/>
                  <a:t>1</a:t>
                </a:r>
                <a:r>
                  <a:rPr lang="en-US" sz="2400" smtClean="0"/>
                  <a:t> = s</a:t>
                </a:r>
                <a:r>
                  <a:rPr lang="en-US" sz="2400" baseline="-25000" smtClean="0"/>
                  <a:t>2</a:t>
                </a:r>
                <a:r>
                  <a:rPr lang="en-US" sz="2400" smtClean="0"/>
                  <a:t> = 0, </a:t>
                </a:r>
                <a:r>
                  <a:rPr lang="en-US" sz="2400" i="1" smtClean="0"/>
                  <a:t>s</a:t>
                </a:r>
                <a:r>
                  <a:rPr lang="en-US" sz="2400" baseline="-25000" smtClean="0"/>
                  <a:t>3</a:t>
                </a:r>
                <a:r>
                  <a:rPr lang="en-US" sz="2400" i="1" smtClean="0"/>
                  <a:t> </a:t>
                </a:r>
                <a:r>
                  <a:rPr lang="en-US" sz="240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smtClean="0"/>
                  <a:t>, s</a:t>
                </a:r>
                <a:r>
                  <a:rPr lang="en-US" sz="2400" baseline="-25000" smtClean="0"/>
                  <a:t>4</a:t>
                </a:r>
                <a:r>
                  <a:rPr lang="en-US" sz="240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smtClean="0"/>
                  <a:t> are </a:t>
                </a:r>
                <a:r>
                  <a:rPr lang="en-US" sz="2400"/>
                  <a:t>consistent with the given values </a:t>
                </a:r>
                <a:r>
                  <a:rPr lang="en-US" sz="2400" smtClean="0"/>
                  <a:t>of X</a:t>
                </a:r>
                <a:r>
                  <a:rPr lang="en-US" sz="2400" baseline="-25000" smtClean="0"/>
                  <a:t>l</a:t>
                </a:r>
                <a:r>
                  <a:rPr lang="en-US" sz="2400" smtClean="0"/>
                  <a:t> </a:t>
                </a:r>
                <a:r>
                  <a:rPr lang="en-US" sz="2400"/>
                  <a:t>and </a:t>
                </a:r>
                <a:r>
                  <a:rPr lang="en-US" sz="2400" i="1"/>
                  <a:t>X</a:t>
                </a:r>
                <a:r>
                  <a:rPr lang="en-US" sz="2400" i="1" baseline="-25000"/>
                  <a:t>2</a:t>
                </a:r>
                <a:r>
                  <a:rPr lang="en-US" sz="2400" i="1"/>
                  <a:t> </a:t>
                </a:r>
                <a:r>
                  <a:rPr lang="en-US" sz="2400"/>
                  <a:t>by substituting out the values of </a:t>
                </a:r>
                <a:r>
                  <a:rPr lang="en-US" sz="2400" i="1"/>
                  <a:t>X</a:t>
                </a:r>
                <a:r>
                  <a:rPr lang="en-US" sz="2400" baseline="-25000"/>
                  <a:t>I</a:t>
                </a:r>
                <a:r>
                  <a:rPr lang="en-US" sz="2400" i="1"/>
                  <a:t> </a:t>
                </a:r>
                <a:r>
                  <a:rPr lang="en-US" sz="2400"/>
                  <a:t>and </a:t>
                </a:r>
                <a:r>
                  <a:rPr lang="en-US" sz="2400" i="1"/>
                  <a:t>X</a:t>
                </a:r>
                <a:r>
                  <a:rPr lang="en-US" sz="2400" baseline="-25000"/>
                  <a:t>2</a:t>
                </a:r>
                <a:r>
                  <a:rPr lang="en-US" sz="2400" i="1"/>
                  <a:t> </a:t>
                </a:r>
                <a:r>
                  <a:rPr lang="en-US" sz="2400"/>
                  <a:t>in the constraints.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012" y="4382676"/>
                <a:ext cx="10535954" cy="1368195"/>
              </a:xfrm>
              <a:prstGeom prst="rect">
                <a:avLst/>
              </a:prstGeom>
              <a:blipFill rotWithShape="1">
                <a:blip r:embed="rId2"/>
                <a:stretch>
                  <a:fillRect l="-926" r="-1620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15421717"/>
                  </p:ext>
                </p:extLst>
              </p:nvPr>
            </p:nvGraphicFramePr>
            <p:xfrm>
              <a:off x="608012" y="2297516"/>
              <a:ext cx="10359954" cy="171754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87554"/>
                    <a:gridCol w="2667000"/>
                    <a:gridCol w="5105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mtClean="0"/>
                            <a:t>Decision variable</a:t>
                          </a:r>
                          <a:endParaRPr lang="en-US"/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mtClean="0"/>
                            <a:t>Optimum value</a:t>
                          </a:r>
                          <a:endParaRPr lang="en-US"/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mtClean="0"/>
                            <a:t>Recommendation</a:t>
                          </a:r>
                          <a:endParaRPr lang="en-US"/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x1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Produce 3 tons of exterior paint daily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X2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Produce 1.5 tons of inerior paint</a:t>
                          </a:r>
                          <a:r>
                            <a:rPr lang="en-US" baseline="0" smtClean="0">
                              <a:solidFill>
                                <a:schemeClr val="tx1"/>
                              </a:solidFill>
                            </a:rPr>
                            <a:t> daily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21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Daily profit is $21,000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15421717"/>
                  </p:ext>
                </p:extLst>
              </p:nvPr>
            </p:nvGraphicFramePr>
            <p:xfrm>
              <a:off x="608012" y="2297516"/>
              <a:ext cx="10359954" cy="171754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87554"/>
                    <a:gridCol w="2667000"/>
                    <a:gridCol w="5105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mtClean="0"/>
                            <a:t>Decision variable</a:t>
                          </a:r>
                          <a:endParaRPr lang="en-US"/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mtClean="0"/>
                            <a:t>Optimum value</a:t>
                          </a:r>
                          <a:endParaRPr lang="en-US"/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mtClean="0"/>
                            <a:t>Recommendation</a:t>
                          </a:r>
                          <a:endParaRPr lang="en-US"/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x1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Produce 3 tons of exterior paint daily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60502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X2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97032" t="-128283" r="-191324" b="-767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Produce 1.5 tons of inerior paint</a:t>
                          </a:r>
                          <a:r>
                            <a:rPr lang="en-US" baseline="0" smtClean="0">
                              <a:solidFill>
                                <a:schemeClr val="tx1"/>
                              </a:solidFill>
                            </a:rPr>
                            <a:t> daily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21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mtClean="0">
                              <a:solidFill>
                                <a:schemeClr val="tx1"/>
                              </a:solidFill>
                            </a:rPr>
                            <a:t>Daily profit is $21,000</a:t>
                          </a:r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9570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Thank you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4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942b8260b31d1d56637c976f274ebfdcc0e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C20563B-C646-42AF-9D0D-76DF086793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0</TotalTime>
  <Words>1752</Words>
  <Application>Microsoft Office PowerPoint</Application>
  <PresentationFormat>Custom</PresentationFormat>
  <Paragraphs>506</Paragraphs>
  <Slides>66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Mesh</vt:lpstr>
      <vt:lpstr>  Duality and Post Optimal Analysis </vt:lpstr>
      <vt:lpstr>4.1  DEFINITION OF THE DUAL PROBLEM</vt:lpstr>
      <vt:lpstr>4.1  DEFINITION OF THE DUAL PROBLEM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Optimal Dual Solution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4.3  ECONOMIC INTERPRETATION OF DUALITY</vt:lpstr>
      <vt:lpstr>ECONOMIC INTERPRETATION OF DUALITY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3.3.1 Iterative Nature of the Simplex Method</vt:lpstr>
      <vt:lpstr>Iterative Nature</vt:lpstr>
      <vt:lpstr>Iterative Nature</vt:lpstr>
      <vt:lpstr>Iterative Nature</vt:lpstr>
      <vt:lpstr>Iterative Nature</vt:lpstr>
      <vt:lpstr>Iterative Nature</vt:lpstr>
      <vt:lpstr>Iterative Nature</vt:lpstr>
      <vt:lpstr>3.3.2 Computational Details of the Simplex Algorithm</vt:lpstr>
      <vt:lpstr>intro</vt:lpstr>
      <vt:lpstr>Algebraic Determination of Corner Points</vt:lpstr>
      <vt:lpstr>3.2 The steps of the simplex method are </vt:lpstr>
      <vt:lpstr>computation</vt:lpstr>
      <vt:lpstr>System description</vt:lpstr>
      <vt:lpstr>PowerPoint Presentation</vt:lpstr>
      <vt:lpstr>System modeling</vt:lpstr>
      <vt:lpstr>PowerPoint Presentation</vt:lpstr>
      <vt:lpstr>Converting Inequalities into Equations with Nonnegative Right-Hand Side </vt:lpstr>
      <vt:lpstr>PowerPoint Presentation</vt:lpstr>
      <vt:lpstr>Make simplex tableau from the equations coeficient </vt:lpstr>
      <vt:lpstr>PowerPoint Presentation</vt:lpstr>
      <vt:lpstr>determine the entering variable </vt:lpstr>
      <vt:lpstr>PowerPoint Presentation</vt:lpstr>
      <vt:lpstr>determine the leaving variable </vt:lpstr>
      <vt:lpstr>PowerPoint Presentation</vt:lpstr>
      <vt:lpstr>PowerPoint Presentation</vt:lpstr>
      <vt:lpstr>Produce new basic solution </vt:lpstr>
      <vt:lpstr>TIle Gauss-Jordan computations needed to produce the new basic solution include two types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Interprete the optimal soluintion 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2014-11-30T13:15:11Z</dcterms:created>
  <dcterms:modified xsi:type="dcterms:W3CDTF">2018-04-09T14:45:24Z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TC028011159991</vt:lpwstr>
  </property>
</Properties>
</file>