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2"/>
  </p:sldMasterIdLst>
  <p:notesMasterIdLst>
    <p:notesMasterId r:id="rId73"/>
  </p:notesMasterIdLst>
  <p:handoutMasterIdLst>
    <p:handoutMasterId r:id="rId74"/>
  </p:handoutMasterIdLst>
  <p:sldIdLst>
    <p:sldId id="276" r:id="rId3"/>
    <p:sldId id="351" r:id="rId4"/>
    <p:sldId id="342" r:id="rId5"/>
    <p:sldId id="343" r:id="rId6"/>
    <p:sldId id="338" r:id="rId7"/>
    <p:sldId id="344" r:id="rId8"/>
    <p:sldId id="339" r:id="rId9"/>
    <p:sldId id="341" r:id="rId10"/>
    <p:sldId id="345" r:id="rId11"/>
    <p:sldId id="340" r:id="rId12"/>
    <p:sldId id="346" r:id="rId13"/>
    <p:sldId id="348" r:id="rId14"/>
    <p:sldId id="349" r:id="rId15"/>
    <p:sldId id="350" r:id="rId16"/>
    <p:sldId id="296" r:id="rId17"/>
    <p:sldId id="352" r:id="rId18"/>
    <p:sldId id="347" r:id="rId19"/>
    <p:sldId id="353" r:id="rId20"/>
    <p:sldId id="355" r:id="rId21"/>
    <p:sldId id="354" r:id="rId22"/>
    <p:sldId id="356" r:id="rId23"/>
    <p:sldId id="357" r:id="rId24"/>
    <p:sldId id="402" r:id="rId25"/>
    <p:sldId id="403" r:id="rId26"/>
    <p:sldId id="404" r:id="rId27"/>
    <p:sldId id="405" r:id="rId28"/>
    <p:sldId id="358" r:id="rId29"/>
    <p:sldId id="359" r:id="rId30"/>
    <p:sldId id="360" r:id="rId31"/>
    <p:sldId id="361" r:id="rId32"/>
    <p:sldId id="362" r:id="rId33"/>
    <p:sldId id="364" r:id="rId34"/>
    <p:sldId id="366" r:id="rId35"/>
    <p:sldId id="365" r:id="rId36"/>
    <p:sldId id="369" r:id="rId37"/>
    <p:sldId id="368" r:id="rId38"/>
    <p:sldId id="367" r:id="rId39"/>
    <p:sldId id="370" r:id="rId40"/>
    <p:sldId id="371" r:id="rId41"/>
    <p:sldId id="363" r:id="rId42"/>
    <p:sldId id="372" r:id="rId43"/>
    <p:sldId id="374" r:id="rId44"/>
    <p:sldId id="373" r:id="rId45"/>
    <p:sldId id="375" r:id="rId46"/>
    <p:sldId id="376" r:id="rId47"/>
    <p:sldId id="377" r:id="rId48"/>
    <p:sldId id="378" r:id="rId49"/>
    <p:sldId id="379" r:id="rId50"/>
    <p:sldId id="380" r:id="rId51"/>
    <p:sldId id="382" r:id="rId52"/>
    <p:sldId id="381" r:id="rId53"/>
    <p:sldId id="383" r:id="rId54"/>
    <p:sldId id="384" r:id="rId55"/>
    <p:sldId id="385" r:id="rId56"/>
    <p:sldId id="386" r:id="rId57"/>
    <p:sldId id="387" r:id="rId58"/>
    <p:sldId id="388" r:id="rId59"/>
    <p:sldId id="389" r:id="rId60"/>
    <p:sldId id="390" r:id="rId61"/>
    <p:sldId id="391" r:id="rId62"/>
    <p:sldId id="392" r:id="rId63"/>
    <p:sldId id="393" r:id="rId64"/>
    <p:sldId id="394" r:id="rId65"/>
    <p:sldId id="401" r:id="rId66"/>
    <p:sldId id="395" r:id="rId67"/>
    <p:sldId id="400" r:id="rId68"/>
    <p:sldId id="396" r:id="rId69"/>
    <p:sldId id="397" r:id="rId70"/>
    <p:sldId id="398" r:id="rId71"/>
    <p:sldId id="399" r:id="rId72"/>
  </p:sldIdLst>
  <p:sldSz cx="12188825" cy="6858000"/>
  <p:notesSz cx="7102475" cy="9388475"/>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6FC6"/>
    <a:srgbClr val="10C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p:scale>
          <a:sx n="60" d="100"/>
          <a:sy n="60" d="100"/>
        </p:scale>
        <p:origin x="-138" y="-420"/>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sz="quarter" idx="1"/>
          </p:nvPr>
        </p:nvSpPr>
        <p:spPr>
          <a:xfrm>
            <a:off x="4023092" y="0"/>
            <a:ext cx="3077739" cy="469424"/>
          </a:xfrm>
          <a:prstGeom prst="rect">
            <a:avLst/>
          </a:prstGeom>
        </p:spPr>
        <p:txBody>
          <a:bodyPr vert="horz" lIns="94225" tIns="47113" rIns="94225" bIns="47113" rtlCol="0"/>
          <a:lstStyle>
            <a:lvl1pPr algn="r">
              <a:defRPr sz="1300"/>
            </a:lvl1pPr>
          </a:lstStyle>
          <a:p>
            <a:fld id="{1C482589-CB2F-4003-801D-095B67490E73}" type="datetimeFigureOut">
              <a:rPr lang="en-US"/>
              <a:t>4/10/2018</a:t>
            </a:fld>
            <a:endParaRPr/>
          </a:p>
        </p:txBody>
      </p:sp>
      <p:sp>
        <p:nvSpPr>
          <p:cNvPr id="4" name="Footer Placeholder 3"/>
          <p:cNvSpPr>
            <a:spLocks noGrp="1"/>
          </p:cNvSpPr>
          <p:nvPr>
            <p:ph type="ftr" sz="quarter" idx="2"/>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5" tIns="47113" rIns="94225" bIns="47113" rtlCol="0" anchor="b"/>
          <a:lstStyle>
            <a:lvl1pPr algn="r">
              <a:defRPr sz="13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5" tIns="47113" rIns="94225" bIns="47113" rtlCol="0"/>
          <a:lstStyle>
            <a:lvl1pPr algn="l">
              <a:defRPr sz="1300"/>
            </a:lvl1pPr>
          </a:lstStyle>
          <a:p>
            <a:endParaRPr/>
          </a:p>
        </p:txBody>
      </p:sp>
      <p:sp>
        <p:nvSpPr>
          <p:cNvPr id="3" name="Date Placeholder 2"/>
          <p:cNvSpPr>
            <a:spLocks noGrp="1"/>
          </p:cNvSpPr>
          <p:nvPr>
            <p:ph type="dt" idx="1"/>
          </p:nvPr>
        </p:nvSpPr>
        <p:spPr>
          <a:xfrm>
            <a:off x="4023092" y="0"/>
            <a:ext cx="3077739" cy="469424"/>
          </a:xfrm>
          <a:prstGeom prst="rect">
            <a:avLst/>
          </a:prstGeom>
        </p:spPr>
        <p:txBody>
          <a:bodyPr vert="horz" lIns="94225" tIns="47113" rIns="94225" bIns="47113" rtlCol="0"/>
          <a:lstStyle>
            <a:lvl1pPr algn="r">
              <a:defRPr sz="1300"/>
            </a:lvl1pPr>
          </a:lstStyle>
          <a:p>
            <a:fld id="{2A7D4DBF-746C-4C25-853D-8A1CBE8404F4}" type="datetimeFigureOut">
              <a:rPr lang="en-US"/>
              <a:t>4/10/2018</a:t>
            </a:fld>
            <a:endParaRPr/>
          </a:p>
        </p:txBody>
      </p:sp>
      <p:sp>
        <p:nvSpPr>
          <p:cNvPr id="4" name="Slide Image Placeholder 3"/>
          <p:cNvSpPr>
            <a:spLocks noGrp="1" noRot="1" noChangeAspect="1"/>
          </p:cNvSpPr>
          <p:nvPr>
            <p:ph type="sldImg" idx="2"/>
          </p:nvPr>
        </p:nvSpPr>
        <p:spPr>
          <a:xfrm>
            <a:off x="422275" y="704850"/>
            <a:ext cx="6257925" cy="3521075"/>
          </a:xfrm>
          <a:prstGeom prst="rect">
            <a:avLst/>
          </a:prstGeom>
          <a:noFill/>
          <a:ln w="12700">
            <a:solidFill>
              <a:prstClr val="black"/>
            </a:solidFill>
          </a:ln>
        </p:spPr>
        <p:txBody>
          <a:bodyPr vert="horz" lIns="94225" tIns="47113" rIns="94225" bIns="47113" rtlCol="0" anchor="ctr"/>
          <a:lstStyle/>
          <a:p>
            <a:endParaRPr/>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5" tIns="47113" rIns="94225" bIns="4711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5" tIns="47113" rIns="94225" bIns="47113" rtlCol="0" anchor="b"/>
          <a:lstStyle>
            <a:lvl1pPr algn="l">
              <a:defRPr sz="1300"/>
            </a:lvl1pPr>
          </a:lstStyle>
          <a:p>
            <a:endParaRPr/>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5" tIns="47113" rIns="94225" bIns="47113" rtlCol="0" anchor="b"/>
          <a:lstStyle>
            <a:lvl1pPr algn="r">
              <a:defRPr sz="13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210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0558" y="609601"/>
            <a:ext cx="8673963"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0558" y="3886200"/>
            <a:ext cx="8673963"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1561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glow rad="38100">
                    <a:schemeClr val="bg1">
                      <a:lumMod val="65000"/>
                      <a:lumOff val="35000"/>
                      <a:alpha val="40000"/>
                    </a:schemeClr>
                  </a:glow>
                  <a:outerShdw blurRad="88900" dist="101600" dir="2700000" algn="tl" rotWithShape="0">
                    <a:prstClr val="black">
                      <a:alpha val="8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a:defRPr sz="3200">
                <a:effectLst>
                  <a:glow rad="38100">
                    <a:schemeClr val="bg1">
                      <a:lumMod val="50000"/>
                      <a:lumOff val="50000"/>
                      <a:alpha val="20000"/>
                    </a:schemeClr>
                  </a:glow>
                  <a:outerShdw blurRad="76200" dist="63500" dir="2700000" algn="tl" rotWithShape="0">
                    <a:prstClr val="black">
                      <a:alpha val="64000"/>
                    </a:prstClr>
                  </a:outerShdw>
                </a:effectLst>
              </a:defRPr>
            </a:lvl1pPr>
            <a:lvl2pPr>
              <a:defRPr sz="2800">
                <a:effectLst>
                  <a:glow rad="38100">
                    <a:schemeClr val="bg1">
                      <a:lumMod val="50000"/>
                      <a:lumOff val="50000"/>
                      <a:alpha val="20000"/>
                    </a:schemeClr>
                  </a:glow>
                  <a:outerShdw blurRad="76200" dist="63500" dir="2700000" algn="tl" rotWithShape="0">
                    <a:prstClr val="black">
                      <a:alpha val="64000"/>
                    </a:prstClr>
                  </a:outerShdw>
                </a:effectLst>
              </a:defRPr>
            </a:lvl2pPr>
            <a:lvl3pPr>
              <a:defRPr sz="2400">
                <a:effectLst>
                  <a:glow rad="38100">
                    <a:schemeClr val="bg1">
                      <a:lumMod val="50000"/>
                      <a:lumOff val="50000"/>
                      <a:alpha val="20000"/>
                    </a:schemeClr>
                  </a:glow>
                  <a:outerShdw blurRad="76200" dist="63500" dir="2700000" algn="tl" rotWithShape="0">
                    <a:prstClr val="black">
                      <a:alpha val="64000"/>
                    </a:prstClr>
                  </a:outerShdw>
                </a:effectLst>
              </a:defRPr>
            </a:lvl3pPr>
            <a:lvl4pPr>
              <a:defRPr sz="2000">
                <a:effectLst>
                  <a:glow rad="38100">
                    <a:schemeClr val="bg1">
                      <a:lumMod val="50000"/>
                      <a:lumOff val="50000"/>
                      <a:alpha val="20000"/>
                    </a:schemeClr>
                  </a:glow>
                  <a:outerShdw blurRad="76200" dist="63500" dir="2700000" algn="tl" rotWithShape="0">
                    <a:prstClr val="black">
                      <a:alpha val="64000"/>
                    </a:prstClr>
                  </a:outerShdw>
                </a:effectLst>
              </a:defRPr>
            </a:lvl4pPr>
            <a:lvl5pPr>
              <a:defRPr sz="2000">
                <a:effectLst>
                  <a:glow rad="38100">
                    <a:schemeClr val="bg1">
                      <a:lumMod val="50000"/>
                      <a:lumOff val="50000"/>
                      <a:alpha val="20000"/>
                    </a:schemeClr>
                  </a:glow>
                  <a:outerShdw blurRad="76200" dist="63500" dir="2700000" algn="tl" rotWithShape="0">
                    <a:prstClr val="black">
                      <a:alpha val="64000"/>
                    </a:prst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2122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0557" y="3308581"/>
            <a:ext cx="8684538"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0557" y="4777381"/>
            <a:ext cx="8684539"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57839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115" y="2667004"/>
            <a:ext cx="487553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69005" y="2667000"/>
            <a:ext cx="487553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10-</a:t>
            </a:r>
            <a:fld id="{4C0BDC54-7FBA-410E-843C-F866E66B0366}" type="slidenum">
              <a:rPr lang="en-US" smtClean="0"/>
              <a:pPr/>
              <a:t>‹#›</a:t>
            </a:fld>
            <a:endParaRPr lang="en-US" dirty="0"/>
          </a:p>
        </p:txBody>
      </p:sp>
    </p:spTree>
    <p:extLst>
      <p:ext uri="{BB962C8B-B14F-4D97-AF65-F5344CB8AC3E}">
        <p14:creationId xmlns:p14="http://schemas.microsoft.com/office/powerpoint/2010/main" val="44959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8908" y="2658533"/>
            <a:ext cx="4587736"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115" y="3243267"/>
            <a:ext cx="487553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1455" y="2667000"/>
            <a:ext cx="460308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9008" y="3243267"/>
            <a:ext cx="487553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7118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0635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00947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6" y="1600200"/>
            <a:ext cx="3548197"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2485" y="609601"/>
            <a:ext cx="5942053"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116" y="2971800"/>
            <a:ext cx="3548197"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38103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4" y="1600200"/>
            <a:ext cx="5332612"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1797" y="-18288"/>
            <a:ext cx="3275746"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114" y="2971800"/>
            <a:ext cx="5332612"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10739817" y="5883280"/>
            <a:ext cx="322483" cy="365125"/>
          </a:xfr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625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6" y="4732865"/>
            <a:ext cx="990342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096" y="932112"/>
            <a:ext cx="8223802"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116" y="5299603"/>
            <a:ext cx="990342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2457028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117" y="609606"/>
            <a:ext cx="990341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114" y="4343400"/>
            <a:ext cx="990342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28960495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394" y="786824"/>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5096" y="2743200"/>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5836" y="609606"/>
            <a:ext cx="9293977"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376" y="3352800"/>
            <a:ext cx="88369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114" y="4343400"/>
            <a:ext cx="990342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650872328"/>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115" y="3308581"/>
            <a:ext cx="990342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115" y="4777381"/>
            <a:ext cx="990342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6322633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394" y="786824"/>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5096" y="2743200"/>
            <a:ext cx="6094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5836" y="609606"/>
            <a:ext cx="9293977"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115" y="3886200"/>
            <a:ext cx="990342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114" y="4775200"/>
            <a:ext cx="990342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538727013"/>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117" y="609606"/>
            <a:ext cx="990341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115" y="3505200"/>
            <a:ext cx="990342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114" y="4343400"/>
            <a:ext cx="990342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09302148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116" y="609600"/>
            <a:ext cx="990341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27840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597" y="609604"/>
            <a:ext cx="220993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117" y="609600"/>
            <a:ext cx="7541835"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91720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1285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microsoft.com/office/2007/relationships/hdphoto" Target="../media/hdphoto1.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duotone>
              <a:schemeClr val="bg1">
                <a:shade val="28000"/>
                <a:satMod val="94000"/>
                <a:lumMod val="20000"/>
              </a:schemeClr>
              <a:schemeClr val="bg1">
                <a:tint val="94000"/>
                <a:shade val="84000"/>
                <a:satMod val="148000"/>
                <a:lumMod val="114000"/>
              </a:schemeClr>
            </a:duotone>
            <a:lum/>
            <a:extLst>
              <a:ext uri="{BEBA8EAE-BF5A-486C-A8C5-ECC9F3942E4B}">
                <a14:imgProps xmlns:a14="http://schemas.microsoft.com/office/drawing/2010/main">
                  <a14:imgLayer r:embed="rId21">
                    <a14:imgEffect>
                      <a14:colorTemperature colorTemp="8250"/>
                    </a14:imgEffect>
                    <a14:imgEffect>
                      <a14:saturation sat="2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116" y="609600"/>
            <a:ext cx="9903418" cy="1524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116" y="2362200"/>
            <a:ext cx="9903418" cy="3429003"/>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11334589" y="6248400"/>
            <a:ext cx="551023" cy="365125"/>
          </a:xfrm>
          <a:prstGeom prst="rect">
            <a:avLst/>
          </a:prstGeom>
        </p:spPr>
        <p:txBody>
          <a:bodyPr vert="horz" lIns="91440" tIns="45720" rIns="91440" bIns="45720" rtlCol="0" anchor="ctr"/>
          <a:lstStyle>
            <a:lvl1pPr algn="r">
              <a:defRPr sz="1100" b="1" i="0">
                <a:solidFill>
                  <a:schemeClr val="tx1">
                    <a:lumMod val="75000"/>
                  </a:schemeClr>
                </a:solidFill>
                <a:effectLst>
                  <a:outerShdw blurRad="50800" dist="38100" dir="2700000" algn="tl" rotWithShape="0">
                    <a:srgbClr val="000000">
                      <a:alpha val="43000"/>
                    </a:srgbClr>
                  </a:outerShdw>
                </a:effectLst>
                <a:latin typeface="+mn-lt"/>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197061007"/>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457200" rtl="0" eaLnBrk="1" latinLnBrk="0" hangingPunct="1">
        <a:spcBef>
          <a:spcPct val="0"/>
        </a:spcBef>
        <a:buNone/>
        <a:defRPr sz="3600" b="1" kern="1200" cap="all">
          <a:ln w="3175" cmpd="sng">
            <a:solidFill>
              <a:schemeClr val="tx1"/>
            </a:solidFill>
          </a:ln>
          <a:solidFill>
            <a:schemeClr val="tx1"/>
          </a:solidFill>
          <a:effectLst>
            <a:glow rad="38100">
              <a:schemeClr val="bg1">
                <a:lumMod val="65000"/>
                <a:lumOff val="35000"/>
                <a:alpha val="40000"/>
              </a:schemeClr>
            </a:glow>
            <a:outerShdw blurRad="50800" dist="38100" dir="2700000" algn="tl" rotWithShape="0">
              <a:prstClr val="black">
                <a:alpha val="40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4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20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8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600" kern="1200" cap="none" baseline="0">
          <a:ln>
            <a:solidFill>
              <a:schemeClr val="tx1"/>
            </a:solidFill>
          </a:ln>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511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5212" y="2819400"/>
            <a:ext cx="10058400" cy="3200400"/>
          </a:xfrm>
        </p:spPr>
        <p:txBody>
          <a:bodyPr>
            <a:noAutofit/>
          </a:bodyPr>
          <a:lstStyle/>
          <a:p>
            <a:pPr algn="l"/>
            <a:r>
              <a:rPr lang="en-US" sz="7200" b="0" cap="none" smtClean="0">
                <a:ln w="18415" cmpd="sng">
                  <a:solidFill>
                    <a:srgbClr val="FFFFFF"/>
                  </a:solidFill>
                  <a:prstDash val="solid"/>
                </a:ln>
                <a:solidFill>
                  <a:srgbClr val="FFFFFF"/>
                </a:solidFill>
                <a:effectLst>
                  <a:outerShdw blurRad="139700" dist="152400" dir="2700000" algn="tl" rotWithShape="0">
                    <a:prstClr val="black">
                      <a:alpha val="74000"/>
                    </a:prstClr>
                  </a:outerShdw>
                </a:effectLst>
                <a:latin typeface="Gill Sans Ultra Bold" pitchFamily="34" charset="0"/>
              </a:rPr>
              <a:t/>
            </a:r>
            <a:br>
              <a:rPr lang="en-US" sz="7200" b="0" cap="none" smtClean="0">
                <a:ln w="18415" cmpd="sng">
                  <a:solidFill>
                    <a:srgbClr val="FFFFFF"/>
                  </a:solidFill>
                  <a:prstDash val="solid"/>
                </a:ln>
                <a:solidFill>
                  <a:srgbClr val="FFFFFF"/>
                </a:solidFill>
                <a:effectLst>
                  <a:outerShdw blurRad="139700" dist="152400" dir="2700000" algn="tl" rotWithShape="0">
                    <a:prstClr val="black">
                      <a:alpha val="74000"/>
                    </a:prstClr>
                  </a:outerShdw>
                </a:effectLst>
                <a:latin typeface="Gill Sans Ultra Bold" pitchFamily="34" charset="0"/>
              </a:rPr>
            </a:br>
            <a:r>
              <a:rPr lang="en-US" sz="7200" b="0" cap="none">
                <a:ln w="18415" cmpd="sng">
                  <a:solidFill>
                    <a:srgbClr val="FFFFFF"/>
                  </a:solidFill>
                  <a:prstDash val="solid"/>
                </a:ln>
                <a:solidFill>
                  <a:srgbClr val="FFFFFF"/>
                </a:solidFill>
                <a:effectLst>
                  <a:outerShdw blurRad="139700" dist="152400" dir="2700000" algn="tl" rotWithShape="0">
                    <a:prstClr val="black">
                      <a:alpha val="74000"/>
                    </a:prstClr>
                  </a:outerShdw>
                </a:effectLst>
                <a:latin typeface="Gill Sans Ultra Bold" pitchFamily="34" charset="0"/>
              </a:rPr>
              <a:t/>
            </a:r>
            <a:br>
              <a:rPr lang="en-US" sz="7200" b="0" cap="none">
                <a:ln w="18415" cmpd="sng">
                  <a:solidFill>
                    <a:srgbClr val="FFFFFF"/>
                  </a:solidFill>
                  <a:prstDash val="solid"/>
                </a:ln>
                <a:solidFill>
                  <a:srgbClr val="FFFFFF"/>
                </a:solidFill>
                <a:effectLst>
                  <a:outerShdw blurRad="139700" dist="152400" dir="2700000" algn="tl" rotWithShape="0">
                    <a:prstClr val="black">
                      <a:alpha val="74000"/>
                    </a:prstClr>
                  </a:outerShdw>
                </a:effectLst>
                <a:latin typeface="Gill Sans Ultra Bold" pitchFamily="34" charset="0"/>
              </a:rPr>
            </a:br>
            <a:r>
              <a:rPr lang="en-US" sz="7200" b="0" cap="none" smtClean="0">
                <a:ln w="18415" cmpd="sng">
                  <a:solidFill>
                    <a:srgbClr val="00B050"/>
                  </a:solidFill>
                  <a:prstDash val="solid"/>
                </a:ln>
                <a:solidFill>
                  <a:srgbClr val="00B050"/>
                </a:solidFill>
                <a:effectLst>
                  <a:outerShdw blurRad="139700" dist="152400" dir="2700000" algn="tl" rotWithShape="0">
                    <a:prstClr val="black">
                      <a:alpha val="74000"/>
                    </a:prstClr>
                  </a:outerShdw>
                </a:effectLst>
                <a:latin typeface="Gill Sans Ultra Bold" pitchFamily="34" charset="0"/>
              </a:rPr>
              <a:t>Transportation Model and Its Variance</a:t>
            </a:r>
            <a:r>
              <a:rPr lang="en-US" sz="7200" b="0" cap="none" smtClean="0">
                <a:ln w="18415" cmpd="sng">
                  <a:solidFill>
                    <a:srgbClr val="FFC000"/>
                  </a:solidFill>
                  <a:prstDash val="solid"/>
                </a:ln>
                <a:solidFill>
                  <a:srgbClr val="FFC000"/>
                </a:solidFill>
                <a:effectLst>
                  <a:outerShdw blurRad="139700" dist="152400" dir="2700000" algn="tl" rotWithShape="0">
                    <a:prstClr val="black">
                      <a:alpha val="74000"/>
                    </a:prstClr>
                  </a:outerShdw>
                </a:effectLst>
                <a:latin typeface="Gill Sans Ultra Bold" pitchFamily="34" charset="0"/>
              </a:rPr>
              <a:t/>
            </a:r>
            <a:br>
              <a:rPr lang="en-US" sz="7200" b="0" cap="none" smtClean="0">
                <a:ln w="18415" cmpd="sng">
                  <a:solidFill>
                    <a:srgbClr val="FFC000"/>
                  </a:solidFill>
                  <a:prstDash val="solid"/>
                </a:ln>
                <a:solidFill>
                  <a:srgbClr val="FFC000"/>
                </a:solidFill>
                <a:effectLst>
                  <a:outerShdw blurRad="139700" dist="152400" dir="2700000" algn="tl" rotWithShape="0">
                    <a:prstClr val="black">
                      <a:alpha val="74000"/>
                    </a:prstClr>
                  </a:outerShdw>
                </a:effectLst>
                <a:latin typeface="Gill Sans Ultra Bold" pitchFamily="34" charset="0"/>
              </a:rPr>
            </a:br>
            <a:endParaRPr lang="en-US" sz="2800" b="0" cap="none" dirty="0">
              <a:ln w="18415" cmpd="sng">
                <a:solidFill>
                  <a:schemeClr val="tx2">
                    <a:lumMod val="90000"/>
                  </a:schemeClr>
                </a:solidFill>
                <a:prstDash val="solid"/>
              </a:ln>
              <a:solidFill>
                <a:schemeClr val="tx2">
                  <a:lumMod val="75000"/>
                </a:schemeClr>
              </a:solidFill>
              <a:effectLst>
                <a:outerShdw blurRad="139700" dist="152400" dir="2700000" algn="tl" rotWithShape="0">
                  <a:prstClr val="black">
                    <a:alpha val="74000"/>
                  </a:prstClr>
                </a:outerShdw>
              </a:effectLst>
              <a:latin typeface="Gill Sans Ultra Bold" pitchFamily="34" charset="0"/>
            </a:endParaRPr>
          </a:p>
        </p:txBody>
      </p:sp>
      <p:sp>
        <p:nvSpPr>
          <p:cNvPr id="3" name="Subtitle 2"/>
          <p:cNvSpPr>
            <a:spLocks noGrp="1"/>
          </p:cNvSpPr>
          <p:nvPr>
            <p:ph type="subTitle" idx="1"/>
          </p:nvPr>
        </p:nvSpPr>
        <p:spPr>
          <a:xfrm>
            <a:off x="1065212" y="838200"/>
            <a:ext cx="7162799" cy="15240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spcBef>
                <a:spcPts val="0"/>
              </a:spcBef>
              <a:spcAft>
                <a:spcPts val="0"/>
              </a:spcAft>
            </a:pPr>
            <a:r>
              <a:rPr lang="en-US" sz="5400" b="1" cap="none" spc="50" smtClean="0">
                <a:ln w="11430">
                  <a:solidFill>
                    <a:srgbClr val="FFFF00"/>
                  </a:solidFill>
                </a:ln>
                <a:solidFill>
                  <a:srgbClr val="FFFF00"/>
                </a:solidFill>
                <a:effectLst>
                  <a:outerShdw blurRad="114300" dist="63500" dir="2700000" algn="tl" rotWithShape="0">
                    <a:prstClr val="black">
                      <a:alpha val="92000"/>
                    </a:prstClr>
                  </a:outerShdw>
                </a:effectLst>
              </a:rPr>
              <a:t>CH 05</a:t>
            </a:r>
            <a:r>
              <a:rPr lang="en-US" sz="8800" b="1" cap="none" spc="50" smtClean="0">
                <a:ln w="11430">
                  <a:solidFill>
                    <a:srgbClr val="FFFF00"/>
                  </a:solidFill>
                </a:ln>
                <a:solidFill>
                  <a:srgbClr val="FFFF00"/>
                </a:solidFill>
                <a:effectLst>
                  <a:outerShdw blurRad="114300" dist="63500" dir="2700000" algn="tl" rotWithShape="0">
                    <a:prstClr val="black">
                      <a:alpha val="92000"/>
                    </a:prstClr>
                  </a:outerShdw>
                </a:effectLst>
              </a:rPr>
              <a:t> </a:t>
            </a:r>
            <a:endParaRPr lang="en-US" sz="8800" b="1" cap="none" spc="50" dirty="0">
              <a:ln w="11430">
                <a:solidFill>
                  <a:srgbClr val="FFFF00"/>
                </a:solidFill>
              </a:ln>
              <a:solidFill>
                <a:srgbClr val="FFFF00"/>
              </a:solidFill>
              <a:effectLst>
                <a:outerShdw blurRad="114300" dist="63500" dir="2700000" algn="tl" rotWithShape="0">
                  <a:prstClr val="black">
                    <a:alpha val="92000"/>
                  </a:prstClr>
                </a:outerShdw>
              </a:effectLst>
            </a:endParaRPr>
          </a:p>
        </p:txBody>
      </p:sp>
      <p:sp>
        <p:nvSpPr>
          <p:cNvPr id="4" name="Slide Number Placeholder 3"/>
          <p:cNvSpPr>
            <a:spLocks noGrp="1"/>
          </p:cNvSpPr>
          <p:nvPr>
            <p:ph type="sldNum" sz="quarter" idx="4294967295"/>
          </p:nvPr>
        </p:nvSpPr>
        <p:spPr>
          <a:xfrm>
            <a:off x="9345613" y="6356350"/>
            <a:ext cx="2843212" cy="363538"/>
          </a:xfrm>
          <a:prstGeom prst="rect">
            <a:avLst/>
          </a:prstGeom>
        </p:spPr>
        <p:txBody>
          <a:bodyPr/>
          <a:lstStyle/>
          <a:p>
            <a:r>
              <a:rPr lang="en-US" dirty="0">
                <a:solidFill>
                  <a:schemeClr val="tx1"/>
                </a:solidFill>
              </a:rPr>
              <a:t>12-</a:t>
            </a:r>
            <a:fld id="{4C0BDC54-7FBA-410E-843C-F866E66B0366}" type="slidenum">
              <a:rPr lang="en-US">
                <a:solidFill>
                  <a:schemeClr val="tx1"/>
                </a:solidFill>
              </a:rPr>
              <a:pPr/>
              <a:t>1</a:t>
            </a:fld>
            <a:endParaRPr lang="en-US" dirty="0">
              <a:solidFill>
                <a:schemeClr val="tx1"/>
              </a:solidFill>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lgn="l">
              <a:tabLst>
                <a:tab pos="1309688" algn="l"/>
              </a:tabLst>
            </a:pPr>
            <a:r>
              <a:rPr lang="en-US" b="0"/>
              <a:t>5.1 </a:t>
            </a:r>
            <a:r>
              <a:rPr lang="en-US" b="0" smtClean="0"/>
              <a:t>	DEFINITION </a:t>
            </a:r>
            <a:r>
              <a:rPr lang="en-US" b="0"/>
              <a:t>OF THE TRANSPORTATION MODEL</a:t>
            </a:r>
            <a:endParaRPr lang="en-US" b="0" cap="none" dirty="0">
              <a:ln w="18415" cmpd="sng">
                <a:solidFill>
                  <a:schemeClr val="tx1"/>
                </a:solidFill>
                <a:prstDash val="solid"/>
              </a:ln>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218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en-US"/>
          </a:p>
        </p:txBody>
      </p:sp>
      <p:sp>
        <p:nvSpPr>
          <p:cNvPr id="3" name="Content Placeholder 2"/>
          <p:cNvSpPr>
            <a:spLocks noGrp="1"/>
          </p:cNvSpPr>
          <p:nvPr>
            <p:ph idx="1"/>
          </p:nvPr>
        </p:nvSpPr>
        <p:spPr/>
        <p:txBody>
          <a:bodyPr>
            <a:noAutofit/>
          </a:bodyPr>
          <a:lstStyle/>
          <a:p>
            <a:pPr marL="0" indent="457200" algn="just">
              <a:lnSpc>
                <a:spcPct val="110000"/>
              </a:lnSpc>
              <a:spcBef>
                <a:spcPts val="0"/>
              </a:spcBef>
              <a:spcAft>
                <a:spcPts val="0"/>
              </a:spcAft>
              <a:buNone/>
            </a:pPr>
            <a:r>
              <a:rPr lang="en-US" sz="2400">
                <a:latin typeface="Times New Roman" pitchFamily="18" charset="0"/>
                <a:cs typeface="Times New Roman" pitchFamily="18" charset="0"/>
              </a:rPr>
              <a:t>The </a:t>
            </a:r>
            <a:r>
              <a:rPr lang="en-US" sz="2400" b="1">
                <a:latin typeface="Times New Roman" pitchFamily="18" charset="0"/>
                <a:cs typeface="Times New Roman" pitchFamily="18" charset="0"/>
              </a:rPr>
              <a:t>transportation model</a:t>
            </a:r>
            <a:r>
              <a:rPr lang="en-US" sz="2400">
                <a:latin typeface="Times New Roman" pitchFamily="18" charset="0"/>
                <a:cs typeface="Times New Roman" pitchFamily="18" charset="0"/>
              </a:rPr>
              <a:t> is a special class of linear programs </a:t>
            </a:r>
            <a:r>
              <a:rPr lang="en-US" sz="2400" smtClean="0">
                <a:latin typeface="Times New Roman" pitchFamily="18" charset="0"/>
                <a:cs typeface="Times New Roman" pitchFamily="18" charset="0"/>
              </a:rPr>
              <a:t>that deals </a:t>
            </a:r>
            <a:r>
              <a:rPr lang="en-US" sz="2400">
                <a:latin typeface="Times New Roman" pitchFamily="18" charset="0"/>
                <a:cs typeface="Times New Roman" pitchFamily="18" charset="0"/>
              </a:rPr>
              <a:t>with shipping a commodity from </a:t>
            </a:r>
            <a:r>
              <a:rPr lang="en-US" sz="2400" i="1">
                <a:latin typeface="Times New Roman" pitchFamily="18" charset="0"/>
                <a:cs typeface="Times New Roman" pitchFamily="18" charset="0"/>
              </a:rPr>
              <a:t>sources </a:t>
            </a:r>
            <a:r>
              <a:rPr lang="en-US" sz="2400">
                <a:latin typeface="Times New Roman" pitchFamily="18" charset="0"/>
                <a:cs typeface="Times New Roman" pitchFamily="18" charset="0"/>
              </a:rPr>
              <a:t>(e.g., factories) to </a:t>
            </a:r>
            <a:r>
              <a:rPr lang="en-US" sz="2400" i="1">
                <a:latin typeface="Times New Roman" pitchFamily="18" charset="0"/>
                <a:cs typeface="Times New Roman" pitchFamily="18" charset="0"/>
              </a:rPr>
              <a:t>destinations </a:t>
            </a:r>
            <a:r>
              <a:rPr lang="en-US" sz="2400">
                <a:latin typeface="Times New Roman" pitchFamily="18" charset="0"/>
                <a:cs typeface="Times New Roman" pitchFamily="18" charset="0"/>
              </a:rPr>
              <a:t>(e.g</a:t>
            </a:r>
            <a:r>
              <a:rPr lang="en-US" sz="2400" smtClean="0">
                <a:latin typeface="Times New Roman" pitchFamily="18" charset="0"/>
                <a:cs typeface="Times New Roman" pitchFamily="18" charset="0"/>
              </a:rPr>
              <a:t>., warehouses</a:t>
            </a:r>
            <a:r>
              <a:rPr lang="en-US" sz="2400">
                <a:latin typeface="Times New Roman" pitchFamily="18" charset="0"/>
                <a:cs typeface="Times New Roman" pitchFamily="18" charset="0"/>
              </a:rPr>
              <a:t>). The objective is to determine the shipping schedule that minimizes </a:t>
            </a:r>
            <a:r>
              <a:rPr lang="en-US" sz="2400" smtClean="0">
                <a:latin typeface="Times New Roman" pitchFamily="18" charset="0"/>
                <a:cs typeface="Times New Roman" pitchFamily="18" charset="0"/>
              </a:rPr>
              <a:t>the total </a:t>
            </a:r>
            <a:r>
              <a:rPr lang="en-US" sz="2400">
                <a:latin typeface="Times New Roman" pitchFamily="18" charset="0"/>
                <a:cs typeface="Times New Roman" pitchFamily="18" charset="0"/>
              </a:rPr>
              <a:t>shipping cost while satisfying supply and demand limits. The application of </a:t>
            </a:r>
            <a:r>
              <a:rPr lang="en-US" sz="2400" smtClean="0">
                <a:latin typeface="Times New Roman" pitchFamily="18" charset="0"/>
                <a:cs typeface="Times New Roman" pitchFamily="18" charset="0"/>
              </a:rPr>
              <a:t>the transportation </a:t>
            </a:r>
            <a:r>
              <a:rPr lang="en-US" sz="2400">
                <a:latin typeface="Times New Roman" pitchFamily="18" charset="0"/>
                <a:cs typeface="Times New Roman" pitchFamily="18" charset="0"/>
              </a:rPr>
              <a:t>model can be extended to other areas of operation, including </a:t>
            </a:r>
            <a:r>
              <a:rPr lang="en-US" sz="2400" smtClean="0">
                <a:latin typeface="Times New Roman" pitchFamily="18" charset="0"/>
                <a:cs typeface="Times New Roman" pitchFamily="18" charset="0"/>
              </a:rPr>
              <a:t>inventory control</a:t>
            </a:r>
            <a:r>
              <a:rPr lang="en-US" sz="2400">
                <a:latin typeface="Times New Roman" pitchFamily="18" charset="0"/>
                <a:cs typeface="Times New Roman" pitchFamily="18" charset="0"/>
              </a:rPr>
              <a:t>, employment scheduling, and personnel assignment.</a:t>
            </a:r>
          </a:p>
        </p:txBody>
      </p:sp>
    </p:spTree>
    <p:extLst>
      <p:ext uri="{BB962C8B-B14F-4D97-AF65-F5344CB8AC3E}">
        <p14:creationId xmlns:p14="http://schemas.microsoft.com/office/powerpoint/2010/main" val="257413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definition</a:t>
            </a:r>
            <a:endParaRPr lang="en-US"/>
          </a:p>
        </p:txBody>
      </p:sp>
      <p:sp>
        <p:nvSpPr>
          <p:cNvPr id="3" name="Content Placeholder 2"/>
          <p:cNvSpPr>
            <a:spLocks noGrp="1"/>
          </p:cNvSpPr>
          <p:nvPr>
            <p:ph idx="1"/>
          </p:nvPr>
        </p:nvSpPr>
        <p:spPr/>
        <p:txBody>
          <a:bodyPr>
            <a:noAutofit/>
          </a:bodyPr>
          <a:lstStyle/>
          <a:p>
            <a:pPr marL="0" indent="457200" algn="just">
              <a:spcBef>
                <a:spcPts val="0"/>
              </a:spcBef>
              <a:spcAft>
                <a:spcPts val="0"/>
              </a:spcAft>
              <a:buNone/>
            </a:pPr>
            <a:r>
              <a:rPr lang="en-US" sz="2400">
                <a:latin typeface="Times New Roman" pitchFamily="18" charset="0"/>
                <a:cs typeface="Times New Roman" pitchFamily="18" charset="0"/>
              </a:rPr>
              <a:t>The general problem is represented by the network in Figure 5.1. There are </a:t>
            </a:r>
            <a:r>
              <a:rPr lang="en-US" sz="2400" i="1" smtClean="0">
                <a:latin typeface="Times New Roman" pitchFamily="18" charset="0"/>
                <a:cs typeface="Times New Roman" pitchFamily="18" charset="0"/>
              </a:rPr>
              <a:t>m </a:t>
            </a:r>
            <a:r>
              <a:rPr lang="en-US" sz="2400" smtClean="0">
                <a:latin typeface="Times New Roman" pitchFamily="18" charset="0"/>
                <a:cs typeface="Times New Roman" pitchFamily="18" charset="0"/>
              </a:rPr>
              <a:t>sources </a:t>
            </a:r>
            <a:r>
              <a:rPr lang="en-US" sz="2400">
                <a:latin typeface="Times New Roman" pitchFamily="18" charset="0"/>
                <a:cs typeface="Times New Roman" pitchFamily="18" charset="0"/>
              </a:rPr>
              <a:t>and </a:t>
            </a:r>
            <a:r>
              <a:rPr lang="en-US" sz="2400" i="1">
                <a:latin typeface="Times New Roman" pitchFamily="18" charset="0"/>
                <a:cs typeface="Times New Roman" pitchFamily="18" charset="0"/>
              </a:rPr>
              <a:t>n </a:t>
            </a:r>
            <a:r>
              <a:rPr lang="en-US" sz="2400">
                <a:latin typeface="Times New Roman" pitchFamily="18" charset="0"/>
                <a:cs typeface="Times New Roman" pitchFamily="18" charset="0"/>
              </a:rPr>
              <a:t>destinations, each represented by a node. The arcs represent </a:t>
            </a:r>
            <a:r>
              <a:rPr lang="en-US" sz="2400" smtClean="0">
                <a:latin typeface="Times New Roman" pitchFamily="18" charset="0"/>
                <a:cs typeface="Times New Roman" pitchFamily="18" charset="0"/>
              </a:rPr>
              <a:t>the routes </a:t>
            </a:r>
            <a:r>
              <a:rPr lang="en-US" sz="2400">
                <a:latin typeface="Times New Roman" pitchFamily="18" charset="0"/>
                <a:cs typeface="Times New Roman" pitchFamily="18" charset="0"/>
              </a:rPr>
              <a:t>linking the sources and the destinations. Arc </a:t>
            </a:r>
            <a:r>
              <a:rPr lang="en-US" sz="2400" i="1">
                <a:latin typeface="Times New Roman" pitchFamily="18" charset="0"/>
                <a:cs typeface="Times New Roman" pitchFamily="18" charset="0"/>
              </a:rPr>
              <a:t>(i, j</a:t>
            </a:r>
            <a:r>
              <a:rPr lang="en-US" sz="2400">
                <a:latin typeface="Times New Roman" pitchFamily="18" charset="0"/>
                <a:cs typeface="Times New Roman" pitchFamily="18" charset="0"/>
              </a:rPr>
              <a:t>) joining source </a:t>
            </a:r>
            <a:r>
              <a:rPr lang="en-US" sz="2400" i="1">
                <a:latin typeface="Times New Roman" pitchFamily="18" charset="0"/>
                <a:cs typeface="Times New Roman" pitchFamily="18" charset="0"/>
              </a:rPr>
              <a:t>i </a:t>
            </a:r>
            <a:r>
              <a:rPr lang="en-US" sz="2400">
                <a:latin typeface="Times New Roman" pitchFamily="18" charset="0"/>
                <a:cs typeface="Times New Roman" pitchFamily="18" charset="0"/>
              </a:rPr>
              <a:t>to </a:t>
            </a:r>
            <a:r>
              <a:rPr lang="en-US" sz="2400" smtClean="0">
                <a:latin typeface="Times New Roman" pitchFamily="18" charset="0"/>
                <a:cs typeface="Times New Roman" pitchFamily="18" charset="0"/>
              </a:rPr>
              <a:t>destination </a:t>
            </a:r>
            <a:r>
              <a:rPr lang="en-US" sz="2400" i="1" smtClean="0">
                <a:latin typeface="Times New Roman" pitchFamily="18" charset="0"/>
                <a:cs typeface="Times New Roman" pitchFamily="18" charset="0"/>
              </a:rPr>
              <a:t>j </a:t>
            </a:r>
            <a:r>
              <a:rPr lang="en-US" sz="2400">
                <a:latin typeface="Times New Roman" pitchFamily="18" charset="0"/>
                <a:cs typeface="Times New Roman" pitchFamily="18" charset="0"/>
              </a:rPr>
              <a:t>carries two pieces of information: the transportation cost per unit, </a:t>
            </a:r>
            <a:r>
              <a:rPr lang="en-US" sz="2400" i="1" smtClean="0">
                <a:latin typeface="Times New Roman" pitchFamily="18" charset="0"/>
                <a:cs typeface="Times New Roman" pitchFamily="18" charset="0"/>
              </a:rPr>
              <a:t>c</a:t>
            </a:r>
            <a:r>
              <a:rPr lang="en-US" sz="2400" i="1" baseline="-25000" smtClean="0">
                <a:latin typeface="Times New Roman" pitchFamily="18" charset="0"/>
                <a:cs typeface="Times New Roman" pitchFamily="18" charset="0"/>
              </a:rPr>
              <a:t>ij</a:t>
            </a:r>
            <a:r>
              <a:rPr lang="en-US" sz="2400" i="1">
                <a:latin typeface="Times New Roman" pitchFamily="18" charset="0"/>
                <a:cs typeface="Times New Roman" pitchFamily="18" charset="0"/>
              </a:rPr>
              <a:t>, </a:t>
            </a:r>
            <a:r>
              <a:rPr lang="en-US" sz="2400">
                <a:latin typeface="Times New Roman" pitchFamily="18" charset="0"/>
                <a:cs typeface="Times New Roman" pitchFamily="18" charset="0"/>
              </a:rPr>
              <a:t>and </a:t>
            </a:r>
            <a:r>
              <a:rPr lang="en-US" sz="2400" smtClean="0">
                <a:latin typeface="Times New Roman" pitchFamily="18" charset="0"/>
                <a:cs typeface="Times New Roman" pitchFamily="18" charset="0"/>
              </a:rPr>
              <a:t>the amount </a:t>
            </a:r>
            <a:r>
              <a:rPr lang="en-US" sz="2400">
                <a:latin typeface="Times New Roman" pitchFamily="18" charset="0"/>
                <a:cs typeface="Times New Roman" pitchFamily="18" charset="0"/>
              </a:rPr>
              <a:t>shipped, </a:t>
            </a:r>
            <a:r>
              <a:rPr lang="en-US" sz="2400" i="1" smtClean="0">
                <a:latin typeface="Times New Roman" pitchFamily="18" charset="0"/>
                <a:cs typeface="Times New Roman" pitchFamily="18" charset="0"/>
              </a:rPr>
              <a:t>x</a:t>
            </a:r>
            <a:r>
              <a:rPr lang="en-US" sz="2400" i="1" baseline="-25000" smtClean="0">
                <a:latin typeface="Times New Roman" pitchFamily="18" charset="0"/>
                <a:cs typeface="Times New Roman" pitchFamily="18" charset="0"/>
              </a:rPr>
              <a:t>ij</a:t>
            </a:r>
            <a:r>
              <a:rPr lang="en-US" sz="2400" i="1" smtClean="0">
                <a:latin typeface="Times New Roman" pitchFamily="18" charset="0"/>
                <a:cs typeface="Times New Roman" pitchFamily="18" charset="0"/>
              </a:rPr>
              <a:t>. </a:t>
            </a:r>
            <a:r>
              <a:rPr lang="en-US" sz="2400" smtClean="0">
                <a:latin typeface="Times New Roman" pitchFamily="18" charset="0"/>
                <a:cs typeface="Times New Roman" pitchFamily="18" charset="0"/>
              </a:rPr>
              <a:t>The </a:t>
            </a:r>
            <a:r>
              <a:rPr lang="en-US" sz="2400">
                <a:latin typeface="Times New Roman" pitchFamily="18" charset="0"/>
                <a:cs typeface="Times New Roman" pitchFamily="18" charset="0"/>
              </a:rPr>
              <a:t>amount of supply at source </a:t>
            </a:r>
            <a:r>
              <a:rPr lang="en-US" sz="2400" i="1">
                <a:latin typeface="Times New Roman" pitchFamily="18" charset="0"/>
                <a:cs typeface="Times New Roman" pitchFamily="18" charset="0"/>
              </a:rPr>
              <a:t>i </a:t>
            </a:r>
            <a:r>
              <a:rPr lang="en-US" sz="2400">
                <a:latin typeface="Times New Roman" pitchFamily="18" charset="0"/>
                <a:cs typeface="Times New Roman" pitchFamily="18" charset="0"/>
              </a:rPr>
              <a:t>is </a:t>
            </a:r>
            <a:r>
              <a:rPr lang="en-US" sz="2400" i="1">
                <a:latin typeface="Times New Roman" pitchFamily="18" charset="0"/>
                <a:cs typeface="Times New Roman" pitchFamily="18" charset="0"/>
              </a:rPr>
              <a:t>ai </a:t>
            </a:r>
            <a:r>
              <a:rPr lang="en-US" sz="2400">
                <a:latin typeface="Times New Roman" pitchFamily="18" charset="0"/>
                <a:cs typeface="Times New Roman" pitchFamily="18" charset="0"/>
              </a:rPr>
              <a:t>and the amount of </a:t>
            </a:r>
            <a:r>
              <a:rPr lang="en-US" sz="2400" smtClean="0">
                <a:latin typeface="Times New Roman" pitchFamily="18" charset="0"/>
                <a:cs typeface="Times New Roman" pitchFamily="18" charset="0"/>
              </a:rPr>
              <a:t>demand at </a:t>
            </a:r>
            <a:r>
              <a:rPr lang="en-US" sz="2400">
                <a:latin typeface="Times New Roman" pitchFamily="18" charset="0"/>
                <a:cs typeface="Times New Roman" pitchFamily="18" charset="0"/>
              </a:rPr>
              <a:t>destinationj is </a:t>
            </a:r>
            <a:r>
              <a:rPr lang="en-US" sz="2400" i="1">
                <a:latin typeface="Times New Roman" pitchFamily="18" charset="0"/>
                <a:cs typeface="Times New Roman" pitchFamily="18" charset="0"/>
              </a:rPr>
              <a:t>b</a:t>
            </a:r>
            <a:r>
              <a:rPr lang="en-US" sz="2400" i="1" baseline="-25000">
                <a:latin typeface="Times New Roman" pitchFamily="18" charset="0"/>
                <a:cs typeface="Times New Roman" pitchFamily="18" charset="0"/>
              </a:rPr>
              <a:t>j</a:t>
            </a:r>
            <a:r>
              <a:rPr lang="en-US" sz="2400" i="1">
                <a:latin typeface="Times New Roman" pitchFamily="18" charset="0"/>
                <a:cs typeface="Times New Roman" pitchFamily="18" charset="0"/>
              </a:rPr>
              <a:t> • </a:t>
            </a:r>
            <a:r>
              <a:rPr lang="en-US" sz="2400">
                <a:latin typeface="Times New Roman" pitchFamily="18" charset="0"/>
                <a:cs typeface="Times New Roman" pitchFamily="18" charset="0"/>
              </a:rPr>
              <a:t>The objective ofthe model is to determine the </a:t>
            </a:r>
            <a:r>
              <a:rPr lang="en-US" sz="2400" smtClean="0">
                <a:latin typeface="Times New Roman" pitchFamily="18" charset="0"/>
                <a:cs typeface="Times New Roman" pitchFamily="18" charset="0"/>
              </a:rPr>
              <a:t>unknowns </a:t>
            </a:r>
            <a:r>
              <a:rPr lang="en-US" sz="2400" i="1" smtClean="0">
                <a:latin typeface="Times New Roman" pitchFamily="18" charset="0"/>
                <a:cs typeface="Times New Roman" pitchFamily="18" charset="0"/>
              </a:rPr>
              <a:t>x</a:t>
            </a:r>
            <a:r>
              <a:rPr lang="en-US" sz="2400" i="1" baseline="-25000" smtClean="0">
                <a:latin typeface="Times New Roman" pitchFamily="18" charset="0"/>
                <a:cs typeface="Times New Roman" pitchFamily="18" charset="0"/>
              </a:rPr>
              <a:t>ij</a:t>
            </a:r>
            <a:r>
              <a:rPr lang="en-US" sz="2400" i="1" smtClean="0">
                <a:latin typeface="Times New Roman" pitchFamily="18" charset="0"/>
                <a:cs typeface="Times New Roman" pitchFamily="18" charset="0"/>
              </a:rPr>
              <a:t> </a:t>
            </a:r>
            <a:r>
              <a:rPr lang="en-US" sz="2400">
                <a:latin typeface="Times New Roman" pitchFamily="18" charset="0"/>
                <a:cs typeface="Times New Roman" pitchFamily="18" charset="0"/>
              </a:rPr>
              <a:t>that will minimize the total transportation cost while satisfying all the supply </a:t>
            </a:r>
            <a:r>
              <a:rPr lang="en-US" sz="2400" smtClean="0">
                <a:latin typeface="Times New Roman" pitchFamily="18" charset="0"/>
                <a:cs typeface="Times New Roman" pitchFamily="18" charset="0"/>
              </a:rPr>
              <a:t>and demand </a:t>
            </a:r>
            <a:r>
              <a:rPr lang="en-US" sz="2400">
                <a:latin typeface="Times New Roman" pitchFamily="18" charset="0"/>
                <a:cs typeface="Times New Roman" pitchFamily="18" charset="0"/>
              </a:rPr>
              <a:t>restrictions.</a:t>
            </a:r>
          </a:p>
        </p:txBody>
      </p:sp>
    </p:spTree>
    <p:extLst>
      <p:ext uri="{BB962C8B-B14F-4D97-AF65-F5344CB8AC3E}">
        <p14:creationId xmlns:p14="http://schemas.microsoft.com/office/powerpoint/2010/main" val="32267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480" y="205988"/>
            <a:ext cx="12079288" cy="6446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6732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0"/>
              <a:t>Example 5.1-1</a:t>
            </a:r>
            <a:endParaRPr lang="en-US"/>
          </a:p>
        </p:txBody>
      </p:sp>
      <p:sp>
        <p:nvSpPr>
          <p:cNvPr id="4" name="Content Placeholder 3"/>
          <p:cNvSpPr>
            <a:spLocks noGrp="1"/>
          </p:cNvSpPr>
          <p:nvPr>
            <p:ph idx="1"/>
          </p:nvPr>
        </p:nvSpPr>
        <p:spPr>
          <a:xfrm>
            <a:off x="684212" y="1981200"/>
            <a:ext cx="10896600" cy="4343400"/>
          </a:xfrm>
        </p:spPr>
        <p:txBody>
          <a:bodyPr>
            <a:normAutofit fontScale="77500" lnSpcReduction="20000"/>
          </a:bodyPr>
          <a:lstStyle/>
          <a:p>
            <a:pPr marL="0" indent="457200" algn="just">
              <a:lnSpc>
                <a:spcPct val="120000"/>
              </a:lnSpc>
              <a:spcBef>
                <a:spcPts val="1200"/>
              </a:spcBef>
              <a:spcAft>
                <a:spcPts val="0"/>
              </a:spcAft>
              <a:buNone/>
            </a:pPr>
            <a:r>
              <a:rPr lang="en-US">
                <a:latin typeface="Times New Roman" pitchFamily="18" charset="0"/>
                <a:cs typeface="Times New Roman" pitchFamily="18" charset="0"/>
              </a:rPr>
              <a:t>MGAuto has three plants in Los Angeles, Detroit, and New Orleans, and two major </a:t>
            </a:r>
            <a:r>
              <a:rPr lang="en-US" smtClean="0">
                <a:latin typeface="Times New Roman" pitchFamily="18" charset="0"/>
                <a:cs typeface="Times New Roman" pitchFamily="18" charset="0"/>
              </a:rPr>
              <a:t>distribution centers </a:t>
            </a:r>
            <a:r>
              <a:rPr lang="en-US">
                <a:latin typeface="Times New Roman" pitchFamily="18" charset="0"/>
                <a:cs typeface="Times New Roman" pitchFamily="18" charset="0"/>
              </a:rPr>
              <a:t>in Denver and Miami</a:t>
            </a:r>
            <a:r>
              <a:rPr lang="en-US" smtClean="0">
                <a:latin typeface="Times New Roman" pitchFamily="18" charset="0"/>
                <a:cs typeface="Times New Roman" pitchFamily="18" charset="0"/>
              </a:rPr>
              <a:t>. The </a:t>
            </a:r>
            <a:r>
              <a:rPr lang="en-US">
                <a:latin typeface="Times New Roman" pitchFamily="18" charset="0"/>
                <a:cs typeface="Times New Roman" pitchFamily="18" charset="0"/>
              </a:rPr>
              <a:t>capacities of the three plants during the next quarter are 1000</a:t>
            </a:r>
            <a:r>
              <a:rPr lang="en-US" smtClean="0">
                <a:latin typeface="Times New Roman" pitchFamily="18" charset="0"/>
                <a:cs typeface="Times New Roman" pitchFamily="18" charset="0"/>
              </a:rPr>
              <a:t>, 1500</a:t>
            </a:r>
            <a:r>
              <a:rPr lang="en-US">
                <a:latin typeface="Times New Roman" pitchFamily="18" charset="0"/>
                <a:cs typeface="Times New Roman" pitchFamily="18" charset="0"/>
              </a:rPr>
              <a:t>, and 1200 cars. The quarterly demands at the two distribution centers are 2300 and </a:t>
            </a:r>
            <a:r>
              <a:rPr lang="en-US" smtClean="0">
                <a:latin typeface="Times New Roman" pitchFamily="18" charset="0"/>
                <a:cs typeface="Times New Roman" pitchFamily="18" charset="0"/>
              </a:rPr>
              <a:t>1400 cars</a:t>
            </a:r>
            <a:r>
              <a:rPr lang="en-US">
                <a:latin typeface="Times New Roman" pitchFamily="18" charset="0"/>
                <a:cs typeface="Times New Roman" pitchFamily="18" charset="0"/>
              </a:rPr>
              <a:t>. The mileage chart between the plants and the distribution centers is given in Table 5.l</a:t>
            </a:r>
            <a:r>
              <a:rPr lang="en-US" smtClean="0">
                <a:latin typeface="Times New Roman" pitchFamily="18" charset="0"/>
                <a:cs typeface="Times New Roman" pitchFamily="18" charset="0"/>
              </a:rPr>
              <a:t>. </a:t>
            </a:r>
          </a:p>
          <a:p>
            <a:pPr marL="0" indent="457200" algn="just">
              <a:lnSpc>
                <a:spcPct val="120000"/>
              </a:lnSpc>
              <a:spcBef>
                <a:spcPts val="1200"/>
              </a:spcBef>
              <a:spcAft>
                <a:spcPts val="0"/>
              </a:spcAft>
              <a:buNone/>
            </a:pPr>
            <a:r>
              <a:rPr lang="en-US" smtClean="0">
                <a:latin typeface="Times New Roman" pitchFamily="18" charset="0"/>
                <a:cs typeface="Times New Roman" pitchFamily="18" charset="0"/>
              </a:rPr>
              <a:t>The </a:t>
            </a:r>
            <a:r>
              <a:rPr lang="en-US">
                <a:latin typeface="Times New Roman" pitchFamily="18" charset="0"/>
                <a:cs typeface="Times New Roman" pitchFamily="18" charset="0"/>
              </a:rPr>
              <a:t>trucking company in charge of transporting the cars charges 8 cents per mile per car</a:t>
            </a:r>
            <a:r>
              <a:rPr lang="en-US" smtClean="0">
                <a:latin typeface="Times New Roman" pitchFamily="18" charset="0"/>
                <a:cs typeface="Times New Roman" pitchFamily="18" charset="0"/>
              </a:rPr>
              <a:t>.  The </a:t>
            </a:r>
            <a:r>
              <a:rPr lang="en-US">
                <a:latin typeface="Times New Roman" pitchFamily="18" charset="0"/>
                <a:cs typeface="Times New Roman" pitchFamily="18" charset="0"/>
              </a:rPr>
              <a:t>transportation costs per car on the different routes, rounded to the closest dollar, are given </a:t>
            </a:r>
            <a:r>
              <a:rPr lang="en-US" smtClean="0">
                <a:latin typeface="Times New Roman" pitchFamily="18" charset="0"/>
                <a:cs typeface="Times New Roman" pitchFamily="18" charset="0"/>
              </a:rPr>
              <a:t>in </a:t>
            </a:r>
            <a:r>
              <a:rPr lang="en-US">
                <a:latin typeface="Times New Roman" pitchFamily="18" charset="0"/>
                <a:cs typeface="Times New Roman" pitchFamily="18" charset="0"/>
              </a:rPr>
              <a:t>Table 5.2</a:t>
            </a:r>
            <a:r>
              <a:rPr lang="en-US" smtClean="0">
                <a:latin typeface="Times New Roman" pitchFamily="18" charset="0"/>
                <a:cs typeface="Times New Roman" pitchFamily="18" charset="0"/>
              </a:rPr>
              <a:t>.  </a:t>
            </a:r>
          </a:p>
          <a:p>
            <a:pPr marL="0" indent="457200" algn="just">
              <a:lnSpc>
                <a:spcPct val="120000"/>
              </a:lnSpc>
              <a:spcBef>
                <a:spcPts val="1200"/>
              </a:spcBef>
              <a:spcAft>
                <a:spcPts val="0"/>
              </a:spcAft>
              <a:buNone/>
            </a:pPr>
            <a:r>
              <a:rPr lang="en-US" smtClean="0">
                <a:latin typeface="Times New Roman" pitchFamily="18" charset="0"/>
                <a:cs typeface="Times New Roman" pitchFamily="18" charset="0"/>
              </a:rPr>
              <a:t>The </a:t>
            </a:r>
            <a:r>
              <a:rPr lang="en-US">
                <a:latin typeface="Times New Roman" pitchFamily="18" charset="0"/>
                <a:cs typeface="Times New Roman" pitchFamily="18" charset="0"/>
              </a:rPr>
              <a:t>LP model of the problem is given </a:t>
            </a:r>
            <a:r>
              <a:rPr lang="en-US" smtClean="0">
                <a:latin typeface="Times New Roman" pitchFamily="18" charset="0"/>
                <a:cs typeface="Times New Roman" pitchFamily="18" charset="0"/>
              </a:rPr>
              <a:t>as</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6</a:t>
            </a:fld>
            <a:endParaRPr lang="en-US" dirty="0"/>
          </a:p>
        </p:txBody>
      </p:sp>
    </p:spTree>
    <p:extLst>
      <p:ext uri="{BB962C8B-B14F-4D97-AF65-F5344CB8AC3E}">
        <p14:creationId xmlns:p14="http://schemas.microsoft.com/office/powerpoint/2010/main" val="73162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84544940"/>
              </p:ext>
            </p:extLst>
          </p:nvPr>
        </p:nvGraphicFramePr>
        <p:xfrm>
          <a:off x="760412" y="685800"/>
          <a:ext cx="8125884" cy="1854200"/>
        </p:xfrm>
        <a:graphic>
          <a:graphicData uri="http://schemas.openxmlformats.org/drawingml/2006/table">
            <a:tbl>
              <a:tblPr firstRow="1" bandRow="1">
                <a:tableStyleId>{5C22544A-7EE6-4342-B048-85BDC9FD1C3A}</a:tableStyleId>
              </a:tblPr>
              <a:tblGrid>
                <a:gridCol w="2708628"/>
                <a:gridCol w="2708628"/>
                <a:gridCol w="2708628"/>
              </a:tblGrid>
              <a:tr h="370840">
                <a:tc gridSpan="3">
                  <a:txBody>
                    <a:bodyPr/>
                    <a:lstStyle/>
                    <a:p>
                      <a:r>
                        <a:rPr lang="en-US" smtClean="0">
                          <a:solidFill>
                            <a:schemeClr val="tx1"/>
                          </a:solidFill>
                        </a:rPr>
                        <a:t>Table 5.1 Mileage Chart</a:t>
                      </a:r>
                      <a:endParaRPr lang="en-US">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solidFill>
                          <a:schemeClr val="bg1"/>
                        </a:solidFill>
                      </a:endParaRPr>
                    </a:p>
                  </a:txBody>
                  <a:tcPr>
                    <a:solidFill>
                      <a:schemeClr val="tx1"/>
                    </a:solidFill>
                  </a:tcPr>
                </a:tc>
                <a:tc hMerge="1">
                  <a:txBody>
                    <a:bodyPr/>
                    <a:lstStyle/>
                    <a:p>
                      <a:endParaRPr lang="en-US">
                        <a:solidFill>
                          <a:schemeClr val="bg1"/>
                        </a:solidFill>
                      </a:endParaRPr>
                    </a:p>
                  </a:txBody>
                  <a:tcPr>
                    <a:solidFill>
                      <a:schemeClr val="tx1"/>
                    </a:solidFill>
                  </a:tcPr>
                </a:tc>
              </a:tr>
              <a:tr h="370840">
                <a:tc>
                  <a:txBody>
                    <a:bodyPr/>
                    <a:lstStyle/>
                    <a:p>
                      <a:pPr algn="ctr"/>
                      <a:endParaRPr lang="en-US">
                        <a:solidFill>
                          <a:schemeClr val="tx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en-US" smtClean="0">
                          <a:solidFill>
                            <a:schemeClr val="tx1"/>
                          </a:solidFill>
                        </a:rPr>
                        <a:t>Denver</a:t>
                      </a:r>
                      <a:endParaRPr lang="en-US">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mtClean="0">
                          <a:solidFill>
                            <a:schemeClr val="tx1"/>
                          </a:solidFill>
                        </a:rPr>
                        <a:t>Miami</a:t>
                      </a:r>
                      <a:endParaRPr lang="en-US">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Los Angeles </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tabLst>
                          <a:tab pos="1608138" algn="dec"/>
                          <a:tab pos="2522538" algn="l"/>
                        </a:tabLst>
                      </a:pPr>
                      <a:r>
                        <a:rPr lang="en-US" sz="1800" kern="1200">
                          <a:solidFill>
                            <a:schemeClr val="tx1"/>
                          </a:solidFill>
                          <a:latin typeface="+mn-lt"/>
                          <a:ea typeface="+mn-ea"/>
                          <a:cs typeface="+mn-cs"/>
                        </a:rPr>
                        <a:t>	</a:t>
                      </a:r>
                      <a:r>
                        <a:rPr lang="en-US" sz="1800" kern="1200" smtClean="0">
                          <a:solidFill>
                            <a:schemeClr val="tx1"/>
                          </a:solidFill>
                          <a:latin typeface="+mn-lt"/>
                          <a:ea typeface="+mn-ea"/>
                          <a:cs typeface="+mn-cs"/>
                        </a:rPr>
                        <a:t>1000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2690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Detroit </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1250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1350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New Orleans</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1275</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850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86036168"/>
              </p:ext>
            </p:extLst>
          </p:nvPr>
        </p:nvGraphicFramePr>
        <p:xfrm>
          <a:off x="836612" y="3581400"/>
          <a:ext cx="8125884" cy="1854200"/>
        </p:xfrm>
        <a:graphic>
          <a:graphicData uri="http://schemas.openxmlformats.org/drawingml/2006/table">
            <a:tbl>
              <a:tblPr firstRow="1" bandRow="1">
                <a:tableStyleId>{5C22544A-7EE6-4342-B048-85BDC9FD1C3A}</a:tableStyleId>
              </a:tblPr>
              <a:tblGrid>
                <a:gridCol w="2708628"/>
                <a:gridCol w="2708628"/>
                <a:gridCol w="2708628"/>
              </a:tblGrid>
              <a:tr h="370840">
                <a:tc gridSpan="3">
                  <a:txBody>
                    <a:bodyPr/>
                    <a:lstStyle/>
                    <a:p>
                      <a:r>
                        <a:rPr lang="en-US" smtClean="0">
                          <a:solidFill>
                            <a:schemeClr val="tx1"/>
                          </a:solidFill>
                        </a:rPr>
                        <a:t>Table 5.2 Transportation Cost per Car</a:t>
                      </a:r>
                      <a:endParaRPr lang="en-US">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solidFill>
                          <a:schemeClr val="bg1"/>
                        </a:solidFill>
                      </a:endParaRPr>
                    </a:p>
                  </a:txBody>
                  <a:tcPr>
                    <a:solidFill>
                      <a:schemeClr val="tx1"/>
                    </a:solidFill>
                  </a:tcPr>
                </a:tc>
                <a:tc hMerge="1">
                  <a:txBody>
                    <a:bodyPr/>
                    <a:lstStyle/>
                    <a:p>
                      <a:endParaRPr lang="en-US">
                        <a:solidFill>
                          <a:schemeClr val="bg1"/>
                        </a:solidFill>
                      </a:endParaRPr>
                    </a:p>
                  </a:txBody>
                  <a:tcPr>
                    <a:solidFill>
                      <a:schemeClr val="tx1"/>
                    </a:solidFill>
                  </a:tcPr>
                </a:tc>
              </a:tr>
              <a:tr h="370840">
                <a:tc>
                  <a:txBody>
                    <a:bodyPr/>
                    <a:lstStyle/>
                    <a:p>
                      <a:pPr algn="ctr"/>
                      <a:endParaRPr lang="en-US">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mtClean="0">
                          <a:solidFill>
                            <a:schemeClr val="tx1"/>
                          </a:solidFill>
                        </a:rPr>
                        <a:t>Denver (1)</a:t>
                      </a:r>
                      <a:endParaRPr lang="en-US">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mtClean="0">
                          <a:solidFill>
                            <a:schemeClr val="tx1"/>
                          </a:solidFill>
                        </a:rPr>
                        <a:t>Miami (2)</a:t>
                      </a:r>
                      <a:endParaRPr lang="en-US">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Los Angeles  (1)</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tabLst>
                          <a:tab pos="1608138" algn="dec"/>
                          <a:tab pos="2522538" algn="l"/>
                        </a:tabLst>
                      </a:pPr>
                      <a:r>
                        <a:rPr lang="en-US" sz="1800" kern="1200">
                          <a:solidFill>
                            <a:schemeClr val="tx1"/>
                          </a:solidFill>
                          <a:latin typeface="+mn-lt"/>
                          <a:ea typeface="+mn-ea"/>
                          <a:cs typeface="+mn-cs"/>
                        </a:rPr>
                        <a:t>	</a:t>
                      </a:r>
                      <a:r>
                        <a:rPr lang="en-US" sz="1800" kern="1200" smtClean="0">
                          <a:solidFill>
                            <a:schemeClr val="tx1"/>
                          </a:solidFill>
                          <a:latin typeface="+mn-lt"/>
                          <a:ea typeface="+mn-ea"/>
                          <a:cs typeface="+mn-cs"/>
                        </a:rPr>
                        <a:t>80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a:t>
                      </a:r>
                      <a:r>
                        <a:rPr lang="en-US" sz="1800" kern="1200" smtClean="0">
                          <a:solidFill>
                            <a:schemeClr val="tx1"/>
                          </a:solidFill>
                          <a:latin typeface="+mn-lt"/>
                          <a:ea typeface="+mn-ea"/>
                          <a:cs typeface="+mn-cs"/>
                        </a:rPr>
                        <a:t>215</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Detroit  (2)</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a:t>
                      </a:r>
                      <a:r>
                        <a:rPr lang="en-US" sz="1800" kern="1200" smtClean="0">
                          <a:solidFill>
                            <a:schemeClr val="tx1"/>
                          </a:solidFill>
                          <a:latin typeface="+mn-lt"/>
                          <a:ea typeface="+mn-ea"/>
                          <a:cs typeface="+mn-cs"/>
                        </a:rPr>
                        <a:t>100</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a:t>
                      </a:r>
                      <a:r>
                        <a:rPr lang="en-US" sz="1800" kern="1200" smtClean="0">
                          <a:solidFill>
                            <a:schemeClr val="tx1"/>
                          </a:solidFill>
                          <a:latin typeface="+mn-lt"/>
                          <a:ea typeface="+mn-ea"/>
                          <a:cs typeface="+mn-cs"/>
                        </a:rPr>
                        <a:t>108</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mtClean="0">
                          <a:solidFill>
                            <a:schemeClr val="tx1"/>
                          </a:solidFill>
                        </a:rPr>
                        <a:t>New Orleans (3)</a:t>
                      </a:r>
                      <a:endParaRPr lang="en-US">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a:t>
                      </a:r>
                      <a:r>
                        <a:rPr lang="en-US" sz="1800" kern="1200" smtClean="0">
                          <a:solidFill>
                            <a:schemeClr val="tx1"/>
                          </a:solidFill>
                          <a:latin typeface="+mn-lt"/>
                          <a:ea typeface="+mn-ea"/>
                          <a:cs typeface="+mn-cs"/>
                        </a:rPr>
                        <a:t>102</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tabLst>
                          <a:tab pos="1608138" algn="dec"/>
                          <a:tab pos="2522538" algn="l"/>
                        </a:tabLst>
                      </a:pPr>
                      <a:r>
                        <a:rPr lang="en-US" sz="1800" kern="1200" smtClean="0">
                          <a:solidFill>
                            <a:schemeClr val="tx1"/>
                          </a:solidFill>
                          <a:latin typeface="+mn-lt"/>
                          <a:ea typeface="+mn-ea"/>
                          <a:cs typeface="+mn-cs"/>
                        </a:rPr>
                        <a:t>	</a:t>
                      </a:r>
                      <a:r>
                        <a:rPr lang="en-US" sz="1800" kern="1200" smtClean="0">
                          <a:solidFill>
                            <a:schemeClr val="tx1"/>
                          </a:solidFill>
                          <a:latin typeface="+mn-lt"/>
                          <a:ea typeface="+mn-ea"/>
                          <a:cs typeface="+mn-cs"/>
                        </a:rPr>
                        <a:t>68</a:t>
                      </a:r>
                      <a:endParaRPr lang="en-US" sz="18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6838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813" y="1828799"/>
            <a:ext cx="9272862" cy="387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105664" y="902952"/>
            <a:ext cx="9027348" cy="496867"/>
          </a:xfrm>
          <a:prstGeom prst="rect">
            <a:avLst/>
          </a:prstGeom>
        </p:spPr>
        <p:txBody>
          <a:bodyPr wrap="square">
            <a:spAutoFit/>
          </a:bodyPr>
          <a:lstStyle/>
          <a:p>
            <a:pPr indent="457200" algn="just">
              <a:lnSpc>
                <a:spcPct val="120000"/>
              </a:lnSpc>
              <a:spcBef>
                <a:spcPts val="1200"/>
              </a:spcBef>
            </a:pPr>
            <a:r>
              <a:rPr lang="pl-PL" sz="2400" b="1">
                <a:solidFill>
                  <a:schemeClr val="bg1"/>
                </a:solidFill>
                <a:latin typeface="Times New Roman" pitchFamily="18" charset="0"/>
                <a:cs typeface="Times New Roman" pitchFamily="18" charset="0"/>
              </a:rPr>
              <a:t>Minimize </a:t>
            </a:r>
            <a:r>
              <a:rPr lang="pl-PL" sz="2400" b="1" i="1">
                <a:solidFill>
                  <a:schemeClr val="bg1"/>
                </a:solidFill>
                <a:latin typeface="Times New Roman" pitchFamily="18" charset="0"/>
                <a:cs typeface="Times New Roman" pitchFamily="18" charset="0"/>
              </a:rPr>
              <a:t>z </a:t>
            </a:r>
            <a:r>
              <a:rPr lang="pl-PL" sz="2400" b="1">
                <a:solidFill>
                  <a:schemeClr val="bg1"/>
                </a:solidFill>
                <a:latin typeface="Times New Roman" pitchFamily="18" charset="0"/>
                <a:cs typeface="Times New Roman" pitchFamily="18" charset="0"/>
              </a:rPr>
              <a:t>= 80</a:t>
            </a:r>
            <a:r>
              <a:rPr lang="pl-PL" sz="2400" b="1" i="1">
                <a:solidFill>
                  <a:schemeClr val="bg1"/>
                </a:solidFill>
                <a:latin typeface="Times New Roman" pitchFamily="18" charset="0"/>
                <a:cs typeface="Times New Roman" pitchFamily="18" charset="0"/>
              </a:rPr>
              <a:t>x</a:t>
            </a:r>
            <a:r>
              <a:rPr lang="en-US" sz="2400" b="1" baseline="-25000">
                <a:solidFill>
                  <a:schemeClr val="bg1"/>
                </a:solidFill>
                <a:latin typeface="Times New Roman" pitchFamily="18" charset="0"/>
                <a:cs typeface="Times New Roman" pitchFamily="18" charset="0"/>
              </a:rPr>
              <a:t>11</a:t>
            </a:r>
            <a:r>
              <a:rPr lang="pl-PL" sz="2400" b="1">
                <a:solidFill>
                  <a:schemeClr val="bg1"/>
                </a:solidFill>
                <a:latin typeface="Times New Roman" pitchFamily="18" charset="0"/>
                <a:cs typeface="Times New Roman" pitchFamily="18" charset="0"/>
              </a:rPr>
              <a:t> + 215</a:t>
            </a:r>
            <a:r>
              <a:rPr lang="pl-PL" sz="2400" b="1" i="1">
                <a:solidFill>
                  <a:schemeClr val="bg1"/>
                </a:solidFill>
                <a:latin typeface="Times New Roman" pitchFamily="18" charset="0"/>
                <a:cs typeface="Times New Roman" pitchFamily="18" charset="0"/>
              </a:rPr>
              <a:t>x</a:t>
            </a:r>
            <a:r>
              <a:rPr lang="pl-PL" sz="2400" b="1" baseline="-25000">
                <a:solidFill>
                  <a:schemeClr val="bg1"/>
                </a:solidFill>
                <a:latin typeface="Times New Roman" pitchFamily="18" charset="0"/>
                <a:cs typeface="Times New Roman" pitchFamily="18" charset="0"/>
              </a:rPr>
              <a:t>12</a:t>
            </a:r>
            <a:r>
              <a:rPr lang="pl-PL" sz="2400" b="1">
                <a:solidFill>
                  <a:schemeClr val="bg1"/>
                </a:solidFill>
                <a:latin typeface="Times New Roman" pitchFamily="18" charset="0"/>
                <a:cs typeface="Times New Roman" pitchFamily="18" charset="0"/>
              </a:rPr>
              <a:t> + l</a:t>
            </a:r>
            <a:r>
              <a:rPr lang="en-US" sz="2400" b="1">
                <a:solidFill>
                  <a:schemeClr val="bg1"/>
                </a:solidFill>
                <a:latin typeface="Times New Roman" pitchFamily="18" charset="0"/>
                <a:cs typeface="Times New Roman" pitchFamily="18" charset="0"/>
              </a:rPr>
              <a:t>00</a:t>
            </a:r>
            <a:r>
              <a:rPr lang="pl-PL" sz="2400" b="1" i="1">
                <a:solidFill>
                  <a:schemeClr val="bg1"/>
                </a:solidFill>
                <a:latin typeface="Times New Roman" pitchFamily="18" charset="0"/>
                <a:cs typeface="Times New Roman" pitchFamily="18" charset="0"/>
              </a:rPr>
              <a:t>x</a:t>
            </a:r>
            <a:r>
              <a:rPr lang="pl-PL" sz="2400" b="1" baseline="-25000">
                <a:solidFill>
                  <a:schemeClr val="bg1"/>
                </a:solidFill>
                <a:latin typeface="Times New Roman" pitchFamily="18" charset="0"/>
                <a:cs typeface="Times New Roman" pitchFamily="18" charset="0"/>
              </a:rPr>
              <a:t>21</a:t>
            </a:r>
            <a:r>
              <a:rPr lang="pl-PL" sz="2400" b="1">
                <a:solidFill>
                  <a:schemeClr val="bg1"/>
                </a:solidFill>
                <a:latin typeface="Times New Roman" pitchFamily="18" charset="0"/>
                <a:cs typeface="Times New Roman" pitchFamily="18" charset="0"/>
              </a:rPr>
              <a:t> + l08</a:t>
            </a:r>
            <a:r>
              <a:rPr lang="pl-PL" sz="2400" b="1" i="1">
                <a:solidFill>
                  <a:schemeClr val="bg1"/>
                </a:solidFill>
                <a:latin typeface="Times New Roman" pitchFamily="18" charset="0"/>
                <a:cs typeface="Times New Roman" pitchFamily="18" charset="0"/>
              </a:rPr>
              <a:t>x</a:t>
            </a:r>
            <a:r>
              <a:rPr lang="pl-PL" sz="2400" b="1" baseline="-25000">
                <a:solidFill>
                  <a:schemeClr val="bg1"/>
                </a:solidFill>
                <a:latin typeface="Times New Roman" pitchFamily="18" charset="0"/>
                <a:cs typeface="Times New Roman" pitchFamily="18" charset="0"/>
              </a:rPr>
              <a:t>22</a:t>
            </a:r>
            <a:r>
              <a:rPr lang="pl-PL" sz="2400" b="1">
                <a:solidFill>
                  <a:schemeClr val="bg1"/>
                </a:solidFill>
                <a:latin typeface="Times New Roman" pitchFamily="18" charset="0"/>
                <a:cs typeface="Times New Roman" pitchFamily="18" charset="0"/>
              </a:rPr>
              <a:t> + l02</a:t>
            </a:r>
            <a:r>
              <a:rPr lang="pl-PL" sz="2400" b="1" i="1">
                <a:solidFill>
                  <a:schemeClr val="bg1"/>
                </a:solidFill>
                <a:latin typeface="Times New Roman" pitchFamily="18" charset="0"/>
                <a:cs typeface="Times New Roman" pitchFamily="18" charset="0"/>
              </a:rPr>
              <a:t>x</a:t>
            </a:r>
            <a:r>
              <a:rPr lang="pl-PL" sz="2400" b="1" baseline="-25000">
                <a:solidFill>
                  <a:schemeClr val="bg1"/>
                </a:solidFill>
                <a:latin typeface="Times New Roman" pitchFamily="18" charset="0"/>
                <a:cs typeface="Times New Roman" pitchFamily="18" charset="0"/>
              </a:rPr>
              <a:t>31</a:t>
            </a:r>
            <a:r>
              <a:rPr lang="pl-PL" sz="2400" b="1">
                <a:solidFill>
                  <a:schemeClr val="bg1"/>
                </a:solidFill>
                <a:latin typeface="Times New Roman" pitchFamily="18" charset="0"/>
                <a:cs typeface="Times New Roman" pitchFamily="18" charset="0"/>
              </a:rPr>
              <a:t> + 68</a:t>
            </a:r>
            <a:r>
              <a:rPr lang="pl-PL" sz="2400" b="1" i="1">
                <a:solidFill>
                  <a:schemeClr val="bg1"/>
                </a:solidFill>
                <a:latin typeface="Times New Roman" pitchFamily="18" charset="0"/>
                <a:cs typeface="Times New Roman" pitchFamily="18" charset="0"/>
              </a:rPr>
              <a:t>x</a:t>
            </a:r>
            <a:r>
              <a:rPr lang="pl-PL" sz="2400" b="1" baseline="-25000">
                <a:solidFill>
                  <a:schemeClr val="bg1"/>
                </a:solidFill>
                <a:latin typeface="Times New Roman" pitchFamily="18" charset="0"/>
                <a:cs typeface="Times New Roman" pitchFamily="18" charset="0"/>
              </a:rPr>
              <a:t>32</a:t>
            </a:r>
            <a:endParaRPr lang="en-US" sz="2400" b="1" baseline="-2500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78962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C0BDC54-7FBA-410E-843C-F866E66B0366}" type="slidenum">
              <a:rPr lang="en-US" smtClean="0"/>
              <a:pPr/>
              <a:t>9</a:t>
            </a:fld>
            <a:endParaRPr lang="en-US" dirty="0"/>
          </a:p>
        </p:txBody>
      </p:sp>
      <p:sp>
        <p:nvSpPr>
          <p:cNvPr id="3" name="Rectangle 2"/>
          <p:cNvSpPr/>
          <p:nvPr/>
        </p:nvSpPr>
        <p:spPr>
          <a:xfrm>
            <a:off x="608012" y="990600"/>
            <a:ext cx="10668000" cy="4031873"/>
          </a:xfrm>
          <a:prstGeom prst="rect">
            <a:avLst/>
          </a:prstGeom>
        </p:spPr>
        <p:txBody>
          <a:bodyPr wrap="square">
            <a:spAutoFit/>
          </a:bodyPr>
          <a:lstStyle/>
          <a:p>
            <a:pPr indent="914400" algn="just"/>
            <a:r>
              <a:rPr lang="en-US" sz="3200">
                <a:latin typeface="Times New Roman" pitchFamily="18" charset="0"/>
                <a:cs typeface="Times New Roman" pitchFamily="18" charset="0"/>
              </a:rPr>
              <a:t>These constraints are all equations because the total supply from the three sources (= 1000 </a:t>
            </a:r>
            <a:r>
              <a:rPr lang="en-US" sz="3200" smtClean="0">
                <a:latin typeface="Times New Roman" pitchFamily="18" charset="0"/>
                <a:cs typeface="Times New Roman" pitchFamily="18" charset="0"/>
              </a:rPr>
              <a:t>+ 1500 </a:t>
            </a:r>
            <a:r>
              <a:rPr lang="en-US" sz="3200">
                <a:latin typeface="Times New Roman" pitchFamily="18" charset="0"/>
                <a:cs typeface="Times New Roman" pitchFamily="18" charset="0"/>
              </a:rPr>
              <a:t>+ 1200 = 3700 cars) equals the total demand at the two destinations (= 2300 + 1400 </a:t>
            </a:r>
            <a:r>
              <a:rPr lang="en-US" sz="3200" smtClean="0">
                <a:latin typeface="Times New Roman" pitchFamily="18" charset="0"/>
                <a:cs typeface="Times New Roman" pitchFamily="18" charset="0"/>
              </a:rPr>
              <a:t>= 3700 </a:t>
            </a:r>
            <a:r>
              <a:rPr lang="en-US" sz="3200">
                <a:latin typeface="Times New Roman" pitchFamily="18" charset="0"/>
                <a:cs typeface="Times New Roman" pitchFamily="18" charset="0"/>
              </a:rPr>
              <a:t>cars).</a:t>
            </a:r>
          </a:p>
          <a:p>
            <a:pPr indent="914400" algn="just"/>
            <a:r>
              <a:rPr lang="en-US" sz="3200">
                <a:latin typeface="Times New Roman" pitchFamily="18" charset="0"/>
                <a:cs typeface="Times New Roman" pitchFamily="18" charset="0"/>
              </a:rPr>
              <a:t>The LP model can be solved by the simplex method. However, with </a:t>
            </a:r>
            <a:r>
              <a:rPr lang="en-US" sz="3200" b="1">
                <a:solidFill>
                  <a:srgbClr val="FFC000"/>
                </a:solidFill>
                <a:latin typeface="Times New Roman" pitchFamily="18" charset="0"/>
                <a:cs typeface="Times New Roman" pitchFamily="18" charset="0"/>
              </a:rPr>
              <a:t>the special structure </a:t>
            </a:r>
            <a:r>
              <a:rPr lang="en-US" sz="3200" smtClean="0">
                <a:latin typeface="Times New Roman" pitchFamily="18" charset="0"/>
                <a:cs typeface="Times New Roman" pitchFamily="18" charset="0"/>
              </a:rPr>
              <a:t>of the </a:t>
            </a:r>
            <a:r>
              <a:rPr lang="en-US" sz="3200">
                <a:latin typeface="Times New Roman" pitchFamily="18" charset="0"/>
                <a:cs typeface="Times New Roman" pitchFamily="18" charset="0"/>
              </a:rPr>
              <a:t>constraints we can solve the problem more conveniently using the transportation </a:t>
            </a:r>
            <a:r>
              <a:rPr lang="en-US" sz="3200" smtClean="0">
                <a:latin typeface="Times New Roman" pitchFamily="18" charset="0"/>
                <a:cs typeface="Times New Roman" pitchFamily="18" charset="0"/>
              </a:rPr>
              <a:t>tableau shown </a:t>
            </a:r>
            <a:r>
              <a:rPr lang="en-US" sz="3200">
                <a:latin typeface="Times New Roman" pitchFamily="18" charset="0"/>
                <a:cs typeface="Times New Roman" pitchFamily="18" charset="0"/>
              </a:rPr>
              <a:t>in Table 5.3.</a:t>
            </a:r>
          </a:p>
        </p:txBody>
      </p:sp>
    </p:spTree>
    <p:extLst>
      <p:ext uri="{BB962C8B-B14F-4D97-AF65-F5344CB8AC3E}">
        <p14:creationId xmlns:p14="http://schemas.microsoft.com/office/powerpoint/2010/main" val="255722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212" y="609600"/>
            <a:ext cx="872871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880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7612" y="533400"/>
            <a:ext cx="10363200" cy="3720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2" y="4648200"/>
            <a:ext cx="10744200" cy="148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75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28455" y="2363342"/>
            <a:ext cx="10591800" cy="4278094"/>
          </a:xfrm>
          <a:prstGeom prst="rect">
            <a:avLst/>
          </a:prstGeom>
        </p:spPr>
        <p:txBody>
          <a:bodyPr wrap="square">
            <a:spAutoFit/>
          </a:bodyPr>
          <a:lstStyle/>
          <a:p>
            <a:pPr algn="just"/>
            <a:r>
              <a:rPr lang="en-US" sz="2400" b="1">
                <a:solidFill>
                  <a:schemeClr val="bg1"/>
                </a:solidFill>
                <a:latin typeface="Times New Roman" pitchFamily="18" charset="0"/>
                <a:cs typeface="Times New Roman" pitchFamily="18" charset="0"/>
              </a:rPr>
              <a:t>Example 5.1-2</a:t>
            </a:r>
          </a:p>
          <a:p>
            <a:pPr indent="914400" algn="just"/>
            <a:r>
              <a:rPr lang="en-US" sz="2400">
                <a:solidFill>
                  <a:schemeClr val="bg1"/>
                </a:solidFill>
                <a:latin typeface="Times New Roman" pitchFamily="18" charset="0"/>
                <a:cs typeface="Times New Roman" pitchFamily="18" charset="0"/>
              </a:rPr>
              <a:t>In the MG model, suppose that the Detroit plant capacity is 1300 cars (instead of 1500).The </a:t>
            </a:r>
            <a:r>
              <a:rPr lang="en-US" sz="2400" smtClean="0">
                <a:solidFill>
                  <a:schemeClr val="bg1"/>
                </a:solidFill>
                <a:latin typeface="Times New Roman" pitchFamily="18" charset="0"/>
                <a:cs typeface="Times New Roman" pitchFamily="18" charset="0"/>
              </a:rPr>
              <a:t>total supply </a:t>
            </a:r>
            <a:r>
              <a:rPr lang="en-US" sz="2400">
                <a:solidFill>
                  <a:schemeClr val="bg1"/>
                </a:solidFill>
                <a:latin typeface="Times New Roman" pitchFamily="18" charset="0"/>
                <a:cs typeface="Times New Roman" pitchFamily="18" charset="0"/>
              </a:rPr>
              <a:t>(= 3500 cars) is less than the total demand (= 3700 cars), meaning that part of the </a:t>
            </a:r>
            <a:r>
              <a:rPr lang="en-US" sz="2400" smtClean="0">
                <a:solidFill>
                  <a:schemeClr val="bg1"/>
                </a:solidFill>
                <a:latin typeface="Times New Roman" pitchFamily="18" charset="0"/>
                <a:cs typeface="Times New Roman" pitchFamily="18" charset="0"/>
              </a:rPr>
              <a:t>demand at </a:t>
            </a:r>
            <a:r>
              <a:rPr lang="en-US" sz="2400">
                <a:solidFill>
                  <a:schemeClr val="bg1"/>
                </a:solidFill>
                <a:latin typeface="Times New Roman" pitchFamily="18" charset="0"/>
                <a:cs typeface="Times New Roman" pitchFamily="18" charset="0"/>
              </a:rPr>
              <a:t>Denver and Miami will not be satisfied.</a:t>
            </a:r>
          </a:p>
          <a:p>
            <a:pPr indent="914400" algn="just"/>
            <a:r>
              <a:rPr lang="en-US" sz="2400">
                <a:solidFill>
                  <a:schemeClr val="bg1"/>
                </a:solidFill>
                <a:latin typeface="Times New Roman" pitchFamily="18" charset="0"/>
                <a:cs typeface="Times New Roman" pitchFamily="18" charset="0"/>
              </a:rPr>
              <a:t>Because the demand exceeds the supply, a dummy source (plant) with a capacity of 200 </a:t>
            </a:r>
            <a:r>
              <a:rPr lang="en-US" sz="2400" smtClean="0">
                <a:solidFill>
                  <a:schemeClr val="bg1"/>
                </a:solidFill>
                <a:latin typeface="Times New Roman" pitchFamily="18" charset="0"/>
                <a:cs typeface="Times New Roman" pitchFamily="18" charset="0"/>
              </a:rPr>
              <a:t>cars (= </a:t>
            </a:r>
            <a:r>
              <a:rPr lang="en-US" sz="2400">
                <a:solidFill>
                  <a:schemeClr val="bg1"/>
                </a:solidFill>
                <a:latin typeface="Times New Roman" pitchFamily="18" charset="0"/>
                <a:cs typeface="Times New Roman" pitchFamily="18" charset="0"/>
              </a:rPr>
              <a:t>3700 - 3500) is added to balance the transportation model. The unit transportation </a:t>
            </a:r>
            <a:r>
              <a:rPr lang="en-US" sz="2400" smtClean="0">
                <a:solidFill>
                  <a:schemeClr val="bg1"/>
                </a:solidFill>
                <a:latin typeface="Times New Roman" pitchFamily="18" charset="0"/>
                <a:cs typeface="Times New Roman" pitchFamily="18" charset="0"/>
              </a:rPr>
              <a:t>costs from </a:t>
            </a:r>
            <a:r>
              <a:rPr lang="en-US" sz="2400">
                <a:solidFill>
                  <a:schemeClr val="bg1"/>
                </a:solidFill>
                <a:latin typeface="Times New Roman" pitchFamily="18" charset="0"/>
                <a:cs typeface="Times New Roman" pitchFamily="18" charset="0"/>
              </a:rPr>
              <a:t>the dummy plant to the two destinations are zero because the plant does not exist</a:t>
            </a:r>
            <a:r>
              <a:rPr lang="en-US" sz="2400" smtClean="0">
                <a:solidFill>
                  <a:schemeClr val="bg1"/>
                </a:solidFill>
                <a:latin typeface="Times New Roman" pitchFamily="18" charset="0"/>
                <a:cs typeface="Times New Roman" pitchFamily="18" charset="0"/>
              </a:rPr>
              <a:t>. </a:t>
            </a:r>
          </a:p>
          <a:p>
            <a:pPr indent="914400" algn="just"/>
            <a:r>
              <a:rPr lang="en-US" sz="2400" smtClean="0">
                <a:solidFill>
                  <a:schemeClr val="bg1"/>
                </a:solidFill>
                <a:latin typeface="Times New Roman" pitchFamily="18" charset="0"/>
                <a:cs typeface="Times New Roman" pitchFamily="18" charset="0"/>
              </a:rPr>
              <a:t>Table </a:t>
            </a:r>
            <a:r>
              <a:rPr lang="en-US" sz="2400">
                <a:solidFill>
                  <a:schemeClr val="bg1"/>
                </a:solidFill>
                <a:latin typeface="Times New Roman" pitchFamily="18" charset="0"/>
                <a:cs typeface="Times New Roman" pitchFamily="18" charset="0"/>
              </a:rPr>
              <a:t>5.4 gives the balanced model together with its optimum solution. The solution </a:t>
            </a:r>
            <a:r>
              <a:rPr lang="en-US" sz="2400" smtClean="0">
                <a:solidFill>
                  <a:schemeClr val="bg1"/>
                </a:solidFill>
                <a:latin typeface="Times New Roman" pitchFamily="18" charset="0"/>
                <a:cs typeface="Times New Roman" pitchFamily="18" charset="0"/>
              </a:rPr>
              <a:t>shows that </a:t>
            </a:r>
            <a:r>
              <a:rPr lang="en-US" sz="2400">
                <a:solidFill>
                  <a:schemeClr val="bg1"/>
                </a:solidFill>
                <a:latin typeface="Times New Roman" pitchFamily="18" charset="0"/>
                <a:cs typeface="Times New Roman" pitchFamily="18" charset="0"/>
              </a:rPr>
              <a:t>the dummy plant ships 200 cars to Miami, which means that Miami will be 200 cars short </a:t>
            </a:r>
            <a:r>
              <a:rPr lang="en-US" sz="2400" smtClean="0">
                <a:solidFill>
                  <a:schemeClr val="bg1"/>
                </a:solidFill>
                <a:latin typeface="Times New Roman" pitchFamily="18" charset="0"/>
                <a:cs typeface="Times New Roman" pitchFamily="18" charset="0"/>
              </a:rPr>
              <a:t>of satisfying </a:t>
            </a:r>
            <a:r>
              <a:rPr lang="en-US" sz="2400">
                <a:solidFill>
                  <a:schemeClr val="bg1"/>
                </a:solidFill>
                <a:latin typeface="Times New Roman" pitchFamily="18" charset="0"/>
                <a:cs typeface="Times New Roman" pitchFamily="18" charset="0"/>
              </a:rPr>
              <a:t>its demand of 1400 cars.</a:t>
            </a:r>
          </a:p>
        </p:txBody>
      </p:sp>
      <p:sp>
        <p:nvSpPr>
          <p:cNvPr id="3" name="Rectangle 2"/>
          <p:cNvSpPr/>
          <p:nvPr/>
        </p:nvSpPr>
        <p:spPr>
          <a:xfrm>
            <a:off x="828456" y="609600"/>
            <a:ext cx="10591800" cy="1569660"/>
          </a:xfrm>
          <a:prstGeom prst="rect">
            <a:avLst/>
          </a:prstGeom>
        </p:spPr>
        <p:txBody>
          <a:bodyPr wrap="square">
            <a:spAutoFit/>
          </a:bodyPr>
          <a:lstStyle/>
          <a:p>
            <a:pPr algn="just"/>
            <a:r>
              <a:rPr lang="en-US" sz="2400" b="1">
                <a:solidFill>
                  <a:schemeClr val="bg1"/>
                </a:solidFill>
                <a:latin typeface="Times New Roman" pitchFamily="18" charset="0"/>
                <a:cs typeface="Times New Roman" pitchFamily="18" charset="0"/>
              </a:rPr>
              <a:t>Balancing the Transportation Model. </a:t>
            </a:r>
            <a:r>
              <a:rPr lang="en-US" sz="2400">
                <a:solidFill>
                  <a:schemeClr val="bg1"/>
                </a:solidFill>
                <a:latin typeface="Times New Roman" pitchFamily="18" charset="0"/>
                <a:cs typeface="Times New Roman" pitchFamily="18" charset="0"/>
              </a:rPr>
              <a:t>The transportation algorithm is based on </a:t>
            </a:r>
            <a:r>
              <a:rPr lang="en-US" sz="2400" smtClean="0">
                <a:solidFill>
                  <a:schemeClr val="bg1"/>
                </a:solidFill>
                <a:latin typeface="Times New Roman" pitchFamily="18" charset="0"/>
                <a:cs typeface="Times New Roman" pitchFamily="18" charset="0"/>
              </a:rPr>
              <a:t>the assumption </a:t>
            </a:r>
            <a:r>
              <a:rPr lang="en-US" sz="2400">
                <a:solidFill>
                  <a:schemeClr val="bg1"/>
                </a:solidFill>
                <a:latin typeface="Times New Roman" pitchFamily="18" charset="0"/>
                <a:cs typeface="Times New Roman" pitchFamily="18" charset="0"/>
              </a:rPr>
              <a:t>that the model is balanced, meaning that the total demand equals the </a:t>
            </a:r>
            <a:r>
              <a:rPr lang="en-US" sz="2400" smtClean="0">
                <a:solidFill>
                  <a:schemeClr val="bg1"/>
                </a:solidFill>
                <a:latin typeface="Times New Roman" pitchFamily="18" charset="0"/>
                <a:cs typeface="Times New Roman" pitchFamily="18" charset="0"/>
              </a:rPr>
              <a:t>total supply</a:t>
            </a:r>
            <a:r>
              <a:rPr lang="en-US" sz="2400">
                <a:solidFill>
                  <a:schemeClr val="bg1"/>
                </a:solidFill>
                <a:latin typeface="Times New Roman" pitchFamily="18" charset="0"/>
                <a:cs typeface="Times New Roman" pitchFamily="18" charset="0"/>
              </a:rPr>
              <a:t>. If the model is unbalanced, we can always add a dummy source or a </a:t>
            </a:r>
            <a:r>
              <a:rPr lang="en-US" sz="2400" smtClean="0">
                <a:solidFill>
                  <a:schemeClr val="bg1"/>
                </a:solidFill>
                <a:latin typeface="Times New Roman" pitchFamily="18" charset="0"/>
                <a:cs typeface="Times New Roman" pitchFamily="18" charset="0"/>
              </a:rPr>
              <a:t>dummy destination </a:t>
            </a:r>
            <a:r>
              <a:rPr lang="en-US" sz="2400">
                <a:solidFill>
                  <a:schemeClr val="bg1"/>
                </a:solidFill>
                <a:latin typeface="Times New Roman" pitchFamily="18" charset="0"/>
                <a:cs typeface="Times New Roman" pitchFamily="18" charset="0"/>
              </a:rPr>
              <a:t>to restore balance.</a:t>
            </a:r>
          </a:p>
        </p:txBody>
      </p:sp>
    </p:spTree>
    <p:extLst>
      <p:ext uri="{BB962C8B-B14F-4D97-AF65-F5344CB8AC3E}">
        <p14:creationId xmlns:p14="http://schemas.microsoft.com/office/powerpoint/2010/main" val="81528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36612" y="889844"/>
            <a:ext cx="10744200" cy="4154984"/>
          </a:xfrm>
          <a:prstGeom prst="rect">
            <a:avLst/>
          </a:prstGeom>
        </p:spPr>
        <p:txBody>
          <a:bodyPr wrap="square">
            <a:spAutoFit/>
          </a:bodyPr>
          <a:lstStyle/>
          <a:p>
            <a:pPr indent="630238" algn="just"/>
            <a:r>
              <a:rPr lang="en-US" sz="2400">
                <a:solidFill>
                  <a:schemeClr val="bg1"/>
                </a:solidFill>
                <a:latin typeface="Times New Roman" pitchFamily="18" charset="0"/>
                <a:cs typeface="Times New Roman" pitchFamily="18" charset="0"/>
              </a:rPr>
              <a:t>We can make sure that a specific destination does not experience shortage by assigning </a:t>
            </a:r>
            <a:r>
              <a:rPr lang="en-US" sz="2400" smtClean="0">
                <a:solidFill>
                  <a:schemeClr val="bg1"/>
                </a:solidFill>
                <a:latin typeface="Times New Roman" pitchFamily="18" charset="0"/>
                <a:cs typeface="Times New Roman" pitchFamily="18" charset="0"/>
              </a:rPr>
              <a:t>a very </a:t>
            </a:r>
            <a:r>
              <a:rPr lang="en-US" sz="2400">
                <a:solidFill>
                  <a:schemeClr val="bg1"/>
                </a:solidFill>
                <a:latin typeface="Times New Roman" pitchFamily="18" charset="0"/>
                <a:cs typeface="Times New Roman" pitchFamily="18" charset="0"/>
              </a:rPr>
              <a:t>high unit transportation cost from the dummy source to that destination. For example, </a:t>
            </a:r>
            <a:r>
              <a:rPr lang="en-US" sz="2400" smtClean="0">
                <a:solidFill>
                  <a:schemeClr val="bg1"/>
                </a:solidFill>
                <a:latin typeface="Times New Roman" pitchFamily="18" charset="0"/>
                <a:cs typeface="Times New Roman" pitchFamily="18" charset="0"/>
              </a:rPr>
              <a:t>a penalty </a:t>
            </a:r>
            <a:r>
              <a:rPr lang="en-US" sz="2400">
                <a:solidFill>
                  <a:schemeClr val="bg1"/>
                </a:solidFill>
                <a:latin typeface="Times New Roman" pitchFamily="18" charset="0"/>
                <a:cs typeface="Times New Roman" pitchFamily="18" charset="0"/>
              </a:rPr>
              <a:t>of $1000 in the dummy-Miami cell will prevent shortage at Miami. Of course, we </a:t>
            </a:r>
            <a:r>
              <a:rPr lang="en-US" sz="2400" smtClean="0">
                <a:solidFill>
                  <a:schemeClr val="bg1"/>
                </a:solidFill>
                <a:latin typeface="Times New Roman" pitchFamily="18" charset="0"/>
                <a:cs typeface="Times New Roman" pitchFamily="18" charset="0"/>
              </a:rPr>
              <a:t>cannot use </a:t>
            </a:r>
            <a:r>
              <a:rPr lang="en-US" sz="2400">
                <a:solidFill>
                  <a:schemeClr val="bg1"/>
                </a:solidFill>
                <a:latin typeface="Times New Roman" pitchFamily="18" charset="0"/>
                <a:cs typeface="Times New Roman" pitchFamily="18" charset="0"/>
              </a:rPr>
              <a:t>this "trick" with all the destinations, because shortage must occur somewhere in the system.</a:t>
            </a:r>
          </a:p>
          <a:p>
            <a:pPr indent="630238" algn="just"/>
            <a:r>
              <a:rPr lang="en-US" sz="2400" smtClean="0">
                <a:solidFill>
                  <a:schemeClr val="bg1"/>
                </a:solidFill>
                <a:latin typeface="Times New Roman" pitchFamily="18" charset="0"/>
                <a:cs typeface="Times New Roman" pitchFamily="18" charset="0"/>
              </a:rPr>
              <a:t>The </a:t>
            </a:r>
            <a:r>
              <a:rPr lang="en-US" sz="2400">
                <a:solidFill>
                  <a:schemeClr val="bg1"/>
                </a:solidFill>
                <a:latin typeface="Times New Roman" pitchFamily="18" charset="0"/>
                <a:cs typeface="Times New Roman" pitchFamily="18" charset="0"/>
              </a:rPr>
              <a:t>case where the supply exceeds the demand can be demonstrated by assuming that </a:t>
            </a:r>
            <a:r>
              <a:rPr lang="en-US" sz="2400" smtClean="0">
                <a:solidFill>
                  <a:schemeClr val="bg1"/>
                </a:solidFill>
                <a:latin typeface="Times New Roman" pitchFamily="18" charset="0"/>
                <a:cs typeface="Times New Roman" pitchFamily="18" charset="0"/>
              </a:rPr>
              <a:t>the demand </a:t>
            </a:r>
            <a:r>
              <a:rPr lang="en-US" sz="2400">
                <a:solidFill>
                  <a:schemeClr val="bg1"/>
                </a:solidFill>
                <a:latin typeface="Times New Roman" pitchFamily="18" charset="0"/>
                <a:cs typeface="Times New Roman" pitchFamily="18" charset="0"/>
              </a:rPr>
              <a:t>at Denver is 1900 cars only. In this case, we need to add a dummy distribution center </a:t>
            </a:r>
            <a:r>
              <a:rPr lang="en-US" sz="2400" smtClean="0">
                <a:solidFill>
                  <a:schemeClr val="bg1"/>
                </a:solidFill>
                <a:latin typeface="Times New Roman" pitchFamily="18" charset="0"/>
                <a:cs typeface="Times New Roman" pitchFamily="18" charset="0"/>
              </a:rPr>
              <a:t>to "</a:t>
            </a:r>
            <a:r>
              <a:rPr lang="en-US" sz="2400">
                <a:solidFill>
                  <a:schemeClr val="bg1"/>
                </a:solidFill>
                <a:latin typeface="Times New Roman" pitchFamily="18" charset="0"/>
                <a:cs typeface="Times New Roman" pitchFamily="18" charset="0"/>
              </a:rPr>
              <a:t>receive" the surplus supply. Again, the unit transportation costs to the dummy distribution </a:t>
            </a:r>
            <a:r>
              <a:rPr lang="en-US" sz="2400" smtClean="0">
                <a:solidFill>
                  <a:schemeClr val="bg1"/>
                </a:solidFill>
                <a:latin typeface="Times New Roman" pitchFamily="18" charset="0"/>
                <a:cs typeface="Times New Roman" pitchFamily="18" charset="0"/>
              </a:rPr>
              <a:t>center are </a:t>
            </a:r>
            <a:r>
              <a:rPr lang="en-US" sz="2400">
                <a:solidFill>
                  <a:schemeClr val="bg1"/>
                </a:solidFill>
                <a:latin typeface="Times New Roman" pitchFamily="18" charset="0"/>
                <a:cs typeface="Times New Roman" pitchFamily="18" charset="0"/>
              </a:rPr>
              <a:t>zero, unless we require a factory to "ship out" completely. In this case, we must assign </a:t>
            </a:r>
            <a:r>
              <a:rPr lang="en-US" sz="2400" smtClean="0">
                <a:solidFill>
                  <a:schemeClr val="bg1"/>
                </a:solidFill>
                <a:latin typeface="Times New Roman" pitchFamily="18" charset="0"/>
                <a:cs typeface="Times New Roman" pitchFamily="18" charset="0"/>
              </a:rPr>
              <a:t>a high </a:t>
            </a:r>
            <a:r>
              <a:rPr lang="en-US" sz="2400">
                <a:solidFill>
                  <a:schemeClr val="bg1"/>
                </a:solidFill>
                <a:latin typeface="Times New Roman" pitchFamily="18" charset="0"/>
                <a:cs typeface="Times New Roman" pitchFamily="18" charset="0"/>
              </a:rPr>
              <a:t>unit transportation cost from the designated factory to the dummy destination.</a:t>
            </a:r>
          </a:p>
        </p:txBody>
      </p:sp>
    </p:spTree>
    <p:extLst>
      <p:ext uri="{BB962C8B-B14F-4D97-AF65-F5344CB8AC3E}">
        <p14:creationId xmlns:p14="http://schemas.microsoft.com/office/powerpoint/2010/main" val="73700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2" y="609600"/>
            <a:ext cx="5181600" cy="465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472" y="838200"/>
            <a:ext cx="6234003"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721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lgn="l">
              <a:tabLst>
                <a:tab pos="1309688" algn="l"/>
              </a:tabLst>
            </a:pPr>
            <a:r>
              <a:rPr lang="en-US" b="0" smtClean="0"/>
              <a:t>5.2 	NONTRADITIONAL </a:t>
            </a:r>
            <a:r>
              <a:rPr lang="en-US" b="0"/>
              <a:t>TRANSPORTATION MODELS</a:t>
            </a:r>
            <a:endParaRPr lang="en-US" b="0" cap="none" dirty="0">
              <a:ln w="18415" cmpd="sng">
                <a:solidFill>
                  <a:schemeClr val="tx1"/>
                </a:solidFill>
                <a:prstDash val="solid"/>
              </a:ln>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7146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0"/>
              <a:t>NONTRADITIONAL TRANSPORTATION MODELS</a:t>
            </a:r>
            <a:endParaRPr lang="en-US"/>
          </a:p>
        </p:txBody>
      </p:sp>
      <p:sp>
        <p:nvSpPr>
          <p:cNvPr id="5" name="Content Placeholder 4"/>
          <p:cNvSpPr>
            <a:spLocks noGrp="1"/>
          </p:cNvSpPr>
          <p:nvPr>
            <p:ph idx="1"/>
          </p:nvPr>
        </p:nvSpPr>
        <p:spPr/>
        <p:txBody>
          <a:bodyPr>
            <a:normAutofit/>
          </a:bodyPr>
          <a:lstStyle/>
          <a:p>
            <a:pPr marL="0" indent="457200" algn="just">
              <a:buNone/>
            </a:pPr>
            <a:r>
              <a:rPr lang="en-US">
                <a:effectLst/>
                <a:latin typeface="Times New Roman" pitchFamily="18" charset="0"/>
                <a:cs typeface="Times New Roman" pitchFamily="18" charset="0"/>
              </a:rPr>
              <a:t>The application of the transportation model is not limited to </a:t>
            </a:r>
            <a:r>
              <a:rPr lang="en-US" i="1">
                <a:effectLst/>
                <a:latin typeface="Times New Roman" pitchFamily="18" charset="0"/>
                <a:cs typeface="Times New Roman" pitchFamily="18" charset="0"/>
              </a:rPr>
              <a:t>transporting </a:t>
            </a:r>
            <a:r>
              <a:rPr lang="en-US">
                <a:effectLst/>
                <a:latin typeface="Times New Roman" pitchFamily="18" charset="0"/>
                <a:cs typeface="Times New Roman" pitchFamily="18" charset="0"/>
              </a:rPr>
              <a:t>commodities between geographical sources and destinations. This section presents two applications in the areas of production-inventory control and tool sharpening service. </a:t>
            </a:r>
          </a:p>
        </p:txBody>
      </p:sp>
    </p:spTree>
    <p:extLst>
      <p:ext uri="{BB962C8B-B14F-4D97-AF65-F5344CB8AC3E}">
        <p14:creationId xmlns:p14="http://schemas.microsoft.com/office/powerpoint/2010/main" val="94440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n w="3175" cmpd="sng">
                  <a:solidFill>
                    <a:srgbClr val="00B0F0"/>
                  </a:solidFill>
                </a:ln>
                <a:solidFill>
                  <a:srgbClr val="00B0F0"/>
                </a:solidFill>
              </a:rPr>
              <a:t>Example 5.2-1 </a:t>
            </a:r>
            <a:r>
              <a:rPr lang="en-US" b="0" smtClean="0"/>
              <a:t/>
            </a:r>
            <a:br>
              <a:rPr lang="en-US" b="0" smtClean="0"/>
            </a:br>
            <a:r>
              <a:rPr lang="en-US" b="0" smtClean="0"/>
              <a:t>(</a:t>
            </a:r>
            <a:r>
              <a:rPr lang="en-US" b="0"/>
              <a:t>Production-Inventory Control)</a:t>
            </a:r>
            <a:endParaRPr lang="en-US"/>
          </a:p>
        </p:txBody>
      </p:sp>
      <p:sp>
        <p:nvSpPr>
          <p:cNvPr id="4" name="Content Placeholder 3"/>
          <p:cNvSpPr>
            <a:spLocks noGrp="1"/>
          </p:cNvSpPr>
          <p:nvPr>
            <p:ph idx="1"/>
          </p:nvPr>
        </p:nvSpPr>
        <p:spPr/>
        <p:txBody>
          <a:bodyPr>
            <a:normAutofit fontScale="85000" lnSpcReduction="10000"/>
          </a:bodyPr>
          <a:lstStyle/>
          <a:p>
            <a:pPr marL="0" indent="457200" algn="just">
              <a:buNone/>
            </a:pPr>
            <a:r>
              <a:rPr lang="en-US">
                <a:latin typeface="Times New Roman" pitchFamily="18" charset="0"/>
                <a:cs typeface="Times New Roman" pitchFamily="18" charset="0"/>
              </a:rPr>
              <a:t>Boralis manufactures backpacks for serious hikers. The demand for its product occurs </a:t>
            </a:r>
            <a:r>
              <a:rPr lang="en-US" smtClean="0">
                <a:latin typeface="Times New Roman" pitchFamily="18" charset="0"/>
                <a:cs typeface="Times New Roman" pitchFamily="18" charset="0"/>
              </a:rPr>
              <a:t>during March </a:t>
            </a:r>
            <a:r>
              <a:rPr lang="en-US">
                <a:latin typeface="Times New Roman" pitchFamily="18" charset="0"/>
                <a:cs typeface="Times New Roman" pitchFamily="18" charset="0"/>
              </a:rPr>
              <a:t>to June of each year. Boralis estimates the demand for the four months to be 100, 200</a:t>
            </a:r>
            <a:r>
              <a:rPr lang="en-US" smtClean="0">
                <a:latin typeface="Times New Roman" pitchFamily="18" charset="0"/>
                <a:cs typeface="Times New Roman" pitchFamily="18" charset="0"/>
              </a:rPr>
              <a:t>, 180</a:t>
            </a:r>
            <a:r>
              <a:rPr lang="en-US">
                <a:latin typeface="Times New Roman" pitchFamily="18" charset="0"/>
                <a:cs typeface="Times New Roman" pitchFamily="18" charset="0"/>
              </a:rPr>
              <a:t>, and 300 units, respectively. The company uses part-time labor to manufacture the </a:t>
            </a:r>
            <a:r>
              <a:rPr lang="en-US" smtClean="0">
                <a:latin typeface="Times New Roman" pitchFamily="18" charset="0"/>
                <a:cs typeface="Times New Roman" pitchFamily="18" charset="0"/>
              </a:rPr>
              <a:t>backpacks and</a:t>
            </a:r>
            <a:r>
              <a:rPr lang="en-US">
                <a:latin typeface="Times New Roman" pitchFamily="18" charset="0"/>
                <a:cs typeface="Times New Roman" pitchFamily="18" charset="0"/>
              </a:rPr>
              <a:t>, accordingly, its production capacity varies monthly. It is estimated that Boralis can </a:t>
            </a:r>
            <a:r>
              <a:rPr lang="en-US" smtClean="0">
                <a:latin typeface="Times New Roman" pitchFamily="18" charset="0"/>
                <a:cs typeface="Times New Roman" pitchFamily="18" charset="0"/>
              </a:rPr>
              <a:t>produce 50</a:t>
            </a:r>
            <a:r>
              <a:rPr lang="en-US">
                <a:latin typeface="Times New Roman" pitchFamily="18" charset="0"/>
                <a:cs typeface="Times New Roman" pitchFamily="18" charset="0"/>
              </a:rPr>
              <a:t>, 180,280, and 270 units in March through June. Because the production capacity and </a:t>
            </a:r>
            <a:r>
              <a:rPr lang="en-US" smtClean="0">
                <a:latin typeface="Times New Roman" pitchFamily="18" charset="0"/>
                <a:cs typeface="Times New Roman" pitchFamily="18" charset="0"/>
              </a:rPr>
              <a:t>demand for </a:t>
            </a:r>
            <a:r>
              <a:rPr lang="en-US">
                <a:latin typeface="Times New Roman" pitchFamily="18" charset="0"/>
                <a:cs typeface="Times New Roman" pitchFamily="18" charset="0"/>
              </a:rPr>
              <a:t>the different months do not match, a current month's demand may be satisfied in one </a:t>
            </a:r>
            <a:r>
              <a:rPr lang="en-US" smtClean="0">
                <a:latin typeface="Times New Roman" pitchFamily="18" charset="0"/>
                <a:cs typeface="Times New Roman" pitchFamily="18" charset="0"/>
              </a:rPr>
              <a:t>of three </a:t>
            </a:r>
            <a:r>
              <a:rPr lang="en-US">
                <a:latin typeface="Times New Roman" pitchFamily="18" charset="0"/>
                <a:cs typeface="Times New Roman" pitchFamily="18" charset="0"/>
              </a:rPr>
              <a:t>ways.</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17</a:t>
            </a:fld>
            <a:endParaRPr lang="en-US" dirty="0"/>
          </a:p>
        </p:txBody>
      </p:sp>
    </p:spTree>
    <p:extLst>
      <p:ext uri="{BB962C8B-B14F-4D97-AF65-F5344CB8AC3E}">
        <p14:creationId xmlns:p14="http://schemas.microsoft.com/office/powerpoint/2010/main" val="325783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n w="3175" cmpd="sng">
                  <a:solidFill>
                    <a:srgbClr val="00B0F0"/>
                  </a:solidFill>
                </a:ln>
                <a:solidFill>
                  <a:srgbClr val="00B0F0"/>
                </a:solidFill>
              </a:rPr>
              <a:t>Example 5.2-1 </a:t>
            </a:r>
            <a:r>
              <a:rPr lang="en-US" b="0" smtClean="0"/>
              <a:t/>
            </a:r>
            <a:br>
              <a:rPr lang="en-US" b="0" smtClean="0"/>
            </a:br>
            <a:r>
              <a:rPr lang="en-US" b="0" smtClean="0"/>
              <a:t>(</a:t>
            </a:r>
            <a:r>
              <a:rPr lang="en-US" b="0"/>
              <a:t>Production-Inventory Control)</a:t>
            </a:r>
            <a:endParaRPr lang="en-US"/>
          </a:p>
        </p:txBody>
      </p:sp>
      <p:sp>
        <p:nvSpPr>
          <p:cNvPr id="4" name="Content Placeholder 3"/>
          <p:cNvSpPr>
            <a:spLocks noGrp="1"/>
          </p:cNvSpPr>
          <p:nvPr>
            <p:ph idx="1"/>
          </p:nvPr>
        </p:nvSpPr>
        <p:spPr/>
        <p:txBody>
          <a:bodyPr>
            <a:noAutofit/>
          </a:bodyPr>
          <a:lstStyle/>
          <a:p>
            <a:pPr marL="0" indent="0">
              <a:buNone/>
            </a:pPr>
            <a:r>
              <a:rPr lang="en-US" sz="2800">
                <a:latin typeface="Times New Roman" pitchFamily="18" charset="0"/>
                <a:cs typeface="Times New Roman" pitchFamily="18" charset="0"/>
              </a:rPr>
              <a:t>1. Current month's production.</a:t>
            </a:r>
          </a:p>
          <a:p>
            <a:pPr marL="0" indent="0">
              <a:buNone/>
            </a:pPr>
            <a:r>
              <a:rPr lang="en-US" sz="2800">
                <a:latin typeface="Times New Roman" pitchFamily="18" charset="0"/>
                <a:cs typeface="Times New Roman" pitchFamily="18" charset="0"/>
              </a:rPr>
              <a:t>2. Surplus production in an earlier month.</a:t>
            </a:r>
          </a:p>
          <a:p>
            <a:pPr marL="0" indent="0">
              <a:buNone/>
            </a:pPr>
            <a:r>
              <a:rPr lang="en-US" sz="2800">
                <a:latin typeface="Times New Roman" pitchFamily="18" charset="0"/>
                <a:cs typeface="Times New Roman" pitchFamily="18" charset="0"/>
              </a:rPr>
              <a:t>3. Surplus production in a later month (backordering</a:t>
            </a:r>
            <a:r>
              <a:rPr lang="en-US" sz="2800" smtClean="0">
                <a:latin typeface="Times New Roman" pitchFamily="18" charset="0"/>
                <a:cs typeface="Times New Roman" pitchFamily="18" charset="0"/>
              </a:rPr>
              <a:t>).</a:t>
            </a:r>
          </a:p>
          <a:p>
            <a:pPr marL="0" indent="0" algn="just">
              <a:buNone/>
            </a:pPr>
            <a:r>
              <a:rPr lang="en-US" sz="2800">
                <a:latin typeface="Times New Roman" pitchFamily="18" charset="0"/>
                <a:cs typeface="Times New Roman" pitchFamily="18" charset="0"/>
              </a:rPr>
              <a:t>In the first case, the production cost per backpack is $40. The second case incurs an </a:t>
            </a:r>
            <a:r>
              <a:rPr lang="en-US" sz="2800" smtClean="0">
                <a:latin typeface="Times New Roman" pitchFamily="18" charset="0"/>
                <a:cs typeface="Times New Roman" pitchFamily="18" charset="0"/>
              </a:rPr>
              <a:t>additional holding </a:t>
            </a:r>
            <a:r>
              <a:rPr lang="en-US" sz="2800">
                <a:latin typeface="Times New Roman" pitchFamily="18" charset="0"/>
                <a:cs typeface="Times New Roman" pitchFamily="18" charset="0"/>
              </a:rPr>
              <a:t>cost of $.50 per backpack per month. In the third case, an additional penalty </a:t>
            </a:r>
            <a:r>
              <a:rPr lang="en-US" sz="2800" smtClean="0">
                <a:latin typeface="Times New Roman" pitchFamily="18" charset="0"/>
                <a:cs typeface="Times New Roman" pitchFamily="18" charset="0"/>
              </a:rPr>
              <a:t>cost of </a:t>
            </a:r>
            <a:r>
              <a:rPr lang="en-US" sz="2800">
                <a:latin typeface="Times New Roman" pitchFamily="18" charset="0"/>
                <a:cs typeface="Times New Roman" pitchFamily="18" charset="0"/>
              </a:rPr>
              <a:t>$2.00 per backpack is incurred for each month delay. Boralis wishes to determine the </a:t>
            </a:r>
            <a:r>
              <a:rPr lang="en-US" sz="2800" smtClean="0">
                <a:latin typeface="Times New Roman" pitchFamily="18" charset="0"/>
                <a:cs typeface="Times New Roman" pitchFamily="18" charset="0"/>
              </a:rPr>
              <a:t>optimal production </a:t>
            </a:r>
            <a:r>
              <a:rPr lang="en-US" sz="2800">
                <a:latin typeface="Times New Roman" pitchFamily="18" charset="0"/>
                <a:cs typeface="Times New Roman" pitchFamily="18" charset="0"/>
              </a:rPr>
              <a:t>schedule for the four months.</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18</a:t>
            </a:fld>
            <a:endParaRPr lang="en-US" dirty="0"/>
          </a:p>
        </p:txBody>
      </p:sp>
    </p:spTree>
    <p:extLst>
      <p:ext uri="{BB962C8B-B14F-4D97-AF65-F5344CB8AC3E}">
        <p14:creationId xmlns:p14="http://schemas.microsoft.com/office/powerpoint/2010/main" val="274275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n w="3175" cmpd="sng">
                  <a:solidFill>
                    <a:srgbClr val="00B0F0"/>
                  </a:solidFill>
                </a:ln>
                <a:solidFill>
                  <a:srgbClr val="00B0F0"/>
                </a:solidFill>
              </a:rPr>
              <a:t>Example 5.2-1 </a:t>
            </a:r>
            <a:r>
              <a:rPr lang="en-US" b="0" smtClean="0"/>
              <a:t/>
            </a:r>
            <a:br>
              <a:rPr lang="en-US" b="0" smtClean="0"/>
            </a:br>
            <a:r>
              <a:rPr lang="en-US" b="0" smtClean="0"/>
              <a:t>(</a:t>
            </a:r>
            <a:r>
              <a:rPr lang="en-US" b="0"/>
              <a:t>Production-Inventory Control)</a:t>
            </a:r>
            <a:endParaRPr lang="en-US"/>
          </a:p>
        </p:txBody>
      </p:sp>
      <p:sp>
        <p:nvSpPr>
          <p:cNvPr id="4" name="Content Placeholder 3"/>
          <p:cNvSpPr>
            <a:spLocks noGrp="1"/>
          </p:cNvSpPr>
          <p:nvPr>
            <p:ph idx="1"/>
          </p:nvPr>
        </p:nvSpPr>
        <p:spPr/>
        <p:txBody>
          <a:bodyPr>
            <a:noAutofit/>
          </a:bodyPr>
          <a:lstStyle/>
          <a:p>
            <a:pPr marL="0" indent="457200" algn="just">
              <a:buNone/>
            </a:pPr>
            <a:r>
              <a:rPr lang="en-US" sz="2400">
                <a:latin typeface="Times New Roman" pitchFamily="18" charset="0"/>
                <a:cs typeface="Times New Roman" pitchFamily="18" charset="0"/>
              </a:rPr>
              <a:t>The situation can be modeled as a transportation model by recognizing the following </a:t>
            </a:r>
            <a:r>
              <a:rPr lang="en-US" sz="2400" smtClean="0">
                <a:latin typeface="Times New Roman" pitchFamily="18" charset="0"/>
                <a:cs typeface="Times New Roman" pitchFamily="18" charset="0"/>
              </a:rPr>
              <a:t>parallels between </a:t>
            </a:r>
            <a:r>
              <a:rPr lang="en-US" sz="2400">
                <a:latin typeface="Times New Roman" pitchFamily="18" charset="0"/>
                <a:cs typeface="Times New Roman" pitchFamily="18" charset="0"/>
              </a:rPr>
              <a:t>the elements of the production-inventory problem and the transportation model</a:t>
            </a:r>
            <a:r>
              <a:rPr lang="en-US" sz="2400" smtClean="0">
                <a:latin typeface="Times New Roman" pitchFamily="18" charset="0"/>
                <a:cs typeface="Times New Roman" pitchFamily="18" charset="0"/>
              </a:rPr>
              <a:t>:</a:t>
            </a:r>
          </a:p>
          <a:p>
            <a:pPr marL="0" indent="457200" algn="just">
              <a:buNone/>
            </a:pPr>
            <a:endParaRPr lang="en-US" sz="2800">
              <a:latin typeface="Times New Roman" pitchFamily="18" charset="0"/>
              <a:cs typeface="Times New Roman" pitchFamily="18" charset="0"/>
            </a:endParaRP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19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24992911"/>
              </p:ext>
            </p:extLst>
          </p:nvPr>
        </p:nvGraphicFramePr>
        <p:xfrm>
          <a:off x="1217612" y="3657600"/>
          <a:ext cx="9677400" cy="2847914"/>
        </p:xfrm>
        <a:graphic>
          <a:graphicData uri="http://schemas.openxmlformats.org/drawingml/2006/table">
            <a:tbl>
              <a:tblPr firstRow="1" bandRow="1">
                <a:tableStyleId>{5C22544A-7EE6-4342-B048-85BDC9FD1C3A}</a:tableStyleId>
              </a:tblPr>
              <a:tblGrid>
                <a:gridCol w="4838700"/>
                <a:gridCol w="4838700"/>
              </a:tblGrid>
              <a:tr h="370840">
                <a:tc>
                  <a:txBody>
                    <a:bodyPr/>
                    <a:lstStyle/>
                    <a:p>
                      <a:r>
                        <a:rPr lang="en-US" sz="2400" b="1" i="0" u="none" strike="noStrike" kern="1200" baseline="0" smtClean="0">
                          <a:solidFill>
                            <a:schemeClr val="lt1"/>
                          </a:solidFill>
                          <a:latin typeface="Times New Roman" pitchFamily="18" charset="0"/>
                          <a:ea typeface="+mn-ea"/>
                          <a:cs typeface="Times New Roman" pitchFamily="18" charset="0"/>
                        </a:rPr>
                        <a:t>Transportation</a:t>
                      </a:r>
                      <a:endParaRPr lang="en-US" sz="2400" b="1">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i="0" u="none" strike="noStrike" kern="1200" baseline="0" smtClean="0">
                          <a:solidFill>
                            <a:schemeClr val="lt1"/>
                          </a:solidFill>
                          <a:latin typeface="Times New Roman" pitchFamily="18" charset="0"/>
                          <a:ea typeface="+mn-ea"/>
                          <a:cs typeface="Times New Roman" pitchFamily="18" charset="0"/>
                        </a:rPr>
                        <a:t>Production-inventory</a:t>
                      </a:r>
                      <a:endParaRPr lang="en-US" sz="2400" b="1">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00000"/>
                        </a:lnSpc>
                        <a:spcBef>
                          <a:spcPts val="0"/>
                        </a:spcBef>
                        <a:spcAft>
                          <a:spcPts val="0"/>
                        </a:spcAft>
                      </a:pPr>
                      <a:r>
                        <a:rPr lang="en-US" sz="2400">
                          <a:solidFill>
                            <a:schemeClr val="tx1"/>
                          </a:solidFill>
                          <a:effectLst/>
                          <a:latin typeface="Times New Roman"/>
                          <a:ea typeface="Calibri"/>
                          <a:cs typeface="Arial"/>
                        </a:rPr>
                        <a:t>1. Source </a:t>
                      </a:r>
                      <a:r>
                        <a:rPr lang="en-US" sz="2400" i="1">
                          <a:solidFill>
                            <a:schemeClr val="tx1"/>
                          </a:solidFill>
                          <a:effectLst/>
                          <a:latin typeface="Arial"/>
                          <a:ea typeface="Calibri"/>
                          <a:cs typeface="Arial"/>
                        </a:rPr>
                        <a:t>i</a:t>
                      </a:r>
                      <a:endParaRPr lang="en-US" sz="2400" i="1">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2400">
                          <a:solidFill>
                            <a:schemeClr val="tx1"/>
                          </a:solidFill>
                          <a:effectLst/>
                          <a:latin typeface="Times New Roman"/>
                          <a:ea typeface="Calibri"/>
                          <a:cs typeface="Arial"/>
                        </a:rPr>
                        <a:t>1. Production period </a:t>
                      </a:r>
                      <a:r>
                        <a:rPr lang="en-US" sz="2400" i="1">
                          <a:solidFill>
                            <a:schemeClr val="tx1"/>
                          </a:solidFill>
                          <a:effectLst/>
                          <a:latin typeface="Times New Roman"/>
                          <a:ea typeface="Calibri"/>
                          <a:cs typeface="Arial"/>
                        </a:rPr>
                        <a:t>i</a:t>
                      </a:r>
                      <a:endParaRPr lang="en-US" sz="2400" i="1">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00000"/>
                        </a:lnSpc>
                        <a:spcBef>
                          <a:spcPts val="0"/>
                        </a:spcBef>
                        <a:spcAft>
                          <a:spcPts val="0"/>
                        </a:spcAft>
                      </a:pPr>
                      <a:r>
                        <a:rPr lang="en-US" sz="2400">
                          <a:solidFill>
                            <a:schemeClr val="tx1"/>
                          </a:solidFill>
                          <a:effectLst/>
                          <a:latin typeface="Times New Roman"/>
                          <a:ea typeface="Calibri"/>
                          <a:cs typeface="Arial"/>
                        </a:rPr>
                        <a:t>2. Destination </a:t>
                      </a:r>
                      <a:r>
                        <a:rPr lang="en-US" sz="2400" i="1">
                          <a:solidFill>
                            <a:schemeClr val="tx1"/>
                          </a:solidFill>
                          <a:effectLst/>
                          <a:latin typeface="Arial"/>
                          <a:ea typeface="Calibri"/>
                          <a:cs typeface="Arial"/>
                        </a:rPr>
                        <a:t>j</a:t>
                      </a:r>
                      <a:endParaRPr lang="en-US" sz="2400">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2400">
                          <a:solidFill>
                            <a:schemeClr val="tx1"/>
                          </a:solidFill>
                          <a:effectLst/>
                          <a:latin typeface="Times New Roman"/>
                          <a:ea typeface="Calibri"/>
                          <a:cs typeface="Arial"/>
                        </a:rPr>
                        <a:t>2. Demand period </a:t>
                      </a:r>
                      <a:r>
                        <a:rPr lang="en-US" sz="2400" i="1">
                          <a:solidFill>
                            <a:schemeClr val="tx1"/>
                          </a:solidFill>
                          <a:effectLst/>
                          <a:latin typeface="Times New Roman"/>
                          <a:ea typeface="Calibri"/>
                          <a:cs typeface="Arial"/>
                        </a:rPr>
                        <a:t>j</a:t>
                      </a:r>
                      <a:endParaRPr lang="en-US" sz="2400">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00000"/>
                        </a:lnSpc>
                        <a:spcBef>
                          <a:spcPts val="0"/>
                        </a:spcBef>
                        <a:spcAft>
                          <a:spcPts val="0"/>
                        </a:spcAft>
                      </a:pPr>
                      <a:r>
                        <a:rPr lang="en-US" sz="2400">
                          <a:solidFill>
                            <a:schemeClr val="tx1"/>
                          </a:solidFill>
                          <a:effectLst/>
                          <a:latin typeface="Times New Roman"/>
                          <a:ea typeface="Calibri"/>
                          <a:cs typeface="Arial"/>
                        </a:rPr>
                        <a:t>3. Supply amount at source </a:t>
                      </a:r>
                      <a:r>
                        <a:rPr lang="en-US" sz="2400" i="1" smtClean="0">
                          <a:solidFill>
                            <a:schemeClr val="tx1"/>
                          </a:solidFill>
                          <a:effectLst/>
                          <a:latin typeface="Arial"/>
                          <a:ea typeface="Calibri"/>
                          <a:cs typeface="Arial"/>
                        </a:rPr>
                        <a:t>I</a:t>
                      </a:r>
                      <a:endParaRPr lang="en-US" sz="2400" i="1">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2400">
                          <a:solidFill>
                            <a:schemeClr val="tx1"/>
                          </a:solidFill>
                          <a:effectLst/>
                          <a:latin typeface="Times New Roman"/>
                          <a:ea typeface="Calibri"/>
                          <a:cs typeface="Arial"/>
                        </a:rPr>
                        <a:t>3. Production capacity of period </a:t>
                      </a:r>
                      <a:r>
                        <a:rPr lang="en-US" sz="2400" i="1">
                          <a:solidFill>
                            <a:schemeClr val="tx1"/>
                          </a:solidFill>
                          <a:effectLst/>
                          <a:latin typeface="Times New Roman"/>
                          <a:ea typeface="Calibri"/>
                          <a:cs typeface="Arial"/>
                        </a:rPr>
                        <a:t>i</a:t>
                      </a:r>
                      <a:endParaRPr lang="en-US" sz="2400" i="1">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00000"/>
                        </a:lnSpc>
                        <a:spcBef>
                          <a:spcPts val="0"/>
                        </a:spcBef>
                        <a:spcAft>
                          <a:spcPts val="0"/>
                        </a:spcAft>
                      </a:pPr>
                      <a:r>
                        <a:rPr lang="en-US" sz="2400">
                          <a:solidFill>
                            <a:schemeClr val="tx1"/>
                          </a:solidFill>
                          <a:effectLst/>
                          <a:latin typeface="Times New Roman"/>
                          <a:ea typeface="Calibri"/>
                          <a:cs typeface="Arial"/>
                        </a:rPr>
                        <a:t>4. Demand at destination </a:t>
                      </a:r>
                      <a:r>
                        <a:rPr lang="en-US" sz="2400" i="1">
                          <a:solidFill>
                            <a:schemeClr val="tx1"/>
                          </a:solidFill>
                          <a:effectLst/>
                          <a:latin typeface="Arial"/>
                          <a:ea typeface="Calibri"/>
                          <a:cs typeface="Arial"/>
                        </a:rPr>
                        <a:t>j</a:t>
                      </a:r>
                      <a:endParaRPr lang="en-US" sz="2400">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2400">
                          <a:solidFill>
                            <a:schemeClr val="tx1"/>
                          </a:solidFill>
                          <a:effectLst/>
                          <a:latin typeface="Times New Roman"/>
                          <a:ea typeface="Calibri"/>
                          <a:cs typeface="Arial"/>
                        </a:rPr>
                        <a:t>4. Demand for period </a:t>
                      </a:r>
                      <a:r>
                        <a:rPr lang="en-US" sz="2400" i="1">
                          <a:solidFill>
                            <a:schemeClr val="tx1"/>
                          </a:solidFill>
                          <a:effectLst/>
                          <a:latin typeface="Times New Roman"/>
                          <a:ea typeface="Calibri"/>
                          <a:cs typeface="Arial"/>
                        </a:rPr>
                        <a:t>j</a:t>
                      </a:r>
                      <a:endParaRPr lang="en-US" sz="2400">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284163" marR="0" indent="-284163">
                        <a:lnSpc>
                          <a:spcPct val="100000"/>
                        </a:lnSpc>
                        <a:spcBef>
                          <a:spcPts val="0"/>
                        </a:spcBef>
                        <a:spcAft>
                          <a:spcPts val="0"/>
                        </a:spcAft>
                      </a:pPr>
                      <a:r>
                        <a:rPr lang="en-US" sz="2400">
                          <a:solidFill>
                            <a:schemeClr val="tx1"/>
                          </a:solidFill>
                          <a:effectLst/>
                          <a:latin typeface="Times New Roman"/>
                          <a:ea typeface="Calibri"/>
                          <a:cs typeface="Arial"/>
                        </a:rPr>
                        <a:t>5. Unit transportation cost from source </a:t>
                      </a:r>
                      <a:r>
                        <a:rPr lang="en-US" sz="2400" i="1" smtClean="0">
                          <a:solidFill>
                            <a:schemeClr val="tx1"/>
                          </a:solidFill>
                          <a:effectLst/>
                          <a:latin typeface="Arial"/>
                          <a:ea typeface="Calibri"/>
                          <a:cs typeface="Arial"/>
                        </a:rPr>
                        <a:t>i</a:t>
                      </a:r>
                      <a:r>
                        <a:rPr lang="en-US" sz="2400" smtClean="0">
                          <a:solidFill>
                            <a:schemeClr val="tx1"/>
                          </a:solidFill>
                          <a:effectLst/>
                          <a:latin typeface="Arial"/>
                          <a:ea typeface="Calibri"/>
                          <a:cs typeface="Arial"/>
                        </a:rPr>
                        <a:t> </a:t>
                      </a:r>
                      <a:r>
                        <a:rPr lang="en-US" sz="2400">
                          <a:solidFill>
                            <a:schemeClr val="tx1"/>
                          </a:solidFill>
                          <a:effectLst/>
                          <a:latin typeface="Times New Roman"/>
                          <a:ea typeface="Calibri"/>
                          <a:cs typeface="Arial"/>
                        </a:rPr>
                        <a:t>to destination </a:t>
                      </a:r>
                      <a:r>
                        <a:rPr lang="en-US" sz="2400" i="1">
                          <a:solidFill>
                            <a:schemeClr val="tx1"/>
                          </a:solidFill>
                          <a:effectLst/>
                          <a:latin typeface="Arial"/>
                          <a:ea typeface="Calibri"/>
                          <a:cs typeface="Arial"/>
                        </a:rPr>
                        <a:t>j</a:t>
                      </a:r>
                      <a:endParaRPr lang="en-US" sz="2400">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4163" marR="0" indent="-284163">
                        <a:lnSpc>
                          <a:spcPct val="115000"/>
                        </a:lnSpc>
                        <a:spcBef>
                          <a:spcPts val="0"/>
                        </a:spcBef>
                        <a:spcAft>
                          <a:spcPts val="0"/>
                        </a:spcAft>
                      </a:pPr>
                      <a:r>
                        <a:rPr lang="en-US" sz="2400">
                          <a:solidFill>
                            <a:schemeClr val="tx1"/>
                          </a:solidFill>
                          <a:effectLst/>
                          <a:latin typeface="Times New Roman"/>
                          <a:ea typeface="Calibri"/>
                          <a:cs typeface="Arial"/>
                        </a:rPr>
                        <a:t>5. Unit cost (production + inventory + penalty) in period </a:t>
                      </a:r>
                      <a:r>
                        <a:rPr lang="en-US" sz="2400" i="1" smtClean="0">
                          <a:solidFill>
                            <a:schemeClr val="tx1"/>
                          </a:solidFill>
                          <a:effectLst/>
                          <a:latin typeface="Times New Roman"/>
                          <a:ea typeface="Calibri"/>
                          <a:cs typeface="Arial"/>
                        </a:rPr>
                        <a:t>i</a:t>
                      </a:r>
                      <a:r>
                        <a:rPr lang="en-US" sz="2400" smtClean="0">
                          <a:solidFill>
                            <a:schemeClr val="tx1"/>
                          </a:solidFill>
                          <a:effectLst/>
                          <a:latin typeface="Times New Roman"/>
                          <a:ea typeface="Calibri"/>
                          <a:cs typeface="Arial"/>
                        </a:rPr>
                        <a:t> </a:t>
                      </a:r>
                      <a:r>
                        <a:rPr lang="en-US" sz="2400">
                          <a:solidFill>
                            <a:schemeClr val="tx1"/>
                          </a:solidFill>
                          <a:effectLst/>
                          <a:latin typeface="Times New Roman"/>
                          <a:ea typeface="Calibri"/>
                          <a:cs typeface="Arial"/>
                        </a:rPr>
                        <a:t>for </a:t>
                      </a:r>
                      <a:r>
                        <a:rPr lang="en-US" sz="2400" smtClean="0">
                          <a:solidFill>
                            <a:schemeClr val="tx1"/>
                          </a:solidFill>
                          <a:effectLst/>
                          <a:latin typeface="Times New Roman"/>
                          <a:ea typeface="Calibri"/>
                          <a:cs typeface="Arial"/>
                        </a:rPr>
                        <a:t>period </a:t>
                      </a:r>
                      <a:r>
                        <a:rPr lang="en-US" sz="2400" i="1" smtClean="0">
                          <a:solidFill>
                            <a:schemeClr val="tx1"/>
                          </a:solidFill>
                          <a:effectLst/>
                          <a:latin typeface="Times New Roman"/>
                          <a:ea typeface="Calibri"/>
                          <a:cs typeface="Arial"/>
                        </a:rPr>
                        <a:t>j</a:t>
                      </a:r>
                      <a:endParaRPr lang="en-US" sz="2400" i="1">
                        <a:solidFill>
                          <a:schemeClr val="tx1"/>
                        </a:solidFill>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57018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304801"/>
            <a:ext cx="11201400" cy="5794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432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83" y="609600"/>
            <a:ext cx="11632676"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661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12" y="495300"/>
            <a:ext cx="1139602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961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n w="3175" cmpd="sng">
                  <a:solidFill>
                    <a:srgbClr val="00B0F0"/>
                  </a:solidFill>
                </a:ln>
                <a:solidFill>
                  <a:srgbClr val="00B0F0"/>
                </a:solidFill>
              </a:rPr>
              <a:t>Example 5.2-2 </a:t>
            </a:r>
            <a:r>
              <a:rPr lang="en-US" b="0" smtClean="0"/>
              <a:t/>
            </a:r>
            <a:br>
              <a:rPr lang="en-US" b="0" smtClean="0"/>
            </a:br>
            <a:r>
              <a:rPr lang="en-US" smtClean="0"/>
              <a:t>(</a:t>
            </a:r>
            <a:r>
              <a:rPr lang="en-US"/>
              <a:t>Tool Sharpening)</a:t>
            </a:r>
          </a:p>
        </p:txBody>
      </p:sp>
      <p:sp>
        <p:nvSpPr>
          <p:cNvPr id="6" name="Content Placeholder 5"/>
          <p:cNvSpPr>
            <a:spLocks noGrp="1"/>
          </p:cNvSpPr>
          <p:nvPr>
            <p:ph idx="1"/>
          </p:nvPr>
        </p:nvSpPr>
        <p:spPr/>
        <p:txBody>
          <a:bodyPr>
            <a:normAutofit/>
          </a:bodyPr>
          <a:lstStyle/>
          <a:p>
            <a:pPr marL="0" indent="463550" algn="just">
              <a:buNone/>
            </a:pPr>
            <a:r>
              <a:rPr lang="en-US" sz="2400">
                <a:latin typeface="Times New Roman" pitchFamily="18" charset="0"/>
                <a:cs typeface="Times New Roman" pitchFamily="18" charset="0"/>
              </a:rPr>
              <a:t>Arkansas Pacific operates a medium-sized saw mill. The mill prepares different types of </a:t>
            </a:r>
            <a:r>
              <a:rPr lang="en-US" sz="2400" smtClean="0">
                <a:latin typeface="Times New Roman" pitchFamily="18" charset="0"/>
                <a:cs typeface="Times New Roman" pitchFamily="18" charset="0"/>
              </a:rPr>
              <a:t>wood that </a:t>
            </a:r>
            <a:r>
              <a:rPr lang="en-US" sz="2400">
                <a:latin typeface="Times New Roman" pitchFamily="18" charset="0"/>
                <a:cs typeface="Times New Roman" pitchFamily="18" charset="0"/>
              </a:rPr>
              <a:t>range from soft pine to hard oak according to a weekly schedule. Depending on the type </a:t>
            </a:r>
            <a:r>
              <a:rPr lang="en-US" sz="2400" smtClean="0">
                <a:latin typeface="Times New Roman" pitchFamily="18" charset="0"/>
                <a:cs typeface="Times New Roman" pitchFamily="18" charset="0"/>
              </a:rPr>
              <a:t>of wood </a:t>
            </a:r>
            <a:r>
              <a:rPr lang="en-US" sz="2400">
                <a:latin typeface="Times New Roman" pitchFamily="18" charset="0"/>
                <a:cs typeface="Times New Roman" pitchFamily="18" charset="0"/>
              </a:rPr>
              <a:t>being milled, the demand for sharp blades varies from day to day according to the </a:t>
            </a:r>
            <a:r>
              <a:rPr lang="en-US" sz="2400" smtClean="0">
                <a:latin typeface="Times New Roman" pitchFamily="18" charset="0"/>
                <a:cs typeface="Times New Roman" pitchFamily="18" charset="0"/>
              </a:rPr>
              <a:t>following I-week </a:t>
            </a:r>
            <a:r>
              <a:rPr lang="en-US" sz="2400">
                <a:latin typeface="Times New Roman" pitchFamily="18" charset="0"/>
                <a:cs typeface="Times New Roman" pitchFamily="18" charset="0"/>
              </a:rPr>
              <a:t>(7-day) data:</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23</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44779195"/>
              </p:ext>
            </p:extLst>
          </p:nvPr>
        </p:nvGraphicFramePr>
        <p:xfrm>
          <a:off x="1065212" y="4648200"/>
          <a:ext cx="10058401" cy="1261872"/>
        </p:xfrm>
        <a:graphic>
          <a:graphicData uri="http://schemas.openxmlformats.org/drawingml/2006/table">
            <a:tbl>
              <a:tblPr firstRow="1" firstCol="1" bandRow="1">
                <a:tableStyleId>{5C22544A-7EE6-4342-B048-85BDC9FD1C3A}</a:tableStyleId>
              </a:tblPr>
              <a:tblGrid>
                <a:gridCol w="2286000"/>
                <a:gridCol w="1110343"/>
                <a:gridCol w="1110343"/>
                <a:gridCol w="1110343"/>
                <a:gridCol w="1110343"/>
                <a:gridCol w="1110343"/>
                <a:gridCol w="1110343"/>
                <a:gridCol w="1110343"/>
              </a:tblGrid>
              <a:tr h="0">
                <a:tc>
                  <a:txBody>
                    <a:bodyPr/>
                    <a:lstStyle/>
                    <a:p>
                      <a:pPr marL="0" marR="0">
                        <a:lnSpc>
                          <a:spcPct val="115000"/>
                        </a:lnSpc>
                        <a:spcBef>
                          <a:spcPts val="0"/>
                        </a:spcBef>
                        <a:spcAft>
                          <a:spcPts val="0"/>
                        </a:spcAft>
                      </a:pPr>
                      <a:r>
                        <a:rPr lang="en-US" sz="2400" b="0">
                          <a:solidFill>
                            <a:schemeClr val="tx1"/>
                          </a:solidFill>
                          <a:effectLst/>
                        </a:rPr>
                        <a:t>Day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Mon.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smtClean="0">
                          <a:solidFill>
                            <a:schemeClr val="tx1"/>
                          </a:solidFill>
                          <a:effectLst/>
                        </a:rPr>
                        <a:t>Tue</a:t>
                      </a:r>
                      <a:r>
                        <a:rPr lang="en-US" sz="2400" b="0">
                          <a:solidFill>
                            <a:schemeClr val="tx1"/>
                          </a:solidFill>
                          <a:effectLst/>
                        </a:rPr>
                        <a:t>.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Wed.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Thu.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Fri.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Sat.</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 Sun.</a:t>
                      </a:r>
                      <a:endParaRPr lang="en-US" sz="2400" b="0">
                        <a:solidFill>
                          <a:schemeClr val="tx1"/>
                        </a:solidFill>
                        <a:effectLst/>
                        <a:latin typeface="Calibri"/>
                        <a:ea typeface="Calibri"/>
                        <a:cs typeface="Arial"/>
                      </a:endParaRPr>
                    </a:p>
                  </a:txBody>
                  <a:tcPr marL="68580" marR="68580" marT="0" marB="0">
                    <a:noFill/>
                  </a:tcPr>
                </a:tc>
              </a:tr>
              <a:tr h="0">
                <a:tc>
                  <a:txBody>
                    <a:bodyPr/>
                    <a:lstStyle/>
                    <a:p>
                      <a:pPr marL="0" marR="0" algn="just">
                        <a:lnSpc>
                          <a:spcPct val="115000"/>
                        </a:lnSpc>
                        <a:spcBef>
                          <a:spcPts val="0"/>
                        </a:spcBef>
                        <a:spcAft>
                          <a:spcPts val="0"/>
                        </a:spcAft>
                      </a:pPr>
                      <a:r>
                        <a:rPr lang="en-US" sz="2400" b="0">
                          <a:solidFill>
                            <a:schemeClr val="tx1"/>
                          </a:solidFill>
                          <a:effectLst/>
                        </a:rPr>
                        <a:t>Demand (blades) </a:t>
                      </a:r>
                      <a:endParaRPr lang="en-US" sz="2400" b="0">
                        <a:solidFill>
                          <a:schemeClr val="tx1"/>
                        </a:solidFill>
                        <a:effectLst/>
                        <a:latin typeface="Calibri"/>
                        <a:ea typeface="Calibri"/>
                        <a:cs typeface="Arial"/>
                      </a:endParaRPr>
                    </a:p>
                  </a:txBody>
                  <a:tcPr marL="68580" marR="68580" marT="0" marB="0">
                    <a:noFill/>
                  </a:tcPr>
                </a:tc>
                <a:tc>
                  <a:txBody>
                    <a:bodyPr/>
                    <a:lstStyle/>
                    <a:p>
                      <a:pPr marL="0" marR="0" algn="ctr">
                        <a:lnSpc>
                          <a:spcPct val="115000"/>
                        </a:lnSpc>
                        <a:spcBef>
                          <a:spcPts val="0"/>
                        </a:spcBef>
                        <a:spcAft>
                          <a:spcPts val="0"/>
                        </a:spcAft>
                      </a:pPr>
                      <a:r>
                        <a:rPr lang="en-US" sz="2400" b="0">
                          <a:solidFill>
                            <a:schemeClr val="tx1"/>
                          </a:solidFill>
                          <a:effectLst/>
                        </a:rPr>
                        <a:t>24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12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14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20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18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14 </a:t>
                      </a:r>
                      <a:endParaRPr lang="en-US" sz="2400" b="0">
                        <a:solidFill>
                          <a:schemeClr val="tx1"/>
                        </a:solidFill>
                        <a:effectLst/>
                        <a:latin typeface="Calibri"/>
                        <a:ea typeface="Calibri"/>
                        <a:cs typeface="Arial"/>
                      </a:endParaRPr>
                    </a:p>
                  </a:txBody>
                  <a:tcPr marL="68580" marR="68580" marT="0" marB="0" anchor="ctr">
                    <a:noFill/>
                  </a:tcPr>
                </a:tc>
                <a:tc>
                  <a:txBody>
                    <a:bodyPr/>
                    <a:lstStyle/>
                    <a:p>
                      <a:pPr marL="0" marR="0" algn="ctr">
                        <a:lnSpc>
                          <a:spcPct val="115000"/>
                        </a:lnSpc>
                        <a:spcBef>
                          <a:spcPts val="0"/>
                        </a:spcBef>
                        <a:spcAft>
                          <a:spcPts val="0"/>
                        </a:spcAft>
                      </a:pPr>
                      <a:r>
                        <a:rPr lang="en-US" sz="2400" b="0">
                          <a:solidFill>
                            <a:schemeClr val="tx1"/>
                          </a:solidFill>
                          <a:effectLst/>
                        </a:rPr>
                        <a:t>22</a:t>
                      </a:r>
                      <a:endParaRPr lang="en-US" sz="2400" b="0">
                        <a:solidFill>
                          <a:schemeClr val="tx1"/>
                        </a:solidFill>
                        <a:effectLst/>
                        <a:latin typeface="Calibri"/>
                        <a:ea typeface="Calibri"/>
                        <a:cs typeface="Arial"/>
                      </a:endParaRPr>
                    </a:p>
                  </a:txBody>
                  <a:tcPr marL="68580" marR="68580" marT="0" marB="0" anchor="ctr">
                    <a:noFill/>
                  </a:tcPr>
                </a:tc>
              </a:tr>
            </a:tbl>
          </a:graphicData>
        </a:graphic>
      </p:graphicFrame>
    </p:spTree>
    <p:extLst>
      <p:ext uri="{BB962C8B-B14F-4D97-AF65-F5344CB8AC3E}">
        <p14:creationId xmlns:p14="http://schemas.microsoft.com/office/powerpoint/2010/main" val="365260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n w="3175" cmpd="sng">
                  <a:solidFill>
                    <a:srgbClr val="00B0F0"/>
                  </a:solidFill>
                </a:ln>
                <a:solidFill>
                  <a:srgbClr val="00B0F0"/>
                </a:solidFill>
              </a:rPr>
              <a:t>Example 5.2-2 </a:t>
            </a:r>
            <a:r>
              <a:rPr lang="en-US" b="0" smtClean="0"/>
              <a:t/>
            </a:r>
            <a:br>
              <a:rPr lang="en-US" b="0" smtClean="0"/>
            </a:br>
            <a:r>
              <a:rPr lang="en-US" smtClean="0"/>
              <a:t>(</a:t>
            </a:r>
            <a:r>
              <a:rPr lang="en-US"/>
              <a:t>Tool Sharpening)</a:t>
            </a:r>
          </a:p>
        </p:txBody>
      </p:sp>
      <p:sp>
        <p:nvSpPr>
          <p:cNvPr id="6" name="Content Placeholder 5"/>
          <p:cNvSpPr>
            <a:spLocks noGrp="1"/>
          </p:cNvSpPr>
          <p:nvPr>
            <p:ph idx="1"/>
          </p:nvPr>
        </p:nvSpPr>
        <p:spPr/>
        <p:txBody>
          <a:bodyPr>
            <a:normAutofit/>
          </a:bodyPr>
          <a:lstStyle/>
          <a:p>
            <a:pPr marL="0" indent="463550" algn="just">
              <a:buNone/>
            </a:pPr>
            <a:r>
              <a:rPr lang="en-US" sz="2400">
                <a:latin typeface="Times New Roman" pitchFamily="18" charset="0"/>
                <a:cs typeface="Times New Roman" pitchFamily="18" charset="0"/>
              </a:rPr>
              <a:t>The mill can satisfy the daily demand in the following </a:t>
            </a:r>
            <a:r>
              <a:rPr lang="en-US" sz="2400" smtClean="0">
                <a:latin typeface="Times New Roman" pitchFamily="18" charset="0"/>
                <a:cs typeface="Times New Roman" pitchFamily="18" charset="0"/>
              </a:rPr>
              <a:t>manner</a:t>
            </a:r>
          </a:p>
          <a:p>
            <a:pPr marL="0" indent="0">
              <a:buNone/>
            </a:pPr>
            <a:r>
              <a:rPr lang="en-US" sz="2400">
                <a:latin typeface="Times New Roman" pitchFamily="18" charset="0"/>
                <a:cs typeface="Times New Roman" pitchFamily="18" charset="0"/>
              </a:rPr>
              <a:t>1. Buy new blades at the cost of $12 a blade.</a:t>
            </a:r>
          </a:p>
          <a:p>
            <a:pPr marL="0" indent="0">
              <a:buNone/>
            </a:pPr>
            <a:r>
              <a:rPr lang="en-US" sz="2400">
                <a:latin typeface="Times New Roman" pitchFamily="18" charset="0"/>
                <a:cs typeface="Times New Roman" pitchFamily="18" charset="0"/>
              </a:rPr>
              <a:t>2. Use an overnight sharpening service at the cost of $6 a blade.</a:t>
            </a:r>
          </a:p>
          <a:p>
            <a:pPr marL="0" indent="0">
              <a:buNone/>
            </a:pPr>
            <a:r>
              <a:rPr lang="en-US" sz="2400">
                <a:latin typeface="Times New Roman" pitchFamily="18" charset="0"/>
                <a:cs typeface="Times New Roman" pitchFamily="18" charset="0"/>
              </a:rPr>
              <a:t>3. Use a slow 2-day sharpening service at the cost of $3 a blade</a:t>
            </a:r>
            <a:r>
              <a:rPr lang="en-US" sz="2400" smtClean="0">
                <a:latin typeface="Times New Roman" pitchFamily="18" charset="0"/>
                <a:cs typeface="Times New Roman" pitchFamily="18" charset="0"/>
              </a:rPr>
              <a:t>.</a:t>
            </a:r>
          </a:p>
          <a:p>
            <a:pPr marL="0" indent="0">
              <a:buNone/>
            </a:pPr>
            <a:r>
              <a:rPr lang="en-US" sz="2400">
                <a:effectLst/>
                <a:latin typeface="Times New Roman" pitchFamily="18" charset="0"/>
                <a:cs typeface="Times New Roman" pitchFamily="18" charset="0"/>
              </a:rPr>
              <a:t>The situation can be represented as a transportation model with eight sources and seven destinations. The destinations represent the 7 days of the week. The sources of the model are defined as follows: </a:t>
            </a:r>
          </a:p>
          <a:p>
            <a:pPr marL="0" indent="0">
              <a:buNone/>
            </a:pPr>
            <a:endParaRPr lang="en-US" sz="2400">
              <a:latin typeface="Times New Roman" pitchFamily="18" charset="0"/>
              <a:cs typeface="Times New Roman" pitchFamily="18" charset="0"/>
            </a:endParaRP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24</a:t>
            </a:fld>
            <a:endParaRPr lang="en-US" dirty="0"/>
          </a:p>
        </p:txBody>
      </p:sp>
    </p:spTree>
    <p:extLst>
      <p:ext uri="{BB962C8B-B14F-4D97-AF65-F5344CB8AC3E}">
        <p14:creationId xmlns:p14="http://schemas.microsoft.com/office/powerpoint/2010/main" val="23082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n w="3175" cmpd="sng">
                  <a:solidFill>
                    <a:srgbClr val="00B0F0"/>
                  </a:solidFill>
                </a:ln>
                <a:solidFill>
                  <a:srgbClr val="00B0F0"/>
                </a:solidFill>
              </a:rPr>
              <a:t>Example 5.2-2 </a:t>
            </a:r>
            <a:r>
              <a:rPr lang="en-US" b="0" smtClean="0"/>
              <a:t/>
            </a:r>
            <a:br>
              <a:rPr lang="en-US" b="0" smtClean="0"/>
            </a:br>
            <a:r>
              <a:rPr lang="en-US" smtClean="0"/>
              <a:t>(</a:t>
            </a:r>
            <a:r>
              <a:rPr lang="en-US"/>
              <a:t>Tool Sharpening)</a:t>
            </a:r>
          </a:p>
        </p:txBody>
      </p:sp>
      <p:sp>
        <p:nvSpPr>
          <p:cNvPr id="6" name="Content Placeholder 5"/>
          <p:cNvSpPr>
            <a:spLocks noGrp="1"/>
          </p:cNvSpPr>
          <p:nvPr>
            <p:ph idx="1"/>
          </p:nvPr>
        </p:nvSpPr>
        <p:spPr>
          <a:xfrm>
            <a:off x="1141116" y="2362200"/>
            <a:ext cx="10211096" cy="3429003"/>
          </a:xfrm>
        </p:spPr>
        <p:txBody>
          <a:bodyPr>
            <a:noAutofit/>
          </a:bodyPr>
          <a:lstStyle/>
          <a:p>
            <a:pPr marL="0" indent="0" algn="just">
              <a:spcBef>
                <a:spcPts val="0"/>
              </a:spcBef>
              <a:spcAft>
                <a:spcPts val="0"/>
              </a:spcAft>
              <a:buNone/>
            </a:pPr>
            <a:r>
              <a:rPr lang="en-US" sz="2000" smtClean="0">
                <a:effectLst/>
                <a:latin typeface="Times New Roman" pitchFamily="18" charset="0"/>
                <a:cs typeface="Times New Roman" pitchFamily="18" charset="0"/>
              </a:rPr>
              <a:t>Source </a:t>
            </a:r>
            <a:r>
              <a:rPr lang="en-US" sz="2000">
                <a:effectLst/>
                <a:latin typeface="Times New Roman" pitchFamily="18" charset="0"/>
                <a:cs typeface="Times New Roman" pitchFamily="18" charset="0"/>
              </a:rPr>
              <a:t>1 corresponds to buying new blades, which, in the extreme case, can provide sufficient supply to cover the demand for all 7 days (= 24 + 12 + 14 + 20 + 18 + 14 + 22 = 124). </a:t>
            </a:r>
            <a:r>
              <a:rPr lang="en-US" sz="2000" smtClean="0">
                <a:effectLst/>
                <a:latin typeface="Times New Roman" pitchFamily="18" charset="0"/>
                <a:cs typeface="Times New Roman" pitchFamily="18" charset="0"/>
              </a:rPr>
              <a:t>Sources </a:t>
            </a:r>
            <a:r>
              <a:rPr lang="en-US" sz="2000">
                <a:effectLst/>
                <a:latin typeface="Times New Roman" pitchFamily="18" charset="0"/>
                <a:cs typeface="Times New Roman" pitchFamily="18" charset="0"/>
              </a:rPr>
              <a:t>2 to 8 correspond to the 7 days of the week. The amount of supply for each of these sources equals the number of used blades at the end of the associated day. </a:t>
            </a:r>
            <a:r>
              <a:rPr lang="en-US" sz="2000" smtClean="0">
                <a:effectLst/>
                <a:latin typeface="Times New Roman" pitchFamily="18" charset="0"/>
                <a:cs typeface="Times New Roman" pitchFamily="18" charset="0"/>
              </a:rPr>
              <a:t>For </a:t>
            </a:r>
            <a:r>
              <a:rPr lang="en-US" sz="2000">
                <a:effectLst/>
                <a:latin typeface="Times New Roman" pitchFamily="18" charset="0"/>
                <a:cs typeface="Times New Roman" pitchFamily="18" charset="0"/>
              </a:rPr>
              <a:t>example, source 2 (i.e., Monday) will have a supply of used blades equal to the demand for Monday. </a:t>
            </a:r>
            <a:r>
              <a:rPr lang="en-US" sz="2000" smtClean="0">
                <a:effectLst/>
                <a:latin typeface="Times New Roman" pitchFamily="18" charset="0"/>
                <a:cs typeface="Times New Roman" pitchFamily="18" charset="0"/>
              </a:rPr>
              <a:t>The </a:t>
            </a:r>
            <a:r>
              <a:rPr lang="en-US" sz="2000">
                <a:effectLst/>
                <a:latin typeface="Times New Roman" pitchFamily="18" charset="0"/>
                <a:cs typeface="Times New Roman" pitchFamily="18" charset="0"/>
              </a:rPr>
              <a:t>unit "transportation cost" for the model is $12, $6, or $3, depending on whether the blade is supplied from new blades, overnight sharpening, or 2-day sharpening. </a:t>
            </a:r>
            <a:r>
              <a:rPr lang="en-US" sz="2000" smtClean="0">
                <a:effectLst/>
                <a:latin typeface="Times New Roman" pitchFamily="18" charset="0"/>
                <a:cs typeface="Times New Roman" pitchFamily="18" charset="0"/>
              </a:rPr>
              <a:t>Notice </a:t>
            </a:r>
            <a:r>
              <a:rPr lang="en-US" sz="2000">
                <a:effectLst/>
                <a:latin typeface="Times New Roman" pitchFamily="18" charset="0"/>
                <a:cs typeface="Times New Roman" pitchFamily="18" charset="0"/>
              </a:rPr>
              <a:t>that the overnight service means that used blades sent at the </a:t>
            </a:r>
            <a:r>
              <a:rPr lang="en-US" sz="2000" i="1">
                <a:effectLst/>
                <a:latin typeface="Times New Roman" pitchFamily="18" charset="0"/>
                <a:cs typeface="Times New Roman" pitchFamily="18" charset="0"/>
              </a:rPr>
              <a:t>end </a:t>
            </a:r>
            <a:r>
              <a:rPr lang="en-US" sz="2000">
                <a:effectLst/>
                <a:latin typeface="Times New Roman" pitchFamily="18" charset="0"/>
                <a:cs typeface="Times New Roman" pitchFamily="18" charset="0"/>
              </a:rPr>
              <a:t>of day </a:t>
            </a:r>
            <a:r>
              <a:rPr lang="en-US" sz="2000" i="1">
                <a:effectLst/>
                <a:latin typeface="Times New Roman" pitchFamily="18" charset="0"/>
                <a:cs typeface="Times New Roman" pitchFamily="18" charset="0"/>
              </a:rPr>
              <a:t>i </a:t>
            </a:r>
            <a:r>
              <a:rPr lang="en-US" sz="2000">
                <a:effectLst/>
                <a:latin typeface="Times New Roman" pitchFamily="18" charset="0"/>
                <a:cs typeface="Times New Roman" pitchFamily="18" charset="0"/>
              </a:rPr>
              <a:t>will be available for use at the </a:t>
            </a:r>
            <a:r>
              <a:rPr lang="en-US" sz="2000" i="1">
                <a:effectLst/>
                <a:latin typeface="Times New Roman" pitchFamily="18" charset="0"/>
                <a:cs typeface="Times New Roman" pitchFamily="18" charset="0"/>
              </a:rPr>
              <a:t>start </a:t>
            </a:r>
            <a:r>
              <a:rPr lang="en-US" sz="2000">
                <a:effectLst/>
                <a:latin typeface="Times New Roman" pitchFamily="18" charset="0"/>
                <a:cs typeface="Times New Roman" pitchFamily="18" charset="0"/>
              </a:rPr>
              <a:t>of day </a:t>
            </a:r>
            <a:r>
              <a:rPr lang="en-US" sz="2000" i="1">
                <a:effectLst/>
                <a:latin typeface="Times New Roman" pitchFamily="18" charset="0"/>
                <a:cs typeface="Times New Roman" pitchFamily="18" charset="0"/>
              </a:rPr>
              <a:t>i </a:t>
            </a:r>
            <a:r>
              <a:rPr lang="en-US" sz="2000">
                <a:effectLst/>
                <a:latin typeface="Times New Roman" pitchFamily="18" charset="0"/>
                <a:cs typeface="Times New Roman" pitchFamily="18" charset="0"/>
              </a:rPr>
              <a:t>+ 1 or day </a:t>
            </a:r>
            <a:r>
              <a:rPr lang="en-US" sz="2000" i="1">
                <a:effectLst/>
                <a:latin typeface="Times New Roman" pitchFamily="18" charset="0"/>
                <a:cs typeface="Times New Roman" pitchFamily="18" charset="0"/>
              </a:rPr>
              <a:t>i </a:t>
            </a:r>
            <a:r>
              <a:rPr lang="en-US" sz="2000">
                <a:effectLst/>
                <a:latin typeface="Times New Roman" pitchFamily="18" charset="0"/>
                <a:cs typeface="Times New Roman" pitchFamily="18" charset="0"/>
              </a:rPr>
              <a:t>+ 2, because the slow 2-day service will not be available until the </a:t>
            </a:r>
            <a:r>
              <a:rPr lang="en-US" sz="2000" i="1">
                <a:effectLst/>
                <a:latin typeface="Times New Roman" pitchFamily="18" charset="0"/>
                <a:cs typeface="Times New Roman" pitchFamily="18" charset="0"/>
              </a:rPr>
              <a:t>start </a:t>
            </a:r>
            <a:r>
              <a:rPr lang="en-US" sz="2000">
                <a:effectLst/>
                <a:latin typeface="Times New Roman" pitchFamily="18" charset="0"/>
                <a:cs typeface="Times New Roman" pitchFamily="18" charset="0"/>
              </a:rPr>
              <a:t>of day </a:t>
            </a:r>
            <a:r>
              <a:rPr lang="en-US" sz="2000" i="1">
                <a:effectLst/>
                <a:latin typeface="Times New Roman" pitchFamily="18" charset="0"/>
                <a:cs typeface="Times New Roman" pitchFamily="18" charset="0"/>
              </a:rPr>
              <a:t>i </a:t>
            </a:r>
            <a:r>
              <a:rPr lang="en-US" sz="2000">
                <a:effectLst/>
                <a:latin typeface="Times New Roman" pitchFamily="18" charset="0"/>
                <a:cs typeface="Times New Roman" pitchFamily="18" charset="0"/>
              </a:rPr>
              <a:t>+ 3. </a:t>
            </a:r>
            <a:r>
              <a:rPr lang="en-US" sz="2000" smtClean="0">
                <a:effectLst/>
                <a:latin typeface="Times New Roman" pitchFamily="18" charset="0"/>
                <a:cs typeface="Times New Roman" pitchFamily="18" charset="0"/>
              </a:rPr>
              <a:t>The </a:t>
            </a:r>
            <a:r>
              <a:rPr lang="en-US" sz="2000">
                <a:effectLst/>
                <a:latin typeface="Times New Roman" pitchFamily="18" charset="0"/>
                <a:cs typeface="Times New Roman" pitchFamily="18" charset="0"/>
              </a:rPr>
              <a:t>"disposal" column is a dummy destination needed to balance the model. TIle complete model and its solution are given in Table 5.13. </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25</a:t>
            </a:fld>
            <a:endParaRPr lang="en-US" dirty="0"/>
          </a:p>
        </p:txBody>
      </p:sp>
    </p:spTree>
    <p:extLst>
      <p:ext uri="{BB962C8B-B14F-4D97-AF65-F5344CB8AC3E}">
        <p14:creationId xmlns:p14="http://schemas.microsoft.com/office/powerpoint/2010/main" val="297597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012" y="228600"/>
            <a:ext cx="8305800" cy="6363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71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marL="977900" indent="-977900" algn="l"/>
            <a:r>
              <a:rPr lang="en-US"/>
              <a:t>5.3 </a:t>
            </a:r>
            <a:r>
              <a:rPr lang="en-US" smtClean="0"/>
              <a:t>	</a:t>
            </a:r>
            <a:r>
              <a:rPr lang="en-US" b="1" smtClean="0"/>
              <a:t>THE </a:t>
            </a:r>
            <a:r>
              <a:rPr lang="en-US" b="1"/>
              <a:t>TRANSPORTATION ALGORITHM</a:t>
            </a:r>
            <a:endParaRPr lang="en-US"/>
          </a:p>
        </p:txBody>
      </p:sp>
      <p:sp>
        <p:nvSpPr>
          <p:cNvPr id="2" name="Slide Number Placeholder 1"/>
          <p:cNvSpPr>
            <a:spLocks noGrp="1"/>
          </p:cNvSpPr>
          <p:nvPr>
            <p:ph type="sldNum" sz="quarter" idx="12"/>
          </p:nvPr>
        </p:nvSpPr>
        <p:spPr/>
        <p:txBody>
          <a:bodyPr/>
          <a:lstStyle/>
          <a:p>
            <a:fld id="{4C0BDC54-7FBA-410E-843C-F866E66B0366}" type="slidenum">
              <a:rPr lang="en-US" smtClean="0"/>
              <a:pPr/>
              <a:t>27</a:t>
            </a:fld>
            <a:endParaRPr lang="en-US" dirty="0"/>
          </a:p>
        </p:txBody>
      </p:sp>
    </p:spTree>
    <p:extLst>
      <p:ext uri="{BB962C8B-B14F-4D97-AF65-F5344CB8AC3E}">
        <p14:creationId xmlns:p14="http://schemas.microsoft.com/office/powerpoint/2010/main" val="231696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TRANSPORTATION ALGORITHM</a:t>
            </a:r>
          </a:p>
        </p:txBody>
      </p:sp>
      <p:sp>
        <p:nvSpPr>
          <p:cNvPr id="6" name="Content Placeholder 5"/>
          <p:cNvSpPr>
            <a:spLocks noGrp="1"/>
          </p:cNvSpPr>
          <p:nvPr>
            <p:ph idx="1"/>
          </p:nvPr>
        </p:nvSpPr>
        <p:spPr/>
        <p:txBody>
          <a:bodyPr>
            <a:normAutofit/>
          </a:bodyPr>
          <a:lstStyle/>
          <a:p>
            <a:pPr marL="0" indent="0" algn="just">
              <a:buNone/>
            </a:pPr>
            <a:r>
              <a:rPr lang="en-US" sz="2800">
                <a:latin typeface="Times New Roman" pitchFamily="18" charset="0"/>
                <a:cs typeface="Times New Roman" pitchFamily="18" charset="0"/>
              </a:rPr>
              <a:t>The transportation algorithm follows the </a:t>
            </a:r>
            <a:r>
              <a:rPr lang="en-US" sz="2800" i="1">
                <a:latin typeface="Times New Roman" pitchFamily="18" charset="0"/>
                <a:cs typeface="Times New Roman" pitchFamily="18" charset="0"/>
              </a:rPr>
              <a:t>exact steps </a:t>
            </a:r>
            <a:r>
              <a:rPr lang="en-US" sz="2800">
                <a:latin typeface="Times New Roman" pitchFamily="18" charset="0"/>
                <a:cs typeface="Times New Roman" pitchFamily="18" charset="0"/>
              </a:rPr>
              <a:t>of the simplex method (Chapter 3</a:t>
            </a:r>
            <a:r>
              <a:rPr lang="en-US" sz="2800" smtClean="0">
                <a:latin typeface="Times New Roman" pitchFamily="18" charset="0"/>
                <a:cs typeface="Times New Roman" pitchFamily="18" charset="0"/>
              </a:rPr>
              <a:t>). However</a:t>
            </a:r>
            <a:r>
              <a:rPr lang="en-US" sz="2800">
                <a:latin typeface="Times New Roman" pitchFamily="18" charset="0"/>
                <a:cs typeface="Times New Roman" pitchFamily="18" charset="0"/>
              </a:rPr>
              <a:t>, instead of using the regular simplex tableau, we take advantage of the </a:t>
            </a:r>
            <a:r>
              <a:rPr lang="en-US" sz="2800" smtClean="0">
                <a:latin typeface="Times New Roman" pitchFamily="18" charset="0"/>
                <a:cs typeface="Times New Roman" pitchFamily="18" charset="0"/>
              </a:rPr>
              <a:t>special structure </a:t>
            </a:r>
            <a:r>
              <a:rPr lang="en-US" sz="2800">
                <a:latin typeface="Times New Roman" pitchFamily="18" charset="0"/>
                <a:cs typeface="Times New Roman" pitchFamily="18" charset="0"/>
              </a:rPr>
              <a:t>of the transportation model to organize the computations in a more </a:t>
            </a:r>
            <a:r>
              <a:rPr lang="en-US" sz="2800" smtClean="0">
                <a:latin typeface="Times New Roman" pitchFamily="18" charset="0"/>
                <a:cs typeface="Times New Roman" pitchFamily="18" charset="0"/>
              </a:rPr>
              <a:t>convenient form</a:t>
            </a:r>
            <a:r>
              <a:rPr lang="en-US" sz="2800">
                <a:latin typeface="Times New Roman" pitchFamily="18" charset="0"/>
                <a:cs typeface="Times New Roman" pitchFamily="18" charset="0"/>
              </a:rPr>
              <a:t>.</a:t>
            </a: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28</a:t>
            </a:fld>
            <a:endParaRPr lang="en-US" dirty="0"/>
          </a:p>
        </p:txBody>
      </p:sp>
    </p:spTree>
    <p:extLst>
      <p:ext uri="{BB962C8B-B14F-4D97-AF65-F5344CB8AC3E}">
        <p14:creationId xmlns:p14="http://schemas.microsoft.com/office/powerpoint/2010/main" val="9820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TRANSPORTATION ALGORITHM</a:t>
            </a:r>
          </a:p>
        </p:txBody>
      </p:sp>
      <p:sp>
        <p:nvSpPr>
          <p:cNvPr id="6" name="Content Placeholder 5"/>
          <p:cNvSpPr>
            <a:spLocks noGrp="1"/>
          </p:cNvSpPr>
          <p:nvPr>
            <p:ph idx="1"/>
          </p:nvPr>
        </p:nvSpPr>
        <p:spPr>
          <a:xfrm>
            <a:off x="1141116" y="2362200"/>
            <a:ext cx="10211096" cy="3429003"/>
          </a:xfrm>
        </p:spPr>
        <p:txBody>
          <a:bodyPr>
            <a:normAutofit fontScale="92500"/>
          </a:bodyPr>
          <a:lstStyle/>
          <a:p>
            <a:pPr marL="1087438" indent="-1087438" algn="just">
              <a:buNone/>
            </a:pPr>
            <a:r>
              <a:rPr lang="en-US" sz="2800">
                <a:latin typeface="Times New Roman" pitchFamily="18" charset="0"/>
                <a:cs typeface="Times New Roman" pitchFamily="18" charset="0"/>
              </a:rPr>
              <a:t>Step 1. </a:t>
            </a:r>
            <a:r>
              <a:rPr lang="en-US" sz="2800" smtClean="0">
                <a:latin typeface="Times New Roman" pitchFamily="18" charset="0"/>
                <a:cs typeface="Times New Roman" pitchFamily="18" charset="0"/>
              </a:rPr>
              <a:t>	Determine </a:t>
            </a:r>
            <a:r>
              <a:rPr lang="en-US" sz="2800">
                <a:latin typeface="Times New Roman" pitchFamily="18" charset="0"/>
                <a:cs typeface="Times New Roman" pitchFamily="18" charset="0"/>
              </a:rPr>
              <a:t>a </a:t>
            </a:r>
            <a:r>
              <a:rPr lang="en-US" sz="2800" i="1">
                <a:latin typeface="Times New Roman" pitchFamily="18" charset="0"/>
                <a:cs typeface="Times New Roman" pitchFamily="18" charset="0"/>
              </a:rPr>
              <a:t>starting </a:t>
            </a:r>
            <a:r>
              <a:rPr lang="en-US" sz="2800">
                <a:latin typeface="Times New Roman" pitchFamily="18" charset="0"/>
                <a:cs typeface="Times New Roman" pitchFamily="18" charset="0"/>
              </a:rPr>
              <a:t>basic feasible solution, and go to step 2.</a:t>
            </a:r>
          </a:p>
          <a:p>
            <a:pPr marL="1087438" indent="-1087438" algn="just">
              <a:buNone/>
            </a:pPr>
            <a:r>
              <a:rPr lang="en-US" sz="2800">
                <a:latin typeface="Times New Roman" pitchFamily="18" charset="0"/>
                <a:cs typeface="Times New Roman" pitchFamily="18" charset="0"/>
              </a:rPr>
              <a:t>Step 2. </a:t>
            </a:r>
            <a:r>
              <a:rPr lang="en-US" sz="2800" smtClean="0">
                <a:latin typeface="Times New Roman" pitchFamily="18" charset="0"/>
                <a:cs typeface="Times New Roman" pitchFamily="18" charset="0"/>
              </a:rPr>
              <a:t>	Use </a:t>
            </a:r>
            <a:r>
              <a:rPr lang="en-US" sz="2800">
                <a:latin typeface="Times New Roman" pitchFamily="18" charset="0"/>
                <a:cs typeface="Times New Roman" pitchFamily="18" charset="0"/>
              </a:rPr>
              <a:t>the optimality condition of the simplex method to determine </a:t>
            </a:r>
            <a:r>
              <a:rPr lang="en-US" sz="2800" smtClean="0">
                <a:latin typeface="Times New Roman" pitchFamily="18" charset="0"/>
                <a:cs typeface="Times New Roman" pitchFamily="18" charset="0"/>
              </a:rPr>
              <a:t>the </a:t>
            </a:r>
            <a:r>
              <a:rPr lang="en-US" sz="2800" i="1" smtClean="0">
                <a:latin typeface="Times New Roman" pitchFamily="18" charset="0"/>
                <a:cs typeface="Times New Roman" pitchFamily="18" charset="0"/>
              </a:rPr>
              <a:t>entering </a:t>
            </a:r>
            <a:r>
              <a:rPr lang="en-US" sz="2800" i="1">
                <a:latin typeface="Times New Roman" pitchFamily="18" charset="0"/>
                <a:cs typeface="Times New Roman" pitchFamily="18" charset="0"/>
              </a:rPr>
              <a:t>variable </a:t>
            </a:r>
            <a:r>
              <a:rPr lang="en-US" sz="2800">
                <a:latin typeface="Times New Roman" pitchFamily="18" charset="0"/>
                <a:cs typeface="Times New Roman" pitchFamily="18" charset="0"/>
              </a:rPr>
              <a:t>from among all the nonbasic variables. If the </a:t>
            </a:r>
            <a:r>
              <a:rPr lang="en-US" sz="2800" smtClean="0">
                <a:latin typeface="Times New Roman" pitchFamily="18" charset="0"/>
                <a:cs typeface="Times New Roman" pitchFamily="18" charset="0"/>
              </a:rPr>
              <a:t>optimality condition </a:t>
            </a:r>
            <a:r>
              <a:rPr lang="en-US" sz="2800">
                <a:latin typeface="Times New Roman" pitchFamily="18" charset="0"/>
                <a:cs typeface="Times New Roman" pitchFamily="18" charset="0"/>
              </a:rPr>
              <a:t>is satisfied, stop. Otherwise, go to step 3.</a:t>
            </a:r>
          </a:p>
          <a:p>
            <a:pPr marL="1087438" indent="-1087438" algn="just">
              <a:buNone/>
            </a:pPr>
            <a:r>
              <a:rPr lang="en-US" sz="2800">
                <a:latin typeface="Times New Roman" pitchFamily="18" charset="0"/>
                <a:cs typeface="Times New Roman" pitchFamily="18" charset="0"/>
              </a:rPr>
              <a:t>Step 3. </a:t>
            </a:r>
            <a:r>
              <a:rPr lang="en-US" sz="2800" smtClean="0">
                <a:latin typeface="Times New Roman" pitchFamily="18" charset="0"/>
                <a:cs typeface="Times New Roman" pitchFamily="18" charset="0"/>
              </a:rPr>
              <a:t>	Use </a:t>
            </a:r>
            <a:r>
              <a:rPr lang="en-US" sz="2800">
                <a:latin typeface="Times New Roman" pitchFamily="18" charset="0"/>
                <a:cs typeface="Times New Roman" pitchFamily="18" charset="0"/>
              </a:rPr>
              <a:t>the feasibility condition of the simplex method to determine the </a:t>
            </a:r>
            <a:r>
              <a:rPr lang="en-US" sz="2800" i="1" smtClean="0">
                <a:latin typeface="Times New Roman" pitchFamily="18" charset="0"/>
                <a:cs typeface="Times New Roman" pitchFamily="18" charset="0"/>
              </a:rPr>
              <a:t>leaving variable </a:t>
            </a:r>
            <a:r>
              <a:rPr lang="en-US" sz="2800">
                <a:latin typeface="Times New Roman" pitchFamily="18" charset="0"/>
                <a:cs typeface="Times New Roman" pitchFamily="18" charset="0"/>
              </a:rPr>
              <a:t>from among all the current basic variables, and find the new basic solution</a:t>
            </a:r>
            <a:r>
              <a:rPr lang="en-US" sz="2800" smtClean="0">
                <a:latin typeface="Times New Roman" pitchFamily="18" charset="0"/>
                <a:cs typeface="Times New Roman" pitchFamily="18" charset="0"/>
              </a:rPr>
              <a:t>. Return </a:t>
            </a:r>
            <a:r>
              <a:rPr lang="en-US" sz="2800">
                <a:latin typeface="Times New Roman" pitchFamily="18" charset="0"/>
                <a:cs typeface="Times New Roman" pitchFamily="18" charset="0"/>
              </a:rPr>
              <a:t>to step 2.</a:t>
            </a: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29</a:t>
            </a:fld>
            <a:endParaRPr lang="en-US" dirty="0"/>
          </a:p>
        </p:txBody>
      </p:sp>
    </p:spTree>
    <p:extLst>
      <p:ext uri="{BB962C8B-B14F-4D97-AF65-F5344CB8AC3E}">
        <p14:creationId xmlns:p14="http://schemas.microsoft.com/office/powerpoint/2010/main" val="283998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TRANSPORTATION ALGORITHM</a:t>
            </a:r>
          </a:p>
        </p:txBody>
      </p:sp>
      <p:sp>
        <p:nvSpPr>
          <p:cNvPr id="6" name="Content Placeholder 5"/>
          <p:cNvSpPr>
            <a:spLocks noGrp="1"/>
          </p:cNvSpPr>
          <p:nvPr>
            <p:ph idx="1"/>
          </p:nvPr>
        </p:nvSpPr>
        <p:spPr>
          <a:xfrm>
            <a:off x="1141116" y="2362200"/>
            <a:ext cx="10211096" cy="3429003"/>
          </a:xfrm>
        </p:spPr>
        <p:txBody>
          <a:bodyPr>
            <a:normAutofit/>
          </a:bodyPr>
          <a:lstStyle/>
          <a:p>
            <a:pPr marL="0" indent="0">
              <a:buNone/>
            </a:pPr>
            <a:r>
              <a:rPr lang="en-US" sz="2800">
                <a:latin typeface="Times New Roman" pitchFamily="18" charset="0"/>
                <a:cs typeface="Times New Roman" pitchFamily="18" charset="0"/>
              </a:rPr>
              <a:t>The special structure of the transportation problem allows securing a </a:t>
            </a:r>
            <a:r>
              <a:rPr lang="en-US" sz="2800" smtClean="0">
                <a:latin typeface="Times New Roman" pitchFamily="18" charset="0"/>
                <a:cs typeface="Times New Roman" pitchFamily="18" charset="0"/>
              </a:rPr>
              <a:t>nonartificiaI starting </a:t>
            </a:r>
            <a:r>
              <a:rPr lang="en-US" sz="2800">
                <a:latin typeface="Times New Roman" pitchFamily="18" charset="0"/>
                <a:cs typeface="Times New Roman" pitchFamily="18" charset="0"/>
              </a:rPr>
              <a:t>basic solution using one of three </a:t>
            </a:r>
            <a:r>
              <a:rPr lang="en-US" sz="2800" smtClean="0">
                <a:latin typeface="Times New Roman" pitchFamily="18" charset="0"/>
                <a:cs typeface="Times New Roman" pitchFamily="18" charset="0"/>
              </a:rPr>
              <a:t>methods</a:t>
            </a:r>
          </a:p>
          <a:p>
            <a:pPr marL="0" indent="0">
              <a:buNone/>
            </a:pPr>
            <a:r>
              <a:rPr lang="en-US" sz="2800">
                <a:latin typeface="Times New Roman" pitchFamily="18" charset="0"/>
                <a:cs typeface="Times New Roman" pitchFamily="18" charset="0"/>
              </a:rPr>
              <a:t>1. Northwest-corner method</a:t>
            </a:r>
          </a:p>
          <a:p>
            <a:pPr marL="0" indent="0">
              <a:buNone/>
            </a:pPr>
            <a:r>
              <a:rPr lang="en-US" sz="2800">
                <a:latin typeface="Times New Roman" pitchFamily="18" charset="0"/>
                <a:cs typeface="Times New Roman" pitchFamily="18" charset="0"/>
              </a:rPr>
              <a:t>2. Least-cost method</a:t>
            </a:r>
          </a:p>
          <a:p>
            <a:pPr marL="0" indent="0">
              <a:buNone/>
            </a:pPr>
            <a:r>
              <a:rPr lang="en-US" sz="2800">
                <a:latin typeface="Times New Roman" pitchFamily="18" charset="0"/>
                <a:cs typeface="Times New Roman" pitchFamily="18" charset="0"/>
              </a:rPr>
              <a:t>3. Vogel approximation method</a:t>
            </a: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30</a:t>
            </a:fld>
            <a:endParaRPr lang="en-US" dirty="0"/>
          </a:p>
        </p:txBody>
      </p:sp>
    </p:spTree>
    <p:extLst>
      <p:ext uri="{BB962C8B-B14F-4D97-AF65-F5344CB8AC3E}">
        <p14:creationId xmlns:p14="http://schemas.microsoft.com/office/powerpoint/2010/main" val="75263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TRANSPORTATION ALGORITHM</a:t>
            </a:r>
          </a:p>
        </p:txBody>
      </p:sp>
      <p:sp>
        <p:nvSpPr>
          <p:cNvPr id="6" name="Content Placeholder 5"/>
          <p:cNvSpPr>
            <a:spLocks noGrp="1"/>
          </p:cNvSpPr>
          <p:nvPr>
            <p:ph idx="1"/>
          </p:nvPr>
        </p:nvSpPr>
        <p:spPr>
          <a:xfrm>
            <a:off x="1141116" y="2362200"/>
            <a:ext cx="10211096" cy="3429003"/>
          </a:xfrm>
        </p:spPr>
        <p:txBody>
          <a:bodyPr>
            <a:normAutofit/>
          </a:bodyPr>
          <a:lstStyle/>
          <a:p>
            <a:pPr marL="0" indent="457200" algn="just">
              <a:buNone/>
            </a:pPr>
            <a:r>
              <a:rPr lang="en-US" sz="2800">
                <a:latin typeface="Times New Roman" pitchFamily="18" charset="0"/>
                <a:cs typeface="Times New Roman" pitchFamily="18" charset="0"/>
              </a:rPr>
              <a:t>The three methods differ in the "quality" of the starting basic solution they produce, </a:t>
            </a:r>
            <a:r>
              <a:rPr lang="en-US" sz="2800" smtClean="0">
                <a:latin typeface="Times New Roman" pitchFamily="18" charset="0"/>
                <a:cs typeface="Times New Roman" pitchFamily="18" charset="0"/>
              </a:rPr>
              <a:t>in the </a:t>
            </a:r>
            <a:r>
              <a:rPr lang="en-US" sz="2800">
                <a:latin typeface="Times New Roman" pitchFamily="18" charset="0"/>
                <a:cs typeface="Times New Roman" pitchFamily="18" charset="0"/>
              </a:rPr>
              <a:t>sense that a better starting solution yields a smaller objective value. In general</a:t>
            </a:r>
            <a:r>
              <a:rPr lang="en-US" sz="2800" smtClean="0">
                <a:latin typeface="Times New Roman" pitchFamily="18" charset="0"/>
                <a:cs typeface="Times New Roman" pitchFamily="18" charset="0"/>
              </a:rPr>
              <a:t>, though </a:t>
            </a:r>
            <a:r>
              <a:rPr lang="en-US" sz="2800">
                <a:latin typeface="Times New Roman" pitchFamily="18" charset="0"/>
                <a:cs typeface="Times New Roman" pitchFamily="18" charset="0"/>
              </a:rPr>
              <a:t>not always, the Vogel method yields the best starting basic solution, and </a:t>
            </a:r>
            <a:r>
              <a:rPr lang="en-US" sz="2800" smtClean="0">
                <a:latin typeface="Times New Roman" pitchFamily="18" charset="0"/>
                <a:cs typeface="Times New Roman" pitchFamily="18" charset="0"/>
              </a:rPr>
              <a:t>the northwest-corner </a:t>
            </a:r>
            <a:r>
              <a:rPr lang="en-US" sz="2800">
                <a:latin typeface="Times New Roman" pitchFamily="18" charset="0"/>
                <a:cs typeface="Times New Roman" pitchFamily="18" charset="0"/>
              </a:rPr>
              <a:t>method yields the worst. The tradeoff is that the </a:t>
            </a:r>
            <a:r>
              <a:rPr lang="en-US" sz="2800" smtClean="0">
                <a:latin typeface="Times New Roman" pitchFamily="18" charset="0"/>
                <a:cs typeface="Times New Roman" pitchFamily="18" charset="0"/>
              </a:rPr>
              <a:t>northwest-corner method </a:t>
            </a:r>
            <a:r>
              <a:rPr lang="en-US" sz="2800">
                <a:latin typeface="Times New Roman" pitchFamily="18" charset="0"/>
                <a:cs typeface="Times New Roman" pitchFamily="18" charset="0"/>
              </a:rPr>
              <a:t>involves the least amount of computations.</a:t>
            </a: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31</a:t>
            </a:fld>
            <a:endParaRPr lang="en-US" dirty="0"/>
          </a:p>
        </p:txBody>
      </p:sp>
    </p:spTree>
    <p:extLst>
      <p:ext uri="{BB962C8B-B14F-4D97-AF65-F5344CB8AC3E}">
        <p14:creationId xmlns:p14="http://schemas.microsoft.com/office/powerpoint/2010/main" val="95192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762000"/>
            <a:ext cx="11515858"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566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175" y="390525"/>
            <a:ext cx="9896475" cy="607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94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457200"/>
            <a:ext cx="11049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85" y="2036374"/>
            <a:ext cx="11392903"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65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55" y="-10510"/>
            <a:ext cx="10602913" cy="657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83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685800"/>
            <a:ext cx="11027229"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0024"/>
          <a:stretch/>
        </p:blipFill>
        <p:spPr bwMode="auto">
          <a:xfrm>
            <a:off x="445106" y="2971800"/>
            <a:ext cx="10822164"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258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282" t="40573" r="1282"/>
          <a:stretch/>
        </p:blipFill>
        <p:spPr bwMode="auto">
          <a:xfrm>
            <a:off x="150812" y="685800"/>
            <a:ext cx="11195749"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181762"/>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06" y="376239"/>
            <a:ext cx="11504612" cy="5438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328560"/>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117" y="685800"/>
            <a:ext cx="1139859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3867611"/>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0"/>
              <a:t>Iterative Computations of the Transportation Algorithm</a:t>
            </a:r>
            <a:endParaRPr lang="en-US"/>
          </a:p>
        </p:txBody>
      </p:sp>
      <p:sp>
        <p:nvSpPr>
          <p:cNvPr id="6" name="Content Placeholder 5"/>
          <p:cNvSpPr>
            <a:spLocks noGrp="1"/>
          </p:cNvSpPr>
          <p:nvPr>
            <p:ph idx="1"/>
          </p:nvPr>
        </p:nvSpPr>
        <p:spPr>
          <a:xfrm>
            <a:off x="684212" y="2362200"/>
            <a:ext cx="10896600" cy="3429003"/>
          </a:xfrm>
        </p:spPr>
        <p:txBody>
          <a:bodyPr>
            <a:noAutofit/>
          </a:bodyPr>
          <a:lstStyle/>
          <a:p>
            <a:pPr marL="0" indent="0" algn="just">
              <a:buNone/>
            </a:pPr>
            <a:r>
              <a:rPr lang="en-US" sz="2400">
                <a:latin typeface="Times New Roman" pitchFamily="18" charset="0"/>
                <a:cs typeface="Times New Roman" pitchFamily="18" charset="0"/>
              </a:rPr>
              <a:t>After determining the starting solution (using any of the three methods in Section 5.3.1</a:t>
            </a:r>
            <a:r>
              <a:rPr lang="en-US" sz="2400" smtClean="0">
                <a:latin typeface="Times New Roman" pitchFamily="18" charset="0"/>
                <a:cs typeface="Times New Roman" pitchFamily="18" charset="0"/>
              </a:rPr>
              <a:t>), we </a:t>
            </a:r>
            <a:r>
              <a:rPr lang="en-US" sz="2400">
                <a:latin typeface="Times New Roman" pitchFamily="18" charset="0"/>
                <a:cs typeface="Times New Roman" pitchFamily="18" charset="0"/>
              </a:rPr>
              <a:t>use the following algorithm to </a:t>
            </a:r>
            <a:r>
              <a:rPr lang="en-US" sz="2400" smtClean="0">
                <a:latin typeface="Times New Roman" pitchFamily="18" charset="0"/>
                <a:cs typeface="Times New Roman" pitchFamily="18" charset="0"/>
              </a:rPr>
              <a:t>determine </a:t>
            </a:r>
            <a:r>
              <a:rPr lang="en-US" sz="2400">
                <a:latin typeface="Times New Roman" pitchFamily="18" charset="0"/>
                <a:cs typeface="Times New Roman" pitchFamily="18" charset="0"/>
              </a:rPr>
              <a:t>the optimum solution</a:t>
            </a:r>
            <a:r>
              <a:rPr lang="en-US" sz="2400" smtClean="0">
                <a:latin typeface="Times New Roman" pitchFamily="18" charset="0"/>
                <a:cs typeface="Times New Roman" pitchFamily="18" charset="0"/>
              </a:rPr>
              <a:t>:</a:t>
            </a:r>
          </a:p>
          <a:p>
            <a:pPr marL="1308100" indent="-1308100" algn="just">
              <a:buNone/>
            </a:pPr>
            <a:r>
              <a:rPr lang="en-US" sz="2400">
                <a:latin typeface="Times New Roman" pitchFamily="18" charset="0"/>
                <a:cs typeface="Times New Roman" pitchFamily="18" charset="0"/>
              </a:rPr>
              <a:t>Step 1. </a:t>
            </a:r>
            <a:r>
              <a:rPr lang="en-US" sz="2400" smtClean="0">
                <a:latin typeface="Times New Roman" pitchFamily="18" charset="0"/>
                <a:cs typeface="Times New Roman" pitchFamily="18" charset="0"/>
              </a:rPr>
              <a:t>	Use </a:t>
            </a:r>
            <a:r>
              <a:rPr lang="en-US" sz="2400">
                <a:latin typeface="Times New Roman" pitchFamily="18" charset="0"/>
                <a:cs typeface="Times New Roman" pitchFamily="18" charset="0"/>
              </a:rPr>
              <a:t>the simplex </a:t>
            </a:r>
            <a:r>
              <a:rPr lang="en-US" sz="2400" i="1">
                <a:latin typeface="Times New Roman" pitchFamily="18" charset="0"/>
                <a:cs typeface="Times New Roman" pitchFamily="18" charset="0"/>
              </a:rPr>
              <a:t>optimality condition </a:t>
            </a:r>
            <a:r>
              <a:rPr lang="en-US" sz="2400">
                <a:latin typeface="Times New Roman" pitchFamily="18" charset="0"/>
                <a:cs typeface="Times New Roman" pitchFamily="18" charset="0"/>
              </a:rPr>
              <a:t>to determine the </a:t>
            </a:r>
            <a:r>
              <a:rPr lang="en-US" sz="2400" i="1">
                <a:latin typeface="Times New Roman" pitchFamily="18" charset="0"/>
                <a:cs typeface="Times New Roman" pitchFamily="18" charset="0"/>
              </a:rPr>
              <a:t>entering variable </a:t>
            </a:r>
            <a:r>
              <a:rPr lang="en-US" sz="2400">
                <a:latin typeface="Times New Roman" pitchFamily="18" charset="0"/>
                <a:cs typeface="Times New Roman" pitchFamily="18" charset="0"/>
              </a:rPr>
              <a:t>as </a:t>
            </a:r>
            <a:r>
              <a:rPr lang="en-US" sz="2400" smtClean="0">
                <a:latin typeface="Times New Roman" pitchFamily="18" charset="0"/>
                <a:cs typeface="Times New Roman" pitchFamily="18" charset="0"/>
              </a:rPr>
              <a:t>the current </a:t>
            </a:r>
            <a:r>
              <a:rPr lang="en-US" sz="2400">
                <a:latin typeface="Times New Roman" pitchFamily="18" charset="0"/>
                <a:cs typeface="Times New Roman" pitchFamily="18" charset="0"/>
              </a:rPr>
              <a:t>nonbasic variable that can improve the solution. If the optimality </a:t>
            </a:r>
            <a:r>
              <a:rPr lang="en-US" sz="2400" smtClean="0">
                <a:latin typeface="Times New Roman" pitchFamily="18" charset="0"/>
                <a:cs typeface="Times New Roman" pitchFamily="18" charset="0"/>
              </a:rPr>
              <a:t>condition is </a:t>
            </a:r>
            <a:r>
              <a:rPr lang="en-US" sz="2400">
                <a:latin typeface="Times New Roman" pitchFamily="18" charset="0"/>
                <a:cs typeface="Times New Roman" pitchFamily="18" charset="0"/>
              </a:rPr>
              <a:t>satisfied, stop. Otherwise, go to step 2.</a:t>
            </a:r>
          </a:p>
          <a:p>
            <a:pPr marL="1308100" indent="-1308100" algn="just">
              <a:buNone/>
            </a:pPr>
            <a:r>
              <a:rPr lang="en-US" sz="2400">
                <a:latin typeface="Times New Roman" pitchFamily="18" charset="0"/>
                <a:cs typeface="Times New Roman" pitchFamily="18" charset="0"/>
              </a:rPr>
              <a:t>Step 2. </a:t>
            </a:r>
            <a:r>
              <a:rPr lang="en-US" sz="2400" smtClean="0">
                <a:latin typeface="Times New Roman" pitchFamily="18" charset="0"/>
                <a:cs typeface="Times New Roman" pitchFamily="18" charset="0"/>
              </a:rPr>
              <a:t>	Determine </a:t>
            </a:r>
            <a:r>
              <a:rPr lang="en-US" sz="2400">
                <a:latin typeface="Times New Roman" pitchFamily="18" charset="0"/>
                <a:cs typeface="Times New Roman" pitchFamily="18" charset="0"/>
              </a:rPr>
              <a:t>the </a:t>
            </a:r>
            <a:r>
              <a:rPr lang="en-US" sz="2400" i="1">
                <a:latin typeface="Times New Roman" pitchFamily="18" charset="0"/>
                <a:cs typeface="Times New Roman" pitchFamily="18" charset="0"/>
              </a:rPr>
              <a:t>leaving variable </a:t>
            </a:r>
            <a:r>
              <a:rPr lang="en-US" sz="2400">
                <a:latin typeface="Times New Roman" pitchFamily="18" charset="0"/>
                <a:cs typeface="Times New Roman" pitchFamily="18" charset="0"/>
              </a:rPr>
              <a:t>using the simplex </a:t>
            </a:r>
            <a:r>
              <a:rPr lang="en-US" sz="2400" i="1">
                <a:latin typeface="Times New Roman" pitchFamily="18" charset="0"/>
                <a:cs typeface="Times New Roman" pitchFamily="18" charset="0"/>
              </a:rPr>
              <a:t>feasibility condition. </a:t>
            </a:r>
            <a:r>
              <a:rPr lang="en-US" sz="2400" smtClean="0">
                <a:latin typeface="Times New Roman" pitchFamily="18" charset="0"/>
                <a:cs typeface="Times New Roman" pitchFamily="18" charset="0"/>
              </a:rPr>
              <a:t>Change the </a:t>
            </a:r>
            <a:r>
              <a:rPr lang="en-US" sz="2400">
                <a:latin typeface="Times New Roman" pitchFamily="18" charset="0"/>
                <a:cs typeface="Times New Roman" pitchFamily="18" charset="0"/>
              </a:rPr>
              <a:t>basis, and return to step 1</a:t>
            </a:r>
            <a:r>
              <a:rPr lang="en-US" sz="2400" smtClean="0">
                <a:latin typeface="Times New Roman" pitchFamily="18" charset="0"/>
                <a:cs typeface="Times New Roman" pitchFamily="18" charset="0"/>
              </a:rPr>
              <a:t>.</a:t>
            </a:r>
          </a:p>
          <a:p>
            <a:pPr marL="0" indent="0" algn="just">
              <a:buNone/>
            </a:pPr>
            <a:r>
              <a:rPr lang="en-US" sz="2400">
                <a:latin typeface="Times New Roman" pitchFamily="18" charset="0"/>
                <a:cs typeface="Times New Roman" pitchFamily="18" charset="0"/>
              </a:rPr>
              <a:t>The optimality and feasibility conditions do not involve the familiar row </a:t>
            </a:r>
            <a:r>
              <a:rPr lang="en-US" sz="2400" smtClean="0">
                <a:latin typeface="Times New Roman" pitchFamily="18" charset="0"/>
                <a:cs typeface="Times New Roman" pitchFamily="18" charset="0"/>
              </a:rPr>
              <a:t>operations used </a:t>
            </a:r>
            <a:r>
              <a:rPr lang="en-US" sz="2400">
                <a:latin typeface="Times New Roman" pitchFamily="18" charset="0"/>
                <a:cs typeface="Times New Roman" pitchFamily="18" charset="0"/>
              </a:rPr>
              <a:t>in the simplex method. Instead, the special structure of the </a:t>
            </a:r>
            <a:r>
              <a:rPr lang="en-US" sz="2400" smtClean="0">
                <a:latin typeface="Times New Roman" pitchFamily="18" charset="0"/>
                <a:cs typeface="Times New Roman" pitchFamily="18" charset="0"/>
              </a:rPr>
              <a:t>transportation model </a:t>
            </a:r>
            <a:r>
              <a:rPr lang="en-US" sz="2400">
                <a:latin typeface="Times New Roman" pitchFamily="18" charset="0"/>
                <a:cs typeface="Times New Roman" pitchFamily="18" charset="0"/>
              </a:rPr>
              <a:t>allows simpler computations.</a:t>
            </a: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40</a:t>
            </a:fld>
            <a:endParaRPr lang="en-US" dirty="0"/>
          </a:p>
        </p:txBody>
      </p:sp>
    </p:spTree>
    <p:extLst>
      <p:ext uri="{BB962C8B-B14F-4D97-AF65-F5344CB8AC3E}">
        <p14:creationId xmlns:p14="http://schemas.microsoft.com/office/powerpoint/2010/main" val="225939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685800"/>
            <a:ext cx="11233288"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564432"/>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671513"/>
            <a:ext cx="8905875" cy="551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3576446"/>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2" y="457200"/>
            <a:ext cx="990725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569436"/>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1" y="381000"/>
            <a:ext cx="11070167"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026365"/>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949" y="838200"/>
            <a:ext cx="10988738" cy="432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658844"/>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 y="423863"/>
            <a:ext cx="12106275" cy="601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522098"/>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613"/>
            <a:ext cx="12188825" cy="595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840517"/>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962" y="533400"/>
            <a:ext cx="10896600" cy="4461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454346"/>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2" y="581117"/>
            <a:ext cx="10895012" cy="5695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630852"/>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3"/>
            <a:ext cx="12477750" cy="677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7191072"/>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838"/>
            <a:ext cx="12382500" cy="641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378770"/>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2" y="457200"/>
            <a:ext cx="11420098"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505741"/>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a:t>5.4 </a:t>
            </a:r>
            <a:r>
              <a:rPr lang="en-US" b="1"/>
              <a:t>THE ASSIGNMENT MODEL</a:t>
            </a:r>
            <a:endParaRPr lang="en-US"/>
          </a:p>
        </p:txBody>
      </p:sp>
      <p:sp>
        <p:nvSpPr>
          <p:cNvPr id="2" name="Slide Number Placeholder 1"/>
          <p:cNvSpPr>
            <a:spLocks noGrp="1"/>
          </p:cNvSpPr>
          <p:nvPr>
            <p:ph type="sldNum" sz="quarter" idx="12"/>
          </p:nvPr>
        </p:nvSpPr>
        <p:spPr/>
        <p:txBody>
          <a:bodyPr/>
          <a:lstStyle/>
          <a:p>
            <a:fld id="{4C0BDC54-7FBA-410E-843C-F866E66B0366}" type="slidenum">
              <a:rPr lang="en-US" smtClean="0"/>
              <a:pPr/>
              <a:t>53</a:t>
            </a:fld>
            <a:endParaRPr lang="en-US" dirty="0"/>
          </a:p>
        </p:txBody>
      </p:sp>
    </p:spTree>
    <p:extLst>
      <p:ext uri="{BB962C8B-B14F-4D97-AF65-F5344CB8AC3E}">
        <p14:creationId xmlns:p14="http://schemas.microsoft.com/office/powerpoint/2010/main" val="138059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ASSIGNMENT MODEL</a:t>
            </a:r>
          </a:p>
        </p:txBody>
      </p:sp>
      <p:sp>
        <p:nvSpPr>
          <p:cNvPr id="6" name="Content Placeholder 5"/>
          <p:cNvSpPr>
            <a:spLocks noGrp="1"/>
          </p:cNvSpPr>
          <p:nvPr>
            <p:ph idx="1"/>
          </p:nvPr>
        </p:nvSpPr>
        <p:spPr/>
        <p:txBody>
          <a:bodyPr>
            <a:normAutofit fontScale="70000" lnSpcReduction="20000"/>
          </a:bodyPr>
          <a:lstStyle/>
          <a:p>
            <a:pPr marL="0" indent="473075" algn="just">
              <a:buNone/>
            </a:pPr>
            <a:r>
              <a:rPr lang="en-US">
                <a:effectLst/>
                <a:latin typeface="Times New Roman" pitchFamily="18" charset="0"/>
                <a:cs typeface="Times New Roman" pitchFamily="18" charset="0"/>
              </a:rPr>
              <a:t>"The best person for the job" is an apt description of the assignment model. The situation can be illustrated by the assignment of workers with varying degrees of skill to jobs. A job that happens to match a worker's skill costs less than one in which the operator is not as skillful. The objective of the model is to determine the minimum-cost assignment of workers to jobs. </a:t>
            </a:r>
            <a:r>
              <a:rPr lang="en-US" smtClean="0">
                <a:effectLst/>
                <a:latin typeface="Times New Roman" pitchFamily="18" charset="0"/>
                <a:cs typeface="Times New Roman" pitchFamily="18" charset="0"/>
              </a:rPr>
              <a:t>The </a:t>
            </a:r>
            <a:r>
              <a:rPr lang="en-US">
                <a:effectLst/>
                <a:latin typeface="Times New Roman" pitchFamily="18" charset="0"/>
                <a:cs typeface="Times New Roman" pitchFamily="18" charset="0"/>
              </a:rPr>
              <a:t>general assignment model with </a:t>
            </a:r>
            <a:r>
              <a:rPr lang="en-US" i="1">
                <a:effectLst/>
                <a:latin typeface="Times New Roman" pitchFamily="18" charset="0"/>
                <a:cs typeface="Times New Roman" pitchFamily="18" charset="0"/>
              </a:rPr>
              <a:t>n </a:t>
            </a:r>
            <a:r>
              <a:rPr lang="en-US">
                <a:effectLst/>
                <a:latin typeface="Times New Roman" pitchFamily="18" charset="0"/>
                <a:cs typeface="Times New Roman" pitchFamily="18" charset="0"/>
              </a:rPr>
              <a:t>workers and </a:t>
            </a:r>
            <a:r>
              <a:rPr lang="en-US" i="1">
                <a:effectLst/>
                <a:latin typeface="Times New Roman" pitchFamily="18" charset="0"/>
                <a:cs typeface="Times New Roman" pitchFamily="18" charset="0"/>
              </a:rPr>
              <a:t>n </a:t>
            </a:r>
            <a:r>
              <a:rPr lang="en-US">
                <a:effectLst/>
                <a:latin typeface="Times New Roman" pitchFamily="18" charset="0"/>
                <a:cs typeface="Times New Roman" pitchFamily="18" charset="0"/>
              </a:rPr>
              <a:t>jobs is represented in Table </a:t>
            </a:r>
            <a:r>
              <a:rPr lang="en-US" smtClean="0">
                <a:effectLst/>
                <a:latin typeface="Times New Roman" pitchFamily="18" charset="0"/>
                <a:cs typeface="Times New Roman" pitchFamily="18" charset="0"/>
              </a:rPr>
              <a:t>5.31 </a:t>
            </a:r>
          </a:p>
          <a:p>
            <a:pPr marL="0" indent="473075" algn="just">
              <a:buNone/>
            </a:pPr>
            <a:r>
              <a:rPr lang="en-US">
                <a:effectLst/>
                <a:latin typeface="Times New Roman" pitchFamily="18" charset="0"/>
                <a:cs typeface="Times New Roman" pitchFamily="18" charset="0"/>
              </a:rPr>
              <a:t>The element </a:t>
            </a:r>
            <a:r>
              <a:rPr lang="en-US" i="1">
                <a:effectLst/>
                <a:latin typeface="Times New Roman" pitchFamily="18" charset="0"/>
                <a:cs typeface="Times New Roman" pitchFamily="18" charset="0"/>
              </a:rPr>
              <a:t>Cij </a:t>
            </a:r>
            <a:r>
              <a:rPr lang="en-US">
                <a:effectLst/>
                <a:latin typeface="Times New Roman" pitchFamily="18" charset="0"/>
                <a:cs typeface="Times New Roman" pitchFamily="18" charset="0"/>
              </a:rPr>
              <a:t>represents the cost of assigning worker </a:t>
            </a:r>
            <a:r>
              <a:rPr lang="en-US" i="1">
                <a:effectLst/>
                <a:latin typeface="Times New Roman" pitchFamily="18" charset="0"/>
                <a:cs typeface="Times New Roman" pitchFamily="18" charset="0"/>
              </a:rPr>
              <a:t>i </a:t>
            </a:r>
            <a:r>
              <a:rPr lang="en-US">
                <a:effectLst/>
                <a:latin typeface="Times New Roman" pitchFamily="18" charset="0"/>
                <a:cs typeface="Times New Roman" pitchFamily="18" charset="0"/>
              </a:rPr>
              <a:t>to job </a:t>
            </a:r>
            <a:r>
              <a:rPr lang="en-US" i="1">
                <a:effectLst/>
                <a:latin typeface="Times New Roman" pitchFamily="18" charset="0"/>
                <a:cs typeface="Times New Roman" pitchFamily="18" charset="0"/>
              </a:rPr>
              <a:t>j (i, j = </a:t>
            </a:r>
            <a:r>
              <a:rPr lang="en-US">
                <a:effectLst/>
                <a:latin typeface="Times New Roman" pitchFamily="18" charset="0"/>
                <a:cs typeface="Times New Roman" pitchFamily="18" charset="0"/>
              </a:rPr>
              <a:t>1, 2, ... , </a:t>
            </a:r>
            <a:r>
              <a:rPr lang="en-US" i="1">
                <a:effectLst/>
                <a:latin typeface="Times New Roman" pitchFamily="18" charset="0"/>
                <a:cs typeface="Times New Roman" pitchFamily="18" charset="0"/>
              </a:rPr>
              <a:t>n). </a:t>
            </a:r>
            <a:r>
              <a:rPr lang="en-US">
                <a:effectLst/>
                <a:latin typeface="Times New Roman" pitchFamily="18" charset="0"/>
                <a:cs typeface="Times New Roman" pitchFamily="18" charset="0"/>
              </a:rPr>
              <a:t>There is no loss of generality in assuming that the number of workers always equals the number of jobs, because we can always add fictitious workers or fictitious jobs to satisfy this assumption</a:t>
            </a:r>
            <a:endParaRPr lang="en-US">
              <a:latin typeface="Times New Roman" pitchFamily="18" charset="0"/>
              <a:cs typeface="Times New Roman" pitchFamily="18" charset="0"/>
            </a:endParaRP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54</a:t>
            </a:fld>
            <a:endParaRPr lang="en-US" dirty="0"/>
          </a:p>
        </p:txBody>
      </p:sp>
    </p:spTree>
    <p:extLst>
      <p:ext uri="{BB962C8B-B14F-4D97-AF65-F5344CB8AC3E}">
        <p14:creationId xmlns:p14="http://schemas.microsoft.com/office/powerpoint/2010/main" val="57294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THE ASSIGNMENT MODEL</a:t>
            </a:r>
          </a:p>
        </p:txBody>
      </p:sp>
      <p:sp>
        <p:nvSpPr>
          <p:cNvPr id="6" name="Content Placeholder 5"/>
          <p:cNvSpPr>
            <a:spLocks noGrp="1"/>
          </p:cNvSpPr>
          <p:nvPr>
            <p:ph idx="1"/>
          </p:nvPr>
        </p:nvSpPr>
        <p:spPr>
          <a:xfrm>
            <a:off x="608012" y="2362200"/>
            <a:ext cx="10896600" cy="3429003"/>
          </a:xfrm>
        </p:spPr>
        <p:txBody>
          <a:bodyPr>
            <a:noAutofit/>
          </a:bodyPr>
          <a:lstStyle/>
          <a:p>
            <a:pPr marL="0" indent="457200" algn="just">
              <a:spcBef>
                <a:spcPts val="0"/>
              </a:spcBef>
              <a:spcAft>
                <a:spcPts val="0"/>
              </a:spcAft>
              <a:buNone/>
            </a:pPr>
            <a:r>
              <a:rPr lang="en-US" sz="2400" smtClean="0">
                <a:effectLst/>
                <a:latin typeface="Times New Roman" pitchFamily="18" charset="0"/>
                <a:cs typeface="Times New Roman" pitchFamily="18" charset="0"/>
              </a:rPr>
              <a:t>The </a:t>
            </a:r>
            <a:r>
              <a:rPr lang="en-US" sz="2400">
                <a:effectLst/>
                <a:latin typeface="Times New Roman" pitchFamily="18" charset="0"/>
                <a:cs typeface="Times New Roman" pitchFamily="18" charset="0"/>
              </a:rPr>
              <a:t>assignment model is actually a special case of the transportation model in which the workers represent the sources, and the jobs represent the destinations. </a:t>
            </a:r>
            <a:endParaRPr lang="en-US" sz="2400" smtClean="0">
              <a:effectLst/>
              <a:latin typeface="Times New Roman" pitchFamily="18" charset="0"/>
              <a:cs typeface="Times New Roman" pitchFamily="18" charset="0"/>
            </a:endParaRPr>
          </a:p>
          <a:p>
            <a:pPr marL="0" indent="457200" algn="just">
              <a:spcBef>
                <a:spcPts val="0"/>
              </a:spcBef>
              <a:spcAft>
                <a:spcPts val="0"/>
              </a:spcAft>
              <a:buNone/>
            </a:pPr>
            <a:r>
              <a:rPr lang="en-US" sz="2400" smtClean="0">
                <a:effectLst/>
                <a:latin typeface="Times New Roman" pitchFamily="18" charset="0"/>
                <a:cs typeface="Times New Roman" pitchFamily="18" charset="0"/>
              </a:rPr>
              <a:t>The </a:t>
            </a:r>
            <a:r>
              <a:rPr lang="en-US" sz="2400">
                <a:effectLst/>
                <a:latin typeface="Times New Roman" pitchFamily="18" charset="0"/>
                <a:cs typeface="Times New Roman" pitchFamily="18" charset="0"/>
              </a:rPr>
              <a:t>supply (demand) amount at each source (destination) exactly equals 1. The cost of "transporting" worker </a:t>
            </a:r>
            <a:r>
              <a:rPr lang="en-US" sz="2400" i="1">
                <a:effectLst/>
                <a:latin typeface="Times New Roman" pitchFamily="18" charset="0"/>
                <a:cs typeface="Times New Roman" pitchFamily="18" charset="0"/>
              </a:rPr>
              <a:t>i </a:t>
            </a:r>
            <a:r>
              <a:rPr lang="en-US" sz="2400">
                <a:effectLst/>
                <a:latin typeface="Times New Roman" pitchFamily="18" charset="0"/>
                <a:cs typeface="Times New Roman" pitchFamily="18" charset="0"/>
              </a:rPr>
              <a:t>to job </a:t>
            </a:r>
            <a:r>
              <a:rPr lang="en-US" sz="2400" i="1">
                <a:effectLst/>
                <a:latin typeface="Times New Roman" pitchFamily="18" charset="0"/>
                <a:cs typeface="Times New Roman" pitchFamily="18" charset="0"/>
              </a:rPr>
              <a:t>j </a:t>
            </a:r>
            <a:r>
              <a:rPr lang="en-US" sz="2400">
                <a:effectLst/>
                <a:latin typeface="Times New Roman" pitchFamily="18" charset="0"/>
                <a:cs typeface="Times New Roman" pitchFamily="18" charset="0"/>
              </a:rPr>
              <a:t>is </a:t>
            </a:r>
            <a:r>
              <a:rPr lang="en-US" sz="2400" i="1">
                <a:effectLst/>
                <a:latin typeface="Times New Roman" pitchFamily="18" charset="0"/>
                <a:cs typeface="Times New Roman" pitchFamily="18" charset="0"/>
              </a:rPr>
              <a:t>Cij' </a:t>
            </a:r>
            <a:r>
              <a:rPr lang="en-US" sz="2400">
                <a:effectLst/>
                <a:latin typeface="Times New Roman" pitchFamily="18" charset="0"/>
                <a:cs typeface="Times New Roman" pitchFamily="18" charset="0"/>
              </a:rPr>
              <a:t>In effect, the assignment model can be solved directly as a regular transportation modeL Nevertheless, the fact that all the supply and demand amounts equal 1 has led to the development of a simple solution algorithm called the Hungarian method. Although the new solution method appears totally unrelated to the transportation model, the algorithm is actually rooted in the simplex method,just as the transportation model is. </a:t>
            </a:r>
            <a:endParaRPr lang="en-US" sz="4000">
              <a:latin typeface="Times New Roman" pitchFamily="18" charset="0"/>
              <a:cs typeface="Times New Roman" pitchFamily="18" charset="0"/>
            </a:endParaRPr>
          </a:p>
        </p:txBody>
      </p:sp>
      <p:sp>
        <p:nvSpPr>
          <p:cNvPr id="4" name="Slide Number Placeholder 3"/>
          <p:cNvSpPr>
            <a:spLocks noGrp="1"/>
          </p:cNvSpPr>
          <p:nvPr>
            <p:ph type="sldNum" sz="quarter" idx="4294967295"/>
          </p:nvPr>
        </p:nvSpPr>
        <p:spPr>
          <a:xfrm>
            <a:off x="11637963" y="6248400"/>
            <a:ext cx="550862" cy="365125"/>
          </a:xfrm>
        </p:spPr>
        <p:txBody>
          <a:bodyPr/>
          <a:lstStyle/>
          <a:p>
            <a:fld id="{4C0BDC54-7FBA-410E-843C-F866E66B0366}" type="slidenum">
              <a:rPr lang="en-US" smtClean="0"/>
              <a:pPr/>
              <a:t>55</a:t>
            </a:fld>
            <a:endParaRPr lang="en-US" dirty="0"/>
          </a:p>
        </p:txBody>
      </p:sp>
    </p:spTree>
    <p:extLst>
      <p:ext uri="{BB962C8B-B14F-4D97-AF65-F5344CB8AC3E}">
        <p14:creationId xmlns:p14="http://schemas.microsoft.com/office/powerpoint/2010/main" val="136784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228600"/>
            <a:ext cx="8483359" cy="6051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751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0"/>
              <a:t>The Hungarian MethodS</a:t>
            </a:r>
            <a:endParaRPr lang="en-US"/>
          </a:p>
        </p:txBody>
      </p:sp>
      <p:sp>
        <p:nvSpPr>
          <p:cNvPr id="4" name="Content Placeholder 3"/>
          <p:cNvSpPr>
            <a:spLocks noGrp="1"/>
          </p:cNvSpPr>
          <p:nvPr>
            <p:ph idx="1"/>
          </p:nvPr>
        </p:nvSpPr>
        <p:spPr/>
        <p:txBody>
          <a:bodyPr>
            <a:normAutofit fontScale="85000" lnSpcReduction="20000"/>
          </a:bodyPr>
          <a:lstStyle/>
          <a:p>
            <a:pPr marL="0" indent="0" algn="just">
              <a:buNone/>
            </a:pPr>
            <a:r>
              <a:rPr lang="en-US">
                <a:latin typeface="Times New Roman" pitchFamily="18" charset="0"/>
                <a:cs typeface="Times New Roman" pitchFamily="18" charset="0"/>
              </a:rPr>
              <a:t>The assignment problem will be solved by the Hungarian method. </a:t>
            </a:r>
            <a:endParaRPr lang="en-US" smtClean="0">
              <a:latin typeface="Times New Roman" pitchFamily="18" charset="0"/>
              <a:cs typeface="Times New Roman" pitchFamily="18" charset="0"/>
            </a:endParaRPr>
          </a:p>
          <a:p>
            <a:pPr marL="1150938" indent="-1150938" algn="just">
              <a:buNone/>
            </a:pPr>
            <a:r>
              <a:rPr lang="en-US" smtClean="0">
                <a:latin typeface="Times New Roman" pitchFamily="18" charset="0"/>
                <a:cs typeface="Times New Roman" pitchFamily="18" charset="0"/>
              </a:rPr>
              <a:t>Step </a:t>
            </a:r>
            <a:r>
              <a:rPr lang="en-US">
                <a:latin typeface="Times New Roman" pitchFamily="18" charset="0"/>
                <a:cs typeface="Times New Roman" pitchFamily="18" charset="0"/>
              </a:rPr>
              <a:t>1. </a:t>
            </a:r>
            <a:r>
              <a:rPr lang="en-US" smtClean="0">
                <a:latin typeface="Times New Roman" pitchFamily="18" charset="0"/>
                <a:cs typeface="Times New Roman" pitchFamily="18" charset="0"/>
              </a:rPr>
              <a:t>	For </a:t>
            </a:r>
            <a:r>
              <a:rPr lang="en-US">
                <a:latin typeface="Times New Roman" pitchFamily="18" charset="0"/>
                <a:cs typeface="Times New Roman" pitchFamily="18" charset="0"/>
              </a:rPr>
              <a:t>the original cost matrix, identify each row's minimum, and subtract it from all </a:t>
            </a:r>
            <a:r>
              <a:rPr lang="en-US" smtClean="0">
                <a:latin typeface="Times New Roman" pitchFamily="18" charset="0"/>
                <a:cs typeface="Times New Roman" pitchFamily="18" charset="0"/>
              </a:rPr>
              <a:t>the entries </a:t>
            </a:r>
            <a:r>
              <a:rPr lang="en-US">
                <a:latin typeface="Times New Roman" pitchFamily="18" charset="0"/>
                <a:cs typeface="Times New Roman" pitchFamily="18" charset="0"/>
              </a:rPr>
              <a:t>of the row</a:t>
            </a:r>
            <a:r>
              <a:rPr lang="en-US" smtClean="0">
                <a:latin typeface="Times New Roman" pitchFamily="18" charset="0"/>
                <a:cs typeface="Times New Roman" pitchFamily="18" charset="0"/>
              </a:rPr>
              <a:t>.</a:t>
            </a:r>
          </a:p>
          <a:p>
            <a:pPr marL="1150938" indent="-1150938" algn="just">
              <a:buNone/>
            </a:pPr>
            <a:r>
              <a:rPr lang="en-US" b="1">
                <a:latin typeface="Times New Roman" pitchFamily="18" charset="0"/>
                <a:cs typeface="Times New Roman" pitchFamily="18" charset="0"/>
              </a:rPr>
              <a:t>Step </a:t>
            </a:r>
            <a:r>
              <a:rPr lang="en-US">
                <a:latin typeface="Times New Roman" pitchFamily="18" charset="0"/>
                <a:cs typeface="Times New Roman" pitchFamily="18" charset="0"/>
              </a:rPr>
              <a:t>2. </a:t>
            </a:r>
            <a:r>
              <a:rPr lang="en-US" smtClean="0">
                <a:latin typeface="Times New Roman" pitchFamily="18" charset="0"/>
                <a:cs typeface="Times New Roman" pitchFamily="18" charset="0"/>
              </a:rPr>
              <a:t>	For </a:t>
            </a:r>
            <a:r>
              <a:rPr lang="en-US">
                <a:latin typeface="Times New Roman" pitchFamily="18" charset="0"/>
                <a:cs typeface="Times New Roman" pitchFamily="18" charset="0"/>
              </a:rPr>
              <a:t>the matrix resulting from step 1, identify each column's minimum, and subtract </a:t>
            </a:r>
            <a:r>
              <a:rPr lang="en-US" smtClean="0">
                <a:latin typeface="Times New Roman" pitchFamily="18" charset="0"/>
                <a:cs typeface="Times New Roman" pitchFamily="18" charset="0"/>
              </a:rPr>
              <a:t>it from </a:t>
            </a:r>
            <a:r>
              <a:rPr lang="en-US">
                <a:latin typeface="Times New Roman" pitchFamily="18" charset="0"/>
                <a:cs typeface="Times New Roman" pitchFamily="18" charset="0"/>
              </a:rPr>
              <a:t>all the entries of the column.</a:t>
            </a:r>
          </a:p>
          <a:p>
            <a:pPr marL="1150938" indent="-1150938" algn="just">
              <a:buNone/>
            </a:pPr>
            <a:r>
              <a:rPr lang="en-US" b="1">
                <a:latin typeface="Times New Roman" pitchFamily="18" charset="0"/>
                <a:cs typeface="Times New Roman" pitchFamily="18" charset="0"/>
              </a:rPr>
              <a:t>Step </a:t>
            </a:r>
            <a:r>
              <a:rPr lang="en-US">
                <a:latin typeface="Times New Roman" pitchFamily="18" charset="0"/>
                <a:cs typeface="Times New Roman" pitchFamily="18" charset="0"/>
              </a:rPr>
              <a:t>3. </a:t>
            </a:r>
            <a:r>
              <a:rPr lang="en-US" smtClean="0">
                <a:latin typeface="Times New Roman" pitchFamily="18" charset="0"/>
                <a:cs typeface="Times New Roman" pitchFamily="18" charset="0"/>
              </a:rPr>
              <a:t>	Identify </a:t>
            </a:r>
            <a:r>
              <a:rPr lang="en-US">
                <a:latin typeface="Times New Roman" pitchFamily="18" charset="0"/>
                <a:cs typeface="Times New Roman" pitchFamily="18" charset="0"/>
              </a:rPr>
              <a:t>the optimal solution as the feasible assignment associated with the zero </a:t>
            </a:r>
            <a:r>
              <a:rPr lang="en-US" smtClean="0">
                <a:latin typeface="Times New Roman" pitchFamily="18" charset="0"/>
                <a:cs typeface="Times New Roman" pitchFamily="18" charset="0"/>
              </a:rPr>
              <a:t>elements of </a:t>
            </a:r>
            <a:r>
              <a:rPr lang="en-US">
                <a:latin typeface="Times New Roman" pitchFamily="18" charset="0"/>
                <a:cs typeface="Times New Roman" pitchFamily="18" charset="0"/>
              </a:rPr>
              <a:t>the matrix obtained in step 2.</a:t>
            </a:r>
          </a:p>
        </p:txBody>
      </p:sp>
      <p:sp>
        <p:nvSpPr>
          <p:cNvPr id="2" name="Slide Number Placeholder 1"/>
          <p:cNvSpPr>
            <a:spLocks noGrp="1"/>
          </p:cNvSpPr>
          <p:nvPr>
            <p:ph type="sldNum" sz="quarter" idx="4294967295"/>
          </p:nvPr>
        </p:nvSpPr>
        <p:spPr>
          <a:xfrm>
            <a:off x="11637963" y="6248400"/>
            <a:ext cx="550862" cy="365125"/>
          </a:xfrm>
        </p:spPr>
        <p:txBody>
          <a:bodyPr/>
          <a:lstStyle/>
          <a:p>
            <a:fld id="{4C0BDC54-7FBA-410E-843C-F866E66B0366}" type="slidenum">
              <a:rPr lang="en-US" smtClean="0"/>
              <a:pPr/>
              <a:t>57</a:t>
            </a:fld>
            <a:endParaRPr lang="en-US" dirty="0"/>
          </a:p>
        </p:txBody>
      </p:sp>
    </p:spTree>
    <p:extLst>
      <p:ext uri="{BB962C8B-B14F-4D97-AF65-F5344CB8AC3E}">
        <p14:creationId xmlns:p14="http://schemas.microsoft.com/office/powerpoint/2010/main" val="115129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a:t>
            </a:r>
            <a:r>
              <a:rPr lang="en-US" smtClean="0"/>
              <a:t>5.4-1</a:t>
            </a:r>
            <a:endParaRPr lang="en-US"/>
          </a:p>
        </p:txBody>
      </p:sp>
      <p:sp>
        <p:nvSpPr>
          <p:cNvPr id="3" name="Content Placeholder 2"/>
          <p:cNvSpPr>
            <a:spLocks noGrp="1"/>
          </p:cNvSpPr>
          <p:nvPr>
            <p:ph idx="1"/>
          </p:nvPr>
        </p:nvSpPr>
        <p:spPr/>
        <p:txBody>
          <a:bodyPr>
            <a:normAutofit fontScale="85000" lnSpcReduction="20000"/>
          </a:bodyPr>
          <a:lstStyle/>
          <a:p>
            <a:pPr marL="0" indent="457200" algn="just">
              <a:buNone/>
            </a:pPr>
            <a:r>
              <a:rPr lang="en-US">
                <a:effectLst/>
                <a:latin typeface="Times New Roman" pitchFamily="18" charset="0"/>
                <a:cs typeface="Times New Roman" pitchFamily="18" charset="0"/>
              </a:rPr>
              <a:t>Joe Klyne's three children, John, Karen, and Terri, want to earn some money to take care of personal expenses during a school trip to the local zoo. Mr. Klyne has chosen three chores for his children: mowing the lawn, painting the garage door, and washing the family cars. To avoid anticipated sibling competition, he asks them to submit (secret) bids for what they feel is fair pay for each of the three chores. The understanding is that aU three children will abide by their father's decision as to who gets which chore. Table 5.32 summarizes the bids received. Based on this information, how should Mr. Klyne assign the chores? </a:t>
            </a: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167847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914400"/>
            <a:ext cx="887730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993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779" y="914400"/>
            <a:ext cx="10153265"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76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011" y="533400"/>
            <a:ext cx="1003416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622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88" y="671513"/>
            <a:ext cx="11144250" cy="551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80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1" y="533400"/>
            <a:ext cx="11428461"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8437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457200"/>
            <a:ext cx="11453117"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77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011" y="1143000"/>
            <a:ext cx="10790945"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73607"/>
          <a:stretch/>
        </p:blipFill>
        <p:spPr bwMode="auto">
          <a:xfrm>
            <a:off x="1018954" y="5029200"/>
            <a:ext cx="10479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67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2" y="926032"/>
            <a:ext cx="9573768" cy="1588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6984385"/>
      </p:ext>
    </p:extLst>
  </p:cSld>
  <p:clrMapOvr>
    <a:masterClrMapping/>
  </p:clrMapOvr>
  <p:transition spd="slow">
    <p:push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2" y="948248"/>
            <a:ext cx="7274746" cy="4961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81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6568" y="685800"/>
            <a:ext cx="8470244" cy="5682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422552"/>
      </p:ext>
    </p:extLst>
  </p:cSld>
  <p:clrMapOvr>
    <a:masterClrMapping/>
  </p:clrMapOvr>
  <p:transition spd="slow">
    <p:push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12" y="228600"/>
            <a:ext cx="8610600" cy="627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8546955"/>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91" y="0"/>
            <a:ext cx="1218882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381000"/>
            <a:ext cx="8305800" cy="6157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8104672"/>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942b8260b31d1d56637c976f274ebfdcc0e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Black Tie</Template>
  <TotalTime>0</TotalTime>
  <Words>2212</Words>
  <Application>Microsoft Office PowerPoint</Application>
  <PresentationFormat>Custom</PresentationFormat>
  <Paragraphs>148</Paragraphs>
  <Slides>70</Slides>
  <Notes>1</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Mesh</vt:lpstr>
      <vt:lpstr>  Transportation Model and Its Variance </vt:lpstr>
      <vt:lpstr>5.1  DEFINITION OF THE TRANSPORTATION MODEL</vt:lpstr>
      <vt:lpstr>definition</vt:lpstr>
      <vt:lpstr>definition</vt:lpstr>
      <vt:lpstr>PowerPoint Presentation</vt:lpstr>
      <vt:lpstr>Example 5.1-1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5.2  NONTRADITIONAL TRANSPORTATION MODELS</vt:lpstr>
      <vt:lpstr>NONTRADITIONAL TRANSPORTATION MODELS</vt:lpstr>
      <vt:lpstr>Example 5.2-1  (Production-Inventory Control)</vt:lpstr>
      <vt:lpstr>Example 5.2-1  (Production-Inventory Control)</vt:lpstr>
      <vt:lpstr>Example 5.2-1  (Production-Inventory Control)</vt:lpstr>
      <vt:lpstr>PowerPoint Presentation</vt:lpstr>
      <vt:lpstr>PowerPoint Presentation</vt:lpstr>
      <vt:lpstr>PowerPoint Presentation</vt:lpstr>
      <vt:lpstr>Example 5.2-2  (Tool Sharpening)</vt:lpstr>
      <vt:lpstr>Example 5.2-2  (Tool Sharpening)</vt:lpstr>
      <vt:lpstr>Example 5.2-2  (Tool Sharpening)</vt:lpstr>
      <vt:lpstr>PowerPoint Presentation</vt:lpstr>
      <vt:lpstr>5.3  THE TRANSPORTATION ALGORITHM</vt:lpstr>
      <vt:lpstr>THE TRANSPORTATION ALGORITHM</vt:lpstr>
      <vt:lpstr>THE TRANSPORTATION ALGORITHM</vt:lpstr>
      <vt:lpstr>THE TRANSPORTATION ALGORITHM</vt:lpstr>
      <vt:lpstr>THE TRANSPORTATION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Iterative Computations of the Transportation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5.4 THE ASSIGNMENT MODEL</vt:lpstr>
      <vt:lpstr>THE ASSIGNMENT MODEL</vt:lpstr>
      <vt:lpstr>THE ASSIGNMENT MODEL</vt:lpstr>
      <vt:lpstr>PowerPoint Presentation</vt:lpstr>
      <vt:lpstr>The Hungarian MethodS</vt:lpstr>
      <vt:lpstr>Example 5.4-1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2014-11-30T13:15:11Z</dcterms:created>
  <dcterms:modified xsi:type="dcterms:W3CDTF">2018-04-10T03:41:38Z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