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7" r:id="rId1"/>
  </p:sldMasterIdLst>
  <p:notesMasterIdLst>
    <p:notesMasterId r:id="rId76"/>
  </p:notesMasterIdLst>
  <p:sldIdLst>
    <p:sldId id="257" r:id="rId2"/>
    <p:sldId id="265" r:id="rId3"/>
    <p:sldId id="266" r:id="rId4"/>
    <p:sldId id="267" r:id="rId5"/>
    <p:sldId id="268" r:id="rId6"/>
    <p:sldId id="345" r:id="rId7"/>
    <p:sldId id="269" r:id="rId8"/>
    <p:sldId id="270" r:id="rId9"/>
    <p:sldId id="271" r:id="rId10"/>
    <p:sldId id="272" r:id="rId11"/>
    <p:sldId id="273" r:id="rId12"/>
    <p:sldId id="274" r:id="rId13"/>
    <p:sldId id="346" r:id="rId14"/>
    <p:sldId id="338" r:id="rId15"/>
    <p:sldId id="347" r:id="rId16"/>
    <p:sldId id="276" r:id="rId17"/>
    <p:sldId id="277" r:id="rId18"/>
    <p:sldId id="278" r:id="rId19"/>
    <p:sldId id="279" r:id="rId20"/>
    <p:sldId id="280" r:id="rId21"/>
    <p:sldId id="281" r:id="rId22"/>
    <p:sldId id="282" r:id="rId23"/>
    <p:sldId id="283" r:id="rId24"/>
    <p:sldId id="284" r:id="rId25"/>
    <p:sldId id="285" r:id="rId26"/>
    <p:sldId id="286" r:id="rId27"/>
    <p:sldId id="348" r:id="rId28"/>
    <p:sldId id="351" r:id="rId29"/>
    <p:sldId id="352" r:id="rId30"/>
    <p:sldId id="287" r:id="rId31"/>
    <p:sldId id="288" r:id="rId32"/>
    <p:sldId id="289" r:id="rId33"/>
    <p:sldId id="290" r:id="rId34"/>
    <p:sldId id="291" r:id="rId35"/>
    <p:sldId id="292" r:id="rId36"/>
    <p:sldId id="293" r:id="rId37"/>
    <p:sldId id="294" r:id="rId38"/>
    <p:sldId id="295" r:id="rId39"/>
    <p:sldId id="296" r:id="rId40"/>
    <p:sldId id="297" r:id="rId41"/>
    <p:sldId id="339" r:id="rId42"/>
    <p:sldId id="340" r:id="rId43"/>
    <p:sldId id="353" r:id="rId44"/>
    <p:sldId id="301" r:id="rId45"/>
    <p:sldId id="342" r:id="rId46"/>
    <p:sldId id="341" r:id="rId47"/>
    <p:sldId id="313" r:id="rId48"/>
    <p:sldId id="314" r:id="rId49"/>
    <p:sldId id="315" r:id="rId50"/>
    <p:sldId id="354" r:id="rId51"/>
    <p:sldId id="344" r:id="rId52"/>
    <p:sldId id="317" r:id="rId53"/>
    <p:sldId id="318" r:id="rId54"/>
    <p:sldId id="319" r:id="rId55"/>
    <p:sldId id="320" r:id="rId56"/>
    <p:sldId id="321" r:id="rId57"/>
    <p:sldId id="322" r:id="rId58"/>
    <p:sldId id="323" r:id="rId59"/>
    <p:sldId id="324" r:id="rId60"/>
    <p:sldId id="355" r:id="rId61"/>
    <p:sldId id="356" r:id="rId62"/>
    <p:sldId id="357" r:id="rId63"/>
    <p:sldId id="358" r:id="rId64"/>
    <p:sldId id="328" r:id="rId65"/>
    <p:sldId id="329" r:id="rId66"/>
    <p:sldId id="330" r:id="rId67"/>
    <p:sldId id="331" r:id="rId68"/>
    <p:sldId id="332" r:id="rId69"/>
    <p:sldId id="343" r:id="rId70"/>
    <p:sldId id="333" r:id="rId71"/>
    <p:sldId id="334" r:id="rId72"/>
    <p:sldId id="360" r:id="rId73"/>
    <p:sldId id="312" r:id="rId74"/>
    <p:sldId id="336" r:id="rId75"/>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Arial" pitchFamily="34" charset="0"/>
      </a:defRPr>
    </a:lvl1pPr>
    <a:lvl2pPr marL="457200" algn="l" defTabSz="457200" rtl="0" fontAlgn="base">
      <a:spcBef>
        <a:spcPct val="0"/>
      </a:spcBef>
      <a:spcAft>
        <a:spcPct val="0"/>
      </a:spcAft>
      <a:defRPr kern="1200">
        <a:solidFill>
          <a:schemeClr val="tx1"/>
        </a:solidFill>
        <a:latin typeface="Arial" pitchFamily="34" charset="0"/>
        <a:ea typeface="+mn-ea"/>
        <a:cs typeface="Arial" pitchFamily="34" charset="0"/>
      </a:defRPr>
    </a:lvl2pPr>
    <a:lvl3pPr marL="914400" algn="l" defTabSz="457200"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defTabSz="457200"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defTabSz="457200"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1608">
          <p15:clr>
            <a:srgbClr val="A4A3A4"/>
          </p15:clr>
        </p15:guide>
        <p15:guide id="2" pos="28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18" autoAdjust="0"/>
    <p:restoredTop sz="97907" autoAdjust="0"/>
  </p:normalViewPr>
  <p:slideViewPr>
    <p:cSldViewPr snapToGrid="0" snapToObjects="1">
      <p:cViewPr>
        <p:scale>
          <a:sx n="90" d="100"/>
          <a:sy n="90" d="100"/>
        </p:scale>
        <p:origin x="-72" y="-102"/>
      </p:cViewPr>
      <p:guideLst>
        <p:guide orient="horz" pos="1608"/>
        <p:guide pos="2888"/>
      </p:guideLst>
    </p:cSldViewPr>
  </p:slideViewPr>
  <p:notesTextViewPr>
    <p:cViewPr>
      <p:scale>
        <a:sx n="100" d="100"/>
        <a:sy n="100" d="100"/>
      </p:scale>
      <p:origin x="0" y="0"/>
    </p:cViewPr>
  </p:notesTextViewPr>
  <p:sorterViewPr>
    <p:cViewPr>
      <p:scale>
        <a:sx n="150" d="100"/>
        <a:sy n="150" d="100"/>
      </p:scale>
      <p:origin x="0" y="56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5FE96A17-0FE3-4ACC-B58B-E6B889F24D94}" type="datetimeFigureOut">
              <a:rPr lang="en-US"/>
              <a:pPr>
                <a:defRPr/>
              </a:pPr>
              <a:t>3/5/2018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4F2102C6-C32D-438A-8FD3-57C079DA06C9}" type="slidenum">
              <a:rPr lang="en-US"/>
              <a:pPr>
                <a:defRPr/>
              </a:pPr>
              <a:t>‹#›</a:t>
            </a:fld>
            <a:endParaRPr lang="en-US"/>
          </a:p>
        </p:txBody>
      </p:sp>
    </p:spTree>
    <p:extLst>
      <p:ext uri="{BB962C8B-B14F-4D97-AF65-F5344CB8AC3E}">
        <p14:creationId xmlns:p14="http://schemas.microsoft.com/office/powerpoint/2010/main" val="4085071022"/>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CA54585-2EF0-4FD9-91E7-486BC6C1840E}" type="slidenum">
              <a:rPr lang="en-AU" altLang="en-US"/>
              <a:pPr fontAlgn="base">
                <a:spcBef>
                  <a:spcPct val="0"/>
                </a:spcBef>
                <a:spcAft>
                  <a:spcPct val="0"/>
                </a:spcAft>
              </a:pPr>
              <a:t>2</a:t>
            </a:fld>
            <a:endParaRPr lang="en-AU" altLang="en-US"/>
          </a:p>
        </p:txBody>
      </p:sp>
      <p:sp>
        <p:nvSpPr>
          <p:cNvPr id="184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788253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5C09D03-FB45-4B37-BD6C-89AECEACC5C2}" type="slidenum">
              <a:rPr lang="en-AU" altLang="en-US"/>
              <a:pPr fontAlgn="base">
                <a:spcBef>
                  <a:spcPct val="0"/>
                </a:spcBef>
                <a:spcAft>
                  <a:spcPct val="0"/>
                </a:spcAft>
              </a:pPr>
              <a:t>3</a:t>
            </a:fld>
            <a:endParaRPr lang="en-AU" altLang="en-US"/>
          </a:p>
        </p:txBody>
      </p:sp>
      <p:sp>
        <p:nvSpPr>
          <p:cNvPr id="204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60794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5AE3D3B-D655-477B-8E87-15B2CF47E75E}" type="slidenum">
              <a:rPr lang="en-AU" altLang="en-US"/>
              <a:pPr fontAlgn="base">
                <a:spcBef>
                  <a:spcPct val="0"/>
                </a:spcBef>
                <a:spcAft>
                  <a:spcPct val="0"/>
                </a:spcAft>
              </a:pPr>
              <a:t>4</a:t>
            </a:fld>
            <a:endParaRPr lang="en-AU" altLang="en-US"/>
          </a:p>
        </p:txBody>
      </p:sp>
      <p:sp>
        <p:nvSpPr>
          <p:cNvPr id="225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872267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AE69B06-7975-46A1-BB56-BD1339EA5612}" type="slidenum">
              <a:rPr lang="en-AU" altLang="en-US"/>
              <a:pPr fontAlgn="base">
                <a:spcBef>
                  <a:spcPct val="0"/>
                </a:spcBef>
                <a:spcAft>
                  <a:spcPct val="0"/>
                </a:spcAft>
              </a:pPr>
              <a:t>5</a:t>
            </a:fld>
            <a:endParaRPr lang="en-AU" altLang="en-US"/>
          </a:p>
        </p:txBody>
      </p:sp>
      <p:sp>
        <p:nvSpPr>
          <p:cNvPr id="245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8369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AE69B06-7975-46A1-BB56-BD1339EA5612}" type="slidenum">
              <a:rPr lang="en-AU" altLang="en-US"/>
              <a:pPr fontAlgn="base">
                <a:spcBef>
                  <a:spcPct val="0"/>
                </a:spcBef>
                <a:spcAft>
                  <a:spcPct val="0"/>
                </a:spcAft>
              </a:pPr>
              <a:t>6</a:t>
            </a:fld>
            <a:endParaRPr lang="en-AU" altLang="en-US"/>
          </a:p>
        </p:txBody>
      </p:sp>
      <p:sp>
        <p:nvSpPr>
          <p:cNvPr id="245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8369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430179D-F8BC-4DCE-B86B-BFE344AE888E}" type="slidenum">
              <a:rPr lang="en-AU" altLang="en-US"/>
              <a:pPr fontAlgn="base">
                <a:spcBef>
                  <a:spcPct val="0"/>
                </a:spcBef>
                <a:spcAft>
                  <a:spcPct val="0"/>
                </a:spcAft>
              </a:pPr>
              <a:t>7</a:t>
            </a:fld>
            <a:endParaRPr lang="en-AU" altLang="en-US"/>
          </a:p>
        </p:txBody>
      </p:sp>
      <p:sp>
        <p:nvSpPr>
          <p:cNvPr id="266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274056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93702A5-FC0E-4DC0-99B5-3FF967BC846C}" type="slidenum">
              <a:rPr lang="en-AU" altLang="en-US"/>
              <a:pPr fontAlgn="base">
                <a:spcBef>
                  <a:spcPct val="0"/>
                </a:spcBef>
                <a:spcAft>
                  <a:spcPct val="0"/>
                </a:spcAft>
              </a:pPr>
              <a:t>8</a:t>
            </a:fld>
            <a:endParaRPr lang="en-AU" altLang="en-US"/>
          </a:p>
        </p:txBody>
      </p:sp>
      <p:sp>
        <p:nvSpPr>
          <p:cNvPr id="286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02552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ED3B1E0-3B3A-453B-9798-1CCCBDD5BB84}" type="slidenum">
              <a:rPr lang="en-AU" altLang="en-US"/>
              <a:pPr fontAlgn="base">
                <a:spcBef>
                  <a:spcPct val="0"/>
                </a:spcBef>
                <a:spcAft>
                  <a:spcPct val="0"/>
                </a:spcAft>
              </a:pPr>
              <a:t>9</a:t>
            </a:fld>
            <a:endParaRPr lang="en-AU" altLang="en-US"/>
          </a:p>
        </p:txBody>
      </p:sp>
      <p:sp>
        <p:nvSpPr>
          <p:cNvPr id="307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220979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7F4DC5B-B195-447A-ADE4-EB15560534E0}" type="slidenum">
              <a:rPr lang="en-AU" altLang="en-US"/>
              <a:pPr fontAlgn="base">
                <a:spcBef>
                  <a:spcPct val="0"/>
                </a:spcBef>
                <a:spcAft>
                  <a:spcPct val="0"/>
                </a:spcAft>
              </a:pPr>
              <a:t>10</a:t>
            </a:fld>
            <a:endParaRPr lang="en-AU" altLang="en-US"/>
          </a:p>
        </p:txBody>
      </p:sp>
      <p:sp>
        <p:nvSpPr>
          <p:cNvPr id="327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483050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7AA4AB5-E367-4CE5-801E-6AE56D75C0B8}" type="slidenum">
              <a:rPr lang="en-AU" altLang="en-US"/>
              <a:pPr fontAlgn="base">
                <a:spcBef>
                  <a:spcPct val="0"/>
                </a:spcBef>
                <a:spcAft>
                  <a:spcPct val="0"/>
                </a:spcAft>
              </a:pPr>
              <a:t>11</a:t>
            </a:fld>
            <a:endParaRPr lang="en-AU" altLang="en-US"/>
          </a:p>
        </p:txBody>
      </p:sp>
      <p:sp>
        <p:nvSpPr>
          <p:cNvPr id="34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389961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564BAA3-1527-4E19-9FF3-A9866BA11D37}" type="slidenum">
              <a:rPr lang="en-AU" altLang="en-US"/>
              <a:pPr fontAlgn="base">
                <a:spcBef>
                  <a:spcPct val="0"/>
                </a:spcBef>
                <a:spcAft>
                  <a:spcPct val="0"/>
                </a:spcAft>
              </a:pPr>
              <a:t>12</a:t>
            </a:fld>
            <a:endParaRPr lang="en-AU" altLang="en-US"/>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766555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564BAA3-1527-4E19-9FF3-A9866BA11D37}" type="slidenum">
              <a:rPr lang="en-AU" altLang="en-US"/>
              <a:pPr fontAlgn="base">
                <a:spcBef>
                  <a:spcPct val="0"/>
                </a:spcBef>
                <a:spcAft>
                  <a:spcPct val="0"/>
                </a:spcAft>
              </a:pPr>
              <a:t>13</a:t>
            </a:fld>
            <a:endParaRPr lang="en-AU" altLang="en-US"/>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766555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CFD6ADE-C6ED-4C49-8BD2-CEBD22607CCF}" type="slidenum">
              <a:rPr lang="en-AU" altLang="en-US"/>
              <a:pPr fontAlgn="base">
                <a:spcBef>
                  <a:spcPct val="0"/>
                </a:spcBef>
                <a:spcAft>
                  <a:spcPct val="0"/>
                </a:spcAft>
              </a:pPr>
              <a:t>16</a:t>
            </a:fld>
            <a:endParaRPr lang="en-AU" altLang="en-US"/>
          </a:p>
        </p:txBody>
      </p:sp>
      <p:sp>
        <p:nvSpPr>
          <p:cNvPr id="419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310241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E876BD0-6F53-4B3D-8523-BF554B5F36A9}" type="slidenum">
              <a:rPr lang="en-AU" altLang="en-US"/>
              <a:pPr fontAlgn="base">
                <a:spcBef>
                  <a:spcPct val="0"/>
                </a:spcBef>
                <a:spcAft>
                  <a:spcPct val="0"/>
                </a:spcAft>
              </a:pPr>
              <a:t>17</a:t>
            </a:fld>
            <a:endParaRPr lang="en-AU" altLang="en-US"/>
          </a:p>
        </p:txBody>
      </p:sp>
      <p:sp>
        <p:nvSpPr>
          <p:cNvPr id="440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157003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922DB82-FEA7-4641-BDAF-47CA9A9AED8B}" type="slidenum">
              <a:rPr lang="en-AU" altLang="en-US"/>
              <a:pPr fontAlgn="base">
                <a:spcBef>
                  <a:spcPct val="0"/>
                </a:spcBef>
                <a:spcAft>
                  <a:spcPct val="0"/>
                </a:spcAft>
              </a:pPr>
              <a:t>18</a:t>
            </a:fld>
            <a:endParaRPr lang="en-AU" altLang="en-US"/>
          </a:p>
        </p:txBody>
      </p:sp>
      <p:sp>
        <p:nvSpPr>
          <p:cNvPr id="460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8076879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2E88067-DE44-4ED7-A279-2AD63214518C}" type="slidenum">
              <a:rPr lang="en-AU" altLang="en-US"/>
              <a:pPr fontAlgn="base">
                <a:spcBef>
                  <a:spcPct val="0"/>
                </a:spcBef>
                <a:spcAft>
                  <a:spcPct val="0"/>
                </a:spcAft>
              </a:pPr>
              <a:t>19</a:t>
            </a:fld>
            <a:endParaRPr lang="en-AU" altLang="en-US"/>
          </a:p>
        </p:txBody>
      </p:sp>
      <p:sp>
        <p:nvSpPr>
          <p:cNvPr id="481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364869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550FD37-466E-43B9-8F42-918EC90AC0A4}" type="slidenum">
              <a:rPr lang="en-AU" altLang="en-US"/>
              <a:pPr fontAlgn="base">
                <a:spcBef>
                  <a:spcPct val="0"/>
                </a:spcBef>
                <a:spcAft>
                  <a:spcPct val="0"/>
                </a:spcAft>
              </a:pPr>
              <a:t>20</a:t>
            </a:fld>
            <a:endParaRPr lang="en-AU" altLang="en-US"/>
          </a:p>
        </p:txBody>
      </p:sp>
      <p:sp>
        <p:nvSpPr>
          <p:cNvPr id="501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263588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C7E7CC4-0BD3-4C60-BCA5-E8FECA48A8EB}" type="slidenum">
              <a:rPr lang="en-AU" altLang="en-US"/>
              <a:pPr fontAlgn="base">
                <a:spcBef>
                  <a:spcPct val="0"/>
                </a:spcBef>
                <a:spcAft>
                  <a:spcPct val="0"/>
                </a:spcAft>
              </a:pPr>
              <a:t>21</a:t>
            </a:fld>
            <a:endParaRPr lang="en-AU" altLang="en-US"/>
          </a:p>
        </p:txBody>
      </p:sp>
      <p:sp>
        <p:nvSpPr>
          <p:cNvPr id="522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646841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F1FE737-9FCA-4C3C-8E80-EF3D99347562}" type="slidenum">
              <a:rPr lang="en-AU" altLang="en-US"/>
              <a:pPr fontAlgn="base">
                <a:spcBef>
                  <a:spcPct val="0"/>
                </a:spcBef>
                <a:spcAft>
                  <a:spcPct val="0"/>
                </a:spcAft>
              </a:pPr>
              <a:t>22</a:t>
            </a:fld>
            <a:endParaRPr lang="en-AU" altLang="en-US"/>
          </a:p>
        </p:txBody>
      </p:sp>
      <p:sp>
        <p:nvSpPr>
          <p:cNvPr id="542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Using this and subsequent slides, you might go through in more detail the decisions of Operations Management.  While greater detail is provided by these slides than the earlier one, you may still decide to have the students contribute examples from their own experience.</a:t>
            </a:r>
          </a:p>
        </p:txBody>
      </p:sp>
    </p:spTree>
    <p:extLst>
      <p:ext uri="{BB962C8B-B14F-4D97-AF65-F5344CB8AC3E}">
        <p14:creationId xmlns:p14="http://schemas.microsoft.com/office/powerpoint/2010/main" val="251166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AE7CABD-02B4-4D44-AC8C-A494F975A90A}" type="slidenum">
              <a:rPr lang="en-AU" altLang="en-US"/>
              <a:pPr fontAlgn="base">
                <a:spcBef>
                  <a:spcPct val="0"/>
                </a:spcBef>
                <a:spcAft>
                  <a:spcPct val="0"/>
                </a:spcAft>
              </a:pPr>
              <a:t>23</a:t>
            </a:fld>
            <a:endParaRPr lang="en-AU" altLang="en-US"/>
          </a:p>
        </p:txBody>
      </p:sp>
      <p:sp>
        <p:nvSpPr>
          <p:cNvPr id="563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2623388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8BB90F8-52DD-4383-8BE8-9D69BFEC895B}" type="slidenum">
              <a:rPr lang="en-AU" altLang="en-US"/>
              <a:pPr fontAlgn="base">
                <a:spcBef>
                  <a:spcPct val="0"/>
                </a:spcBef>
                <a:spcAft>
                  <a:spcPct val="0"/>
                </a:spcAft>
              </a:pPr>
              <a:t>24</a:t>
            </a:fld>
            <a:endParaRPr lang="en-AU" altLang="en-US"/>
          </a:p>
        </p:txBody>
      </p:sp>
      <p:sp>
        <p:nvSpPr>
          <p:cNvPr id="583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2994564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98DD16E-CA54-48BF-B3A4-4CC676EBA6B4}" type="slidenum">
              <a:rPr lang="en-AU" altLang="en-US"/>
              <a:pPr fontAlgn="base">
                <a:spcBef>
                  <a:spcPct val="0"/>
                </a:spcBef>
                <a:spcAft>
                  <a:spcPct val="0"/>
                </a:spcAft>
              </a:pPr>
              <a:t>25</a:t>
            </a:fld>
            <a:endParaRPr lang="en-AU" altLang="en-US"/>
          </a:p>
        </p:txBody>
      </p:sp>
      <p:sp>
        <p:nvSpPr>
          <p:cNvPr id="604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9312058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33BA121-54D6-4ADC-BCBC-0DDB1B8E0F1F}" type="slidenum">
              <a:rPr lang="en-AU" altLang="en-US"/>
              <a:pPr fontAlgn="base">
                <a:spcBef>
                  <a:spcPct val="0"/>
                </a:spcBef>
                <a:spcAft>
                  <a:spcPct val="0"/>
                </a:spcAft>
              </a:pPr>
              <a:t>26</a:t>
            </a:fld>
            <a:endParaRPr lang="en-AU" altLang="en-US"/>
          </a:p>
        </p:txBody>
      </p:sp>
      <p:sp>
        <p:nvSpPr>
          <p:cNvPr id="624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672801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33BA121-54D6-4ADC-BCBC-0DDB1B8E0F1F}" type="slidenum">
              <a:rPr lang="en-AU" altLang="en-US"/>
              <a:pPr fontAlgn="base">
                <a:spcBef>
                  <a:spcPct val="0"/>
                </a:spcBef>
                <a:spcAft>
                  <a:spcPct val="0"/>
                </a:spcAft>
              </a:pPr>
              <a:t>27</a:t>
            </a:fld>
            <a:endParaRPr lang="en-AU" altLang="en-US"/>
          </a:p>
        </p:txBody>
      </p:sp>
      <p:sp>
        <p:nvSpPr>
          <p:cNvPr id="624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672801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33BA121-54D6-4ADC-BCBC-0DDB1B8E0F1F}" type="slidenum">
              <a:rPr lang="en-AU" altLang="en-US"/>
              <a:pPr fontAlgn="base">
                <a:spcBef>
                  <a:spcPct val="0"/>
                </a:spcBef>
                <a:spcAft>
                  <a:spcPct val="0"/>
                </a:spcAft>
              </a:pPr>
              <a:t>28</a:t>
            </a:fld>
            <a:endParaRPr lang="en-AU" altLang="en-US"/>
          </a:p>
        </p:txBody>
      </p:sp>
      <p:sp>
        <p:nvSpPr>
          <p:cNvPr id="624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672801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33BA121-54D6-4ADC-BCBC-0DDB1B8E0F1F}" type="slidenum">
              <a:rPr lang="en-AU" altLang="en-US"/>
              <a:pPr fontAlgn="base">
                <a:spcBef>
                  <a:spcPct val="0"/>
                </a:spcBef>
                <a:spcAft>
                  <a:spcPct val="0"/>
                </a:spcAft>
              </a:pPr>
              <a:t>29</a:t>
            </a:fld>
            <a:endParaRPr lang="en-AU" altLang="en-US"/>
          </a:p>
        </p:txBody>
      </p:sp>
      <p:sp>
        <p:nvSpPr>
          <p:cNvPr id="624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6728018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0CA6690-59F3-44A4-99E1-1920428F9F51}" type="slidenum">
              <a:rPr lang="en-AU" altLang="en-US"/>
              <a:pPr fontAlgn="base">
                <a:spcBef>
                  <a:spcPct val="0"/>
                </a:spcBef>
                <a:spcAft>
                  <a:spcPct val="0"/>
                </a:spcAft>
              </a:pPr>
              <a:t>30</a:t>
            </a:fld>
            <a:endParaRPr lang="en-AU" altLang="en-US"/>
          </a:p>
        </p:txBody>
      </p:sp>
      <p:sp>
        <p:nvSpPr>
          <p:cNvPr id="645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31400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B80797C-F449-469E-98EB-935A5AAF07AF}" type="slidenum">
              <a:rPr lang="en-AU" altLang="en-US"/>
              <a:pPr fontAlgn="base">
                <a:spcBef>
                  <a:spcPct val="0"/>
                </a:spcBef>
                <a:spcAft>
                  <a:spcPct val="0"/>
                </a:spcAft>
              </a:pPr>
              <a:t>31</a:t>
            </a:fld>
            <a:endParaRPr lang="en-AU" altLang="en-US"/>
          </a:p>
        </p:txBody>
      </p:sp>
      <p:sp>
        <p:nvSpPr>
          <p:cNvPr id="665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1966529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6676205-7B5C-4E5F-BA69-41BEABAF643D}" type="slidenum">
              <a:rPr lang="en-AU" altLang="en-US"/>
              <a:pPr fontAlgn="base">
                <a:spcBef>
                  <a:spcPct val="0"/>
                </a:spcBef>
                <a:spcAft>
                  <a:spcPct val="0"/>
                </a:spcAft>
              </a:pPr>
              <a:t>32</a:t>
            </a:fld>
            <a:endParaRPr lang="en-AU" altLang="en-US"/>
          </a:p>
        </p:txBody>
      </p:sp>
      <p:sp>
        <p:nvSpPr>
          <p:cNvPr id="686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204173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3E7F28E-5E83-43D9-9CF5-BFCFF0515842}" type="slidenum">
              <a:rPr lang="en-AU" altLang="en-US"/>
              <a:pPr fontAlgn="base">
                <a:spcBef>
                  <a:spcPct val="0"/>
                </a:spcBef>
                <a:spcAft>
                  <a:spcPct val="0"/>
                </a:spcAft>
              </a:pPr>
              <a:t>33</a:t>
            </a:fld>
            <a:endParaRPr lang="en-AU" altLang="en-US"/>
          </a:p>
        </p:txBody>
      </p:sp>
      <p:sp>
        <p:nvSpPr>
          <p:cNvPr id="706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455713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EA172CF-D6F4-4969-8B6D-CA9283D0CCB3}" type="slidenum">
              <a:rPr lang="en-AU" altLang="en-US"/>
              <a:pPr fontAlgn="base">
                <a:spcBef>
                  <a:spcPct val="0"/>
                </a:spcBef>
                <a:spcAft>
                  <a:spcPct val="0"/>
                </a:spcAft>
              </a:pPr>
              <a:t>34</a:t>
            </a:fld>
            <a:endParaRPr lang="en-AU" altLang="en-US"/>
          </a:p>
        </p:txBody>
      </p:sp>
      <p:sp>
        <p:nvSpPr>
          <p:cNvPr id="727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8987872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E58037A-681D-4EF6-B349-22C8A3D90AAB}" type="slidenum">
              <a:rPr lang="en-AU" altLang="en-US"/>
              <a:pPr fontAlgn="base">
                <a:spcBef>
                  <a:spcPct val="0"/>
                </a:spcBef>
                <a:spcAft>
                  <a:spcPct val="0"/>
                </a:spcAft>
              </a:pPr>
              <a:t>35</a:t>
            </a:fld>
            <a:endParaRPr lang="en-AU" altLang="en-US"/>
          </a:p>
        </p:txBody>
      </p:sp>
      <p:sp>
        <p:nvSpPr>
          <p:cNvPr id="747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1245839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69F06D2-8D74-472C-9E11-63D4806D1179}" type="slidenum">
              <a:rPr lang="en-AU" altLang="en-US"/>
              <a:pPr fontAlgn="base">
                <a:spcBef>
                  <a:spcPct val="0"/>
                </a:spcBef>
                <a:spcAft>
                  <a:spcPct val="0"/>
                </a:spcAft>
              </a:pPr>
              <a:t>36</a:t>
            </a:fld>
            <a:endParaRPr lang="en-AU" altLang="en-US"/>
          </a:p>
        </p:txBody>
      </p:sp>
      <p:sp>
        <p:nvSpPr>
          <p:cNvPr id="768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0215387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7B6DD6E-D2EF-40D4-B31E-B84232900954}" type="slidenum">
              <a:rPr lang="en-AU" altLang="en-US"/>
              <a:pPr fontAlgn="base">
                <a:spcBef>
                  <a:spcPct val="0"/>
                </a:spcBef>
                <a:spcAft>
                  <a:spcPct val="0"/>
                </a:spcAft>
              </a:pPr>
              <a:t>37</a:t>
            </a:fld>
            <a:endParaRPr lang="en-AU" altLang="en-US"/>
          </a:p>
        </p:txBody>
      </p:sp>
      <p:sp>
        <p:nvSpPr>
          <p:cNvPr id="788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719781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759EBD0-8FE2-4E6C-8016-D940009883F8}" type="slidenum">
              <a:rPr lang="en-AU" altLang="en-US"/>
              <a:pPr fontAlgn="base">
                <a:spcBef>
                  <a:spcPct val="0"/>
                </a:spcBef>
                <a:spcAft>
                  <a:spcPct val="0"/>
                </a:spcAft>
              </a:pPr>
              <a:t>38</a:t>
            </a:fld>
            <a:endParaRPr lang="en-AU" altLang="en-US"/>
          </a:p>
        </p:txBody>
      </p:sp>
      <p:sp>
        <p:nvSpPr>
          <p:cNvPr id="808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707450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F989A5C-2368-49D0-A5B2-269704B74C9D}" type="slidenum">
              <a:rPr lang="en-AU" altLang="en-US"/>
              <a:pPr fontAlgn="base">
                <a:spcBef>
                  <a:spcPct val="0"/>
                </a:spcBef>
                <a:spcAft>
                  <a:spcPct val="0"/>
                </a:spcAft>
              </a:pPr>
              <a:t>39</a:t>
            </a:fld>
            <a:endParaRPr lang="en-AU" altLang="en-US"/>
          </a:p>
        </p:txBody>
      </p:sp>
      <p:sp>
        <p:nvSpPr>
          <p:cNvPr id="829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3489124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565E8C4-D402-44B6-A7F0-6CC5DE6EDCB1}" type="slidenum">
              <a:rPr lang="en-AU" altLang="en-US"/>
              <a:pPr fontAlgn="base">
                <a:spcBef>
                  <a:spcPct val="0"/>
                </a:spcBef>
                <a:spcAft>
                  <a:spcPct val="0"/>
                </a:spcAft>
              </a:pPr>
              <a:t>40</a:t>
            </a:fld>
            <a:endParaRPr lang="en-AU" altLang="en-US"/>
          </a:p>
        </p:txBody>
      </p:sp>
      <p:sp>
        <p:nvSpPr>
          <p:cNvPr id="849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423130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3B1872C-CD6C-44C3-B431-0A24297F0935}" type="slidenum">
              <a:rPr lang="en-AU" altLang="en-US"/>
              <a:pPr fontAlgn="base">
                <a:spcBef>
                  <a:spcPct val="0"/>
                </a:spcBef>
                <a:spcAft>
                  <a:spcPct val="0"/>
                </a:spcAft>
              </a:pPr>
              <a:t>44</a:t>
            </a:fld>
            <a:endParaRPr lang="en-AU" altLang="en-US"/>
          </a:p>
        </p:txBody>
      </p:sp>
      <p:sp>
        <p:nvSpPr>
          <p:cNvPr id="890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86537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955A258-6CA1-46EB-AFEE-9EE4D2AF979F}" type="slidenum">
              <a:rPr lang="en-AU" altLang="en-US"/>
              <a:pPr fontAlgn="base">
                <a:spcBef>
                  <a:spcPct val="0"/>
                </a:spcBef>
                <a:spcAft>
                  <a:spcPct val="0"/>
                </a:spcAft>
              </a:pPr>
              <a:t>47</a:t>
            </a:fld>
            <a:endParaRPr lang="en-AU" altLang="en-US"/>
          </a:p>
        </p:txBody>
      </p:sp>
      <p:sp>
        <p:nvSpPr>
          <p:cNvPr id="931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7334964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ECBCB4E-0771-4119-A5E3-7663C063AF76}" type="slidenum">
              <a:rPr lang="en-AU" altLang="en-US"/>
              <a:pPr fontAlgn="base">
                <a:spcBef>
                  <a:spcPct val="0"/>
                </a:spcBef>
                <a:spcAft>
                  <a:spcPct val="0"/>
                </a:spcAft>
              </a:pPr>
              <a:t>48</a:t>
            </a:fld>
            <a:endParaRPr lang="en-AU" altLang="en-US"/>
          </a:p>
        </p:txBody>
      </p:sp>
      <p:sp>
        <p:nvSpPr>
          <p:cNvPr id="952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0799125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2AE5495-3279-493C-9336-E5C8D12A126A}" type="slidenum">
              <a:rPr lang="en-AU" altLang="en-US"/>
              <a:pPr fontAlgn="base">
                <a:spcBef>
                  <a:spcPct val="0"/>
                </a:spcBef>
                <a:spcAft>
                  <a:spcPct val="0"/>
                </a:spcAft>
              </a:pPr>
              <a:t>49</a:t>
            </a:fld>
            <a:endParaRPr lang="en-AU" altLang="en-US"/>
          </a:p>
        </p:txBody>
      </p:sp>
      <p:sp>
        <p:nvSpPr>
          <p:cNvPr id="972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5931658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2AE5495-3279-493C-9336-E5C8D12A126A}" type="slidenum">
              <a:rPr lang="en-AU" altLang="en-US"/>
              <a:pPr fontAlgn="base">
                <a:spcBef>
                  <a:spcPct val="0"/>
                </a:spcBef>
                <a:spcAft>
                  <a:spcPct val="0"/>
                </a:spcAft>
              </a:pPr>
              <a:t>50</a:t>
            </a:fld>
            <a:endParaRPr lang="en-AU" altLang="en-US"/>
          </a:p>
        </p:txBody>
      </p:sp>
      <p:sp>
        <p:nvSpPr>
          <p:cNvPr id="972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5931658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6004DB7-2B1B-4655-AFD3-A079028F8E7D}" type="slidenum">
              <a:rPr lang="en-AU" altLang="en-US"/>
              <a:pPr fontAlgn="base">
                <a:spcBef>
                  <a:spcPct val="0"/>
                </a:spcBef>
                <a:spcAft>
                  <a:spcPct val="0"/>
                </a:spcAft>
              </a:pPr>
              <a:t>51</a:t>
            </a:fld>
            <a:endParaRPr lang="en-AU" altLang="en-US"/>
          </a:p>
        </p:txBody>
      </p:sp>
      <p:sp>
        <p:nvSpPr>
          <p:cNvPr id="993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1129030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C2FA3B5-9A62-4A27-ACC7-D431EE7B221E}" type="slidenum">
              <a:rPr lang="en-AU" altLang="en-US"/>
              <a:pPr fontAlgn="base">
                <a:spcBef>
                  <a:spcPct val="0"/>
                </a:spcBef>
                <a:spcAft>
                  <a:spcPct val="0"/>
                </a:spcAft>
              </a:pPr>
              <a:t>52</a:t>
            </a:fld>
            <a:endParaRPr lang="en-AU" altLang="en-US"/>
          </a:p>
        </p:txBody>
      </p:sp>
      <p:sp>
        <p:nvSpPr>
          <p:cNvPr id="1013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6908361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B35B3F2-D8D6-408B-8CFD-DE1ED1A4F20F}" type="slidenum">
              <a:rPr lang="en-AU" altLang="en-US"/>
              <a:pPr fontAlgn="base">
                <a:spcBef>
                  <a:spcPct val="0"/>
                </a:spcBef>
                <a:spcAft>
                  <a:spcPct val="0"/>
                </a:spcAft>
              </a:pPr>
              <a:t>53</a:t>
            </a:fld>
            <a:endParaRPr lang="en-AU" altLang="en-US"/>
          </a:p>
        </p:txBody>
      </p:sp>
      <p:sp>
        <p:nvSpPr>
          <p:cNvPr id="1034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3685490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C2CAF54-5F92-4591-BB15-C0252F121427}" type="slidenum">
              <a:rPr lang="en-AU" altLang="en-US"/>
              <a:pPr fontAlgn="base">
                <a:spcBef>
                  <a:spcPct val="0"/>
                </a:spcBef>
                <a:spcAft>
                  <a:spcPct val="0"/>
                </a:spcAft>
              </a:pPr>
              <a:t>54</a:t>
            </a:fld>
            <a:endParaRPr lang="en-AU" altLang="en-US"/>
          </a:p>
        </p:txBody>
      </p:sp>
      <p:sp>
        <p:nvSpPr>
          <p:cNvPr id="1054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004425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0CD44D5-2543-4BBC-A580-AC9BABDC3EA7}" type="slidenum">
              <a:rPr lang="en-AU" altLang="en-US"/>
              <a:pPr fontAlgn="base">
                <a:spcBef>
                  <a:spcPct val="0"/>
                </a:spcBef>
                <a:spcAft>
                  <a:spcPct val="0"/>
                </a:spcAft>
              </a:pPr>
              <a:t>55</a:t>
            </a:fld>
            <a:endParaRPr lang="en-AU" altLang="en-US"/>
          </a:p>
        </p:txBody>
      </p:sp>
      <p:sp>
        <p:nvSpPr>
          <p:cNvPr id="1075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3204882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BA2B3EA-FC0A-49CC-9CE7-5477FA697F90}" type="slidenum">
              <a:rPr lang="en-AU" altLang="en-US"/>
              <a:pPr fontAlgn="base">
                <a:spcBef>
                  <a:spcPct val="0"/>
                </a:spcBef>
                <a:spcAft>
                  <a:spcPct val="0"/>
                </a:spcAft>
              </a:pPr>
              <a:t>56</a:t>
            </a:fld>
            <a:endParaRPr lang="en-AU" altLang="en-US"/>
          </a:p>
        </p:txBody>
      </p:sp>
      <p:sp>
        <p:nvSpPr>
          <p:cNvPr id="1095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4953059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523409E-9837-4840-A06D-D4D04157D504}" type="slidenum">
              <a:rPr lang="en-AU" altLang="en-US"/>
              <a:pPr fontAlgn="base">
                <a:spcBef>
                  <a:spcPct val="0"/>
                </a:spcBef>
                <a:spcAft>
                  <a:spcPct val="0"/>
                </a:spcAft>
              </a:pPr>
              <a:t>57</a:t>
            </a:fld>
            <a:endParaRPr lang="en-AU" altLang="en-US"/>
          </a:p>
        </p:txBody>
      </p:sp>
      <p:sp>
        <p:nvSpPr>
          <p:cNvPr id="1116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816350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174BFCB-2613-48C0-9053-5EF49FAA1835}" type="slidenum">
              <a:rPr lang="en-AU" altLang="en-US"/>
              <a:pPr fontAlgn="base">
                <a:spcBef>
                  <a:spcPct val="0"/>
                </a:spcBef>
                <a:spcAft>
                  <a:spcPct val="0"/>
                </a:spcAft>
              </a:pPr>
              <a:t>58</a:t>
            </a:fld>
            <a:endParaRPr lang="en-AU" altLang="en-US"/>
          </a:p>
        </p:txBody>
      </p:sp>
      <p:sp>
        <p:nvSpPr>
          <p:cNvPr id="1136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3219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5DBFE40-8183-4D84-AAD2-030F788D412A}" type="slidenum">
              <a:rPr lang="en-AU" altLang="en-US"/>
              <a:pPr fontAlgn="base">
                <a:spcBef>
                  <a:spcPct val="0"/>
                </a:spcBef>
                <a:spcAft>
                  <a:spcPct val="0"/>
                </a:spcAft>
              </a:pPr>
              <a:t>59</a:t>
            </a:fld>
            <a:endParaRPr lang="en-AU" altLang="en-US"/>
          </a:p>
        </p:txBody>
      </p:sp>
      <p:sp>
        <p:nvSpPr>
          <p:cNvPr id="1157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86650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5DBFE40-8183-4D84-AAD2-030F788D412A}" type="slidenum">
              <a:rPr lang="en-AU" altLang="en-US"/>
              <a:pPr fontAlgn="base">
                <a:spcBef>
                  <a:spcPct val="0"/>
                </a:spcBef>
                <a:spcAft>
                  <a:spcPct val="0"/>
                </a:spcAft>
              </a:pPr>
              <a:t>60</a:t>
            </a:fld>
            <a:endParaRPr lang="en-AU" altLang="en-US"/>
          </a:p>
        </p:txBody>
      </p:sp>
      <p:sp>
        <p:nvSpPr>
          <p:cNvPr id="1157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86650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5DBFE40-8183-4D84-AAD2-030F788D412A}" type="slidenum">
              <a:rPr lang="en-AU" altLang="en-US"/>
              <a:pPr fontAlgn="base">
                <a:spcBef>
                  <a:spcPct val="0"/>
                </a:spcBef>
                <a:spcAft>
                  <a:spcPct val="0"/>
                </a:spcAft>
              </a:pPr>
              <a:t>61</a:t>
            </a:fld>
            <a:endParaRPr lang="en-AU" altLang="en-US"/>
          </a:p>
        </p:txBody>
      </p:sp>
      <p:sp>
        <p:nvSpPr>
          <p:cNvPr id="1157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86650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5DBFE40-8183-4D84-AAD2-030F788D412A}" type="slidenum">
              <a:rPr lang="en-AU" altLang="en-US"/>
              <a:pPr fontAlgn="base">
                <a:spcBef>
                  <a:spcPct val="0"/>
                </a:spcBef>
                <a:spcAft>
                  <a:spcPct val="0"/>
                </a:spcAft>
              </a:pPr>
              <a:t>62</a:t>
            </a:fld>
            <a:endParaRPr lang="en-AU" altLang="en-US"/>
          </a:p>
        </p:txBody>
      </p:sp>
      <p:sp>
        <p:nvSpPr>
          <p:cNvPr id="1157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86650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5DBFE40-8183-4D84-AAD2-030F788D412A}" type="slidenum">
              <a:rPr lang="en-AU" altLang="en-US"/>
              <a:pPr fontAlgn="base">
                <a:spcBef>
                  <a:spcPct val="0"/>
                </a:spcBef>
                <a:spcAft>
                  <a:spcPct val="0"/>
                </a:spcAft>
              </a:pPr>
              <a:t>63</a:t>
            </a:fld>
            <a:endParaRPr lang="en-AU" altLang="en-US"/>
          </a:p>
        </p:txBody>
      </p:sp>
      <p:sp>
        <p:nvSpPr>
          <p:cNvPr id="1157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86650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D251711-BF54-4227-958D-8C66A5707FDB}" type="slidenum">
              <a:rPr lang="en-AU" altLang="en-US"/>
              <a:pPr fontAlgn="base">
                <a:spcBef>
                  <a:spcPct val="0"/>
                </a:spcBef>
                <a:spcAft>
                  <a:spcPct val="0"/>
                </a:spcAft>
              </a:pPr>
              <a:t>64</a:t>
            </a:fld>
            <a:endParaRPr lang="en-AU" altLang="en-US"/>
          </a:p>
        </p:txBody>
      </p:sp>
      <p:sp>
        <p:nvSpPr>
          <p:cNvPr id="1239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060437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AC29996-1C90-42B3-8727-28ACBD7F4D9E}" type="slidenum">
              <a:rPr lang="en-AU" altLang="en-US"/>
              <a:pPr fontAlgn="base">
                <a:spcBef>
                  <a:spcPct val="0"/>
                </a:spcBef>
                <a:spcAft>
                  <a:spcPct val="0"/>
                </a:spcAft>
              </a:pPr>
              <a:t>65</a:t>
            </a:fld>
            <a:endParaRPr lang="en-AU" altLang="en-US"/>
          </a:p>
        </p:txBody>
      </p:sp>
      <p:sp>
        <p:nvSpPr>
          <p:cNvPr id="1259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6362279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534305E-058F-49C8-9DA2-AC2FFD2624F2}" type="slidenum">
              <a:rPr lang="en-AU" altLang="en-US"/>
              <a:pPr fontAlgn="base">
                <a:spcBef>
                  <a:spcPct val="0"/>
                </a:spcBef>
                <a:spcAft>
                  <a:spcPct val="0"/>
                </a:spcAft>
              </a:pPr>
              <a:t>66</a:t>
            </a:fld>
            <a:endParaRPr lang="en-AU" altLang="en-US"/>
          </a:p>
        </p:txBody>
      </p:sp>
      <p:sp>
        <p:nvSpPr>
          <p:cNvPr id="1280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982153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6F0200C-0141-4840-A387-BC1AFF324678}" type="slidenum">
              <a:rPr lang="en-AU" altLang="en-US"/>
              <a:pPr fontAlgn="base">
                <a:spcBef>
                  <a:spcPct val="0"/>
                </a:spcBef>
                <a:spcAft>
                  <a:spcPct val="0"/>
                </a:spcAft>
              </a:pPr>
              <a:t>67</a:t>
            </a:fld>
            <a:endParaRPr lang="en-AU" altLang="en-US"/>
          </a:p>
        </p:txBody>
      </p:sp>
      <p:sp>
        <p:nvSpPr>
          <p:cNvPr id="1300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3821220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04E8B57-8D73-4B4C-AC1E-DB15CDB9C36C}" type="slidenum">
              <a:rPr lang="en-AU" altLang="en-US"/>
              <a:pPr fontAlgn="base">
                <a:spcBef>
                  <a:spcPct val="0"/>
                </a:spcBef>
                <a:spcAft>
                  <a:spcPct val="0"/>
                </a:spcAft>
              </a:pPr>
              <a:t>68</a:t>
            </a:fld>
            <a:endParaRPr lang="en-AU" altLang="en-US"/>
          </a:p>
        </p:txBody>
      </p:sp>
      <p:sp>
        <p:nvSpPr>
          <p:cNvPr id="1320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0727536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8FE5D23-F943-486D-A72A-0FFA4B1752E4}" type="slidenum">
              <a:rPr lang="en-AU" altLang="en-US"/>
              <a:pPr fontAlgn="base">
                <a:spcBef>
                  <a:spcPct val="0"/>
                </a:spcBef>
                <a:spcAft>
                  <a:spcPct val="0"/>
                </a:spcAft>
              </a:pPr>
              <a:t>70</a:t>
            </a:fld>
            <a:endParaRPr lang="en-AU" altLang="en-US"/>
          </a:p>
        </p:txBody>
      </p:sp>
      <p:sp>
        <p:nvSpPr>
          <p:cNvPr id="1351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0669477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C3DD1E1-D06F-4EDC-9968-D615E446D7BC}" type="slidenum">
              <a:rPr lang="en-AU" altLang="en-US"/>
              <a:pPr fontAlgn="base">
                <a:spcBef>
                  <a:spcPct val="0"/>
                </a:spcBef>
                <a:spcAft>
                  <a:spcPct val="0"/>
                </a:spcAft>
              </a:pPr>
              <a:t>71</a:t>
            </a:fld>
            <a:endParaRPr lang="en-AU" altLang="en-US"/>
          </a:p>
        </p:txBody>
      </p:sp>
      <p:sp>
        <p:nvSpPr>
          <p:cNvPr id="1372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4639027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C3DD1E1-D06F-4EDC-9968-D615E446D7BC}" type="slidenum">
              <a:rPr lang="en-AU" altLang="en-US"/>
              <a:pPr fontAlgn="base">
                <a:spcBef>
                  <a:spcPct val="0"/>
                </a:spcBef>
                <a:spcAft>
                  <a:spcPct val="0"/>
                </a:spcAft>
              </a:pPr>
              <a:t>72</a:t>
            </a:fld>
            <a:endParaRPr lang="en-AU" altLang="en-US"/>
          </a:p>
        </p:txBody>
      </p:sp>
      <p:sp>
        <p:nvSpPr>
          <p:cNvPr id="1372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4639027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F988774-8442-43CD-90A7-AB8CBA1F6F70}" type="slidenum">
              <a:rPr lang="en-AU" altLang="en-US"/>
              <a:pPr fontAlgn="base">
                <a:spcBef>
                  <a:spcPct val="0"/>
                </a:spcBef>
                <a:spcAft>
                  <a:spcPct val="0"/>
                </a:spcAft>
              </a:pPr>
              <a:t>73</a:t>
            </a:fld>
            <a:endParaRPr lang="en-AU" altLang="en-US"/>
          </a:p>
        </p:txBody>
      </p:sp>
      <p:sp>
        <p:nvSpPr>
          <p:cNvPr id="1413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4191429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4E57D13-7DD7-4EFD-95EF-015662CD76F2}" type="slidenum">
              <a:rPr lang="en-AU" altLang="en-US"/>
              <a:pPr fontAlgn="base">
                <a:spcBef>
                  <a:spcPct val="0"/>
                </a:spcBef>
                <a:spcAft>
                  <a:spcPct val="0"/>
                </a:spcAft>
              </a:pPr>
              <a:t>74</a:t>
            </a:fld>
            <a:endParaRPr lang="en-AU" altLang="en-US"/>
          </a:p>
        </p:txBody>
      </p:sp>
      <p:sp>
        <p:nvSpPr>
          <p:cNvPr id="1433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136854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028700"/>
            <a:ext cx="8229600" cy="13716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371600" y="2498774"/>
            <a:ext cx="6400800" cy="131445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086600" cy="13716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1880840"/>
            <a:ext cx="7086600" cy="1132284"/>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57200" y="4812507"/>
            <a:ext cx="2133600" cy="273844"/>
          </a:xfrm>
          <a:prstGeom prst="rect">
            <a:avLst/>
          </a:prstGeom>
        </p:spPr>
        <p:txBody>
          <a:bodyPr/>
          <a:lstStyle/>
          <a:p>
            <a:pPr eaLnBrk="1" latinLnBrk="0" hangingPunct="1"/>
            <a:fld id="{8F6BCBE8-30B0-4476-8762-9236B142003A}" type="datetimeFigureOut">
              <a:rPr lang="en-US" smtClean="0"/>
              <a:pPr eaLnBrk="1" latinLnBrk="0" hangingPunct="1"/>
              <a:t>3/5/2018</a:t>
            </a:fld>
            <a:endParaRPr lang="en-US" sz="1100" dirty="0">
              <a:solidFill>
                <a:schemeClr val="tx2"/>
              </a:solidFill>
            </a:endParaRPr>
          </a:p>
        </p:txBody>
      </p:sp>
      <p:sp>
        <p:nvSpPr>
          <p:cNvPr id="5" name="Footer Placeholder 4"/>
          <p:cNvSpPr>
            <a:spLocks noGrp="1"/>
          </p:cNvSpPr>
          <p:nvPr>
            <p:ph type="ftr" sz="quarter" idx="11"/>
          </p:nvPr>
        </p:nvSpPr>
        <p:spPr>
          <a:xfrm>
            <a:off x="3124200" y="4812507"/>
            <a:ext cx="2895600" cy="273844"/>
          </a:xfrm>
          <a:prstGeom prst="rect">
            <a:avLst/>
          </a:prstGeom>
        </p:spPr>
        <p:txBody>
          <a:bodyPr/>
          <a:lstStyle/>
          <a:p>
            <a:pPr algn="r" eaLnBrk="1" latinLnBrk="0" hangingPunct="1"/>
            <a:endParaRPr kumimoji="0" lang="en-US" sz="1100" dirty="0">
              <a:solidFill>
                <a:schemeClr val="tx2"/>
              </a:solidFill>
            </a:endParaRPr>
          </a:p>
        </p:txBody>
      </p:sp>
      <p:sp>
        <p:nvSpPr>
          <p:cNvPr id="6" name="Slide Number Placeholder 5"/>
          <p:cNvSpPr>
            <a:spLocks noGrp="1"/>
          </p:cNvSpPr>
          <p:nvPr>
            <p:ph type="sldNum" sz="quarter" idx="12"/>
          </p:nvPr>
        </p:nvSpPr>
        <p:spPr>
          <a:xfrm>
            <a:off x="7924800" y="4812507"/>
            <a:ext cx="762000" cy="273844"/>
          </a:xfrm>
          <a:prstGeom prst="rect">
            <a:avLst/>
          </a:prstGeom>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
        <p:nvSpPr>
          <p:cNvPr id="7" name="TextBox 6"/>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89FC1A16-CB9D-4482-9706-FAF4AC28ED77}"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8" name="TextBox 7"/>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4812507"/>
            <a:ext cx="2133600" cy="273844"/>
          </a:xfrm>
          <a:prstGeom prst="rect">
            <a:avLst/>
          </a:prstGeom>
        </p:spPr>
        <p:txBody>
          <a:bodyPr/>
          <a:lstStyle/>
          <a:p>
            <a:pPr eaLnBrk="1" latinLnBrk="0" hangingPunct="1"/>
            <a:fld id="{8F6BCBE8-30B0-4476-8762-9236B142003A}" type="datetimeFigureOut">
              <a:rPr lang="en-US" smtClean="0"/>
              <a:pPr eaLnBrk="1" latinLnBrk="0" hangingPunct="1"/>
              <a:t>3/5/2018</a:t>
            </a:fld>
            <a:endParaRPr lang="en-US" sz="1100" dirty="0">
              <a:solidFill>
                <a:schemeClr val="tx2"/>
              </a:solidFill>
            </a:endParaRPr>
          </a:p>
        </p:txBody>
      </p:sp>
      <p:sp>
        <p:nvSpPr>
          <p:cNvPr id="6" name="Footer Placeholder 5"/>
          <p:cNvSpPr>
            <a:spLocks noGrp="1"/>
          </p:cNvSpPr>
          <p:nvPr>
            <p:ph type="ftr" sz="quarter" idx="11"/>
          </p:nvPr>
        </p:nvSpPr>
        <p:spPr>
          <a:xfrm>
            <a:off x="3124200" y="4812507"/>
            <a:ext cx="2895600" cy="273844"/>
          </a:xfrm>
          <a:prstGeom prst="rect">
            <a:avLst/>
          </a:prstGeom>
        </p:spPr>
        <p:txBody>
          <a:bodyPr/>
          <a:lstStyle/>
          <a:p>
            <a:pPr algn="r" eaLnBrk="1" latinLnBrk="0" hangingPunct="1"/>
            <a:endParaRPr kumimoji="0" lang="en-US" sz="1100" dirty="0">
              <a:solidFill>
                <a:schemeClr val="tx2"/>
              </a:solidFill>
            </a:endParaRPr>
          </a:p>
        </p:txBody>
      </p:sp>
      <p:sp>
        <p:nvSpPr>
          <p:cNvPr id="7" name="Slide Number Placeholder 6"/>
          <p:cNvSpPr>
            <a:spLocks noGrp="1"/>
          </p:cNvSpPr>
          <p:nvPr>
            <p:ph type="sldNum" sz="quarter" idx="12"/>
          </p:nvPr>
        </p:nvSpPr>
        <p:spPr>
          <a:xfrm>
            <a:off x="7924800" y="4812507"/>
            <a:ext cx="762000" cy="273844"/>
          </a:xfrm>
          <a:prstGeom prst="rect">
            <a:avLst/>
          </a:prstGeom>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
        <p:nvSpPr>
          <p:cNvPr id="8" name="TextBox 7"/>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00B6251C-2068-4639-91EA-DF83DA0BD172}"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9" name="TextBox 8"/>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151335"/>
            <a:ext cx="4040188"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1151335"/>
            <a:ext cx="4041775"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71651"/>
            <a:ext cx="4040188"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1771651"/>
            <a:ext cx="4041775"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57200" y="4812507"/>
            <a:ext cx="2133600" cy="273844"/>
          </a:xfrm>
          <a:prstGeom prst="rect">
            <a:avLst/>
          </a:prstGeom>
        </p:spPr>
        <p:txBody>
          <a:bodyPr/>
          <a:lstStyle/>
          <a:p>
            <a:pPr eaLnBrk="1" latinLnBrk="0" hangingPunct="1"/>
            <a:fld id="{8F6BCBE8-30B0-4476-8762-9236B142003A}" type="datetimeFigureOut">
              <a:rPr lang="en-US" smtClean="0"/>
              <a:pPr eaLnBrk="1" latinLnBrk="0" hangingPunct="1"/>
              <a:t>3/5/2018</a:t>
            </a:fld>
            <a:endParaRPr lang="en-US" sz="1100" dirty="0">
              <a:solidFill>
                <a:schemeClr val="tx2"/>
              </a:solidFill>
            </a:endParaRPr>
          </a:p>
        </p:txBody>
      </p:sp>
      <p:sp>
        <p:nvSpPr>
          <p:cNvPr id="8" name="Footer Placeholder 7"/>
          <p:cNvSpPr>
            <a:spLocks noGrp="1"/>
          </p:cNvSpPr>
          <p:nvPr>
            <p:ph type="ftr" sz="quarter" idx="11"/>
          </p:nvPr>
        </p:nvSpPr>
        <p:spPr>
          <a:xfrm>
            <a:off x="3124200" y="4812507"/>
            <a:ext cx="2895600" cy="273844"/>
          </a:xfrm>
          <a:prstGeom prst="rect">
            <a:avLst/>
          </a:prstGeom>
        </p:spPr>
        <p:txBody>
          <a:bodyPr/>
          <a:lstStyle/>
          <a:p>
            <a:pPr algn="r" eaLnBrk="1" latinLnBrk="0" hangingPunct="1"/>
            <a:endParaRPr kumimoji="0" lang="en-US" sz="1100" dirty="0">
              <a:solidFill>
                <a:schemeClr val="tx2"/>
              </a:solidFill>
            </a:endParaRPr>
          </a:p>
        </p:txBody>
      </p:sp>
      <p:sp>
        <p:nvSpPr>
          <p:cNvPr id="9" name="Slide Number Placeholder 8"/>
          <p:cNvSpPr>
            <a:spLocks noGrp="1"/>
          </p:cNvSpPr>
          <p:nvPr>
            <p:ph type="sldNum" sz="quarter" idx="12"/>
          </p:nvPr>
        </p:nvSpPr>
        <p:spPr>
          <a:xfrm>
            <a:off x="7924800" y="4812507"/>
            <a:ext cx="762000" cy="273844"/>
          </a:xfrm>
          <a:prstGeom prst="rect">
            <a:avLst/>
          </a:prstGeom>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
        <p:nvSpPr>
          <p:cNvPr id="10" name="TextBox 9"/>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2236F466-5BE3-4EEA-BAC1-98A557948406}"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11" name="TextBox 10"/>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457200" y="4812507"/>
            <a:ext cx="2133600" cy="273844"/>
          </a:xfrm>
          <a:prstGeom prst="rect">
            <a:avLst/>
          </a:prstGeom>
        </p:spPr>
        <p:txBody>
          <a:bodyPr/>
          <a:lstStyle/>
          <a:p>
            <a:pPr eaLnBrk="1" latinLnBrk="0" hangingPunct="1"/>
            <a:fld id="{8F6BCBE8-30B0-4476-8762-9236B142003A}" type="datetimeFigureOut">
              <a:rPr lang="en-US" smtClean="0"/>
              <a:pPr eaLnBrk="1" latinLnBrk="0" hangingPunct="1"/>
              <a:t>3/5/2018</a:t>
            </a:fld>
            <a:endParaRPr lang="en-US" sz="1100" dirty="0">
              <a:solidFill>
                <a:schemeClr val="tx2"/>
              </a:solidFill>
            </a:endParaRPr>
          </a:p>
        </p:txBody>
      </p:sp>
      <p:sp>
        <p:nvSpPr>
          <p:cNvPr id="4" name="Footer Placeholder 3"/>
          <p:cNvSpPr>
            <a:spLocks noGrp="1"/>
          </p:cNvSpPr>
          <p:nvPr>
            <p:ph type="ftr" sz="quarter" idx="11"/>
          </p:nvPr>
        </p:nvSpPr>
        <p:spPr>
          <a:xfrm>
            <a:off x="3124200" y="4812507"/>
            <a:ext cx="2895600" cy="273844"/>
          </a:xfrm>
          <a:prstGeom prst="rect">
            <a:avLst/>
          </a:prstGeom>
        </p:spPr>
        <p:txBody>
          <a:bodyPr/>
          <a:lstStyle/>
          <a:p>
            <a:pPr algn="r" eaLnBrk="1" latinLnBrk="0" hangingPunct="1"/>
            <a:endParaRPr kumimoji="0" lang="en-US" sz="1100" dirty="0">
              <a:solidFill>
                <a:schemeClr val="tx2"/>
              </a:solidFill>
            </a:endParaRPr>
          </a:p>
        </p:txBody>
      </p:sp>
      <p:sp>
        <p:nvSpPr>
          <p:cNvPr id="5" name="Slide Number Placeholder 4"/>
          <p:cNvSpPr>
            <a:spLocks noGrp="1"/>
          </p:cNvSpPr>
          <p:nvPr>
            <p:ph type="sldNum" sz="quarter" idx="12"/>
          </p:nvPr>
        </p:nvSpPr>
        <p:spPr>
          <a:xfrm>
            <a:off x="7924800" y="4812507"/>
            <a:ext cx="762000" cy="273844"/>
          </a:xfrm>
          <a:prstGeom prst="rect">
            <a:avLst/>
          </a:prstGeom>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
        <p:nvSpPr>
          <p:cNvPr id="6" name="TextBox 5"/>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38658D19-B198-4E92-B750-CB5121444BC6}"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812507"/>
            <a:ext cx="2133600" cy="273844"/>
          </a:xfrm>
          <a:prstGeom prst="rect">
            <a:avLst/>
          </a:prstGeom>
        </p:spPr>
        <p:txBody>
          <a:bodyPr/>
          <a:lstStyle/>
          <a:p>
            <a:pPr eaLnBrk="1" latinLnBrk="0" hangingPunct="1"/>
            <a:fld id="{8F6BCBE8-30B0-4476-8762-9236B142003A}" type="datetimeFigureOut">
              <a:rPr lang="en-US" smtClean="0"/>
              <a:pPr eaLnBrk="1" latinLnBrk="0" hangingPunct="1"/>
              <a:t>3/5/2018</a:t>
            </a:fld>
            <a:endParaRPr lang="en-US" sz="1100" dirty="0">
              <a:solidFill>
                <a:schemeClr val="tx2"/>
              </a:solidFill>
            </a:endParaRPr>
          </a:p>
        </p:txBody>
      </p:sp>
      <p:sp>
        <p:nvSpPr>
          <p:cNvPr id="3" name="Footer Placeholder 2"/>
          <p:cNvSpPr>
            <a:spLocks noGrp="1"/>
          </p:cNvSpPr>
          <p:nvPr>
            <p:ph type="ftr" sz="quarter" idx="11"/>
          </p:nvPr>
        </p:nvSpPr>
        <p:spPr>
          <a:xfrm>
            <a:off x="3124200" y="4812507"/>
            <a:ext cx="2895600" cy="273844"/>
          </a:xfrm>
          <a:prstGeom prst="rect">
            <a:avLst/>
          </a:prstGeom>
        </p:spPr>
        <p:txBody>
          <a:bodyPr/>
          <a:lstStyle/>
          <a:p>
            <a:pPr algn="r" eaLnBrk="1" latinLnBrk="0" hangingPunct="1"/>
            <a:endParaRPr kumimoji="0" lang="en-US" sz="1100" dirty="0">
              <a:solidFill>
                <a:schemeClr val="tx2"/>
              </a:solidFill>
            </a:endParaRPr>
          </a:p>
        </p:txBody>
      </p:sp>
      <p:sp>
        <p:nvSpPr>
          <p:cNvPr id="4" name="Slide Number Placeholder 3"/>
          <p:cNvSpPr>
            <a:spLocks noGrp="1"/>
          </p:cNvSpPr>
          <p:nvPr>
            <p:ph type="sldNum" sz="quarter" idx="12"/>
          </p:nvPr>
        </p:nvSpPr>
        <p:spPr>
          <a:xfrm>
            <a:off x="7924800" y="4812507"/>
            <a:ext cx="762000" cy="273844"/>
          </a:xfrm>
          <a:prstGeom prst="rect">
            <a:avLst/>
          </a:prstGeom>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1" y="1143001"/>
            <a:ext cx="3008313" cy="3451622"/>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04788"/>
            <a:ext cx="5111750" cy="4389835"/>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4812507"/>
            <a:ext cx="2133600" cy="273844"/>
          </a:xfrm>
          <a:prstGeom prst="rect">
            <a:avLst/>
          </a:prstGeom>
        </p:spPr>
        <p:txBody>
          <a:bodyPr/>
          <a:lstStyle/>
          <a:p>
            <a:endParaRPr lang="en-US" altLang="en-US"/>
          </a:p>
        </p:txBody>
      </p:sp>
      <p:sp>
        <p:nvSpPr>
          <p:cNvPr id="6" name="Footer Placeholder 5"/>
          <p:cNvSpPr>
            <a:spLocks noGrp="1"/>
          </p:cNvSpPr>
          <p:nvPr>
            <p:ph type="ftr" sz="quarter" idx="11"/>
          </p:nvPr>
        </p:nvSpPr>
        <p:spPr>
          <a:xfrm>
            <a:off x="3124200" y="4812507"/>
            <a:ext cx="2895600" cy="273844"/>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924800" y="4812507"/>
            <a:ext cx="762000" cy="273844"/>
          </a:xfrm>
          <a:prstGeom prst="rect">
            <a:avLst/>
          </a:prstGeom>
        </p:spPr>
        <p:txBody>
          <a:bodyPr/>
          <a:lstStyle/>
          <a:p>
            <a:pPr>
              <a:defRPr/>
            </a:pPr>
            <a:fld id="{CAD04A3B-7916-4E2A-8C09-B6D4F865D610}" type="slidenum">
              <a:rPr lang="en-US" smtClean="0"/>
              <a:pPr>
                <a:defRPr/>
              </a:pPr>
              <a:t>‹#›</a:t>
            </a:fld>
            <a:endParaRPr lang="en-US" dirty="0"/>
          </a:p>
        </p:txBody>
      </p:sp>
      <p:sp>
        <p:nvSpPr>
          <p:cNvPr id="8" name="TextBox 7"/>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3DD862FA-6967-41A6-BB15-0DD3167F3135}"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9" name="TextBox 8"/>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500"/>
                                        <p:tgtEl>
                                          <p:spTgt spid="4"/>
                                        </p:tgtEl>
                                      </p:cBhvr>
                                    </p:animEffect>
                                  </p:childTnLst>
                                </p:cTn>
                              </p:par>
                            </p:childTnLst>
                          </p:cTn>
                        </p:par>
                        <p:par>
                          <p:cTn id="8" fill="hold">
                            <p:stCondLst>
                              <p:cond delay="1500"/>
                            </p:stCondLst>
                            <p:childTnLst>
                              <p:par>
                                <p:cTn id="9" presetID="18" presetClass="entr" presetSubtype="6" fill="hold" grpId="0"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strips(downRigh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5486400" cy="391716"/>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373981"/>
            <a:ext cx="5486400" cy="29718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875090"/>
            <a:ext cx="5486400" cy="397764"/>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4812507"/>
            <a:ext cx="2133600" cy="273844"/>
          </a:xfrm>
          <a:prstGeom prst="rect">
            <a:avLst/>
          </a:prstGeom>
        </p:spPr>
        <p:txBody>
          <a:bodyPr/>
          <a:lstStyle/>
          <a:p>
            <a:endParaRPr lang="en-US" altLang="en-US"/>
          </a:p>
        </p:txBody>
      </p:sp>
      <p:sp>
        <p:nvSpPr>
          <p:cNvPr id="6" name="Footer Placeholder 5"/>
          <p:cNvSpPr>
            <a:spLocks noGrp="1"/>
          </p:cNvSpPr>
          <p:nvPr>
            <p:ph type="ftr" sz="quarter" idx="11"/>
          </p:nvPr>
        </p:nvSpPr>
        <p:spPr>
          <a:xfrm>
            <a:off x="3124200" y="4812507"/>
            <a:ext cx="2895600" cy="273844"/>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924800" y="4812507"/>
            <a:ext cx="762000" cy="273844"/>
          </a:xfrm>
          <a:prstGeom prst="rect">
            <a:avLst/>
          </a:prstGeom>
        </p:spPr>
        <p:txBody>
          <a:bodyPr/>
          <a:lstStyle/>
          <a:p>
            <a:pPr>
              <a:defRPr/>
            </a:pPr>
            <a:fld id="{6A6759D5-7CAD-40CF-9CA5-BD6EA4A7185A}" type="slidenum">
              <a:rPr lang="en-US" smtClean="0"/>
              <a:pPr>
                <a:defRPr/>
              </a:pPr>
              <a:t>‹#›</a:t>
            </a:fld>
            <a:endParaRPr lang="en-US" dirty="0"/>
          </a:p>
        </p:txBody>
      </p:sp>
      <p:sp>
        <p:nvSpPr>
          <p:cNvPr id="8" name="TextBox 7"/>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853035F8-7FFE-4FA7-B043-7B8AA8A88E47}"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9" name="TextBox 8"/>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xEl>
                                              <p:charRg st="4294967295" end="4294967295"/>
                                            </p:txEl>
                                          </p:spTgt>
                                        </p:tgtEl>
                                        <p:attrNameLst>
                                          <p:attrName>style.visibility</p:attrName>
                                        </p:attrNameLst>
                                      </p:cBhvr>
                                      <p:to>
                                        <p:strVal val="visible"/>
                                      </p:to>
                                    </p:set>
                                    <p:animEffect transition="in" filter="strips(downRight)">
                                      <p:cBhvr>
                                        <p:cTn id="7" dur="500"/>
                                        <p:tgtEl>
                                          <p:spTgt spid="3">
                                            <p:txEl>
                                              <p:charRg st="4294967295" end="4294967295"/>
                                            </p:txEl>
                                          </p:spTgt>
                                        </p:tgtEl>
                                      </p:cBhvr>
                                    </p:animEffect>
                                  </p:childTnLst>
                                </p:cTn>
                              </p:par>
                            </p:childTnLst>
                          </p:cTn>
                        </p:par>
                        <p:par>
                          <p:cTn id="8" fill="hold">
                            <p:stCondLst>
                              <p:cond delay="1500"/>
                            </p:stCondLst>
                            <p:childTnLst>
                              <p:par>
                                <p:cTn id="9" presetID="18" presetClass="entr" presetSubtype="6" fill="hold" grpId="0" nodeType="after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4812507"/>
            <a:ext cx="2133600" cy="273844"/>
          </a:xfrm>
          <a:prstGeom prst="rect">
            <a:avLst/>
          </a:prstGeom>
        </p:spPr>
        <p:txBody>
          <a:bodyPr/>
          <a:lstStyle/>
          <a:p>
            <a:endParaRPr lang="en-US" altLang="en-US"/>
          </a:p>
        </p:txBody>
      </p:sp>
      <p:sp>
        <p:nvSpPr>
          <p:cNvPr id="5" name="Footer Placeholder 4"/>
          <p:cNvSpPr>
            <a:spLocks noGrp="1"/>
          </p:cNvSpPr>
          <p:nvPr>
            <p:ph type="ftr" sz="quarter" idx="11"/>
          </p:nvPr>
        </p:nvSpPr>
        <p:spPr>
          <a:xfrm>
            <a:off x="3124200" y="4812507"/>
            <a:ext cx="2895600" cy="273844"/>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924800" y="4812507"/>
            <a:ext cx="762000" cy="273844"/>
          </a:xfrm>
          <a:prstGeom prst="rect">
            <a:avLst/>
          </a:prstGeom>
        </p:spPr>
        <p:txBody>
          <a:bodyPr/>
          <a:lstStyle/>
          <a:p>
            <a:pPr>
              <a:defRPr/>
            </a:pPr>
            <a:fld id="{F3EFB4DE-EA1D-42F1-BCA6-5A3E46FFC1DE}" type="slidenum">
              <a:rPr lang="en-US" smtClean="0"/>
              <a:pPr>
                <a:defRPr/>
              </a:pPr>
              <a:t>‹#›</a:t>
            </a:fld>
            <a:endParaRPr lang="en-US" dirty="0"/>
          </a:p>
        </p:txBody>
      </p:sp>
      <p:sp>
        <p:nvSpPr>
          <p:cNvPr id="7" name="TextBox 6"/>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3855F67D-823C-4EFC-AC40-241F85602761}"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8" name="TextBox 7"/>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4812507"/>
            <a:ext cx="2133600" cy="273844"/>
          </a:xfrm>
          <a:prstGeom prst="rect">
            <a:avLst/>
          </a:prstGeom>
        </p:spPr>
        <p:txBody>
          <a:bodyPr/>
          <a:lstStyle/>
          <a:p>
            <a:endParaRPr lang="en-US" altLang="en-US"/>
          </a:p>
        </p:txBody>
      </p:sp>
      <p:sp>
        <p:nvSpPr>
          <p:cNvPr id="5" name="Footer Placeholder 4"/>
          <p:cNvSpPr>
            <a:spLocks noGrp="1"/>
          </p:cNvSpPr>
          <p:nvPr>
            <p:ph type="ftr" sz="quarter" idx="11"/>
          </p:nvPr>
        </p:nvSpPr>
        <p:spPr>
          <a:xfrm>
            <a:off x="3124200" y="4812507"/>
            <a:ext cx="2895600" cy="273844"/>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924800" y="4812507"/>
            <a:ext cx="762000" cy="273844"/>
          </a:xfrm>
          <a:prstGeom prst="rect">
            <a:avLst/>
          </a:prstGeom>
        </p:spPr>
        <p:txBody>
          <a:bodyPr/>
          <a:lstStyle/>
          <a:p>
            <a:pPr>
              <a:defRPr/>
            </a:pPr>
            <a:fld id="{89E989AD-B09A-4AD2-8716-4240A53FE465}" type="slidenum">
              <a:rPr lang="en-US" smtClean="0"/>
              <a:pPr>
                <a:defRPr/>
              </a:pPr>
              <a:t>‹#›</a:t>
            </a:fld>
            <a:endParaRPr lang="en-US" dirty="0"/>
          </a:p>
        </p:txBody>
      </p:sp>
      <p:sp>
        <p:nvSpPr>
          <p:cNvPr id="7" name="TextBox 6"/>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9118DCDA-7847-45BA-AB36-0D8B4BFB49A0}"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8" name="TextBox 7"/>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bl">
  <p:cSld name="Title and Table">
    <p:spTree>
      <p:nvGrpSpPr>
        <p:cNvPr id="1" name=""/>
        <p:cNvGrpSpPr/>
        <p:nvPr/>
      </p:nvGrpSpPr>
      <p:grpSpPr>
        <a:xfrm>
          <a:off x="0" y="0"/>
          <a:ext cx="0" cy="0"/>
          <a:chOff x="0" y="0"/>
          <a:chExt cx="0" cy="0"/>
        </a:xfrm>
      </p:grpSpPr>
      <p:sp>
        <p:nvSpPr>
          <p:cNvPr id="4" name="TextBox 3"/>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252F49E7-5C88-4208-8984-C696726F8909}"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5" name="TextBox 4"/>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
        <p:nvSpPr>
          <p:cNvPr id="2" name="Title 1"/>
          <p:cNvSpPr>
            <a:spLocks noGrp="1"/>
          </p:cNvSpPr>
          <p:nvPr>
            <p:ph type="title"/>
          </p:nvPr>
        </p:nvSpPr>
        <p:spPr>
          <a:xfrm>
            <a:off x="685800" y="326231"/>
            <a:ext cx="7772400" cy="857250"/>
          </a:xfrm>
        </p:spPr>
        <p:txBody>
          <a:bodyPr/>
          <a:lstStyle/>
          <a:p>
            <a:r>
              <a:rPr lang="en-AU" smtClean="0"/>
              <a:t>Click to edit Master title style</a:t>
            </a:r>
            <a:endParaRPr lang="en-US"/>
          </a:p>
        </p:txBody>
      </p:sp>
      <p:sp>
        <p:nvSpPr>
          <p:cNvPr id="3" name="Table Placeholder 2"/>
          <p:cNvSpPr>
            <a:spLocks noGrp="1"/>
          </p:cNvSpPr>
          <p:nvPr>
            <p:ph type="tbl" idx="1"/>
          </p:nvPr>
        </p:nvSpPr>
        <p:spPr>
          <a:xfrm>
            <a:off x="685800" y="1438275"/>
            <a:ext cx="7772400" cy="3086100"/>
          </a:xfrm>
        </p:spPr>
        <p:txBody>
          <a:bodyPr rtlCol="0">
            <a:normAutofit/>
          </a:bodyPr>
          <a:lstStyle/>
          <a:p>
            <a:pPr lvl="0"/>
            <a:endParaRPr lang="en-US" noProof="0"/>
          </a:p>
        </p:txBody>
      </p:sp>
    </p:spTree>
    <p:extLst>
      <p:ext uri="{BB962C8B-B14F-4D97-AF65-F5344CB8AC3E}">
        <p14:creationId xmlns:p14="http://schemas.microsoft.com/office/powerpoint/2010/main" val="397732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nodePh="1">
                                  <p:stCondLst>
                                    <p:cond delay="100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showMasterPhAnim="0" type="chart">
  <p:cSld name="Title and Chart">
    <p:spTree>
      <p:nvGrpSpPr>
        <p:cNvPr id="1" name=""/>
        <p:cNvGrpSpPr/>
        <p:nvPr/>
      </p:nvGrpSpPr>
      <p:grpSpPr>
        <a:xfrm>
          <a:off x="0" y="0"/>
          <a:ext cx="0" cy="0"/>
          <a:chOff x="0" y="0"/>
          <a:chExt cx="0" cy="0"/>
        </a:xfrm>
      </p:grpSpPr>
      <p:sp>
        <p:nvSpPr>
          <p:cNvPr id="4" name="TextBox 3"/>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46E370AE-52F5-4C50-8ADD-10B5D2AC95A5}"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2" name="Title 1"/>
          <p:cNvSpPr>
            <a:spLocks noGrp="1"/>
          </p:cNvSpPr>
          <p:nvPr>
            <p:ph type="title"/>
          </p:nvPr>
        </p:nvSpPr>
        <p:spPr>
          <a:xfrm>
            <a:off x="685800" y="326231"/>
            <a:ext cx="7772400" cy="857250"/>
          </a:xfrm>
        </p:spPr>
        <p:txBody>
          <a:bodyPr/>
          <a:lstStyle/>
          <a:p>
            <a:r>
              <a:rPr lang="en-AU" smtClean="0"/>
              <a:t>Click to edit Master title style</a:t>
            </a:r>
            <a:endParaRPr lang="en-US"/>
          </a:p>
        </p:txBody>
      </p:sp>
      <p:sp>
        <p:nvSpPr>
          <p:cNvPr id="3" name="Chart Placeholder 2"/>
          <p:cNvSpPr>
            <a:spLocks noGrp="1"/>
          </p:cNvSpPr>
          <p:nvPr>
            <p:ph type="chart" idx="1"/>
          </p:nvPr>
        </p:nvSpPr>
        <p:spPr>
          <a:xfrm>
            <a:off x="685800" y="1438275"/>
            <a:ext cx="7772400" cy="3086100"/>
          </a:xfrm>
        </p:spPr>
        <p:txBody>
          <a:bodyPr rtlCol="0">
            <a:normAutofit/>
          </a:bodyPr>
          <a:lstStyle/>
          <a:p>
            <a:pPr lvl="0"/>
            <a:endParaRPr lang="en-US" noProof="0"/>
          </a:p>
        </p:txBody>
      </p:sp>
    </p:spTree>
    <p:extLst>
      <p:ext uri="{BB962C8B-B14F-4D97-AF65-F5344CB8AC3E}">
        <p14:creationId xmlns:p14="http://schemas.microsoft.com/office/powerpoint/2010/main" val="218148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nodePh="1">
                                  <p:stCondLst>
                                    <p:cond delay="100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05979"/>
            <a:ext cx="8229600" cy="85725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00150"/>
            <a:ext cx="8229600" cy="353187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timing>
    <p:tnLst>
      <p:par>
        <p:cTn id="1" dur="indefinite" restart="never" nodeType="tmRoot"/>
      </p:par>
    </p:tnLst>
  </p:timing>
  <p:hf sldNum="0"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618857" y="921162"/>
            <a:ext cx="1395294" cy="1441038"/>
          </a:xfrm>
          <a:prstGeom prst="rect">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389" name="Title 1"/>
          <p:cNvSpPr txBox="1">
            <a:spLocks/>
          </p:cNvSpPr>
          <p:nvPr/>
        </p:nvSpPr>
        <p:spPr bwMode="auto">
          <a:xfrm>
            <a:off x="793630" y="2638647"/>
            <a:ext cx="7935699" cy="162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8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rPr>
              <a:t>Operasi dan Produktivitas</a:t>
            </a:r>
            <a:endParaRPr lang="en-US" altLang="en-US" sz="88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ndParaRPr>
          </a:p>
        </p:txBody>
      </p:sp>
      <p:sp>
        <p:nvSpPr>
          <p:cNvPr id="39" name="TextBox 38"/>
          <p:cNvSpPr txBox="1"/>
          <p:nvPr/>
        </p:nvSpPr>
        <p:spPr>
          <a:xfrm>
            <a:off x="706395" y="604429"/>
            <a:ext cx="3094117" cy="1323439"/>
          </a:xfrm>
          <a:prstGeom prst="rect">
            <a:avLst/>
          </a:prstGeom>
          <a:noFill/>
        </p:spPr>
        <p:txBody>
          <a:bodyPr wrap="none">
            <a:spAutoFit/>
          </a:bodyPr>
          <a:lstStyle/>
          <a:p>
            <a:pPr fontAlgn="auto">
              <a:spcBef>
                <a:spcPts val="0"/>
              </a:spcBef>
              <a:spcAft>
                <a:spcPts val="0"/>
              </a:spcAft>
              <a:defRPr/>
            </a:pPr>
            <a:r>
              <a:rPr lang="en-US" sz="8000" smtClean="0">
                <a:effectLst>
                  <a:outerShdw blurRad="38100" dist="38100" dir="2700000" algn="tl">
                    <a:srgbClr val="000000">
                      <a:alpha val="43137"/>
                    </a:srgbClr>
                  </a:outerShdw>
                </a:effectLst>
                <a:latin typeface="Arial"/>
                <a:cs typeface="Arial"/>
              </a:rPr>
              <a:t>BAB 1</a:t>
            </a:r>
            <a:endParaRPr lang="en-US" sz="8000" dirty="0">
              <a:effectLst>
                <a:outerShdw blurRad="38100" dist="38100" dir="2700000" algn="tl">
                  <a:srgbClr val="000000">
                    <a:alpha val="43137"/>
                  </a:srgbClr>
                </a:outerShdw>
              </a:effectLst>
              <a:latin typeface="Arial"/>
              <a:cs typeface="Arial"/>
            </a:endParaRPr>
          </a:p>
        </p:txBody>
      </p:sp>
      <p:sp>
        <p:nvSpPr>
          <p:cNvPr id="16393" name="TextBox 3"/>
          <p:cNvSpPr txBox="1">
            <a:spLocks noChangeArrowheads="1"/>
          </p:cNvSpPr>
          <p:nvPr/>
        </p:nvSpPr>
        <p:spPr bwMode="auto">
          <a:xfrm>
            <a:off x="-1079500" y="2362200"/>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685800" y="411957"/>
            <a:ext cx="7772400" cy="602456"/>
          </a:xfrm>
        </p:spPr>
        <p:txBody>
          <a:bodyPr>
            <a:normAutofit fontScale="90000"/>
          </a:bodyPr>
          <a:lstStyle/>
          <a:p>
            <a:r>
              <a:rPr lang="en-US" altLang="en-US" smtClean="0">
                <a:cs typeface="Arial" pitchFamily="34" charset="0"/>
              </a:rPr>
              <a:t>Outline</a:t>
            </a:r>
          </a:p>
        </p:txBody>
      </p:sp>
      <p:sp>
        <p:nvSpPr>
          <p:cNvPr id="17410" name="Rectangle 3"/>
          <p:cNvSpPr>
            <a:spLocks noGrp="1" noChangeArrowheads="1"/>
          </p:cNvSpPr>
          <p:nvPr>
            <p:ph idx="1"/>
          </p:nvPr>
        </p:nvSpPr>
        <p:spPr>
          <a:xfrm>
            <a:off x="795338" y="1221581"/>
            <a:ext cx="7880350" cy="1000125"/>
          </a:xfrm>
        </p:spPr>
        <p:txBody>
          <a:bodyPr/>
          <a:lstStyle/>
          <a:p>
            <a:pPr marL="0" indent="0">
              <a:buNone/>
            </a:pPr>
            <a:r>
              <a:rPr lang="en-US" altLang="en-US" sz="2800" smtClean="0">
                <a:solidFill>
                  <a:srgbClr val="00B0F0"/>
                </a:solidFill>
                <a:cs typeface="Arial" pitchFamily="34" charset="0"/>
              </a:rPr>
              <a:t>Global Company Profile: </a:t>
            </a:r>
            <a:r>
              <a:rPr lang="en-US" altLang="en-US" sz="2800" smtClean="0">
                <a:cs typeface="Arial" pitchFamily="34" charset="0"/>
              </a:rPr>
              <a:t>Hard Rock Cafe</a:t>
            </a:r>
          </a:p>
        </p:txBody>
      </p:sp>
      <p:sp>
        <p:nvSpPr>
          <p:cNvPr id="15364" name="Rectangle 4"/>
          <p:cNvSpPr>
            <a:spLocks noChangeArrowheads="1"/>
          </p:cNvSpPr>
          <p:nvPr/>
        </p:nvSpPr>
        <p:spPr bwMode="auto">
          <a:xfrm>
            <a:off x="795338" y="2031207"/>
            <a:ext cx="7880350" cy="274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Font typeface="Courier New" panose="02070309020205020404" pitchFamily="49" charset="0"/>
              <a:buChar char="o"/>
            </a:pPr>
            <a:r>
              <a:rPr lang="en-US" altLang="en-US" sz="2400" smtClean="0">
                <a:latin typeface="Century Gothic" panose="020B0502020202020204" pitchFamily="34" charset="0"/>
              </a:rPr>
              <a:t>Apa itu Manajemen Operasi?</a:t>
            </a:r>
            <a:endParaRPr lang="en-US" altLang="en-US" sz="2400">
              <a:latin typeface="Century Gothic" panose="020B0502020202020204" pitchFamily="34" charset="0"/>
            </a:endParaRPr>
          </a:p>
          <a:p>
            <a:pPr>
              <a:lnSpc>
                <a:spcPct val="90000"/>
              </a:lnSpc>
              <a:spcAft>
                <a:spcPts val="1200"/>
              </a:spcAft>
              <a:buClr>
                <a:srgbClr val="BF0922"/>
              </a:buClr>
              <a:buFont typeface="Courier New" panose="02070309020205020404" pitchFamily="49" charset="0"/>
              <a:buChar char="o"/>
            </a:pPr>
            <a:r>
              <a:rPr lang="en-US" altLang="en-US" sz="2400" smtClean="0">
                <a:latin typeface="Century Gothic" panose="020B0502020202020204" pitchFamily="34" charset="0"/>
              </a:rPr>
              <a:t>Pengorganisasian untuk Memproduksi Barang dan Jasa</a:t>
            </a:r>
            <a:endParaRPr lang="en-US" altLang="en-US" sz="2400">
              <a:latin typeface="Century Gothic" panose="020B0502020202020204" pitchFamily="34" charset="0"/>
            </a:endParaRPr>
          </a:p>
          <a:p>
            <a:pPr>
              <a:lnSpc>
                <a:spcPct val="90000"/>
              </a:lnSpc>
              <a:spcAft>
                <a:spcPts val="1200"/>
              </a:spcAft>
              <a:buClr>
                <a:srgbClr val="BF0922"/>
              </a:buClr>
              <a:buFont typeface="Courier New" panose="02070309020205020404" pitchFamily="49" charset="0"/>
              <a:buChar char="o"/>
            </a:pPr>
            <a:r>
              <a:rPr lang="en-US" altLang="en-US" sz="2400" smtClean="0">
                <a:latin typeface="Century Gothic" panose="020B0502020202020204" pitchFamily="34" charset="0"/>
              </a:rPr>
              <a:t>Rantai Pasokan</a:t>
            </a:r>
            <a:endParaRPr lang="en-US" altLang="en-US" sz="2400">
              <a:latin typeface="Century Gothic" panose="020B0502020202020204" pitchFamily="34" charset="0"/>
            </a:endParaRPr>
          </a:p>
          <a:p>
            <a:pPr>
              <a:lnSpc>
                <a:spcPct val="90000"/>
              </a:lnSpc>
              <a:spcAft>
                <a:spcPts val="1200"/>
              </a:spcAft>
              <a:buClr>
                <a:srgbClr val="BF0922"/>
              </a:buClr>
              <a:buFont typeface="Courier New" panose="02070309020205020404" pitchFamily="49" charset="0"/>
              <a:buChar char="o"/>
            </a:pPr>
            <a:r>
              <a:rPr lang="en-US" altLang="en-US" sz="2400" smtClean="0">
                <a:latin typeface="Century Gothic" panose="020B0502020202020204" pitchFamily="34" charset="0"/>
              </a:rPr>
              <a:t>Mengapa belajar MO?</a:t>
            </a:r>
            <a:endParaRPr lang="en-US" altLang="en-US" sz="2400">
              <a:latin typeface="Century Gothic" panose="020B0502020202020204" pitchFamily="34" charset="0"/>
            </a:endParaRPr>
          </a:p>
          <a:p>
            <a:pPr>
              <a:lnSpc>
                <a:spcPct val="90000"/>
              </a:lnSpc>
              <a:spcAft>
                <a:spcPts val="1200"/>
              </a:spcAft>
              <a:buClr>
                <a:srgbClr val="BF0922"/>
              </a:buClr>
              <a:buFont typeface="Courier New" panose="02070309020205020404" pitchFamily="49" charset="0"/>
              <a:buChar char="o"/>
            </a:pPr>
            <a:r>
              <a:rPr lang="en-US" altLang="en-US" sz="2400" smtClean="0">
                <a:latin typeface="Century Gothic" panose="020B0502020202020204" pitchFamily="34" charset="0"/>
              </a:rPr>
              <a:t>Apa yang dikerjakan Manajer Operasi?</a:t>
            </a:r>
            <a:endParaRPr lang="en-US" altLang="en-US" sz="2400">
              <a:latin typeface="Century Gothic" panose="020B0502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364"/>
                                        </p:tgtEl>
                                        <p:attrNameLst>
                                          <p:attrName>style.visibility</p:attrName>
                                        </p:attrNameLst>
                                      </p:cBhvr>
                                      <p:to>
                                        <p:strVal val="visible"/>
                                      </p:to>
                                    </p:set>
                                    <p:animEffect transition="in" filter="strips(downRight)">
                                      <p:cBhvr>
                                        <p:cTn id="7" dur="10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85800" y="403623"/>
            <a:ext cx="7772400" cy="602456"/>
          </a:xfrm>
        </p:spPr>
        <p:txBody>
          <a:bodyPr>
            <a:normAutofit fontScale="90000"/>
          </a:bodyPr>
          <a:lstStyle/>
          <a:p>
            <a:r>
              <a:rPr lang="en-US" altLang="en-US" smtClean="0">
                <a:cs typeface="Arial" pitchFamily="34" charset="0"/>
              </a:rPr>
              <a:t>Outline - lanjutan</a:t>
            </a:r>
          </a:p>
        </p:txBody>
      </p:sp>
      <p:sp>
        <p:nvSpPr>
          <p:cNvPr id="17411" name="Rectangle 3"/>
          <p:cNvSpPr>
            <a:spLocks noChangeArrowheads="1"/>
          </p:cNvSpPr>
          <p:nvPr/>
        </p:nvSpPr>
        <p:spPr bwMode="auto">
          <a:xfrm>
            <a:off x="679450" y="1221582"/>
            <a:ext cx="7880350" cy="3523060"/>
          </a:xfrm>
          <a:prstGeom prst="rect">
            <a:avLst/>
          </a:prstGeom>
          <a:noFill/>
          <a:ln>
            <a:noFill/>
          </a:ln>
          <a:effectLst/>
          <a:extLst/>
        </p:spPr>
        <p:txBody>
          <a:bodyPr/>
          <a:lstStyle/>
          <a:p>
            <a:pPr marL="533400" indent="-533400" fontAlgn="auto">
              <a:lnSpc>
                <a:spcPct val="90000"/>
              </a:lnSpc>
              <a:spcBef>
                <a:spcPts val="0"/>
              </a:spcBef>
              <a:spcAft>
                <a:spcPts val="1200"/>
              </a:spcAft>
              <a:buClr>
                <a:srgbClr val="BF0922"/>
              </a:buClr>
              <a:buFont typeface="Courier New" panose="02070309020205020404" pitchFamily="49" charset="0"/>
              <a:buChar char="o"/>
              <a:defRPr/>
            </a:pPr>
            <a:r>
              <a:rPr lang="en-US" sz="2000" smtClean="0">
                <a:latin typeface="Century Gothic" panose="020B0502020202020204" pitchFamily="34" charset="0"/>
                <a:cs typeface="Arial"/>
              </a:rPr>
              <a:t>Warisan Manajemen Operasi</a:t>
            </a:r>
            <a:endParaRPr lang="en-US" sz="2000" dirty="0">
              <a:latin typeface="Century Gothic" panose="020B0502020202020204" pitchFamily="34" charset="0"/>
              <a:cs typeface="Arial"/>
            </a:endParaRPr>
          </a:p>
          <a:p>
            <a:pPr marL="533400" indent="-533400" fontAlgn="auto">
              <a:lnSpc>
                <a:spcPct val="90000"/>
              </a:lnSpc>
              <a:spcBef>
                <a:spcPts val="0"/>
              </a:spcBef>
              <a:spcAft>
                <a:spcPts val="1200"/>
              </a:spcAft>
              <a:buClr>
                <a:srgbClr val="BF0922"/>
              </a:buClr>
              <a:buFont typeface="Courier New" panose="02070309020205020404" pitchFamily="49" charset="0"/>
              <a:buChar char="o"/>
              <a:defRPr/>
            </a:pPr>
            <a:r>
              <a:rPr lang="en-US" sz="2000" smtClean="0">
                <a:latin typeface="Century Gothic" panose="020B0502020202020204" pitchFamily="34" charset="0"/>
                <a:cs typeface="Arial"/>
              </a:rPr>
              <a:t>Operasi Barang dan Jasa</a:t>
            </a:r>
            <a:endParaRPr lang="en-US" sz="2000" dirty="0">
              <a:latin typeface="Century Gothic" panose="020B0502020202020204" pitchFamily="34" charset="0"/>
              <a:cs typeface="Arial"/>
            </a:endParaRPr>
          </a:p>
          <a:p>
            <a:pPr marL="1169987" lvl="1" indent="-457200" fontAlgn="auto">
              <a:lnSpc>
                <a:spcPct val="90000"/>
              </a:lnSpc>
              <a:spcBef>
                <a:spcPts val="0"/>
              </a:spcBef>
              <a:spcAft>
                <a:spcPts val="1200"/>
              </a:spcAft>
              <a:buClr>
                <a:srgbClr val="BF0922"/>
              </a:buClr>
              <a:buFont typeface="Courier New" panose="02070309020205020404" pitchFamily="49" charset="0"/>
              <a:buChar char="o"/>
              <a:defRPr/>
            </a:pPr>
            <a:r>
              <a:rPr lang="en-US" smtClean="0">
                <a:latin typeface="Century Gothic" panose="020B0502020202020204" pitchFamily="34" charset="0"/>
                <a:cs typeface="Arial"/>
              </a:rPr>
              <a:t>Pertumbuhan Jasa</a:t>
            </a:r>
            <a:endParaRPr lang="en-US" dirty="0">
              <a:latin typeface="Century Gothic" panose="020B0502020202020204" pitchFamily="34" charset="0"/>
              <a:cs typeface="Arial"/>
            </a:endParaRPr>
          </a:p>
          <a:p>
            <a:pPr marL="1169987" lvl="1" indent="-457200" fontAlgn="auto">
              <a:lnSpc>
                <a:spcPct val="90000"/>
              </a:lnSpc>
              <a:spcBef>
                <a:spcPts val="0"/>
              </a:spcBef>
              <a:spcAft>
                <a:spcPts val="1200"/>
              </a:spcAft>
              <a:buClr>
                <a:srgbClr val="BF0922"/>
              </a:buClr>
              <a:buFont typeface="Courier New" panose="02070309020205020404" pitchFamily="49" charset="0"/>
              <a:buChar char="o"/>
              <a:defRPr/>
            </a:pPr>
            <a:r>
              <a:rPr lang="en-US" smtClean="0">
                <a:latin typeface="Century Gothic" panose="020B0502020202020204" pitchFamily="34" charset="0"/>
                <a:cs typeface="Arial"/>
              </a:rPr>
              <a:t>Membayar Jasa</a:t>
            </a:r>
            <a:endParaRPr lang="en-US" dirty="0">
              <a:latin typeface="Century Gothic" panose="020B0502020202020204" pitchFamily="34" charset="0"/>
              <a:cs typeface="Arial"/>
            </a:endParaRPr>
          </a:p>
          <a:p>
            <a:pPr marL="533400" indent="-533400" fontAlgn="auto">
              <a:lnSpc>
                <a:spcPct val="90000"/>
              </a:lnSpc>
              <a:spcBef>
                <a:spcPts val="0"/>
              </a:spcBef>
              <a:spcAft>
                <a:spcPts val="1200"/>
              </a:spcAft>
              <a:buClr>
                <a:srgbClr val="BF0922"/>
              </a:buClr>
              <a:buFont typeface="Courier New" panose="02070309020205020404" pitchFamily="49" charset="0"/>
              <a:buChar char="o"/>
              <a:defRPr/>
            </a:pPr>
            <a:r>
              <a:rPr lang="en-US" sz="2000" smtClean="0">
                <a:latin typeface="Century Gothic" panose="020B0502020202020204" pitchFamily="34" charset="0"/>
                <a:cs typeface="Arial"/>
              </a:rPr>
              <a:t>Tantangan Produktivitas</a:t>
            </a:r>
            <a:endParaRPr lang="en-US" sz="2000" dirty="0">
              <a:latin typeface="Century Gothic" panose="020B0502020202020204" pitchFamily="34" charset="0"/>
              <a:cs typeface="Arial"/>
            </a:endParaRPr>
          </a:p>
          <a:p>
            <a:pPr marL="1168400" indent="-444500" fontAlgn="auto">
              <a:lnSpc>
                <a:spcPct val="90000"/>
              </a:lnSpc>
              <a:spcBef>
                <a:spcPts val="0"/>
              </a:spcBef>
              <a:spcAft>
                <a:spcPts val="1200"/>
              </a:spcAft>
              <a:buClr>
                <a:srgbClr val="BF0922"/>
              </a:buClr>
              <a:buFont typeface="Courier New" panose="02070309020205020404" pitchFamily="49" charset="0"/>
              <a:buChar char="o"/>
              <a:defRPr/>
            </a:pPr>
            <a:r>
              <a:rPr lang="en-US" smtClean="0">
                <a:latin typeface="Century Gothic" panose="020B0502020202020204" pitchFamily="34" charset="0"/>
                <a:cs typeface="Arial"/>
              </a:rPr>
              <a:t>Pengukuran Produktivitas</a:t>
            </a:r>
            <a:endParaRPr lang="en-US" dirty="0">
              <a:latin typeface="Century Gothic" panose="020B0502020202020204" pitchFamily="34" charset="0"/>
              <a:cs typeface="Arial"/>
            </a:endParaRPr>
          </a:p>
          <a:p>
            <a:pPr marL="1168400" indent="-444500" fontAlgn="auto">
              <a:lnSpc>
                <a:spcPct val="90000"/>
              </a:lnSpc>
              <a:spcBef>
                <a:spcPts val="0"/>
              </a:spcBef>
              <a:spcAft>
                <a:spcPts val="1200"/>
              </a:spcAft>
              <a:buClr>
                <a:srgbClr val="BF0922"/>
              </a:buClr>
              <a:buFont typeface="Courier New" panose="02070309020205020404" pitchFamily="49" charset="0"/>
              <a:buChar char="o"/>
              <a:defRPr/>
            </a:pPr>
            <a:r>
              <a:rPr lang="en-US" smtClean="0">
                <a:latin typeface="Century Gothic" panose="020B0502020202020204" pitchFamily="34" charset="0"/>
                <a:cs typeface="Arial"/>
              </a:rPr>
              <a:t>Variabel-variabel Produktivitas</a:t>
            </a:r>
            <a:endParaRPr lang="en-US" dirty="0">
              <a:latin typeface="Century Gothic" panose="020B0502020202020204" pitchFamily="34" charset="0"/>
              <a:cs typeface="Arial"/>
            </a:endParaRPr>
          </a:p>
          <a:p>
            <a:pPr marL="1168400" indent="-444500" fontAlgn="auto">
              <a:lnSpc>
                <a:spcPct val="90000"/>
              </a:lnSpc>
              <a:spcBef>
                <a:spcPts val="0"/>
              </a:spcBef>
              <a:spcAft>
                <a:spcPts val="1200"/>
              </a:spcAft>
              <a:buClr>
                <a:srgbClr val="BF0922"/>
              </a:buClr>
              <a:buFont typeface="Courier New" panose="02070309020205020404" pitchFamily="49" charset="0"/>
              <a:buChar char="o"/>
              <a:defRPr/>
            </a:pPr>
            <a:r>
              <a:rPr lang="en-US" smtClean="0">
                <a:latin typeface="Century Gothic" panose="020B0502020202020204" pitchFamily="34" charset="0"/>
                <a:cs typeface="Arial"/>
              </a:rPr>
              <a:t>Produktivitas dan Sektor Jasa</a:t>
            </a:r>
            <a:endParaRPr lang="en-US" dirty="0">
              <a:latin typeface="Century Gothic" panose="020B0502020202020204" pitchFamily="34" charset="0"/>
              <a:cs typeface="Arial"/>
            </a:endParaRPr>
          </a:p>
        </p:txBody>
      </p:sp>
    </p:spTree>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7411"/>
                                        </p:tgtEl>
                                        <p:attrNameLst>
                                          <p:attrName>style.visibility</p:attrName>
                                        </p:attrNameLst>
                                      </p:cBhvr>
                                      <p:to>
                                        <p:strVal val="visible"/>
                                      </p:to>
                                    </p:set>
                                    <p:animEffect transition="in" filter="strips(downRight)">
                                      <p:cBhvr>
                                        <p:cTn id="7" dur="1000"/>
                                        <p:tgtEl>
                                          <p:spTgt spid="17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85800" y="403623"/>
            <a:ext cx="7772400" cy="602456"/>
          </a:xfrm>
        </p:spPr>
        <p:txBody>
          <a:bodyPr>
            <a:normAutofit fontScale="90000"/>
          </a:bodyPr>
          <a:lstStyle/>
          <a:p>
            <a:r>
              <a:rPr lang="en-US" altLang="en-US" smtClean="0">
                <a:cs typeface="Arial" pitchFamily="34" charset="0"/>
              </a:rPr>
              <a:t>Outline - lanjutan</a:t>
            </a:r>
          </a:p>
        </p:txBody>
      </p:sp>
      <p:sp>
        <p:nvSpPr>
          <p:cNvPr id="21506" name="Rectangle 3"/>
          <p:cNvSpPr>
            <a:spLocks noGrp="1" noChangeArrowheads="1"/>
          </p:cNvSpPr>
          <p:nvPr>
            <p:ph idx="1"/>
          </p:nvPr>
        </p:nvSpPr>
        <p:spPr>
          <a:xfrm>
            <a:off x="827089" y="1329928"/>
            <a:ext cx="7519987" cy="2376488"/>
          </a:xfrm>
        </p:spPr>
        <p:txBody>
          <a:bodyPr/>
          <a:lstStyle/>
          <a:p>
            <a:pPr>
              <a:buFont typeface="Courier New" panose="02070309020205020404" pitchFamily="49" charset="0"/>
              <a:buChar char="o"/>
            </a:pPr>
            <a:r>
              <a:rPr lang="en-US" altLang="en-US" sz="2800" smtClean="0">
                <a:cs typeface="Arial" pitchFamily="34" charset="0"/>
              </a:rPr>
              <a:t>Tantangan Baru dalam Manajemen Operasi</a:t>
            </a:r>
          </a:p>
          <a:p>
            <a:pPr>
              <a:buFont typeface="Courier New" panose="02070309020205020404" pitchFamily="49" charset="0"/>
              <a:buChar char="o"/>
            </a:pPr>
            <a:r>
              <a:rPr lang="en-US" altLang="en-US" sz="2800" smtClean="0">
                <a:cs typeface="Arial" pitchFamily="34" charset="0"/>
              </a:rPr>
              <a:t>Etika, Tanggungjawab Sosial, dan Keberlanjutan</a:t>
            </a:r>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85800" y="326232"/>
            <a:ext cx="7772400" cy="602456"/>
          </a:xfrm>
        </p:spPr>
        <p:txBody>
          <a:bodyPr>
            <a:normAutofit fontScale="90000"/>
          </a:bodyPr>
          <a:lstStyle/>
          <a:p>
            <a:r>
              <a:rPr lang="en-US" altLang="en-US" smtClean="0">
                <a:cs typeface="Arial" pitchFamily="34" charset="0"/>
              </a:rPr>
              <a:t>Tujuan Pembelajaran</a:t>
            </a:r>
          </a:p>
        </p:txBody>
      </p:sp>
      <p:sp>
        <p:nvSpPr>
          <p:cNvPr id="21507" name="Text Box 3"/>
          <p:cNvSpPr txBox="1">
            <a:spLocks noChangeArrowheads="1"/>
          </p:cNvSpPr>
          <p:nvPr/>
        </p:nvSpPr>
        <p:spPr bwMode="auto">
          <a:xfrm>
            <a:off x="1116013" y="1221582"/>
            <a:ext cx="6716712"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3200" b="1" smtClean="0">
                <a:solidFill>
                  <a:srgbClr val="D33320"/>
                </a:solidFill>
                <a:latin typeface="Century Gothic" panose="020B0502020202020204" pitchFamily="34" charset="0"/>
              </a:rPr>
              <a:t>Setelah mempelajari bab ini, Anda mampu:</a:t>
            </a:r>
            <a:endParaRPr lang="en-US" altLang="en-US" sz="3200" b="1">
              <a:solidFill>
                <a:srgbClr val="D33320"/>
              </a:solidFill>
              <a:latin typeface="Century Gothic" panose="020B0502020202020204" pitchFamily="34" charset="0"/>
            </a:endParaRPr>
          </a:p>
        </p:txBody>
      </p:sp>
      <p:sp>
        <p:nvSpPr>
          <p:cNvPr id="21508" name="Text Box 4"/>
          <p:cNvSpPr txBox="1">
            <a:spLocks noChangeArrowheads="1"/>
          </p:cNvSpPr>
          <p:nvPr/>
        </p:nvSpPr>
        <p:spPr bwMode="auto">
          <a:xfrm>
            <a:off x="1128714" y="2164556"/>
            <a:ext cx="703738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tx2"/>
              </a:buClr>
              <a:buFont typeface="Arial" pitchFamily="34" charset="0"/>
              <a:buAutoNum type="arabicPeriod"/>
            </a:pPr>
            <a:r>
              <a:rPr lang="en-US" altLang="en-US" sz="2400" b="1" smtClean="0">
                <a:latin typeface="Century Gothic" panose="020B0502020202020204" pitchFamily="34" charset="0"/>
                <a:ea typeface="MS PGothic" pitchFamily="34" charset="-128"/>
              </a:rPr>
              <a:t>Mendefinisikan</a:t>
            </a:r>
            <a:r>
              <a:rPr lang="en-US" altLang="en-US" sz="2400" smtClean="0">
                <a:latin typeface="Century Gothic" panose="020B0502020202020204" pitchFamily="34" charset="0"/>
                <a:ea typeface="MS PGothic" pitchFamily="34" charset="-128"/>
              </a:rPr>
              <a:t> manajemen operasi</a:t>
            </a:r>
            <a:endParaRPr lang="en-US" altLang="en-US" sz="2400">
              <a:latin typeface="Century Gothic" panose="020B0502020202020204" pitchFamily="34" charset="0"/>
              <a:ea typeface="MS PGothic" pitchFamily="34" charset="-128"/>
            </a:endParaRPr>
          </a:p>
          <a:p>
            <a:pPr>
              <a:lnSpc>
                <a:spcPct val="90000"/>
              </a:lnSpc>
              <a:spcAft>
                <a:spcPts val="1200"/>
              </a:spcAft>
              <a:buClr>
                <a:schemeClr val="tx2"/>
              </a:buClr>
              <a:buFont typeface="Arial" pitchFamily="34" charset="0"/>
              <a:buAutoNum type="arabicPeriod"/>
            </a:pPr>
            <a:r>
              <a:rPr lang="en-US" altLang="en-US" sz="2400" b="1" smtClean="0">
                <a:latin typeface="Century Gothic" panose="020B0502020202020204" pitchFamily="34" charset="0"/>
                <a:ea typeface="MS PGothic" pitchFamily="34" charset="-128"/>
              </a:rPr>
              <a:t>Menjelaskan</a:t>
            </a:r>
            <a:r>
              <a:rPr lang="en-US" altLang="en-US" sz="2400" smtClean="0">
                <a:latin typeface="Century Gothic" panose="020B0502020202020204" pitchFamily="34" charset="0"/>
                <a:ea typeface="MS PGothic" pitchFamily="34" charset="-128"/>
              </a:rPr>
              <a:t> perbedaan antara barang dan jasa</a:t>
            </a:r>
            <a:endParaRPr lang="en-US" altLang="en-US" sz="2400">
              <a:latin typeface="Century Gothic" panose="020B0502020202020204" pitchFamily="34" charset="0"/>
              <a:ea typeface="MS PGothic" pitchFamily="34" charset="-128"/>
            </a:endParaRPr>
          </a:p>
          <a:p>
            <a:pPr>
              <a:lnSpc>
                <a:spcPct val="90000"/>
              </a:lnSpc>
              <a:spcAft>
                <a:spcPts val="1200"/>
              </a:spcAft>
              <a:buClr>
                <a:schemeClr val="tx2"/>
              </a:buClr>
              <a:buFont typeface="Arial" pitchFamily="34" charset="0"/>
              <a:buAutoNum type="arabicPeriod"/>
            </a:pPr>
            <a:r>
              <a:rPr lang="en-US" altLang="en-US" sz="2400" b="1" smtClean="0">
                <a:latin typeface="Century Gothic" panose="020B0502020202020204" pitchFamily="34" charset="0"/>
                <a:ea typeface="MS PGothic" pitchFamily="34" charset="-128"/>
              </a:rPr>
              <a:t>Menjelaskan</a:t>
            </a:r>
            <a:r>
              <a:rPr lang="en-US" altLang="en-US" sz="2400" smtClean="0">
                <a:latin typeface="Century Gothic" panose="020B0502020202020204" pitchFamily="34" charset="0"/>
                <a:ea typeface="MS PGothic" pitchFamily="34" charset="-128"/>
              </a:rPr>
              <a:t> perbedaan antara produksi dan produktivitas</a:t>
            </a:r>
            <a:endParaRPr lang="en-AU" altLang="en-US" sz="2400">
              <a:latin typeface="Century Gothic" panose="020B0502020202020204" pitchFamily="34" charset="0"/>
              <a:ea typeface="MS PGothic" pitchFamily="34" charset="-12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1507"/>
                                        </p:tgtEl>
                                        <p:attrNameLst>
                                          <p:attrName>style.visibility</p:attrName>
                                        </p:attrNameLst>
                                      </p:cBhvr>
                                      <p:to>
                                        <p:strVal val="visible"/>
                                      </p:to>
                                    </p:set>
                                    <p:animEffect transition="in" filter="strips(downRight)">
                                      <p:cBhvr>
                                        <p:cTn id="7" dur="1000"/>
                                        <p:tgtEl>
                                          <p:spTgt spid="21507"/>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21508"/>
                                        </p:tgtEl>
                                        <p:attrNameLst>
                                          <p:attrName>style.visibility</p:attrName>
                                        </p:attrNameLst>
                                      </p:cBhvr>
                                      <p:to>
                                        <p:strVal val="visible"/>
                                      </p:to>
                                    </p:set>
                                    <p:animEffect transition="in" filter="strips(downRight)">
                                      <p:cBhvr>
                                        <p:cTn id="11" dur="1000"/>
                                        <p:tgtEl>
                                          <p:spTgt spid="21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P spid="2150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85800" y="326232"/>
            <a:ext cx="7772400" cy="602456"/>
          </a:xfrm>
        </p:spPr>
        <p:txBody>
          <a:bodyPr>
            <a:normAutofit fontScale="90000"/>
          </a:bodyPr>
          <a:lstStyle/>
          <a:p>
            <a:r>
              <a:rPr lang="en-US" altLang="en-US" smtClean="0">
                <a:cs typeface="Arial" pitchFamily="34" charset="0"/>
              </a:rPr>
              <a:t>Tujuan Pembelajaran</a:t>
            </a:r>
          </a:p>
        </p:txBody>
      </p:sp>
      <p:sp>
        <p:nvSpPr>
          <p:cNvPr id="21507" name="Text Box 3"/>
          <p:cNvSpPr txBox="1">
            <a:spLocks noChangeArrowheads="1"/>
          </p:cNvSpPr>
          <p:nvPr/>
        </p:nvSpPr>
        <p:spPr bwMode="auto">
          <a:xfrm>
            <a:off x="1116013" y="1221582"/>
            <a:ext cx="6716712"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3200" b="1" smtClean="0">
                <a:solidFill>
                  <a:srgbClr val="D33320"/>
                </a:solidFill>
                <a:latin typeface="Century Gothic" panose="020B0502020202020204" pitchFamily="34" charset="0"/>
              </a:rPr>
              <a:t>Setelah mempelajari bab ini, Anda mampu:</a:t>
            </a:r>
            <a:endParaRPr lang="en-US" altLang="en-US" sz="3200" b="1">
              <a:solidFill>
                <a:srgbClr val="D33320"/>
              </a:solidFill>
              <a:latin typeface="Century Gothic" panose="020B0502020202020204" pitchFamily="34" charset="0"/>
            </a:endParaRPr>
          </a:p>
        </p:txBody>
      </p:sp>
      <p:sp>
        <p:nvSpPr>
          <p:cNvPr id="5" name="Text Box 4"/>
          <p:cNvSpPr txBox="1">
            <a:spLocks noChangeArrowheads="1"/>
          </p:cNvSpPr>
          <p:nvPr/>
        </p:nvSpPr>
        <p:spPr bwMode="auto">
          <a:xfrm>
            <a:off x="1116013" y="2200311"/>
            <a:ext cx="7853326" cy="23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tx2"/>
              </a:buClr>
              <a:buFont typeface="Arial" pitchFamily="34" charset="0"/>
              <a:buAutoNum type="arabicPeriod" startAt="4"/>
            </a:pPr>
            <a:r>
              <a:rPr lang="en-US" altLang="en-US" sz="2800" b="1" smtClean="0">
                <a:latin typeface="Century Gothic" panose="020B0502020202020204" pitchFamily="34" charset="0"/>
                <a:ea typeface="MS PGothic" pitchFamily="34" charset="-128"/>
              </a:rPr>
              <a:t>Menghitung</a:t>
            </a:r>
            <a:r>
              <a:rPr lang="en-US" altLang="en-US" sz="2800" smtClean="0">
                <a:latin typeface="Century Gothic" panose="020B0502020202020204" pitchFamily="34" charset="0"/>
                <a:ea typeface="MS PGothic" pitchFamily="34" charset="-128"/>
              </a:rPr>
              <a:t> produktivitas faktor tunggal</a:t>
            </a:r>
            <a:endParaRPr lang="en-US" altLang="en-US" sz="2800">
              <a:latin typeface="Century Gothic" panose="020B0502020202020204" pitchFamily="34" charset="0"/>
              <a:ea typeface="MS PGothic" pitchFamily="34" charset="-128"/>
            </a:endParaRPr>
          </a:p>
          <a:p>
            <a:pPr>
              <a:lnSpc>
                <a:spcPct val="90000"/>
              </a:lnSpc>
              <a:spcAft>
                <a:spcPts val="1200"/>
              </a:spcAft>
              <a:buClr>
                <a:schemeClr val="tx2"/>
              </a:buClr>
              <a:buFont typeface="Arial" pitchFamily="34" charset="0"/>
              <a:buAutoNum type="arabicPeriod" startAt="4"/>
            </a:pPr>
            <a:r>
              <a:rPr lang="en-US" altLang="en-US" sz="2800" b="1" smtClean="0">
                <a:latin typeface="Century Gothic" panose="020B0502020202020204" pitchFamily="34" charset="0"/>
                <a:ea typeface="MS PGothic" pitchFamily="34" charset="-128"/>
              </a:rPr>
              <a:t>Menghitung</a:t>
            </a:r>
            <a:r>
              <a:rPr lang="en-US" altLang="en-US" sz="2800" smtClean="0">
                <a:latin typeface="Century Gothic" panose="020B0502020202020204" pitchFamily="34" charset="0"/>
                <a:ea typeface="MS PGothic" pitchFamily="34" charset="-128"/>
              </a:rPr>
              <a:t> produktivitas banyak faktor</a:t>
            </a:r>
            <a:endParaRPr lang="en-US" altLang="en-US" sz="2800">
              <a:latin typeface="Century Gothic" panose="020B0502020202020204" pitchFamily="34" charset="0"/>
              <a:ea typeface="MS PGothic" pitchFamily="34" charset="-128"/>
            </a:endParaRPr>
          </a:p>
          <a:p>
            <a:pPr>
              <a:lnSpc>
                <a:spcPct val="90000"/>
              </a:lnSpc>
              <a:spcAft>
                <a:spcPts val="1200"/>
              </a:spcAft>
              <a:buClr>
                <a:schemeClr val="tx2"/>
              </a:buClr>
              <a:buFont typeface="Arial" pitchFamily="34" charset="0"/>
              <a:buAutoNum type="arabicPeriod" startAt="4"/>
            </a:pPr>
            <a:r>
              <a:rPr lang="en-US" altLang="en-US" sz="2800" b="1" smtClean="0">
                <a:latin typeface="Century Gothic" panose="020B0502020202020204" pitchFamily="34" charset="0"/>
                <a:ea typeface="MS PGothic" pitchFamily="34" charset="-128"/>
              </a:rPr>
              <a:t>Mengidentifikasi</a:t>
            </a:r>
            <a:r>
              <a:rPr lang="en-US" altLang="en-US" sz="2800" smtClean="0">
                <a:latin typeface="Century Gothic" panose="020B0502020202020204" pitchFamily="34" charset="0"/>
                <a:ea typeface="MS PGothic" pitchFamily="34" charset="-128"/>
              </a:rPr>
              <a:t> variabel-variabel penting untuk meningkatkan produktivitas</a:t>
            </a:r>
            <a:endParaRPr lang="en-AU" altLang="en-US" sz="2800">
              <a:latin typeface="Century Gothic" panose="020B0502020202020204" pitchFamily="34" charset="0"/>
              <a:ea typeface="MS PGothic" pitchFamily="34" charset="-128"/>
            </a:endParaRPr>
          </a:p>
        </p:txBody>
      </p:sp>
    </p:spTree>
    <p:extLst>
      <p:ext uri="{BB962C8B-B14F-4D97-AF65-F5344CB8AC3E}">
        <p14:creationId xmlns:p14="http://schemas.microsoft.com/office/powerpoint/2010/main" val="3230375701"/>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1507"/>
                                        </p:tgtEl>
                                        <p:attrNameLst>
                                          <p:attrName>style.visibility</p:attrName>
                                        </p:attrNameLst>
                                      </p:cBhvr>
                                      <p:to>
                                        <p:strVal val="visible"/>
                                      </p:to>
                                    </p:set>
                                    <p:animEffect transition="in" filter="strips(downRight)">
                                      <p:cBhvr>
                                        <p:cTn id="7" dur="1000"/>
                                        <p:tgtEl>
                                          <p:spTgt spid="21507"/>
                                        </p:tgtEl>
                                      </p:cBhvr>
                                    </p:animEffect>
                                  </p:childTnLst>
                                </p:cTn>
                              </p:par>
                            </p:childTnLst>
                          </p:cTn>
                        </p:par>
                        <p:par>
                          <p:cTn id="8" fill="hold">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5"/>
                                        </p:tgtEl>
                                        <p:attrNameLst>
                                          <p:attrName>style.visibility</p:attrName>
                                        </p:attrNameLst>
                                      </p:cBhvr>
                                      <p:to>
                                        <p:strVal val="visible"/>
                                      </p:to>
                                    </p:set>
                                    <p:animEffect transition="in" filter="strips(downRigh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85800" y="326232"/>
            <a:ext cx="7772400" cy="602456"/>
          </a:xfrm>
        </p:spPr>
        <p:txBody>
          <a:bodyPr/>
          <a:lstStyle/>
          <a:p>
            <a:r>
              <a:rPr lang="en-US" altLang="en-US" sz="3200" smtClean="0">
                <a:cs typeface="Arial" pitchFamily="34" charset="0"/>
              </a:rPr>
              <a:t>Learning Objectives</a:t>
            </a:r>
          </a:p>
        </p:txBody>
      </p:sp>
      <p:sp>
        <p:nvSpPr>
          <p:cNvPr id="25602" name="Text Box 3"/>
          <p:cNvSpPr txBox="1">
            <a:spLocks noChangeArrowheads="1"/>
          </p:cNvSpPr>
          <p:nvPr/>
        </p:nvSpPr>
        <p:spPr bwMode="auto">
          <a:xfrm>
            <a:off x="1116013" y="1221582"/>
            <a:ext cx="671671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800" b="1">
                <a:solidFill>
                  <a:srgbClr val="D33320"/>
                </a:solidFill>
                <a:latin typeface="Century Gothic" panose="020B0502020202020204" pitchFamily="34" charset="0"/>
              </a:rPr>
              <a:t>When you complete this chapter you should be able to:</a:t>
            </a:r>
          </a:p>
        </p:txBody>
      </p:sp>
      <p:sp>
        <p:nvSpPr>
          <p:cNvPr id="23556" name="Text Box 4"/>
          <p:cNvSpPr txBox="1">
            <a:spLocks noChangeArrowheads="1"/>
          </p:cNvSpPr>
          <p:nvPr/>
        </p:nvSpPr>
        <p:spPr bwMode="auto">
          <a:xfrm>
            <a:off x="1128714" y="2158604"/>
            <a:ext cx="7240587" cy="1951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tx2"/>
              </a:buClr>
              <a:buFont typeface="Arial" pitchFamily="34" charset="0"/>
              <a:buAutoNum type="arabicPeriod" startAt="4"/>
            </a:pPr>
            <a:r>
              <a:rPr lang="en-US" altLang="en-US" sz="2800" b="1">
                <a:latin typeface="Century Gothic" panose="020B0502020202020204" pitchFamily="34" charset="0"/>
                <a:ea typeface="MS PGothic" pitchFamily="34" charset="-128"/>
              </a:rPr>
              <a:t>Compute</a:t>
            </a:r>
            <a:r>
              <a:rPr lang="en-US" altLang="en-US" sz="2800">
                <a:latin typeface="Century Gothic" panose="020B0502020202020204" pitchFamily="34" charset="0"/>
                <a:ea typeface="MS PGothic" pitchFamily="34" charset="-128"/>
              </a:rPr>
              <a:t> single-factor productivity</a:t>
            </a:r>
          </a:p>
          <a:p>
            <a:pPr>
              <a:lnSpc>
                <a:spcPct val="90000"/>
              </a:lnSpc>
              <a:spcAft>
                <a:spcPts val="1200"/>
              </a:spcAft>
              <a:buClr>
                <a:schemeClr val="tx2"/>
              </a:buClr>
              <a:buFont typeface="Arial" pitchFamily="34" charset="0"/>
              <a:buAutoNum type="arabicPeriod" startAt="4"/>
            </a:pPr>
            <a:r>
              <a:rPr lang="en-US" altLang="en-US" sz="2800" b="1">
                <a:latin typeface="Century Gothic" panose="020B0502020202020204" pitchFamily="34" charset="0"/>
                <a:ea typeface="MS PGothic" pitchFamily="34" charset="-128"/>
              </a:rPr>
              <a:t>Compute</a:t>
            </a:r>
            <a:r>
              <a:rPr lang="en-US" altLang="en-US" sz="2800">
                <a:latin typeface="Century Gothic" panose="020B0502020202020204" pitchFamily="34" charset="0"/>
                <a:ea typeface="MS PGothic" pitchFamily="34" charset="-128"/>
              </a:rPr>
              <a:t> multifactor productivity</a:t>
            </a:r>
          </a:p>
          <a:p>
            <a:pPr>
              <a:lnSpc>
                <a:spcPct val="90000"/>
              </a:lnSpc>
              <a:spcAft>
                <a:spcPts val="1200"/>
              </a:spcAft>
              <a:buClr>
                <a:schemeClr val="tx2"/>
              </a:buClr>
              <a:buFont typeface="Arial" pitchFamily="34" charset="0"/>
              <a:buAutoNum type="arabicPeriod" startAt="4"/>
            </a:pPr>
            <a:r>
              <a:rPr lang="en-US" altLang="en-US" sz="2800" b="1">
                <a:latin typeface="Century Gothic" panose="020B0502020202020204" pitchFamily="34" charset="0"/>
                <a:ea typeface="MS PGothic" pitchFamily="34" charset="-128"/>
              </a:rPr>
              <a:t>Identify</a:t>
            </a:r>
            <a:r>
              <a:rPr lang="en-US" altLang="en-US" sz="2800">
                <a:latin typeface="Century Gothic" panose="020B0502020202020204" pitchFamily="34" charset="0"/>
                <a:ea typeface="MS PGothic" pitchFamily="34" charset="-128"/>
              </a:rPr>
              <a:t> the critical variables in enhancing productivity</a:t>
            </a:r>
            <a:endParaRPr lang="en-AU" altLang="en-US" sz="2800">
              <a:latin typeface="Century Gothic" panose="020B0502020202020204" pitchFamily="34" charset="0"/>
              <a:ea typeface="MS PGothic" pitchFamily="34" charset="-128"/>
            </a:endParaRPr>
          </a:p>
        </p:txBody>
      </p:sp>
    </p:spTree>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3556"/>
                                        </p:tgtEl>
                                        <p:attrNameLst>
                                          <p:attrName>style.visibility</p:attrName>
                                        </p:attrNameLst>
                                      </p:cBhvr>
                                      <p:to>
                                        <p:strVal val="visible"/>
                                      </p:to>
                                    </p:set>
                                    <p:animEffect transition="in" filter="strips(downRight)">
                                      <p:cBhvr>
                                        <p:cTn id="7" dur="10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Group 5"/>
          <p:cNvGrpSpPr>
            <a:grpSpLocks/>
          </p:cNvGrpSpPr>
          <p:nvPr/>
        </p:nvGrpSpPr>
        <p:grpSpPr bwMode="auto">
          <a:xfrm>
            <a:off x="844550" y="239316"/>
            <a:ext cx="7519988" cy="1313259"/>
            <a:chOff x="679981" y="2123017"/>
            <a:chExt cx="7518927" cy="1312861"/>
          </a:xfrm>
        </p:grpSpPr>
        <p:sp>
          <p:nvSpPr>
            <p:cNvPr id="7" name="Rectangle 4"/>
            <p:cNvSpPr/>
            <p:nvPr/>
          </p:nvSpPr>
          <p:spPr>
            <a:xfrm flipH="1">
              <a:off x="679981" y="2269419"/>
              <a:ext cx="442851" cy="1159317"/>
            </a:xfrm>
            <a:custGeom>
              <a:avLst/>
              <a:gdLst>
                <a:gd name="connsiteX0" fmla="*/ 0 w 443441"/>
                <a:gd name="connsiteY0" fmla="*/ 0 h 1159933"/>
                <a:gd name="connsiteX1" fmla="*/ 443441 w 443441"/>
                <a:gd name="connsiteY1" fmla="*/ 0 h 1159933"/>
                <a:gd name="connsiteX2" fmla="*/ 443441 w 443441"/>
                <a:gd name="connsiteY2" fmla="*/ 1159933 h 1159933"/>
                <a:gd name="connsiteX3" fmla="*/ 0 w 443441"/>
                <a:gd name="connsiteY3" fmla="*/ 1159933 h 1159933"/>
                <a:gd name="connsiteX4" fmla="*/ 0 w 443441"/>
                <a:gd name="connsiteY4"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83670 h 1159933"/>
                <a:gd name="connsiteX3" fmla="*/ 443441 w 443441"/>
                <a:gd name="connsiteY3" fmla="*/ 1159933 h 1159933"/>
                <a:gd name="connsiteX4" fmla="*/ 0 w 443441"/>
                <a:gd name="connsiteY4" fmla="*/ 1159933 h 1159933"/>
                <a:gd name="connsiteX5" fmla="*/ 0 w 443441"/>
                <a:gd name="connsiteY5" fmla="*/ 0 h 115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41" h="1159933">
                  <a:moveTo>
                    <a:pt x="0" y="0"/>
                  </a:moveTo>
                  <a:lnTo>
                    <a:pt x="443441" y="0"/>
                  </a:lnTo>
                  <a:lnTo>
                    <a:pt x="262467" y="583670"/>
                  </a:lnTo>
                  <a:lnTo>
                    <a:pt x="443441" y="1159933"/>
                  </a:lnTo>
                  <a:lnTo>
                    <a:pt x="0" y="1159933"/>
                  </a:lnTo>
                  <a:lnTo>
                    <a:pt x="0" y="0"/>
                  </a:lnTo>
                  <a:close/>
                </a:path>
              </a:pathLst>
            </a:custGeom>
            <a:solidFill>
              <a:srgbClr val="D33320"/>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dirty="0">
                <a:latin typeface="Century Gothic" panose="020B0502020202020204" pitchFamily="34" charset="0"/>
                <a:cs typeface="Helvetica Neue"/>
              </a:endParaRPr>
            </a:p>
          </p:txBody>
        </p:sp>
        <p:sp>
          <p:nvSpPr>
            <p:cNvPr id="8" name="Rectangle 7"/>
            <p:cNvSpPr/>
            <p:nvPr/>
          </p:nvSpPr>
          <p:spPr>
            <a:xfrm>
              <a:off x="991087" y="2123017"/>
              <a:ext cx="7207821" cy="1160507"/>
            </a:xfrm>
            <a:prstGeom prst="rect">
              <a:avLst/>
            </a:prstGeom>
            <a:solidFill>
              <a:schemeClr val="accent1"/>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dirty="0">
                <a:latin typeface="Century Gothic" panose="020B0502020202020204" pitchFamily="34" charset="0"/>
                <a:cs typeface="Helvetica Neue"/>
              </a:endParaRPr>
            </a:p>
          </p:txBody>
        </p:sp>
        <p:sp>
          <p:nvSpPr>
            <p:cNvPr id="9" name="Freeform 8"/>
            <p:cNvSpPr/>
            <p:nvPr/>
          </p:nvSpPr>
          <p:spPr>
            <a:xfrm flipH="1">
              <a:off x="987913" y="3293046"/>
              <a:ext cx="149204" cy="142832"/>
            </a:xfrm>
            <a:custGeom>
              <a:avLst/>
              <a:gdLst>
                <a:gd name="connsiteX0" fmla="*/ 149225 w 149225"/>
                <a:gd name="connsiteY0" fmla="*/ 0 h 142875"/>
                <a:gd name="connsiteX1" fmla="*/ 0 w 149225"/>
                <a:gd name="connsiteY1" fmla="*/ 142875 h 142875"/>
                <a:gd name="connsiteX2" fmla="*/ 6350 w 149225"/>
                <a:gd name="connsiteY2" fmla="*/ 0 h 142875"/>
                <a:gd name="connsiteX3" fmla="*/ 149225 w 149225"/>
                <a:gd name="connsiteY3" fmla="*/ 0 h 142875"/>
              </a:gdLst>
              <a:ahLst/>
              <a:cxnLst>
                <a:cxn ang="0">
                  <a:pos x="connsiteX0" y="connsiteY0"/>
                </a:cxn>
                <a:cxn ang="0">
                  <a:pos x="connsiteX1" y="connsiteY1"/>
                </a:cxn>
                <a:cxn ang="0">
                  <a:pos x="connsiteX2" y="connsiteY2"/>
                </a:cxn>
                <a:cxn ang="0">
                  <a:pos x="connsiteX3" y="connsiteY3"/>
                </a:cxn>
              </a:cxnLst>
              <a:rect l="l" t="t" r="r" b="b"/>
              <a:pathLst>
                <a:path w="149225" h="142875">
                  <a:moveTo>
                    <a:pt x="149225" y="0"/>
                  </a:moveTo>
                  <a:lnTo>
                    <a:pt x="0" y="142875"/>
                  </a:lnTo>
                  <a:lnTo>
                    <a:pt x="6350" y="0"/>
                  </a:lnTo>
                  <a:lnTo>
                    <a:pt x="149225" y="0"/>
                  </a:lnTo>
                  <a:close/>
                </a:path>
              </a:pathLst>
            </a:cu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dirty="0">
                <a:latin typeface="Century Gothic" panose="020B0502020202020204" pitchFamily="34" charset="0"/>
                <a:cs typeface="Helvetica Neue"/>
              </a:endParaRPr>
            </a:p>
          </p:txBody>
        </p:sp>
      </p:grpSp>
      <p:sp>
        <p:nvSpPr>
          <p:cNvPr id="25603" name="Rectangle 3"/>
          <p:cNvSpPr>
            <a:spLocks noGrp="1" noChangeArrowheads="1"/>
          </p:cNvSpPr>
          <p:nvPr>
            <p:ph type="title"/>
          </p:nvPr>
        </p:nvSpPr>
        <p:spPr>
          <a:xfrm>
            <a:off x="1485900" y="297657"/>
            <a:ext cx="6667500" cy="897731"/>
          </a:xfrm>
          <a:extLst/>
        </p:spPr>
        <p:txBody>
          <a:bodyPr rtlCol="0">
            <a:normAutofit fontScale="90000"/>
          </a:bodyPr>
          <a:lstStyle/>
          <a:p>
            <a:pPr algn="l" fontAlgn="auto">
              <a:spcAft>
                <a:spcPts val="0"/>
              </a:spcAft>
              <a:defRPr/>
            </a:pPr>
            <a:r>
              <a:rPr lang="en-US" sz="2800" smtClean="0">
                <a:solidFill>
                  <a:srgbClr val="FFFFFF"/>
                </a:solidFill>
              </a:rPr>
              <a:t>Manajemen Operasi di </a:t>
            </a:r>
            <a:r>
              <a:rPr lang="en-US" sz="2800" dirty="0">
                <a:solidFill>
                  <a:srgbClr val="FFFFFF"/>
                </a:solidFill>
              </a:rPr>
              <a:t>Hard Rock Cafe</a:t>
            </a:r>
          </a:p>
        </p:txBody>
      </p:sp>
      <p:sp>
        <p:nvSpPr>
          <p:cNvPr id="25604" name="Rectangle 4"/>
          <p:cNvSpPr>
            <a:spLocks noChangeArrowheads="1"/>
          </p:cNvSpPr>
          <p:nvPr/>
        </p:nvSpPr>
        <p:spPr bwMode="auto">
          <a:xfrm>
            <a:off x="850900" y="1708547"/>
            <a:ext cx="7772400" cy="322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defTabSz="836613">
              <a:defRPr>
                <a:solidFill>
                  <a:schemeClr val="tx1"/>
                </a:solidFill>
                <a:latin typeface="Calibri" pitchFamily="34" charset="0"/>
                <a:cs typeface="Arial" pitchFamily="34" charset="0"/>
              </a:defRPr>
            </a:lvl1pPr>
            <a:lvl2pPr marL="1071563" indent="-447675"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Font typeface="Wingdings" pitchFamily="2" charset="2"/>
              <a:buChar char="§"/>
            </a:pPr>
            <a:r>
              <a:rPr lang="en-US" altLang="en-US" sz="2000" smtClean="0">
                <a:latin typeface="Century Gothic" panose="020B0502020202020204" pitchFamily="34" charset="0"/>
              </a:rPr>
              <a:t>Pertama dibuka pada tahun 1971</a:t>
            </a:r>
            <a:endParaRPr lang="en-US" altLang="en-US" sz="2000">
              <a:latin typeface="Century Gothic" panose="020B0502020202020204" pitchFamily="34" charset="0"/>
            </a:endParaRPr>
          </a:p>
          <a:p>
            <a:pPr lvl="1">
              <a:lnSpc>
                <a:spcPct val="90000"/>
              </a:lnSpc>
              <a:spcAft>
                <a:spcPts val="1200"/>
              </a:spcAft>
              <a:buClr>
                <a:srgbClr val="BF0922"/>
              </a:buClr>
              <a:buFont typeface="Wingdings" pitchFamily="2" charset="2"/>
              <a:buChar char="§"/>
            </a:pPr>
            <a:r>
              <a:rPr lang="en-US" altLang="en-US" sz="1400" smtClean="0">
                <a:latin typeface="Century Gothic" panose="020B0502020202020204" pitchFamily="34" charset="0"/>
              </a:rPr>
              <a:t>Sekarang </a:t>
            </a:r>
            <a:r>
              <a:rPr lang="en-US" altLang="en-US" sz="1400">
                <a:latin typeface="Century Gothic" panose="020B0502020202020204" pitchFamily="34" charset="0"/>
              </a:rPr>
              <a:t>– 150 </a:t>
            </a:r>
            <a:r>
              <a:rPr lang="en-US" altLang="en-US" sz="1400" smtClean="0">
                <a:latin typeface="Century Gothic" panose="020B0502020202020204" pitchFamily="34" charset="0"/>
              </a:rPr>
              <a:t>restauran di lebih dari 53 negara</a:t>
            </a:r>
            <a:endParaRPr lang="en-US" altLang="en-US" sz="1400">
              <a:latin typeface="Century Gothic" panose="020B0502020202020204" pitchFamily="34" charset="0"/>
            </a:endParaRPr>
          </a:p>
          <a:p>
            <a:pPr>
              <a:lnSpc>
                <a:spcPct val="90000"/>
              </a:lnSpc>
              <a:spcAft>
                <a:spcPts val="1200"/>
              </a:spcAft>
              <a:buClr>
                <a:srgbClr val="BF0922"/>
              </a:buClr>
              <a:buFont typeface="Wingdings" pitchFamily="2" charset="2"/>
              <a:buChar char="§"/>
            </a:pPr>
            <a:r>
              <a:rPr lang="en-US" altLang="en-US" sz="2000" smtClean="0">
                <a:latin typeface="Century Gothic" panose="020B0502020202020204" pitchFamily="34" charset="0"/>
              </a:rPr>
              <a:t>Memorabilia Musik Rock</a:t>
            </a:r>
          </a:p>
          <a:p>
            <a:pPr>
              <a:lnSpc>
                <a:spcPct val="90000"/>
              </a:lnSpc>
              <a:spcAft>
                <a:spcPts val="1200"/>
              </a:spcAft>
              <a:buClr>
                <a:srgbClr val="BF0922"/>
              </a:buClr>
              <a:buFont typeface="Wingdings" pitchFamily="2" charset="2"/>
              <a:buChar char="§"/>
            </a:pPr>
            <a:r>
              <a:rPr lang="en-US" altLang="en-US" sz="2000" smtClean="0">
                <a:latin typeface="Century Gothic" panose="020B0502020202020204" pitchFamily="34" charset="0"/>
              </a:rPr>
              <a:t>Menciptakan nilai dalam bentuk makanan dan enterteinmen</a:t>
            </a:r>
            <a:endParaRPr lang="en-US" altLang="en-US" sz="2000">
              <a:latin typeface="Century Gothic" panose="020B0502020202020204" pitchFamily="34" charset="0"/>
            </a:endParaRPr>
          </a:p>
          <a:p>
            <a:pPr>
              <a:lnSpc>
                <a:spcPct val="90000"/>
              </a:lnSpc>
              <a:spcAft>
                <a:spcPts val="1200"/>
              </a:spcAft>
              <a:buClr>
                <a:srgbClr val="BF0922"/>
              </a:buClr>
              <a:buFont typeface="Wingdings" pitchFamily="2" charset="2"/>
              <a:buChar char="§"/>
            </a:pPr>
            <a:r>
              <a:rPr lang="en-US" altLang="en-US" sz="2000">
                <a:latin typeface="Century Gothic" panose="020B0502020202020204" pitchFamily="34" charset="0"/>
              </a:rPr>
              <a:t>3,500</a:t>
            </a:r>
            <a:r>
              <a:rPr lang="en-US" altLang="en-US" sz="2000" baseline="30000">
                <a:latin typeface="Century Gothic" panose="020B0502020202020204" pitchFamily="34" charset="0"/>
              </a:rPr>
              <a:t>+</a:t>
            </a:r>
            <a:r>
              <a:rPr lang="en-US" altLang="en-US" sz="2000">
                <a:latin typeface="Century Gothic" panose="020B0502020202020204" pitchFamily="34" charset="0"/>
              </a:rPr>
              <a:t> </a:t>
            </a:r>
            <a:r>
              <a:rPr lang="en-US" altLang="en-US" sz="2000" smtClean="0">
                <a:latin typeface="Century Gothic" panose="020B0502020202020204" pitchFamily="34" charset="0"/>
              </a:rPr>
              <a:t>jenis makanan per hari di </a:t>
            </a:r>
            <a:r>
              <a:rPr lang="en-US" altLang="en-US" sz="2000">
                <a:latin typeface="Century Gothic" panose="020B0502020202020204" pitchFamily="34" charset="0"/>
              </a:rPr>
              <a:t>Orlando</a:t>
            </a:r>
          </a:p>
          <a:p>
            <a:pPr>
              <a:lnSpc>
                <a:spcPct val="90000"/>
              </a:lnSpc>
              <a:spcAft>
                <a:spcPts val="1200"/>
              </a:spcAft>
              <a:buClr>
                <a:srgbClr val="BF0922"/>
              </a:buClr>
              <a:buFont typeface="Wingdings" pitchFamily="2" charset="2"/>
              <a:buChar char="§"/>
            </a:pPr>
            <a:r>
              <a:rPr lang="sv-SE" altLang="en-US" sz="2000">
                <a:latin typeface="Century Gothic" panose="020B0502020202020204" pitchFamily="34" charset="0"/>
              </a:rPr>
              <a:t>Bagaimana </a:t>
            </a:r>
            <a:r>
              <a:rPr lang="sv-SE" altLang="en-US" sz="2000" smtClean="0">
                <a:latin typeface="Century Gothic" panose="020B0502020202020204" pitchFamily="34" charset="0"/>
              </a:rPr>
              <a:t>satu item </a:t>
            </a:r>
            <a:r>
              <a:rPr lang="sv-SE" altLang="en-US" sz="2000">
                <a:latin typeface="Century Gothic" panose="020B0502020202020204" pitchFamily="34" charset="0"/>
              </a:rPr>
              <a:t>bisa masuk ke menu?</a:t>
            </a:r>
            <a:endParaRPr lang="en-US" altLang="en-US" sz="2000">
              <a:latin typeface="Century Gothic" panose="020B0502020202020204" pitchFamily="34" charset="0"/>
            </a:endParaRPr>
          </a:p>
          <a:p>
            <a:pPr>
              <a:lnSpc>
                <a:spcPct val="90000"/>
              </a:lnSpc>
              <a:spcAft>
                <a:spcPts val="1200"/>
              </a:spcAft>
              <a:buClr>
                <a:srgbClr val="BF0922"/>
              </a:buClr>
              <a:buFont typeface="Wingdings" pitchFamily="2" charset="2"/>
              <a:buChar char="§"/>
            </a:pPr>
            <a:r>
              <a:rPr lang="en-US" altLang="en-US" sz="2000" smtClean="0">
                <a:latin typeface="Century Gothic" panose="020B0502020202020204" pitchFamily="34" charset="0"/>
              </a:rPr>
              <a:t>Peran Manajer Operasi</a:t>
            </a:r>
            <a:endParaRPr lang="en-US" altLang="en-US" sz="2000">
              <a:latin typeface="Century Gothic" panose="020B0502020202020204" pitchFamily="34" charset="0"/>
            </a:endParaRPr>
          </a:p>
        </p:txBody>
      </p:sp>
      <p:sp>
        <p:nvSpPr>
          <p:cNvPr id="27657" name="TextBox 11"/>
          <p:cNvSpPr txBox="1">
            <a:spLocks noChangeArrowheads="1"/>
          </p:cNvSpPr>
          <p:nvPr/>
        </p:nvSpPr>
        <p:spPr bwMode="auto">
          <a:xfrm>
            <a:off x="685800" y="4788694"/>
            <a:ext cx="23310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100">
                <a:solidFill>
                  <a:srgbClr val="7F7F7F"/>
                </a:solidFill>
                <a:latin typeface="Century Gothic" panose="020B0502020202020204" pitchFamily="34" charset="0"/>
              </a:rPr>
              <a:t>© 2014 Pearson Education, Inc. </a:t>
            </a:r>
            <a:endParaRPr lang="en-US" altLang="en-US" sz="1100">
              <a:solidFill>
                <a:srgbClr val="7F7F7F"/>
              </a:solidFill>
              <a:latin typeface="Century Gothic" panose="020B0502020202020204"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5604"/>
                                        </p:tgtEl>
                                        <p:attrNameLst>
                                          <p:attrName>style.visibility</p:attrName>
                                        </p:attrNameLst>
                                      </p:cBhvr>
                                      <p:to>
                                        <p:strVal val="visible"/>
                                      </p:to>
                                    </p:set>
                                    <p:animEffect transition="in" filter="strips(downRight)">
                                      <p:cBhvr>
                                        <p:cTn id="7" dur="10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ctrTitle"/>
          </p:nvPr>
        </p:nvSpPr>
        <p:spPr>
          <a:xfrm>
            <a:off x="762001" y="392907"/>
            <a:ext cx="7789863" cy="1098947"/>
          </a:xfrm>
        </p:spPr>
        <p:txBody>
          <a:bodyPr>
            <a:normAutofit fontScale="90000"/>
          </a:bodyPr>
          <a:lstStyle/>
          <a:p>
            <a:r>
              <a:rPr lang="en-US" altLang="en-US" smtClean="0">
                <a:solidFill>
                  <a:schemeClr val="bg1"/>
                </a:solidFill>
                <a:cs typeface="Arial" pitchFamily="34" charset="0"/>
              </a:rPr>
              <a:t>What Is Operations Management?</a:t>
            </a:r>
          </a:p>
        </p:txBody>
      </p:sp>
      <p:sp>
        <p:nvSpPr>
          <p:cNvPr id="29698" name="Rectangle 3"/>
          <p:cNvSpPr>
            <a:spLocks noGrp="1" noChangeArrowheads="1"/>
          </p:cNvSpPr>
          <p:nvPr>
            <p:ph type="subTitle" idx="1"/>
          </p:nvPr>
        </p:nvSpPr>
        <p:spPr>
          <a:xfrm>
            <a:off x="559941" y="1095375"/>
            <a:ext cx="7058347" cy="792957"/>
          </a:xfrm>
        </p:spPr>
        <p:txBody>
          <a:bodyPr>
            <a:noAutofit/>
          </a:bodyPr>
          <a:lstStyle/>
          <a:p>
            <a:pPr defTabSz="836613"/>
            <a:r>
              <a:rPr lang="en-US" altLang="en-US" sz="3600" b="1" smtClean="0">
                <a:solidFill>
                  <a:srgbClr val="00B0F0"/>
                </a:solidFill>
                <a:cs typeface="Arial" pitchFamily="34" charset="0"/>
              </a:rPr>
              <a:t>Produksi</a:t>
            </a:r>
            <a:r>
              <a:rPr lang="en-US" altLang="en-US" sz="3600" smtClean="0">
                <a:solidFill>
                  <a:srgbClr val="D33320"/>
                </a:solidFill>
                <a:cs typeface="Arial" pitchFamily="34" charset="0"/>
              </a:rPr>
              <a:t> </a:t>
            </a:r>
            <a:r>
              <a:rPr lang="en-US" altLang="en-US" sz="3600" smtClean="0">
                <a:cs typeface="Arial" pitchFamily="34" charset="0"/>
              </a:rPr>
              <a:t>adalah membuat barang dan/atau jasa</a:t>
            </a:r>
            <a:endParaRPr lang="en-US" altLang="en-US" sz="3600" smtClean="0">
              <a:solidFill>
                <a:schemeClr val="tx1"/>
              </a:solidFill>
              <a:cs typeface="Arial" pitchFamily="34" charset="0"/>
            </a:endParaRPr>
          </a:p>
        </p:txBody>
      </p:sp>
      <p:sp>
        <p:nvSpPr>
          <p:cNvPr id="27652" name="Rectangle 4"/>
          <p:cNvSpPr>
            <a:spLocks noChangeArrowheads="1"/>
          </p:cNvSpPr>
          <p:nvPr/>
        </p:nvSpPr>
        <p:spPr bwMode="auto">
          <a:xfrm>
            <a:off x="462337" y="2586038"/>
            <a:ext cx="7880279"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Aft>
                <a:spcPts val="1200"/>
              </a:spcAft>
              <a:buClr>
                <a:srgbClr val="BF0922"/>
              </a:buClr>
              <a:buFont typeface="Wingdings" pitchFamily="2" charset="2"/>
              <a:buNone/>
            </a:pPr>
            <a:r>
              <a:rPr lang="en-US" altLang="en-US" sz="2800" b="1" smtClean="0">
                <a:solidFill>
                  <a:schemeClr val="accent1"/>
                </a:solidFill>
                <a:latin typeface="Century Gothic" panose="020B0502020202020204" pitchFamily="34" charset="0"/>
              </a:rPr>
              <a:t>Manajemen Operasi </a:t>
            </a:r>
            <a:r>
              <a:rPr lang="en-US" altLang="en-US" sz="2800" smtClean="0">
                <a:latin typeface="Century Gothic" panose="020B0502020202020204" pitchFamily="34" charset="0"/>
              </a:rPr>
              <a:t>adalah sekumpulan kegiatan yang menciptakan nilai dalam bentuk barang dan jasa dengan mentransformasi (merubah) input menjadi output</a:t>
            </a:r>
            <a:endParaRPr lang="en-US" altLang="en-US" sz="2800">
              <a:latin typeface="Century Gothic" panose="020B0502020202020204"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fade">
                                      <p:cBhvr>
                                        <p:cTn id="7" dur="1000"/>
                                        <p:tgtEl>
                                          <p:spTgt spid="27652"/>
                                        </p:tgtEl>
                                      </p:cBhvr>
                                    </p:animEffect>
                                    <p:anim calcmode="lin" valueType="num">
                                      <p:cBhvr>
                                        <p:cTn id="8" dur="1000" fill="hold"/>
                                        <p:tgtEl>
                                          <p:spTgt spid="27652"/>
                                        </p:tgtEl>
                                        <p:attrNameLst>
                                          <p:attrName>ppt_x</p:attrName>
                                        </p:attrNameLst>
                                      </p:cBhvr>
                                      <p:tavLst>
                                        <p:tav tm="0">
                                          <p:val>
                                            <p:strVal val="#ppt_x"/>
                                          </p:val>
                                        </p:tav>
                                        <p:tav tm="100000">
                                          <p:val>
                                            <p:strVal val="#ppt_x"/>
                                          </p:val>
                                        </p:tav>
                                      </p:tavLst>
                                    </p:anim>
                                    <p:anim calcmode="lin" valueType="num">
                                      <p:cBhvr>
                                        <p:cTn id="9" dur="1000" fill="hold"/>
                                        <p:tgtEl>
                                          <p:spTgt spid="2765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9698">
                                            <p:txEl>
                                              <p:pRg st="0" end="0"/>
                                            </p:txEl>
                                          </p:spTgt>
                                        </p:tgtEl>
                                        <p:attrNameLst>
                                          <p:attrName>style.visibility</p:attrName>
                                        </p:attrNameLst>
                                      </p:cBhvr>
                                      <p:to>
                                        <p:strVal val="visible"/>
                                      </p:to>
                                    </p:set>
                                    <p:animEffect transition="in" filter="fade">
                                      <p:cBhvr>
                                        <p:cTn id="14" dur="1000"/>
                                        <p:tgtEl>
                                          <p:spTgt spid="29698">
                                            <p:txEl>
                                              <p:pRg st="0" end="0"/>
                                            </p:txEl>
                                          </p:spTgt>
                                        </p:tgtEl>
                                      </p:cBhvr>
                                    </p:animEffect>
                                    <p:anim calcmode="lin" valueType="num">
                                      <p:cBhvr>
                                        <p:cTn id="15" dur="1000" fill="hold"/>
                                        <p:tgtEl>
                                          <p:spTgt spid="2969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969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p:bldP spid="276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565150" y="377429"/>
            <a:ext cx="8013700" cy="921544"/>
          </a:xfrm>
        </p:spPr>
        <p:txBody>
          <a:bodyPr>
            <a:normAutofit fontScale="90000"/>
          </a:bodyPr>
          <a:lstStyle/>
          <a:p>
            <a:r>
              <a:rPr lang="en-US" altLang="en-US" smtClean="0">
                <a:latin typeface="Arial" pitchFamily="34" charset="0"/>
                <a:cs typeface="Arial" pitchFamily="34" charset="0"/>
              </a:rPr>
              <a:t>Mengorganisir untuk Memproduksi Barang dan Jasa</a:t>
            </a:r>
          </a:p>
        </p:txBody>
      </p:sp>
      <p:sp>
        <p:nvSpPr>
          <p:cNvPr id="29699" name="Rectangle 3"/>
          <p:cNvSpPr>
            <a:spLocks noGrp="1" noChangeArrowheads="1"/>
          </p:cNvSpPr>
          <p:nvPr>
            <p:ph idx="1"/>
          </p:nvPr>
        </p:nvSpPr>
        <p:spPr>
          <a:xfrm>
            <a:off x="792164" y="1612107"/>
            <a:ext cx="7386637" cy="2794397"/>
          </a:xfrm>
        </p:spPr>
        <p:txBody>
          <a:bodyPr rtlCol="0">
            <a:normAutofit lnSpcReduction="10000"/>
          </a:bodyPr>
          <a:lstStyle/>
          <a:p>
            <a:pPr marL="609600" indent="-609600" fontAlgn="auto">
              <a:lnSpc>
                <a:spcPct val="110000"/>
              </a:lnSpc>
              <a:spcBef>
                <a:spcPts val="0"/>
              </a:spcBef>
              <a:defRPr/>
            </a:pPr>
            <a:r>
              <a:rPr lang="en-US" smtClean="0"/>
              <a:t>Fungsi Utama Perusahaan:</a:t>
            </a:r>
            <a:endParaRPr lang="en-US" dirty="0"/>
          </a:p>
          <a:p>
            <a:pPr marL="1257300" lvl="1" indent="-533400" fontAlgn="auto">
              <a:lnSpc>
                <a:spcPct val="110000"/>
              </a:lnSpc>
              <a:spcBef>
                <a:spcPts val="0"/>
              </a:spcBef>
              <a:buFont typeface="Arial" charset="0"/>
              <a:buAutoNum type="arabicPeriod"/>
              <a:defRPr/>
            </a:pPr>
            <a:r>
              <a:rPr lang="en-US" b="1" dirty="0">
                <a:solidFill>
                  <a:srgbClr val="BF0922"/>
                </a:solidFill>
              </a:rPr>
              <a:t>Marketing</a:t>
            </a:r>
            <a:r>
              <a:rPr lang="en-US" dirty="0"/>
              <a:t> </a:t>
            </a:r>
            <a:r>
              <a:rPr lang="en-US"/>
              <a:t>– </a:t>
            </a:r>
            <a:r>
              <a:rPr lang="en-US" smtClean="0"/>
              <a:t>membangkitkan permintaan</a:t>
            </a:r>
            <a:endParaRPr lang="en-US" dirty="0"/>
          </a:p>
          <a:p>
            <a:pPr marL="1257300" lvl="1" indent="-533400" fontAlgn="auto">
              <a:lnSpc>
                <a:spcPct val="110000"/>
              </a:lnSpc>
              <a:spcBef>
                <a:spcPts val="0"/>
              </a:spcBef>
              <a:buFont typeface="Arial" charset="0"/>
              <a:buAutoNum type="arabicPeriod"/>
              <a:defRPr/>
            </a:pPr>
            <a:r>
              <a:rPr lang="en-US" b="1" dirty="0">
                <a:solidFill>
                  <a:srgbClr val="BF0922"/>
                </a:solidFill>
              </a:rPr>
              <a:t>Production/operations</a:t>
            </a:r>
            <a:r>
              <a:rPr lang="en-US" b="1" dirty="0"/>
              <a:t> </a:t>
            </a:r>
            <a:r>
              <a:rPr lang="en-US"/>
              <a:t>– </a:t>
            </a:r>
            <a:r>
              <a:rPr lang="en-US" smtClean="0"/>
              <a:t>menciptakan produk</a:t>
            </a:r>
            <a:endParaRPr lang="en-US" dirty="0"/>
          </a:p>
          <a:p>
            <a:pPr marL="1257300" lvl="1" indent="-533400" fontAlgn="auto">
              <a:lnSpc>
                <a:spcPct val="110000"/>
              </a:lnSpc>
              <a:spcBef>
                <a:spcPts val="0"/>
              </a:spcBef>
              <a:buFont typeface="Arial" charset="0"/>
              <a:buAutoNum type="arabicPeriod"/>
              <a:defRPr/>
            </a:pPr>
            <a:r>
              <a:rPr lang="en-US" b="1" dirty="0">
                <a:solidFill>
                  <a:srgbClr val="BF0922"/>
                </a:solidFill>
              </a:rPr>
              <a:t>Finance/accounting</a:t>
            </a:r>
            <a:r>
              <a:rPr lang="en-US" b="1" dirty="0"/>
              <a:t> </a:t>
            </a:r>
            <a:r>
              <a:rPr lang="en-US"/>
              <a:t>– </a:t>
            </a:r>
            <a:r>
              <a:rPr lang="en-US" smtClean="0"/>
              <a:t>melacak seberapa baik organisasi bekerja, membayar biaya2, mengumpulkan uang.</a:t>
            </a:r>
            <a:endParaRPr lang="en-US" dirty="0"/>
          </a:p>
        </p:txBody>
      </p:sp>
    </p:spTree>
  </p:cSld>
  <p:clrMapOvr>
    <a:masterClrMapping/>
  </p:clrMapOvr>
  <p:transition>
    <p:pull dir="l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85800" y="428625"/>
            <a:ext cx="7772400" cy="532210"/>
          </a:xfrm>
        </p:spPr>
        <p:txBody>
          <a:bodyPr>
            <a:normAutofit fontScale="90000"/>
          </a:bodyPr>
          <a:lstStyle/>
          <a:p>
            <a:r>
              <a:rPr lang="en-US" altLang="en-US" smtClean="0">
                <a:latin typeface="Arial" pitchFamily="34" charset="0"/>
                <a:cs typeface="Arial" pitchFamily="34" charset="0"/>
              </a:rPr>
              <a:t>Struktur Organisasi</a:t>
            </a:r>
          </a:p>
        </p:txBody>
      </p:sp>
      <p:sp>
        <p:nvSpPr>
          <p:cNvPr id="31766" name="Text Box 22"/>
          <p:cNvSpPr txBox="1">
            <a:spLocks noChangeArrowheads="1"/>
          </p:cNvSpPr>
          <p:nvPr/>
        </p:nvSpPr>
        <p:spPr bwMode="auto">
          <a:xfrm>
            <a:off x="7314831" y="829450"/>
            <a:ext cx="13035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smtClean="0">
                <a:latin typeface="Arial" pitchFamily="34" charset="0"/>
              </a:rPr>
              <a:t>Gambar </a:t>
            </a:r>
            <a:r>
              <a:rPr lang="en-AU" altLang="en-US" sz="1600" b="1">
                <a:solidFill>
                  <a:schemeClr val="tx2"/>
                </a:solidFill>
                <a:latin typeface="Arial" pitchFamily="34" charset="0"/>
              </a:rPr>
              <a:t>1.1</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4689" y="1390650"/>
            <a:ext cx="7794625"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904126" y="2414427"/>
            <a:ext cx="2377440" cy="179797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b="1" smtClean="0">
                <a:solidFill>
                  <a:schemeClr val="bg1"/>
                </a:solidFill>
              </a:rPr>
              <a:t>Operasi:</a:t>
            </a:r>
          </a:p>
          <a:p>
            <a:r>
              <a:rPr lang="en-US" sz="1200" smtClean="0">
                <a:solidFill>
                  <a:schemeClr val="bg1"/>
                </a:solidFill>
              </a:rPr>
              <a:t>Penjadwalan Teller</a:t>
            </a:r>
          </a:p>
          <a:p>
            <a:r>
              <a:rPr lang="en-US" sz="1200" smtClean="0">
                <a:solidFill>
                  <a:schemeClr val="bg1"/>
                </a:solidFill>
              </a:rPr>
              <a:t>Kliring</a:t>
            </a:r>
          </a:p>
          <a:p>
            <a:r>
              <a:rPr lang="en-US" sz="1200" smtClean="0">
                <a:solidFill>
                  <a:schemeClr val="bg1"/>
                </a:solidFill>
              </a:rPr>
              <a:t>Penagihan (Inkaso)</a:t>
            </a:r>
          </a:p>
          <a:p>
            <a:r>
              <a:rPr lang="en-US" sz="1200" smtClean="0">
                <a:solidFill>
                  <a:schemeClr val="bg1"/>
                </a:solidFill>
              </a:rPr>
              <a:t>Pemrosesan Transaksi</a:t>
            </a:r>
          </a:p>
          <a:p>
            <a:r>
              <a:rPr lang="en-US" sz="1200" smtClean="0">
                <a:solidFill>
                  <a:schemeClr val="bg1"/>
                </a:solidFill>
              </a:rPr>
              <a:t>Desain/layout Fasilitas</a:t>
            </a:r>
          </a:p>
          <a:p>
            <a:r>
              <a:rPr lang="en-US" sz="1200" smtClean="0">
                <a:solidFill>
                  <a:schemeClr val="bg1"/>
                </a:solidFill>
              </a:rPr>
              <a:t>Operasi </a:t>
            </a:r>
          </a:p>
          <a:p>
            <a:r>
              <a:rPr lang="en-US" sz="1200" smtClean="0">
                <a:solidFill>
                  <a:schemeClr val="bg1"/>
                </a:solidFill>
              </a:rPr>
              <a:t>Pemeliharaan</a:t>
            </a:r>
          </a:p>
          <a:p>
            <a:r>
              <a:rPr lang="en-US" sz="1200" smtClean="0">
                <a:solidFill>
                  <a:schemeClr val="bg1"/>
                </a:solidFill>
              </a:rPr>
              <a:t>Keamanan</a:t>
            </a:r>
          </a:p>
          <a:p>
            <a:endParaRPr lang="en-US" sz="1400">
              <a:solidFill>
                <a:schemeClr val="bg1"/>
              </a:solidFill>
            </a:endParaRPr>
          </a:p>
        </p:txBody>
      </p:sp>
      <p:sp>
        <p:nvSpPr>
          <p:cNvPr id="4" name="Rectangle 3"/>
          <p:cNvSpPr/>
          <p:nvPr/>
        </p:nvSpPr>
        <p:spPr>
          <a:xfrm>
            <a:off x="3852808" y="2393718"/>
            <a:ext cx="1684962" cy="89898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rPr>
              <a:t>Keuangan:</a:t>
            </a:r>
          </a:p>
          <a:p>
            <a:r>
              <a:rPr lang="en-US" sz="1200" smtClean="0">
                <a:solidFill>
                  <a:schemeClr val="bg1"/>
                </a:solidFill>
              </a:rPr>
              <a:t>Investasi</a:t>
            </a:r>
          </a:p>
          <a:p>
            <a:r>
              <a:rPr lang="en-US" sz="1200" smtClean="0">
                <a:solidFill>
                  <a:schemeClr val="bg1"/>
                </a:solidFill>
              </a:rPr>
              <a:t>Surat berharga</a:t>
            </a:r>
          </a:p>
          <a:p>
            <a:r>
              <a:rPr lang="en-US" sz="1200" smtClean="0">
                <a:solidFill>
                  <a:schemeClr val="bg1"/>
                </a:solidFill>
              </a:rPr>
              <a:t>Real Estate</a:t>
            </a:r>
            <a:endParaRPr lang="en-US" sz="1200">
              <a:solidFill>
                <a:schemeClr val="bg1"/>
              </a:solidFill>
            </a:endParaRPr>
          </a:p>
        </p:txBody>
      </p:sp>
      <p:sp>
        <p:nvSpPr>
          <p:cNvPr id="7" name="Rectangle 6"/>
          <p:cNvSpPr/>
          <p:nvPr/>
        </p:nvSpPr>
        <p:spPr>
          <a:xfrm>
            <a:off x="3852808" y="3460518"/>
            <a:ext cx="1684962" cy="29709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rPr>
              <a:t>Akunting</a:t>
            </a:r>
            <a:endParaRPr lang="en-US" sz="1200">
              <a:solidFill>
                <a:schemeClr val="bg1"/>
              </a:solidFill>
            </a:endParaRPr>
          </a:p>
        </p:txBody>
      </p:sp>
      <p:sp>
        <p:nvSpPr>
          <p:cNvPr id="8" name="Rectangle 7"/>
          <p:cNvSpPr/>
          <p:nvPr/>
        </p:nvSpPr>
        <p:spPr>
          <a:xfrm>
            <a:off x="3852808" y="3918146"/>
            <a:ext cx="1684962" cy="29709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rPr>
              <a:t>Auditing</a:t>
            </a:r>
            <a:endParaRPr lang="en-US" sz="1200">
              <a:solidFill>
                <a:schemeClr val="bg1"/>
              </a:solidFill>
            </a:endParaRPr>
          </a:p>
        </p:txBody>
      </p:sp>
      <p:sp>
        <p:nvSpPr>
          <p:cNvPr id="9" name="Rectangle 8"/>
          <p:cNvSpPr/>
          <p:nvPr/>
        </p:nvSpPr>
        <p:spPr>
          <a:xfrm>
            <a:off x="6080588" y="2393718"/>
            <a:ext cx="2292850" cy="1343185"/>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rPr>
              <a:t>Marketing</a:t>
            </a:r>
          </a:p>
          <a:p>
            <a:r>
              <a:rPr lang="en-US" sz="1200" smtClean="0">
                <a:solidFill>
                  <a:schemeClr val="bg1"/>
                </a:solidFill>
              </a:rPr>
              <a:t>Kredit Komersial</a:t>
            </a:r>
          </a:p>
          <a:p>
            <a:r>
              <a:rPr lang="en-US" sz="1200" smtClean="0">
                <a:solidFill>
                  <a:schemeClr val="bg1"/>
                </a:solidFill>
              </a:rPr>
              <a:t>Kredit Industri</a:t>
            </a:r>
          </a:p>
          <a:p>
            <a:r>
              <a:rPr lang="en-US" sz="1200" smtClean="0">
                <a:solidFill>
                  <a:schemeClr val="bg1"/>
                </a:solidFill>
              </a:rPr>
              <a:t>Kredit Investasi</a:t>
            </a:r>
          </a:p>
          <a:p>
            <a:r>
              <a:rPr lang="en-US" sz="1200" smtClean="0">
                <a:solidFill>
                  <a:schemeClr val="bg1"/>
                </a:solidFill>
              </a:rPr>
              <a:t>Kredit Perorangan</a:t>
            </a:r>
          </a:p>
          <a:p>
            <a:r>
              <a:rPr lang="en-US" sz="1200" smtClean="0">
                <a:solidFill>
                  <a:schemeClr val="bg1"/>
                </a:solidFill>
              </a:rPr>
              <a:t>Hipotik (</a:t>
            </a:r>
            <a:r>
              <a:rPr lang="en-US" sz="1200" i="1" smtClean="0">
                <a:solidFill>
                  <a:schemeClr val="bg1"/>
                </a:solidFill>
              </a:rPr>
              <a:t>Mortgage</a:t>
            </a:r>
            <a:r>
              <a:rPr lang="en-US" sz="1200" smtClean="0">
                <a:solidFill>
                  <a:schemeClr val="bg1"/>
                </a:solidFill>
              </a:rPr>
              <a:t>)</a:t>
            </a:r>
            <a:endParaRPr lang="en-US" sz="1200">
              <a:solidFill>
                <a:schemeClr val="bg1"/>
              </a:solidFill>
            </a:endParaRPr>
          </a:p>
        </p:txBody>
      </p:sp>
      <p:sp>
        <p:nvSpPr>
          <p:cNvPr id="10" name="Rectangle 9"/>
          <p:cNvSpPr/>
          <p:nvPr/>
        </p:nvSpPr>
        <p:spPr>
          <a:xfrm>
            <a:off x="6080588" y="3875391"/>
            <a:ext cx="2292850" cy="29709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rPr>
              <a:t>Departemen Kredit</a:t>
            </a:r>
            <a:endParaRPr lang="en-US" sz="1200">
              <a:solidFill>
                <a:schemeClr val="bg1"/>
              </a:solidFill>
            </a:endParaRPr>
          </a:p>
        </p:txBody>
      </p:sp>
      <p:sp>
        <p:nvSpPr>
          <p:cNvPr id="11" name="Rectangle 10"/>
          <p:cNvSpPr/>
          <p:nvPr/>
        </p:nvSpPr>
        <p:spPr>
          <a:xfrm>
            <a:off x="3394754" y="1726380"/>
            <a:ext cx="2468880" cy="36576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smtClean="0">
                <a:solidFill>
                  <a:schemeClr val="bg1"/>
                </a:solidFill>
              </a:rPr>
              <a:t>BANK KOMERSIAL</a:t>
            </a:r>
            <a:endParaRPr lang="en-US" sz="12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3"/>
          <p:cNvSpPr>
            <a:spLocks noGrp="1" noChangeArrowheads="1"/>
          </p:cNvSpPr>
          <p:nvPr>
            <p:ph type="title"/>
          </p:nvPr>
        </p:nvSpPr>
        <p:spPr>
          <a:xfrm>
            <a:off x="685800" y="428625"/>
            <a:ext cx="7772400" cy="532210"/>
          </a:xfrm>
        </p:spPr>
        <p:txBody>
          <a:bodyPr>
            <a:normAutofit fontScale="90000"/>
          </a:bodyPr>
          <a:lstStyle/>
          <a:p>
            <a:r>
              <a:rPr lang="en-US" altLang="en-US" smtClean="0">
                <a:latin typeface="Arial" pitchFamily="34" charset="0"/>
                <a:cs typeface="Arial" pitchFamily="34" charset="0"/>
              </a:rPr>
              <a:t>Struktur Organisasi</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6601" y="1214437"/>
            <a:ext cx="7688263" cy="330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 Box 22"/>
          <p:cNvSpPr txBox="1">
            <a:spLocks noChangeArrowheads="1"/>
          </p:cNvSpPr>
          <p:nvPr/>
        </p:nvSpPr>
        <p:spPr bwMode="auto">
          <a:xfrm>
            <a:off x="7314362" y="831537"/>
            <a:ext cx="13035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smtClean="0">
                <a:latin typeface="Arial" pitchFamily="34" charset="0"/>
              </a:rPr>
              <a:t>Gambar </a:t>
            </a:r>
            <a:r>
              <a:rPr lang="en-AU" altLang="en-US" sz="1600" b="1">
                <a:solidFill>
                  <a:schemeClr val="tx2"/>
                </a:solidFill>
                <a:latin typeface="Arial" pitchFamily="34" charset="0"/>
              </a:rPr>
              <a:t>1.1</a:t>
            </a:r>
          </a:p>
        </p:txBody>
      </p:sp>
      <p:sp>
        <p:nvSpPr>
          <p:cNvPr id="3" name="Rectangle 2"/>
          <p:cNvSpPr/>
          <p:nvPr/>
        </p:nvSpPr>
        <p:spPr>
          <a:xfrm>
            <a:off x="986319" y="2075380"/>
            <a:ext cx="2651760" cy="237744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latin typeface="Arial" pitchFamily="34" charset="0"/>
                <a:cs typeface="Arial" pitchFamily="34" charset="0"/>
              </a:rPr>
              <a:t>Operasi:</a:t>
            </a:r>
          </a:p>
          <a:p>
            <a:r>
              <a:rPr lang="en-US" sz="1200" smtClean="0">
                <a:solidFill>
                  <a:schemeClr val="bg1"/>
                </a:solidFill>
                <a:latin typeface="Arial" pitchFamily="34" charset="0"/>
                <a:cs typeface="Arial" pitchFamily="34" charset="0"/>
              </a:rPr>
              <a:t>Peralatan pendukung landasan</a:t>
            </a:r>
          </a:p>
          <a:p>
            <a:r>
              <a:rPr lang="en-US" sz="1200" smtClean="0">
                <a:solidFill>
                  <a:schemeClr val="bg1"/>
                </a:solidFill>
                <a:latin typeface="Arial" pitchFamily="34" charset="0"/>
                <a:cs typeface="Arial" pitchFamily="34" charset="0"/>
              </a:rPr>
              <a:t>Pemeliharaan</a:t>
            </a:r>
          </a:p>
          <a:p>
            <a:r>
              <a:rPr lang="en-US" sz="1200" smtClean="0">
                <a:solidFill>
                  <a:schemeClr val="bg1"/>
                </a:solidFill>
                <a:latin typeface="Arial" pitchFamily="34" charset="0"/>
                <a:cs typeface="Arial" pitchFamily="34" charset="0"/>
              </a:rPr>
              <a:t>Operasi landasan:</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Pemeliharaan Fasilitas</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Katering</a:t>
            </a:r>
          </a:p>
          <a:p>
            <a:r>
              <a:rPr lang="en-US" sz="1200" smtClean="0">
                <a:solidFill>
                  <a:schemeClr val="bg1"/>
                </a:solidFill>
                <a:latin typeface="Arial" pitchFamily="34" charset="0"/>
                <a:cs typeface="Arial" pitchFamily="34" charset="0"/>
              </a:rPr>
              <a:t>Operasi Penerbangan</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Penjadwalan kru</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Terbang</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Komunikasi</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Pengiriman</a:t>
            </a:r>
          </a:p>
          <a:p>
            <a:r>
              <a:rPr lang="en-US" sz="1200" smtClean="0">
                <a:solidFill>
                  <a:schemeClr val="bg1"/>
                </a:solidFill>
                <a:latin typeface="Arial" pitchFamily="34" charset="0"/>
                <a:cs typeface="Arial" pitchFamily="34" charset="0"/>
              </a:rPr>
              <a:t>Riset Operasi</a:t>
            </a:r>
            <a:endParaRPr lang="en-US" sz="1200">
              <a:solidFill>
                <a:schemeClr val="bg1"/>
              </a:solidFill>
              <a:latin typeface="Arial" pitchFamily="34" charset="0"/>
              <a:cs typeface="Arial" pitchFamily="34" charset="0"/>
            </a:endParaRPr>
          </a:p>
        </p:txBody>
      </p:sp>
      <p:sp>
        <p:nvSpPr>
          <p:cNvPr id="6" name="Rectangle 5"/>
          <p:cNvSpPr/>
          <p:nvPr/>
        </p:nvSpPr>
        <p:spPr>
          <a:xfrm>
            <a:off x="3953174" y="2085654"/>
            <a:ext cx="2180497" cy="173736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latin typeface="Arial" pitchFamily="34" charset="0"/>
                <a:cs typeface="Arial" pitchFamily="34" charset="0"/>
              </a:rPr>
              <a:t>Keuangan/akunting:</a:t>
            </a:r>
          </a:p>
          <a:p>
            <a:r>
              <a:rPr lang="en-US" sz="1200" smtClean="0">
                <a:solidFill>
                  <a:schemeClr val="bg1"/>
                </a:solidFill>
                <a:latin typeface="Arial" pitchFamily="34" charset="0"/>
                <a:cs typeface="Arial" pitchFamily="34" charset="0"/>
              </a:rPr>
              <a:t>Akunting:</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Piutang</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Utang</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Buku Besar</a:t>
            </a:r>
          </a:p>
          <a:p>
            <a:r>
              <a:rPr lang="en-US" sz="1200" smtClean="0">
                <a:solidFill>
                  <a:schemeClr val="bg1"/>
                </a:solidFill>
                <a:latin typeface="Arial" pitchFamily="34" charset="0"/>
                <a:cs typeface="Arial" pitchFamily="34" charset="0"/>
              </a:rPr>
              <a:t>Keuangan</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Pengendalian kas</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Perdagangan Internasional</a:t>
            </a:r>
          </a:p>
        </p:txBody>
      </p:sp>
      <p:sp>
        <p:nvSpPr>
          <p:cNvPr id="7" name="Rectangle 6"/>
          <p:cNvSpPr/>
          <p:nvPr/>
        </p:nvSpPr>
        <p:spPr>
          <a:xfrm>
            <a:off x="6345232" y="2085654"/>
            <a:ext cx="2011680" cy="146304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latin typeface="Arial" pitchFamily="34" charset="0"/>
                <a:cs typeface="Arial" pitchFamily="34" charset="0"/>
              </a:rPr>
              <a:t>Pemasaran:</a:t>
            </a:r>
          </a:p>
          <a:p>
            <a:r>
              <a:rPr lang="en-US" sz="1200" smtClean="0">
                <a:solidFill>
                  <a:schemeClr val="bg1"/>
                </a:solidFill>
                <a:latin typeface="Arial" pitchFamily="34" charset="0"/>
                <a:cs typeface="Arial" pitchFamily="34" charset="0"/>
              </a:rPr>
              <a:t>Administrasi Lalulintas:</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Reservasi</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Jadwal</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Tarip (tiket)</a:t>
            </a:r>
          </a:p>
          <a:p>
            <a:r>
              <a:rPr lang="en-US" sz="1200" smtClean="0">
                <a:solidFill>
                  <a:schemeClr val="bg1"/>
                </a:solidFill>
                <a:latin typeface="Arial" pitchFamily="34" charset="0"/>
                <a:cs typeface="Arial" pitchFamily="34" charset="0"/>
              </a:rPr>
              <a:t>Penjualan</a:t>
            </a:r>
          </a:p>
          <a:p>
            <a:r>
              <a:rPr lang="en-US" sz="1200" smtClean="0">
                <a:solidFill>
                  <a:schemeClr val="bg1"/>
                </a:solidFill>
                <a:latin typeface="Arial" pitchFamily="34" charset="0"/>
                <a:cs typeface="Arial" pitchFamily="34" charset="0"/>
              </a:rPr>
              <a:t>Periklanan</a:t>
            </a:r>
          </a:p>
        </p:txBody>
      </p:sp>
      <p:sp>
        <p:nvSpPr>
          <p:cNvPr id="12" name="Freeform 11"/>
          <p:cNvSpPr/>
          <p:nvPr/>
        </p:nvSpPr>
        <p:spPr>
          <a:xfrm>
            <a:off x="2321960" y="1869898"/>
            <a:ext cx="4937760" cy="205482"/>
          </a:xfrm>
          <a:custGeom>
            <a:avLst/>
            <a:gdLst>
              <a:gd name="connsiteX0" fmla="*/ 0 w 5250095"/>
              <a:gd name="connsiteY0" fmla="*/ 184935 h 195209"/>
              <a:gd name="connsiteX1" fmla="*/ 0 w 5250095"/>
              <a:gd name="connsiteY1" fmla="*/ 0 h 195209"/>
              <a:gd name="connsiteX2" fmla="*/ 5239820 w 5250095"/>
              <a:gd name="connsiteY2" fmla="*/ 20548 h 195209"/>
              <a:gd name="connsiteX3" fmla="*/ 5250095 w 5250095"/>
              <a:gd name="connsiteY3" fmla="*/ 195209 h 195209"/>
              <a:gd name="connsiteX0" fmla="*/ 0 w 5250095"/>
              <a:gd name="connsiteY0" fmla="*/ 205483 h 215757"/>
              <a:gd name="connsiteX1" fmla="*/ 30823 w 5250095"/>
              <a:gd name="connsiteY1" fmla="*/ 0 h 215757"/>
              <a:gd name="connsiteX2" fmla="*/ 5239820 w 5250095"/>
              <a:gd name="connsiteY2" fmla="*/ 41096 h 215757"/>
              <a:gd name="connsiteX3" fmla="*/ 5250095 w 5250095"/>
              <a:gd name="connsiteY3" fmla="*/ 215757 h 215757"/>
              <a:gd name="connsiteX0" fmla="*/ 0 w 5229546"/>
              <a:gd name="connsiteY0" fmla="*/ 308224 h 308224"/>
              <a:gd name="connsiteX1" fmla="*/ 10274 w 5229546"/>
              <a:gd name="connsiteY1" fmla="*/ 0 h 308224"/>
              <a:gd name="connsiteX2" fmla="*/ 5219271 w 5229546"/>
              <a:gd name="connsiteY2" fmla="*/ 41096 h 308224"/>
              <a:gd name="connsiteX3" fmla="*/ 5229546 w 5229546"/>
              <a:gd name="connsiteY3" fmla="*/ 215757 h 308224"/>
              <a:gd name="connsiteX0" fmla="*/ 0 w 5229546"/>
              <a:gd name="connsiteY0" fmla="*/ 308224 h 308224"/>
              <a:gd name="connsiteX1" fmla="*/ 10274 w 5229546"/>
              <a:gd name="connsiteY1" fmla="*/ 0 h 308224"/>
              <a:gd name="connsiteX2" fmla="*/ 5219271 w 5229546"/>
              <a:gd name="connsiteY2" fmla="*/ 41096 h 308224"/>
              <a:gd name="connsiteX3" fmla="*/ 5229546 w 5229546"/>
              <a:gd name="connsiteY3" fmla="*/ 308224 h 308224"/>
              <a:gd name="connsiteX0" fmla="*/ 0 w 5229546"/>
              <a:gd name="connsiteY0" fmla="*/ 308224 h 308224"/>
              <a:gd name="connsiteX1" fmla="*/ 10274 w 5229546"/>
              <a:gd name="connsiteY1" fmla="*/ 0 h 308224"/>
              <a:gd name="connsiteX2" fmla="*/ 5198722 w 5229546"/>
              <a:gd name="connsiteY2" fmla="*/ 10274 h 308224"/>
              <a:gd name="connsiteX3" fmla="*/ 5229546 w 5229546"/>
              <a:gd name="connsiteY3" fmla="*/ 308224 h 308224"/>
              <a:gd name="connsiteX0" fmla="*/ 0 w 5198724"/>
              <a:gd name="connsiteY0" fmla="*/ 308224 h 318498"/>
              <a:gd name="connsiteX1" fmla="*/ 10274 w 5198724"/>
              <a:gd name="connsiteY1" fmla="*/ 0 h 318498"/>
              <a:gd name="connsiteX2" fmla="*/ 5198722 w 5198724"/>
              <a:gd name="connsiteY2" fmla="*/ 10274 h 318498"/>
              <a:gd name="connsiteX3" fmla="*/ 5198724 w 5198724"/>
              <a:gd name="connsiteY3" fmla="*/ 318498 h 318498"/>
            </a:gdLst>
            <a:ahLst/>
            <a:cxnLst>
              <a:cxn ang="0">
                <a:pos x="connsiteX0" y="connsiteY0"/>
              </a:cxn>
              <a:cxn ang="0">
                <a:pos x="connsiteX1" y="connsiteY1"/>
              </a:cxn>
              <a:cxn ang="0">
                <a:pos x="connsiteX2" y="connsiteY2"/>
              </a:cxn>
              <a:cxn ang="0">
                <a:pos x="connsiteX3" y="connsiteY3"/>
              </a:cxn>
            </a:cxnLst>
            <a:rect l="l" t="t" r="r" b="b"/>
            <a:pathLst>
              <a:path w="5198724" h="318498">
                <a:moveTo>
                  <a:pt x="0" y="308224"/>
                </a:moveTo>
                <a:lnTo>
                  <a:pt x="10274" y="0"/>
                </a:lnTo>
                <a:lnTo>
                  <a:pt x="5198722" y="10274"/>
                </a:lnTo>
                <a:cubicBezTo>
                  <a:pt x="5198723" y="113015"/>
                  <a:pt x="5198723" y="215757"/>
                  <a:pt x="5198724" y="318498"/>
                </a:cubicBez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cxnSp>
        <p:nvCxnSpPr>
          <p:cNvPr id="14" name="Straight Connector 13"/>
          <p:cNvCxnSpPr/>
          <p:nvPr/>
        </p:nvCxnSpPr>
        <p:spPr>
          <a:xfrm flipV="1">
            <a:off x="4715847" y="1777429"/>
            <a:ext cx="0" cy="297951"/>
          </a:xfrm>
          <a:prstGeom prst="line">
            <a:avLst/>
          </a:prstGeom>
        </p:spPr>
        <p:style>
          <a:lnRef idx="3">
            <a:schemeClr val="accent6"/>
          </a:lnRef>
          <a:fillRef idx="0">
            <a:schemeClr val="accent6"/>
          </a:fillRef>
          <a:effectRef idx="2">
            <a:schemeClr val="accent6"/>
          </a:effectRef>
          <a:fontRef idx="minor">
            <a:schemeClr val="tx1"/>
          </a:fontRef>
        </p:style>
      </p:cxnSp>
      <p:sp>
        <p:nvSpPr>
          <p:cNvPr id="15" name="TextBox 14"/>
          <p:cNvSpPr txBox="1"/>
          <p:nvPr/>
        </p:nvSpPr>
        <p:spPr>
          <a:xfrm>
            <a:off x="4477934" y="1050319"/>
            <a:ext cx="423514" cy="307777"/>
          </a:xfrm>
          <a:prstGeom prst="rect">
            <a:avLst/>
          </a:prstGeom>
          <a:noFill/>
        </p:spPr>
        <p:txBody>
          <a:bodyPr wrap="none" rtlCol="0">
            <a:spAutoFit/>
          </a:bodyPr>
          <a:lstStyle/>
          <a:p>
            <a:r>
              <a:rPr lang="en-US" sz="1400" smtClean="0"/>
              <a:t>(B)</a:t>
            </a:r>
            <a:endParaRPr lang="en-US"/>
          </a:p>
        </p:txBody>
      </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3"/>
          <p:cNvSpPr>
            <a:spLocks noGrp="1" noChangeArrowheads="1"/>
          </p:cNvSpPr>
          <p:nvPr>
            <p:ph type="title"/>
          </p:nvPr>
        </p:nvSpPr>
        <p:spPr>
          <a:xfrm>
            <a:off x="685800" y="428625"/>
            <a:ext cx="7772400" cy="532210"/>
          </a:xfrm>
        </p:spPr>
        <p:txBody>
          <a:bodyPr>
            <a:normAutofit fontScale="90000"/>
          </a:bodyPr>
          <a:lstStyle/>
          <a:p>
            <a:r>
              <a:rPr lang="en-US" altLang="en-US" smtClean="0">
                <a:latin typeface="Arial" pitchFamily="34" charset="0"/>
                <a:cs typeface="Arial" pitchFamily="34" charset="0"/>
              </a:rPr>
              <a:t>Struktur Organisasi</a:t>
            </a:r>
          </a:p>
        </p:txBody>
      </p:sp>
      <p:sp>
        <p:nvSpPr>
          <p:cNvPr id="35843" name="Text Box 22"/>
          <p:cNvSpPr txBox="1">
            <a:spLocks noChangeArrowheads="1"/>
          </p:cNvSpPr>
          <p:nvPr/>
        </p:nvSpPr>
        <p:spPr bwMode="auto">
          <a:xfrm>
            <a:off x="7314362" y="831537"/>
            <a:ext cx="13035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smtClean="0">
                <a:latin typeface="Arial" pitchFamily="34" charset="0"/>
              </a:rPr>
              <a:t>Gambar </a:t>
            </a:r>
            <a:r>
              <a:rPr lang="en-AU" altLang="en-US" sz="1600" b="1">
                <a:solidFill>
                  <a:schemeClr val="tx2"/>
                </a:solidFill>
                <a:latin typeface="Arial" pitchFamily="34" charset="0"/>
              </a:rPr>
              <a:t>1.1</a:t>
            </a:r>
          </a:p>
        </p:txBody>
      </p:sp>
      <p:sp>
        <p:nvSpPr>
          <p:cNvPr id="3" name="Rectangle 2"/>
          <p:cNvSpPr/>
          <p:nvPr/>
        </p:nvSpPr>
        <p:spPr>
          <a:xfrm>
            <a:off x="986319" y="2075380"/>
            <a:ext cx="2651760" cy="237744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latin typeface="Arial" pitchFamily="34" charset="0"/>
                <a:cs typeface="Arial" pitchFamily="34" charset="0"/>
              </a:rPr>
              <a:t>Operasi:</a:t>
            </a:r>
          </a:p>
          <a:p>
            <a:r>
              <a:rPr lang="en-US" sz="1200" smtClean="0">
                <a:solidFill>
                  <a:schemeClr val="bg1"/>
                </a:solidFill>
                <a:latin typeface="Arial" pitchFamily="34" charset="0"/>
                <a:cs typeface="Arial" pitchFamily="34" charset="0"/>
              </a:rPr>
              <a:t>Peralatan pendukung landasan</a:t>
            </a:r>
          </a:p>
          <a:p>
            <a:r>
              <a:rPr lang="en-US" sz="1200" smtClean="0">
                <a:solidFill>
                  <a:schemeClr val="bg1"/>
                </a:solidFill>
                <a:latin typeface="Arial" pitchFamily="34" charset="0"/>
                <a:cs typeface="Arial" pitchFamily="34" charset="0"/>
              </a:rPr>
              <a:t>Pemeliharaan</a:t>
            </a:r>
          </a:p>
          <a:p>
            <a:r>
              <a:rPr lang="en-US" sz="1200" smtClean="0">
                <a:solidFill>
                  <a:schemeClr val="bg1"/>
                </a:solidFill>
                <a:latin typeface="Arial" pitchFamily="34" charset="0"/>
                <a:cs typeface="Arial" pitchFamily="34" charset="0"/>
              </a:rPr>
              <a:t>Operasi landasan:</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Pemeliharaan Fasilitas</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Katering</a:t>
            </a:r>
          </a:p>
          <a:p>
            <a:r>
              <a:rPr lang="en-US" sz="1200" smtClean="0">
                <a:solidFill>
                  <a:schemeClr val="bg1"/>
                </a:solidFill>
                <a:latin typeface="Arial" pitchFamily="34" charset="0"/>
                <a:cs typeface="Arial" pitchFamily="34" charset="0"/>
              </a:rPr>
              <a:t>Operasi Penerbangan</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Penjadwalan kru</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Terbang</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Komunikasi</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Pengiriman</a:t>
            </a:r>
          </a:p>
          <a:p>
            <a:r>
              <a:rPr lang="en-US" sz="1200" smtClean="0">
                <a:solidFill>
                  <a:schemeClr val="bg1"/>
                </a:solidFill>
                <a:latin typeface="Arial" pitchFamily="34" charset="0"/>
                <a:cs typeface="Arial" pitchFamily="34" charset="0"/>
              </a:rPr>
              <a:t>Riset Operasi</a:t>
            </a:r>
            <a:endParaRPr lang="en-US" sz="1200">
              <a:solidFill>
                <a:schemeClr val="bg1"/>
              </a:solidFill>
              <a:latin typeface="Arial" pitchFamily="34" charset="0"/>
              <a:cs typeface="Arial" pitchFamily="34" charset="0"/>
            </a:endParaRPr>
          </a:p>
        </p:txBody>
      </p:sp>
      <p:sp>
        <p:nvSpPr>
          <p:cNvPr id="6" name="Rectangle 5"/>
          <p:cNvSpPr/>
          <p:nvPr/>
        </p:nvSpPr>
        <p:spPr>
          <a:xfrm>
            <a:off x="3953175" y="2085654"/>
            <a:ext cx="2103120" cy="173736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latin typeface="Arial" pitchFamily="34" charset="0"/>
                <a:cs typeface="Arial" pitchFamily="34" charset="0"/>
              </a:rPr>
              <a:t>Keuangan/akunting:</a:t>
            </a:r>
          </a:p>
          <a:p>
            <a:r>
              <a:rPr lang="en-US" sz="1200" smtClean="0">
                <a:solidFill>
                  <a:schemeClr val="bg1"/>
                </a:solidFill>
                <a:latin typeface="Arial" pitchFamily="34" charset="0"/>
                <a:cs typeface="Arial" pitchFamily="34" charset="0"/>
              </a:rPr>
              <a:t>Akunting:</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Piutang</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Utang</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Buku Besar</a:t>
            </a:r>
          </a:p>
          <a:p>
            <a:r>
              <a:rPr lang="en-US" sz="1200" smtClean="0">
                <a:solidFill>
                  <a:schemeClr val="bg1"/>
                </a:solidFill>
                <a:latin typeface="Arial" pitchFamily="34" charset="0"/>
                <a:cs typeface="Arial" pitchFamily="34" charset="0"/>
              </a:rPr>
              <a:t>Keuangan</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Pengendalian kas</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Valuta asing</a:t>
            </a:r>
          </a:p>
        </p:txBody>
      </p:sp>
      <p:sp>
        <p:nvSpPr>
          <p:cNvPr id="7" name="Rectangle 6"/>
          <p:cNvSpPr/>
          <p:nvPr/>
        </p:nvSpPr>
        <p:spPr>
          <a:xfrm>
            <a:off x="6345232" y="2085654"/>
            <a:ext cx="2011680" cy="146304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latin typeface="Arial" pitchFamily="34" charset="0"/>
                <a:cs typeface="Arial" pitchFamily="34" charset="0"/>
              </a:rPr>
              <a:t>Pemasaran:</a:t>
            </a:r>
          </a:p>
          <a:p>
            <a:r>
              <a:rPr lang="en-US" sz="1200" smtClean="0">
                <a:solidFill>
                  <a:schemeClr val="bg1"/>
                </a:solidFill>
                <a:latin typeface="Arial" pitchFamily="34" charset="0"/>
                <a:cs typeface="Arial" pitchFamily="34" charset="0"/>
              </a:rPr>
              <a:t>Administrasi Lalulintas:</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Reservasi</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Jadwal</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Tarip (tiket)</a:t>
            </a:r>
          </a:p>
          <a:p>
            <a:r>
              <a:rPr lang="en-US" sz="1200" smtClean="0">
                <a:solidFill>
                  <a:schemeClr val="bg1"/>
                </a:solidFill>
                <a:latin typeface="Arial" pitchFamily="34" charset="0"/>
                <a:cs typeface="Arial" pitchFamily="34" charset="0"/>
              </a:rPr>
              <a:t>Penjualan</a:t>
            </a:r>
          </a:p>
          <a:p>
            <a:r>
              <a:rPr lang="en-US" sz="1200" smtClean="0">
                <a:solidFill>
                  <a:schemeClr val="bg1"/>
                </a:solidFill>
                <a:latin typeface="Arial" pitchFamily="34" charset="0"/>
                <a:cs typeface="Arial" pitchFamily="34" charset="0"/>
              </a:rPr>
              <a:t>Periklanan</a:t>
            </a:r>
          </a:p>
        </p:txBody>
      </p:sp>
      <p:sp>
        <p:nvSpPr>
          <p:cNvPr id="12" name="Freeform 11"/>
          <p:cNvSpPr/>
          <p:nvPr/>
        </p:nvSpPr>
        <p:spPr>
          <a:xfrm>
            <a:off x="2321960" y="1869898"/>
            <a:ext cx="4937760" cy="205482"/>
          </a:xfrm>
          <a:custGeom>
            <a:avLst/>
            <a:gdLst>
              <a:gd name="connsiteX0" fmla="*/ 0 w 5250095"/>
              <a:gd name="connsiteY0" fmla="*/ 184935 h 195209"/>
              <a:gd name="connsiteX1" fmla="*/ 0 w 5250095"/>
              <a:gd name="connsiteY1" fmla="*/ 0 h 195209"/>
              <a:gd name="connsiteX2" fmla="*/ 5239820 w 5250095"/>
              <a:gd name="connsiteY2" fmla="*/ 20548 h 195209"/>
              <a:gd name="connsiteX3" fmla="*/ 5250095 w 5250095"/>
              <a:gd name="connsiteY3" fmla="*/ 195209 h 195209"/>
              <a:gd name="connsiteX0" fmla="*/ 0 w 5250095"/>
              <a:gd name="connsiteY0" fmla="*/ 205483 h 215757"/>
              <a:gd name="connsiteX1" fmla="*/ 30823 w 5250095"/>
              <a:gd name="connsiteY1" fmla="*/ 0 h 215757"/>
              <a:gd name="connsiteX2" fmla="*/ 5239820 w 5250095"/>
              <a:gd name="connsiteY2" fmla="*/ 41096 h 215757"/>
              <a:gd name="connsiteX3" fmla="*/ 5250095 w 5250095"/>
              <a:gd name="connsiteY3" fmla="*/ 215757 h 215757"/>
              <a:gd name="connsiteX0" fmla="*/ 0 w 5229546"/>
              <a:gd name="connsiteY0" fmla="*/ 308224 h 308224"/>
              <a:gd name="connsiteX1" fmla="*/ 10274 w 5229546"/>
              <a:gd name="connsiteY1" fmla="*/ 0 h 308224"/>
              <a:gd name="connsiteX2" fmla="*/ 5219271 w 5229546"/>
              <a:gd name="connsiteY2" fmla="*/ 41096 h 308224"/>
              <a:gd name="connsiteX3" fmla="*/ 5229546 w 5229546"/>
              <a:gd name="connsiteY3" fmla="*/ 215757 h 308224"/>
              <a:gd name="connsiteX0" fmla="*/ 0 w 5229546"/>
              <a:gd name="connsiteY0" fmla="*/ 308224 h 308224"/>
              <a:gd name="connsiteX1" fmla="*/ 10274 w 5229546"/>
              <a:gd name="connsiteY1" fmla="*/ 0 h 308224"/>
              <a:gd name="connsiteX2" fmla="*/ 5219271 w 5229546"/>
              <a:gd name="connsiteY2" fmla="*/ 41096 h 308224"/>
              <a:gd name="connsiteX3" fmla="*/ 5229546 w 5229546"/>
              <a:gd name="connsiteY3" fmla="*/ 308224 h 308224"/>
              <a:gd name="connsiteX0" fmla="*/ 0 w 5229546"/>
              <a:gd name="connsiteY0" fmla="*/ 308224 h 308224"/>
              <a:gd name="connsiteX1" fmla="*/ 10274 w 5229546"/>
              <a:gd name="connsiteY1" fmla="*/ 0 h 308224"/>
              <a:gd name="connsiteX2" fmla="*/ 5198722 w 5229546"/>
              <a:gd name="connsiteY2" fmla="*/ 10274 h 308224"/>
              <a:gd name="connsiteX3" fmla="*/ 5229546 w 5229546"/>
              <a:gd name="connsiteY3" fmla="*/ 308224 h 308224"/>
              <a:gd name="connsiteX0" fmla="*/ 0 w 5198724"/>
              <a:gd name="connsiteY0" fmla="*/ 308224 h 318498"/>
              <a:gd name="connsiteX1" fmla="*/ 10274 w 5198724"/>
              <a:gd name="connsiteY1" fmla="*/ 0 h 318498"/>
              <a:gd name="connsiteX2" fmla="*/ 5198722 w 5198724"/>
              <a:gd name="connsiteY2" fmla="*/ 10274 h 318498"/>
              <a:gd name="connsiteX3" fmla="*/ 5198724 w 5198724"/>
              <a:gd name="connsiteY3" fmla="*/ 318498 h 318498"/>
            </a:gdLst>
            <a:ahLst/>
            <a:cxnLst>
              <a:cxn ang="0">
                <a:pos x="connsiteX0" y="connsiteY0"/>
              </a:cxn>
              <a:cxn ang="0">
                <a:pos x="connsiteX1" y="connsiteY1"/>
              </a:cxn>
              <a:cxn ang="0">
                <a:pos x="connsiteX2" y="connsiteY2"/>
              </a:cxn>
              <a:cxn ang="0">
                <a:pos x="connsiteX3" y="connsiteY3"/>
              </a:cxn>
            </a:cxnLst>
            <a:rect l="l" t="t" r="r" b="b"/>
            <a:pathLst>
              <a:path w="5198724" h="318498">
                <a:moveTo>
                  <a:pt x="0" y="308224"/>
                </a:moveTo>
                <a:lnTo>
                  <a:pt x="10274" y="0"/>
                </a:lnTo>
                <a:lnTo>
                  <a:pt x="5198722" y="10274"/>
                </a:lnTo>
                <a:cubicBezTo>
                  <a:pt x="5198723" y="113015"/>
                  <a:pt x="5198723" y="215757"/>
                  <a:pt x="5198724" y="318498"/>
                </a:cubicBez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cxnSp>
        <p:nvCxnSpPr>
          <p:cNvPr id="14" name="Straight Connector 13"/>
          <p:cNvCxnSpPr/>
          <p:nvPr/>
        </p:nvCxnSpPr>
        <p:spPr>
          <a:xfrm flipV="1">
            <a:off x="4715847" y="1777429"/>
            <a:ext cx="0" cy="297951"/>
          </a:xfrm>
          <a:prstGeom prst="line">
            <a:avLst/>
          </a:prstGeom>
        </p:spPr>
        <p:style>
          <a:lnRef idx="3">
            <a:schemeClr val="accent6"/>
          </a:lnRef>
          <a:fillRef idx="0">
            <a:schemeClr val="accent6"/>
          </a:fillRef>
          <a:effectRef idx="2">
            <a:schemeClr val="accent6"/>
          </a:effectRef>
          <a:fontRef idx="minor">
            <a:schemeClr val="tx1"/>
          </a:fontRef>
        </p:style>
      </p:cxnSp>
      <p:pic>
        <p:nvPicPr>
          <p:cNvPr id="10" name="Picture 9" descr="f1-1c.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428109"/>
            <a:ext cx="7772400" cy="3390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390472" y="1613043"/>
            <a:ext cx="2476072" cy="256855"/>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bg1"/>
                </a:solidFill>
                <a:latin typeface="+mj-lt"/>
              </a:rPr>
              <a:t>MANUFAKTUR</a:t>
            </a:r>
            <a:endParaRPr lang="en-US">
              <a:solidFill>
                <a:schemeClr val="bg1"/>
              </a:solidFill>
              <a:latin typeface="+mj-lt"/>
            </a:endParaRPr>
          </a:p>
        </p:txBody>
      </p:sp>
      <p:sp>
        <p:nvSpPr>
          <p:cNvPr id="13" name="Rectangle 12"/>
          <p:cNvSpPr/>
          <p:nvPr/>
        </p:nvSpPr>
        <p:spPr>
          <a:xfrm>
            <a:off x="941025" y="2106085"/>
            <a:ext cx="3063240" cy="264045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000" b="1" smtClean="0">
                <a:solidFill>
                  <a:schemeClr val="bg1"/>
                </a:solidFill>
                <a:latin typeface="Arial" pitchFamily="34" charset="0"/>
                <a:cs typeface="Arial" pitchFamily="34" charset="0"/>
              </a:rPr>
              <a:t>Operasi:</a:t>
            </a:r>
          </a:p>
          <a:p>
            <a:r>
              <a:rPr lang="en-US" sz="1000" smtClean="0">
                <a:solidFill>
                  <a:schemeClr val="bg1"/>
                </a:solidFill>
                <a:latin typeface="Arial" pitchFamily="34" charset="0"/>
                <a:cs typeface="Arial" pitchFamily="34" charset="0"/>
              </a:rPr>
              <a:t>Fasilitas</a:t>
            </a:r>
          </a:p>
          <a:p>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Konstruksi; pemeliharaan</a:t>
            </a:r>
          </a:p>
          <a:p>
            <a:r>
              <a:rPr lang="en-US" sz="1000" smtClean="0">
                <a:solidFill>
                  <a:schemeClr val="bg1"/>
                </a:solidFill>
                <a:latin typeface="Arial" pitchFamily="34" charset="0"/>
                <a:cs typeface="Arial" pitchFamily="34" charset="0"/>
              </a:rPr>
              <a:t>Produksi dan pengendalian persediaan</a:t>
            </a:r>
          </a:p>
          <a:p>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Penjadwalan; pengendalian bahan</a:t>
            </a:r>
          </a:p>
          <a:p>
            <a:r>
              <a:rPr lang="en-US" sz="1000" smtClean="0">
                <a:solidFill>
                  <a:schemeClr val="bg1"/>
                </a:solidFill>
                <a:latin typeface="Arial" pitchFamily="34" charset="0"/>
                <a:cs typeface="Arial" pitchFamily="34" charset="0"/>
              </a:rPr>
              <a:t>Penjaminan mutu dan pengendalian</a:t>
            </a:r>
          </a:p>
          <a:p>
            <a:r>
              <a:rPr lang="en-US" sz="1000" smtClean="0">
                <a:solidFill>
                  <a:schemeClr val="bg1"/>
                </a:solidFill>
                <a:latin typeface="Arial" pitchFamily="34" charset="0"/>
                <a:cs typeface="Arial" pitchFamily="34" charset="0"/>
              </a:rPr>
              <a:t>Manajemen rantai pasokan</a:t>
            </a:r>
          </a:p>
          <a:p>
            <a:r>
              <a:rPr lang="en-US" sz="1000" smtClean="0">
                <a:solidFill>
                  <a:schemeClr val="bg1"/>
                </a:solidFill>
                <a:latin typeface="Arial" pitchFamily="34" charset="0"/>
                <a:cs typeface="Arial" pitchFamily="34" charset="0"/>
              </a:rPr>
              <a:t>Manufakturing</a:t>
            </a:r>
          </a:p>
          <a:p>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Peralatan; fabrikasi; perakitan</a:t>
            </a:r>
          </a:p>
          <a:p>
            <a:r>
              <a:rPr lang="en-US" sz="1000" smtClean="0">
                <a:solidFill>
                  <a:schemeClr val="bg1"/>
                </a:solidFill>
                <a:latin typeface="Arial" pitchFamily="34" charset="0"/>
                <a:cs typeface="Arial" pitchFamily="34" charset="0"/>
              </a:rPr>
              <a:t>Desain</a:t>
            </a:r>
          </a:p>
          <a:p>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Desain dan pengembangan produk</a:t>
            </a:r>
          </a:p>
          <a:p>
            <a:r>
              <a:rPr lang="en-US" sz="1000" smtClean="0">
                <a:solidFill>
                  <a:schemeClr val="bg1"/>
                </a:solidFill>
                <a:latin typeface="Arial" pitchFamily="34" charset="0"/>
                <a:cs typeface="Arial" pitchFamily="34" charset="0"/>
              </a:rPr>
              <a:t>   Spesifikasi produk detail</a:t>
            </a:r>
          </a:p>
          <a:p>
            <a:r>
              <a:rPr lang="en-US" sz="1000" smtClean="0">
                <a:solidFill>
                  <a:schemeClr val="bg1"/>
                </a:solidFill>
                <a:latin typeface="Arial" pitchFamily="34" charset="0"/>
                <a:cs typeface="Arial" pitchFamily="34" charset="0"/>
              </a:rPr>
              <a:t>Teknik Industri</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Efisiensi penggunaan mesin, ruang dan personel</a:t>
            </a:r>
          </a:p>
          <a:p>
            <a:pPr marL="174625" indent="-174625"/>
            <a:r>
              <a:rPr lang="en-US" sz="1000" smtClean="0">
                <a:solidFill>
                  <a:schemeClr val="bg1"/>
                </a:solidFill>
                <a:latin typeface="Arial" pitchFamily="34" charset="0"/>
                <a:cs typeface="Arial" pitchFamily="34" charset="0"/>
              </a:rPr>
              <a:t>Analisis proses</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Pengembangan dan instalasi peralatan dan perlengkapan produksi</a:t>
            </a:r>
          </a:p>
          <a:p>
            <a:pPr marL="174625" indent="-174625"/>
            <a:endParaRPr lang="en-US" sz="1000" smtClean="0">
              <a:solidFill>
                <a:schemeClr val="bg1"/>
              </a:solidFill>
              <a:latin typeface="Arial" pitchFamily="34" charset="0"/>
              <a:cs typeface="Arial" pitchFamily="34" charset="0"/>
            </a:endParaRPr>
          </a:p>
          <a:p>
            <a:endParaRPr lang="en-US" sz="1000">
              <a:solidFill>
                <a:schemeClr val="bg1"/>
              </a:solidFill>
              <a:latin typeface="Arial" pitchFamily="34" charset="0"/>
              <a:cs typeface="Arial" pitchFamily="34" charset="0"/>
            </a:endParaRPr>
          </a:p>
        </p:txBody>
      </p:sp>
      <p:sp>
        <p:nvSpPr>
          <p:cNvPr id="15" name="Rectangle 14"/>
          <p:cNvSpPr/>
          <p:nvPr/>
        </p:nvSpPr>
        <p:spPr>
          <a:xfrm>
            <a:off x="4269853" y="2075380"/>
            <a:ext cx="2233689" cy="1737360"/>
          </a:xfrm>
          <a:prstGeom prst="rect">
            <a:avLst/>
          </a:prstGeom>
          <a:solidFill>
            <a:schemeClr val="accent6">
              <a:lumMod val="60000"/>
              <a:lumOff val="4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000" b="1" smtClean="0">
                <a:solidFill>
                  <a:schemeClr val="bg1"/>
                </a:solidFill>
                <a:latin typeface="Arial" pitchFamily="34" charset="0"/>
                <a:cs typeface="Arial" pitchFamily="34" charset="0"/>
              </a:rPr>
              <a:t>Keuangan/Akunting</a:t>
            </a:r>
            <a:endParaRPr lang="en-US" sz="1000" smtClean="0">
              <a:solidFill>
                <a:schemeClr val="bg1"/>
              </a:solidFill>
              <a:latin typeface="Arial" pitchFamily="34" charset="0"/>
              <a:cs typeface="Arial" pitchFamily="34" charset="0"/>
            </a:endParaRPr>
          </a:p>
          <a:p>
            <a:pPr marL="174625" indent="-174625"/>
            <a:r>
              <a:rPr lang="en-US" sz="1000" smtClean="0">
                <a:solidFill>
                  <a:schemeClr val="bg1"/>
                </a:solidFill>
                <a:latin typeface="Arial" pitchFamily="34" charset="0"/>
                <a:cs typeface="Arial" pitchFamily="34" charset="0"/>
              </a:rPr>
              <a:t>Pembayaran/kredit</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Piutang</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Utang</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Buku besar</a:t>
            </a:r>
          </a:p>
          <a:p>
            <a:pPr marL="174625" indent="-174625"/>
            <a:r>
              <a:rPr lang="en-US" sz="1000" smtClean="0">
                <a:solidFill>
                  <a:schemeClr val="bg1"/>
                </a:solidFill>
                <a:latin typeface="Arial" pitchFamily="34" charset="0"/>
                <a:cs typeface="Arial" pitchFamily="34" charset="0"/>
              </a:rPr>
              <a:t>Manajemen Dana</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Pasar Uang</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Perdagangan Internasional</a:t>
            </a:r>
          </a:p>
          <a:p>
            <a:pPr marL="174625" indent="-174625"/>
            <a:r>
              <a:rPr lang="en-US" sz="1000" smtClean="0">
                <a:solidFill>
                  <a:schemeClr val="bg1"/>
                </a:solidFill>
                <a:latin typeface="Arial" pitchFamily="34" charset="0"/>
                <a:cs typeface="Arial" pitchFamily="34" charset="0"/>
              </a:rPr>
              <a:t>Kebutuhan Modal</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Penerbitan Saham</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Penerbitan obligasi dan recall</a:t>
            </a:r>
          </a:p>
          <a:p>
            <a:pPr marL="174625" indent="-174625"/>
            <a:endParaRPr lang="en-US" sz="1000" smtClean="0">
              <a:solidFill>
                <a:schemeClr val="bg1"/>
              </a:solidFill>
              <a:latin typeface="Arial" pitchFamily="34" charset="0"/>
              <a:cs typeface="Arial" pitchFamily="34" charset="0"/>
            </a:endParaRPr>
          </a:p>
        </p:txBody>
      </p:sp>
      <p:sp>
        <p:nvSpPr>
          <p:cNvPr id="16" name="Rectangle 15"/>
          <p:cNvSpPr/>
          <p:nvPr/>
        </p:nvSpPr>
        <p:spPr>
          <a:xfrm>
            <a:off x="6775035" y="2075380"/>
            <a:ext cx="1581878" cy="925300"/>
          </a:xfrm>
          <a:prstGeom prst="rect">
            <a:avLst/>
          </a:prstGeom>
          <a:solidFill>
            <a:schemeClr val="accent6">
              <a:lumMod val="60000"/>
              <a:lumOff val="4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000" b="1" smtClean="0">
                <a:solidFill>
                  <a:schemeClr val="bg1"/>
                </a:solidFill>
                <a:latin typeface="Arial" pitchFamily="34" charset="0"/>
                <a:cs typeface="Arial" pitchFamily="34" charset="0"/>
              </a:rPr>
              <a:t>Pemasaran:</a:t>
            </a:r>
          </a:p>
          <a:p>
            <a:r>
              <a:rPr lang="en-US" sz="1000" smtClean="0">
                <a:solidFill>
                  <a:schemeClr val="bg1"/>
                </a:solidFill>
                <a:latin typeface="Arial" pitchFamily="34" charset="0"/>
                <a:cs typeface="Arial" pitchFamily="34" charset="0"/>
              </a:rPr>
              <a:t>Promosi Penjuaan</a:t>
            </a:r>
          </a:p>
          <a:p>
            <a:r>
              <a:rPr lang="en-US" sz="1000" smtClean="0">
                <a:solidFill>
                  <a:schemeClr val="bg1"/>
                </a:solidFill>
                <a:latin typeface="Arial" pitchFamily="34" charset="0"/>
                <a:cs typeface="Arial" pitchFamily="34" charset="0"/>
              </a:rPr>
              <a:t>Periklanan</a:t>
            </a:r>
          </a:p>
          <a:p>
            <a:r>
              <a:rPr lang="en-US" sz="1000" smtClean="0">
                <a:solidFill>
                  <a:schemeClr val="bg1"/>
                </a:solidFill>
                <a:latin typeface="Arial" pitchFamily="34" charset="0"/>
                <a:cs typeface="Arial" pitchFamily="34" charset="0"/>
              </a:rPr>
              <a:t>Penjualan</a:t>
            </a:r>
          </a:p>
          <a:p>
            <a:r>
              <a:rPr lang="en-US" sz="1000" smtClean="0">
                <a:solidFill>
                  <a:schemeClr val="bg1"/>
                </a:solidFill>
                <a:latin typeface="Arial" pitchFamily="34" charset="0"/>
                <a:cs typeface="Arial" pitchFamily="34" charset="0"/>
              </a:rPr>
              <a:t>Riset Pemasaran</a:t>
            </a:r>
          </a:p>
          <a:p>
            <a:pPr marL="174625" indent="-174625"/>
            <a:endParaRPr lang="en-US" sz="1000" smtClean="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83136992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altLang="en-US" smtClean="0">
                <a:latin typeface="Arial" pitchFamily="34" charset="0"/>
                <a:cs typeface="Arial" pitchFamily="34" charset="0"/>
              </a:rPr>
              <a:t>Rantai Pasokan</a:t>
            </a:r>
          </a:p>
        </p:txBody>
      </p:sp>
      <p:sp>
        <p:nvSpPr>
          <p:cNvPr id="39938" name="Content Placeholder 5"/>
          <p:cNvSpPr>
            <a:spLocks noGrp="1"/>
          </p:cNvSpPr>
          <p:nvPr>
            <p:ph idx="1"/>
          </p:nvPr>
        </p:nvSpPr>
        <p:spPr>
          <a:xfrm>
            <a:off x="687940" y="1240713"/>
            <a:ext cx="7900970" cy="1738794"/>
          </a:xfrm>
        </p:spPr>
        <p:txBody>
          <a:bodyPr>
            <a:normAutofit fontScale="92500"/>
          </a:bodyPr>
          <a:lstStyle/>
          <a:p>
            <a:pPr>
              <a:buFont typeface="Wingdings" pitchFamily="2" charset="2"/>
              <a:buChar char="q"/>
            </a:pPr>
            <a:r>
              <a:rPr lang="en-US" altLang="en-US" sz="2400" smtClean="0">
                <a:latin typeface="Arial" pitchFamily="34" charset="0"/>
                <a:cs typeface="Arial" pitchFamily="34" charset="0"/>
              </a:rPr>
              <a:t>Jaringan global dari organisasi atau aktivitas yang memasok sebuah perusahaan dengan barang dan jasa</a:t>
            </a:r>
          </a:p>
          <a:p>
            <a:pPr>
              <a:buFont typeface="Wingdings" pitchFamily="2" charset="2"/>
              <a:buChar char="q"/>
            </a:pPr>
            <a:r>
              <a:rPr lang="en-US" altLang="en-US" sz="2400" smtClean="0">
                <a:latin typeface="Arial" pitchFamily="34" charset="0"/>
                <a:cs typeface="Arial" pitchFamily="34" charset="0"/>
              </a:rPr>
              <a:t>Anggota rantai pasokan berkolaborasi untuk mencapai kepuasan konsumen, efisiensi dan keunggulan bersaing.</a:t>
            </a:r>
          </a:p>
        </p:txBody>
      </p:sp>
    </p:spTree>
  </p:cSld>
  <p:clrMapOvr>
    <a:masterClrMapping/>
  </p:clrMapOvr>
  <p:transition spd="slow" advClick="0">
    <p:pull dir="l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altLang="en-US" smtClean="0">
                <a:latin typeface="Arial" pitchFamily="34" charset="0"/>
                <a:cs typeface="Arial" pitchFamily="34" charset="0"/>
              </a:rPr>
              <a:t>Rantai Pasokan</a:t>
            </a:r>
          </a:p>
        </p:txBody>
      </p:sp>
      <p:sp>
        <p:nvSpPr>
          <p:cNvPr id="4" name="Text Box 22"/>
          <p:cNvSpPr txBox="1">
            <a:spLocks noChangeArrowheads="1"/>
          </p:cNvSpPr>
          <p:nvPr/>
        </p:nvSpPr>
        <p:spPr bwMode="auto">
          <a:xfrm>
            <a:off x="7071564" y="975230"/>
            <a:ext cx="13035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smtClean="0">
                <a:latin typeface="Arial" pitchFamily="34" charset="0"/>
              </a:rPr>
              <a:t>Gambar </a:t>
            </a:r>
            <a:r>
              <a:rPr lang="en-AU" altLang="en-US" sz="1600" b="1">
                <a:solidFill>
                  <a:schemeClr val="tx2"/>
                </a:solidFill>
                <a:latin typeface="Arial" pitchFamily="34" charset="0"/>
              </a:rPr>
              <a:t>1.2</a:t>
            </a:r>
          </a:p>
        </p:txBody>
      </p:sp>
      <p:grpSp>
        <p:nvGrpSpPr>
          <p:cNvPr id="24" name="Group 23"/>
          <p:cNvGrpSpPr>
            <a:grpSpLocks/>
          </p:cNvGrpSpPr>
          <p:nvPr/>
        </p:nvGrpSpPr>
        <p:grpSpPr bwMode="auto">
          <a:xfrm>
            <a:off x="1219200" y="1775060"/>
            <a:ext cx="6985000" cy="1761467"/>
            <a:chOff x="1219200" y="4673600"/>
            <a:chExt cx="6985000" cy="1604877"/>
          </a:xfrm>
        </p:grpSpPr>
        <p:pic>
          <p:nvPicPr>
            <p:cNvPr id="39941" name="Picture 22" descr="f1-2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70700" y="4781550"/>
              <a:ext cx="10160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21" descr="f1-2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40350" y="5111750"/>
              <a:ext cx="12573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20" descr="f1-2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43350" y="4883150"/>
              <a:ext cx="10795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Picture 19" descr="f1-2b.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97150" y="4673600"/>
              <a:ext cx="10287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5" name="Picture 18" descr="f1-2a.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4832350"/>
              <a:ext cx="104140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6" name="TextBox 10"/>
            <p:cNvSpPr txBox="1">
              <a:spLocks noChangeArrowheads="1"/>
            </p:cNvSpPr>
            <p:nvPr/>
          </p:nvSpPr>
          <p:spPr bwMode="auto">
            <a:xfrm>
              <a:off x="1379680" y="5689603"/>
              <a:ext cx="6824520" cy="588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701800" algn="ctr"/>
                  <a:tab pos="3048000" algn="ctr"/>
                  <a:tab pos="4483100" algn="ctr"/>
                  <a:tab pos="5918200" algn="ctr"/>
                </a:tabLst>
                <a:defRPr>
                  <a:solidFill>
                    <a:schemeClr val="tx1"/>
                  </a:solidFill>
                  <a:latin typeface="Calibri" pitchFamily="34" charset="0"/>
                  <a:cs typeface="Arial" pitchFamily="34" charset="0"/>
                </a:defRPr>
              </a:lvl1pPr>
              <a:lvl2pPr marL="742950" indent="-285750">
                <a:tabLst>
                  <a:tab pos="1701800" algn="ctr"/>
                  <a:tab pos="3048000" algn="ctr"/>
                  <a:tab pos="4483100" algn="ctr"/>
                  <a:tab pos="5918200" algn="ctr"/>
                </a:tabLst>
                <a:defRPr>
                  <a:solidFill>
                    <a:schemeClr val="tx1"/>
                  </a:solidFill>
                  <a:latin typeface="Calibri" pitchFamily="34" charset="0"/>
                  <a:cs typeface="Arial" pitchFamily="34" charset="0"/>
                </a:defRPr>
              </a:lvl2pPr>
              <a:lvl3pPr marL="1143000" indent="-228600">
                <a:tabLst>
                  <a:tab pos="1701800" algn="ctr"/>
                  <a:tab pos="3048000" algn="ctr"/>
                  <a:tab pos="4483100" algn="ctr"/>
                  <a:tab pos="5918200" algn="ctr"/>
                </a:tabLst>
                <a:defRPr>
                  <a:solidFill>
                    <a:schemeClr val="tx1"/>
                  </a:solidFill>
                  <a:latin typeface="Calibri" pitchFamily="34" charset="0"/>
                  <a:cs typeface="Arial" pitchFamily="34" charset="0"/>
                </a:defRPr>
              </a:lvl3pPr>
              <a:lvl4pPr marL="1600200" indent="-228600">
                <a:tabLst>
                  <a:tab pos="1701800" algn="ctr"/>
                  <a:tab pos="3048000" algn="ctr"/>
                  <a:tab pos="4483100" algn="ctr"/>
                  <a:tab pos="5918200" algn="ctr"/>
                </a:tabLst>
                <a:defRPr>
                  <a:solidFill>
                    <a:schemeClr val="tx1"/>
                  </a:solidFill>
                  <a:latin typeface="Calibri" pitchFamily="34" charset="0"/>
                  <a:cs typeface="Arial" pitchFamily="34" charset="0"/>
                </a:defRPr>
              </a:lvl4pPr>
              <a:lvl5pPr marL="2057400" indent="-228600">
                <a:tabLst>
                  <a:tab pos="1701800" algn="ctr"/>
                  <a:tab pos="3048000" algn="ctr"/>
                  <a:tab pos="4483100" algn="ctr"/>
                  <a:tab pos="59182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701800" algn="ctr"/>
                  <a:tab pos="3048000" algn="ctr"/>
                  <a:tab pos="4483100" algn="ctr"/>
                  <a:tab pos="59182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701800" algn="ctr"/>
                  <a:tab pos="3048000" algn="ctr"/>
                  <a:tab pos="4483100" algn="ctr"/>
                  <a:tab pos="59182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701800" algn="ctr"/>
                  <a:tab pos="3048000" algn="ctr"/>
                  <a:tab pos="4483100" algn="ctr"/>
                  <a:tab pos="59182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701800" algn="ctr"/>
                  <a:tab pos="3048000" algn="ctr"/>
                  <a:tab pos="4483100" algn="ctr"/>
                  <a:tab pos="5918200" algn="ctr"/>
                </a:tabLst>
                <a:defRPr>
                  <a:solidFill>
                    <a:schemeClr val="tx1"/>
                  </a:solidFill>
                  <a:latin typeface="Calibri" pitchFamily="34" charset="0"/>
                  <a:cs typeface="Arial" pitchFamily="34" charset="0"/>
                </a:defRPr>
              </a:lvl9pPr>
            </a:lstStyle>
            <a:p>
              <a:r>
                <a:rPr lang="en-US" altLang="en-US" sz="1200" smtClean="0">
                  <a:latin typeface="Arial" pitchFamily="34" charset="0"/>
                </a:rPr>
                <a:t>Petani</a:t>
              </a:r>
              <a:r>
                <a:rPr lang="en-US" altLang="en-US" sz="1200">
                  <a:latin typeface="Arial" pitchFamily="34" charset="0"/>
                </a:rPr>
                <a:t>	</a:t>
              </a:r>
              <a:r>
                <a:rPr lang="en-US" altLang="en-US" sz="1200" smtClean="0">
                  <a:latin typeface="Arial" pitchFamily="34" charset="0"/>
                </a:rPr>
                <a:t>Produsen</a:t>
              </a:r>
              <a:r>
                <a:rPr lang="en-US" altLang="en-US" sz="1200">
                  <a:latin typeface="Arial" pitchFamily="34" charset="0"/>
                </a:rPr>
                <a:t>	</a:t>
              </a:r>
              <a:r>
                <a:rPr lang="en-US" altLang="en-US" sz="1200" smtClean="0">
                  <a:latin typeface="Arial" pitchFamily="34" charset="0"/>
                </a:rPr>
                <a:t>Perusahaan</a:t>
              </a:r>
              <a:r>
                <a:rPr lang="en-US" altLang="en-US" sz="1200">
                  <a:latin typeface="Arial" pitchFamily="34" charset="0"/>
                </a:rPr>
                <a:t>	Distributor	</a:t>
              </a:r>
              <a:r>
                <a:rPr lang="en-US" altLang="en-US" sz="1200" smtClean="0">
                  <a:latin typeface="Arial" pitchFamily="34" charset="0"/>
                </a:rPr>
                <a:t>Pengecer</a:t>
              </a:r>
              <a:endParaRPr lang="en-US" altLang="en-US" sz="1200">
                <a:latin typeface="Arial" pitchFamily="34" charset="0"/>
              </a:endParaRPr>
            </a:p>
            <a:p>
              <a:pPr>
                <a:tabLst>
                  <a:tab pos="1716088" algn="ctr"/>
                  <a:tab pos="3048000" algn="ctr"/>
                  <a:tab pos="4483100" algn="ctr"/>
                  <a:tab pos="5918200" algn="ctr"/>
                </a:tabLst>
              </a:pPr>
              <a:r>
                <a:rPr lang="en-US" altLang="en-US" sz="1200" smtClean="0">
                  <a:latin typeface="Arial" pitchFamily="34" charset="0"/>
                </a:rPr>
                <a:t>	sirop	pembotolan		(Retailer)	</a:t>
              </a:r>
              <a:endParaRPr lang="en-US" altLang="en-US" sz="1200">
                <a:latin typeface="Arial" pitchFamily="34" charset="0"/>
              </a:endParaRPr>
            </a:p>
          </p:txBody>
        </p:sp>
        <p:sp>
          <p:nvSpPr>
            <p:cNvPr id="14" name="Right Arrow 13"/>
            <p:cNvSpPr/>
            <p:nvPr/>
          </p:nvSpPr>
          <p:spPr>
            <a:xfrm>
              <a:off x="2328863" y="5262444"/>
              <a:ext cx="203200" cy="144433"/>
            </a:xfrm>
            <a:prstGeom prst="rightArrow">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ight Arrow 14"/>
            <p:cNvSpPr/>
            <p:nvPr/>
          </p:nvSpPr>
          <p:spPr>
            <a:xfrm>
              <a:off x="3695700" y="5262444"/>
              <a:ext cx="203200" cy="144433"/>
            </a:xfrm>
            <a:prstGeom prst="rightArrow">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Right Arrow 15"/>
            <p:cNvSpPr/>
            <p:nvPr/>
          </p:nvSpPr>
          <p:spPr>
            <a:xfrm>
              <a:off x="5105400" y="5262444"/>
              <a:ext cx="203200" cy="144433"/>
            </a:xfrm>
            <a:prstGeom prst="rightArrow">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Right Arrow 16"/>
            <p:cNvSpPr/>
            <p:nvPr/>
          </p:nvSpPr>
          <p:spPr>
            <a:xfrm>
              <a:off x="6605588" y="5262444"/>
              <a:ext cx="203200" cy="144433"/>
            </a:xfrm>
            <a:prstGeom prst="rightArrow">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spTree>
    <p:extLst>
      <p:ext uri="{BB962C8B-B14F-4D97-AF65-F5344CB8AC3E}">
        <p14:creationId xmlns:p14="http://schemas.microsoft.com/office/powerpoint/2010/main" val="2565546087"/>
      </p:ext>
    </p:extLst>
  </p:cSld>
  <p:clrMapOvr>
    <a:masterClrMapping/>
  </p:clrMapOvr>
  <p:transition spd="slow" advClick="0">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1000"/>
                                        <p:tgtEl>
                                          <p:spTgt spid="24"/>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85800" y="409576"/>
            <a:ext cx="7772400" cy="632222"/>
          </a:xfrm>
        </p:spPr>
        <p:txBody>
          <a:bodyPr>
            <a:normAutofit fontScale="90000"/>
          </a:bodyPr>
          <a:lstStyle/>
          <a:p>
            <a:r>
              <a:rPr lang="en-US" altLang="en-US" smtClean="0">
                <a:latin typeface="Arial" pitchFamily="34" charset="0"/>
                <a:cs typeface="Arial" pitchFamily="34" charset="0"/>
              </a:rPr>
              <a:t>Mengapa mempelajari MO?</a:t>
            </a:r>
          </a:p>
        </p:txBody>
      </p:sp>
      <p:sp>
        <p:nvSpPr>
          <p:cNvPr id="40962" name="Rectangle 3"/>
          <p:cNvSpPr>
            <a:spLocks noGrp="1" noChangeArrowheads="1"/>
          </p:cNvSpPr>
          <p:nvPr>
            <p:ph idx="1"/>
          </p:nvPr>
        </p:nvSpPr>
        <p:spPr>
          <a:xfrm>
            <a:off x="723901" y="1073944"/>
            <a:ext cx="8043863" cy="3056267"/>
          </a:xfrm>
        </p:spPr>
        <p:txBody>
          <a:bodyPr>
            <a:noAutofit/>
          </a:bodyPr>
          <a:lstStyle/>
          <a:p>
            <a:pPr marL="533400" indent="-533400">
              <a:lnSpc>
                <a:spcPct val="120000"/>
              </a:lnSpc>
              <a:spcBef>
                <a:spcPts val="0"/>
              </a:spcBef>
              <a:spcAft>
                <a:spcPts val="600"/>
              </a:spcAft>
              <a:buFont typeface="Arial" pitchFamily="34" charset="0"/>
              <a:buAutoNum type="arabicPeriod"/>
            </a:pPr>
            <a:r>
              <a:rPr lang="en-US" altLang="en-US" sz="2000" smtClean="0">
                <a:latin typeface="Arial" pitchFamily="34" charset="0"/>
                <a:cs typeface="Arial" pitchFamily="34" charset="0"/>
              </a:rPr>
              <a:t>MO adalah salah satu dari tiga fungsi utama setiap organisasi, kita ingin mempelajari bagaimana orang mengorganisasi mereka sendiri untuk perusahaan yang produktif.</a:t>
            </a:r>
          </a:p>
          <a:p>
            <a:pPr marL="533400" indent="-533400">
              <a:lnSpc>
                <a:spcPct val="120000"/>
              </a:lnSpc>
              <a:spcBef>
                <a:spcPts val="0"/>
              </a:spcBef>
              <a:spcAft>
                <a:spcPts val="600"/>
              </a:spcAft>
              <a:buFont typeface="Arial" pitchFamily="34" charset="0"/>
              <a:buAutoNum type="arabicPeriod"/>
            </a:pPr>
            <a:r>
              <a:rPr lang="en-US" altLang="en-US" sz="2000" smtClean="0">
                <a:latin typeface="Arial" pitchFamily="34" charset="0"/>
                <a:cs typeface="Arial" pitchFamily="34" charset="0"/>
              </a:rPr>
              <a:t>Kita ingin (</a:t>
            </a:r>
            <a:r>
              <a:rPr lang="en-US" altLang="en-US" sz="2000" i="1" smtClean="0">
                <a:latin typeface="Arial" pitchFamily="34" charset="0"/>
                <a:cs typeface="Arial" pitchFamily="34" charset="0"/>
              </a:rPr>
              <a:t>dan perlu</a:t>
            </a:r>
            <a:r>
              <a:rPr lang="en-US" altLang="en-US" sz="2000" smtClean="0">
                <a:latin typeface="Arial" pitchFamily="34" charset="0"/>
                <a:cs typeface="Arial" pitchFamily="34" charset="0"/>
              </a:rPr>
              <a:t>) mengetahui bagaimana barang dan jasa diproduksi</a:t>
            </a:r>
          </a:p>
          <a:p>
            <a:pPr marL="533400" indent="-533400">
              <a:lnSpc>
                <a:spcPct val="120000"/>
              </a:lnSpc>
              <a:spcBef>
                <a:spcPts val="0"/>
              </a:spcBef>
              <a:spcAft>
                <a:spcPts val="600"/>
              </a:spcAft>
              <a:buFont typeface="Arial" pitchFamily="34" charset="0"/>
              <a:buAutoNum type="arabicPeriod"/>
            </a:pPr>
            <a:r>
              <a:rPr lang="en-US" altLang="en-US" sz="2000" smtClean="0">
                <a:latin typeface="Arial" pitchFamily="34" charset="0"/>
                <a:cs typeface="Arial" pitchFamily="34" charset="0"/>
              </a:rPr>
              <a:t>Kita ingin memahami apa yang dikerjakan oleh manajer operasi</a:t>
            </a:r>
          </a:p>
          <a:p>
            <a:pPr marL="533400" indent="-533400">
              <a:lnSpc>
                <a:spcPct val="120000"/>
              </a:lnSpc>
              <a:spcBef>
                <a:spcPts val="0"/>
              </a:spcBef>
              <a:spcAft>
                <a:spcPts val="600"/>
              </a:spcAft>
              <a:buFont typeface="Arial" pitchFamily="34" charset="0"/>
              <a:buAutoNum type="arabicPeriod"/>
            </a:pPr>
            <a:r>
              <a:rPr lang="en-US" altLang="en-US" sz="2000" smtClean="0">
                <a:latin typeface="Arial" pitchFamily="34" charset="0"/>
                <a:cs typeface="Arial" pitchFamily="34" charset="0"/>
              </a:rPr>
              <a:t>MO adalah bagian yang paling mahal dalam sebuah organisasi</a:t>
            </a:r>
          </a:p>
        </p:txBody>
      </p:sp>
    </p:spTree>
  </p:cSld>
  <p:clrMapOvr>
    <a:masterClrMapping/>
  </p:clrMapOvr>
  <p:transition>
    <p:pull dir="l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77863" y="297657"/>
            <a:ext cx="7770812" cy="902494"/>
          </a:xfrm>
        </p:spPr>
        <p:txBody>
          <a:bodyPr>
            <a:normAutofit fontScale="90000"/>
          </a:bodyPr>
          <a:lstStyle/>
          <a:p>
            <a:pPr>
              <a:lnSpc>
                <a:spcPct val="80000"/>
              </a:lnSpc>
            </a:pPr>
            <a:r>
              <a:rPr lang="en-US" altLang="en-US" smtClean="0">
                <a:latin typeface="Arial" pitchFamily="34" charset="0"/>
                <a:cs typeface="Arial" pitchFamily="34" charset="0"/>
              </a:rPr>
              <a:t>Opsi untuk Meningkatkan Kontribusi (Laba bersih)</a:t>
            </a:r>
          </a:p>
        </p:txBody>
      </p:sp>
      <p:graphicFrame>
        <p:nvGraphicFramePr>
          <p:cNvPr id="3" name="Table 2"/>
          <p:cNvGraphicFramePr>
            <a:graphicFrameLocks noGrp="1"/>
          </p:cNvGraphicFramePr>
          <p:nvPr>
            <p:extLst>
              <p:ext uri="{D42A27DB-BD31-4B8C-83A1-F6EECF244321}">
                <p14:modId xmlns:p14="http://schemas.microsoft.com/office/powerpoint/2010/main" val="3929641651"/>
              </p:ext>
            </p:extLst>
          </p:nvPr>
        </p:nvGraphicFramePr>
        <p:xfrm>
          <a:off x="359593" y="1409700"/>
          <a:ext cx="8476181" cy="3137535"/>
        </p:xfrm>
        <a:graphic>
          <a:graphicData uri="http://schemas.openxmlformats.org/drawingml/2006/table">
            <a:tbl>
              <a:tblPr firstRow="1" bandRow="1">
                <a:tableStyleId>{2D5ABB26-0587-4C30-8999-92F81FD0307C}</a:tableStyleId>
              </a:tblPr>
              <a:tblGrid>
                <a:gridCol w="1446099"/>
                <a:gridCol w="564841"/>
                <a:gridCol w="208280"/>
                <a:gridCol w="913132"/>
                <a:gridCol w="290257"/>
                <a:gridCol w="304078"/>
                <a:gridCol w="1064274"/>
                <a:gridCol w="304078"/>
                <a:gridCol w="317900"/>
                <a:gridCol w="1022808"/>
                <a:gridCol w="304078"/>
                <a:gridCol w="347274"/>
                <a:gridCol w="1021078"/>
                <a:gridCol w="368004"/>
              </a:tblGrid>
              <a:tr h="24765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1" dirty="0" smtClean="0">
                          <a:solidFill>
                            <a:schemeClr val="bg1"/>
                          </a:solidFill>
                          <a:latin typeface="Arial"/>
                          <a:cs typeface="Arial"/>
                        </a:rPr>
                        <a:t>TABLE 1.1</a:t>
                      </a:r>
                    </a:p>
                  </a:txBody>
                  <a:tcPr marT="34290" marB="3429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r>
              <a:tr h="548640">
                <a:tc>
                  <a:txBody>
                    <a:bodyPr/>
                    <a:lstStyle/>
                    <a:p>
                      <a:endParaRPr lang="en-US" sz="1100"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algn="ctr"/>
                      <a:endParaRPr lang="en-US" sz="1100" dirty="0">
                        <a:latin typeface="Arial"/>
                        <a:cs typeface="Arial"/>
                      </a:endParaRPr>
                    </a:p>
                  </a:txBody>
                  <a:tcPr marT="34290" marB="3429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a:p>
                  </a:txBody>
                  <a:tcPr marT="34290" marB="3429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1100" dirty="0">
                        <a:latin typeface="Arial"/>
                        <a:cs typeface="Arial"/>
                      </a:endParaRPr>
                    </a:p>
                  </a:txBody>
                  <a:tcPr marT="34290" marB="34290" anchor="b">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smtClean="0">
                          <a:solidFill>
                            <a:srgbClr val="FFFFFF"/>
                          </a:solidFill>
                          <a:latin typeface="Arial"/>
                          <a:cs typeface="Arial"/>
                        </a:rPr>
                        <a:t>Opsi Pemasaran</a:t>
                      </a:r>
                      <a:endParaRPr lang="en-US" sz="1100" b="1" dirty="0" smtClean="0">
                        <a:solidFill>
                          <a:srgbClr val="FFFFFF"/>
                        </a:solidFill>
                        <a:latin typeface="Arial"/>
                        <a:cs typeface="Arial"/>
                      </a:endParaRPr>
                    </a:p>
                  </a:txBody>
                  <a:tcPr marT="34290" marB="3429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b="1" dirty="0" smtClean="0">
                        <a:solidFill>
                          <a:srgbClr val="FFFFFF"/>
                        </a:solidFill>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solidFill>
                      <a:schemeClr val="accent1"/>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smtClean="0">
                          <a:solidFill>
                            <a:srgbClr val="FFFFFF"/>
                          </a:solidFill>
                          <a:latin typeface="Arial"/>
                          <a:cs typeface="Arial"/>
                        </a:rPr>
                        <a:t>OPSI KEUANGAN/ AKUNTING</a:t>
                      </a:r>
                      <a:endParaRPr lang="en-US" sz="1100" b="1" dirty="0" smtClean="0">
                        <a:solidFill>
                          <a:srgbClr val="FFFFFF"/>
                        </a:solidFill>
                        <a:latin typeface="Arial"/>
                        <a:cs typeface="Arial"/>
                      </a:endParaRPr>
                    </a:p>
                  </a:txBody>
                  <a:tcPr marT="34290" marB="3429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b="1" dirty="0" smtClean="0">
                        <a:solidFill>
                          <a:srgbClr val="FFFFFF"/>
                        </a:solidFill>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solidFill>
                      <a:schemeClr val="accent1"/>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smtClean="0">
                          <a:solidFill>
                            <a:srgbClr val="FFFFFF"/>
                          </a:solidFill>
                          <a:latin typeface="Arial"/>
                          <a:cs typeface="Arial"/>
                        </a:rPr>
                        <a:t>OPSI MO</a:t>
                      </a:r>
                      <a:endParaRPr lang="en-US" sz="1100" b="1" dirty="0" smtClean="0">
                        <a:solidFill>
                          <a:srgbClr val="FFFFFF"/>
                        </a:solidFill>
                        <a:latin typeface="Arial"/>
                        <a:cs typeface="Arial"/>
                      </a:endParaRPr>
                    </a:p>
                  </a:txBody>
                  <a:tcPr marT="34290" marB="34290" anchor="b">
                    <a:lnL w="12700" cap="flat" cmpd="sng" algn="ctr">
                      <a:solidFill>
                        <a:srgbClr val="FFFFFF">
                          <a:lumMod val="75000"/>
                        </a:srgb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b="1" dirty="0" smtClean="0">
                        <a:solidFill>
                          <a:srgbClr val="FFFFFF"/>
                        </a:solidFill>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B w="12700" cap="flat" cmpd="sng" algn="ctr">
                      <a:solidFill>
                        <a:srgbClr val="FFFFFF">
                          <a:lumMod val="75000"/>
                        </a:srgbClr>
                      </a:solidFill>
                      <a:prstDash val="solid"/>
                      <a:round/>
                      <a:headEnd type="none" w="med" len="med"/>
                      <a:tailEnd type="none" w="med" len="med"/>
                    </a:lnB>
                    <a:solidFill>
                      <a:schemeClr val="accent1"/>
                    </a:solidFill>
                  </a:tcPr>
                </a:tc>
              </a:tr>
              <a:tr h="548640">
                <a:tc>
                  <a:txBody>
                    <a:bodyPr/>
                    <a:lstStyle/>
                    <a:p>
                      <a:endParaRPr lang="en-US" sz="1100"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smtClean="0">
                          <a:solidFill>
                            <a:schemeClr val="bg1"/>
                          </a:solidFill>
                          <a:latin typeface="Arial"/>
                          <a:cs typeface="Arial"/>
                        </a:rPr>
                        <a:t>SEKARANG</a:t>
                      </a:r>
                      <a:endParaRPr lang="en-US" sz="1100" b="1" dirty="0" smtClean="0">
                        <a:solidFill>
                          <a:schemeClr val="bg1"/>
                        </a:solidFill>
                        <a:latin typeface="Arial"/>
                        <a:cs typeface="Arial"/>
                      </a:endParaRPr>
                    </a:p>
                  </a:txBody>
                  <a:tcPr marT="34290" marB="34290" anchor="b">
                    <a:lnL w="12700" cap="flat" cmpd="sng" algn="ctr">
                      <a:solidFill>
                        <a:schemeClr val="tx1"/>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en-US"/>
                    </a:p>
                  </a:txBody>
                  <a:tcPr/>
                </a:tc>
                <a:tc hMerge="1">
                  <a:txBody>
                    <a:bodyPr/>
                    <a:lstStyle/>
                    <a:p>
                      <a:endParaRPr lang="en-US" sz="1400" b="1" dirty="0">
                        <a:solidFill>
                          <a:schemeClr val="bg1"/>
                        </a:solidFill>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smtClean="0">
                          <a:solidFill>
                            <a:schemeClr val="tx1"/>
                          </a:solidFill>
                          <a:latin typeface="Arial"/>
                          <a:cs typeface="Arial"/>
                        </a:rPr>
                        <a:t>PENINGKATAN  PENERIMAAN PENJUALAN </a:t>
                      </a:r>
                      <a:r>
                        <a:rPr lang="en-US" sz="1100" b="1" dirty="0" smtClean="0">
                          <a:solidFill>
                            <a:schemeClr val="tx1"/>
                          </a:solidFill>
                          <a:latin typeface="Arial"/>
                          <a:cs typeface="Arial"/>
                        </a:rPr>
                        <a:t>50%</a:t>
                      </a:r>
                    </a:p>
                  </a:txBody>
                  <a:tcPr marT="34290" marB="3429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b="1" dirty="0" smtClean="0">
                        <a:solidFill>
                          <a:schemeClr val="bg1"/>
                        </a:solidFill>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smtClean="0">
                          <a:solidFill>
                            <a:srgbClr val="FFFFFF"/>
                          </a:solidFill>
                          <a:latin typeface="Arial"/>
                          <a:cs typeface="Arial"/>
                        </a:rPr>
                        <a:t>MENGURANGI BIAYA</a:t>
                      </a:r>
                      <a:r>
                        <a:rPr lang="en-US" sz="1100" b="1" baseline="0" smtClean="0">
                          <a:solidFill>
                            <a:srgbClr val="FFFFFF"/>
                          </a:solidFill>
                          <a:latin typeface="Arial"/>
                          <a:cs typeface="Arial"/>
                        </a:rPr>
                        <a:t> KEUANGAN</a:t>
                      </a:r>
                      <a:r>
                        <a:rPr lang="en-US" sz="1100" b="1" smtClean="0">
                          <a:solidFill>
                            <a:srgbClr val="FFFFFF"/>
                          </a:solidFill>
                          <a:latin typeface="Arial"/>
                          <a:cs typeface="Arial"/>
                        </a:rPr>
                        <a:t> </a:t>
                      </a:r>
                      <a:r>
                        <a:rPr lang="en-US" sz="1100" b="1" dirty="0" smtClean="0">
                          <a:solidFill>
                            <a:srgbClr val="FFFFFF"/>
                          </a:solidFill>
                          <a:latin typeface="Arial"/>
                          <a:cs typeface="Arial"/>
                        </a:rPr>
                        <a:t>50%</a:t>
                      </a:r>
                    </a:p>
                  </a:txBody>
                  <a:tcPr marT="34290" marB="3429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b="1" dirty="0" smtClean="0">
                        <a:solidFill>
                          <a:srgbClr val="FFFFFF"/>
                        </a:solidFill>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smtClean="0">
                          <a:solidFill>
                            <a:srgbClr val="FFFFFF"/>
                          </a:solidFill>
                          <a:latin typeface="Arial"/>
                          <a:cs typeface="Arial"/>
                        </a:rPr>
                        <a:t>MENGURANGI BIAYA PRODUKSI</a:t>
                      </a:r>
                      <a:r>
                        <a:rPr lang="en-US" sz="1100" b="1" baseline="0" smtClean="0">
                          <a:solidFill>
                            <a:srgbClr val="FFFFFF"/>
                          </a:solidFill>
                          <a:latin typeface="Arial"/>
                          <a:cs typeface="Arial"/>
                        </a:rPr>
                        <a:t> </a:t>
                      </a:r>
                      <a:r>
                        <a:rPr lang="en-US" sz="1100" b="1" baseline="0" dirty="0" smtClean="0">
                          <a:solidFill>
                            <a:srgbClr val="FFFFFF"/>
                          </a:solidFill>
                          <a:latin typeface="Arial"/>
                          <a:cs typeface="Arial"/>
                        </a:rPr>
                        <a:t>20%</a:t>
                      </a:r>
                      <a:endParaRPr lang="en-US" sz="1100" b="1" dirty="0" smtClean="0">
                        <a:solidFill>
                          <a:srgbClr val="FFFFFF"/>
                        </a:solidFill>
                        <a:latin typeface="Arial"/>
                        <a:cs typeface="Arial"/>
                      </a:endParaRPr>
                    </a:p>
                  </a:txBody>
                  <a:tcPr marT="34290" marB="34290" anchor="b">
                    <a:lnL w="12700" cap="flat" cmpd="sng" algn="ctr">
                      <a:solidFill>
                        <a:srgbClr val="FFFFFF">
                          <a:lumMod val="75000"/>
                        </a:srgb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b="1" dirty="0" smtClean="0">
                        <a:solidFill>
                          <a:srgbClr val="FFFFFF"/>
                        </a:solidFill>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28600">
                <a:tc gridSpan="2">
                  <a:txBody>
                    <a:bodyPr/>
                    <a:lstStyle/>
                    <a:p>
                      <a:r>
                        <a:rPr lang="en-US" sz="1100" b="1" smtClean="0">
                          <a:latin typeface="Arial"/>
                          <a:cs typeface="Arial"/>
                        </a:rPr>
                        <a:t>Penjualan</a:t>
                      </a:r>
                      <a:endParaRPr lang="en-US" sz="1100" b="1" dirty="0" smtClean="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40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$100,000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solidFill>
                            <a:srgbClr val="FFFF00"/>
                          </a:solidFill>
                          <a:latin typeface="Arial"/>
                          <a:cs typeface="Arial"/>
                        </a:rPr>
                        <a:t>$150,000</a:t>
                      </a:r>
                      <a:endParaRPr lang="en-US" sz="1100" b="1" dirty="0">
                        <a:solidFill>
                          <a:srgbClr val="FFFF00"/>
                        </a:solidFill>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$100,000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$100,000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55270">
                <a:tc gridSpan="2">
                  <a:txBody>
                    <a:bodyPr/>
                    <a:lstStyle/>
                    <a:p>
                      <a:r>
                        <a:rPr lang="en-US" sz="1100" b="1" smtClean="0">
                          <a:latin typeface="Arial"/>
                          <a:cs typeface="Arial"/>
                        </a:rPr>
                        <a:t>Harga Pokok Penj</a:t>
                      </a: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40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100" b="1" u="none" dirty="0" smtClean="0">
                          <a:ln>
                            <a:solidFill>
                              <a:schemeClr val="tx1"/>
                            </a:solidFill>
                          </a:ln>
                          <a:latin typeface="Arial"/>
                          <a:cs typeface="Arial"/>
                        </a:rPr>
                        <a:t>–80,000</a:t>
                      </a: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–120,000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–80,000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solidFill>
                            <a:srgbClr val="FFFF00"/>
                          </a:solidFill>
                          <a:latin typeface="Arial"/>
                          <a:cs typeface="Arial"/>
                        </a:rPr>
                        <a:t>–64,000</a:t>
                      </a:r>
                      <a:endParaRPr lang="en-US" sz="1100" b="1" dirty="0">
                        <a:solidFill>
                          <a:srgbClr val="FFFF00"/>
                        </a:solidFill>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38125">
                <a:tc gridSpan="2">
                  <a:txBody>
                    <a:bodyPr/>
                    <a:lstStyle/>
                    <a:p>
                      <a:r>
                        <a:rPr lang="en-US" sz="1100" b="1" smtClean="0">
                          <a:latin typeface="Arial"/>
                          <a:cs typeface="Arial"/>
                        </a:rPr>
                        <a:t>Laba seb bunga</a:t>
                      </a:r>
                      <a:r>
                        <a:rPr lang="en-US" sz="1100" b="1" baseline="0" smtClean="0">
                          <a:latin typeface="Arial"/>
                          <a:cs typeface="Arial"/>
                        </a:rPr>
                        <a:t> dan pajak</a:t>
                      </a: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40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100" b="1" dirty="0" smtClean="0">
                          <a:ln>
                            <a:solidFill>
                              <a:schemeClr val="tx1"/>
                            </a:solidFill>
                          </a:ln>
                          <a:latin typeface="Arial"/>
                          <a:cs typeface="Arial"/>
                        </a:rPr>
                        <a:t>20,000</a:t>
                      </a: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30,000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20,000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36,000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28600">
                <a:tc gridSpan="2">
                  <a:txBody>
                    <a:bodyPr/>
                    <a:lstStyle/>
                    <a:p>
                      <a:r>
                        <a:rPr lang="en-US" sz="1100" b="1" smtClean="0">
                          <a:latin typeface="Arial"/>
                          <a:cs typeface="Arial"/>
                        </a:rPr>
                        <a:t>Biaya Keuangan (bunga</a:t>
                      </a: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40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100" b="1" u="none" dirty="0" smtClean="0">
                          <a:ln>
                            <a:solidFill>
                              <a:schemeClr val="tx1"/>
                            </a:solidFill>
                          </a:ln>
                          <a:latin typeface="Arial"/>
                          <a:cs typeface="Arial"/>
                        </a:rPr>
                        <a:t>–6,000</a:t>
                      </a: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u="sng"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–6,000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solidFill>
                            <a:srgbClr val="FFFF00"/>
                          </a:solidFill>
                          <a:latin typeface="Arial"/>
                          <a:cs typeface="Arial"/>
                        </a:rPr>
                        <a:t>–3,000</a:t>
                      </a:r>
                      <a:endParaRPr lang="en-US" sz="1100" b="1" dirty="0">
                        <a:solidFill>
                          <a:srgbClr val="FFFF00"/>
                        </a:solidFill>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–6,000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28600">
                <a:tc gridSpan="2">
                  <a:txBody>
                    <a:bodyPr/>
                    <a:lstStyle/>
                    <a:p>
                      <a:pPr rtl="0"/>
                      <a:r>
                        <a:rPr lang="en-US" sz="1100" b="1" dirty="0" smtClean="0">
                          <a:latin typeface="Arial"/>
                          <a:cs typeface="Arial"/>
                        </a:rPr>
                        <a:t>Subtotal</a:t>
                      </a: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40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n>
                            <a:solidFill>
                              <a:schemeClr val="tx1"/>
                            </a:solidFill>
                          </a:ln>
                          <a:latin typeface="Arial"/>
                          <a:cs typeface="Arial"/>
                        </a:rPr>
                        <a:t>14,000</a:t>
                      </a:r>
                      <a:endParaRPr lang="en-US" sz="1100" b="1" dirty="0">
                        <a:ln>
                          <a:solidFill>
                            <a:schemeClr val="tx1"/>
                          </a:solidFill>
                        </a:ln>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24,000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17,000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30,000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28600">
                <a:tc gridSpan="2">
                  <a:txBody>
                    <a:bodyPr/>
                    <a:lstStyle/>
                    <a:p>
                      <a:r>
                        <a:rPr lang="en-US" sz="1100" b="1" smtClean="0">
                          <a:latin typeface="Arial"/>
                          <a:cs typeface="Arial"/>
                        </a:rPr>
                        <a:t>Pajak </a:t>
                      </a:r>
                      <a:r>
                        <a:rPr lang="en-US" sz="1100" b="1" dirty="0" smtClean="0">
                          <a:latin typeface="Arial"/>
                          <a:cs typeface="Arial"/>
                        </a:rPr>
                        <a:t>25%</a:t>
                      </a: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40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n>
                            <a:solidFill>
                              <a:schemeClr val="tx1"/>
                            </a:solidFill>
                          </a:ln>
                          <a:latin typeface="Arial"/>
                          <a:cs typeface="Arial"/>
                        </a:rPr>
                        <a:t>–3,500</a:t>
                      </a:r>
                      <a:endParaRPr lang="en-US" sz="1100" b="1" dirty="0">
                        <a:ln>
                          <a:solidFill>
                            <a:schemeClr val="tx1"/>
                          </a:solidFill>
                        </a:ln>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–6,000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–4,200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–7,500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28600">
                <a:tc gridSpan="2">
                  <a:txBody>
                    <a:bodyPr/>
                    <a:lstStyle/>
                    <a:p>
                      <a:r>
                        <a:rPr lang="en-US" sz="1100" b="1" smtClean="0">
                          <a:latin typeface="Arial"/>
                          <a:cs typeface="Arial"/>
                        </a:rPr>
                        <a:t>Kontribusi (Laba bersih)</a:t>
                      </a: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140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n>
                            <a:solidFill>
                              <a:schemeClr val="tx1"/>
                            </a:solidFill>
                          </a:ln>
                          <a:latin typeface="Arial"/>
                          <a:cs typeface="Arial"/>
                        </a:rPr>
                        <a:t>$  10,500</a:t>
                      </a:r>
                      <a:endParaRPr lang="en-US" sz="1100" b="1" dirty="0">
                        <a:ln>
                          <a:solidFill>
                            <a:schemeClr val="tx1"/>
                          </a:solidFill>
                        </a:ln>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solidFill>
                            <a:srgbClr val="00B0F0"/>
                          </a:solidFill>
                          <a:latin typeface="Arial"/>
                          <a:cs typeface="Arial"/>
                        </a:rPr>
                        <a:t>$  18,000</a:t>
                      </a:r>
                      <a:endParaRPr lang="en-US" sz="1100" b="1" dirty="0">
                        <a:solidFill>
                          <a:srgbClr val="00B0F0"/>
                        </a:solidFill>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solidFill>
                            <a:srgbClr val="00B0F0"/>
                          </a:solidFill>
                          <a:latin typeface="Arial"/>
                          <a:cs typeface="Arial"/>
                        </a:rPr>
                        <a:t>$  12,750</a:t>
                      </a:r>
                      <a:endParaRPr lang="en-US" sz="1100" b="1" dirty="0">
                        <a:solidFill>
                          <a:srgbClr val="00B0F0"/>
                        </a:solidFill>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solidFill>
                            <a:srgbClr val="00B0F0"/>
                          </a:solidFill>
                          <a:latin typeface="Arial"/>
                          <a:cs typeface="Arial"/>
                        </a:rPr>
                        <a:t>$  22,500</a:t>
                      </a:r>
                      <a:endParaRPr lang="en-US" sz="1100" b="1" dirty="0">
                        <a:solidFill>
                          <a:srgbClr val="00B0F0"/>
                        </a:solidFill>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cSld>
  <p:clrMapOvr>
    <a:masterClrMapping/>
  </p:clrMapOvr>
  <p:transition>
    <p:pull dir="l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ctrTitle"/>
          </p:nvPr>
        </p:nvSpPr>
        <p:spPr>
          <a:xfrm>
            <a:off x="665164" y="415528"/>
            <a:ext cx="7788275" cy="965597"/>
          </a:xfrm>
        </p:spPr>
        <p:txBody>
          <a:bodyPr>
            <a:normAutofit fontScale="90000"/>
          </a:bodyPr>
          <a:lstStyle/>
          <a:p>
            <a:r>
              <a:rPr lang="en-US" altLang="en-US" smtClean="0">
                <a:solidFill>
                  <a:schemeClr val="bg1"/>
                </a:solidFill>
                <a:cs typeface="Arial" pitchFamily="34" charset="0"/>
              </a:rPr>
              <a:t>What Operations </a:t>
            </a:r>
            <a:br>
              <a:rPr lang="en-US" altLang="en-US" smtClean="0">
                <a:solidFill>
                  <a:schemeClr val="bg1"/>
                </a:solidFill>
                <a:cs typeface="Arial" pitchFamily="34" charset="0"/>
              </a:rPr>
            </a:br>
            <a:r>
              <a:rPr lang="en-US" altLang="en-US" smtClean="0">
                <a:solidFill>
                  <a:schemeClr val="bg1"/>
                </a:solidFill>
                <a:cs typeface="Arial" pitchFamily="34" charset="0"/>
              </a:rPr>
              <a:t>Managers Do</a:t>
            </a:r>
          </a:p>
        </p:txBody>
      </p:sp>
      <p:sp>
        <p:nvSpPr>
          <p:cNvPr id="45058" name="Rectangle 3"/>
          <p:cNvSpPr>
            <a:spLocks noGrp="1" noChangeArrowheads="1"/>
          </p:cNvSpPr>
          <p:nvPr>
            <p:ph type="subTitle" idx="1"/>
          </p:nvPr>
        </p:nvSpPr>
        <p:spPr>
          <a:xfrm>
            <a:off x="798514" y="1633537"/>
            <a:ext cx="6732587" cy="528638"/>
          </a:xfrm>
        </p:spPr>
        <p:txBody>
          <a:bodyPr/>
          <a:lstStyle/>
          <a:p>
            <a:pPr algn="l"/>
            <a:r>
              <a:rPr lang="en-AU" altLang="en-US" b="1" smtClean="0">
                <a:solidFill>
                  <a:srgbClr val="00B0F0"/>
                </a:solidFill>
                <a:latin typeface="Arial" pitchFamily="34" charset="0"/>
                <a:cs typeface="Arial" pitchFamily="34" charset="0"/>
              </a:rPr>
              <a:t>Basic Management Functions</a:t>
            </a:r>
          </a:p>
        </p:txBody>
      </p:sp>
      <p:sp>
        <p:nvSpPr>
          <p:cNvPr id="41988" name="Text Box 4"/>
          <p:cNvSpPr txBox="1">
            <a:spLocks noChangeArrowheads="1"/>
          </p:cNvSpPr>
          <p:nvPr/>
        </p:nvSpPr>
        <p:spPr bwMode="auto">
          <a:xfrm>
            <a:off x="1912939" y="2230042"/>
            <a:ext cx="243303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5600" indent="-3556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buClr>
                <a:schemeClr val="accent1"/>
              </a:buClr>
              <a:buFont typeface="Courier New" panose="02070309020205020404" pitchFamily="49" charset="0"/>
              <a:buChar char="o"/>
            </a:pPr>
            <a:r>
              <a:rPr lang="en-US" altLang="en-US" sz="2000">
                <a:latin typeface="Century Gothic" panose="020B0502020202020204" pitchFamily="34" charset="0"/>
              </a:rPr>
              <a:t>Planning</a:t>
            </a:r>
          </a:p>
          <a:p>
            <a:pPr>
              <a:buClr>
                <a:schemeClr val="accent1"/>
              </a:buClr>
              <a:buFont typeface="Courier New" panose="02070309020205020404" pitchFamily="49" charset="0"/>
              <a:buChar char="o"/>
            </a:pPr>
            <a:r>
              <a:rPr lang="en-US" altLang="en-US" sz="2000">
                <a:latin typeface="Century Gothic" panose="020B0502020202020204" pitchFamily="34" charset="0"/>
              </a:rPr>
              <a:t>Organizing</a:t>
            </a:r>
          </a:p>
          <a:p>
            <a:pPr>
              <a:buClr>
                <a:schemeClr val="accent1"/>
              </a:buClr>
              <a:buFont typeface="Courier New" panose="02070309020205020404" pitchFamily="49" charset="0"/>
              <a:buChar char="o"/>
            </a:pPr>
            <a:r>
              <a:rPr lang="en-US" altLang="en-US" sz="2000">
                <a:latin typeface="Century Gothic" panose="020B0502020202020204" pitchFamily="34" charset="0"/>
              </a:rPr>
              <a:t>Staffing</a:t>
            </a:r>
          </a:p>
          <a:p>
            <a:pPr>
              <a:buClr>
                <a:schemeClr val="accent1"/>
              </a:buClr>
              <a:buFont typeface="Courier New" panose="02070309020205020404" pitchFamily="49" charset="0"/>
              <a:buChar char="o"/>
            </a:pPr>
            <a:r>
              <a:rPr lang="en-US" altLang="en-US" sz="2000">
                <a:latin typeface="Century Gothic" panose="020B0502020202020204" pitchFamily="34" charset="0"/>
              </a:rPr>
              <a:t>Leading</a:t>
            </a:r>
          </a:p>
          <a:p>
            <a:pPr>
              <a:buClr>
                <a:schemeClr val="accent1"/>
              </a:buClr>
              <a:buFont typeface="Courier New" panose="02070309020205020404" pitchFamily="49" charset="0"/>
              <a:buChar char="o"/>
            </a:pPr>
            <a:r>
              <a:rPr lang="en-US" altLang="en-US" sz="2000">
                <a:latin typeface="Century Gothic" panose="020B0502020202020204" pitchFamily="34" charset="0"/>
              </a:rPr>
              <a:t>Controlling</a:t>
            </a:r>
          </a:p>
        </p:txBody>
      </p:sp>
      <p:pic>
        <p:nvPicPr>
          <p:cNvPr id="419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6038" y="2358629"/>
            <a:ext cx="3168650" cy="2220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1988"/>
                                        </p:tgtEl>
                                        <p:attrNameLst>
                                          <p:attrName>style.visibility</p:attrName>
                                        </p:attrNameLst>
                                      </p:cBhvr>
                                      <p:to>
                                        <p:strVal val="visible"/>
                                      </p:to>
                                    </p:set>
                                    <p:animEffect transition="in" filter="strips(downRight)">
                                      <p:cBhvr>
                                        <p:cTn id="7" dur="1000"/>
                                        <p:tgtEl>
                                          <p:spTgt spid="41988"/>
                                        </p:tgtEl>
                                      </p:cBhvr>
                                    </p:animEffect>
                                  </p:childTnLst>
                                </p:cTn>
                              </p:par>
                              <p:par>
                                <p:cTn id="8" presetID="23" presetClass="entr" presetSubtype="272" fill="hold" nodeType="withEffect">
                                  <p:stCondLst>
                                    <p:cond delay="1000"/>
                                  </p:stCondLst>
                                  <p:childTnLst>
                                    <p:set>
                                      <p:cBhvr>
                                        <p:cTn id="9" dur="1" fill="hold">
                                          <p:stCondLst>
                                            <p:cond delay="0"/>
                                          </p:stCondLst>
                                        </p:cTn>
                                        <p:tgtEl>
                                          <p:spTgt spid="41989"/>
                                        </p:tgtEl>
                                        <p:attrNameLst>
                                          <p:attrName>style.visibility</p:attrName>
                                        </p:attrNameLst>
                                      </p:cBhvr>
                                      <p:to>
                                        <p:strVal val="visible"/>
                                      </p:to>
                                    </p:set>
                                    <p:anim calcmode="lin" valueType="num">
                                      <p:cBhvr>
                                        <p:cTn id="10" dur="1000" fill="hold"/>
                                        <p:tgtEl>
                                          <p:spTgt spid="41989"/>
                                        </p:tgtEl>
                                        <p:attrNameLst>
                                          <p:attrName>ppt_w</p:attrName>
                                        </p:attrNameLst>
                                      </p:cBhvr>
                                      <p:tavLst>
                                        <p:tav tm="0">
                                          <p:val>
                                            <p:strVal val="2/3*#ppt_w"/>
                                          </p:val>
                                        </p:tav>
                                        <p:tav tm="100000">
                                          <p:val>
                                            <p:strVal val="#ppt_w"/>
                                          </p:val>
                                        </p:tav>
                                      </p:tavLst>
                                    </p:anim>
                                    <p:anim calcmode="lin" valueType="num">
                                      <p:cBhvr>
                                        <p:cTn id="11" dur="1000" fill="hold"/>
                                        <p:tgtEl>
                                          <p:spTgt spid="41989"/>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73100" y="266700"/>
            <a:ext cx="7772400" cy="577454"/>
          </a:xfrm>
        </p:spPr>
        <p:txBody>
          <a:bodyPr>
            <a:normAutofit fontScale="90000"/>
          </a:bodyPr>
          <a:lstStyle/>
          <a:p>
            <a:r>
              <a:rPr lang="en-US" altLang="en-US" smtClean="0">
                <a:latin typeface="Arial" pitchFamily="34" charset="0"/>
                <a:cs typeface="Arial" pitchFamily="34" charset="0"/>
              </a:rPr>
              <a:t>10 Keputusan Strategis</a:t>
            </a:r>
            <a:endParaRPr lang="en-US" altLang="en-US" smtClean="0">
              <a:solidFill>
                <a:srgbClr val="009900"/>
              </a:solidFill>
              <a:latin typeface="Arial" pitchFamily="34" charset="0"/>
              <a:cs typeface="Arial"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596862936"/>
              </p:ext>
            </p:extLst>
          </p:nvPr>
        </p:nvGraphicFramePr>
        <p:xfrm>
          <a:off x="673100" y="1047751"/>
          <a:ext cx="7772400" cy="3383232"/>
        </p:xfrm>
        <a:graphic>
          <a:graphicData uri="http://schemas.openxmlformats.org/drawingml/2006/table">
            <a:tbl>
              <a:tblPr firstRow="1" bandRow="1">
                <a:tableStyleId>{2D5ABB26-0587-4C30-8999-92F81FD0307C}</a:tableStyleId>
              </a:tblPr>
              <a:tblGrid>
                <a:gridCol w="1689099"/>
                <a:gridCol w="3492501"/>
                <a:gridCol w="2590800"/>
              </a:tblGrid>
              <a:tr h="278111">
                <a:tc>
                  <a:txBody>
                    <a:bodyPr/>
                    <a:lstStyle/>
                    <a:p>
                      <a:r>
                        <a:rPr lang="en-US" sz="1400" b="1" dirty="0" smtClean="0">
                          <a:solidFill>
                            <a:srgbClr val="FFFFFF"/>
                          </a:solidFill>
                        </a:rPr>
                        <a:t>TABLE 1.2</a:t>
                      </a:r>
                      <a:endParaRPr lang="en-US" sz="1400" b="1" dirty="0">
                        <a:solidFill>
                          <a:srgbClr val="FFFFFF"/>
                        </a:solidFill>
                        <a:latin typeface="Arial"/>
                        <a:cs typeface="Arial"/>
                      </a:endParaRPr>
                    </a:p>
                  </a:txBody>
                  <a:tcPr marT="34288" marB="34288">
                    <a:lnB w="12700" cap="flat" cmpd="sng" algn="ctr">
                      <a:solidFill>
                        <a:srgbClr val="000000"/>
                      </a:solidFill>
                      <a:prstDash val="solid"/>
                      <a:round/>
                      <a:headEnd type="none" w="med" len="med"/>
                      <a:tailEnd type="none" w="med" len="med"/>
                    </a:lnB>
                    <a:solidFill>
                      <a:srgbClr val="000000"/>
                    </a:solidFill>
                  </a:tcPr>
                </a:tc>
                <a:tc>
                  <a:txBody>
                    <a:bodyPr/>
                    <a:lstStyle/>
                    <a:p>
                      <a:endParaRPr lang="en-US" sz="1400" b="1" dirty="0">
                        <a:latin typeface="Arial"/>
                        <a:cs typeface="Arial"/>
                      </a:endParaRPr>
                    </a:p>
                  </a:txBody>
                  <a:tcPr marT="34288" marB="34288">
                    <a:lnB w="12700" cap="flat" cmpd="sng" algn="ctr">
                      <a:solidFill>
                        <a:srgbClr val="000000"/>
                      </a:solidFill>
                      <a:prstDash val="solid"/>
                      <a:round/>
                      <a:headEnd type="none" w="med" len="med"/>
                      <a:tailEnd type="none" w="med" len="med"/>
                    </a:lnB>
                  </a:tcPr>
                </a:tc>
                <a:tc>
                  <a:txBody>
                    <a:bodyPr/>
                    <a:lstStyle/>
                    <a:p>
                      <a:endParaRPr lang="en-US" sz="1400" b="1" dirty="0">
                        <a:latin typeface="Arial"/>
                        <a:cs typeface="Arial"/>
                      </a:endParaRPr>
                    </a:p>
                  </a:txBody>
                  <a:tcPr marT="34288" marB="34288">
                    <a:lnB w="12700" cap="flat" cmpd="sng" algn="ctr">
                      <a:solidFill>
                        <a:srgbClr val="000000"/>
                      </a:solidFill>
                      <a:prstDash val="solid"/>
                      <a:round/>
                      <a:headEnd type="none" w="med" len="med"/>
                      <a:tailEnd type="none" w="med" len="med"/>
                    </a:lnB>
                  </a:tcPr>
                </a:tc>
              </a:tr>
              <a:tr h="278111">
                <a:tc gridSpan="2">
                  <a:txBody>
                    <a:bodyPr/>
                    <a:lstStyle/>
                    <a:p>
                      <a:r>
                        <a:rPr lang="en-US" sz="1400" b="1" smtClean="0">
                          <a:solidFill>
                            <a:srgbClr val="FFFFFF"/>
                          </a:solidFill>
                          <a:latin typeface="Arial" pitchFamily="34" charset="0"/>
                          <a:cs typeface="Arial" pitchFamily="34" charset="0"/>
                        </a:rPr>
                        <a:t>KEPUTUSAN</a:t>
                      </a:r>
                      <a:endParaRPr lang="en-US" sz="1400" b="1" dirty="0">
                        <a:solidFill>
                          <a:srgbClr val="FFFFFF"/>
                        </a:solidFill>
                        <a:latin typeface="Arial" pitchFamily="34" charset="0"/>
                        <a:cs typeface="Arial" pitchFamily="34" charset="0"/>
                      </a:endParaRPr>
                    </a:p>
                  </a:txBody>
                  <a:tcPr marT="34288" marB="3428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dirty="0">
                        <a:latin typeface="Arial"/>
                        <a:cs typeface="Arial"/>
                      </a:endParaRPr>
                    </a:p>
                  </a:txBody>
                  <a:tcPr/>
                </a:tc>
                <a:tc>
                  <a:txBody>
                    <a:bodyPr/>
                    <a:lstStyle/>
                    <a:p>
                      <a:r>
                        <a:rPr lang="en-US" sz="1400" b="1" smtClean="0">
                          <a:solidFill>
                            <a:srgbClr val="FFFFFF"/>
                          </a:solidFill>
                          <a:latin typeface="Arial"/>
                          <a:cs typeface="Arial"/>
                        </a:rPr>
                        <a:t>BAB</a:t>
                      </a:r>
                      <a:endParaRPr lang="en-US" sz="1400" b="1" dirty="0">
                        <a:solidFill>
                          <a:srgbClr val="FFFFFF"/>
                        </a:solidFill>
                        <a:latin typeface="Arial"/>
                        <a:cs typeface="Aria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78111">
                <a:tc gridSpan="2">
                  <a:txBody>
                    <a:bodyPr/>
                    <a:lstStyle/>
                    <a:p>
                      <a:r>
                        <a:rPr lang="en-US" sz="1400" b="1" dirty="0" smtClean="0"/>
                        <a:t>1</a:t>
                      </a:r>
                      <a:r>
                        <a:rPr lang="en-US" sz="1400" b="1" smtClean="0"/>
                        <a:t>.   Desain</a:t>
                      </a:r>
                      <a:r>
                        <a:rPr lang="en-US" sz="1400" b="1" baseline="0" smtClean="0"/>
                        <a:t> barang dan jasa</a:t>
                      </a:r>
                      <a:endParaRPr lang="en-US" sz="1400" b="1" dirty="0">
                        <a:latin typeface="Arial"/>
                        <a:cs typeface="Arial"/>
                      </a:endParaRPr>
                    </a:p>
                  </a:txBody>
                  <a:tcPr marT="34288" marB="3428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latin typeface="Arial"/>
                        <a:cs typeface="Arial"/>
                      </a:endParaRPr>
                    </a:p>
                  </a:txBody>
                  <a:tcPr/>
                </a:tc>
                <a:tc>
                  <a:txBody>
                    <a:bodyPr/>
                    <a:lstStyle/>
                    <a:p>
                      <a:r>
                        <a:rPr lang="en-US" sz="1400" b="1" dirty="0" smtClean="0"/>
                        <a:t>5</a:t>
                      </a:r>
                      <a:r>
                        <a:rPr lang="en-US" sz="1400" b="1" smtClean="0"/>
                        <a:t>, Supplemen </a:t>
                      </a:r>
                      <a:r>
                        <a:rPr lang="en-US" sz="1400" b="1" dirty="0" smtClean="0"/>
                        <a:t>5</a:t>
                      </a:r>
                      <a:endParaRPr lang="en-US" sz="1400" b="1" dirty="0">
                        <a:latin typeface="Arial"/>
                        <a:cs typeface="Aria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11">
                <a:tc gridSpan="2">
                  <a:txBody>
                    <a:bodyPr/>
                    <a:lstStyle/>
                    <a:p>
                      <a:r>
                        <a:rPr lang="en-US" sz="1400" b="1" dirty="0" smtClean="0"/>
                        <a:t>2</a:t>
                      </a:r>
                      <a:r>
                        <a:rPr lang="en-US" sz="1400" b="1" smtClean="0"/>
                        <a:t>.   Manajemen</a:t>
                      </a:r>
                      <a:r>
                        <a:rPr lang="en-US" sz="1400" b="1" baseline="0" smtClean="0"/>
                        <a:t> Kualitas</a:t>
                      </a:r>
                      <a:endParaRPr lang="en-US" sz="1400" b="1" dirty="0">
                        <a:latin typeface="Arial"/>
                        <a:cs typeface="Arial"/>
                      </a:endParaRPr>
                    </a:p>
                  </a:txBody>
                  <a:tcPr marT="34288" marB="3428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latin typeface="Arial"/>
                        <a:cs typeface="Arial"/>
                      </a:endParaRPr>
                    </a:p>
                  </a:txBody>
                  <a:tcPr/>
                </a:tc>
                <a:tc>
                  <a:txBody>
                    <a:bodyPr/>
                    <a:lstStyle/>
                    <a:p>
                      <a:r>
                        <a:rPr lang="en-US" sz="1400" b="1" dirty="0" smtClean="0"/>
                        <a:t>6</a:t>
                      </a:r>
                      <a:r>
                        <a:rPr lang="en-US" sz="1400" b="1" smtClean="0"/>
                        <a:t>, Supplemen </a:t>
                      </a:r>
                      <a:r>
                        <a:rPr lang="en-US" sz="1400" b="1" dirty="0" smtClean="0"/>
                        <a:t>6</a:t>
                      </a:r>
                      <a:endParaRPr lang="en-US" sz="1400" b="1" dirty="0">
                        <a:latin typeface="Arial"/>
                        <a:cs typeface="Aria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11">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dirty="0" smtClean="0"/>
                        <a:t>3</a:t>
                      </a:r>
                      <a:r>
                        <a:rPr lang="en-US" sz="1400" b="1" smtClean="0"/>
                        <a:t>.   Desain Proses dan Kapasitas</a:t>
                      </a:r>
                      <a:endParaRPr lang="en-US" sz="1400" b="1" dirty="0">
                        <a:latin typeface="Arial"/>
                        <a:cs typeface="Arial"/>
                      </a:endParaRPr>
                    </a:p>
                  </a:txBody>
                  <a:tcPr marT="34288" marB="3428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latin typeface="Arial"/>
                        <a:cs typeface="Arial"/>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dirty="0" smtClean="0"/>
                        <a:t>7</a:t>
                      </a:r>
                      <a:r>
                        <a:rPr lang="en-US" sz="1400" b="1" smtClean="0"/>
                        <a:t>, Supplemen </a:t>
                      </a:r>
                      <a:r>
                        <a:rPr lang="en-US" sz="1400" b="1" dirty="0" smtClean="0"/>
                        <a:t>7</a:t>
                      </a:r>
                      <a:endParaRPr lang="en-US" sz="1400" b="1" dirty="0" smtClean="0">
                        <a:latin typeface="Arial"/>
                        <a:cs typeface="Aria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11">
                <a:tc gridSpan="2">
                  <a:txBody>
                    <a:bodyPr/>
                    <a:lstStyle/>
                    <a:p>
                      <a:r>
                        <a:rPr lang="en-US" sz="1400" b="1" dirty="0" smtClean="0"/>
                        <a:t>4</a:t>
                      </a:r>
                      <a:r>
                        <a:rPr lang="en-US" sz="1400" b="1" smtClean="0"/>
                        <a:t>.   Strategi Lokasi</a:t>
                      </a:r>
                      <a:endParaRPr lang="en-US" sz="1400" b="1" dirty="0">
                        <a:latin typeface="Arial"/>
                        <a:cs typeface="Arial"/>
                      </a:endParaRPr>
                    </a:p>
                  </a:txBody>
                  <a:tcPr marT="34288" marB="3428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latin typeface="Arial"/>
                        <a:cs typeface="Arial"/>
                      </a:endParaRPr>
                    </a:p>
                  </a:txBody>
                  <a:tcPr/>
                </a:tc>
                <a:tc>
                  <a:txBody>
                    <a:bodyPr/>
                    <a:lstStyle/>
                    <a:p>
                      <a:r>
                        <a:rPr lang="en-US" sz="1400" b="1" dirty="0" smtClean="0"/>
                        <a:t>8</a:t>
                      </a:r>
                      <a:endParaRPr lang="en-US" sz="1400" b="1" dirty="0">
                        <a:latin typeface="Arial"/>
                        <a:cs typeface="Aria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11">
                <a:tc gridSpan="2">
                  <a:txBody>
                    <a:bodyPr/>
                    <a:lstStyle/>
                    <a:p>
                      <a:r>
                        <a:rPr lang="en-US" sz="1400" b="1" dirty="0" smtClean="0"/>
                        <a:t>5</a:t>
                      </a:r>
                      <a:r>
                        <a:rPr lang="en-US" sz="1400" b="1" smtClean="0"/>
                        <a:t>.   Strategi</a:t>
                      </a:r>
                      <a:r>
                        <a:rPr lang="en-US" sz="1400" b="1" baseline="0" smtClean="0"/>
                        <a:t> Layout (Tataletak)</a:t>
                      </a:r>
                      <a:endParaRPr lang="en-US" sz="1400" b="1" dirty="0">
                        <a:latin typeface="Arial"/>
                        <a:cs typeface="Arial"/>
                      </a:endParaRPr>
                    </a:p>
                  </a:txBody>
                  <a:tcPr marT="34288" marB="3428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latin typeface="Arial"/>
                        <a:cs typeface="Arial"/>
                      </a:endParaRPr>
                    </a:p>
                  </a:txBody>
                  <a:tcPr/>
                </a:tc>
                <a:tc>
                  <a:txBody>
                    <a:bodyPr/>
                    <a:lstStyle/>
                    <a:p>
                      <a:r>
                        <a:rPr lang="en-US" sz="1400" b="1" dirty="0" smtClean="0"/>
                        <a:t>9</a:t>
                      </a:r>
                      <a:endParaRPr lang="en-US" sz="1400" b="1" dirty="0">
                        <a:latin typeface="Arial"/>
                        <a:cs typeface="Aria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11">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dirty="0" smtClean="0"/>
                        <a:t>6</a:t>
                      </a:r>
                      <a:r>
                        <a:rPr lang="en-US" sz="1400" b="1" smtClean="0"/>
                        <a:t>.   Sumberdaya</a:t>
                      </a:r>
                      <a:r>
                        <a:rPr lang="en-US" sz="1400" b="1" baseline="0" smtClean="0"/>
                        <a:t> Manusia dan Desain Pekerjaan</a:t>
                      </a:r>
                      <a:endParaRPr lang="en-US" sz="1400" b="1" dirty="0" smtClean="0">
                        <a:latin typeface="Arial"/>
                        <a:cs typeface="Arial"/>
                      </a:endParaRPr>
                    </a:p>
                  </a:txBody>
                  <a:tcPr marT="34288" marB="3428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latin typeface="Arial"/>
                        <a:cs typeface="Arial"/>
                      </a:endParaRPr>
                    </a:p>
                  </a:txBody>
                  <a:tcPr/>
                </a:tc>
                <a:tc>
                  <a:txBody>
                    <a:bodyPr/>
                    <a:lstStyle/>
                    <a:p>
                      <a:r>
                        <a:rPr lang="en-US" sz="1400" b="1" dirty="0" smtClean="0"/>
                        <a:t>10</a:t>
                      </a:r>
                      <a:endParaRPr lang="en-US" sz="1400" b="1" dirty="0">
                        <a:latin typeface="Arial"/>
                        <a:cs typeface="Aria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11">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dirty="0" smtClean="0"/>
                        <a:t>7</a:t>
                      </a:r>
                      <a:r>
                        <a:rPr lang="en-US" sz="1400" b="1" smtClean="0"/>
                        <a:t>.   Manajemen Rantai Pasokan</a:t>
                      </a:r>
                      <a:endParaRPr lang="en-US" sz="1400" b="1" dirty="0" smtClean="0">
                        <a:latin typeface="Arial"/>
                        <a:cs typeface="Arial"/>
                      </a:endParaRPr>
                    </a:p>
                  </a:txBody>
                  <a:tcPr marT="34288" marB="3428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latin typeface="Arial"/>
                        <a:cs typeface="Arial"/>
                      </a:endParaRPr>
                    </a:p>
                  </a:txBody>
                  <a:tcPr/>
                </a:tc>
                <a:tc>
                  <a:txBody>
                    <a:bodyPr/>
                    <a:lstStyle/>
                    <a:p>
                      <a:r>
                        <a:rPr lang="en-US" sz="1400" b="1" dirty="0" smtClean="0"/>
                        <a:t>11</a:t>
                      </a:r>
                      <a:r>
                        <a:rPr lang="en-US" sz="1400" b="1" smtClean="0"/>
                        <a:t>, Supplemen </a:t>
                      </a:r>
                      <a:r>
                        <a:rPr lang="en-US" sz="1400" b="1" dirty="0" smtClean="0"/>
                        <a:t>11</a:t>
                      </a:r>
                      <a:endParaRPr lang="en-US" sz="1400" b="1" dirty="0">
                        <a:latin typeface="Arial"/>
                        <a:cs typeface="Aria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11">
                <a:tc gridSpan="2">
                  <a:txBody>
                    <a:bodyPr/>
                    <a:lstStyle/>
                    <a:p>
                      <a:r>
                        <a:rPr lang="en-US" sz="1400" b="1" dirty="0" smtClean="0"/>
                        <a:t>8</a:t>
                      </a:r>
                      <a:r>
                        <a:rPr lang="en-US" sz="1400" b="1" smtClean="0"/>
                        <a:t>.   Manajemen</a:t>
                      </a:r>
                      <a:r>
                        <a:rPr lang="en-US" sz="1400" b="1" baseline="0" smtClean="0"/>
                        <a:t> Persediaan</a:t>
                      </a:r>
                      <a:endParaRPr lang="en-US" sz="1400" b="1" dirty="0">
                        <a:latin typeface="Arial"/>
                        <a:cs typeface="Arial"/>
                      </a:endParaRPr>
                    </a:p>
                  </a:txBody>
                  <a:tcPr marT="34288" marB="3428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latin typeface="Arial"/>
                        <a:cs typeface="Arial"/>
                      </a:endParaRPr>
                    </a:p>
                  </a:txBody>
                  <a:tcPr/>
                </a:tc>
                <a:tc>
                  <a:txBody>
                    <a:bodyPr/>
                    <a:lstStyle/>
                    <a:p>
                      <a:r>
                        <a:rPr lang="en-US" sz="1400" b="1" dirty="0" smtClean="0"/>
                        <a:t>12, 14, 16</a:t>
                      </a:r>
                      <a:endParaRPr lang="en-US" sz="1400" b="1" dirty="0">
                        <a:latin typeface="Arial"/>
                        <a:cs typeface="Aria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11">
                <a:tc gridSpan="2">
                  <a:txBody>
                    <a:bodyPr/>
                    <a:lstStyle/>
                    <a:p>
                      <a:pPr marL="287338" indent="-287338">
                        <a:buAutoNum type="arabicPeriod" startAt="9"/>
                      </a:pPr>
                      <a:r>
                        <a:rPr lang="en-US" sz="1400" b="1" smtClean="0"/>
                        <a:t>Penjadwalan</a:t>
                      </a:r>
                      <a:endParaRPr lang="en-US" sz="1400" b="1" dirty="0">
                        <a:latin typeface="Arial"/>
                        <a:cs typeface="Arial"/>
                      </a:endParaRPr>
                    </a:p>
                  </a:txBody>
                  <a:tcPr marT="34288" marB="3428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latin typeface="Arial"/>
                        <a:cs typeface="Arial"/>
                      </a:endParaRPr>
                    </a:p>
                  </a:txBody>
                  <a:tcPr/>
                </a:tc>
                <a:tc>
                  <a:txBody>
                    <a:bodyPr/>
                    <a:lstStyle/>
                    <a:p>
                      <a:r>
                        <a:rPr lang="en-US" sz="1400" b="1" dirty="0" smtClean="0"/>
                        <a:t>13, 15</a:t>
                      </a:r>
                      <a:endParaRPr lang="en-US" sz="1400" b="1" dirty="0">
                        <a:latin typeface="Arial"/>
                        <a:cs typeface="Aria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11">
                <a:tc gridSpan="2">
                  <a:txBody>
                    <a:bodyPr/>
                    <a:lstStyle/>
                    <a:p>
                      <a:r>
                        <a:rPr lang="en-US" sz="1400" b="1" dirty="0" smtClean="0"/>
                        <a:t>10</a:t>
                      </a:r>
                      <a:r>
                        <a:rPr lang="en-US" sz="1400" b="1" smtClean="0"/>
                        <a:t>. Pemeliharaan  </a:t>
                      </a:r>
                      <a:endParaRPr lang="en-US" sz="1400" b="1" dirty="0">
                        <a:latin typeface="Arial"/>
                        <a:cs typeface="Arial"/>
                      </a:endParaRPr>
                    </a:p>
                  </a:txBody>
                  <a:tcPr marT="34288" marB="3428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dirty="0">
                        <a:latin typeface="Arial"/>
                        <a:cs typeface="Arial"/>
                      </a:endParaRPr>
                    </a:p>
                  </a:txBody>
                  <a:tcPr/>
                </a:tc>
                <a:tc>
                  <a:txBody>
                    <a:bodyPr/>
                    <a:lstStyle/>
                    <a:p>
                      <a:r>
                        <a:rPr lang="en-US" sz="1400" b="1" dirty="0" smtClean="0"/>
                        <a:t>17</a:t>
                      </a:r>
                      <a:endParaRPr lang="en-US" sz="1400" b="1" dirty="0">
                        <a:latin typeface="Arial"/>
                        <a:cs typeface="Aria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pull dir="l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73100" y="419100"/>
            <a:ext cx="7772400" cy="567929"/>
          </a:xfrm>
        </p:spPr>
        <p:txBody>
          <a:bodyPr>
            <a:normAutofit fontScale="90000"/>
          </a:bodyPr>
          <a:lstStyle/>
          <a:p>
            <a:r>
              <a:rPr lang="en-US" altLang="en-US" smtClean="0">
                <a:latin typeface="Arial" pitchFamily="34" charset="0"/>
                <a:cs typeface="Arial" pitchFamily="34" charset="0"/>
              </a:rPr>
              <a:t>Keputusan Strategis</a:t>
            </a:r>
          </a:p>
        </p:txBody>
      </p:sp>
      <p:sp>
        <p:nvSpPr>
          <p:cNvPr id="46083" name="Rectangle 3"/>
          <p:cNvSpPr>
            <a:spLocks noGrp="1" noChangeArrowheads="1"/>
          </p:cNvSpPr>
          <p:nvPr>
            <p:ph idx="1"/>
          </p:nvPr>
        </p:nvSpPr>
        <p:spPr>
          <a:xfrm>
            <a:off x="685800" y="1225154"/>
            <a:ext cx="7772400" cy="3380184"/>
          </a:xfrm>
        </p:spPr>
        <p:txBody>
          <a:bodyPr rtlCol="0">
            <a:normAutofit fontScale="92500"/>
          </a:bodyPr>
          <a:lstStyle/>
          <a:p>
            <a:pPr marL="609600" indent="-609600" fontAlgn="auto">
              <a:lnSpc>
                <a:spcPct val="110000"/>
              </a:lnSpc>
              <a:spcBef>
                <a:spcPts val="0"/>
              </a:spcBef>
              <a:buFont typeface="Arial" charset="0"/>
              <a:buAutoNum type="arabicPeriod"/>
              <a:defRPr/>
            </a:pPr>
            <a:r>
              <a:rPr lang="en-US" b="1" smtClean="0">
                <a:solidFill>
                  <a:srgbClr val="00B0F0"/>
                </a:solidFill>
              </a:rPr>
              <a:t>Desain barang dan jasa</a:t>
            </a:r>
            <a:endParaRPr lang="en-US" b="1" dirty="0">
              <a:solidFill>
                <a:srgbClr val="BF0922"/>
              </a:solidFill>
            </a:endParaRPr>
          </a:p>
          <a:p>
            <a:pPr marL="1157288" lvl="1" indent="-533400" fontAlgn="auto">
              <a:lnSpc>
                <a:spcPct val="110000"/>
              </a:lnSpc>
              <a:spcBef>
                <a:spcPts val="0"/>
              </a:spcBef>
              <a:defRPr/>
            </a:pPr>
            <a:r>
              <a:rPr lang="en-US" smtClean="0"/>
              <a:t>Mendefinisikan apa kebutuhan operasi</a:t>
            </a:r>
            <a:endParaRPr lang="en-US" dirty="0" smtClean="0"/>
          </a:p>
          <a:p>
            <a:pPr marL="1157288" lvl="1" indent="-533400" fontAlgn="auto">
              <a:lnSpc>
                <a:spcPct val="110000"/>
              </a:lnSpc>
              <a:spcBef>
                <a:spcPts val="0"/>
              </a:spcBef>
              <a:defRPr/>
            </a:pPr>
            <a:r>
              <a:rPr lang="en-US" smtClean="0"/>
              <a:t>Desain produk menentukan kualitas, keberlanjutan dan sumberdaya manusia</a:t>
            </a:r>
            <a:endParaRPr lang="en-US" dirty="0"/>
          </a:p>
          <a:p>
            <a:pPr marL="609600" indent="-609600" fontAlgn="auto">
              <a:lnSpc>
                <a:spcPct val="110000"/>
              </a:lnSpc>
              <a:spcBef>
                <a:spcPts val="0"/>
              </a:spcBef>
              <a:buFont typeface="Arial" charset="0"/>
              <a:buAutoNum type="arabicPeriod" startAt="2"/>
              <a:defRPr/>
            </a:pPr>
            <a:r>
              <a:rPr lang="en-US" b="1" smtClean="0">
                <a:solidFill>
                  <a:srgbClr val="00B0F0"/>
                </a:solidFill>
              </a:rPr>
              <a:t>Manajemen Kualitas</a:t>
            </a:r>
            <a:endParaRPr lang="en-US" b="1" dirty="0">
              <a:solidFill>
                <a:srgbClr val="00B0F0"/>
              </a:solidFill>
            </a:endParaRPr>
          </a:p>
          <a:p>
            <a:pPr marL="1157288" lvl="1" indent="-533400" fontAlgn="auto">
              <a:lnSpc>
                <a:spcPct val="110000"/>
              </a:lnSpc>
              <a:spcBef>
                <a:spcPts val="0"/>
              </a:spcBef>
              <a:defRPr/>
            </a:pPr>
            <a:r>
              <a:rPr lang="en-US" smtClean="0"/>
              <a:t>Menentukan kualitas yang diharapkan konsumen</a:t>
            </a:r>
            <a:endParaRPr lang="en-US" dirty="0" smtClean="0"/>
          </a:p>
          <a:p>
            <a:pPr marL="1157288" lvl="1" indent="-533400" fontAlgn="auto">
              <a:lnSpc>
                <a:spcPct val="110000"/>
              </a:lnSpc>
              <a:spcBef>
                <a:spcPts val="0"/>
              </a:spcBef>
              <a:defRPr/>
            </a:pPr>
            <a:r>
              <a:rPr lang="en-US" smtClean="0"/>
              <a:t>Membuat kebijakan dan prosedur untuk mengidentifikasi dan mencapai kualitas tersebut</a:t>
            </a:r>
          </a:p>
          <a:p>
            <a:pPr marL="1157288" lvl="1" indent="-533400" fontAlgn="auto">
              <a:lnSpc>
                <a:spcPct val="110000"/>
              </a:lnSpc>
              <a:spcBef>
                <a:spcPts val="0"/>
              </a:spcBef>
              <a:defRPr/>
            </a:pPr>
            <a:endParaRPr lang="en-US" dirty="0"/>
          </a:p>
        </p:txBody>
      </p:sp>
    </p:spTree>
  </p:cSld>
  <p:clrMapOvr>
    <a:masterClrMapping/>
  </p:clrMapOvr>
  <p:transition>
    <p:pull dir="l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73100" y="419100"/>
            <a:ext cx="7772400" cy="567929"/>
          </a:xfrm>
        </p:spPr>
        <p:txBody>
          <a:bodyPr>
            <a:normAutofit fontScale="90000"/>
          </a:bodyPr>
          <a:lstStyle/>
          <a:p>
            <a:r>
              <a:rPr lang="en-US" altLang="en-US">
                <a:latin typeface="Arial" pitchFamily="34" charset="0"/>
                <a:cs typeface="Arial" pitchFamily="34" charset="0"/>
              </a:rPr>
              <a:t>Keputusan Strategis</a:t>
            </a:r>
            <a:endParaRPr lang="en-US" altLang="en-US" smtClean="0">
              <a:latin typeface="Arial" pitchFamily="34" charset="0"/>
              <a:cs typeface="Arial" pitchFamily="34" charset="0"/>
            </a:endParaRPr>
          </a:p>
        </p:txBody>
      </p:sp>
      <p:sp>
        <p:nvSpPr>
          <p:cNvPr id="51202" name="Rectangle 3"/>
          <p:cNvSpPr>
            <a:spLocks noGrp="1" noChangeArrowheads="1"/>
          </p:cNvSpPr>
          <p:nvPr>
            <p:ph idx="1"/>
          </p:nvPr>
        </p:nvSpPr>
        <p:spPr>
          <a:xfrm>
            <a:off x="685800" y="1225153"/>
            <a:ext cx="7772400" cy="3481388"/>
          </a:xfrm>
        </p:spPr>
        <p:txBody>
          <a:bodyPr>
            <a:normAutofit fontScale="92500" lnSpcReduction="20000"/>
          </a:bodyPr>
          <a:lstStyle/>
          <a:p>
            <a:pPr marL="609600" indent="-609600">
              <a:buFont typeface="Arial" pitchFamily="34" charset="0"/>
              <a:buAutoNum type="arabicPeriod" startAt="3"/>
            </a:pPr>
            <a:r>
              <a:rPr lang="en-US" altLang="en-US" sz="3000" b="1" smtClean="0">
                <a:solidFill>
                  <a:srgbClr val="00B0F0"/>
                </a:solidFill>
                <a:latin typeface="Arial" pitchFamily="34" charset="0"/>
                <a:cs typeface="Arial" pitchFamily="34" charset="0"/>
              </a:rPr>
              <a:t>Desain Proses dan Kapasitas</a:t>
            </a:r>
          </a:p>
          <a:p>
            <a:pPr marL="1157288" lvl="1" indent="-533400">
              <a:buFont typeface="Wingdings" pitchFamily="2" charset="2"/>
              <a:buChar char="§"/>
            </a:pPr>
            <a:r>
              <a:rPr lang="en-US" altLang="en-US" sz="2600" smtClean="0">
                <a:latin typeface="Arial" pitchFamily="34" charset="0"/>
                <a:cs typeface="Arial" pitchFamily="34" charset="0"/>
              </a:rPr>
              <a:t>Bagaimana barang atau jasa diproduksi?</a:t>
            </a:r>
          </a:p>
          <a:p>
            <a:pPr marL="1157288" lvl="1" indent="-533400">
              <a:buFont typeface="Wingdings" pitchFamily="2" charset="2"/>
              <a:buChar char="§"/>
            </a:pPr>
            <a:r>
              <a:rPr lang="en-US" altLang="en-US" sz="2600" smtClean="0">
                <a:latin typeface="Arial" pitchFamily="34" charset="0"/>
                <a:cs typeface="Arial" pitchFamily="34" charset="0"/>
              </a:rPr>
              <a:t>Komitmen manajemen untuk teknologi, kualitas, sumberdaya dan investasi tertentu</a:t>
            </a:r>
          </a:p>
          <a:p>
            <a:pPr marL="609600" indent="-609600">
              <a:buFont typeface="Arial" pitchFamily="34" charset="0"/>
              <a:buAutoNum type="arabicPeriod" startAt="4"/>
            </a:pPr>
            <a:r>
              <a:rPr lang="en-US" altLang="en-US" sz="3000" b="1" smtClean="0">
                <a:solidFill>
                  <a:srgbClr val="00B0F0"/>
                </a:solidFill>
                <a:latin typeface="Arial" pitchFamily="34" charset="0"/>
                <a:cs typeface="Arial" pitchFamily="34" charset="0"/>
              </a:rPr>
              <a:t>Strategi Lokasi</a:t>
            </a:r>
          </a:p>
          <a:p>
            <a:pPr marL="1157288" lvl="1" indent="-533400">
              <a:buFont typeface="Wingdings" pitchFamily="2" charset="2"/>
              <a:buChar char="§"/>
            </a:pPr>
            <a:r>
              <a:rPr lang="en-US" altLang="en-US" sz="2600" smtClean="0">
                <a:latin typeface="Arial" pitchFamily="34" charset="0"/>
                <a:cs typeface="Arial" pitchFamily="34" charset="0"/>
              </a:rPr>
              <a:t>Kedekatan dengan pelanggan, pemasok, tenaga kerja, energi</a:t>
            </a:r>
          </a:p>
          <a:p>
            <a:pPr marL="1157288" lvl="1" indent="-533400">
              <a:buFont typeface="Wingdings" pitchFamily="2" charset="2"/>
              <a:buChar char="§"/>
            </a:pPr>
            <a:r>
              <a:rPr lang="en-US" altLang="en-US" sz="2600" smtClean="0">
                <a:latin typeface="Arial" pitchFamily="34" charset="0"/>
                <a:cs typeface="Arial" pitchFamily="34" charset="0"/>
              </a:rPr>
              <a:t>Pertimbangan biaya, infrastruktur, logistik, dan pemerintah</a:t>
            </a:r>
          </a:p>
        </p:txBody>
      </p:sp>
    </p:spTree>
  </p:cSld>
  <p:clrMapOvr>
    <a:masterClrMapping/>
  </p:clrMapOvr>
  <p:transition>
    <p:strip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73100" y="419100"/>
            <a:ext cx="7772400" cy="567929"/>
          </a:xfrm>
        </p:spPr>
        <p:txBody>
          <a:bodyPr>
            <a:normAutofit fontScale="90000"/>
          </a:bodyPr>
          <a:lstStyle/>
          <a:p>
            <a:r>
              <a:rPr lang="en-US" altLang="en-US">
                <a:latin typeface="Arial" pitchFamily="34" charset="0"/>
                <a:cs typeface="Arial" pitchFamily="34" charset="0"/>
              </a:rPr>
              <a:t>Keputusan Strategis</a:t>
            </a:r>
            <a:endParaRPr lang="en-US" altLang="en-US" smtClean="0">
              <a:latin typeface="Arial" pitchFamily="34" charset="0"/>
              <a:cs typeface="Arial" pitchFamily="34" charset="0"/>
            </a:endParaRPr>
          </a:p>
        </p:txBody>
      </p:sp>
      <p:sp>
        <p:nvSpPr>
          <p:cNvPr id="53250" name="Rectangle 3"/>
          <p:cNvSpPr>
            <a:spLocks noGrp="1" noChangeArrowheads="1"/>
          </p:cNvSpPr>
          <p:nvPr>
            <p:ph idx="1"/>
          </p:nvPr>
        </p:nvSpPr>
        <p:spPr>
          <a:xfrm>
            <a:off x="685800" y="1082278"/>
            <a:ext cx="7772400" cy="3481388"/>
          </a:xfrm>
        </p:spPr>
        <p:txBody>
          <a:bodyPr>
            <a:normAutofit fontScale="77500" lnSpcReduction="20000"/>
          </a:bodyPr>
          <a:lstStyle/>
          <a:p>
            <a:pPr marL="609600" indent="-609600">
              <a:buFont typeface="Arial" pitchFamily="34" charset="0"/>
              <a:buAutoNum type="arabicPeriod" startAt="5"/>
            </a:pPr>
            <a:r>
              <a:rPr lang="en-US" altLang="en-US" sz="3000" b="1" smtClean="0">
                <a:solidFill>
                  <a:srgbClr val="00B0F0"/>
                </a:solidFill>
                <a:latin typeface="Arial" pitchFamily="34" charset="0"/>
                <a:cs typeface="Arial" pitchFamily="34" charset="0"/>
              </a:rPr>
              <a:t>Strategi Layout (Tataletak)</a:t>
            </a:r>
          </a:p>
          <a:p>
            <a:pPr marL="1157288" lvl="1" indent="-533400">
              <a:buFont typeface="Wingdings" pitchFamily="2" charset="2"/>
              <a:buChar char="§"/>
            </a:pPr>
            <a:r>
              <a:rPr lang="en-US" altLang="en-US" sz="2600" smtClean="0">
                <a:latin typeface="Arial" pitchFamily="34" charset="0"/>
                <a:cs typeface="Arial" pitchFamily="34" charset="0"/>
              </a:rPr>
              <a:t>Mengintegrasikan kebutuhan kapasitas, level personel, teknologi, dan persediaan</a:t>
            </a:r>
          </a:p>
          <a:p>
            <a:pPr marL="1157288" lvl="1" indent="-533400">
              <a:buFont typeface="Wingdings" pitchFamily="2" charset="2"/>
              <a:buChar char="§"/>
            </a:pPr>
            <a:r>
              <a:rPr lang="en-US" altLang="en-US" sz="2600" smtClean="0">
                <a:latin typeface="Arial" pitchFamily="34" charset="0"/>
                <a:cs typeface="Arial" pitchFamily="34" charset="0"/>
              </a:rPr>
              <a:t>Menentukan aliran yang efisien atas bahan, manusia dan informasi</a:t>
            </a:r>
          </a:p>
          <a:p>
            <a:pPr marL="609600" indent="-609600">
              <a:buFont typeface="Arial" pitchFamily="34" charset="0"/>
              <a:buAutoNum type="arabicPeriod" startAt="6"/>
            </a:pPr>
            <a:r>
              <a:rPr lang="en-US" altLang="en-US" sz="3000" b="1" smtClean="0">
                <a:solidFill>
                  <a:srgbClr val="00B0F0"/>
                </a:solidFill>
                <a:latin typeface="Arial" pitchFamily="34" charset="0"/>
                <a:cs typeface="Arial" pitchFamily="34" charset="0"/>
              </a:rPr>
              <a:t>Sumberdaya Manusia dan Desain Pekerjaan</a:t>
            </a:r>
          </a:p>
          <a:p>
            <a:pPr marL="1157288" lvl="1" indent="-533400">
              <a:buFont typeface="Wingdings" pitchFamily="2" charset="2"/>
              <a:buChar char="§"/>
            </a:pPr>
            <a:r>
              <a:rPr lang="en-US" altLang="en-US" sz="2600" smtClean="0">
                <a:latin typeface="Arial" pitchFamily="34" charset="0"/>
                <a:cs typeface="Arial" pitchFamily="34" charset="0"/>
              </a:rPr>
              <a:t>Perekrutan, memotivasi, dan menggaji karyawan (personel) dengan bakat dan ketrampilan yang diperlukan</a:t>
            </a:r>
          </a:p>
          <a:p>
            <a:pPr marL="1157288" lvl="1" indent="-533400">
              <a:buFont typeface="Wingdings" pitchFamily="2" charset="2"/>
              <a:buChar char="§"/>
            </a:pPr>
            <a:r>
              <a:rPr lang="en-US" altLang="en-US" sz="2600" smtClean="0">
                <a:latin typeface="Arial" pitchFamily="34" charset="0"/>
                <a:cs typeface="Arial" pitchFamily="34" charset="0"/>
              </a:rPr>
              <a:t>Bagian integral dan mahal dari desain sistem keseluruhan. </a:t>
            </a:r>
          </a:p>
        </p:txBody>
      </p:sp>
    </p:spTree>
  </p:cSld>
  <p:clrMapOvr>
    <a:masterClrMapping/>
  </p:clrMapOvr>
  <p:transition>
    <p:strips/>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73100" y="419100"/>
            <a:ext cx="7772400" cy="567929"/>
          </a:xfrm>
        </p:spPr>
        <p:txBody>
          <a:bodyPr>
            <a:normAutofit fontScale="90000"/>
          </a:bodyPr>
          <a:lstStyle/>
          <a:p>
            <a:r>
              <a:rPr lang="en-US" altLang="en-US">
                <a:latin typeface="Arial" pitchFamily="34" charset="0"/>
                <a:cs typeface="Arial" pitchFamily="34" charset="0"/>
              </a:rPr>
              <a:t>Keputusan Strategis</a:t>
            </a:r>
            <a:endParaRPr lang="en-US" altLang="en-US" smtClean="0">
              <a:latin typeface="Arial" pitchFamily="34" charset="0"/>
              <a:cs typeface="Arial" pitchFamily="34" charset="0"/>
            </a:endParaRPr>
          </a:p>
        </p:txBody>
      </p:sp>
      <p:sp>
        <p:nvSpPr>
          <p:cNvPr id="55298" name="Rectangle 3"/>
          <p:cNvSpPr>
            <a:spLocks noGrp="1" noChangeArrowheads="1"/>
          </p:cNvSpPr>
          <p:nvPr>
            <p:ph idx="1"/>
          </p:nvPr>
        </p:nvSpPr>
        <p:spPr>
          <a:xfrm>
            <a:off x="457200" y="1110853"/>
            <a:ext cx="8229600" cy="3795713"/>
          </a:xfrm>
        </p:spPr>
        <p:txBody>
          <a:bodyPr>
            <a:normAutofit fontScale="92500"/>
          </a:bodyPr>
          <a:lstStyle/>
          <a:p>
            <a:pPr marL="609600" indent="-609600">
              <a:buFont typeface="Arial" pitchFamily="34" charset="0"/>
              <a:buAutoNum type="arabicPeriod" startAt="7"/>
            </a:pPr>
            <a:r>
              <a:rPr lang="en-US" altLang="en-US" b="1" smtClean="0">
                <a:solidFill>
                  <a:srgbClr val="00B0F0"/>
                </a:solidFill>
                <a:latin typeface="Arial" pitchFamily="34" charset="0"/>
                <a:cs typeface="Arial" pitchFamily="34" charset="0"/>
              </a:rPr>
              <a:t>Manajemen Rantai-pasokan</a:t>
            </a:r>
          </a:p>
          <a:p>
            <a:pPr marL="1157288" lvl="1" indent="-533400">
              <a:buFont typeface="Wingdings" pitchFamily="2" charset="2"/>
              <a:buChar char="§"/>
            </a:pPr>
            <a:r>
              <a:rPr lang="en-US" altLang="en-US" smtClean="0">
                <a:latin typeface="Arial" pitchFamily="34" charset="0"/>
                <a:cs typeface="Arial" pitchFamily="34" charset="0"/>
              </a:rPr>
              <a:t>Mengintegrasikan rantai pasokan kedalam strategi perusahaan.</a:t>
            </a:r>
          </a:p>
          <a:p>
            <a:pPr marL="1157288" lvl="1" indent="-533400">
              <a:buFont typeface="Wingdings" pitchFamily="2" charset="2"/>
              <a:buChar char="§"/>
            </a:pPr>
            <a:r>
              <a:rPr lang="en-US" altLang="en-US" smtClean="0">
                <a:latin typeface="Arial" pitchFamily="34" charset="0"/>
                <a:cs typeface="Arial" pitchFamily="34" charset="0"/>
              </a:rPr>
              <a:t>Menentukan apa yang harus dibeli, dari siapa, dan dengan persyaratan apa</a:t>
            </a:r>
          </a:p>
          <a:p>
            <a:pPr marL="609600" indent="-609600">
              <a:buFont typeface="Arial" pitchFamily="34" charset="0"/>
              <a:buAutoNum type="arabicPeriod" startAt="8"/>
            </a:pPr>
            <a:r>
              <a:rPr lang="en-US" altLang="en-US" b="1" smtClean="0">
                <a:solidFill>
                  <a:srgbClr val="00B0F0"/>
                </a:solidFill>
                <a:latin typeface="Arial" pitchFamily="34" charset="0"/>
                <a:cs typeface="Arial" pitchFamily="34" charset="0"/>
              </a:rPr>
              <a:t>Manajemen Persediaan</a:t>
            </a:r>
          </a:p>
          <a:p>
            <a:pPr marL="1157288" lvl="1" indent="-533400">
              <a:buFont typeface="Wingdings" pitchFamily="2" charset="2"/>
              <a:buChar char="§"/>
            </a:pPr>
            <a:r>
              <a:rPr lang="en-US" altLang="en-US" smtClean="0">
                <a:latin typeface="Arial" pitchFamily="34" charset="0"/>
                <a:cs typeface="Arial" pitchFamily="34" charset="0"/>
              </a:rPr>
              <a:t>Keputusan pemesanan dan menyimpan persediaan</a:t>
            </a:r>
          </a:p>
          <a:p>
            <a:pPr marL="1157288" lvl="1" indent="-533400">
              <a:buFont typeface="Wingdings" pitchFamily="2" charset="2"/>
              <a:buChar char="§"/>
            </a:pPr>
            <a:r>
              <a:rPr lang="en-US" altLang="en-US" smtClean="0">
                <a:latin typeface="Arial" pitchFamily="34" charset="0"/>
                <a:cs typeface="Arial" pitchFamily="34" charset="0"/>
              </a:rPr>
              <a:t>Mengoptimalkan kepuasan konsumen, kemampuan suplier, dan jadwal produksi </a:t>
            </a:r>
          </a:p>
        </p:txBody>
      </p:sp>
    </p:spTree>
  </p:cSld>
  <p:clrMapOvr>
    <a:masterClrMapping/>
  </p:clrMapOvr>
  <p:transition>
    <p:strips/>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73100" y="419100"/>
            <a:ext cx="7772400" cy="567929"/>
          </a:xfrm>
        </p:spPr>
        <p:txBody>
          <a:bodyPr>
            <a:normAutofit fontScale="90000"/>
          </a:bodyPr>
          <a:lstStyle/>
          <a:p>
            <a:r>
              <a:rPr lang="en-US" altLang="en-US">
                <a:latin typeface="Arial" pitchFamily="34" charset="0"/>
                <a:cs typeface="Arial" pitchFamily="34" charset="0"/>
              </a:rPr>
              <a:t>Keputusan Strategis</a:t>
            </a:r>
            <a:endParaRPr lang="en-US" altLang="en-US" smtClean="0">
              <a:latin typeface="Arial" pitchFamily="34" charset="0"/>
              <a:cs typeface="Arial" pitchFamily="34" charset="0"/>
            </a:endParaRPr>
          </a:p>
        </p:txBody>
      </p:sp>
      <p:sp>
        <p:nvSpPr>
          <p:cNvPr id="57346" name="Rectangle 3"/>
          <p:cNvSpPr>
            <a:spLocks noGrp="1" noChangeArrowheads="1"/>
          </p:cNvSpPr>
          <p:nvPr>
            <p:ph idx="1"/>
          </p:nvPr>
        </p:nvSpPr>
        <p:spPr>
          <a:xfrm>
            <a:off x="685800" y="1168003"/>
            <a:ext cx="7772400" cy="3576638"/>
          </a:xfrm>
        </p:spPr>
        <p:txBody>
          <a:bodyPr>
            <a:normAutofit fontScale="92500" lnSpcReduction="10000"/>
          </a:bodyPr>
          <a:lstStyle/>
          <a:p>
            <a:pPr marL="723900" indent="-723900">
              <a:buFont typeface="Arial" pitchFamily="34" charset="0"/>
              <a:buAutoNum type="arabicPeriod" startAt="9"/>
            </a:pPr>
            <a:r>
              <a:rPr lang="en-US" altLang="en-US" sz="3000" b="1" smtClean="0">
                <a:solidFill>
                  <a:srgbClr val="00B0F0"/>
                </a:solidFill>
                <a:latin typeface="Arial" pitchFamily="34" charset="0"/>
                <a:cs typeface="Arial" pitchFamily="34" charset="0"/>
              </a:rPr>
              <a:t>Penjadwalan</a:t>
            </a:r>
          </a:p>
          <a:p>
            <a:pPr marL="1181100" lvl="1" indent="-457200">
              <a:buFont typeface="Wingdings" pitchFamily="2" charset="2"/>
              <a:buChar char="§"/>
            </a:pPr>
            <a:r>
              <a:rPr lang="en-US" altLang="en-US" sz="2600" smtClean="0">
                <a:latin typeface="Arial" pitchFamily="34" charset="0"/>
                <a:cs typeface="Arial" pitchFamily="34" charset="0"/>
              </a:rPr>
              <a:t>Menetapkan dan mengimplementasikan jadwal jangka pendek dan jangka menengah</a:t>
            </a:r>
          </a:p>
          <a:p>
            <a:pPr marL="1181100" lvl="1" indent="-457200">
              <a:buFont typeface="Wingdings" pitchFamily="2" charset="2"/>
              <a:buChar char="§"/>
            </a:pPr>
            <a:r>
              <a:rPr lang="en-US" altLang="en-US" sz="2600" smtClean="0">
                <a:latin typeface="Arial" pitchFamily="34" charset="0"/>
                <a:cs typeface="Arial" pitchFamily="34" charset="0"/>
              </a:rPr>
              <a:t>Memanfaatkan personel dan fasilitas dengan menyesuaikan dengan permintaan pelanggan. </a:t>
            </a:r>
          </a:p>
          <a:p>
            <a:pPr marL="723900" indent="-723900">
              <a:buFont typeface="Arial" pitchFamily="34" charset="0"/>
              <a:buAutoNum type="arabicPeriod" startAt="10"/>
            </a:pPr>
            <a:r>
              <a:rPr lang="en-US" altLang="en-US" sz="3000" b="1" smtClean="0">
                <a:solidFill>
                  <a:srgbClr val="00B0F0"/>
                </a:solidFill>
                <a:latin typeface="Arial" pitchFamily="34" charset="0"/>
                <a:cs typeface="Arial" pitchFamily="34" charset="0"/>
              </a:rPr>
              <a:t>Pemeliharaan</a:t>
            </a:r>
          </a:p>
          <a:p>
            <a:pPr marL="1181100" lvl="1" indent="-457200">
              <a:buFont typeface="Wingdings" pitchFamily="2" charset="2"/>
              <a:buChar char="§"/>
            </a:pPr>
            <a:r>
              <a:rPr lang="en-US" altLang="en-US" sz="2600" smtClean="0">
                <a:latin typeface="Arial" pitchFamily="34" charset="0"/>
                <a:cs typeface="Arial" pitchFamily="34" charset="0"/>
              </a:rPr>
              <a:t>Mempertimbangkan kapasitas fasilitas, permintaan produksi, dan personel (karyawan)</a:t>
            </a:r>
          </a:p>
          <a:p>
            <a:pPr marL="1181100" lvl="1" indent="-457200">
              <a:buFont typeface="Wingdings" pitchFamily="2" charset="2"/>
              <a:buChar char="§"/>
            </a:pPr>
            <a:r>
              <a:rPr lang="en-US" altLang="en-US" sz="2600" smtClean="0">
                <a:latin typeface="Arial" pitchFamily="34" charset="0"/>
                <a:cs typeface="Arial" pitchFamily="34" charset="0"/>
              </a:rPr>
              <a:t>Menjaga proses yang handal dan stabil</a:t>
            </a:r>
          </a:p>
          <a:p>
            <a:pPr marL="1181100" lvl="1" indent="-457200">
              <a:buFont typeface="Wingdings" pitchFamily="2" charset="2"/>
              <a:buChar char="§"/>
            </a:pPr>
            <a:endParaRPr lang="en-US" altLang="en-US" sz="2600" smtClean="0">
              <a:latin typeface="Arial" pitchFamily="34" charset="0"/>
              <a:cs typeface="Arial" pitchFamily="34" charset="0"/>
            </a:endParaRPr>
          </a:p>
        </p:txBody>
      </p:sp>
    </p:spTree>
  </p:cSld>
  <p:clrMapOvr>
    <a:masterClrMapping/>
  </p:clrMapOvr>
  <p:transition>
    <p:strips/>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73100" y="361950"/>
            <a:ext cx="7772400" cy="559594"/>
          </a:xfrm>
        </p:spPr>
        <p:txBody>
          <a:bodyPr>
            <a:noAutofit/>
          </a:bodyPr>
          <a:lstStyle/>
          <a:p>
            <a:r>
              <a:rPr lang="en-US" altLang="en-US" sz="2800" smtClean="0">
                <a:latin typeface="Arial" pitchFamily="34" charset="0"/>
                <a:cs typeface="Arial" pitchFamily="34" charset="0"/>
              </a:rPr>
              <a:t>Di mana pekerjaan Manajemen Operasi?</a:t>
            </a:r>
          </a:p>
        </p:txBody>
      </p:sp>
      <p:sp>
        <p:nvSpPr>
          <p:cNvPr id="58371" name="Rectangle 3"/>
          <p:cNvSpPr>
            <a:spLocks noGrp="1" noChangeArrowheads="1"/>
          </p:cNvSpPr>
          <p:nvPr>
            <p:ph idx="1"/>
          </p:nvPr>
        </p:nvSpPr>
        <p:spPr>
          <a:xfrm>
            <a:off x="1895476" y="1060848"/>
            <a:ext cx="5413375" cy="3720703"/>
          </a:xfrm>
        </p:spPr>
        <p:txBody>
          <a:bodyPr rtlCol="0">
            <a:normAutofit fontScale="92500" lnSpcReduction="10000"/>
          </a:bodyPr>
          <a:lstStyle/>
          <a:p>
            <a:pPr marL="444500" indent="-444500" defTabSz="836613" fontAlgn="auto">
              <a:spcBef>
                <a:spcPts val="0"/>
              </a:spcBef>
              <a:defRPr/>
            </a:pPr>
            <a:r>
              <a:rPr lang="en-US" sz="2600" smtClean="0"/>
              <a:t>Teknologi/metode</a:t>
            </a:r>
            <a:endParaRPr lang="en-US" sz="2600" dirty="0"/>
          </a:p>
          <a:p>
            <a:pPr marL="444500" indent="-444500" defTabSz="836613" fontAlgn="auto">
              <a:spcBef>
                <a:spcPts val="0"/>
              </a:spcBef>
              <a:defRPr/>
            </a:pPr>
            <a:r>
              <a:rPr lang="en-US" sz="2600" smtClean="0"/>
              <a:t>Fasilitas/pemanfaatan ruang</a:t>
            </a:r>
            <a:endParaRPr lang="en-US" sz="2600" dirty="0"/>
          </a:p>
          <a:p>
            <a:pPr marL="444500" indent="-444500" defTabSz="836613" fontAlgn="auto">
              <a:spcBef>
                <a:spcPts val="0"/>
              </a:spcBef>
              <a:defRPr/>
            </a:pPr>
            <a:r>
              <a:rPr lang="en-US" sz="2600" smtClean="0"/>
              <a:t>Isu-isu strategis</a:t>
            </a:r>
            <a:endParaRPr lang="en-US" sz="2600" dirty="0"/>
          </a:p>
          <a:p>
            <a:pPr marL="444500" indent="-444500" defTabSz="836613" fontAlgn="auto">
              <a:spcBef>
                <a:spcPts val="0"/>
              </a:spcBef>
              <a:defRPr/>
            </a:pPr>
            <a:r>
              <a:rPr lang="en-US" sz="2600" smtClean="0"/>
              <a:t>Waktu respon</a:t>
            </a:r>
            <a:endParaRPr lang="en-US" sz="2600" dirty="0"/>
          </a:p>
          <a:p>
            <a:pPr marL="444500" indent="-444500" defTabSz="836613" fontAlgn="auto">
              <a:spcBef>
                <a:spcPts val="0"/>
              </a:spcBef>
              <a:defRPr/>
            </a:pPr>
            <a:r>
              <a:rPr lang="en-US" sz="2600" smtClean="0"/>
              <a:t>Pengembangan manusia/tim</a:t>
            </a:r>
            <a:endParaRPr lang="en-US" sz="2600" dirty="0"/>
          </a:p>
          <a:p>
            <a:pPr marL="444500" indent="-444500" defTabSz="836613" fontAlgn="auto">
              <a:spcBef>
                <a:spcPts val="0"/>
              </a:spcBef>
              <a:defRPr/>
            </a:pPr>
            <a:r>
              <a:rPr lang="en-US" sz="2600" smtClean="0"/>
              <a:t>Layanan pelanggan</a:t>
            </a:r>
            <a:endParaRPr lang="en-US" sz="2600" dirty="0"/>
          </a:p>
          <a:p>
            <a:pPr marL="444500" indent="-444500" defTabSz="836613" fontAlgn="auto">
              <a:spcBef>
                <a:spcPts val="0"/>
              </a:spcBef>
              <a:defRPr/>
            </a:pPr>
            <a:r>
              <a:rPr lang="en-US" sz="2600" smtClean="0"/>
              <a:t>Kualitas</a:t>
            </a:r>
            <a:endParaRPr lang="en-US" sz="2600" dirty="0"/>
          </a:p>
          <a:p>
            <a:pPr marL="444500" indent="-444500" defTabSz="836613" fontAlgn="auto">
              <a:spcBef>
                <a:spcPts val="0"/>
              </a:spcBef>
              <a:defRPr/>
            </a:pPr>
            <a:r>
              <a:rPr lang="en-US" sz="2600" smtClean="0"/>
              <a:t>Pengurangan biaya</a:t>
            </a:r>
            <a:endParaRPr lang="en-US" sz="2600" dirty="0"/>
          </a:p>
          <a:p>
            <a:pPr marL="444500" indent="-444500" defTabSz="836613" fontAlgn="auto">
              <a:spcBef>
                <a:spcPts val="0"/>
              </a:spcBef>
              <a:defRPr/>
            </a:pPr>
            <a:r>
              <a:rPr lang="en-US" sz="2600" smtClean="0"/>
              <a:t>Pengurangan persediaan</a:t>
            </a:r>
            <a:endParaRPr lang="en-US" sz="2600" dirty="0"/>
          </a:p>
          <a:p>
            <a:pPr marL="444500" indent="-444500" defTabSz="836613" fontAlgn="auto">
              <a:spcBef>
                <a:spcPts val="0"/>
              </a:spcBef>
              <a:defRPr/>
            </a:pPr>
            <a:r>
              <a:rPr lang="en-US" sz="2600" smtClean="0"/>
              <a:t>Perbaikan produktivitas</a:t>
            </a:r>
          </a:p>
        </p:txBody>
      </p:sp>
    </p:spTree>
  </p:cSld>
  <p:clrMapOvr>
    <a:masterClrMapping/>
  </p:clrMapOvr>
  <p:transition>
    <p:pull dir="l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3.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63719" y="853303"/>
            <a:ext cx="6605519" cy="3963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2" name="Rectangle 2"/>
          <p:cNvSpPr>
            <a:spLocks noGrp="1" noChangeArrowheads="1"/>
          </p:cNvSpPr>
          <p:nvPr>
            <p:ph type="ctrTitle"/>
          </p:nvPr>
        </p:nvSpPr>
        <p:spPr>
          <a:xfrm>
            <a:off x="2189164" y="104775"/>
            <a:ext cx="5680075" cy="569119"/>
          </a:xfrm>
        </p:spPr>
        <p:txBody>
          <a:bodyPr>
            <a:normAutofit fontScale="90000"/>
          </a:bodyPr>
          <a:lstStyle/>
          <a:p>
            <a:r>
              <a:rPr lang="en-US" altLang="en-US" smtClean="0">
                <a:latin typeface="Arial" pitchFamily="34" charset="0"/>
                <a:cs typeface="Arial" pitchFamily="34" charset="0"/>
              </a:rPr>
              <a:t>Peluang karir</a:t>
            </a:r>
          </a:p>
        </p:txBody>
      </p:sp>
      <p:sp>
        <p:nvSpPr>
          <p:cNvPr id="56323" name="Text Box 3"/>
          <p:cNvSpPr txBox="1">
            <a:spLocks noChangeArrowheads="1"/>
          </p:cNvSpPr>
          <p:nvPr/>
        </p:nvSpPr>
        <p:spPr bwMode="auto">
          <a:xfrm>
            <a:off x="7640639" y="613173"/>
            <a:ext cx="10207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a:t>Figure </a:t>
            </a:r>
            <a:r>
              <a:rPr lang="en-AU" altLang="en-US" sz="1600" b="1">
                <a:solidFill>
                  <a:srgbClr val="255898"/>
                </a:solidFill>
              </a:rPr>
              <a:t>1.3</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56323"/>
                                        </p:tgtEl>
                                        <p:attrNameLst>
                                          <p:attrName>style.visibility</p:attrName>
                                        </p:attrNameLst>
                                      </p:cBhvr>
                                      <p:to>
                                        <p:strVal val="visible"/>
                                      </p:to>
                                    </p:set>
                                    <p:animEffect transition="in" filter="wipe(left)">
                                      <p:cBhvr>
                                        <p:cTn id="7" dur="1000"/>
                                        <p:tgtEl>
                                          <p:spTgt spid="56323"/>
                                        </p:tgtEl>
                                      </p:cBhvr>
                                    </p:animEffect>
                                  </p:childTnLst>
                                </p:cTn>
                              </p:par>
                            </p:childTnLst>
                          </p:cTn>
                        </p:par>
                        <p:par>
                          <p:cTn id="8" fill="hold" nodeType="afterGroup">
                            <p:stCondLst>
                              <p:cond delay="2000"/>
                            </p:stCondLst>
                            <p:childTnLst>
                              <p:par>
                                <p:cTn id="9" presetID="23" presetClass="entr" presetSubtype="272"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2/3*#ppt_w"/>
                                          </p:val>
                                        </p:tav>
                                        <p:tav tm="100000">
                                          <p:val>
                                            <p:strVal val="#ppt_w"/>
                                          </p:val>
                                        </p:tav>
                                      </p:tavLst>
                                    </p:anim>
                                    <p:anim calcmode="lin" valueType="num">
                                      <p:cBhvr>
                                        <p:cTn id="12"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3.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5120" y="1240970"/>
            <a:ext cx="7626248" cy="3587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2" name="Rectangle 2"/>
          <p:cNvSpPr>
            <a:spLocks noGrp="1" noChangeArrowheads="1"/>
          </p:cNvSpPr>
          <p:nvPr>
            <p:ph type="ctrTitle"/>
          </p:nvPr>
        </p:nvSpPr>
        <p:spPr>
          <a:xfrm>
            <a:off x="0" y="104775"/>
            <a:ext cx="9144000" cy="569119"/>
          </a:xfrm>
        </p:spPr>
        <p:txBody>
          <a:bodyPr>
            <a:normAutofit fontScale="90000"/>
          </a:bodyPr>
          <a:lstStyle/>
          <a:p>
            <a:r>
              <a:rPr lang="en-US" altLang="en-US" smtClean="0">
                <a:latin typeface="Arial" pitchFamily="34" charset="0"/>
                <a:cs typeface="Arial" pitchFamily="34" charset="0"/>
              </a:rPr>
              <a:t>Peluang karir</a:t>
            </a:r>
          </a:p>
        </p:txBody>
      </p:sp>
      <p:sp>
        <p:nvSpPr>
          <p:cNvPr id="3" name="Rectangle 2"/>
          <p:cNvSpPr/>
          <p:nvPr/>
        </p:nvSpPr>
        <p:spPr>
          <a:xfrm>
            <a:off x="274320" y="901338"/>
            <a:ext cx="8634549" cy="42421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1600" b="1" u="sng">
                <a:solidFill>
                  <a:schemeClr val="bg1"/>
                </a:solidFill>
              </a:rPr>
              <a:t>Manajer pabrik</a:t>
            </a:r>
          </a:p>
          <a:p>
            <a:pPr algn="just"/>
            <a:r>
              <a:rPr lang="en-US" sz="1600">
                <a:solidFill>
                  <a:schemeClr val="bg1"/>
                </a:solidFill>
              </a:rPr>
              <a:t>Divisi perusahaan Fortune 1000 mencari manajer pabrik untuk pabrik yang berlokasi di daerah Hudson Valley bagian atas. Pabrik ini memproduksi peralatan pemuatan dermaga untuk pasar komersial. Kandidat harus berpengalaman dalam pengelolaan pabrik termasuk keahlian dalam perencanaan produksi. pembelian dan manajemen persediaan. Kemampuan komunikasi tertulis dan lisan yang baik adalah suatu keharusan, disertai dengan penerapan keterampilan yang sangat baik dalam mengelola orang.</a:t>
            </a:r>
          </a:p>
          <a:p>
            <a:pPr algn="just"/>
            <a:r>
              <a:rPr lang="en-US" sz="1600" b="1" u="sng">
                <a:solidFill>
                  <a:schemeClr val="bg1"/>
                </a:solidFill>
              </a:rPr>
              <a:t>Analis Operasi</a:t>
            </a:r>
          </a:p>
          <a:p>
            <a:pPr algn="just"/>
            <a:r>
              <a:rPr lang="en-US" sz="1600">
                <a:solidFill>
                  <a:schemeClr val="bg1"/>
                </a:solidFill>
              </a:rPr>
              <a:t>Memperluas kedai kopi nasional: top 10 "Tempat Terbaik untuk Bekerja" meminta analis sistem tingkat junior untuk bergabung dengan tim perbaikan toko kami yang sangat baik. Bisnis atau I.E. derajat, metode kerja, standar ketenagakerjaan, ergonomi, pengetahuan akuntansi biaya • plus. Ini adalah pekerjaan langsung dan kesempatan bagus bagi pemain tim dengan kemampuan orang-orang baik. Lokasi pantai barat Beberapa perjalanan diperlukan</a:t>
            </a:r>
            <a:r>
              <a:rPr lang="en-US" sz="1600" smtClean="0">
                <a:solidFill>
                  <a:schemeClr val="bg1"/>
                </a:solidFill>
              </a:rPr>
              <a:t>.</a:t>
            </a:r>
            <a:endParaRPr lang="en-US" sz="1600">
              <a:solidFill>
                <a:schemeClr val="bg1"/>
              </a:solidFill>
            </a:endParaRPr>
          </a:p>
        </p:txBody>
      </p:sp>
    </p:spTree>
    <p:extLst>
      <p:ext uri="{BB962C8B-B14F-4D97-AF65-F5344CB8AC3E}">
        <p14:creationId xmlns:p14="http://schemas.microsoft.com/office/powerpoint/2010/main" val="3012078230"/>
      </p:ext>
    </p:extLst>
  </p:cSld>
  <p:clrMapOvr>
    <a:masterClrMapping/>
  </p:clrMapOvr>
  <p:transition>
    <p:pull dir="l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3.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5120" y="1240970"/>
            <a:ext cx="7626248" cy="3587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2" name="Rectangle 2"/>
          <p:cNvSpPr>
            <a:spLocks noGrp="1" noChangeArrowheads="1"/>
          </p:cNvSpPr>
          <p:nvPr>
            <p:ph type="ctrTitle"/>
          </p:nvPr>
        </p:nvSpPr>
        <p:spPr>
          <a:xfrm>
            <a:off x="0" y="104775"/>
            <a:ext cx="9144000" cy="569119"/>
          </a:xfrm>
        </p:spPr>
        <p:txBody>
          <a:bodyPr>
            <a:normAutofit fontScale="90000"/>
          </a:bodyPr>
          <a:lstStyle/>
          <a:p>
            <a:r>
              <a:rPr lang="en-US" altLang="en-US" smtClean="0">
                <a:latin typeface="Arial" pitchFamily="34" charset="0"/>
                <a:cs typeface="Arial" pitchFamily="34" charset="0"/>
              </a:rPr>
              <a:t>Peluang karir</a:t>
            </a:r>
          </a:p>
        </p:txBody>
      </p:sp>
      <p:sp>
        <p:nvSpPr>
          <p:cNvPr id="3" name="Rectangle 2"/>
          <p:cNvSpPr/>
          <p:nvPr/>
        </p:nvSpPr>
        <p:spPr>
          <a:xfrm>
            <a:off x="274320" y="901338"/>
            <a:ext cx="8634549" cy="42421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1600" b="1" u="sng">
                <a:solidFill>
                  <a:schemeClr val="bg1"/>
                </a:solidFill>
              </a:rPr>
              <a:t>Manajer </a:t>
            </a:r>
            <a:r>
              <a:rPr lang="en-US" sz="1600" b="1" u="sng" smtClean="0">
                <a:solidFill>
                  <a:schemeClr val="bg1"/>
                </a:solidFill>
              </a:rPr>
              <a:t>Kualitas</a:t>
            </a:r>
            <a:endParaRPr lang="en-US" sz="1600" b="1" u="sng">
              <a:solidFill>
                <a:schemeClr val="bg1"/>
              </a:solidFill>
            </a:endParaRPr>
          </a:p>
          <a:p>
            <a:pPr algn="just"/>
            <a:r>
              <a:rPr lang="en-US" sz="1600">
                <a:solidFill>
                  <a:schemeClr val="bg1"/>
                </a:solidFill>
              </a:rPr>
              <a:t>Beberapa bukaan ada di fasilitas pengolahan paket kecil kami di Northeast. Florida. dan California Selatan untuk manajer kualitas. Posisi yang sangat terlihat ini memerlukan penggunaan alat statistik secara ekstensif untuk memantau semua aspek pengukuran layanan, ketepatan waktu, dan pengukuran beban kerja. Pekerjaan melibatkan (I) kombinasi aplikasi handsom dan analisis terperinci menggunakan database dan spreadsheet. (2) proses audit untuk mengidentifikasi daerah untuk perbaikan dan (3) pengelolaan implementasi perubahan. Posisi melibatkan jam malam dan akhir pekan.</a:t>
            </a:r>
          </a:p>
          <a:p>
            <a:pPr algn="just"/>
            <a:r>
              <a:rPr lang="en-US" sz="1600" b="1" u="sng">
                <a:solidFill>
                  <a:schemeClr val="bg1"/>
                </a:solidFill>
              </a:rPr>
              <a:t>Manajer Rantai Pasokan dan Perencana</a:t>
            </a:r>
          </a:p>
          <a:p>
            <a:pPr algn="just"/>
            <a:r>
              <a:rPr lang="en-US" sz="1600">
                <a:solidFill>
                  <a:schemeClr val="bg1"/>
                </a:solidFill>
              </a:rPr>
              <a:t>Tanggung jawab memerlukan kontrak negosiasi dan menjalin hubungan jangka panjang dengan pemasok. Kami akan mengandalkan kandidat terpilih untuk menjaga akurasi dalam sistem pembelian. faktur, dan pengembalian produk. Gelar sarjana dan sampai 2 tahun pengalaman terkait diperlukan. Pengetahuan kerja MRP. kemampuan untuk menggunakan umpan balik untuk menguasai penjadwalan dan pemasok dan mengkonsolidasikan pesanan dengan harga dan pengiriman terbaik diperlukan</a:t>
            </a:r>
            <a:r>
              <a:rPr lang="en-US" sz="1600" smtClean="0">
                <a:solidFill>
                  <a:schemeClr val="bg1"/>
                </a:solidFill>
              </a:rPr>
              <a:t>.</a:t>
            </a:r>
            <a:endParaRPr lang="en-US" sz="1600">
              <a:solidFill>
                <a:schemeClr val="bg1"/>
              </a:solidFill>
            </a:endParaRPr>
          </a:p>
        </p:txBody>
      </p:sp>
    </p:spTree>
    <p:extLst>
      <p:ext uri="{BB962C8B-B14F-4D97-AF65-F5344CB8AC3E}">
        <p14:creationId xmlns:p14="http://schemas.microsoft.com/office/powerpoint/2010/main" val="331156743"/>
      </p:ext>
    </p:extLst>
  </p:cSld>
  <p:clrMapOvr>
    <a:masterClrMapping/>
  </p:clrMapOvr>
  <p:transition>
    <p:pull dir="l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3.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5120" y="1240970"/>
            <a:ext cx="7626248" cy="3587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2" name="Rectangle 2"/>
          <p:cNvSpPr>
            <a:spLocks noGrp="1" noChangeArrowheads="1"/>
          </p:cNvSpPr>
          <p:nvPr>
            <p:ph type="ctrTitle"/>
          </p:nvPr>
        </p:nvSpPr>
        <p:spPr>
          <a:xfrm>
            <a:off x="0" y="104775"/>
            <a:ext cx="9144000" cy="569119"/>
          </a:xfrm>
        </p:spPr>
        <p:txBody>
          <a:bodyPr>
            <a:normAutofit fontScale="90000"/>
          </a:bodyPr>
          <a:lstStyle/>
          <a:p>
            <a:r>
              <a:rPr lang="en-US" altLang="en-US" smtClean="0">
                <a:latin typeface="Arial" pitchFamily="34" charset="0"/>
                <a:cs typeface="Arial" pitchFamily="34" charset="0"/>
              </a:rPr>
              <a:t>Peluang karir</a:t>
            </a:r>
          </a:p>
        </p:txBody>
      </p:sp>
      <p:sp>
        <p:nvSpPr>
          <p:cNvPr id="3" name="Rectangle 2"/>
          <p:cNvSpPr/>
          <p:nvPr/>
        </p:nvSpPr>
        <p:spPr>
          <a:xfrm>
            <a:off x="274320" y="901338"/>
            <a:ext cx="8634549" cy="42421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1600">
                <a:solidFill>
                  <a:schemeClr val="bg1"/>
                </a:solidFill>
              </a:rPr>
              <a:t>Kemahiran dalam semua aplikasi PC Windows, khususnya Excel dan Word, sangat penting. Keterampilan komunikasi verbal dan tertulis yang efektif sangat penting.</a:t>
            </a:r>
          </a:p>
          <a:p>
            <a:pPr algn="just"/>
            <a:r>
              <a:rPr lang="en-US" sz="1600" b="1" u="sng">
                <a:solidFill>
                  <a:schemeClr val="bg1"/>
                </a:solidFill>
              </a:rPr>
              <a:t>Konsultan Perbaikan </a:t>
            </a:r>
            <a:r>
              <a:rPr lang="en-US" sz="1600" b="1" u="sng" smtClean="0">
                <a:solidFill>
                  <a:schemeClr val="bg1"/>
                </a:solidFill>
              </a:rPr>
              <a:t>Produk</a:t>
            </a:r>
            <a:endParaRPr lang="en-US" sz="1600" b="1" u="sng">
              <a:solidFill>
                <a:schemeClr val="bg1"/>
              </a:solidFill>
            </a:endParaRPr>
          </a:p>
          <a:p>
            <a:pPr algn="just"/>
            <a:r>
              <a:rPr lang="en-US" sz="1600">
                <a:solidFill>
                  <a:schemeClr val="bg1"/>
                </a:solidFill>
              </a:rPr>
              <a:t>Perusahaan konsultan yang sedang berkembang Apakah mencari konsultan untuk merancang dan menerapkan rencana pengurangan produksi dan siklus selaras dalam proses pelayanan dan manufaktur. Kami [Inn Saat ini bekerja dengan bank internasional untuk memperbaiki operasional kantor belakangnya, dan juga dengan beberapa gelar bisnis Mum A yang dibutuhkan. Sertifikasi APICS plus.</a:t>
            </a:r>
          </a:p>
        </p:txBody>
      </p:sp>
    </p:spTree>
    <p:extLst>
      <p:ext uri="{BB962C8B-B14F-4D97-AF65-F5344CB8AC3E}">
        <p14:creationId xmlns:p14="http://schemas.microsoft.com/office/powerpoint/2010/main" val="3362154759"/>
      </p:ext>
    </p:extLst>
  </p:cSld>
  <p:clrMapOvr>
    <a:masterClrMapping/>
  </p:clrMapOvr>
  <p:transition>
    <p:pull dir="l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026"/>
          <p:cNvSpPr>
            <a:spLocks noGrp="1" noChangeArrowheads="1"/>
          </p:cNvSpPr>
          <p:nvPr>
            <p:ph type="title"/>
          </p:nvPr>
        </p:nvSpPr>
        <p:spPr/>
        <p:txBody>
          <a:bodyPr/>
          <a:lstStyle/>
          <a:p>
            <a:r>
              <a:rPr lang="en-US" altLang="en-US" smtClean="0">
                <a:latin typeface="Arial" pitchFamily="34" charset="0"/>
                <a:cs typeface="Arial" pitchFamily="34" charset="0"/>
              </a:rPr>
              <a:t>Sertifikasi</a:t>
            </a:r>
          </a:p>
        </p:txBody>
      </p:sp>
      <p:sp>
        <p:nvSpPr>
          <p:cNvPr id="63490" name="Rectangle 1027"/>
          <p:cNvSpPr>
            <a:spLocks noGrp="1" noChangeArrowheads="1"/>
          </p:cNvSpPr>
          <p:nvPr>
            <p:ph idx="1"/>
          </p:nvPr>
        </p:nvSpPr>
        <p:spPr>
          <a:xfrm>
            <a:off x="685800" y="1076325"/>
            <a:ext cx="7772400" cy="3543300"/>
          </a:xfrm>
        </p:spPr>
        <p:txBody>
          <a:bodyPr>
            <a:normAutofit fontScale="92500" lnSpcReduction="20000"/>
          </a:bodyPr>
          <a:lstStyle/>
          <a:p>
            <a:pPr marL="533400" indent="-533400">
              <a:buFont typeface="Arial Unicode MS" pitchFamily="34" charset="-128"/>
              <a:buChar char="▶"/>
            </a:pPr>
            <a:r>
              <a:rPr lang="en-US" altLang="en-US" sz="2800" smtClean="0">
                <a:latin typeface="Arial" pitchFamily="34" charset="0"/>
                <a:cs typeface="Arial" pitchFamily="34" charset="0"/>
              </a:rPr>
              <a:t>APICS, the Association for Operations Management (</a:t>
            </a:r>
            <a:r>
              <a:rPr lang="en-US" altLang="en-US" sz="2800" i="1" smtClean="0">
                <a:latin typeface="Arial" pitchFamily="34" charset="0"/>
                <a:cs typeface="Arial" pitchFamily="34" charset="0"/>
              </a:rPr>
              <a:t>Asosiasi Manajemen Operasi</a:t>
            </a:r>
            <a:r>
              <a:rPr lang="en-US" altLang="en-US" sz="2800" smtClean="0">
                <a:latin typeface="Arial" pitchFamily="34" charset="0"/>
                <a:cs typeface="Arial" pitchFamily="34" charset="0"/>
              </a:rPr>
              <a:t>)</a:t>
            </a:r>
          </a:p>
          <a:p>
            <a:pPr marL="533400" indent="-533400">
              <a:buFont typeface="Arial Unicode MS" pitchFamily="34" charset="-128"/>
              <a:buChar char="▶"/>
            </a:pPr>
            <a:r>
              <a:rPr lang="en-US" altLang="en-US" sz="2800" smtClean="0">
                <a:latin typeface="Arial" pitchFamily="34" charset="0"/>
                <a:cs typeface="Arial" pitchFamily="34" charset="0"/>
              </a:rPr>
              <a:t>American Society for Quality (ASQ)</a:t>
            </a:r>
          </a:p>
          <a:p>
            <a:pPr marL="533400" indent="-533400">
              <a:buFont typeface="Arial Unicode MS" pitchFamily="34" charset="-128"/>
              <a:buChar char="▶"/>
            </a:pPr>
            <a:r>
              <a:rPr lang="en-US" altLang="en-US" sz="2800" smtClean="0">
                <a:latin typeface="Arial" pitchFamily="34" charset="0"/>
                <a:cs typeface="Arial" pitchFamily="34" charset="0"/>
              </a:rPr>
              <a:t>Institute for Supply Management (ISM)</a:t>
            </a:r>
          </a:p>
          <a:p>
            <a:pPr marL="533400" indent="-533400">
              <a:buFont typeface="Arial Unicode MS" pitchFamily="34" charset="-128"/>
              <a:buChar char="▶"/>
            </a:pPr>
            <a:r>
              <a:rPr lang="en-US" altLang="en-US" sz="2800" smtClean="0">
                <a:latin typeface="Arial" pitchFamily="34" charset="0"/>
                <a:cs typeface="Arial" pitchFamily="34" charset="0"/>
              </a:rPr>
              <a:t>Project Management Institute (PMI)</a:t>
            </a:r>
          </a:p>
          <a:p>
            <a:pPr marL="533400" indent="-533400">
              <a:buFont typeface="Arial Unicode MS" pitchFamily="34" charset="-128"/>
              <a:buChar char="▶"/>
            </a:pPr>
            <a:r>
              <a:rPr lang="en-US" altLang="en-US" sz="2800" smtClean="0">
                <a:latin typeface="Arial" pitchFamily="34" charset="0"/>
                <a:cs typeface="Arial" pitchFamily="34" charset="0"/>
              </a:rPr>
              <a:t>Council of Supply Chain Management Professionals</a:t>
            </a:r>
          </a:p>
          <a:p>
            <a:pPr marL="533400" indent="-533400">
              <a:buFont typeface="Arial Unicode MS" pitchFamily="34" charset="-128"/>
              <a:buChar char="▶"/>
            </a:pPr>
            <a:r>
              <a:rPr lang="en-US" altLang="en-US" sz="2800" smtClean="0">
                <a:latin typeface="Arial" pitchFamily="34" charset="0"/>
                <a:cs typeface="Arial" pitchFamily="34" charset="0"/>
              </a:rPr>
              <a:t>Charter Institute of Purchasing and Supply (CIPS)</a:t>
            </a:r>
          </a:p>
        </p:txBody>
      </p:sp>
    </p:spTree>
  </p:cSld>
  <p:clrMapOvr>
    <a:masterClrMapping/>
  </p:clrMapOvr>
  <p:transition>
    <p:pull dir="l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85800" y="352426"/>
            <a:ext cx="7772400" cy="613172"/>
          </a:xfrm>
        </p:spPr>
        <p:txBody>
          <a:bodyPr>
            <a:normAutofit/>
          </a:bodyPr>
          <a:lstStyle/>
          <a:p>
            <a:pPr>
              <a:lnSpc>
                <a:spcPct val="80000"/>
              </a:lnSpc>
            </a:pPr>
            <a:r>
              <a:rPr lang="en-US" altLang="en-US" smtClean="0">
                <a:latin typeface="Arial" pitchFamily="34" charset="0"/>
                <a:cs typeface="Arial" pitchFamily="34" charset="0"/>
              </a:rPr>
              <a:t>Event Nyata pada MO</a:t>
            </a:r>
            <a:endParaRPr lang="en-US" altLang="en-US" sz="3200" smtClean="0">
              <a:solidFill>
                <a:srgbClr val="33CC33"/>
              </a:solidFill>
              <a:latin typeface="Arial" pitchFamily="34" charset="0"/>
              <a:cs typeface="Arial"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7400" y="951310"/>
            <a:ext cx="7581900" cy="3706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Text Box 4"/>
          <p:cNvSpPr txBox="1">
            <a:spLocks noChangeArrowheads="1"/>
          </p:cNvSpPr>
          <p:nvPr/>
        </p:nvSpPr>
        <p:spPr bwMode="auto">
          <a:xfrm>
            <a:off x="7459663" y="4452937"/>
            <a:ext cx="11544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a:latin typeface="Arial" pitchFamily="34" charset="0"/>
              </a:rPr>
              <a:t>Figure </a:t>
            </a:r>
            <a:r>
              <a:rPr lang="en-AU" altLang="en-US" sz="1600" b="1">
                <a:solidFill>
                  <a:schemeClr val="tx2"/>
                </a:solidFill>
                <a:latin typeface="Arial" pitchFamily="34" charset="0"/>
              </a:rPr>
              <a:t>1.4</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22" presetClass="entr" presetSubtype="8" fill="hold" grpId="0" nodeType="afterEffect">
                                  <p:stCondLst>
                                    <p:cond delay="1000"/>
                                  </p:stCondLst>
                                  <p:childTnLst>
                                    <p:set>
                                      <p:cBhvr>
                                        <p:cTn id="11" dur="1" fill="hold">
                                          <p:stCondLst>
                                            <p:cond delay="0"/>
                                          </p:stCondLst>
                                        </p:cTn>
                                        <p:tgtEl>
                                          <p:spTgt spid="60420"/>
                                        </p:tgtEl>
                                        <p:attrNameLst>
                                          <p:attrName>style.visibility</p:attrName>
                                        </p:attrNameLst>
                                      </p:cBhvr>
                                      <p:to>
                                        <p:strVal val="visible"/>
                                      </p:to>
                                    </p:set>
                                    <p:animEffect transition="in" filter="wipe(left)">
                                      <p:cBhvr>
                                        <p:cTn id="12" dur="1000"/>
                                        <p:tgtEl>
                                          <p:spTgt spid="60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0"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73100" y="409575"/>
            <a:ext cx="7772400" cy="614363"/>
          </a:xfrm>
        </p:spPr>
        <p:txBody>
          <a:bodyPr lIns="91427" tIns="45713" rIns="91427" bIns="45713"/>
          <a:lstStyle/>
          <a:p>
            <a:pPr>
              <a:lnSpc>
                <a:spcPct val="70000"/>
              </a:lnSpc>
            </a:pPr>
            <a:r>
              <a:rPr lang="en-US" altLang="en-US" smtClean="0">
                <a:latin typeface="Arial" pitchFamily="34" charset="0"/>
                <a:cs typeface="Arial" pitchFamily="34" charset="0"/>
              </a:rPr>
              <a:t>Warisan MO</a:t>
            </a:r>
          </a:p>
        </p:txBody>
      </p:sp>
      <p:sp>
        <p:nvSpPr>
          <p:cNvPr id="62467" name="Text Box 3"/>
          <p:cNvSpPr txBox="1">
            <a:spLocks noChangeArrowheads="1"/>
          </p:cNvSpPr>
          <p:nvPr/>
        </p:nvSpPr>
        <p:spPr bwMode="auto">
          <a:xfrm>
            <a:off x="873126" y="1320403"/>
            <a:ext cx="7407275" cy="302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marL="457200" indent="-457200"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Aft>
                <a:spcPts val="600"/>
              </a:spcAft>
              <a:buClr>
                <a:srgbClr val="FFFF00"/>
              </a:buClr>
              <a:buFont typeface="Wingdings" pitchFamily="2" charset="2"/>
              <a:buChar char="§"/>
            </a:pPr>
            <a:r>
              <a:rPr lang="en-US" altLang="en-US" sz="2000">
                <a:latin typeface="Arial" pitchFamily="34" charset="0"/>
                <a:ea typeface="MS PGothic" pitchFamily="34" charset="-128"/>
              </a:rPr>
              <a:t>Division of labor (Adam Smith 1776; Charles Babbage 1852)</a:t>
            </a:r>
          </a:p>
          <a:p>
            <a:pPr>
              <a:spcAft>
                <a:spcPts val="600"/>
              </a:spcAft>
              <a:buClr>
                <a:srgbClr val="FFFF00"/>
              </a:buClr>
              <a:buFont typeface="Wingdings" pitchFamily="2" charset="2"/>
              <a:buChar char="§"/>
            </a:pPr>
            <a:r>
              <a:rPr lang="en-US" altLang="en-US" sz="2000">
                <a:latin typeface="Arial" pitchFamily="34" charset="0"/>
                <a:ea typeface="MS PGothic" pitchFamily="34" charset="-128"/>
              </a:rPr>
              <a:t>Standardized parts (Whitney 1800)</a:t>
            </a:r>
          </a:p>
          <a:p>
            <a:pPr>
              <a:spcAft>
                <a:spcPts val="600"/>
              </a:spcAft>
              <a:buClr>
                <a:srgbClr val="FFFF00"/>
              </a:buClr>
              <a:buFont typeface="Wingdings" pitchFamily="2" charset="2"/>
              <a:buChar char="§"/>
            </a:pPr>
            <a:r>
              <a:rPr lang="en-US" altLang="en-US" sz="2000">
                <a:latin typeface="Arial" pitchFamily="34" charset="0"/>
                <a:ea typeface="MS PGothic" pitchFamily="34" charset="-128"/>
              </a:rPr>
              <a:t>Scientific Management (Taylor 1881)</a:t>
            </a:r>
          </a:p>
          <a:p>
            <a:pPr>
              <a:spcAft>
                <a:spcPts val="600"/>
              </a:spcAft>
              <a:buClr>
                <a:srgbClr val="FFFF00"/>
              </a:buClr>
              <a:buFont typeface="Wingdings" pitchFamily="2" charset="2"/>
              <a:buChar char="§"/>
            </a:pPr>
            <a:r>
              <a:rPr lang="en-US" altLang="en-US" sz="2000">
                <a:latin typeface="Arial" pitchFamily="34" charset="0"/>
                <a:ea typeface="MS PGothic" pitchFamily="34" charset="-128"/>
              </a:rPr>
              <a:t>Coordinated assembly line (Ford/ Sorenson 1913)</a:t>
            </a:r>
          </a:p>
          <a:p>
            <a:pPr>
              <a:spcAft>
                <a:spcPts val="600"/>
              </a:spcAft>
              <a:buClr>
                <a:srgbClr val="FFFF00"/>
              </a:buClr>
              <a:buFont typeface="Wingdings" pitchFamily="2" charset="2"/>
              <a:buChar char="§"/>
            </a:pPr>
            <a:r>
              <a:rPr lang="en-US" altLang="en-US" sz="2000">
                <a:latin typeface="Arial" pitchFamily="34" charset="0"/>
                <a:ea typeface="MS PGothic" pitchFamily="34" charset="-128"/>
              </a:rPr>
              <a:t>Gantt charts (Gantt 1916)</a:t>
            </a:r>
          </a:p>
          <a:p>
            <a:pPr>
              <a:spcAft>
                <a:spcPts val="600"/>
              </a:spcAft>
              <a:buClr>
                <a:srgbClr val="FFFF00"/>
              </a:buClr>
              <a:buFont typeface="Wingdings" pitchFamily="2" charset="2"/>
              <a:buChar char="§"/>
            </a:pPr>
            <a:r>
              <a:rPr lang="en-US" altLang="en-US" sz="2000">
                <a:latin typeface="Arial" pitchFamily="34" charset="0"/>
                <a:ea typeface="MS PGothic" pitchFamily="34" charset="-128"/>
              </a:rPr>
              <a:t>Motion study (Frank and Lillian Gilbreth 1922)</a:t>
            </a:r>
          </a:p>
          <a:p>
            <a:pPr>
              <a:spcAft>
                <a:spcPts val="600"/>
              </a:spcAft>
              <a:buClr>
                <a:srgbClr val="FFFF00"/>
              </a:buClr>
              <a:buFont typeface="Wingdings" pitchFamily="2" charset="2"/>
              <a:buChar char="§"/>
            </a:pPr>
            <a:r>
              <a:rPr lang="en-US" altLang="en-US" sz="2000">
                <a:latin typeface="Arial" pitchFamily="34" charset="0"/>
                <a:ea typeface="MS PGothic" pitchFamily="34" charset="-128"/>
              </a:rPr>
              <a:t>Quality control (Shewhart 1924; Deming 1950)</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2467"/>
                                        </p:tgtEl>
                                        <p:attrNameLst>
                                          <p:attrName>style.visibility</p:attrName>
                                        </p:attrNameLst>
                                      </p:cBhvr>
                                      <p:to>
                                        <p:strVal val="visible"/>
                                      </p:to>
                                    </p:set>
                                    <p:animEffect transition="in" filter="strips(downRight)">
                                      <p:cBhvr>
                                        <p:cTn id="7" dur="1000"/>
                                        <p:tgtEl>
                                          <p:spTgt spid="62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673100" y="409575"/>
            <a:ext cx="7772400" cy="614363"/>
          </a:xfrm>
        </p:spPr>
        <p:txBody>
          <a:bodyPr lIns="91427" tIns="45713" rIns="91427" bIns="45713"/>
          <a:lstStyle/>
          <a:p>
            <a:pPr>
              <a:lnSpc>
                <a:spcPct val="70000"/>
              </a:lnSpc>
            </a:pPr>
            <a:r>
              <a:rPr lang="en-US" altLang="en-US" smtClean="0">
                <a:latin typeface="Arial" pitchFamily="34" charset="0"/>
                <a:cs typeface="Arial" pitchFamily="34" charset="0"/>
              </a:rPr>
              <a:t>The Heritage of OM</a:t>
            </a:r>
          </a:p>
        </p:txBody>
      </p:sp>
      <p:sp>
        <p:nvSpPr>
          <p:cNvPr id="64515" name="Text Box 3"/>
          <p:cNvSpPr txBox="1">
            <a:spLocks noChangeArrowheads="1"/>
          </p:cNvSpPr>
          <p:nvPr/>
        </p:nvSpPr>
        <p:spPr bwMode="auto">
          <a:xfrm>
            <a:off x="1163639" y="1202532"/>
            <a:ext cx="7248525" cy="3486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marL="444500" indent="-444500"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Aft>
                <a:spcPts val="600"/>
              </a:spcAft>
              <a:buClr>
                <a:srgbClr val="FFFF00"/>
              </a:buClr>
              <a:buFont typeface="Wingdings" pitchFamily="2" charset="2"/>
              <a:buChar char="§"/>
            </a:pPr>
            <a:r>
              <a:rPr lang="en-US" altLang="en-US" sz="2000">
                <a:latin typeface="Arial" pitchFamily="34" charset="0"/>
                <a:ea typeface="MS PGothic" pitchFamily="34" charset="-128"/>
              </a:rPr>
              <a:t>Computer (Atanasoff 1938)</a:t>
            </a:r>
          </a:p>
          <a:p>
            <a:pPr>
              <a:spcAft>
                <a:spcPts val="600"/>
              </a:spcAft>
              <a:buClr>
                <a:srgbClr val="FFFF00"/>
              </a:buClr>
              <a:buFont typeface="Wingdings" pitchFamily="2" charset="2"/>
              <a:buChar char="§"/>
            </a:pPr>
            <a:r>
              <a:rPr lang="en-US" altLang="en-US" sz="2000">
                <a:latin typeface="Arial" pitchFamily="34" charset="0"/>
                <a:ea typeface="MS PGothic" pitchFamily="34" charset="-128"/>
              </a:rPr>
              <a:t>CPM/PERT (DuPont 1957, Navy 1958)</a:t>
            </a:r>
          </a:p>
          <a:p>
            <a:pPr>
              <a:spcAft>
                <a:spcPts val="600"/>
              </a:spcAft>
              <a:buClr>
                <a:srgbClr val="FFFF00"/>
              </a:buClr>
              <a:buFont typeface="Wingdings" pitchFamily="2" charset="2"/>
              <a:buChar char="§"/>
            </a:pPr>
            <a:r>
              <a:rPr lang="en-US" altLang="en-US" sz="2000">
                <a:latin typeface="Arial" pitchFamily="34" charset="0"/>
                <a:ea typeface="MS PGothic" pitchFamily="34" charset="-128"/>
              </a:rPr>
              <a:t>Material requirements planning (Orlicky 1960)</a:t>
            </a:r>
          </a:p>
          <a:p>
            <a:pPr>
              <a:spcAft>
                <a:spcPts val="600"/>
              </a:spcAft>
              <a:buClr>
                <a:srgbClr val="FFFF00"/>
              </a:buClr>
              <a:buFont typeface="Wingdings" pitchFamily="2" charset="2"/>
              <a:buChar char="§"/>
            </a:pPr>
            <a:r>
              <a:rPr lang="en-US" altLang="en-US" sz="2000">
                <a:latin typeface="Arial" pitchFamily="34" charset="0"/>
                <a:ea typeface="MS PGothic" pitchFamily="34" charset="-128"/>
              </a:rPr>
              <a:t>Computer aided design (CAD 1970)</a:t>
            </a:r>
          </a:p>
          <a:p>
            <a:pPr>
              <a:spcAft>
                <a:spcPts val="600"/>
              </a:spcAft>
              <a:buClr>
                <a:srgbClr val="FFFF00"/>
              </a:buClr>
              <a:buFont typeface="Wingdings" pitchFamily="2" charset="2"/>
              <a:buChar char="§"/>
            </a:pPr>
            <a:r>
              <a:rPr lang="en-US" altLang="en-US" sz="2000">
                <a:latin typeface="Arial" pitchFamily="34" charset="0"/>
                <a:ea typeface="MS PGothic" pitchFamily="34" charset="-128"/>
              </a:rPr>
              <a:t>Flexible manufacturing system (FMS 1975)</a:t>
            </a:r>
          </a:p>
          <a:p>
            <a:pPr>
              <a:spcAft>
                <a:spcPts val="600"/>
              </a:spcAft>
              <a:buClr>
                <a:srgbClr val="FFFF00"/>
              </a:buClr>
              <a:buFont typeface="Wingdings" pitchFamily="2" charset="2"/>
              <a:buChar char="§"/>
            </a:pPr>
            <a:r>
              <a:rPr lang="en-US" altLang="en-US" sz="2000">
                <a:latin typeface="Arial" pitchFamily="34" charset="0"/>
                <a:ea typeface="MS PGothic" pitchFamily="34" charset="-128"/>
              </a:rPr>
              <a:t>Baldrige Quality Awards (1980)</a:t>
            </a:r>
          </a:p>
          <a:p>
            <a:pPr>
              <a:spcAft>
                <a:spcPts val="600"/>
              </a:spcAft>
              <a:buClr>
                <a:srgbClr val="FFFF00"/>
              </a:buClr>
              <a:buFont typeface="Wingdings" pitchFamily="2" charset="2"/>
              <a:buChar char="§"/>
            </a:pPr>
            <a:r>
              <a:rPr lang="en-US" altLang="en-US" sz="2000">
                <a:latin typeface="Arial" pitchFamily="34" charset="0"/>
                <a:ea typeface="MS PGothic" pitchFamily="34" charset="-128"/>
              </a:rPr>
              <a:t>Computer integrated manufacturing (1990)</a:t>
            </a:r>
          </a:p>
          <a:p>
            <a:pPr>
              <a:spcAft>
                <a:spcPts val="600"/>
              </a:spcAft>
              <a:buClr>
                <a:srgbClr val="FFFF00"/>
              </a:buClr>
              <a:buFont typeface="Wingdings" pitchFamily="2" charset="2"/>
              <a:buChar char="§"/>
            </a:pPr>
            <a:r>
              <a:rPr lang="en-US" altLang="en-US" sz="2000">
                <a:latin typeface="Arial" pitchFamily="34" charset="0"/>
                <a:ea typeface="MS PGothic" pitchFamily="34" charset="-128"/>
              </a:rPr>
              <a:t>Globalization (1992)</a:t>
            </a:r>
          </a:p>
          <a:p>
            <a:pPr>
              <a:spcAft>
                <a:spcPts val="600"/>
              </a:spcAft>
              <a:buClr>
                <a:srgbClr val="FFFF00"/>
              </a:buClr>
              <a:buFont typeface="Wingdings" pitchFamily="2" charset="2"/>
              <a:buChar char="§"/>
            </a:pPr>
            <a:r>
              <a:rPr lang="en-US" altLang="en-US" sz="2000">
                <a:latin typeface="Arial" pitchFamily="34" charset="0"/>
                <a:ea typeface="MS PGothic" pitchFamily="34" charset="-128"/>
              </a:rPr>
              <a:t>Internet (1995)</a:t>
            </a:r>
          </a:p>
        </p:txBody>
      </p:sp>
    </p:spTree>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4515"/>
                                        </p:tgtEl>
                                        <p:attrNameLst>
                                          <p:attrName>style.visibility</p:attrName>
                                        </p:attrNameLst>
                                      </p:cBhvr>
                                      <p:to>
                                        <p:strVal val="visible"/>
                                      </p:to>
                                    </p:set>
                                    <p:animEffect transition="in" filter="strips(downRight)">
                                      <p:cBhvr>
                                        <p:cTn id="7" dur="1000"/>
                                        <p:tgtEl>
                                          <p:spTgt spid="645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73100" y="390526"/>
            <a:ext cx="7772400" cy="640556"/>
          </a:xfrm>
        </p:spPr>
        <p:txBody>
          <a:bodyPr>
            <a:normAutofit fontScale="90000"/>
          </a:bodyPr>
          <a:lstStyle/>
          <a:p>
            <a:r>
              <a:rPr lang="en-US" altLang="en-US" smtClean="0">
                <a:latin typeface="Arial" pitchFamily="34" charset="0"/>
                <a:cs typeface="Arial" pitchFamily="34" charset="0"/>
              </a:rPr>
              <a:t>Eli Whitney</a:t>
            </a:r>
          </a:p>
        </p:txBody>
      </p:sp>
      <p:sp>
        <p:nvSpPr>
          <p:cNvPr id="66563" name="Rectangle 3"/>
          <p:cNvSpPr>
            <a:spLocks noChangeArrowheads="1"/>
          </p:cNvSpPr>
          <p:nvPr/>
        </p:nvSpPr>
        <p:spPr bwMode="auto">
          <a:xfrm>
            <a:off x="831851" y="1323975"/>
            <a:ext cx="7478713"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533400" indent="-533400">
              <a:defRPr>
                <a:solidFill>
                  <a:schemeClr val="tx1"/>
                </a:solidFill>
                <a:latin typeface="Calibri" pitchFamily="34" charset="0"/>
                <a:cs typeface="Arial" pitchFamily="34" charset="0"/>
              </a:defRPr>
            </a:lvl1pPr>
            <a:lvl2pPr marL="1168400"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Font typeface="Wingdings" pitchFamily="2" charset="2"/>
              <a:buChar char="§"/>
            </a:pPr>
            <a:r>
              <a:rPr lang="en-US" altLang="en-US" sz="2000">
                <a:latin typeface="Arial" pitchFamily="34" charset="0"/>
              </a:rPr>
              <a:t>Born 1765; died 1825</a:t>
            </a:r>
          </a:p>
          <a:p>
            <a:pPr>
              <a:lnSpc>
                <a:spcPct val="90000"/>
              </a:lnSpc>
              <a:spcAft>
                <a:spcPts val="1200"/>
              </a:spcAft>
              <a:buClr>
                <a:srgbClr val="BF0922"/>
              </a:buClr>
              <a:buFont typeface="Wingdings" pitchFamily="2" charset="2"/>
              <a:buChar char="§"/>
            </a:pPr>
            <a:r>
              <a:rPr lang="en-US" altLang="en-US" sz="2000">
                <a:latin typeface="Arial" pitchFamily="34" charset="0"/>
              </a:rPr>
              <a:t>In 1798, received government contract to make 10,000 muskets</a:t>
            </a:r>
          </a:p>
          <a:p>
            <a:pPr>
              <a:lnSpc>
                <a:spcPct val="90000"/>
              </a:lnSpc>
              <a:spcAft>
                <a:spcPts val="1200"/>
              </a:spcAft>
              <a:buClr>
                <a:srgbClr val="BF0922"/>
              </a:buClr>
              <a:buFont typeface="Wingdings" pitchFamily="2" charset="2"/>
              <a:buChar char="§"/>
            </a:pPr>
            <a:r>
              <a:rPr lang="en-US" altLang="en-US" sz="2000">
                <a:latin typeface="Arial" pitchFamily="34" charset="0"/>
              </a:rPr>
              <a:t>Showed that machine tools could make standardized parts to exact specifications</a:t>
            </a:r>
          </a:p>
          <a:p>
            <a:pPr lvl="1">
              <a:lnSpc>
                <a:spcPct val="90000"/>
              </a:lnSpc>
              <a:spcAft>
                <a:spcPts val="1200"/>
              </a:spcAft>
              <a:buClr>
                <a:srgbClr val="BF0922"/>
              </a:buClr>
              <a:buFont typeface="Wingdings" pitchFamily="2" charset="2"/>
              <a:buChar char="§"/>
            </a:pPr>
            <a:r>
              <a:rPr lang="en-US" altLang="en-US" sz="2000">
                <a:latin typeface="Arial" pitchFamily="34" charset="0"/>
              </a:rPr>
              <a:t>Musket parts could be used in any musket</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6563"/>
                                        </p:tgtEl>
                                        <p:attrNameLst>
                                          <p:attrName>style.visibility</p:attrName>
                                        </p:attrNameLst>
                                      </p:cBhvr>
                                      <p:to>
                                        <p:strVal val="visible"/>
                                      </p:to>
                                    </p:set>
                                    <p:animEffect transition="in" filter="strips(downRight)">
                                      <p:cBhvr>
                                        <p:cTn id="7" dur="1000"/>
                                        <p:tgtEl>
                                          <p:spTgt spid="66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73100" y="428625"/>
            <a:ext cx="7772400" cy="658416"/>
          </a:xfrm>
        </p:spPr>
        <p:txBody>
          <a:bodyPr>
            <a:normAutofit fontScale="90000"/>
          </a:bodyPr>
          <a:lstStyle/>
          <a:p>
            <a:r>
              <a:rPr lang="en-US" altLang="en-US" smtClean="0">
                <a:latin typeface="Arial" pitchFamily="34" charset="0"/>
                <a:cs typeface="Arial" pitchFamily="34" charset="0"/>
              </a:rPr>
              <a:t>Frederick W. Taylor</a:t>
            </a:r>
          </a:p>
        </p:txBody>
      </p:sp>
      <p:sp>
        <p:nvSpPr>
          <p:cNvPr id="68611" name="Rectangle 3"/>
          <p:cNvSpPr>
            <a:spLocks noChangeArrowheads="1"/>
          </p:cNvSpPr>
          <p:nvPr/>
        </p:nvSpPr>
        <p:spPr bwMode="auto">
          <a:xfrm>
            <a:off x="830264" y="1333501"/>
            <a:ext cx="7481887" cy="345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533400" indent="-533400">
              <a:defRPr>
                <a:solidFill>
                  <a:schemeClr val="tx1"/>
                </a:solidFill>
                <a:latin typeface="Calibri" pitchFamily="34" charset="0"/>
                <a:cs typeface="Arial" pitchFamily="34" charset="0"/>
              </a:defRPr>
            </a:lvl1pPr>
            <a:lvl2pPr marL="1168400"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spcAft>
                <a:spcPts val="600"/>
              </a:spcAft>
              <a:buClr>
                <a:srgbClr val="FFFF00"/>
              </a:buClr>
              <a:buFont typeface="Wingdings" pitchFamily="2" charset="2"/>
              <a:buChar char="§"/>
            </a:pPr>
            <a:r>
              <a:rPr lang="en-US" altLang="en-US" sz="2000">
                <a:latin typeface="Arial" pitchFamily="34" charset="0"/>
              </a:rPr>
              <a:t>Born 1856; died 1915</a:t>
            </a:r>
          </a:p>
          <a:p>
            <a:pPr>
              <a:spcAft>
                <a:spcPts val="600"/>
              </a:spcAft>
              <a:buClr>
                <a:srgbClr val="FFFF00"/>
              </a:buClr>
              <a:buFont typeface="Wingdings" pitchFamily="2" charset="2"/>
              <a:buChar char="§"/>
            </a:pPr>
            <a:r>
              <a:rPr lang="en-US" altLang="en-US" sz="2000">
                <a:latin typeface="Arial" pitchFamily="34" charset="0"/>
              </a:rPr>
              <a:t>Known as ‘father of scientific management’</a:t>
            </a:r>
          </a:p>
          <a:p>
            <a:pPr>
              <a:spcAft>
                <a:spcPts val="600"/>
              </a:spcAft>
              <a:buClr>
                <a:srgbClr val="FFFF00"/>
              </a:buClr>
              <a:buFont typeface="Wingdings" pitchFamily="2" charset="2"/>
              <a:buChar char="§"/>
            </a:pPr>
            <a:r>
              <a:rPr lang="en-US" altLang="en-US" sz="2000">
                <a:latin typeface="Arial" pitchFamily="34" charset="0"/>
              </a:rPr>
              <a:t>In 1881, as chief engineer for Midvale Steel, studied how tasks were done</a:t>
            </a:r>
          </a:p>
          <a:p>
            <a:pPr lvl="1">
              <a:spcAft>
                <a:spcPts val="600"/>
              </a:spcAft>
              <a:buClr>
                <a:srgbClr val="FFFF00"/>
              </a:buClr>
              <a:buFont typeface="Wingdings" pitchFamily="2" charset="2"/>
              <a:buChar char="§"/>
            </a:pPr>
            <a:r>
              <a:rPr lang="en-US" altLang="en-US" sz="2000">
                <a:latin typeface="Arial" pitchFamily="34" charset="0"/>
              </a:rPr>
              <a:t>Began first motion and time studies</a:t>
            </a:r>
          </a:p>
          <a:p>
            <a:pPr>
              <a:spcAft>
                <a:spcPts val="600"/>
              </a:spcAft>
              <a:buClr>
                <a:srgbClr val="FFFF00"/>
              </a:buClr>
              <a:buFont typeface="Wingdings" pitchFamily="2" charset="2"/>
              <a:buChar char="§"/>
            </a:pPr>
            <a:r>
              <a:rPr lang="en-US" altLang="en-US" sz="2000">
                <a:latin typeface="Arial" pitchFamily="34" charset="0"/>
              </a:rPr>
              <a:t>Created efficiency principles</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8611"/>
                                        </p:tgtEl>
                                        <p:attrNameLst>
                                          <p:attrName>style.visibility</p:attrName>
                                        </p:attrNameLst>
                                      </p:cBhvr>
                                      <p:to>
                                        <p:strVal val="visible"/>
                                      </p:to>
                                    </p:set>
                                    <p:animEffect transition="in" filter="strips(downRight)">
                                      <p:cBhvr>
                                        <p:cTn id="7" dur="1000"/>
                                        <p:tgtEl>
                                          <p:spTgt spid="68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73100" y="419101"/>
            <a:ext cx="7772400" cy="631031"/>
          </a:xfrm>
        </p:spPr>
        <p:txBody>
          <a:bodyPr/>
          <a:lstStyle/>
          <a:p>
            <a:pPr>
              <a:lnSpc>
                <a:spcPct val="80000"/>
              </a:lnSpc>
            </a:pPr>
            <a:r>
              <a:rPr lang="en-US" altLang="en-US" smtClean="0">
                <a:latin typeface="Arial" pitchFamily="34" charset="0"/>
                <a:cs typeface="Arial" pitchFamily="34" charset="0"/>
              </a:rPr>
              <a:t>Taylor’s Principles</a:t>
            </a:r>
          </a:p>
        </p:txBody>
      </p:sp>
      <p:sp>
        <p:nvSpPr>
          <p:cNvPr id="75778" name="Rectangle 3"/>
          <p:cNvSpPr>
            <a:spLocks noGrp="1" noChangeArrowheads="1"/>
          </p:cNvSpPr>
          <p:nvPr>
            <p:ph idx="1"/>
          </p:nvPr>
        </p:nvSpPr>
        <p:spPr>
          <a:xfrm>
            <a:off x="673101" y="1298973"/>
            <a:ext cx="7127875" cy="901303"/>
          </a:xfrm>
        </p:spPr>
        <p:txBody>
          <a:bodyPr>
            <a:normAutofit lnSpcReduction="10000"/>
          </a:bodyPr>
          <a:lstStyle/>
          <a:p>
            <a:pPr marL="0" indent="0">
              <a:buFont typeface="Arial Unicode MS" pitchFamily="34" charset="-128"/>
              <a:buNone/>
            </a:pPr>
            <a:r>
              <a:rPr lang="en-US" altLang="en-US" b="1" smtClean="0">
                <a:solidFill>
                  <a:schemeClr val="accent1"/>
                </a:solidFill>
                <a:latin typeface="Arial" pitchFamily="34" charset="0"/>
                <a:cs typeface="Arial" pitchFamily="34" charset="0"/>
              </a:rPr>
              <a:t>Manajemen harus Bertanggungjawab Lebih besar untuk:</a:t>
            </a:r>
          </a:p>
        </p:txBody>
      </p:sp>
      <p:sp>
        <p:nvSpPr>
          <p:cNvPr id="70660" name="Text Box 4"/>
          <p:cNvSpPr txBox="1">
            <a:spLocks noChangeArrowheads="1"/>
          </p:cNvSpPr>
          <p:nvPr/>
        </p:nvSpPr>
        <p:spPr bwMode="auto">
          <a:xfrm>
            <a:off x="1163639" y="2266951"/>
            <a:ext cx="6891337"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spcAft>
                <a:spcPts val="600"/>
              </a:spcAft>
              <a:buClr>
                <a:srgbClr val="FFFF00"/>
              </a:buClr>
              <a:buSzPct val="100000"/>
              <a:buFont typeface="Wingdings" pitchFamily="2" charset="2"/>
              <a:buChar char="§"/>
            </a:pPr>
            <a:r>
              <a:rPr lang="en-US" altLang="en-US" sz="2000" smtClean="0">
                <a:latin typeface="Arial" pitchFamily="34" charset="0"/>
              </a:rPr>
              <a:t>Menyesuaikan karyawan dengan pekerjaan yang benar (the right man in the right place)</a:t>
            </a:r>
            <a:endParaRPr lang="en-US" altLang="en-US" sz="2000">
              <a:latin typeface="Arial" pitchFamily="34" charset="0"/>
            </a:endParaRPr>
          </a:p>
          <a:p>
            <a:pPr lvl="0">
              <a:spcAft>
                <a:spcPts val="600"/>
              </a:spcAft>
              <a:buClr>
                <a:srgbClr val="FFFF00"/>
              </a:buClr>
              <a:buSzPct val="100000"/>
              <a:buFont typeface="Wingdings" pitchFamily="2" charset="2"/>
              <a:buChar char="§"/>
            </a:pPr>
            <a:r>
              <a:rPr lang="en-US" sz="2000" smtClean="0">
                <a:latin typeface="Arial" pitchFamily="34" charset="0"/>
              </a:rPr>
              <a:t>Memberikan </a:t>
            </a:r>
            <a:r>
              <a:rPr lang="en-US" sz="2000">
                <a:latin typeface="Arial" pitchFamily="34" charset="0"/>
              </a:rPr>
              <a:t>pelatihan yang tepat</a:t>
            </a:r>
          </a:p>
          <a:p>
            <a:pPr lvl="0">
              <a:spcAft>
                <a:spcPts val="600"/>
              </a:spcAft>
              <a:buClr>
                <a:srgbClr val="FFFF00"/>
              </a:buClr>
              <a:buSzPct val="100000"/>
              <a:buFont typeface="Wingdings" pitchFamily="2" charset="2"/>
              <a:buChar char="§"/>
            </a:pPr>
            <a:r>
              <a:rPr lang="en-US" sz="2000">
                <a:latin typeface="Arial" pitchFamily="34" charset="0"/>
              </a:rPr>
              <a:t>Menyediakan metode dan alat kerja yang tepat</a:t>
            </a:r>
          </a:p>
          <a:p>
            <a:pPr lvl="0">
              <a:spcAft>
                <a:spcPts val="600"/>
              </a:spcAft>
              <a:buClr>
                <a:srgbClr val="FFFF00"/>
              </a:buClr>
              <a:buSzPct val="100000"/>
              <a:buFont typeface="Wingdings" pitchFamily="2" charset="2"/>
              <a:buChar char="§"/>
            </a:pPr>
            <a:r>
              <a:rPr lang="en-US" sz="2000">
                <a:latin typeface="Arial" pitchFamily="34" charset="0"/>
              </a:rPr>
              <a:t>Menetapkan insentif yang sah untuk pekerjaan yang harus dilakukan</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70660"/>
                                        </p:tgtEl>
                                        <p:attrNameLst>
                                          <p:attrName>style.visibility</p:attrName>
                                        </p:attrNameLst>
                                      </p:cBhvr>
                                      <p:to>
                                        <p:strVal val="visible"/>
                                      </p:to>
                                    </p:set>
                                    <p:animEffect transition="in" filter="strips(downRight)">
                                      <p:cBhvr>
                                        <p:cTn id="7" dur="1000"/>
                                        <p:tgtEl>
                                          <p:spTgt spid="706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73100" y="381000"/>
            <a:ext cx="7772400" cy="606029"/>
          </a:xfrm>
        </p:spPr>
        <p:txBody>
          <a:bodyPr>
            <a:normAutofit fontScale="90000"/>
          </a:bodyPr>
          <a:lstStyle/>
          <a:p>
            <a:r>
              <a:rPr lang="en-US" altLang="en-US" smtClean="0">
                <a:latin typeface="Arial" pitchFamily="34" charset="0"/>
                <a:cs typeface="Arial" pitchFamily="34" charset="0"/>
              </a:rPr>
              <a:t>Frank &amp; Lillian Gilbreth</a:t>
            </a:r>
          </a:p>
        </p:txBody>
      </p:sp>
      <p:sp>
        <p:nvSpPr>
          <p:cNvPr id="72707" name="Rectangle 3"/>
          <p:cNvSpPr>
            <a:spLocks noChangeArrowheads="1"/>
          </p:cNvSpPr>
          <p:nvPr/>
        </p:nvSpPr>
        <p:spPr bwMode="auto">
          <a:xfrm>
            <a:off x="647700" y="1123950"/>
            <a:ext cx="8026400" cy="3558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Font typeface="Wingdings" pitchFamily="2" charset="2"/>
              <a:buChar char="§"/>
            </a:pPr>
            <a:r>
              <a:rPr lang="en-US" altLang="en-US" sz="2000">
                <a:latin typeface="Arial" pitchFamily="34" charset="0"/>
              </a:rPr>
              <a:t>Frank (1868-1924); Lillian (1878-1972)</a:t>
            </a:r>
          </a:p>
          <a:p>
            <a:pPr>
              <a:lnSpc>
                <a:spcPct val="90000"/>
              </a:lnSpc>
              <a:spcAft>
                <a:spcPts val="1200"/>
              </a:spcAft>
              <a:buClr>
                <a:srgbClr val="FFFF00"/>
              </a:buClr>
              <a:buFont typeface="Wingdings" pitchFamily="2" charset="2"/>
              <a:buChar char="§"/>
            </a:pPr>
            <a:r>
              <a:rPr lang="en-US" altLang="en-US" sz="2000" smtClean="0">
                <a:latin typeface="Arial" pitchFamily="34" charset="0"/>
              </a:rPr>
              <a:t>Tim rekayasa suami istri</a:t>
            </a:r>
          </a:p>
          <a:p>
            <a:pPr>
              <a:lnSpc>
                <a:spcPct val="90000"/>
              </a:lnSpc>
              <a:spcAft>
                <a:spcPts val="1200"/>
              </a:spcAft>
              <a:buClr>
                <a:srgbClr val="FFFF00"/>
              </a:buClr>
              <a:buFont typeface="Wingdings" pitchFamily="2" charset="2"/>
              <a:buChar char="§"/>
            </a:pPr>
            <a:r>
              <a:rPr lang="en-US" altLang="en-US" sz="2000" smtClean="0">
                <a:latin typeface="Arial" pitchFamily="34" charset="0"/>
              </a:rPr>
              <a:t>Metode pengukuran kerja dikembangkan lebih lanjut</a:t>
            </a:r>
          </a:p>
          <a:p>
            <a:pPr>
              <a:lnSpc>
                <a:spcPct val="90000"/>
              </a:lnSpc>
              <a:spcAft>
                <a:spcPts val="1200"/>
              </a:spcAft>
              <a:buClr>
                <a:srgbClr val="FFFF00"/>
              </a:buClr>
              <a:buFont typeface="Wingdings" pitchFamily="2" charset="2"/>
              <a:buChar char="§"/>
            </a:pPr>
            <a:r>
              <a:rPr lang="en-US" altLang="en-US" sz="2000" smtClean="0">
                <a:latin typeface="Arial" pitchFamily="34" charset="0"/>
              </a:rPr>
              <a:t>Metode efisiensi terapan ke rumah mereka dan 12 anak</a:t>
            </a:r>
          </a:p>
          <a:p>
            <a:pPr>
              <a:lnSpc>
                <a:spcPct val="90000"/>
              </a:lnSpc>
              <a:spcAft>
                <a:spcPts val="1200"/>
              </a:spcAft>
              <a:buClr>
                <a:srgbClr val="FFFF00"/>
              </a:buClr>
              <a:buFont typeface="Wingdings" pitchFamily="2" charset="2"/>
              <a:buChar char="§"/>
            </a:pPr>
            <a:r>
              <a:rPr lang="en-US" altLang="en-US" sz="2000" smtClean="0">
                <a:latin typeface="Arial" pitchFamily="34" charset="0"/>
              </a:rPr>
              <a:t>Buku dan film: “Cheaper by the Dozen,” “Bells on Their Toes”</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72707"/>
                                        </p:tgtEl>
                                        <p:attrNameLst>
                                          <p:attrName>style.visibility</p:attrName>
                                        </p:attrNameLst>
                                      </p:cBhvr>
                                      <p:to>
                                        <p:strVal val="visible"/>
                                      </p:to>
                                    </p:set>
                                    <p:animEffect transition="in" filter="strips(downRight)">
                                      <p:cBhvr>
                                        <p:cTn id="7" dur="1000"/>
                                        <p:tgtEl>
                                          <p:spTgt spid="727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762001" y="1102519"/>
            <a:ext cx="7713663" cy="3530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533400" indent="-533400">
              <a:defRPr>
                <a:solidFill>
                  <a:schemeClr val="tx1"/>
                </a:solidFill>
                <a:latin typeface="Calibri" pitchFamily="34" charset="0"/>
                <a:cs typeface="Arial" pitchFamily="34" charset="0"/>
              </a:defRPr>
            </a:lvl1pPr>
            <a:lvl2pPr marL="1169988"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Font typeface="Wingdings" pitchFamily="2" charset="2"/>
              <a:buChar char="§"/>
            </a:pPr>
            <a:r>
              <a:rPr lang="en-US" altLang="en-US" sz="2000">
                <a:latin typeface="Arial" pitchFamily="34" charset="0"/>
              </a:rPr>
              <a:t>Born 1863; died 1947</a:t>
            </a:r>
          </a:p>
          <a:p>
            <a:pPr>
              <a:lnSpc>
                <a:spcPct val="90000"/>
              </a:lnSpc>
              <a:spcAft>
                <a:spcPts val="1200"/>
              </a:spcAft>
              <a:buClr>
                <a:srgbClr val="FFFF00"/>
              </a:buClr>
              <a:buFont typeface="Wingdings" pitchFamily="2" charset="2"/>
              <a:buChar char="§"/>
            </a:pPr>
            <a:r>
              <a:rPr lang="en-US" altLang="en-US" sz="2000">
                <a:latin typeface="Arial" pitchFamily="34" charset="0"/>
              </a:rPr>
              <a:t>In 1903, created Ford Motor Company</a:t>
            </a:r>
          </a:p>
          <a:p>
            <a:pPr>
              <a:lnSpc>
                <a:spcPct val="90000"/>
              </a:lnSpc>
              <a:spcAft>
                <a:spcPts val="1200"/>
              </a:spcAft>
              <a:buClr>
                <a:srgbClr val="FFFF00"/>
              </a:buClr>
              <a:buFont typeface="Wingdings" pitchFamily="2" charset="2"/>
              <a:buChar char="§"/>
            </a:pPr>
            <a:r>
              <a:rPr lang="en-US" altLang="en-US" sz="2000">
                <a:latin typeface="Arial" pitchFamily="34" charset="0"/>
              </a:rPr>
              <a:t>In 1913, first used moving assembly line to make Model T</a:t>
            </a:r>
          </a:p>
          <a:p>
            <a:pPr lvl="1">
              <a:lnSpc>
                <a:spcPct val="90000"/>
              </a:lnSpc>
              <a:spcAft>
                <a:spcPts val="1200"/>
              </a:spcAft>
              <a:buClr>
                <a:srgbClr val="FFFF00"/>
              </a:buClr>
              <a:buFont typeface="Wingdings" pitchFamily="2" charset="2"/>
              <a:buChar char="§"/>
            </a:pPr>
            <a:r>
              <a:rPr lang="en-US" altLang="en-US" sz="2000">
                <a:latin typeface="Arial" pitchFamily="34" charset="0"/>
              </a:rPr>
              <a:t>Unfinished product moved by conveyor past work station</a:t>
            </a:r>
          </a:p>
          <a:p>
            <a:pPr>
              <a:lnSpc>
                <a:spcPct val="90000"/>
              </a:lnSpc>
              <a:spcAft>
                <a:spcPts val="1200"/>
              </a:spcAft>
              <a:buClr>
                <a:srgbClr val="FFFF00"/>
              </a:buClr>
              <a:buFont typeface="Wingdings" pitchFamily="2" charset="2"/>
              <a:buChar char="§"/>
            </a:pPr>
            <a:r>
              <a:rPr lang="en-US" altLang="en-US" sz="2000">
                <a:latin typeface="Arial" pitchFamily="34" charset="0"/>
              </a:rPr>
              <a:t>Paid workers very well for 1911 ($5/day!)</a:t>
            </a:r>
          </a:p>
        </p:txBody>
      </p:sp>
      <p:sp>
        <p:nvSpPr>
          <p:cNvPr id="79874" name="Rectangle 3"/>
          <p:cNvSpPr>
            <a:spLocks noGrp="1" noChangeArrowheads="1"/>
          </p:cNvSpPr>
          <p:nvPr>
            <p:ph type="title"/>
          </p:nvPr>
        </p:nvSpPr>
        <p:spPr>
          <a:xfrm>
            <a:off x="673100" y="409575"/>
            <a:ext cx="7772400" cy="639366"/>
          </a:xfrm>
        </p:spPr>
        <p:txBody>
          <a:bodyPr>
            <a:normAutofit fontScale="90000"/>
          </a:bodyPr>
          <a:lstStyle/>
          <a:p>
            <a:r>
              <a:rPr lang="en-US" altLang="en-US" smtClean="0">
                <a:latin typeface="Arial" pitchFamily="34" charset="0"/>
                <a:cs typeface="Arial" pitchFamily="34" charset="0"/>
              </a:rPr>
              <a:t>Henry Ford</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74754"/>
                                        </p:tgtEl>
                                        <p:attrNameLst>
                                          <p:attrName>style.visibility</p:attrName>
                                        </p:attrNameLst>
                                      </p:cBhvr>
                                      <p:to>
                                        <p:strVal val="visible"/>
                                      </p:to>
                                    </p:set>
                                    <p:animEffect transition="in" filter="strips(downRight)">
                                      <p:cBhvr>
                                        <p:cTn id="7" dur="1000"/>
                                        <p:tgtEl>
                                          <p:spTgt spid="747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73100" y="371476"/>
            <a:ext cx="7772400" cy="640556"/>
          </a:xfrm>
        </p:spPr>
        <p:txBody>
          <a:bodyPr>
            <a:normAutofit fontScale="90000"/>
          </a:bodyPr>
          <a:lstStyle/>
          <a:p>
            <a:r>
              <a:rPr lang="en-US" altLang="en-US" smtClean="0">
                <a:latin typeface="Arial" pitchFamily="34" charset="0"/>
                <a:cs typeface="Arial" pitchFamily="34" charset="0"/>
              </a:rPr>
              <a:t>W. Edwards Deming</a:t>
            </a:r>
          </a:p>
        </p:txBody>
      </p:sp>
      <p:sp>
        <p:nvSpPr>
          <p:cNvPr id="76803" name="Rectangle 3"/>
          <p:cNvSpPr>
            <a:spLocks noChangeArrowheads="1"/>
          </p:cNvSpPr>
          <p:nvPr/>
        </p:nvSpPr>
        <p:spPr bwMode="auto">
          <a:xfrm>
            <a:off x="896939" y="1282304"/>
            <a:ext cx="7350125" cy="3277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Font typeface="Arial Unicode MS" pitchFamily="34" charset="-128"/>
              <a:buChar char="▶"/>
            </a:pPr>
            <a:r>
              <a:rPr lang="en-US" altLang="en-US" sz="2000">
                <a:latin typeface="Arial" pitchFamily="34" charset="0"/>
              </a:rPr>
              <a:t>Born 1900; died 1993</a:t>
            </a:r>
          </a:p>
          <a:p>
            <a:pPr>
              <a:lnSpc>
                <a:spcPct val="90000"/>
              </a:lnSpc>
              <a:spcAft>
                <a:spcPts val="1200"/>
              </a:spcAft>
              <a:buClr>
                <a:srgbClr val="BF0922"/>
              </a:buClr>
              <a:buFont typeface="Arial Unicode MS" pitchFamily="34" charset="-128"/>
              <a:buChar char="▶"/>
            </a:pPr>
            <a:r>
              <a:rPr lang="en-US" altLang="en-US" sz="2000">
                <a:latin typeface="Arial" pitchFamily="34" charset="0"/>
              </a:rPr>
              <a:t>Engineer and physicist</a:t>
            </a:r>
          </a:p>
          <a:p>
            <a:pPr>
              <a:lnSpc>
                <a:spcPct val="90000"/>
              </a:lnSpc>
              <a:spcAft>
                <a:spcPts val="1200"/>
              </a:spcAft>
              <a:buClr>
                <a:srgbClr val="BF0922"/>
              </a:buClr>
              <a:buFont typeface="Arial Unicode MS" pitchFamily="34" charset="-128"/>
              <a:buChar char="▶"/>
            </a:pPr>
            <a:r>
              <a:rPr lang="en-US" altLang="en-US" sz="2000">
                <a:latin typeface="Arial" pitchFamily="34" charset="0"/>
              </a:rPr>
              <a:t>Credited with teaching Japan quality control methods in post-WW2</a:t>
            </a:r>
          </a:p>
          <a:p>
            <a:pPr>
              <a:lnSpc>
                <a:spcPct val="90000"/>
              </a:lnSpc>
              <a:spcAft>
                <a:spcPts val="1200"/>
              </a:spcAft>
              <a:buClr>
                <a:srgbClr val="BF0922"/>
              </a:buClr>
              <a:buFont typeface="Arial Unicode MS" pitchFamily="34" charset="-128"/>
              <a:buChar char="▶"/>
            </a:pPr>
            <a:r>
              <a:rPr lang="en-US" altLang="en-US" sz="2000">
                <a:latin typeface="Arial" pitchFamily="34" charset="0"/>
              </a:rPr>
              <a:t>Used statistics to analyze process</a:t>
            </a:r>
          </a:p>
          <a:p>
            <a:pPr>
              <a:lnSpc>
                <a:spcPct val="90000"/>
              </a:lnSpc>
              <a:spcAft>
                <a:spcPts val="1200"/>
              </a:spcAft>
              <a:buClr>
                <a:srgbClr val="BF0922"/>
              </a:buClr>
              <a:buFont typeface="Arial Unicode MS" pitchFamily="34" charset="-128"/>
              <a:buChar char="▶"/>
            </a:pPr>
            <a:r>
              <a:rPr lang="en-US" altLang="en-US" sz="2000">
                <a:latin typeface="Arial" pitchFamily="34" charset="0"/>
              </a:rPr>
              <a:t>His methods involve workers in decisions</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76803"/>
                                        </p:tgtEl>
                                        <p:attrNameLst>
                                          <p:attrName>style.visibility</p:attrName>
                                        </p:attrNameLst>
                                      </p:cBhvr>
                                      <p:to>
                                        <p:strVal val="visible"/>
                                      </p:to>
                                    </p:set>
                                    <p:animEffect transition="in" filter="strips(downRight)">
                                      <p:cBhvr>
                                        <p:cTn id="7" dur="1000"/>
                                        <p:tgtEl>
                                          <p:spTgt spid="76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73100" y="457201"/>
            <a:ext cx="7772400" cy="631031"/>
          </a:xfrm>
        </p:spPr>
        <p:txBody>
          <a:bodyPr>
            <a:normAutofit fontScale="90000"/>
          </a:bodyPr>
          <a:lstStyle/>
          <a:p>
            <a:r>
              <a:rPr lang="en-US" altLang="en-US" smtClean="0">
                <a:latin typeface="Arial" pitchFamily="34" charset="0"/>
                <a:cs typeface="Arial" pitchFamily="34" charset="0"/>
              </a:rPr>
              <a:t>Kontribusi dari</a:t>
            </a:r>
          </a:p>
        </p:txBody>
      </p:sp>
      <p:sp>
        <p:nvSpPr>
          <p:cNvPr id="78851" name="Rectangle 3"/>
          <p:cNvSpPr>
            <a:spLocks noGrp="1" noChangeArrowheads="1"/>
          </p:cNvSpPr>
          <p:nvPr>
            <p:ph idx="1"/>
          </p:nvPr>
        </p:nvSpPr>
        <p:spPr>
          <a:xfrm>
            <a:off x="1665289" y="1434703"/>
            <a:ext cx="5303837" cy="3013472"/>
          </a:xfrm>
        </p:spPr>
        <p:txBody>
          <a:bodyPr rtlCol="0">
            <a:normAutofit/>
          </a:bodyPr>
          <a:lstStyle/>
          <a:p>
            <a:pPr marL="533400" indent="-533400" fontAlgn="auto">
              <a:lnSpc>
                <a:spcPct val="110000"/>
              </a:lnSpc>
              <a:spcBef>
                <a:spcPts val="0"/>
              </a:spcBef>
              <a:defRPr/>
            </a:pPr>
            <a:r>
              <a:rPr lang="en-US" smtClean="0"/>
              <a:t>Faktor manusia</a:t>
            </a:r>
            <a:endParaRPr lang="en-US"/>
          </a:p>
          <a:p>
            <a:pPr marL="533400" indent="-533400" fontAlgn="auto">
              <a:lnSpc>
                <a:spcPct val="110000"/>
              </a:lnSpc>
              <a:spcBef>
                <a:spcPts val="0"/>
              </a:spcBef>
              <a:defRPr/>
            </a:pPr>
            <a:r>
              <a:rPr lang="en-US" smtClean="0"/>
              <a:t>Rekayasa Industrial</a:t>
            </a:r>
            <a:endParaRPr lang="en-US"/>
          </a:p>
          <a:p>
            <a:pPr marL="533400" indent="-533400" fontAlgn="auto">
              <a:lnSpc>
                <a:spcPct val="110000"/>
              </a:lnSpc>
              <a:spcBef>
                <a:spcPts val="0"/>
              </a:spcBef>
              <a:defRPr/>
            </a:pPr>
            <a:r>
              <a:rPr lang="en-US" smtClean="0"/>
              <a:t>Sain Manajemen</a:t>
            </a:r>
            <a:endParaRPr lang="en-US"/>
          </a:p>
          <a:p>
            <a:pPr marL="533400" indent="-533400" fontAlgn="auto">
              <a:lnSpc>
                <a:spcPct val="110000"/>
              </a:lnSpc>
              <a:spcBef>
                <a:spcPts val="0"/>
              </a:spcBef>
              <a:defRPr/>
            </a:pPr>
            <a:r>
              <a:rPr lang="en-US" smtClean="0"/>
              <a:t>Sain Biologi</a:t>
            </a:r>
            <a:endParaRPr lang="en-US"/>
          </a:p>
          <a:p>
            <a:pPr marL="533400" indent="-533400" fontAlgn="auto">
              <a:lnSpc>
                <a:spcPct val="110000"/>
              </a:lnSpc>
              <a:spcBef>
                <a:spcPts val="0"/>
              </a:spcBef>
              <a:defRPr/>
            </a:pPr>
            <a:r>
              <a:rPr lang="en-US" smtClean="0"/>
              <a:t>Sain Fisika</a:t>
            </a:r>
            <a:endParaRPr lang="en-US"/>
          </a:p>
          <a:p>
            <a:pPr marL="533400" indent="-533400" fontAlgn="auto">
              <a:lnSpc>
                <a:spcPct val="110000"/>
              </a:lnSpc>
              <a:spcBef>
                <a:spcPts val="0"/>
              </a:spcBef>
              <a:defRPr/>
            </a:pPr>
            <a:r>
              <a:rPr lang="en-US" smtClean="0"/>
              <a:t>Teknologi Informasi</a:t>
            </a:r>
            <a:endParaRPr lang="en-US"/>
          </a:p>
        </p:txBody>
      </p:sp>
    </p:spTree>
  </p:cSld>
  <p:clrMapOvr>
    <a:masterClrMapping/>
  </p:clrMapOvr>
  <p:transition>
    <p:pull dir="l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a:xfrm>
            <a:off x="457200" y="205978"/>
            <a:ext cx="8229600" cy="1232297"/>
          </a:xfrm>
        </p:spPr>
        <p:txBody>
          <a:bodyPr>
            <a:normAutofit/>
          </a:bodyPr>
          <a:lstStyle/>
          <a:p>
            <a:r>
              <a:rPr lang="en-US" altLang="en-US" smtClean="0">
                <a:latin typeface="Arial" pitchFamily="34" charset="0"/>
                <a:cs typeface="Arial" pitchFamily="34" charset="0"/>
              </a:rPr>
              <a:t>Operasi untuk Barang dan Jasa</a:t>
            </a:r>
          </a:p>
        </p:txBody>
      </p:sp>
      <p:sp>
        <p:nvSpPr>
          <p:cNvPr id="86018" name="Content Placeholder 2"/>
          <p:cNvSpPr>
            <a:spLocks noGrp="1"/>
          </p:cNvSpPr>
          <p:nvPr>
            <p:ph idx="1"/>
          </p:nvPr>
        </p:nvSpPr>
        <p:spPr>
          <a:xfrm>
            <a:off x="622300" y="1581150"/>
            <a:ext cx="7924800" cy="2447925"/>
          </a:xfrm>
        </p:spPr>
        <p:txBody>
          <a:bodyPr>
            <a:normAutofit fontScale="92500" lnSpcReduction="10000"/>
          </a:bodyPr>
          <a:lstStyle/>
          <a:p>
            <a:pPr>
              <a:lnSpc>
                <a:spcPct val="110000"/>
              </a:lnSpc>
              <a:spcBef>
                <a:spcPts val="0"/>
              </a:spcBef>
              <a:spcAft>
                <a:spcPts val="600"/>
              </a:spcAft>
              <a:buClr>
                <a:srgbClr val="FFFF00"/>
              </a:buClr>
              <a:buSzPct val="100000"/>
              <a:buFont typeface="Wingdings" pitchFamily="2" charset="2"/>
              <a:buChar char="§"/>
            </a:pPr>
            <a:r>
              <a:rPr lang="en-US" altLang="en-US" smtClean="0">
                <a:latin typeface="Arial" pitchFamily="34" charset="0"/>
                <a:cs typeface="Arial" pitchFamily="34" charset="0"/>
              </a:rPr>
              <a:t>Manufaktur memproduksi produk berujud, jasa biasanya tidak berujud</a:t>
            </a:r>
          </a:p>
          <a:p>
            <a:pPr>
              <a:lnSpc>
                <a:spcPct val="110000"/>
              </a:lnSpc>
              <a:spcBef>
                <a:spcPts val="0"/>
              </a:spcBef>
              <a:spcAft>
                <a:spcPts val="600"/>
              </a:spcAft>
              <a:buClr>
                <a:srgbClr val="FFFF00"/>
              </a:buClr>
              <a:buSzPct val="100000"/>
              <a:buFont typeface="Wingdings" pitchFamily="2" charset="2"/>
              <a:buChar char="§"/>
            </a:pPr>
            <a:r>
              <a:rPr lang="en-US" altLang="en-US" smtClean="0">
                <a:latin typeface="Arial" pitchFamily="34" charset="0"/>
                <a:cs typeface="Arial" pitchFamily="34" charset="0"/>
              </a:rPr>
              <a:t>Kegiatan operasi seringkali sangat sama</a:t>
            </a:r>
          </a:p>
          <a:p>
            <a:pPr>
              <a:lnSpc>
                <a:spcPct val="110000"/>
              </a:lnSpc>
              <a:spcBef>
                <a:spcPts val="0"/>
              </a:spcBef>
              <a:spcAft>
                <a:spcPts val="600"/>
              </a:spcAft>
              <a:buClr>
                <a:srgbClr val="FFFF00"/>
              </a:buClr>
              <a:buSzPct val="100000"/>
              <a:buFont typeface="Wingdings" pitchFamily="2" charset="2"/>
              <a:buChar char="§"/>
            </a:pPr>
            <a:r>
              <a:rPr lang="en-US" altLang="en-US" smtClean="0">
                <a:latin typeface="Arial" pitchFamily="34" charset="0"/>
                <a:cs typeface="Arial" pitchFamily="34" charset="0"/>
              </a:rPr>
              <a:t>Perpedaannya tidak selalu jelas</a:t>
            </a:r>
          </a:p>
          <a:p>
            <a:pPr>
              <a:lnSpc>
                <a:spcPct val="110000"/>
              </a:lnSpc>
              <a:spcBef>
                <a:spcPts val="0"/>
              </a:spcBef>
              <a:spcAft>
                <a:spcPts val="600"/>
              </a:spcAft>
              <a:buClr>
                <a:srgbClr val="FFFF00"/>
              </a:buClr>
              <a:buSzPct val="100000"/>
              <a:buFont typeface="Wingdings" pitchFamily="2" charset="2"/>
              <a:buChar char="§"/>
            </a:pPr>
            <a:r>
              <a:rPr lang="en-US" altLang="en-US" smtClean="0">
                <a:latin typeface="Arial" pitchFamily="34" charset="0"/>
                <a:cs typeface="Arial" pitchFamily="34" charset="0"/>
              </a:rPr>
              <a:t>Sedikit sekali yang murni jasa</a:t>
            </a:r>
          </a:p>
        </p:txBody>
      </p:sp>
    </p:spTree>
  </p:cSld>
  <p:clrMapOvr>
    <a:masterClrMapping/>
  </p:clrMapOvr>
  <p:transition spd="slow">
    <p:pull dir="l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fontAlgn="auto">
              <a:spcAft>
                <a:spcPts val="0"/>
              </a:spcAft>
              <a:defRPr/>
            </a:pPr>
            <a:r>
              <a:rPr lang="en-US" sz="2400" smtClean="0"/>
              <a:t>Perbedaan antara  Barang dan Jasa</a:t>
            </a: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571664466"/>
              </p:ext>
            </p:extLst>
          </p:nvPr>
        </p:nvGraphicFramePr>
        <p:xfrm>
          <a:off x="368300" y="915475"/>
          <a:ext cx="8470900" cy="4076923"/>
        </p:xfrm>
        <a:graphic>
          <a:graphicData uri="http://schemas.openxmlformats.org/drawingml/2006/table">
            <a:tbl>
              <a:tblPr firstRow="1" bandRow="1">
                <a:tableStyleId>{2D5ABB26-0587-4C30-8999-92F81FD0307C}</a:tableStyleId>
              </a:tblPr>
              <a:tblGrid>
                <a:gridCol w="1402737"/>
                <a:gridCol w="2805475"/>
                <a:gridCol w="4262688"/>
              </a:tblGrid>
              <a:tr h="232202">
                <a:tc>
                  <a:txBody>
                    <a:bodyPr/>
                    <a:lstStyle/>
                    <a:p>
                      <a:r>
                        <a:rPr lang="en-US" sz="1100" b="1" dirty="0" smtClean="0">
                          <a:solidFill>
                            <a:schemeClr val="bg1"/>
                          </a:solidFill>
                        </a:rPr>
                        <a:t>TABLE 1.3</a:t>
                      </a:r>
                      <a:endParaRPr lang="en-US" sz="1100" b="1" dirty="0">
                        <a:solidFill>
                          <a:schemeClr val="bg1"/>
                        </a:solidFill>
                      </a:endParaRPr>
                    </a:p>
                  </a:txBody>
                  <a:tcPr marT="34295" marB="34295">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solidFill>
                      <a:schemeClr val="tx1"/>
                    </a:solidFill>
                  </a:tcPr>
                </a:tc>
                <a:tc>
                  <a:txBody>
                    <a:bodyPr/>
                    <a:lstStyle/>
                    <a:p>
                      <a:endParaRPr lang="en-US" sz="1100" b="1" dirty="0"/>
                    </a:p>
                  </a:txBody>
                  <a:tcPr marT="34295" marB="34295">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100" b="1" dirty="0"/>
                    </a:p>
                  </a:txBody>
                  <a:tcPr marT="34295" marB="34295">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157">
                <a:tc gridSpan="2">
                  <a:txBody>
                    <a:bodyPr/>
                    <a:lstStyle/>
                    <a:p>
                      <a:r>
                        <a:rPr lang="en-US" sz="1100" b="1" smtClean="0">
                          <a:solidFill>
                            <a:srgbClr val="FFFFFF"/>
                          </a:solidFill>
                        </a:rPr>
                        <a:t>KARAKTERISTIK</a:t>
                      </a:r>
                      <a:r>
                        <a:rPr lang="en-US" sz="1100" b="1" baseline="0" smtClean="0">
                          <a:solidFill>
                            <a:srgbClr val="FFFFFF"/>
                          </a:solidFill>
                        </a:rPr>
                        <a:t> JASA</a:t>
                      </a:r>
                      <a:endParaRPr lang="en-US" sz="1100" b="1" dirty="0">
                        <a:solidFill>
                          <a:srgbClr val="FFFFFF"/>
                        </a:solidFill>
                      </a:endParaRPr>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dirty="0"/>
                    </a:p>
                  </a:txBody>
                  <a:tcPr/>
                </a:tc>
                <a:tc>
                  <a:txBody>
                    <a:bodyPr/>
                    <a:lstStyle/>
                    <a:p>
                      <a:r>
                        <a:rPr lang="en-US" sz="1100" b="1" smtClean="0">
                          <a:solidFill>
                            <a:srgbClr val="FFFFFF"/>
                          </a:solidFill>
                        </a:rPr>
                        <a:t>KARAKTERISTIK</a:t>
                      </a:r>
                      <a:r>
                        <a:rPr lang="en-US" sz="1100" b="1" baseline="0" smtClean="0">
                          <a:solidFill>
                            <a:srgbClr val="FFFFFF"/>
                          </a:solidFill>
                        </a:rPr>
                        <a:t> BARANG</a:t>
                      </a:r>
                      <a:endParaRPr lang="en-US" sz="1100" b="1" dirty="0">
                        <a:solidFill>
                          <a:srgbClr val="FFFFFF"/>
                        </a:solidFil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38157">
                <a:tc gridSpan="2">
                  <a:txBody>
                    <a:bodyPr/>
                    <a:lstStyle/>
                    <a:p>
                      <a:r>
                        <a:rPr lang="en-US" sz="1050" b="0" kern="1200" smtClean="0">
                          <a:solidFill>
                            <a:schemeClr val="tx1"/>
                          </a:solidFill>
                          <a:effectLst/>
                          <a:latin typeface="+mn-lt"/>
                          <a:ea typeface="+mn-ea"/>
                          <a:cs typeface="+mn-cs"/>
                        </a:rPr>
                        <a:t>Tidak berujud: Naik</a:t>
                      </a:r>
                      <a:r>
                        <a:rPr lang="en-US" sz="1050" b="0" kern="1200" baseline="0" smtClean="0">
                          <a:solidFill>
                            <a:schemeClr val="tx1"/>
                          </a:solidFill>
                          <a:effectLst/>
                          <a:latin typeface="+mn-lt"/>
                          <a:ea typeface="+mn-ea"/>
                          <a:cs typeface="+mn-cs"/>
                        </a:rPr>
                        <a:t> di kursi maskapai penerbangan</a:t>
                      </a:r>
                      <a:endParaRPr lang="en-US" sz="1050" b="0" dirty="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100" b="1" kern="1200" smtClean="0">
                          <a:solidFill>
                            <a:schemeClr val="tx1"/>
                          </a:solidFill>
                          <a:effectLst/>
                          <a:latin typeface="+mn-lt"/>
                          <a:ea typeface="+mn-ea"/>
                          <a:cs typeface="+mn-cs"/>
                        </a:rPr>
                        <a:t>Berujud: Kursi itu sendiri </a:t>
                      </a:r>
                      <a:endParaRPr lang="en-US" sz="1100" b="1" dirty="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50" b="0" kern="1200" smtClean="0">
                          <a:solidFill>
                            <a:schemeClr val="tx1"/>
                          </a:solidFill>
                          <a:effectLst/>
                          <a:latin typeface="+mn-lt"/>
                          <a:ea typeface="+mn-ea"/>
                          <a:cs typeface="+mn-cs"/>
                        </a:rPr>
                        <a:t>Produksi dan konsumsi terjadi secara simultan (bersamaan): Salon kecantikan menproduksi potongrambut yang dikonsumsi pada</a:t>
                      </a:r>
                      <a:r>
                        <a:rPr lang="en-US" sz="1050" b="0" kern="1200" baseline="0" smtClean="0">
                          <a:solidFill>
                            <a:schemeClr val="tx1"/>
                          </a:solidFill>
                          <a:effectLst/>
                          <a:latin typeface="+mn-lt"/>
                          <a:ea typeface="+mn-ea"/>
                          <a:cs typeface="+mn-cs"/>
                        </a:rPr>
                        <a:t> saat yang bersamaan dengan produksi.</a:t>
                      </a:r>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1" kern="1200" smtClean="0">
                          <a:solidFill>
                            <a:schemeClr val="tx1"/>
                          </a:solidFill>
                          <a:effectLst/>
                          <a:latin typeface="+mn-lt"/>
                          <a:ea typeface="+mn-ea"/>
                          <a:cs typeface="+mn-cs"/>
                        </a:rPr>
                        <a:t>Biasanya produk dapat disimpan dalam persediaan (produk alat kecantikan)</a:t>
                      </a: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67">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50" b="0" kern="1200" smtClean="0">
                          <a:solidFill>
                            <a:schemeClr val="tx1"/>
                          </a:solidFill>
                          <a:effectLst/>
                          <a:latin typeface="+mn-lt"/>
                          <a:ea typeface="+mn-ea"/>
                          <a:cs typeface="+mn-cs"/>
                        </a:rPr>
                        <a:t>Unik: Perusahaan investasi dan rumah sakit masing-masing</a:t>
                      </a:r>
                      <a:r>
                        <a:rPr lang="en-US" sz="1050" b="0" kern="1200" baseline="0" smtClean="0">
                          <a:solidFill>
                            <a:schemeClr val="tx1"/>
                          </a:solidFill>
                          <a:effectLst/>
                          <a:latin typeface="+mn-lt"/>
                          <a:ea typeface="+mn-ea"/>
                          <a:cs typeface="+mn-cs"/>
                        </a:rPr>
                        <a:t> punya keunikan</a:t>
                      </a:r>
                      <a:r>
                        <a:rPr lang="en-US" sz="1050" b="0" kern="1200" smtClean="0">
                          <a:solidFill>
                            <a:schemeClr val="tx1"/>
                          </a:solidFill>
                          <a:effectLst/>
                          <a:latin typeface="+mn-lt"/>
                          <a:ea typeface="+mn-ea"/>
                          <a:cs typeface="+mn-cs"/>
                        </a:rPr>
                        <a:t> </a:t>
                      </a:r>
                      <a:endParaRPr lang="en-US" sz="1050" b="0" dirty="0" smtClean="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r>
                        <a:rPr lang="en-US" sz="1100" b="1" kern="1200" smtClean="0">
                          <a:solidFill>
                            <a:schemeClr val="tx1"/>
                          </a:solidFill>
                          <a:effectLst/>
                          <a:latin typeface="+mn-lt"/>
                          <a:ea typeface="+mn-ea"/>
                          <a:cs typeface="+mn-cs"/>
                        </a:rPr>
                        <a:t>Diproduksi produk yang sama  </a:t>
                      </a:r>
                      <a:r>
                        <a:rPr lang="en-US" sz="1100" b="1" kern="1200" dirty="0" smtClean="0">
                          <a:solidFill>
                            <a:schemeClr val="tx1"/>
                          </a:solidFill>
                          <a:effectLst/>
                          <a:latin typeface="+mn-lt"/>
                          <a:ea typeface="+mn-ea"/>
                          <a:cs typeface="+mn-cs"/>
                        </a:rPr>
                        <a:t>(iPods) </a:t>
                      </a:r>
                      <a:endParaRPr lang="en-US" sz="1100" b="1" dirty="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50" b="0" kern="1200" smtClean="0">
                          <a:solidFill>
                            <a:schemeClr val="tx1"/>
                          </a:solidFill>
                          <a:effectLst/>
                          <a:latin typeface="+mn-lt"/>
                          <a:ea typeface="+mn-ea"/>
                          <a:cs typeface="+mn-cs"/>
                        </a:rPr>
                        <a:t>Interaksi dengan pelanggan tinggi: Kadang-kadang interaksi inilah</a:t>
                      </a:r>
                      <a:r>
                        <a:rPr lang="en-US" sz="1050" b="0" kern="1200" baseline="0" smtClean="0">
                          <a:solidFill>
                            <a:schemeClr val="tx1"/>
                          </a:solidFill>
                          <a:effectLst/>
                          <a:latin typeface="+mn-lt"/>
                          <a:ea typeface="+mn-ea"/>
                          <a:cs typeface="+mn-cs"/>
                        </a:rPr>
                        <a:t> yang dibeli oleh pelanggan</a:t>
                      </a:r>
                    </a:p>
                    <a:p>
                      <a:pPr marL="0" marR="0" indent="0" algn="l" defTabSz="457200" rtl="0" eaLnBrk="1" fontAlgn="auto" latinLnBrk="0" hangingPunct="1">
                        <a:lnSpc>
                          <a:spcPct val="100000"/>
                        </a:lnSpc>
                        <a:spcBef>
                          <a:spcPts val="0"/>
                        </a:spcBef>
                        <a:spcAft>
                          <a:spcPts val="0"/>
                        </a:spcAft>
                        <a:buClrTx/>
                        <a:buSzTx/>
                        <a:buFontTx/>
                        <a:buNone/>
                        <a:tabLst/>
                        <a:defRPr/>
                      </a:pPr>
                      <a:r>
                        <a:rPr lang="en-US" sz="1050" b="0" kern="1200" smtClean="0">
                          <a:solidFill>
                            <a:schemeClr val="tx1"/>
                          </a:solidFill>
                          <a:effectLst/>
                          <a:latin typeface="+mn-lt"/>
                          <a:ea typeface="+mn-ea"/>
                          <a:cs typeface="+mn-cs"/>
                        </a:rPr>
                        <a:t>(</a:t>
                      </a:r>
                      <a:r>
                        <a:rPr lang="en-US" sz="1050" b="0" kern="1200" dirty="0" smtClean="0">
                          <a:solidFill>
                            <a:schemeClr val="tx1"/>
                          </a:solidFill>
                          <a:effectLst/>
                          <a:latin typeface="+mn-lt"/>
                          <a:ea typeface="+mn-ea"/>
                          <a:cs typeface="+mn-cs"/>
                        </a:rPr>
                        <a:t>consulting, education) </a:t>
                      </a:r>
                      <a:endParaRPr lang="en-US" sz="1050" b="0" dirty="0" smtClean="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r>
                        <a:rPr lang="en-US" sz="1100" b="1" kern="1200" smtClean="0">
                          <a:solidFill>
                            <a:schemeClr val="tx1"/>
                          </a:solidFill>
                          <a:effectLst/>
                          <a:latin typeface="+mn-lt"/>
                          <a:ea typeface="+mn-ea"/>
                          <a:cs typeface="+mn-cs"/>
                        </a:rPr>
                        <a:t>Terbatas keterlibatan pelanggan pada proses</a:t>
                      </a:r>
                      <a:r>
                        <a:rPr lang="en-US" sz="1100" b="1" kern="1200" baseline="0" smtClean="0">
                          <a:solidFill>
                            <a:schemeClr val="tx1"/>
                          </a:solidFill>
                          <a:effectLst/>
                          <a:latin typeface="+mn-lt"/>
                          <a:ea typeface="+mn-ea"/>
                          <a:cs typeface="+mn-cs"/>
                        </a:rPr>
                        <a:t> produksi</a:t>
                      </a:r>
                      <a:endParaRPr lang="en-US" sz="1100" b="1" dirty="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r>
                        <a:rPr lang="en-US" sz="1050" b="0" kern="1200" smtClean="0">
                          <a:solidFill>
                            <a:schemeClr val="tx1"/>
                          </a:solidFill>
                          <a:effectLst/>
                          <a:latin typeface="+mn-lt"/>
                          <a:ea typeface="+mn-ea"/>
                          <a:cs typeface="+mn-cs"/>
                        </a:rPr>
                        <a:t>Definisi produk tidak konsisten: Asuransi mobil berbeda sesuai umur dan jenis mobil</a:t>
                      </a:r>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100" b="1" kern="1200" smtClean="0">
                          <a:solidFill>
                            <a:schemeClr val="tx1"/>
                          </a:solidFill>
                          <a:effectLst/>
                          <a:latin typeface="+mn-lt"/>
                          <a:ea typeface="+mn-ea"/>
                          <a:cs typeface="+mn-cs"/>
                        </a:rPr>
                        <a:t>Produk terstandarisasi (iPhone</a:t>
                      </a:r>
                      <a:r>
                        <a:rPr lang="en-US" sz="1100" b="1" kern="1200" dirty="0" smtClean="0">
                          <a:solidFill>
                            <a:schemeClr val="tx1"/>
                          </a:solidFill>
                          <a:effectLst/>
                          <a:latin typeface="+mn-lt"/>
                          <a:ea typeface="+mn-ea"/>
                          <a:cs typeface="+mn-cs"/>
                        </a:rPr>
                        <a:t>) </a:t>
                      </a:r>
                      <a:endParaRPr lang="en-US" sz="1100" b="1" dirty="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50" b="0" kern="1200" smtClean="0">
                          <a:solidFill>
                            <a:schemeClr val="tx1"/>
                          </a:solidFill>
                          <a:effectLst/>
                          <a:latin typeface="+mn-lt"/>
                          <a:ea typeface="+mn-ea"/>
                          <a:cs typeface="+mn-cs"/>
                        </a:rPr>
                        <a:t>Sering berbasis pada pengetahuan: Hukum,</a:t>
                      </a:r>
                      <a:r>
                        <a:rPr lang="en-US" sz="1050" b="0" kern="1200" baseline="0" smtClean="0">
                          <a:solidFill>
                            <a:schemeClr val="tx1"/>
                          </a:solidFill>
                          <a:effectLst/>
                          <a:latin typeface="+mn-lt"/>
                          <a:ea typeface="+mn-ea"/>
                          <a:cs typeface="+mn-cs"/>
                        </a:rPr>
                        <a:t> pendidikan, dan layanan kesehatan agak sulit untuk diotomasi</a:t>
                      </a:r>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1" kern="1200" smtClean="0">
                          <a:solidFill>
                            <a:schemeClr val="tx1"/>
                          </a:solidFill>
                          <a:effectLst/>
                          <a:latin typeface="+mn-lt"/>
                          <a:ea typeface="+mn-ea"/>
                          <a:cs typeface="+mn-cs"/>
                        </a:rPr>
                        <a:t>Produk berujud yang terstandarisasi cenderung dapat diotomasikan</a:t>
                      </a:r>
                      <a:endParaRPr lang="en-US" sz="1100" b="1" dirty="0" smtClean="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50" b="0" kern="1200" smtClean="0">
                          <a:solidFill>
                            <a:schemeClr val="tx1"/>
                          </a:solidFill>
                          <a:effectLst/>
                          <a:latin typeface="+mn-lt"/>
                          <a:ea typeface="+mn-ea"/>
                          <a:cs typeface="+mn-cs"/>
                        </a:rPr>
                        <a:t>Layanan tersebar: Layanan mungkin terjadi di toko ritel, di kantor lokal, panggilan, atau melalui internet </a:t>
                      </a:r>
                      <a:endParaRPr lang="en-US" sz="1050" b="0" dirty="0" smtClean="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r>
                        <a:rPr lang="en-US" sz="1100" b="1" kern="1200" smtClean="0">
                          <a:solidFill>
                            <a:schemeClr val="tx1"/>
                          </a:solidFill>
                          <a:effectLst/>
                          <a:latin typeface="+mn-lt"/>
                          <a:ea typeface="+mn-ea"/>
                          <a:cs typeface="+mn-cs"/>
                        </a:rPr>
                        <a:t>Produk biasanya diproduksi pada fasilitas yang tetap</a:t>
                      </a:r>
                    </a:p>
                    <a:p>
                      <a:endParaRPr lang="en-US" sz="1100" b="1" dirty="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50" b="0" kern="1200" smtClean="0">
                          <a:solidFill>
                            <a:schemeClr val="tx1"/>
                          </a:solidFill>
                          <a:effectLst/>
                          <a:latin typeface="+mn-lt"/>
                          <a:ea typeface="+mn-ea"/>
                          <a:cs typeface="+mn-cs"/>
                        </a:rPr>
                        <a:t>Kualitas mungkin sulit dievaluasi: Konsultansi, pendidikan, dan layanan kesehatan</a:t>
                      </a:r>
                      <a:endParaRPr lang="en-US" sz="1050" b="0" dirty="0" smtClean="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1" kern="1200" smtClean="0">
                          <a:solidFill>
                            <a:schemeClr val="tx1"/>
                          </a:solidFill>
                          <a:effectLst/>
                          <a:latin typeface="+mn-lt"/>
                          <a:ea typeface="+mn-ea"/>
                          <a:cs typeface="+mn-cs"/>
                        </a:rPr>
                        <a:t>Banyak aspek kualitas produk berujud mudah dievaluasi</a:t>
                      </a:r>
                    </a:p>
                    <a:p>
                      <a:pPr marL="0" marR="0" indent="0" algn="l" defTabSz="457200" rtl="0" eaLnBrk="1" fontAlgn="auto" latinLnBrk="0" hangingPunct="1">
                        <a:lnSpc>
                          <a:spcPct val="100000"/>
                        </a:lnSpc>
                        <a:spcBef>
                          <a:spcPts val="0"/>
                        </a:spcBef>
                        <a:spcAft>
                          <a:spcPts val="0"/>
                        </a:spcAft>
                        <a:buClrTx/>
                        <a:buSzTx/>
                        <a:buFontTx/>
                        <a:buNone/>
                        <a:tabLst/>
                        <a:defRPr/>
                      </a:pPr>
                      <a:r>
                        <a:rPr lang="en-US" sz="1100" b="1" kern="1200" smtClean="0">
                          <a:solidFill>
                            <a:schemeClr val="tx1"/>
                          </a:solidFill>
                          <a:effectLst/>
                          <a:latin typeface="+mn-lt"/>
                          <a:ea typeface="+mn-ea"/>
                          <a:cs typeface="+mn-cs"/>
                        </a:rPr>
                        <a:t>(kekuatan sebuah mur) </a:t>
                      </a:r>
                      <a:endParaRPr lang="en-US" sz="1100" b="1" dirty="0" smtClean="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67">
                <a:tc gridSpan="2">
                  <a:txBody>
                    <a:bodyPr/>
                    <a:lstStyle/>
                    <a:p>
                      <a:r>
                        <a:rPr lang="en-US" sz="1050" b="0" kern="1200" smtClean="0">
                          <a:solidFill>
                            <a:schemeClr val="tx1"/>
                          </a:solidFill>
                          <a:effectLst/>
                          <a:latin typeface="+mn-lt"/>
                          <a:ea typeface="+mn-ea"/>
                          <a:cs typeface="+mn-cs"/>
                        </a:rPr>
                        <a:t>Tidak biasa dijual kembali (reselling): Konser musik atau  kesehatan</a:t>
                      </a:r>
                      <a:endParaRPr lang="en-US" sz="1050" b="0" dirty="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tc>
                <a:tc>
                  <a:txBody>
                    <a:bodyPr/>
                    <a:lstStyle/>
                    <a:p>
                      <a:r>
                        <a:rPr lang="en-US" sz="1100" b="1" kern="1200" smtClean="0">
                          <a:solidFill>
                            <a:schemeClr val="tx1"/>
                          </a:solidFill>
                          <a:effectLst/>
                          <a:latin typeface="+mn-lt"/>
                          <a:ea typeface="+mn-ea"/>
                          <a:cs typeface="+mn-cs"/>
                        </a:rPr>
                        <a:t>Produk sering memiliki nilai sisa</a:t>
                      </a: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2/3*#ppt_w"/>
                                          </p:val>
                                        </p:tav>
                                        <p:tav tm="100000">
                                          <p:val>
                                            <p:strVal val="#ppt_w"/>
                                          </p:val>
                                        </p:tav>
                                      </p:tavLst>
                                    </p:anim>
                                    <p:anim calcmode="lin" valueType="num">
                                      <p:cBhvr>
                                        <p:cTn id="8" dur="1000" fill="hold"/>
                                        <p:tgtEl>
                                          <p:spTgt spid="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smtClean="0"/>
              <a:t>Perbedaan antara </a:t>
            </a:r>
            <a:br>
              <a:rPr lang="en-US" smtClean="0"/>
            </a:br>
            <a:r>
              <a:rPr lang="en-US" smtClean="0"/>
              <a:t>Barang dan Jasa</a:t>
            </a:r>
            <a:endParaRPr lang="en-US" dirty="0"/>
          </a:p>
        </p:txBody>
      </p:sp>
      <p:graphicFrame>
        <p:nvGraphicFramePr>
          <p:cNvPr id="4" name="Table 3"/>
          <p:cNvGraphicFramePr>
            <a:graphicFrameLocks noGrp="1"/>
          </p:cNvGraphicFramePr>
          <p:nvPr/>
        </p:nvGraphicFramePr>
        <p:xfrm>
          <a:off x="368300" y="1053704"/>
          <a:ext cx="8470900" cy="3692098"/>
        </p:xfrm>
        <a:graphic>
          <a:graphicData uri="http://schemas.openxmlformats.org/drawingml/2006/table">
            <a:tbl>
              <a:tblPr firstRow="1" bandRow="1">
                <a:tableStyleId>{2D5ABB26-0587-4C30-8999-92F81FD0307C}</a:tableStyleId>
              </a:tblPr>
              <a:tblGrid>
                <a:gridCol w="1402737"/>
                <a:gridCol w="2805475"/>
                <a:gridCol w="4262688"/>
              </a:tblGrid>
              <a:tr h="232202">
                <a:tc>
                  <a:txBody>
                    <a:bodyPr/>
                    <a:lstStyle/>
                    <a:p>
                      <a:r>
                        <a:rPr lang="en-US" sz="1100" b="1" dirty="0" smtClean="0">
                          <a:solidFill>
                            <a:schemeClr val="bg1"/>
                          </a:solidFill>
                        </a:rPr>
                        <a:t>TABLE 1.3</a:t>
                      </a:r>
                      <a:endParaRPr lang="en-US" sz="1100" b="1" dirty="0">
                        <a:solidFill>
                          <a:schemeClr val="bg1"/>
                        </a:solidFill>
                      </a:endParaRPr>
                    </a:p>
                  </a:txBody>
                  <a:tcPr marT="34295" marB="34295">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solidFill>
                      <a:schemeClr val="tx1"/>
                    </a:solidFill>
                  </a:tcPr>
                </a:tc>
                <a:tc>
                  <a:txBody>
                    <a:bodyPr/>
                    <a:lstStyle/>
                    <a:p>
                      <a:endParaRPr lang="en-US" sz="1100" b="1" dirty="0"/>
                    </a:p>
                  </a:txBody>
                  <a:tcPr marT="34295" marB="34295">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100" b="1" dirty="0"/>
                    </a:p>
                  </a:txBody>
                  <a:tcPr marT="34295" marB="34295">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157">
                <a:tc gridSpan="2">
                  <a:txBody>
                    <a:bodyPr/>
                    <a:lstStyle/>
                    <a:p>
                      <a:r>
                        <a:rPr lang="en-US" sz="1100" b="1" dirty="0" smtClean="0">
                          <a:solidFill>
                            <a:srgbClr val="FFFFFF"/>
                          </a:solidFill>
                        </a:rPr>
                        <a:t>CHARACTERISTICS OF SERVICES</a:t>
                      </a:r>
                      <a:endParaRPr lang="en-US" sz="1100" b="1" dirty="0">
                        <a:solidFill>
                          <a:srgbClr val="FFFFFF"/>
                        </a:solidFill>
                      </a:endParaRPr>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dirty="0"/>
                    </a:p>
                  </a:txBody>
                  <a:tcPr/>
                </a:tc>
                <a:tc>
                  <a:txBody>
                    <a:bodyPr/>
                    <a:lstStyle/>
                    <a:p>
                      <a:r>
                        <a:rPr lang="en-US" sz="1100" b="1" dirty="0" smtClean="0">
                          <a:solidFill>
                            <a:srgbClr val="FFFFFF"/>
                          </a:solidFill>
                        </a:rPr>
                        <a:t>CHARACTERISTICS OF GOODS</a:t>
                      </a:r>
                      <a:endParaRPr lang="en-US" sz="1100" b="1" dirty="0">
                        <a:solidFill>
                          <a:srgbClr val="FFFFFF"/>
                        </a:solidFil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38157">
                <a:tc gridSpan="2">
                  <a:txBody>
                    <a:bodyPr/>
                    <a:lstStyle/>
                    <a:p>
                      <a:r>
                        <a:rPr lang="en-US" sz="1100" b="1" kern="1200" dirty="0" smtClean="0">
                          <a:solidFill>
                            <a:schemeClr val="tx1"/>
                          </a:solidFill>
                          <a:effectLst/>
                          <a:latin typeface="+mn-lt"/>
                          <a:ea typeface="+mn-ea"/>
                          <a:cs typeface="+mn-cs"/>
                        </a:rPr>
                        <a:t>Intangible: Ride in an airline seat </a:t>
                      </a:r>
                      <a:endParaRPr lang="en-US" sz="1100" b="1" dirty="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100" b="1" kern="1200" dirty="0" smtClean="0">
                          <a:solidFill>
                            <a:schemeClr val="tx1"/>
                          </a:solidFill>
                          <a:effectLst/>
                          <a:latin typeface="+mn-lt"/>
                          <a:ea typeface="+mn-ea"/>
                          <a:cs typeface="+mn-cs"/>
                        </a:rPr>
                        <a:t>Tangible: The seat itself </a:t>
                      </a:r>
                      <a:endParaRPr lang="en-US" sz="1100" b="1" dirty="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1" kern="1200" dirty="0" smtClean="0">
                          <a:solidFill>
                            <a:schemeClr val="tx1"/>
                          </a:solidFill>
                          <a:effectLst/>
                          <a:latin typeface="+mn-lt"/>
                          <a:ea typeface="+mn-ea"/>
                          <a:cs typeface="+mn-cs"/>
                        </a:rPr>
                        <a:t>Produced and consumed simultaneously: Beauty salon produces a haircut that is consumed as it is produced </a:t>
                      </a:r>
                      <a:endParaRPr lang="en-US" sz="1100" b="1" dirty="0" smtClean="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1" kern="1200" dirty="0" smtClean="0">
                          <a:solidFill>
                            <a:schemeClr val="tx1"/>
                          </a:solidFill>
                          <a:effectLst/>
                          <a:latin typeface="+mn-lt"/>
                          <a:ea typeface="+mn-ea"/>
                          <a:cs typeface="+mn-cs"/>
                        </a:rPr>
                        <a:t>Product can usually be kept in inventory (beauty care products) </a:t>
                      </a:r>
                      <a:endParaRPr lang="en-US" sz="1100" b="1" dirty="0" smtClean="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67">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1" kern="1200" dirty="0" smtClean="0">
                          <a:solidFill>
                            <a:schemeClr val="tx1"/>
                          </a:solidFill>
                          <a:effectLst/>
                          <a:latin typeface="+mn-lt"/>
                          <a:ea typeface="+mn-ea"/>
                          <a:cs typeface="+mn-cs"/>
                        </a:rPr>
                        <a:t>Unique: Your investments and medical care are unique </a:t>
                      </a:r>
                      <a:endParaRPr lang="en-US" sz="1100" b="1" dirty="0" smtClean="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r>
                        <a:rPr lang="en-US" sz="1100" b="1" kern="1200" dirty="0" smtClean="0">
                          <a:solidFill>
                            <a:schemeClr val="tx1"/>
                          </a:solidFill>
                          <a:effectLst/>
                          <a:latin typeface="+mn-lt"/>
                          <a:ea typeface="+mn-ea"/>
                          <a:cs typeface="+mn-cs"/>
                        </a:rPr>
                        <a:t>Similar products produced (iPods) </a:t>
                      </a:r>
                      <a:endParaRPr lang="en-US" sz="1100" b="1" dirty="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1" kern="1200" dirty="0" smtClean="0">
                          <a:solidFill>
                            <a:schemeClr val="tx1"/>
                          </a:solidFill>
                          <a:effectLst/>
                          <a:latin typeface="+mn-lt"/>
                          <a:ea typeface="+mn-ea"/>
                          <a:cs typeface="+mn-cs"/>
                        </a:rPr>
                        <a:t>High customer interaction: Often what the customer is paying for (consulting, education) </a:t>
                      </a:r>
                      <a:endParaRPr lang="en-US" sz="1100" b="1" dirty="0" smtClean="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r>
                        <a:rPr lang="en-US" sz="1100" b="1" kern="1200" dirty="0" smtClean="0">
                          <a:solidFill>
                            <a:schemeClr val="tx1"/>
                          </a:solidFill>
                          <a:effectLst/>
                          <a:latin typeface="+mn-lt"/>
                          <a:ea typeface="+mn-ea"/>
                          <a:cs typeface="+mn-cs"/>
                        </a:rPr>
                        <a:t>Limited customer involvement in production </a:t>
                      </a:r>
                      <a:endParaRPr lang="en-US" sz="1100" b="1" dirty="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r>
                        <a:rPr lang="en-US" sz="1100" b="1" kern="1200" dirty="0" smtClean="0">
                          <a:solidFill>
                            <a:schemeClr val="tx1"/>
                          </a:solidFill>
                          <a:effectLst/>
                          <a:latin typeface="+mn-lt"/>
                          <a:ea typeface="+mn-ea"/>
                          <a:cs typeface="+mn-cs"/>
                        </a:rPr>
                        <a:t>Inconsistent product definition: Auto Insurance changes with age and type of car </a:t>
                      </a:r>
                      <a:endParaRPr lang="en-US" sz="1100" b="1" dirty="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100" b="1" kern="1200" dirty="0" smtClean="0">
                          <a:solidFill>
                            <a:schemeClr val="tx1"/>
                          </a:solidFill>
                          <a:effectLst/>
                          <a:latin typeface="+mn-lt"/>
                          <a:ea typeface="+mn-ea"/>
                          <a:cs typeface="+mn-cs"/>
                        </a:rPr>
                        <a:t>Product standardized (iPhone) </a:t>
                      </a:r>
                      <a:endParaRPr lang="en-US" sz="1100" b="1" dirty="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1" kern="1200" dirty="0" smtClean="0">
                          <a:solidFill>
                            <a:schemeClr val="tx1"/>
                          </a:solidFill>
                          <a:effectLst/>
                          <a:latin typeface="+mn-lt"/>
                          <a:ea typeface="+mn-ea"/>
                          <a:cs typeface="+mn-cs"/>
                        </a:rPr>
                        <a:t>Often knowledge based: Legal, education, and medical services are hard to automate </a:t>
                      </a:r>
                      <a:endParaRPr lang="en-US" sz="1100" b="1" dirty="0" smtClean="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1" kern="1200" dirty="0" smtClean="0">
                          <a:solidFill>
                            <a:schemeClr val="tx1"/>
                          </a:solidFill>
                          <a:effectLst/>
                          <a:latin typeface="+mn-lt"/>
                          <a:ea typeface="+mn-ea"/>
                          <a:cs typeface="+mn-cs"/>
                        </a:rPr>
                        <a:t>Standard tangible product tends to make automation feasible </a:t>
                      </a:r>
                      <a:endParaRPr lang="en-US" sz="1100" b="1" dirty="0" smtClean="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1" kern="1200" dirty="0" smtClean="0">
                          <a:solidFill>
                            <a:schemeClr val="tx1"/>
                          </a:solidFill>
                          <a:effectLst/>
                          <a:latin typeface="+mn-lt"/>
                          <a:ea typeface="+mn-ea"/>
                          <a:cs typeface="+mn-cs"/>
                        </a:rPr>
                        <a:t>Services dispersed: Service may occur at retail store, local office, house call, or via internet. </a:t>
                      </a:r>
                      <a:endParaRPr lang="en-US" sz="1100" b="1" dirty="0" smtClean="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r>
                        <a:rPr lang="en-US" sz="1100" b="1" kern="1200" dirty="0" smtClean="0">
                          <a:solidFill>
                            <a:schemeClr val="tx1"/>
                          </a:solidFill>
                          <a:effectLst/>
                          <a:latin typeface="+mn-lt"/>
                          <a:ea typeface="+mn-ea"/>
                          <a:cs typeface="+mn-cs"/>
                        </a:rPr>
                        <a:t>Product typically produced at a fixed facility </a:t>
                      </a:r>
                      <a:endParaRPr lang="en-US" sz="1100" b="1" dirty="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1" kern="1200" dirty="0" smtClean="0">
                          <a:solidFill>
                            <a:schemeClr val="tx1"/>
                          </a:solidFill>
                          <a:effectLst/>
                          <a:latin typeface="+mn-lt"/>
                          <a:ea typeface="+mn-ea"/>
                          <a:cs typeface="+mn-cs"/>
                        </a:rPr>
                        <a:t>Quality may be hard to evaluate: Consulting, education, and medical services </a:t>
                      </a:r>
                      <a:endParaRPr lang="en-US" sz="1100" b="1" dirty="0" smtClean="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1" kern="1200" dirty="0" smtClean="0">
                          <a:solidFill>
                            <a:schemeClr val="tx1"/>
                          </a:solidFill>
                          <a:effectLst/>
                          <a:latin typeface="+mn-lt"/>
                          <a:ea typeface="+mn-ea"/>
                          <a:cs typeface="+mn-cs"/>
                        </a:rPr>
                        <a:t>Many aspects of quality for tangible products are easy to evaluate (strength of a bolt) </a:t>
                      </a:r>
                      <a:endParaRPr lang="en-US" sz="1100" b="1" dirty="0" smtClean="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67">
                <a:tc gridSpan="2">
                  <a:txBody>
                    <a:bodyPr/>
                    <a:lstStyle/>
                    <a:p>
                      <a:r>
                        <a:rPr lang="en-US" sz="1100" b="1" kern="1200" dirty="0" smtClean="0">
                          <a:solidFill>
                            <a:schemeClr val="tx1"/>
                          </a:solidFill>
                          <a:effectLst/>
                          <a:latin typeface="+mn-lt"/>
                          <a:ea typeface="+mn-ea"/>
                          <a:cs typeface="+mn-cs"/>
                        </a:rPr>
                        <a:t>Reselling is unusual: Musical concert or medical care</a:t>
                      </a:r>
                      <a:endParaRPr lang="en-US" sz="1100" b="1" dirty="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tc>
                <a:tc>
                  <a:txBody>
                    <a:bodyPr/>
                    <a:lstStyle/>
                    <a:p>
                      <a:r>
                        <a:rPr lang="en-US" sz="1100" b="1" kern="1200" dirty="0" smtClean="0">
                          <a:solidFill>
                            <a:schemeClr val="tx1"/>
                          </a:solidFill>
                          <a:effectLst/>
                          <a:latin typeface="+mn-lt"/>
                          <a:ea typeface="+mn-ea"/>
                          <a:cs typeface="+mn-cs"/>
                        </a:rPr>
                        <a:t>Product often has some residual value </a:t>
                      </a:r>
                      <a:endParaRPr lang="en-US" sz="1100" b="1" dirty="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74145335"/>
      </p:ext>
    </p:extLst>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2/3*#ppt_w"/>
                                          </p:val>
                                        </p:tav>
                                        <p:tav tm="100000">
                                          <p:val>
                                            <p:strVal val="#ppt_w"/>
                                          </p:val>
                                        </p:tav>
                                      </p:tavLst>
                                    </p:anim>
                                    <p:anim calcmode="lin" valueType="num">
                                      <p:cBhvr>
                                        <p:cTn id="8" dur="1000" fill="hold"/>
                                        <p:tgtEl>
                                          <p:spTgt spid="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77636" y="93507"/>
            <a:ext cx="8153400" cy="1096565"/>
          </a:xfrm>
          <a:extLst/>
        </p:spPr>
        <p:txBody>
          <a:bodyPr rtlCol="0">
            <a:noAutofit/>
          </a:bodyPr>
          <a:lstStyle/>
          <a:p>
            <a:pPr defTabSz="836613" fontAlgn="auto">
              <a:spcAft>
                <a:spcPts val="0"/>
              </a:spcAft>
              <a:defRPr/>
            </a:pPr>
            <a:r>
              <a:rPr lang="en-US" sz="2800" smtClean="0"/>
              <a:t>Penyerapan tenaga kerja di sektor Pertanian, Manufaktur dan jasa di Amerika</a:t>
            </a:r>
            <a:endParaRPr lang="en-US" sz="2800" dirty="0"/>
          </a:p>
        </p:txBody>
      </p:sp>
      <p:sp>
        <p:nvSpPr>
          <p:cNvPr id="58" name="Text Box 4"/>
          <p:cNvSpPr txBox="1">
            <a:spLocks noChangeArrowheads="1"/>
          </p:cNvSpPr>
          <p:nvPr/>
        </p:nvSpPr>
        <p:spPr bwMode="auto">
          <a:xfrm>
            <a:off x="116995" y="1180892"/>
            <a:ext cx="13035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smtClean="0">
                <a:latin typeface="Arial" pitchFamily="34" charset="0"/>
              </a:rPr>
              <a:t>Gambar </a:t>
            </a:r>
            <a:r>
              <a:rPr lang="en-AU" altLang="en-US" sz="1600" b="1">
                <a:solidFill>
                  <a:schemeClr val="tx2"/>
                </a:solidFill>
                <a:latin typeface="Arial" pitchFamily="34" charset="0"/>
              </a:rPr>
              <a:t>1.5</a:t>
            </a:r>
          </a:p>
        </p:txBody>
      </p:sp>
      <p:grpSp>
        <p:nvGrpSpPr>
          <p:cNvPr id="5" name="Group 4"/>
          <p:cNvGrpSpPr>
            <a:grpSpLocks/>
          </p:cNvGrpSpPr>
          <p:nvPr/>
        </p:nvGrpSpPr>
        <p:grpSpPr bwMode="auto">
          <a:xfrm>
            <a:off x="1117591" y="1350169"/>
            <a:ext cx="7061209" cy="3439266"/>
            <a:chOff x="1091739" y="1748770"/>
            <a:chExt cx="7061662" cy="4585628"/>
          </a:xfrm>
        </p:grpSpPr>
        <p:sp>
          <p:nvSpPr>
            <p:cNvPr id="61" name="Rectangle 60"/>
            <p:cNvSpPr/>
            <p:nvPr/>
          </p:nvSpPr>
          <p:spPr>
            <a:xfrm>
              <a:off x="1844271" y="2256763"/>
              <a:ext cx="5582008" cy="3135014"/>
            </a:xfrm>
            <a:prstGeom prst="rect">
              <a:avLst/>
            </a:prstGeom>
            <a:solidFill>
              <a:schemeClr val="accent3"/>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400">
                <a:latin typeface="Helvetica Neue"/>
                <a:cs typeface="Helvetica Neue"/>
              </a:endParaRPr>
            </a:p>
          </p:txBody>
        </p:sp>
        <p:sp>
          <p:nvSpPr>
            <p:cNvPr id="88069" name="TextBox 62"/>
            <p:cNvSpPr txBox="1">
              <a:spLocks noChangeArrowheads="1"/>
            </p:cNvSpPr>
            <p:nvPr/>
          </p:nvSpPr>
          <p:spPr bwMode="auto">
            <a:xfrm>
              <a:off x="1513688" y="1748770"/>
              <a:ext cx="537361" cy="396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284000"/>
                </a:lnSpc>
              </a:pPr>
              <a:r>
                <a:rPr lang="en-US" altLang="en-US" sz="1100">
                  <a:latin typeface="Arial" pitchFamily="34" charset="0"/>
                </a:rPr>
                <a:t>100 –</a:t>
              </a:r>
            </a:p>
            <a:p>
              <a:pPr algn="r">
                <a:lnSpc>
                  <a:spcPct val="284000"/>
                </a:lnSpc>
              </a:pPr>
              <a:r>
                <a:rPr lang="en-US" altLang="en-US" sz="1100">
                  <a:latin typeface="Arial" pitchFamily="34" charset="0"/>
                </a:rPr>
                <a:t>80 –</a:t>
              </a:r>
            </a:p>
            <a:p>
              <a:pPr algn="r">
                <a:lnSpc>
                  <a:spcPct val="284000"/>
                </a:lnSpc>
              </a:pPr>
              <a:r>
                <a:rPr lang="en-US" altLang="en-US" sz="1100">
                  <a:latin typeface="Arial" pitchFamily="34" charset="0"/>
                </a:rPr>
                <a:t>60 –</a:t>
              </a:r>
            </a:p>
            <a:p>
              <a:pPr algn="r">
                <a:lnSpc>
                  <a:spcPct val="284000"/>
                </a:lnSpc>
              </a:pPr>
              <a:r>
                <a:rPr lang="en-US" altLang="en-US" sz="1100">
                  <a:latin typeface="Arial" pitchFamily="34" charset="0"/>
                </a:rPr>
                <a:t>40 –</a:t>
              </a:r>
            </a:p>
            <a:p>
              <a:pPr algn="r">
                <a:lnSpc>
                  <a:spcPct val="284000"/>
                </a:lnSpc>
              </a:pPr>
              <a:r>
                <a:rPr lang="en-US" altLang="en-US" sz="1100">
                  <a:latin typeface="Arial" pitchFamily="34" charset="0"/>
                </a:rPr>
                <a:t>20 –</a:t>
              </a:r>
            </a:p>
            <a:p>
              <a:pPr algn="r">
                <a:lnSpc>
                  <a:spcPct val="284000"/>
                </a:lnSpc>
              </a:pPr>
              <a:r>
                <a:rPr lang="en-US" altLang="en-US" sz="1100">
                  <a:latin typeface="Arial" pitchFamily="34" charset="0"/>
                </a:rPr>
                <a:t>0 –</a:t>
              </a:r>
            </a:p>
          </p:txBody>
        </p:sp>
        <p:sp>
          <p:nvSpPr>
            <p:cNvPr id="64" name="Freeform 63"/>
            <p:cNvSpPr/>
            <p:nvPr/>
          </p:nvSpPr>
          <p:spPr>
            <a:xfrm>
              <a:off x="2123689" y="2717132"/>
              <a:ext cx="5034286" cy="2473292"/>
            </a:xfrm>
            <a:custGeom>
              <a:avLst/>
              <a:gdLst>
                <a:gd name="connsiteX0" fmla="*/ 0 w 4292600"/>
                <a:gd name="connsiteY0" fmla="*/ 2108200 h 2108200"/>
                <a:gd name="connsiteX1" fmla="*/ 495300 w 4292600"/>
                <a:gd name="connsiteY1" fmla="*/ 1879600 h 2108200"/>
                <a:gd name="connsiteX2" fmla="*/ 1016000 w 4292600"/>
                <a:gd name="connsiteY2" fmla="*/ 1778000 h 2108200"/>
                <a:gd name="connsiteX3" fmla="*/ 1511300 w 4292600"/>
                <a:gd name="connsiteY3" fmla="*/ 1625600 h 2108200"/>
                <a:gd name="connsiteX4" fmla="*/ 2019300 w 4292600"/>
                <a:gd name="connsiteY4" fmla="*/ 1524000 h 2108200"/>
                <a:gd name="connsiteX5" fmla="*/ 2514600 w 4292600"/>
                <a:gd name="connsiteY5" fmla="*/ 1219200 h 2108200"/>
                <a:gd name="connsiteX6" fmla="*/ 3060700 w 4292600"/>
                <a:gd name="connsiteY6" fmla="*/ 698500 h 2108200"/>
                <a:gd name="connsiteX7" fmla="*/ 3530600 w 4292600"/>
                <a:gd name="connsiteY7" fmla="*/ 419100 h 2108200"/>
                <a:gd name="connsiteX8" fmla="*/ 4013200 w 4292600"/>
                <a:gd name="connsiteY8" fmla="*/ 165100 h 2108200"/>
                <a:gd name="connsiteX9" fmla="*/ 4292600 w 4292600"/>
                <a:gd name="connsiteY9" fmla="*/ 0 h 2108200"/>
                <a:gd name="connsiteX0" fmla="*/ 0 w 4292600"/>
                <a:gd name="connsiteY0" fmla="*/ 2108200 h 2108200"/>
                <a:gd name="connsiteX1" fmla="*/ 495300 w 4292600"/>
                <a:gd name="connsiteY1" fmla="*/ 1879600 h 2108200"/>
                <a:gd name="connsiteX2" fmla="*/ 1016000 w 4292600"/>
                <a:gd name="connsiteY2" fmla="*/ 1778000 h 2108200"/>
                <a:gd name="connsiteX3" fmla="*/ 1511300 w 4292600"/>
                <a:gd name="connsiteY3" fmla="*/ 1625600 h 2108200"/>
                <a:gd name="connsiteX4" fmla="*/ 2019300 w 4292600"/>
                <a:gd name="connsiteY4" fmla="*/ 1524000 h 2108200"/>
                <a:gd name="connsiteX5" fmla="*/ 2514600 w 4292600"/>
                <a:gd name="connsiteY5" fmla="*/ 1219200 h 2108200"/>
                <a:gd name="connsiteX6" fmla="*/ 3026834 w 4292600"/>
                <a:gd name="connsiteY6" fmla="*/ 723900 h 2108200"/>
                <a:gd name="connsiteX7" fmla="*/ 3530600 w 4292600"/>
                <a:gd name="connsiteY7" fmla="*/ 419100 h 2108200"/>
                <a:gd name="connsiteX8" fmla="*/ 4013200 w 4292600"/>
                <a:gd name="connsiteY8" fmla="*/ 165100 h 2108200"/>
                <a:gd name="connsiteX9" fmla="*/ 4292600 w 4292600"/>
                <a:gd name="connsiteY9" fmla="*/ 0 h 2108200"/>
                <a:gd name="connsiteX0" fmla="*/ 0 w 4292600"/>
                <a:gd name="connsiteY0" fmla="*/ 2108200 h 2108200"/>
                <a:gd name="connsiteX1" fmla="*/ 495300 w 4292600"/>
                <a:gd name="connsiteY1" fmla="*/ 1879600 h 2108200"/>
                <a:gd name="connsiteX2" fmla="*/ 1016000 w 4292600"/>
                <a:gd name="connsiteY2" fmla="*/ 1778000 h 2108200"/>
                <a:gd name="connsiteX3" fmla="*/ 1511300 w 4292600"/>
                <a:gd name="connsiteY3" fmla="*/ 1625600 h 2108200"/>
                <a:gd name="connsiteX4" fmla="*/ 2019300 w 4292600"/>
                <a:gd name="connsiteY4" fmla="*/ 1524000 h 2108200"/>
                <a:gd name="connsiteX5" fmla="*/ 2514600 w 4292600"/>
                <a:gd name="connsiteY5" fmla="*/ 1219200 h 2108200"/>
                <a:gd name="connsiteX6" fmla="*/ 3026834 w 4292600"/>
                <a:gd name="connsiteY6" fmla="*/ 723900 h 2108200"/>
                <a:gd name="connsiteX7" fmla="*/ 3530600 w 4292600"/>
                <a:gd name="connsiteY7" fmla="*/ 385234 h 2108200"/>
                <a:gd name="connsiteX8" fmla="*/ 4013200 w 4292600"/>
                <a:gd name="connsiteY8" fmla="*/ 165100 h 2108200"/>
                <a:gd name="connsiteX9" fmla="*/ 4292600 w 4292600"/>
                <a:gd name="connsiteY9" fmla="*/ 0 h 2108200"/>
                <a:gd name="connsiteX0" fmla="*/ 0 w 4292600"/>
                <a:gd name="connsiteY0" fmla="*/ 2108200 h 2108200"/>
                <a:gd name="connsiteX1" fmla="*/ 495300 w 4292600"/>
                <a:gd name="connsiteY1" fmla="*/ 1879600 h 2108200"/>
                <a:gd name="connsiteX2" fmla="*/ 1016000 w 4292600"/>
                <a:gd name="connsiteY2" fmla="*/ 1778000 h 2108200"/>
                <a:gd name="connsiteX3" fmla="*/ 1511300 w 4292600"/>
                <a:gd name="connsiteY3" fmla="*/ 1625600 h 2108200"/>
                <a:gd name="connsiteX4" fmla="*/ 2019300 w 4292600"/>
                <a:gd name="connsiteY4" fmla="*/ 1524000 h 2108200"/>
                <a:gd name="connsiteX5" fmla="*/ 2514600 w 4292600"/>
                <a:gd name="connsiteY5" fmla="*/ 1219200 h 2108200"/>
                <a:gd name="connsiteX6" fmla="*/ 3026834 w 4292600"/>
                <a:gd name="connsiteY6" fmla="*/ 723900 h 2108200"/>
                <a:gd name="connsiteX7" fmla="*/ 3530600 w 4292600"/>
                <a:gd name="connsiteY7" fmla="*/ 385234 h 2108200"/>
                <a:gd name="connsiteX8" fmla="*/ 4042834 w 4292600"/>
                <a:gd name="connsiteY8" fmla="*/ 165100 h 2108200"/>
                <a:gd name="connsiteX9" fmla="*/ 4292600 w 4292600"/>
                <a:gd name="connsiteY9" fmla="*/ 0 h 2108200"/>
                <a:gd name="connsiteX0" fmla="*/ 0 w 4292600"/>
                <a:gd name="connsiteY0" fmla="*/ 2108200 h 2108200"/>
                <a:gd name="connsiteX1" fmla="*/ 495300 w 4292600"/>
                <a:gd name="connsiteY1" fmla="*/ 1879600 h 2108200"/>
                <a:gd name="connsiteX2" fmla="*/ 1016000 w 4292600"/>
                <a:gd name="connsiteY2" fmla="*/ 1778000 h 2108200"/>
                <a:gd name="connsiteX3" fmla="*/ 1511300 w 4292600"/>
                <a:gd name="connsiteY3" fmla="*/ 1625600 h 2108200"/>
                <a:gd name="connsiteX4" fmla="*/ 2019300 w 4292600"/>
                <a:gd name="connsiteY4" fmla="*/ 1524000 h 2108200"/>
                <a:gd name="connsiteX5" fmla="*/ 2518833 w 4292600"/>
                <a:gd name="connsiteY5" fmla="*/ 1236133 h 2108200"/>
                <a:gd name="connsiteX6" fmla="*/ 3026834 w 4292600"/>
                <a:gd name="connsiteY6" fmla="*/ 723900 h 2108200"/>
                <a:gd name="connsiteX7" fmla="*/ 3530600 w 4292600"/>
                <a:gd name="connsiteY7" fmla="*/ 385234 h 2108200"/>
                <a:gd name="connsiteX8" fmla="*/ 4042834 w 4292600"/>
                <a:gd name="connsiteY8" fmla="*/ 165100 h 2108200"/>
                <a:gd name="connsiteX9" fmla="*/ 4292600 w 4292600"/>
                <a:gd name="connsiteY9" fmla="*/ 0 h 2108200"/>
                <a:gd name="connsiteX0" fmla="*/ 0 w 4292600"/>
                <a:gd name="connsiteY0" fmla="*/ 2108200 h 2108200"/>
                <a:gd name="connsiteX1" fmla="*/ 601133 w 4292600"/>
                <a:gd name="connsiteY1" fmla="*/ 1824567 h 2108200"/>
                <a:gd name="connsiteX2" fmla="*/ 1016000 w 4292600"/>
                <a:gd name="connsiteY2" fmla="*/ 1778000 h 2108200"/>
                <a:gd name="connsiteX3" fmla="*/ 1511300 w 4292600"/>
                <a:gd name="connsiteY3" fmla="*/ 1625600 h 2108200"/>
                <a:gd name="connsiteX4" fmla="*/ 2019300 w 4292600"/>
                <a:gd name="connsiteY4" fmla="*/ 1524000 h 2108200"/>
                <a:gd name="connsiteX5" fmla="*/ 2518833 w 4292600"/>
                <a:gd name="connsiteY5" fmla="*/ 1236133 h 2108200"/>
                <a:gd name="connsiteX6" fmla="*/ 3026834 w 4292600"/>
                <a:gd name="connsiteY6" fmla="*/ 723900 h 2108200"/>
                <a:gd name="connsiteX7" fmla="*/ 3530600 w 4292600"/>
                <a:gd name="connsiteY7" fmla="*/ 385234 h 2108200"/>
                <a:gd name="connsiteX8" fmla="*/ 4042834 w 4292600"/>
                <a:gd name="connsiteY8" fmla="*/ 165100 h 2108200"/>
                <a:gd name="connsiteX9" fmla="*/ 4292600 w 4292600"/>
                <a:gd name="connsiteY9" fmla="*/ 0 h 2108200"/>
                <a:gd name="connsiteX0" fmla="*/ 0 w 4292600"/>
                <a:gd name="connsiteY0" fmla="*/ 2108200 h 2108200"/>
                <a:gd name="connsiteX1" fmla="*/ 601133 w 4292600"/>
                <a:gd name="connsiteY1" fmla="*/ 1824567 h 2108200"/>
                <a:gd name="connsiteX2" fmla="*/ 1176867 w 4292600"/>
                <a:gd name="connsiteY2" fmla="*/ 1722967 h 2108200"/>
                <a:gd name="connsiteX3" fmla="*/ 1511300 w 4292600"/>
                <a:gd name="connsiteY3" fmla="*/ 1625600 h 2108200"/>
                <a:gd name="connsiteX4" fmla="*/ 2019300 w 4292600"/>
                <a:gd name="connsiteY4" fmla="*/ 1524000 h 2108200"/>
                <a:gd name="connsiteX5" fmla="*/ 2518833 w 4292600"/>
                <a:gd name="connsiteY5" fmla="*/ 1236133 h 2108200"/>
                <a:gd name="connsiteX6" fmla="*/ 3026834 w 4292600"/>
                <a:gd name="connsiteY6" fmla="*/ 723900 h 2108200"/>
                <a:gd name="connsiteX7" fmla="*/ 3530600 w 4292600"/>
                <a:gd name="connsiteY7" fmla="*/ 385234 h 2108200"/>
                <a:gd name="connsiteX8" fmla="*/ 4042834 w 4292600"/>
                <a:gd name="connsiteY8" fmla="*/ 165100 h 2108200"/>
                <a:gd name="connsiteX9" fmla="*/ 4292600 w 4292600"/>
                <a:gd name="connsiteY9" fmla="*/ 0 h 2108200"/>
                <a:gd name="connsiteX0" fmla="*/ 0 w 4292600"/>
                <a:gd name="connsiteY0" fmla="*/ 2108200 h 2108200"/>
                <a:gd name="connsiteX1" fmla="*/ 601133 w 4292600"/>
                <a:gd name="connsiteY1" fmla="*/ 1824567 h 2108200"/>
                <a:gd name="connsiteX2" fmla="*/ 1176867 w 4292600"/>
                <a:gd name="connsiteY2" fmla="*/ 1722967 h 2108200"/>
                <a:gd name="connsiteX3" fmla="*/ 1773766 w 4292600"/>
                <a:gd name="connsiteY3" fmla="*/ 1528233 h 2108200"/>
                <a:gd name="connsiteX4" fmla="*/ 2019300 w 4292600"/>
                <a:gd name="connsiteY4" fmla="*/ 1524000 h 2108200"/>
                <a:gd name="connsiteX5" fmla="*/ 2518833 w 4292600"/>
                <a:gd name="connsiteY5" fmla="*/ 1236133 h 2108200"/>
                <a:gd name="connsiteX6" fmla="*/ 3026834 w 4292600"/>
                <a:gd name="connsiteY6" fmla="*/ 723900 h 2108200"/>
                <a:gd name="connsiteX7" fmla="*/ 3530600 w 4292600"/>
                <a:gd name="connsiteY7" fmla="*/ 385234 h 2108200"/>
                <a:gd name="connsiteX8" fmla="*/ 4042834 w 4292600"/>
                <a:gd name="connsiteY8" fmla="*/ 165100 h 2108200"/>
                <a:gd name="connsiteX9" fmla="*/ 4292600 w 4292600"/>
                <a:gd name="connsiteY9" fmla="*/ 0 h 2108200"/>
                <a:gd name="connsiteX0" fmla="*/ 0 w 4292600"/>
                <a:gd name="connsiteY0" fmla="*/ 2108200 h 2108200"/>
                <a:gd name="connsiteX1" fmla="*/ 601133 w 4292600"/>
                <a:gd name="connsiteY1" fmla="*/ 1824567 h 2108200"/>
                <a:gd name="connsiteX2" fmla="*/ 1176867 w 4292600"/>
                <a:gd name="connsiteY2" fmla="*/ 1722967 h 2108200"/>
                <a:gd name="connsiteX3" fmla="*/ 1773766 w 4292600"/>
                <a:gd name="connsiteY3" fmla="*/ 1528233 h 2108200"/>
                <a:gd name="connsiteX4" fmla="*/ 2357967 w 4292600"/>
                <a:gd name="connsiteY4" fmla="*/ 1418167 h 2108200"/>
                <a:gd name="connsiteX5" fmla="*/ 2518833 w 4292600"/>
                <a:gd name="connsiteY5" fmla="*/ 1236133 h 2108200"/>
                <a:gd name="connsiteX6" fmla="*/ 3026834 w 4292600"/>
                <a:gd name="connsiteY6" fmla="*/ 723900 h 2108200"/>
                <a:gd name="connsiteX7" fmla="*/ 3530600 w 4292600"/>
                <a:gd name="connsiteY7" fmla="*/ 385234 h 2108200"/>
                <a:gd name="connsiteX8" fmla="*/ 4042834 w 4292600"/>
                <a:gd name="connsiteY8" fmla="*/ 165100 h 2108200"/>
                <a:gd name="connsiteX9" fmla="*/ 4292600 w 4292600"/>
                <a:gd name="connsiteY9" fmla="*/ 0 h 2108200"/>
                <a:gd name="connsiteX0" fmla="*/ 0 w 4292600"/>
                <a:gd name="connsiteY0" fmla="*/ 2108200 h 2108200"/>
                <a:gd name="connsiteX1" fmla="*/ 601133 w 4292600"/>
                <a:gd name="connsiteY1" fmla="*/ 1824567 h 2108200"/>
                <a:gd name="connsiteX2" fmla="*/ 1176867 w 4292600"/>
                <a:gd name="connsiteY2" fmla="*/ 1722967 h 2108200"/>
                <a:gd name="connsiteX3" fmla="*/ 1773766 w 4292600"/>
                <a:gd name="connsiteY3" fmla="*/ 1528233 h 2108200"/>
                <a:gd name="connsiteX4" fmla="*/ 2357967 w 4292600"/>
                <a:gd name="connsiteY4" fmla="*/ 1418167 h 2108200"/>
                <a:gd name="connsiteX5" fmla="*/ 2946400 w 4292600"/>
                <a:gd name="connsiteY5" fmla="*/ 1071033 h 2108200"/>
                <a:gd name="connsiteX6" fmla="*/ 3026834 w 4292600"/>
                <a:gd name="connsiteY6" fmla="*/ 723900 h 2108200"/>
                <a:gd name="connsiteX7" fmla="*/ 3530600 w 4292600"/>
                <a:gd name="connsiteY7" fmla="*/ 385234 h 2108200"/>
                <a:gd name="connsiteX8" fmla="*/ 4042834 w 4292600"/>
                <a:gd name="connsiteY8" fmla="*/ 165100 h 2108200"/>
                <a:gd name="connsiteX9" fmla="*/ 4292600 w 4292600"/>
                <a:gd name="connsiteY9" fmla="*/ 0 h 2108200"/>
                <a:gd name="connsiteX0" fmla="*/ 0 w 4292600"/>
                <a:gd name="connsiteY0" fmla="*/ 2108200 h 2108200"/>
                <a:gd name="connsiteX1" fmla="*/ 601133 w 4292600"/>
                <a:gd name="connsiteY1" fmla="*/ 1824567 h 2108200"/>
                <a:gd name="connsiteX2" fmla="*/ 1176867 w 4292600"/>
                <a:gd name="connsiteY2" fmla="*/ 1722967 h 2108200"/>
                <a:gd name="connsiteX3" fmla="*/ 1773766 w 4292600"/>
                <a:gd name="connsiteY3" fmla="*/ 1528233 h 2108200"/>
                <a:gd name="connsiteX4" fmla="*/ 2357967 w 4292600"/>
                <a:gd name="connsiteY4" fmla="*/ 1418167 h 2108200"/>
                <a:gd name="connsiteX5" fmla="*/ 2946400 w 4292600"/>
                <a:gd name="connsiteY5" fmla="*/ 1071033 h 2108200"/>
                <a:gd name="connsiteX6" fmla="*/ 3539067 w 4292600"/>
                <a:gd name="connsiteY6" fmla="*/ 508000 h 2108200"/>
                <a:gd name="connsiteX7" fmla="*/ 3530600 w 4292600"/>
                <a:gd name="connsiteY7" fmla="*/ 385234 h 2108200"/>
                <a:gd name="connsiteX8" fmla="*/ 4042834 w 4292600"/>
                <a:gd name="connsiteY8" fmla="*/ 165100 h 2108200"/>
                <a:gd name="connsiteX9" fmla="*/ 4292600 w 4292600"/>
                <a:gd name="connsiteY9" fmla="*/ 0 h 2108200"/>
                <a:gd name="connsiteX0" fmla="*/ 0 w 5033433"/>
                <a:gd name="connsiteY0" fmla="*/ 2472266 h 2472266"/>
                <a:gd name="connsiteX1" fmla="*/ 601133 w 5033433"/>
                <a:gd name="connsiteY1" fmla="*/ 2188633 h 2472266"/>
                <a:gd name="connsiteX2" fmla="*/ 1176867 w 5033433"/>
                <a:gd name="connsiteY2" fmla="*/ 2087033 h 2472266"/>
                <a:gd name="connsiteX3" fmla="*/ 1773766 w 5033433"/>
                <a:gd name="connsiteY3" fmla="*/ 1892299 h 2472266"/>
                <a:gd name="connsiteX4" fmla="*/ 2357967 w 5033433"/>
                <a:gd name="connsiteY4" fmla="*/ 1782233 h 2472266"/>
                <a:gd name="connsiteX5" fmla="*/ 2946400 w 5033433"/>
                <a:gd name="connsiteY5" fmla="*/ 1435099 h 2472266"/>
                <a:gd name="connsiteX6" fmla="*/ 3539067 w 5033433"/>
                <a:gd name="connsiteY6" fmla="*/ 872066 h 2472266"/>
                <a:gd name="connsiteX7" fmla="*/ 3530600 w 5033433"/>
                <a:gd name="connsiteY7" fmla="*/ 749300 h 2472266"/>
                <a:gd name="connsiteX8" fmla="*/ 4042834 w 5033433"/>
                <a:gd name="connsiteY8" fmla="*/ 529166 h 2472266"/>
                <a:gd name="connsiteX9" fmla="*/ 5033433 w 5033433"/>
                <a:gd name="connsiteY9" fmla="*/ 0 h 2472266"/>
                <a:gd name="connsiteX0" fmla="*/ 0 w 5033433"/>
                <a:gd name="connsiteY0" fmla="*/ 2472266 h 2472266"/>
                <a:gd name="connsiteX1" fmla="*/ 601133 w 5033433"/>
                <a:gd name="connsiteY1" fmla="*/ 2188633 h 2472266"/>
                <a:gd name="connsiteX2" fmla="*/ 1176867 w 5033433"/>
                <a:gd name="connsiteY2" fmla="*/ 2087033 h 2472266"/>
                <a:gd name="connsiteX3" fmla="*/ 1773766 w 5033433"/>
                <a:gd name="connsiteY3" fmla="*/ 1892299 h 2472266"/>
                <a:gd name="connsiteX4" fmla="*/ 2357967 w 5033433"/>
                <a:gd name="connsiteY4" fmla="*/ 1782233 h 2472266"/>
                <a:gd name="connsiteX5" fmla="*/ 2946400 w 5033433"/>
                <a:gd name="connsiteY5" fmla="*/ 1435099 h 2472266"/>
                <a:gd name="connsiteX6" fmla="*/ 3539067 w 5033433"/>
                <a:gd name="connsiteY6" fmla="*/ 872066 h 2472266"/>
                <a:gd name="connsiteX7" fmla="*/ 3530600 w 5033433"/>
                <a:gd name="connsiteY7" fmla="*/ 749300 h 2472266"/>
                <a:gd name="connsiteX8" fmla="*/ 4711700 w 5033433"/>
                <a:gd name="connsiteY8" fmla="*/ 190499 h 2472266"/>
                <a:gd name="connsiteX9" fmla="*/ 5033433 w 5033433"/>
                <a:gd name="connsiteY9" fmla="*/ 0 h 2472266"/>
                <a:gd name="connsiteX0" fmla="*/ 0 w 5033433"/>
                <a:gd name="connsiteY0" fmla="*/ 2472266 h 2472266"/>
                <a:gd name="connsiteX1" fmla="*/ 601133 w 5033433"/>
                <a:gd name="connsiteY1" fmla="*/ 2188633 h 2472266"/>
                <a:gd name="connsiteX2" fmla="*/ 1176867 w 5033433"/>
                <a:gd name="connsiteY2" fmla="*/ 2087033 h 2472266"/>
                <a:gd name="connsiteX3" fmla="*/ 1773766 w 5033433"/>
                <a:gd name="connsiteY3" fmla="*/ 1892299 h 2472266"/>
                <a:gd name="connsiteX4" fmla="*/ 2357967 w 5033433"/>
                <a:gd name="connsiteY4" fmla="*/ 1782233 h 2472266"/>
                <a:gd name="connsiteX5" fmla="*/ 2946400 w 5033433"/>
                <a:gd name="connsiteY5" fmla="*/ 1435099 h 2472266"/>
                <a:gd name="connsiteX6" fmla="*/ 3539067 w 5033433"/>
                <a:gd name="connsiteY6" fmla="*/ 872066 h 2472266"/>
                <a:gd name="connsiteX7" fmla="*/ 4119033 w 5033433"/>
                <a:gd name="connsiteY7" fmla="*/ 465667 h 2472266"/>
                <a:gd name="connsiteX8" fmla="*/ 4711700 w 5033433"/>
                <a:gd name="connsiteY8" fmla="*/ 190499 h 2472266"/>
                <a:gd name="connsiteX9" fmla="*/ 5033433 w 5033433"/>
                <a:gd name="connsiteY9" fmla="*/ 0 h 2472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33433" h="2472266">
                  <a:moveTo>
                    <a:pt x="0" y="2472266"/>
                  </a:moveTo>
                  <a:lnTo>
                    <a:pt x="601133" y="2188633"/>
                  </a:lnTo>
                  <a:lnTo>
                    <a:pt x="1176867" y="2087033"/>
                  </a:lnTo>
                  <a:lnTo>
                    <a:pt x="1773766" y="1892299"/>
                  </a:lnTo>
                  <a:lnTo>
                    <a:pt x="2357967" y="1782233"/>
                  </a:lnTo>
                  <a:lnTo>
                    <a:pt x="2946400" y="1435099"/>
                  </a:lnTo>
                  <a:lnTo>
                    <a:pt x="3539067" y="872066"/>
                  </a:lnTo>
                  <a:lnTo>
                    <a:pt x="4119033" y="465667"/>
                  </a:lnTo>
                  <a:lnTo>
                    <a:pt x="4711700" y="190499"/>
                  </a:lnTo>
                  <a:lnTo>
                    <a:pt x="5033433" y="0"/>
                  </a:lnTo>
                </a:path>
              </a:pathLst>
            </a:custGeom>
            <a:ln w="57150"/>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sz="1400">
                <a:latin typeface="Arial"/>
                <a:cs typeface="Arial"/>
              </a:endParaRPr>
            </a:p>
          </p:txBody>
        </p:sp>
        <p:sp>
          <p:nvSpPr>
            <p:cNvPr id="65" name="Freeform 64"/>
            <p:cNvSpPr/>
            <p:nvPr/>
          </p:nvSpPr>
          <p:spPr>
            <a:xfrm>
              <a:off x="2128453" y="2556797"/>
              <a:ext cx="5016822" cy="2692365"/>
            </a:xfrm>
            <a:custGeom>
              <a:avLst/>
              <a:gdLst>
                <a:gd name="connsiteX0" fmla="*/ 0 w 4305300"/>
                <a:gd name="connsiteY0" fmla="*/ 0 h 2307166"/>
                <a:gd name="connsiteX1" fmla="*/ 503767 w 4305300"/>
                <a:gd name="connsiteY1" fmla="*/ 266700 h 2307166"/>
                <a:gd name="connsiteX2" fmla="*/ 1003300 w 4305300"/>
                <a:gd name="connsiteY2" fmla="*/ 651933 h 2307166"/>
                <a:gd name="connsiteX3" fmla="*/ 1515533 w 4305300"/>
                <a:gd name="connsiteY3" fmla="*/ 1049866 h 2307166"/>
                <a:gd name="connsiteX4" fmla="*/ 2027767 w 4305300"/>
                <a:gd name="connsiteY4" fmla="*/ 1176866 h 2307166"/>
                <a:gd name="connsiteX5" fmla="*/ 2535767 w 4305300"/>
                <a:gd name="connsiteY5" fmla="*/ 1485900 h 2307166"/>
                <a:gd name="connsiteX6" fmla="*/ 3031067 w 4305300"/>
                <a:gd name="connsiteY6" fmla="*/ 2036233 h 2307166"/>
                <a:gd name="connsiteX7" fmla="*/ 3526367 w 4305300"/>
                <a:gd name="connsiteY7" fmla="*/ 2214033 h 2307166"/>
                <a:gd name="connsiteX8" fmla="*/ 4038600 w 4305300"/>
                <a:gd name="connsiteY8" fmla="*/ 2298700 h 2307166"/>
                <a:gd name="connsiteX9" fmla="*/ 4305300 w 4305300"/>
                <a:gd name="connsiteY9" fmla="*/ 2307166 h 2307166"/>
                <a:gd name="connsiteX0" fmla="*/ 0 w 4305300"/>
                <a:gd name="connsiteY0" fmla="*/ 0 h 2307166"/>
                <a:gd name="connsiteX1" fmla="*/ 601134 w 4305300"/>
                <a:gd name="connsiteY1" fmla="*/ 300566 h 2307166"/>
                <a:gd name="connsiteX2" fmla="*/ 1003300 w 4305300"/>
                <a:gd name="connsiteY2" fmla="*/ 651933 h 2307166"/>
                <a:gd name="connsiteX3" fmla="*/ 1515533 w 4305300"/>
                <a:gd name="connsiteY3" fmla="*/ 1049866 h 2307166"/>
                <a:gd name="connsiteX4" fmla="*/ 2027767 w 4305300"/>
                <a:gd name="connsiteY4" fmla="*/ 1176866 h 2307166"/>
                <a:gd name="connsiteX5" fmla="*/ 2535767 w 4305300"/>
                <a:gd name="connsiteY5" fmla="*/ 1485900 h 2307166"/>
                <a:gd name="connsiteX6" fmla="*/ 3031067 w 4305300"/>
                <a:gd name="connsiteY6" fmla="*/ 2036233 h 2307166"/>
                <a:gd name="connsiteX7" fmla="*/ 3526367 w 4305300"/>
                <a:gd name="connsiteY7" fmla="*/ 2214033 h 2307166"/>
                <a:gd name="connsiteX8" fmla="*/ 4038600 w 4305300"/>
                <a:gd name="connsiteY8" fmla="*/ 2298700 h 2307166"/>
                <a:gd name="connsiteX9" fmla="*/ 4305300 w 4305300"/>
                <a:gd name="connsiteY9" fmla="*/ 2307166 h 2307166"/>
                <a:gd name="connsiteX0" fmla="*/ 0 w 4305300"/>
                <a:gd name="connsiteY0" fmla="*/ 0 h 2307166"/>
                <a:gd name="connsiteX1" fmla="*/ 601134 w 4305300"/>
                <a:gd name="connsiteY1" fmla="*/ 300566 h 2307166"/>
                <a:gd name="connsiteX2" fmla="*/ 1181100 w 4305300"/>
                <a:gd name="connsiteY2" fmla="*/ 749300 h 2307166"/>
                <a:gd name="connsiteX3" fmla="*/ 1515533 w 4305300"/>
                <a:gd name="connsiteY3" fmla="*/ 1049866 h 2307166"/>
                <a:gd name="connsiteX4" fmla="*/ 2027767 w 4305300"/>
                <a:gd name="connsiteY4" fmla="*/ 1176866 h 2307166"/>
                <a:gd name="connsiteX5" fmla="*/ 2535767 w 4305300"/>
                <a:gd name="connsiteY5" fmla="*/ 1485900 h 2307166"/>
                <a:gd name="connsiteX6" fmla="*/ 3031067 w 4305300"/>
                <a:gd name="connsiteY6" fmla="*/ 2036233 h 2307166"/>
                <a:gd name="connsiteX7" fmla="*/ 3526367 w 4305300"/>
                <a:gd name="connsiteY7" fmla="*/ 2214033 h 2307166"/>
                <a:gd name="connsiteX8" fmla="*/ 4038600 w 4305300"/>
                <a:gd name="connsiteY8" fmla="*/ 2298700 h 2307166"/>
                <a:gd name="connsiteX9" fmla="*/ 4305300 w 4305300"/>
                <a:gd name="connsiteY9" fmla="*/ 2307166 h 2307166"/>
                <a:gd name="connsiteX0" fmla="*/ 0 w 4305300"/>
                <a:gd name="connsiteY0" fmla="*/ 0 h 2307166"/>
                <a:gd name="connsiteX1" fmla="*/ 601134 w 4305300"/>
                <a:gd name="connsiteY1" fmla="*/ 300566 h 2307166"/>
                <a:gd name="connsiteX2" fmla="*/ 1181100 w 4305300"/>
                <a:gd name="connsiteY2" fmla="*/ 749300 h 2307166"/>
                <a:gd name="connsiteX3" fmla="*/ 1756833 w 4305300"/>
                <a:gd name="connsiteY3" fmla="*/ 1206499 h 2307166"/>
                <a:gd name="connsiteX4" fmla="*/ 2027767 w 4305300"/>
                <a:gd name="connsiteY4" fmla="*/ 1176866 h 2307166"/>
                <a:gd name="connsiteX5" fmla="*/ 2535767 w 4305300"/>
                <a:gd name="connsiteY5" fmla="*/ 1485900 h 2307166"/>
                <a:gd name="connsiteX6" fmla="*/ 3031067 w 4305300"/>
                <a:gd name="connsiteY6" fmla="*/ 2036233 h 2307166"/>
                <a:gd name="connsiteX7" fmla="*/ 3526367 w 4305300"/>
                <a:gd name="connsiteY7" fmla="*/ 2214033 h 2307166"/>
                <a:gd name="connsiteX8" fmla="*/ 4038600 w 4305300"/>
                <a:gd name="connsiteY8" fmla="*/ 2298700 h 2307166"/>
                <a:gd name="connsiteX9" fmla="*/ 4305300 w 4305300"/>
                <a:gd name="connsiteY9" fmla="*/ 2307166 h 2307166"/>
                <a:gd name="connsiteX0" fmla="*/ 0 w 4305300"/>
                <a:gd name="connsiteY0" fmla="*/ 0 h 2307166"/>
                <a:gd name="connsiteX1" fmla="*/ 601134 w 4305300"/>
                <a:gd name="connsiteY1" fmla="*/ 300566 h 2307166"/>
                <a:gd name="connsiteX2" fmla="*/ 1181100 w 4305300"/>
                <a:gd name="connsiteY2" fmla="*/ 749300 h 2307166"/>
                <a:gd name="connsiteX3" fmla="*/ 1756833 w 4305300"/>
                <a:gd name="connsiteY3" fmla="*/ 1206499 h 2307166"/>
                <a:gd name="connsiteX4" fmla="*/ 2353734 w 4305300"/>
                <a:gd name="connsiteY4" fmla="*/ 1363133 h 2307166"/>
                <a:gd name="connsiteX5" fmla="*/ 2535767 w 4305300"/>
                <a:gd name="connsiteY5" fmla="*/ 1485900 h 2307166"/>
                <a:gd name="connsiteX6" fmla="*/ 3031067 w 4305300"/>
                <a:gd name="connsiteY6" fmla="*/ 2036233 h 2307166"/>
                <a:gd name="connsiteX7" fmla="*/ 3526367 w 4305300"/>
                <a:gd name="connsiteY7" fmla="*/ 2214033 h 2307166"/>
                <a:gd name="connsiteX8" fmla="*/ 4038600 w 4305300"/>
                <a:gd name="connsiteY8" fmla="*/ 2298700 h 2307166"/>
                <a:gd name="connsiteX9" fmla="*/ 4305300 w 4305300"/>
                <a:gd name="connsiteY9" fmla="*/ 2307166 h 2307166"/>
                <a:gd name="connsiteX0" fmla="*/ 0 w 4305300"/>
                <a:gd name="connsiteY0" fmla="*/ 0 h 2307166"/>
                <a:gd name="connsiteX1" fmla="*/ 601134 w 4305300"/>
                <a:gd name="connsiteY1" fmla="*/ 300566 h 2307166"/>
                <a:gd name="connsiteX2" fmla="*/ 1181100 w 4305300"/>
                <a:gd name="connsiteY2" fmla="*/ 749300 h 2307166"/>
                <a:gd name="connsiteX3" fmla="*/ 1756833 w 4305300"/>
                <a:gd name="connsiteY3" fmla="*/ 1206499 h 2307166"/>
                <a:gd name="connsiteX4" fmla="*/ 2353734 w 4305300"/>
                <a:gd name="connsiteY4" fmla="*/ 1363133 h 2307166"/>
                <a:gd name="connsiteX5" fmla="*/ 2535767 w 4305300"/>
                <a:gd name="connsiteY5" fmla="*/ 1485900 h 2307166"/>
                <a:gd name="connsiteX6" fmla="*/ 2950634 w 4305300"/>
                <a:gd name="connsiteY6" fmla="*/ 1731433 h 2307166"/>
                <a:gd name="connsiteX7" fmla="*/ 3526367 w 4305300"/>
                <a:gd name="connsiteY7" fmla="*/ 2214033 h 2307166"/>
                <a:gd name="connsiteX8" fmla="*/ 4038600 w 4305300"/>
                <a:gd name="connsiteY8" fmla="*/ 2298700 h 2307166"/>
                <a:gd name="connsiteX9" fmla="*/ 4305300 w 4305300"/>
                <a:gd name="connsiteY9" fmla="*/ 2307166 h 2307166"/>
                <a:gd name="connsiteX0" fmla="*/ 0 w 4305300"/>
                <a:gd name="connsiteY0" fmla="*/ 0 h 2362200"/>
                <a:gd name="connsiteX1" fmla="*/ 601134 w 4305300"/>
                <a:gd name="connsiteY1" fmla="*/ 300566 h 2362200"/>
                <a:gd name="connsiteX2" fmla="*/ 1181100 w 4305300"/>
                <a:gd name="connsiteY2" fmla="*/ 749300 h 2362200"/>
                <a:gd name="connsiteX3" fmla="*/ 1756833 w 4305300"/>
                <a:gd name="connsiteY3" fmla="*/ 1206499 h 2362200"/>
                <a:gd name="connsiteX4" fmla="*/ 2353734 w 4305300"/>
                <a:gd name="connsiteY4" fmla="*/ 1363133 h 2362200"/>
                <a:gd name="connsiteX5" fmla="*/ 2535767 w 4305300"/>
                <a:gd name="connsiteY5" fmla="*/ 1485900 h 2362200"/>
                <a:gd name="connsiteX6" fmla="*/ 2950634 w 4305300"/>
                <a:gd name="connsiteY6" fmla="*/ 1731433 h 2362200"/>
                <a:gd name="connsiteX7" fmla="*/ 3530600 w 4305300"/>
                <a:gd name="connsiteY7" fmla="*/ 2362200 h 2362200"/>
                <a:gd name="connsiteX8" fmla="*/ 4038600 w 4305300"/>
                <a:gd name="connsiteY8" fmla="*/ 2298700 h 2362200"/>
                <a:gd name="connsiteX9" fmla="*/ 4305300 w 4305300"/>
                <a:gd name="connsiteY9" fmla="*/ 2307166 h 2362200"/>
                <a:gd name="connsiteX0" fmla="*/ 0 w 4305300"/>
                <a:gd name="connsiteY0" fmla="*/ 0 h 2573866"/>
                <a:gd name="connsiteX1" fmla="*/ 601134 w 4305300"/>
                <a:gd name="connsiteY1" fmla="*/ 300566 h 2573866"/>
                <a:gd name="connsiteX2" fmla="*/ 1181100 w 4305300"/>
                <a:gd name="connsiteY2" fmla="*/ 749300 h 2573866"/>
                <a:gd name="connsiteX3" fmla="*/ 1756833 w 4305300"/>
                <a:gd name="connsiteY3" fmla="*/ 1206499 h 2573866"/>
                <a:gd name="connsiteX4" fmla="*/ 2353734 w 4305300"/>
                <a:gd name="connsiteY4" fmla="*/ 1363133 h 2573866"/>
                <a:gd name="connsiteX5" fmla="*/ 2535767 w 4305300"/>
                <a:gd name="connsiteY5" fmla="*/ 1485900 h 2573866"/>
                <a:gd name="connsiteX6" fmla="*/ 2950634 w 4305300"/>
                <a:gd name="connsiteY6" fmla="*/ 1731433 h 2573866"/>
                <a:gd name="connsiteX7" fmla="*/ 3530600 w 4305300"/>
                <a:gd name="connsiteY7" fmla="*/ 2362200 h 2573866"/>
                <a:gd name="connsiteX8" fmla="*/ 4114800 w 4305300"/>
                <a:gd name="connsiteY8" fmla="*/ 2573866 h 2573866"/>
                <a:gd name="connsiteX9" fmla="*/ 4305300 w 4305300"/>
                <a:gd name="connsiteY9" fmla="*/ 2307166 h 2573866"/>
                <a:gd name="connsiteX0" fmla="*/ 0 w 4715933"/>
                <a:gd name="connsiteY0" fmla="*/ 0 h 2679699"/>
                <a:gd name="connsiteX1" fmla="*/ 601134 w 4715933"/>
                <a:gd name="connsiteY1" fmla="*/ 300566 h 2679699"/>
                <a:gd name="connsiteX2" fmla="*/ 1181100 w 4715933"/>
                <a:gd name="connsiteY2" fmla="*/ 749300 h 2679699"/>
                <a:gd name="connsiteX3" fmla="*/ 1756833 w 4715933"/>
                <a:gd name="connsiteY3" fmla="*/ 1206499 h 2679699"/>
                <a:gd name="connsiteX4" fmla="*/ 2353734 w 4715933"/>
                <a:gd name="connsiteY4" fmla="*/ 1363133 h 2679699"/>
                <a:gd name="connsiteX5" fmla="*/ 2535767 w 4715933"/>
                <a:gd name="connsiteY5" fmla="*/ 1485900 h 2679699"/>
                <a:gd name="connsiteX6" fmla="*/ 2950634 w 4715933"/>
                <a:gd name="connsiteY6" fmla="*/ 1731433 h 2679699"/>
                <a:gd name="connsiteX7" fmla="*/ 3530600 w 4715933"/>
                <a:gd name="connsiteY7" fmla="*/ 2362200 h 2679699"/>
                <a:gd name="connsiteX8" fmla="*/ 4114800 w 4715933"/>
                <a:gd name="connsiteY8" fmla="*/ 2573866 h 2679699"/>
                <a:gd name="connsiteX9" fmla="*/ 4715933 w 4715933"/>
                <a:gd name="connsiteY9" fmla="*/ 2679699 h 2679699"/>
                <a:gd name="connsiteX0" fmla="*/ 0 w 5016499"/>
                <a:gd name="connsiteY0" fmla="*/ 0 h 2692399"/>
                <a:gd name="connsiteX1" fmla="*/ 601134 w 5016499"/>
                <a:gd name="connsiteY1" fmla="*/ 300566 h 2692399"/>
                <a:gd name="connsiteX2" fmla="*/ 1181100 w 5016499"/>
                <a:gd name="connsiteY2" fmla="*/ 749300 h 2692399"/>
                <a:gd name="connsiteX3" fmla="*/ 1756833 w 5016499"/>
                <a:gd name="connsiteY3" fmla="*/ 1206499 h 2692399"/>
                <a:gd name="connsiteX4" fmla="*/ 2353734 w 5016499"/>
                <a:gd name="connsiteY4" fmla="*/ 1363133 h 2692399"/>
                <a:gd name="connsiteX5" fmla="*/ 2535767 w 5016499"/>
                <a:gd name="connsiteY5" fmla="*/ 1485900 h 2692399"/>
                <a:gd name="connsiteX6" fmla="*/ 2950634 w 5016499"/>
                <a:gd name="connsiteY6" fmla="*/ 1731433 h 2692399"/>
                <a:gd name="connsiteX7" fmla="*/ 3530600 w 5016499"/>
                <a:gd name="connsiteY7" fmla="*/ 2362200 h 2692399"/>
                <a:gd name="connsiteX8" fmla="*/ 4114800 w 5016499"/>
                <a:gd name="connsiteY8" fmla="*/ 2573866 h 2692399"/>
                <a:gd name="connsiteX9" fmla="*/ 5016499 w 5016499"/>
                <a:gd name="connsiteY9" fmla="*/ 2692399 h 2692399"/>
                <a:gd name="connsiteX0" fmla="*/ 0 w 5016499"/>
                <a:gd name="connsiteY0" fmla="*/ 0 h 2692399"/>
                <a:gd name="connsiteX1" fmla="*/ 601134 w 5016499"/>
                <a:gd name="connsiteY1" fmla="*/ 300566 h 2692399"/>
                <a:gd name="connsiteX2" fmla="*/ 1181100 w 5016499"/>
                <a:gd name="connsiteY2" fmla="*/ 749300 h 2692399"/>
                <a:gd name="connsiteX3" fmla="*/ 1756833 w 5016499"/>
                <a:gd name="connsiteY3" fmla="*/ 1206499 h 2692399"/>
                <a:gd name="connsiteX4" fmla="*/ 2353734 w 5016499"/>
                <a:gd name="connsiteY4" fmla="*/ 1363133 h 2692399"/>
                <a:gd name="connsiteX5" fmla="*/ 2535767 w 5016499"/>
                <a:gd name="connsiteY5" fmla="*/ 1485900 h 2692399"/>
                <a:gd name="connsiteX6" fmla="*/ 2950634 w 5016499"/>
                <a:gd name="connsiteY6" fmla="*/ 1731433 h 2692399"/>
                <a:gd name="connsiteX7" fmla="*/ 3530600 w 5016499"/>
                <a:gd name="connsiteY7" fmla="*/ 2362200 h 2692399"/>
                <a:gd name="connsiteX8" fmla="*/ 4114800 w 5016499"/>
                <a:gd name="connsiteY8" fmla="*/ 2573866 h 2692399"/>
                <a:gd name="connsiteX9" fmla="*/ 4708382 w 5016499"/>
                <a:gd name="connsiteY9" fmla="*/ 2683927 h 2692399"/>
                <a:gd name="connsiteX10" fmla="*/ 5016499 w 5016499"/>
                <a:gd name="connsiteY10" fmla="*/ 2692399 h 269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16499" h="2692399">
                  <a:moveTo>
                    <a:pt x="0" y="0"/>
                  </a:moveTo>
                  <a:lnTo>
                    <a:pt x="601134" y="300566"/>
                  </a:lnTo>
                  <a:lnTo>
                    <a:pt x="1181100" y="749300"/>
                  </a:lnTo>
                  <a:lnTo>
                    <a:pt x="1756833" y="1206499"/>
                  </a:lnTo>
                  <a:lnTo>
                    <a:pt x="2353734" y="1363133"/>
                  </a:lnTo>
                  <a:lnTo>
                    <a:pt x="2535767" y="1485900"/>
                  </a:lnTo>
                  <a:lnTo>
                    <a:pt x="2950634" y="1731433"/>
                  </a:lnTo>
                  <a:lnTo>
                    <a:pt x="3530600" y="2362200"/>
                  </a:lnTo>
                  <a:lnTo>
                    <a:pt x="4114800" y="2573866"/>
                  </a:lnTo>
                  <a:cubicBezTo>
                    <a:pt x="4309839" y="2599264"/>
                    <a:pt x="4513343" y="2658529"/>
                    <a:pt x="4708382" y="2683927"/>
                  </a:cubicBezTo>
                  <a:lnTo>
                    <a:pt x="5016499" y="2692399"/>
                  </a:lnTo>
                </a:path>
              </a:pathLst>
            </a:custGeom>
            <a:ln w="57150" cap="rnd">
              <a:solidFill>
                <a:schemeClr val="tx2"/>
              </a:solidFill>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sz="1400">
                <a:latin typeface="Arial"/>
                <a:cs typeface="Arial"/>
              </a:endParaRPr>
            </a:p>
          </p:txBody>
        </p:sp>
        <p:sp>
          <p:nvSpPr>
            <p:cNvPr id="66" name="Freeform 65"/>
            <p:cNvSpPr/>
            <p:nvPr/>
          </p:nvSpPr>
          <p:spPr>
            <a:xfrm>
              <a:off x="2128453" y="4309374"/>
              <a:ext cx="5012059" cy="761990"/>
            </a:xfrm>
            <a:custGeom>
              <a:avLst/>
              <a:gdLst>
                <a:gd name="connsiteX0" fmla="*/ 0 w 4326467"/>
                <a:gd name="connsiteY0" fmla="*/ 651933 h 664633"/>
                <a:gd name="connsiteX1" fmla="*/ 512233 w 4326467"/>
                <a:gd name="connsiteY1" fmla="*/ 664633 h 664633"/>
                <a:gd name="connsiteX2" fmla="*/ 1024467 w 4326467"/>
                <a:gd name="connsiteY2" fmla="*/ 342900 h 664633"/>
                <a:gd name="connsiteX3" fmla="*/ 1528233 w 4326467"/>
                <a:gd name="connsiteY3" fmla="*/ 114300 h 664633"/>
                <a:gd name="connsiteX4" fmla="*/ 2036233 w 4326467"/>
                <a:gd name="connsiteY4" fmla="*/ 84667 h 664633"/>
                <a:gd name="connsiteX5" fmla="*/ 2544233 w 4326467"/>
                <a:gd name="connsiteY5" fmla="*/ 63500 h 664633"/>
                <a:gd name="connsiteX6" fmla="*/ 3048000 w 4326467"/>
                <a:gd name="connsiteY6" fmla="*/ 0 h 664633"/>
                <a:gd name="connsiteX7" fmla="*/ 3543300 w 4326467"/>
                <a:gd name="connsiteY7" fmla="*/ 160867 h 664633"/>
                <a:gd name="connsiteX8" fmla="*/ 4042833 w 4326467"/>
                <a:gd name="connsiteY8" fmla="*/ 313267 h 664633"/>
                <a:gd name="connsiteX9" fmla="*/ 4326467 w 4326467"/>
                <a:gd name="connsiteY9" fmla="*/ 478367 h 664633"/>
                <a:gd name="connsiteX0" fmla="*/ 0 w 4326467"/>
                <a:gd name="connsiteY0" fmla="*/ 651933 h 664633"/>
                <a:gd name="connsiteX1" fmla="*/ 512233 w 4326467"/>
                <a:gd name="connsiteY1" fmla="*/ 664633 h 664633"/>
                <a:gd name="connsiteX2" fmla="*/ 1185333 w 4326467"/>
                <a:gd name="connsiteY2" fmla="*/ 283633 h 664633"/>
                <a:gd name="connsiteX3" fmla="*/ 1528233 w 4326467"/>
                <a:gd name="connsiteY3" fmla="*/ 114300 h 664633"/>
                <a:gd name="connsiteX4" fmla="*/ 2036233 w 4326467"/>
                <a:gd name="connsiteY4" fmla="*/ 84667 h 664633"/>
                <a:gd name="connsiteX5" fmla="*/ 2544233 w 4326467"/>
                <a:gd name="connsiteY5" fmla="*/ 63500 h 664633"/>
                <a:gd name="connsiteX6" fmla="*/ 3048000 w 4326467"/>
                <a:gd name="connsiteY6" fmla="*/ 0 h 664633"/>
                <a:gd name="connsiteX7" fmla="*/ 3543300 w 4326467"/>
                <a:gd name="connsiteY7" fmla="*/ 160867 h 664633"/>
                <a:gd name="connsiteX8" fmla="*/ 4042833 w 4326467"/>
                <a:gd name="connsiteY8" fmla="*/ 313267 h 664633"/>
                <a:gd name="connsiteX9" fmla="*/ 4326467 w 4326467"/>
                <a:gd name="connsiteY9" fmla="*/ 478367 h 664633"/>
                <a:gd name="connsiteX0" fmla="*/ 0 w 4326467"/>
                <a:gd name="connsiteY0" fmla="*/ 651933 h 664633"/>
                <a:gd name="connsiteX1" fmla="*/ 512233 w 4326467"/>
                <a:gd name="connsiteY1" fmla="*/ 664633 h 664633"/>
                <a:gd name="connsiteX2" fmla="*/ 1185333 w 4326467"/>
                <a:gd name="connsiteY2" fmla="*/ 283633 h 664633"/>
                <a:gd name="connsiteX3" fmla="*/ 1761066 w 4326467"/>
                <a:gd name="connsiteY3" fmla="*/ 8467 h 664633"/>
                <a:gd name="connsiteX4" fmla="*/ 2036233 w 4326467"/>
                <a:gd name="connsiteY4" fmla="*/ 84667 h 664633"/>
                <a:gd name="connsiteX5" fmla="*/ 2544233 w 4326467"/>
                <a:gd name="connsiteY5" fmla="*/ 63500 h 664633"/>
                <a:gd name="connsiteX6" fmla="*/ 3048000 w 4326467"/>
                <a:gd name="connsiteY6" fmla="*/ 0 h 664633"/>
                <a:gd name="connsiteX7" fmla="*/ 3543300 w 4326467"/>
                <a:gd name="connsiteY7" fmla="*/ 160867 h 664633"/>
                <a:gd name="connsiteX8" fmla="*/ 4042833 w 4326467"/>
                <a:gd name="connsiteY8" fmla="*/ 313267 h 664633"/>
                <a:gd name="connsiteX9" fmla="*/ 4326467 w 4326467"/>
                <a:gd name="connsiteY9" fmla="*/ 478367 h 664633"/>
                <a:gd name="connsiteX0" fmla="*/ 0 w 4326467"/>
                <a:gd name="connsiteY0" fmla="*/ 668866 h 681566"/>
                <a:gd name="connsiteX1" fmla="*/ 512233 w 4326467"/>
                <a:gd name="connsiteY1" fmla="*/ 681566 h 681566"/>
                <a:gd name="connsiteX2" fmla="*/ 1185333 w 4326467"/>
                <a:gd name="connsiteY2" fmla="*/ 300566 h 681566"/>
                <a:gd name="connsiteX3" fmla="*/ 1761066 w 4326467"/>
                <a:gd name="connsiteY3" fmla="*/ 25400 h 681566"/>
                <a:gd name="connsiteX4" fmla="*/ 2349500 w 4326467"/>
                <a:gd name="connsiteY4" fmla="*/ 0 h 681566"/>
                <a:gd name="connsiteX5" fmla="*/ 2544233 w 4326467"/>
                <a:gd name="connsiteY5" fmla="*/ 80433 h 681566"/>
                <a:gd name="connsiteX6" fmla="*/ 3048000 w 4326467"/>
                <a:gd name="connsiteY6" fmla="*/ 16933 h 681566"/>
                <a:gd name="connsiteX7" fmla="*/ 3543300 w 4326467"/>
                <a:gd name="connsiteY7" fmla="*/ 177800 h 681566"/>
                <a:gd name="connsiteX8" fmla="*/ 4042833 w 4326467"/>
                <a:gd name="connsiteY8" fmla="*/ 330200 h 681566"/>
                <a:gd name="connsiteX9" fmla="*/ 4326467 w 4326467"/>
                <a:gd name="connsiteY9" fmla="*/ 495300 h 681566"/>
                <a:gd name="connsiteX0" fmla="*/ 0 w 4326467"/>
                <a:gd name="connsiteY0" fmla="*/ 698500 h 711200"/>
                <a:gd name="connsiteX1" fmla="*/ 512233 w 4326467"/>
                <a:gd name="connsiteY1" fmla="*/ 711200 h 711200"/>
                <a:gd name="connsiteX2" fmla="*/ 1185333 w 4326467"/>
                <a:gd name="connsiteY2" fmla="*/ 330200 h 711200"/>
                <a:gd name="connsiteX3" fmla="*/ 1761066 w 4326467"/>
                <a:gd name="connsiteY3" fmla="*/ 55034 h 711200"/>
                <a:gd name="connsiteX4" fmla="*/ 2349500 w 4326467"/>
                <a:gd name="connsiteY4" fmla="*/ 29634 h 711200"/>
                <a:gd name="connsiteX5" fmla="*/ 2946400 w 4326467"/>
                <a:gd name="connsiteY5" fmla="*/ 0 h 711200"/>
                <a:gd name="connsiteX6" fmla="*/ 3048000 w 4326467"/>
                <a:gd name="connsiteY6" fmla="*/ 46567 h 711200"/>
                <a:gd name="connsiteX7" fmla="*/ 3543300 w 4326467"/>
                <a:gd name="connsiteY7" fmla="*/ 207434 h 711200"/>
                <a:gd name="connsiteX8" fmla="*/ 4042833 w 4326467"/>
                <a:gd name="connsiteY8" fmla="*/ 359834 h 711200"/>
                <a:gd name="connsiteX9" fmla="*/ 4326467 w 4326467"/>
                <a:gd name="connsiteY9" fmla="*/ 524934 h 711200"/>
                <a:gd name="connsiteX0" fmla="*/ 0 w 4326467"/>
                <a:gd name="connsiteY0" fmla="*/ 762000 h 774700"/>
                <a:gd name="connsiteX1" fmla="*/ 512233 w 4326467"/>
                <a:gd name="connsiteY1" fmla="*/ 774700 h 774700"/>
                <a:gd name="connsiteX2" fmla="*/ 1185333 w 4326467"/>
                <a:gd name="connsiteY2" fmla="*/ 393700 h 774700"/>
                <a:gd name="connsiteX3" fmla="*/ 1761066 w 4326467"/>
                <a:gd name="connsiteY3" fmla="*/ 118534 h 774700"/>
                <a:gd name="connsiteX4" fmla="*/ 2349500 w 4326467"/>
                <a:gd name="connsiteY4" fmla="*/ 93134 h 774700"/>
                <a:gd name="connsiteX5" fmla="*/ 2946400 w 4326467"/>
                <a:gd name="connsiteY5" fmla="*/ 63500 h 774700"/>
                <a:gd name="connsiteX6" fmla="*/ 3534834 w 4326467"/>
                <a:gd name="connsiteY6" fmla="*/ 0 h 774700"/>
                <a:gd name="connsiteX7" fmla="*/ 3543300 w 4326467"/>
                <a:gd name="connsiteY7" fmla="*/ 270934 h 774700"/>
                <a:gd name="connsiteX8" fmla="*/ 4042833 w 4326467"/>
                <a:gd name="connsiteY8" fmla="*/ 423334 h 774700"/>
                <a:gd name="connsiteX9" fmla="*/ 4326467 w 4326467"/>
                <a:gd name="connsiteY9" fmla="*/ 588434 h 774700"/>
                <a:gd name="connsiteX0" fmla="*/ 0 w 4326467"/>
                <a:gd name="connsiteY0" fmla="*/ 762000 h 774700"/>
                <a:gd name="connsiteX1" fmla="*/ 512233 w 4326467"/>
                <a:gd name="connsiteY1" fmla="*/ 774700 h 774700"/>
                <a:gd name="connsiteX2" fmla="*/ 1185333 w 4326467"/>
                <a:gd name="connsiteY2" fmla="*/ 393700 h 774700"/>
                <a:gd name="connsiteX3" fmla="*/ 1761066 w 4326467"/>
                <a:gd name="connsiteY3" fmla="*/ 118534 h 774700"/>
                <a:gd name="connsiteX4" fmla="*/ 2349500 w 4326467"/>
                <a:gd name="connsiteY4" fmla="*/ 93134 h 774700"/>
                <a:gd name="connsiteX5" fmla="*/ 2946400 w 4326467"/>
                <a:gd name="connsiteY5" fmla="*/ 63500 h 774700"/>
                <a:gd name="connsiteX6" fmla="*/ 3534834 w 4326467"/>
                <a:gd name="connsiteY6" fmla="*/ 0 h 774700"/>
                <a:gd name="connsiteX7" fmla="*/ 4123267 w 4326467"/>
                <a:gd name="connsiteY7" fmla="*/ 182034 h 774700"/>
                <a:gd name="connsiteX8" fmla="*/ 4042833 w 4326467"/>
                <a:gd name="connsiteY8" fmla="*/ 423334 h 774700"/>
                <a:gd name="connsiteX9" fmla="*/ 4326467 w 4326467"/>
                <a:gd name="connsiteY9" fmla="*/ 588434 h 774700"/>
                <a:gd name="connsiteX0" fmla="*/ 0 w 4694766"/>
                <a:gd name="connsiteY0" fmla="*/ 762000 h 774700"/>
                <a:gd name="connsiteX1" fmla="*/ 512233 w 4694766"/>
                <a:gd name="connsiteY1" fmla="*/ 774700 h 774700"/>
                <a:gd name="connsiteX2" fmla="*/ 1185333 w 4694766"/>
                <a:gd name="connsiteY2" fmla="*/ 393700 h 774700"/>
                <a:gd name="connsiteX3" fmla="*/ 1761066 w 4694766"/>
                <a:gd name="connsiteY3" fmla="*/ 118534 h 774700"/>
                <a:gd name="connsiteX4" fmla="*/ 2349500 w 4694766"/>
                <a:gd name="connsiteY4" fmla="*/ 93134 h 774700"/>
                <a:gd name="connsiteX5" fmla="*/ 2946400 w 4694766"/>
                <a:gd name="connsiteY5" fmla="*/ 63500 h 774700"/>
                <a:gd name="connsiteX6" fmla="*/ 3534834 w 4694766"/>
                <a:gd name="connsiteY6" fmla="*/ 0 h 774700"/>
                <a:gd name="connsiteX7" fmla="*/ 4123267 w 4694766"/>
                <a:gd name="connsiteY7" fmla="*/ 182034 h 774700"/>
                <a:gd name="connsiteX8" fmla="*/ 4694766 w 4694766"/>
                <a:gd name="connsiteY8" fmla="*/ 347134 h 774700"/>
                <a:gd name="connsiteX9" fmla="*/ 4326467 w 4694766"/>
                <a:gd name="connsiteY9" fmla="*/ 588434 h 774700"/>
                <a:gd name="connsiteX0" fmla="*/ 0 w 5012267"/>
                <a:gd name="connsiteY0" fmla="*/ 762000 h 774700"/>
                <a:gd name="connsiteX1" fmla="*/ 512233 w 5012267"/>
                <a:gd name="connsiteY1" fmla="*/ 774700 h 774700"/>
                <a:gd name="connsiteX2" fmla="*/ 1185333 w 5012267"/>
                <a:gd name="connsiteY2" fmla="*/ 393700 h 774700"/>
                <a:gd name="connsiteX3" fmla="*/ 1761066 w 5012267"/>
                <a:gd name="connsiteY3" fmla="*/ 118534 h 774700"/>
                <a:gd name="connsiteX4" fmla="*/ 2349500 w 5012267"/>
                <a:gd name="connsiteY4" fmla="*/ 93134 h 774700"/>
                <a:gd name="connsiteX5" fmla="*/ 2946400 w 5012267"/>
                <a:gd name="connsiteY5" fmla="*/ 63500 h 774700"/>
                <a:gd name="connsiteX6" fmla="*/ 3534834 w 5012267"/>
                <a:gd name="connsiteY6" fmla="*/ 0 h 774700"/>
                <a:gd name="connsiteX7" fmla="*/ 4123267 w 5012267"/>
                <a:gd name="connsiteY7" fmla="*/ 182034 h 774700"/>
                <a:gd name="connsiteX8" fmla="*/ 4694766 w 5012267"/>
                <a:gd name="connsiteY8" fmla="*/ 347134 h 774700"/>
                <a:gd name="connsiteX9" fmla="*/ 5012267 w 5012267"/>
                <a:gd name="connsiteY9" fmla="*/ 541867 h 774700"/>
                <a:gd name="connsiteX0" fmla="*/ 0 w 5012267"/>
                <a:gd name="connsiteY0" fmla="*/ 762000 h 762000"/>
                <a:gd name="connsiteX1" fmla="*/ 520700 w 5012267"/>
                <a:gd name="connsiteY1" fmla="*/ 757766 h 762000"/>
                <a:gd name="connsiteX2" fmla="*/ 1185333 w 5012267"/>
                <a:gd name="connsiteY2" fmla="*/ 393700 h 762000"/>
                <a:gd name="connsiteX3" fmla="*/ 1761066 w 5012267"/>
                <a:gd name="connsiteY3" fmla="*/ 118534 h 762000"/>
                <a:gd name="connsiteX4" fmla="*/ 2349500 w 5012267"/>
                <a:gd name="connsiteY4" fmla="*/ 93134 h 762000"/>
                <a:gd name="connsiteX5" fmla="*/ 2946400 w 5012267"/>
                <a:gd name="connsiteY5" fmla="*/ 63500 h 762000"/>
                <a:gd name="connsiteX6" fmla="*/ 3534834 w 5012267"/>
                <a:gd name="connsiteY6" fmla="*/ 0 h 762000"/>
                <a:gd name="connsiteX7" fmla="*/ 4123267 w 5012267"/>
                <a:gd name="connsiteY7" fmla="*/ 182034 h 762000"/>
                <a:gd name="connsiteX8" fmla="*/ 4694766 w 5012267"/>
                <a:gd name="connsiteY8" fmla="*/ 347134 h 762000"/>
                <a:gd name="connsiteX9" fmla="*/ 5012267 w 5012267"/>
                <a:gd name="connsiteY9" fmla="*/ 541867 h 762000"/>
                <a:gd name="connsiteX0" fmla="*/ 0 w 5012267"/>
                <a:gd name="connsiteY0" fmla="*/ 762000 h 762000"/>
                <a:gd name="connsiteX1" fmla="*/ 584200 w 5012267"/>
                <a:gd name="connsiteY1" fmla="*/ 745066 h 762000"/>
                <a:gd name="connsiteX2" fmla="*/ 1185333 w 5012267"/>
                <a:gd name="connsiteY2" fmla="*/ 393700 h 762000"/>
                <a:gd name="connsiteX3" fmla="*/ 1761066 w 5012267"/>
                <a:gd name="connsiteY3" fmla="*/ 118534 h 762000"/>
                <a:gd name="connsiteX4" fmla="*/ 2349500 w 5012267"/>
                <a:gd name="connsiteY4" fmla="*/ 93134 h 762000"/>
                <a:gd name="connsiteX5" fmla="*/ 2946400 w 5012267"/>
                <a:gd name="connsiteY5" fmla="*/ 63500 h 762000"/>
                <a:gd name="connsiteX6" fmla="*/ 3534834 w 5012267"/>
                <a:gd name="connsiteY6" fmla="*/ 0 h 762000"/>
                <a:gd name="connsiteX7" fmla="*/ 4123267 w 5012267"/>
                <a:gd name="connsiteY7" fmla="*/ 182034 h 762000"/>
                <a:gd name="connsiteX8" fmla="*/ 4694766 w 5012267"/>
                <a:gd name="connsiteY8" fmla="*/ 347134 h 762000"/>
                <a:gd name="connsiteX9" fmla="*/ 5012267 w 5012267"/>
                <a:gd name="connsiteY9" fmla="*/ 541867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267" h="762000">
                  <a:moveTo>
                    <a:pt x="0" y="762000"/>
                  </a:moveTo>
                  <a:lnTo>
                    <a:pt x="584200" y="745066"/>
                  </a:lnTo>
                  <a:lnTo>
                    <a:pt x="1185333" y="393700"/>
                  </a:lnTo>
                  <a:lnTo>
                    <a:pt x="1761066" y="118534"/>
                  </a:lnTo>
                  <a:lnTo>
                    <a:pt x="2349500" y="93134"/>
                  </a:lnTo>
                  <a:lnTo>
                    <a:pt x="2946400" y="63500"/>
                  </a:lnTo>
                  <a:lnTo>
                    <a:pt x="3534834" y="0"/>
                  </a:lnTo>
                  <a:lnTo>
                    <a:pt x="4123267" y="182034"/>
                  </a:lnTo>
                  <a:lnTo>
                    <a:pt x="4694766" y="347134"/>
                  </a:lnTo>
                  <a:lnTo>
                    <a:pt x="5012267" y="541867"/>
                  </a:lnTo>
                </a:path>
              </a:pathLst>
            </a:custGeom>
            <a:ln w="57150">
              <a:solidFill>
                <a:schemeClr val="accent5"/>
              </a:solidFill>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sz="1400">
                <a:latin typeface="Arial"/>
                <a:cs typeface="Arial"/>
              </a:endParaRPr>
            </a:p>
          </p:txBody>
        </p:sp>
        <p:cxnSp>
          <p:nvCxnSpPr>
            <p:cNvPr id="67" name="Straight Connector 66"/>
            <p:cNvCxnSpPr/>
            <p:nvPr/>
          </p:nvCxnSpPr>
          <p:spPr>
            <a:xfrm flipV="1">
              <a:off x="7167501" y="2556797"/>
              <a:ext cx="258779" cy="157160"/>
            </a:xfrm>
            <a:prstGeom prst="line">
              <a:avLst/>
            </a:prstGeom>
            <a:ln w="57150" cmpd="sng">
              <a:prstDash val="sysDot"/>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7177026" y="5244399"/>
              <a:ext cx="249253" cy="0"/>
            </a:xfrm>
            <a:prstGeom prst="line">
              <a:avLst/>
            </a:prstGeom>
            <a:ln w="57150" cmpd="sng">
              <a:solidFill>
                <a:schemeClr val="tx2"/>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7146861" y="4850704"/>
              <a:ext cx="279418" cy="155573"/>
            </a:xfrm>
            <a:prstGeom prst="line">
              <a:avLst/>
            </a:prstGeom>
            <a:ln w="57150" cmpd="sng">
              <a:solidFill>
                <a:srgbClr val="4BACC6"/>
              </a:solidFill>
              <a:prstDash val="sysDot"/>
            </a:ln>
            <a:effectLst/>
          </p:spPr>
          <p:style>
            <a:lnRef idx="2">
              <a:schemeClr val="accent1"/>
            </a:lnRef>
            <a:fillRef idx="0">
              <a:schemeClr val="accent1"/>
            </a:fillRef>
            <a:effectRef idx="1">
              <a:schemeClr val="accent1"/>
            </a:effectRef>
            <a:fontRef idx="minor">
              <a:schemeClr val="tx1"/>
            </a:fontRef>
          </p:style>
        </p:cxnSp>
        <p:sp>
          <p:nvSpPr>
            <p:cNvPr id="88076" name="TextBox 69"/>
            <p:cNvSpPr txBox="1">
              <a:spLocks noChangeArrowheads="1"/>
            </p:cNvSpPr>
            <p:nvPr/>
          </p:nvSpPr>
          <p:spPr bwMode="auto">
            <a:xfrm rot="16200000">
              <a:off x="54943" y="3754933"/>
              <a:ext cx="2381390" cy="30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smtClean="0">
                  <a:latin typeface="Arial" pitchFamily="34" charset="0"/>
                </a:rPr>
                <a:t>Persen tenaga kerja</a:t>
              </a:r>
              <a:endParaRPr lang="en-US" altLang="en-US" sz="1400">
                <a:latin typeface="Arial" pitchFamily="34" charset="0"/>
              </a:endParaRPr>
            </a:p>
          </p:txBody>
        </p:sp>
        <p:sp>
          <p:nvSpPr>
            <p:cNvPr id="88077" name="TextBox 70"/>
            <p:cNvSpPr txBox="1">
              <a:spLocks noChangeArrowheads="1"/>
            </p:cNvSpPr>
            <p:nvPr/>
          </p:nvSpPr>
          <p:spPr bwMode="auto">
            <a:xfrm>
              <a:off x="1828922" y="5537200"/>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1800</a:t>
              </a:r>
            </a:p>
          </p:txBody>
        </p:sp>
        <p:sp>
          <p:nvSpPr>
            <p:cNvPr id="88078" name="TextBox 71"/>
            <p:cNvSpPr txBox="1">
              <a:spLocks noChangeArrowheads="1"/>
            </p:cNvSpPr>
            <p:nvPr/>
          </p:nvSpPr>
          <p:spPr bwMode="auto">
            <a:xfrm>
              <a:off x="2331646" y="5391777"/>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1825</a:t>
              </a:r>
            </a:p>
          </p:txBody>
        </p:sp>
        <p:sp>
          <p:nvSpPr>
            <p:cNvPr id="88079" name="TextBox 72"/>
            <p:cNvSpPr txBox="1">
              <a:spLocks noChangeArrowheads="1"/>
            </p:cNvSpPr>
            <p:nvPr/>
          </p:nvSpPr>
          <p:spPr bwMode="auto">
            <a:xfrm>
              <a:off x="3012170" y="5537200"/>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1850</a:t>
              </a:r>
            </a:p>
          </p:txBody>
        </p:sp>
        <p:sp>
          <p:nvSpPr>
            <p:cNvPr id="88080" name="TextBox 73"/>
            <p:cNvSpPr txBox="1">
              <a:spLocks noChangeArrowheads="1"/>
            </p:cNvSpPr>
            <p:nvPr/>
          </p:nvSpPr>
          <p:spPr bwMode="auto">
            <a:xfrm>
              <a:off x="3597444" y="5391777"/>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1875</a:t>
              </a:r>
            </a:p>
          </p:txBody>
        </p:sp>
        <p:sp>
          <p:nvSpPr>
            <p:cNvPr id="88081" name="TextBox 74"/>
            <p:cNvSpPr txBox="1">
              <a:spLocks noChangeArrowheads="1"/>
            </p:cNvSpPr>
            <p:nvPr/>
          </p:nvSpPr>
          <p:spPr bwMode="auto">
            <a:xfrm>
              <a:off x="4182718" y="5537200"/>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1900</a:t>
              </a:r>
            </a:p>
          </p:txBody>
        </p:sp>
        <p:sp>
          <p:nvSpPr>
            <p:cNvPr id="88082" name="TextBox 75"/>
            <p:cNvSpPr txBox="1">
              <a:spLocks noChangeArrowheads="1"/>
            </p:cNvSpPr>
            <p:nvPr/>
          </p:nvSpPr>
          <p:spPr bwMode="auto">
            <a:xfrm>
              <a:off x="4685442" y="5391777"/>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1925</a:t>
              </a:r>
            </a:p>
          </p:txBody>
        </p:sp>
        <p:sp>
          <p:nvSpPr>
            <p:cNvPr id="88083" name="TextBox 76"/>
            <p:cNvSpPr txBox="1">
              <a:spLocks noChangeArrowheads="1"/>
            </p:cNvSpPr>
            <p:nvPr/>
          </p:nvSpPr>
          <p:spPr bwMode="auto">
            <a:xfrm>
              <a:off x="5359616" y="5537200"/>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1950</a:t>
              </a:r>
            </a:p>
          </p:txBody>
        </p:sp>
        <p:sp>
          <p:nvSpPr>
            <p:cNvPr id="88084" name="TextBox 77"/>
            <p:cNvSpPr txBox="1">
              <a:spLocks noChangeArrowheads="1"/>
            </p:cNvSpPr>
            <p:nvPr/>
          </p:nvSpPr>
          <p:spPr bwMode="auto">
            <a:xfrm>
              <a:off x="5944890" y="5391777"/>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1975</a:t>
              </a:r>
            </a:p>
          </p:txBody>
        </p:sp>
        <p:sp>
          <p:nvSpPr>
            <p:cNvPr id="88085" name="TextBox 78"/>
            <p:cNvSpPr txBox="1">
              <a:spLocks noChangeArrowheads="1"/>
            </p:cNvSpPr>
            <p:nvPr/>
          </p:nvSpPr>
          <p:spPr bwMode="auto">
            <a:xfrm>
              <a:off x="6536512" y="5537200"/>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2000</a:t>
              </a:r>
            </a:p>
          </p:txBody>
        </p:sp>
        <p:sp>
          <p:nvSpPr>
            <p:cNvPr id="88086" name="TextBox 79"/>
            <p:cNvSpPr txBox="1">
              <a:spLocks noChangeArrowheads="1"/>
            </p:cNvSpPr>
            <p:nvPr/>
          </p:nvSpPr>
          <p:spPr bwMode="auto">
            <a:xfrm>
              <a:off x="7073900" y="5391777"/>
              <a:ext cx="1039134"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2025 (est.)</a:t>
              </a:r>
            </a:p>
          </p:txBody>
        </p:sp>
        <p:sp>
          <p:nvSpPr>
            <p:cNvPr id="88087" name="TextBox 80"/>
            <p:cNvSpPr txBox="1">
              <a:spLocks noChangeArrowheads="1"/>
            </p:cNvSpPr>
            <p:nvPr/>
          </p:nvSpPr>
          <p:spPr bwMode="auto">
            <a:xfrm>
              <a:off x="2001220"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sp>
          <p:nvSpPr>
            <p:cNvPr id="88088" name="TextBox 81"/>
            <p:cNvSpPr txBox="1">
              <a:spLocks noChangeArrowheads="1"/>
            </p:cNvSpPr>
            <p:nvPr/>
          </p:nvSpPr>
          <p:spPr bwMode="auto">
            <a:xfrm>
              <a:off x="2600766"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sp>
          <p:nvSpPr>
            <p:cNvPr id="88089" name="TextBox 82"/>
            <p:cNvSpPr txBox="1">
              <a:spLocks noChangeArrowheads="1"/>
            </p:cNvSpPr>
            <p:nvPr/>
          </p:nvSpPr>
          <p:spPr bwMode="auto">
            <a:xfrm>
              <a:off x="3187612"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sp>
          <p:nvSpPr>
            <p:cNvPr id="88090" name="TextBox 83"/>
            <p:cNvSpPr txBox="1">
              <a:spLocks noChangeArrowheads="1"/>
            </p:cNvSpPr>
            <p:nvPr/>
          </p:nvSpPr>
          <p:spPr bwMode="auto">
            <a:xfrm>
              <a:off x="3774458"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sp>
          <p:nvSpPr>
            <p:cNvPr id="88091" name="TextBox 84"/>
            <p:cNvSpPr txBox="1">
              <a:spLocks noChangeArrowheads="1"/>
            </p:cNvSpPr>
            <p:nvPr/>
          </p:nvSpPr>
          <p:spPr bwMode="auto">
            <a:xfrm>
              <a:off x="4361304"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sp>
          <p:nvSpPr>
            <p:cNvPr id="88092" name="TextBox 85"/>
            <p:cNvSpPr txBox="1">
              <a:spLocks noChangeArrowheads="1"/>
            </p:cNvSpPr>
            <p:nvPr/>
          </p:nvSpPr>
          <p:spPr bwMode="auto">
            <a:xfrm>
              <a:off x="4954500"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sp>
          <p:nvSpPr>
            <p:cNvPr id="88093" name="TextBox 86"/>
            <p:cNvSpPr txBox="1">
              <a:spLocks noChangeArrowheads="1"/>
            </p:cNvSpPr>
            <p:nvPr/>
          </p:nvSpPr>
          <p:spPr bwMode="auto">
            <a:xfrm>
              <a:off x="5541346"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sp>
          <p:nvSpPr>
            <p:cNvPr id="88094" name="TextBox 87"/>
            <p:cNvSpPr txBox="1">
              <a:spLocks noChangeArrowheads="1"/>
            </p:cNvSpPr>
            <p:nvPr/>
          </p:nvSpPr>
          <p:spPr bwMode="auto">
            <a:xfrm>
              <a:off x="6128192"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sp>
          <p:nvSpPr>
            <p:cNvPr id="88095" name="TextBox 88"/>
            <p:cNvSpPr txBox="1">
              <a:spLocks noChangeArrowheads="1"/>
            </p:cNvSpPr>
            <p:nvPr/>
          </p:nvSpPr>
          <p:spPr bwMode="auto">
            <a:xfrm>
              <a:off x="6721387"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grpSp>
          <p:nvGrpSpPr>
            <p:cNvPr id="88096" name="Group 3"/>
            <p:cNvGrpSpPr>
              <a:grpSpLocks/>
            </p:cNvGrpSpPr>
            <p:nvPr/>
          </p:nvGrpSpPr>
          <p:grpSpPr bwMode="auto">
            <a:xfrm>
              <a:off x="1633121" y="5924034"/>
              <a:ext cx="6520280" cy="410364"/>
              <a:chOff x="1480721" y="5962134"/>
              <a:chExt cx="6520280" cy="410364"/>
            </a:xfrm>
          </p:grpSpPr>
          <p:sp>
            <p:nvSpPr>
              <p:cNvPr id="88097" name="TextBox 90"/>
              <p:cNvSpPr txBox="1">
                <a:spLocks noChangeArrowheads="1"/>
              </p:cNvSpPr>
              <p:nvPr/>
            </p:nvSpPr>
            <p:spPr bwMode="auto">
              <a:xfrm>
                <a:off x="2145383" y="5962134"/>
                <a:ext cx="585561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2159000" algn="l"/>
                    <a:tab pos="4038600" algn="l"/>
                  </a:tabLst>
                  <a:defRPr>
                    <a:solidFill>
                      <a:schemeClr val="tx1"/>
                    </a:solidFill>
                    <a:latin typeface="Calibri" pitchFamily="34" charset="0"/>
                    <a:cs typeface="Arial" pitchFamily="34" charset="0"/>
                  </a:defRPr>
                </a:lvl1pPr>
                <a:lvl2pPr marL="742950" indent="-285750">
                  <a:tabLst>
                    <a:tab pos="2159000" algn="l"/>
                    <a:tab pos="4038600" algn="l"/>
                  </a:tabLst>
                  <a:defRPr>
                    <a:solidFill>
                      <a:schemeClr val="tx1"/>
                    </a:solidFill>
                    <a:latin typeface="Calibri" pitchFamily="34" charset="0"/>
                    <a:cs typeface="Arial" pitchFamily="34" charset="0"/>
                  </a:defRPr>
                </a:lvl2pPr>
                <a:lvl3pPr marL="1143000" indent="-228600">
                  <a:tabLst>
                    <a:tab pos="2159000" algn="l"/>
                    <a:tab pos="4038600" algn="l"/>
                  </a:tabLst>
                  <a:defRPr>
                    <a:solidFill>
                      <a:schemeClr val="tx1"/>
                    </a:solidFill>
                    <a:latin typeface="Calibri" pitchFamily="34" charset="0"/>
                    <a:cs typeface="Arial" pitchFamily="34" charset="0"/>
                  </a:defRPr>
                </a:lvl3pPr>
                <a:lvl4pPr marL="1600200" indent="-228600">
                  <a:tabLst>
                    <a:tab pos="2159000" algn="l"/>
                    <a:tab pos="4038600" algn="l"/>
                  </a:tabLst>
                  <a:defRPr>
                    <a:solidFill>
                      <a:schemeClr val="tx1"/>
                    </a:solidFill>
                    <a:latin typeface="Calibri" pitchFamily="34" charset="0"/>
                    <a:cs typeface="Arial" pitchFamily="34" charset="0"/>
                  </a:defRPr>
                </a:lvl4pPr>
                <a:lvl5pPr marL="2057400" indent="-228600">
                  <a:tabLst>
                    <a:tab pos="2159000" algn="l"/>
                    <a:tab pos="4038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2159000" algn="l"/>
                    <a:tab pos="4038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2159000" algn="l"/>
                    <a:tab pos="4038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2159000" algn="l"/>
                    <a:tab pos="4038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2159000" algn="l"/>
                    <a:tab pos="4038600" algn="l"/>
                  </a:tabLst>
                  <a:defRPr>
                    <a:solidFill>
                      <a:schemeClr val="tx1"/>
                    </a:solidFill>
                    <a:latin typeface="Calibri" pitchFamily="34" charset="0"/>
                    <a:cs typeface="Arial" pitchFamily="34" charset="0"/>
                  </a:defRPr>
                </a:lvl9pPr>
              </a:lstStyle>
              <a:p>
                <a:r>
                  <a:rPr lang="en-US" altLang="en-US" sz="1400" smtClean="0">
                    <a:latin typeface="Arial" pitchFamily="34" charset="0"/>
                  </a:rPr>
                  <a:t>Pertanian</a:t>
                </a:r>
                <a:r>
                  <a:rPr lang="en-US" altLang="en-US" sz="1400">
                    <a:latin typeface="Arial" pitchFamily="34" charset="0"/>
                  </a:rPr>
                  <a:t>	</a:t>
                </a:r>
                <a:r>
                  <a:rPr lang="en-US" altLang="en-US" sz="1400" smtClean="0">
                    <a:latin typeface="Arial" pitchFamily="34" charset="0"/>
                  </a:rPr>
                  <a:t>Jasa</a:t>
                </a:r>
                <a:r>
                  <a:rPr lang="en-US" altLang="en-US" sz="1400">
                    <a:latin typeface="Arial" pitchFamily="34" charset="0"/>
                  </a:rPr>
                  <a:t>	</a:t>
                </a:r>
                <a:r>
                  <a:rPr lang="en-US" altLang="en-US" sz="1400" smtClean="0">
                    <a:latin typeface="Arial" pitchFamily="34" charset="0"/>
                  </a:rPr>
                  <a:t>Manufaktur</a:t>
                </a:r>
                <a:endParaRPr lang="en-US" altLang="en-US" sz="1400">
                  <a:latin typeface="Arial" pitchFamily="34" charset="0"/>
                </a:endParaRPr>
              </a:p>
            </p:txBody>
          </p:sp>
          <p:cxnSp>
            <p:nvCxnSpPr>
              <p:cNvPr id="92" name="Straight Connector 91"/>
              <p:cNvCxnSpPr/>
              <p:nvPr/>
            </p:nvCxnSpPr>
            <p:spPr>
              <a:xfrm>
                <a:off x="3562066" y="6131801"/>
                <a:ext cx="663618" cy="0"/>
              </a:xfrm>
              <a:prstGeom prst="line">
                <a:avLst/>
              </a:prstGeom>
              <a:ln w="57150" cmpd="sng">
                <a:prstDash val="solid"/>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V="1">
                <a:off x="1480721" y="6131801"/>
                <a:ext cx="576299" cy="0"/>
              </a:xfrm>
              <a:prstGeom prst="line">
                <a:avLst/>
              </a:prstGeom>
              <a:ln w="57150" cmpd="sng">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5492590" y="6131801"/>
                <a:ext cx="608052" cy="0"/>
              </a:xfrm>
              <a:prstGeom prst="line">
                <a:avLst/>
              </a:prstGeom>
              <a:ln w="57150" cmpd="sng">
                <a:solidFill>
                  <a:srgbClr val="4BACC6"/>
                </a:solidFill>
                <a:prstDash val="solid"/>
              </a:ln>
              <a:effectLst/>
            </p:spPr>
            <p:style>
              <a:lnRef idx="2">
                <a:schemeClr val="accent1"/>
              </a:lnRef>
              <a:fillRef idx="0">
                <a:schemeClr val="accent1"/>
              </a:fillRef>
              <a:effectRef idx="1">
                <a:schemeClr val="accent1"/>
              </a:effectRef>
              <a:fontRef idx="minor">
                <a:schemeClr val="tx1"/>
              </a:fontRef>
            </p:style>
          </p:cxnSp>
        </p:grpSp>
      </p:gr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2/3*#ppt_w"/>
                                          </p:val>
                                        </p:tav>
                                        <p:tav tm="100000">
                                          <p:val>
                                            <p:strVal val="#ppt_w"/>
                                          </p:val>
                                        </p:tav>
                                      </p:tavLst>
                                    </p:anim>
                                    <p:anim calcmode="lin" valueType="num">
                                      <p:cBhvr>
                                        <p:cTn id="8" dur="1000" fill="hold"/>
                                        <p:tgtEl>
                                          <p:spTgt spid="5"/>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22" presetClass="entr" presetSubtype="8" fill="hold" grpId="0" nodeType="afterEffect">
                                  <p:stCondLst>
                                    <p:cond delay="1000"/>
                                  </p:stCondLst>
                                  <p:childTnLst>
                                    <p:set>
                                      <p:cBhvr>
                                        <p:cTn id="11" dur="1" fill="hold">
                                          <p:stCondLst>
                                            <p:cond delay="0"/>
                                          </p:stCondLst>
                                        </p:cTn>
                                        <p:tgtEl>
                                          <p:spTgt spid="58"/>
                                        </p:tgtEl>
                                        <p:attrNameLst>
                                          <p:attrName>style.visibility</p:attrName>
                                        </p:attrNameLst>
                                      </p:cBhvr>
                                      <p:to>
                                        <p:strVal val="visible"/>
                                      </p:to>
                                    </p:set>
                                    <p:animEffect transition="in" filter="wipe(left)">
                                      <p:cBhvr>
                                        <p:cTn id="12" dur="1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5"/>
          <p:cNvSpPr>
            <a:spLocks noGrp="1"/>
          </p:cNvSpPr>
          <p:nvPr>
            <p:ph type="title"/>
          </p:nvPr>
        </p:nvSpPr>
        <p:spPr/>
        <p:txBody>
          <a:bodyPr/>
          <a:lstStyle/>
          <a:p>
            <a:r>
              <a:rPr lang="en-US" altLang="en-US" smtClean="0">
                <a:latin typeface="Arial" pitchFamily="34" charset="0"/>
                <a:cs typeface="Arial" pitchFamily="34" charset="0"/>
              </a:rPr>
              <a:t>Organisasi pada tiap sektor</a:t>
            </a:r>
          </a:p>
        </p:txBody>
      </p:sp>
      <p:graphicFrame>
        <p:nvGraphicFramePr>
          <p:cNvPr id="7" name="Table 6"/>
          <p:cNvGraphicFramePr>
            <a:graphicFrameLocks noGrp="1"/>
          </p:cNvGraphicFramePr>
          <p:nvPr>
            <p:extLst>
              <p:ext uri="{D42A27DB-BD31-4B8C-83A1-F6EECF244321}">
                <p14:modId xmlns:p14="http://schemas.microsoft.com/office/powerpoint/2010/main" val="2776577874"/>
              </p:ext>
            </p:extLst>
          </p:nvPr>
        </p:nvGraphicFramePr>
        <p:xfrm>
          <a:off x="469901" y="1101329"/>
          <a:ext cx="8232775" cy="3758613"/>
        </p:xfrm>
        <a:graphic>
          <a:graphicData uri="http://schemas.openxmlformats.org/drawingml/2006/table">
            <a:tbl>
              <a:tblPr firstRow="1" bandRow="1">
                <a:tableStyleId>{2D5ABB26-0587-4C30-8999-92F81FD0307C}</a:tableStyleId>
              </a:tblPr>
              <a:tblGrid>
                <a:gridCol w="1371707"/>
                <a:gridCol w="1638426"/>
                <a:gridCol w="3784891"/>
                <a:gridCol w="495338"/>
                <a:gridCol w="241319"/>
                <a:gridCol w="701094"/>
              </a:tblGrid>
              <a:tr h="238141">
                <a:tc>
                  <a:txBody>
                    <a:bodyPr/>
                    <a:lstStyle/>
                    <a:p>
                      <a:r>
                        <a:rPr lang="en-US" sz="1100" b="1" dirty="0" smtClean="0">
                          <a:solidFill>
                            <a:schemeClr val="bg1"/>
                          </a:solidFill>
                        </a:rPr>
                        <a:t>TABLE 1.4</a:t>
                      </a:r>
                      <a:endParaRPr lang="en-US" sz="1100" b="1" dirty="0">
                        <a:solidFill>
                          <a:schemeClr val="bg1"/>
                        </a:solidFill>
                      </a:endParaRPr>
                    </a:p>
                  </a:txBody>
                  <a:tcPr marL="91447" marR="91447" marT="34292" marB="34292">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endParaRPr lang="en-US" sz="1100" b="1"/>
                    </a:p>
                  </a:txBody>
                  <a:tcPr marL="91447" marR="91447" marT="34292" marB="34292">
                    <a:lnB w="12700" cap="flat" cmpd="sng" algn="ctr">
                      <a:solidFill>
                        <a:srgbClr val="000000"/>
                      </a:solidFill>
                      <a:prstDash val="solid"/>
                      <a:round/>
                      <a:headEnd type="none" w="med" len="med"/>
                      <a:tailEnd type="none" w="med" len="med"/>
                    </a:lnB>
                  </a:tcPr>
                </a:tc>
                <a:tc>
                  <a:txBody>
                    <a:bodyPr/>
                    <a:lstStyle/>
                    <a:p>
                      <a:endParaRPr lang="en-US" sz="1100" b="1"/>
                    </a:p>
                  </a:txBody>
                  <a:tcPr marL="91447" marR="91447" marT="34292" marB="34292">
                    <a:lnB w="12700" cap="flat" cmpd="sng" algn="ctr">
                      <a:solidFill>
                        <a:srgbClr val="000000"/>
                      </a:solidFill>
                      <a:prstDash val="solid"/>
                      <a:round/>
                      <a:headEnd type="none" w="med" len="med"/>
                      <a:tailEnd type="none" w="med" len="med"/>
                    </a:lnB>
                  </a:tcPr>
                </a:tc>
                <a:tc>
                  <a:txBody>
                    <a:bodyPr/>
                    <a:lstStyle/>
                    <a:p>
                      <a:endParaRPr lang="en-US" sz="1100" b="1"/>
                    </a:p>
                  </a:txBody>
                  <a:tcPr marL="91447" marR="91447" marT="34292" marB="34292">
                    <a:lnB w="12700" cap="flat" cmpd="sng" algn="ctr">
                      <a:solidFill>
                        <a:srgbClr val="000000"/>
                      </a:solidFill>
                      <a:prstDash val="solid"/>
                      <a:round/>
                      <a:headEnd type="none" w="med" len="med"/>
                      <a:tailEnd type="none" w="med" len="med"/>
                    </a:lnB>
                  </a:tcPr>
                </a:tc>
                <a:tc gridSpan="2">
                  <a:txBody>
                    <a:bodyPr/>
                    <a:lstStyle/>
                    <a:p>
                      <a:endParaRPr lang="en-US" sz="1100" b="1"/>
                    </a:p>
                  </a:txBody>
                  <a:tcPr marL="91447" marR="91447" marT="34292" marB="34292">
                    <a:lnB w="12700" cap="flat" cmpd="sng" algn="ctr">
                      <a:solidFill>
                        <a:srgbClr val="000000"/>
                      </a:solidFill>
                      <a:prstDash val="solid"/>
                      <a:round/>
                      <a:headEnd type="none" w="med" len="med"/>
                      <a:tailEnd type="none" w="med" len="med"/>
                    </a:lnB>
                  </a:tcPr>
                </a:tc>
                <a:tc hMerge="1">
                  <a:txBody>
                    <a:bodyPr/>
                    <a:lstStyle/>
                    <a:p>
                      <a:endParaRPr lang="en-US"/>
                    </a:p>
                  </a:txBody>
                  <a:tcPr/>
                </a:tc>
              </a:tr>
              <a:tr h="388646">
                <a:tc gridSpan="2">
                  <a:txBody>
                    <a:bodyPr/>
                    <a:lstStyle/>
                    <a:p>
                      <a:r>
                        <a:rPr lang="en-US" sz="1100" b="1" smtClean="0">
                          <a:solidFill>
                            <a:srgbClr val="FFFFFF"/>
                          </a:solidFill>
                        </a:rPr>
                        <a:t>SEKTOR</a:t>
                      </a:r>
                      <a:endParaRPr lang="en-US" sz="1100" b="1" dirty="0">
                        <a:solidFill>
                          <a:srgbClr val="FFFFFF"/>
                        </a:solidFill>
                      </a:endParaRPr>
                    </a:p>
                  </a:txBody>
                  <a:tcPr marL="91447" marR="91447" marT="34292" marB="34292"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hMerge="1">
                  <a:txBody>
                    <a:bodyPr/>
                    <a:lstStyle/>
                    <a:p>
                      <a:endParaRPr lang="en-US" sz="1200" dirty="0"/>
                    </a:p>
                  </a:txBody>
                  <a:tcPr/>
                </a:tc>
                <a:tc>
                  <a:txBody>
                    <a:bodyPr/>
                    <a:lstStyle/>
                    <a:p>
                      <a:r>
                        <a:rPr lang="en-US" sz="1100" b="1" smtClean="0">
                          <a:solidFill>
                            <a:srgbClr val="FFFFFF"/>
                          </a:solidFill>
                        </a:rPr>
                        <a:t>CONTOH</a:t>
                      </a:r>
                      <a:endParaRPr lang="en-US" sz="1100" b="1" dirty="0">
                        <a:solidFill>
                          <a:srgbClr val="FFFFFF"/>
                        </a:solidFill>
                      </a:endParaRPr>
                    </a:p>
                  </a:txBody>
                  <a:tcPr marL="91447" marR="91447" marT="34292" marB="34292"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smtClean="0">
                          <a:solidFill>
                            <a:srgbClr val="FFFFFF"/>
                          </a:solidFill>
                        </a:rPr>
                        <a:t>PERSEN TENAGA KERJA</a:t>
                      </a:r>
                      <a:endParaRPr lang="en-US" sz="1100" b="1" dirty="0" smtClean="0">
                        <a:solidFill>
                          <a:srgbClr val="FFFFFF"/>
                        </a:solidFill>
                      </a:endParaRPr>
                    </a:p>
                  </a:txBody>
                  <a:tcPr marL="91447" marR="91447" marT="34292" marB="34292"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hMerge="1">
                  <a:txBody>
                    <a:bodyPr/>
                    <a:lstStyle/>
                    <a:p>
                      <a:endParaRPr lang="en-US" sz="1400" dirty="0"/>
                    </a:p>
                  </a:txBody>
                  <a:tcPr/>
                </a:tc>
                <a:tc hMerge="1">
                  <a:txBody>
                    <a:bodyPr/>
                    <a:lstStyle/>
                    <a:p>
                      <a:endParaRPr lang="en-US"/>
                    </a:p>
                  </a:txBody>
                  <a:tcPr/>
                </a:tc>
              </a:tr>
              <a:tr h="228616">
                <a:tc gridSpan="2">
                  <a:txBody>
                    <a:bodyPr/>
                    <a:lstStyle/>
                    <a:p>
                      <a:r>
                        <a:rPr lang="en-US" sz="1100" b="1" smtClean="0"/>
                        <a:t>Sektor jasa</a:t>
                      </a:r>
                      <a:endParaRPr lang="en-US" sz="1100" b="1" dirty="0"/>
                    </a:p>
                  </a:txBody>
                  <a:tcPr marL="91447" marR="91447" marT="34292" marB="34292">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p>
                  </a:txBody>
                  <a:tcPr/>
                </a:tc>
                <a:tc>
                  <a:txBody>
                    <a:bodyPr/>
                    <a:lstStyle/>
                    <a:p>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4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1531724">
                <a:tc gridSpan="2">
                  <a:txBody>
                    <a:bodyPr/>
                    <a:lstStyle/>
                    <a:p>
                      <a:pPr marL="177800" indent="0">
                        <a:spcAft>
                          <a:spcPts val="600"/>
                        </a:spcAft>
                        <a:tabLst/>
                      </a:pPr>
                      <a:r>
                        <a:rPr lang="en-US" sz="1100" b="1" kern="1200" smtClean="0">
                          <a:solidFill>
                            <a:schemeClr val="tx1"/>
                          </a:solidFill>
                          <a:effectLst/>
                          <a:latin typeface="+mn-lt"/>
                          <a:ea typeface="+mn-ea"/>
                          <a:cs typeface="+mn-cs"/>
                        </a:rPr>
                        <a:t>Pendidikan , Hukum, Medis, Lainnya</a:t>
                      </a:r>
                      <a:endParaRPr lang="en-US" sz="1100" b="1" kern="1200" dirty="0" smtClean="0">
                        <a:solidFill>
                          <a:schemeClr val="tx1"/>
                        </a:solidFill>
                        <a:effectLst/>
                        <a:latin typeface="+mn-lt"/>
                        <a:ea typeface="+mn-ea"/>
                        <a:cs typeface="+mn-cs"/>
                      </a:endParaRPr>
                    </a:p>
                    <a:p>
                      <a:pPr marL="177800" indent="0">
                        <a:spcAft>
                          <a:spcPts val="600"/>
                        </a:spcAft>
                        <a:tabLst/>
                      </a:pPr>
                      <a:r>
                        <a:rPr lang="en-US" sz="1100" b="1" kern="1200" smtClean="0">
                          <a:solidFill>
                            <a:schemeClr val="tx1"/>
                          </a:solidFill>
                          <a:effectLst/>
                          <a:latin typeface="+mn-lt"/>
                          <a:ea typeface="+mn-ea"/>
                          <a:cs typeface="+mn-cs"/>
                        </a:rPr>
                        <a:t>Perdagangan</a:t>
                      </a:r>
                      <a:r>
                        <a:rPr lang="en-US" sz="1100" b="1" kern="1200" baseline="0" smtClean="0">
                          <a:solidFill>
                            <a:schemeClr val="tx1"/>
                          </a:solidFill>
                          <a:effectLst/>
                          <a:latin typeface="+mn-lt"/>
                          <a:ea typeface="+mn-ea"/>
                          <a:cs typeface="+mn-cs"/>
                        </a:rPr>
                        <a:t> </a:t>
                      </a:r>
                      <a:r>
                        <a:rPr lang="en-US" sz="1100" b="1" kern="1200" smtClean="0">
                          <a:solidFill>
                            <a:schemeClr val="tx1"/>
                          </a:solidFill>
                          <a:effectLst/>
                          <a:latin typeface="+mn-lt"/>
                          <a:ea typeface="+mn-ea"/>
                          <a:cs typeface="+mn-cs"/>
                        </a:rPr>
                        <a:t>(ritel, besar) </a:t>
                      </a:r>
                      <a:endParaRPr lang="en-US" sz="1100" b="1" kern="1200" dirty="0" smtClean="0">
                        <a:solidFill>
                          <a:schemeClr val="tx1"/>
                        </a:solidFill>
                        <a:effectLst/>
                        <a:latin typeface="+mn-lt"/>
                        <a:ea typeface="+mn-ea"/>
                        <a:cs typeface="+mn-cs"/>
                      </a:endParaRPr>
                    </a:p>
                    <a:p>
                      <a:pPr marL="177800" indent="0">
                        <a:spcAft>
                          <a:spcPts val="600"/>
                        </a:spcAft>
                        <a:tabLst/>
                      </a:pPr>
                      <a:r>
                        <a:rPr lang="en-US" sz="1100" b="1" kern="1200" smtClean="0">
                          <a:solidFill>
                            <a:schemeClr val="tx1"/>
                          </a:solidFill>
                          <a:effectLst/>
                          <a:latin typeface="+mn-lt"/>
                          <a:ea typeface="+mn-ea"/>
                          <a:cs typeface="+mn-cs"/>
                        </a:rPr>
                        <a:t>Utilitas,  Transportasi </a:t>
                      </a:r>
                      <a:endParaRPr lang="en-US" sz="1100" b="1" kern="1200" dirty="0" smtClean="0">
                        <a:solidFill>
                          <a:schemeClr val="tx1"/>
                        </a:solidFill>
                        <a:effectLst/>
                        <a:latin typeface="+mn-lt"/>
                        <a:ea typeface="+mn-ea"/>
                        <a:cs typeface="+mn-cs"/>
                      </a:endParaRPr>
                    </a:p>
                    <a:p>
                      <a:pPr marL="177800" indent="0">
                        <a:spcAft>
                          <a:spcPts val="600"/>
                        </a:spcAft>
                        <a:tabLst/>
                      </a:pPr>
                      <a:r>
                        <a:rPr lang="en-US" sz="1100" b="1" kern="1200" smtClean="0">
                          <a:solidFill>
                            <a:schemeClr val="tx1"/>
                          </a:solidFill>
                          <a:effectLst/>
                          <a:latin typeface="+mn-lt"/>
                          <a:ea typeface="+mn-ea"/>
                          <a:cs typeface="+mn-cs"/>
                        </a:rPr>
                        <a:t>Layanan Professional dan Bisnis</a:t>
                      </a:r>
                      <a:endParaRPr lang="en-US" sz="1100" b="1" kern="1200" dirty="0" smtClean="0">
                        <a:solidFill>
                          <a:schemeClr val="tx1"/>
                        </a:solidFill>
                        <a:effectLst/>
                        <a:latin typeface="+mn-lt"/>
                        <a:ea typeface="+mn-ea"/>
                        <a:cs typeface="+mn-cs"/>
                      </a:endParaRPr>
                    </a:p>
                    <a:p>
                      <a:pPr marL="177800" indent="0">
                        <a:spcAft>
                          <a:spcPts val="600"/>
                        </a:spcAft>
                        <a:tabLst/>
                      </a:pPr>
                      <a:r>
                        <a:rPr lang="en-US" sz="1100" b="1" kern="1200" smtClean="0">
                          <a:solidFill>
                            <a:schemeClr val="tx1"/>
                          </a:solidFill>
                          <a:effectLst/>
                          <a:latin typeface="+mn-lt"/>
                          <a:ea typeface="+mn-ea"/>
                          <a:cs typeface="+mn-cs"/>
                        </a:rPr>
                        <a:t>Keuangan, Informasi, Riel Estat</a:t>
                      </a:r>
                      <a:endParaRPr lang="en-US" sz="1100" b="1" kern="1200" dirty="0" smtClean="0">
                        <a:solidFill>
                          <a:schemeClr val="tx1"/>
                        </a:solidFill>
                        <a:effectLst/>
                        <a:latin typeface="+mn-lt"/>
                        <a:ea typeface="+mn-ea"/>
                        <a:cs typeface="+mn-cs"/>
                      </a:endParaRPr>
                    </a:p>
                    <a:p>
                      <a:pPr marL="177800" indent="0">
                        <a:spcAft>
                          <a:spcPts val="600"/>
                        </a:spcAft>
                        <a:tabLst/>
                      </a:pPr>
                      <a:r>
                        <a:rPr lang="en-US" sz="1100" b="1" kern="1200" smtClean="0">
                          <a:solidFill>
                            <a:schemeClr val="tx1"/>
                          </a:solidFill>
                          <a:effectLst/>
                          <a:latin typeface="+mn-lt"/>
                          <a:ea typeface="+mn-ea"/>
                          <a:cs typeface="+mn-cs"/>
                        </a:rPr>
                        <a:t>Makanan, Penginapan, Entertainmen </a:t>
                      </a:r>
                      <a:endParaRPr lang="en-US" sz="1100" b="1" kern="1200" dirty="0" smtClean="0">
                        <a:solidFill>
                          <a:schemeClr val="tx1"/>
                        </a:solidFill>
                        <a:effectLst/>
                        <a:latin typeface="+mn-lt"/>
                        <a:ea typeface="+mn-ea"/>
                        <a:cs typeface="+mn-cs"/>
                      </a:endParaRPr>
                    </a:p>
                    <a:p>
                      <a:pPr marL="177800" indent="0">
                        <a:spcAft>
                          <a:spcPts val="600"/>
                        </a:spcAft>
                        <a:tabLst/>
                      </a:pPr>
                      <a:r>
                        <a:rPr lang="en-US" sz="1100" b="1" kern="1200" smtClean="0">
                          <a:solidFill>
                            <a:schemeClr val="tx1"/>
                          </a:solidFill>
                          <a:effectLst/>
                          <a:latin typeface="+mn-lt"/>
                          <a:ea typeface="+mn-ea"/>
                          <a:cs typeface="+mn-cs"/>
                        </a:rPr>
                        <a:t>Administrasi</a:t>
                      </a:r>
                      <a:r>
                        <a:rPr lang="en-US" sz="1100" b="1" kern="1200" baseline="0" smtClean="0">
                          <a:solidFill>
                            <a:schemeClr val="tx1"/>
                          </a:solidFill>
                          <a:effectLst/>
                          <a:latin typeface="+mn-lt"/>
                          <a:ea typeface="+mn-ea"/>
                          <a:cs typeface="+mn-cs"/>
                        </a:rPr>
                        <a:t> Publik</a:t>
                      </a:r>
                      <a:endParaRPr lang="en-US" sz="1100" b="1" dirty="0" smtClean="0"/>
                    </a:p>
                  </a:txBody>
                  <a:tcPr marL="91447" marR="91447" marT="34292" marB="34292">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p>
                  </a:txBody>
                  <a:tcPr/>
                </a:tc>
                <a:tc>
                  <a:txBody>
                    <a:bodyPr/>
                    <a:lstStyle/>
                    <a:p>
                      <a:pPr>
                        <a:spcAft>
                          <a:spcPts val="600"/>
                        </a:spcAft>
                      </a:pPr>
                      <a:r>
                        <a:rPr lang="en-US" sz="1100" b="1" kern="1200" dirty="0" smtClean="0">
                          <a:solidFill>
                            <a:schemeClr val="tx1"/>
                          </a:solidFill>
                          <a:effectLst/>
                          <a:latin typeface="+mn-lt"/>
                          <a:ea typeface="+mn-ea"/>
                          <a:cs typeface="+mn-cs"/>
                        </a:rPr>
                        <a:t>San Diego Zoo, Arnold Palmer Hospital </a:t>
                      </a:r>
                      <a:endParaRPr lang="en-US" sz="1100" b="1" dirty="0" smtClean="0"/>
                    </a:p>
                    <a:p>
                      <a:pPr>
                        <a:spcAft>
                          <a:spcPts val="600"/>
                        </a:spcAft>
                      </a:pPr>
                      <a:r>
                        <a:rPr lang="en-US" sz="1100" b="1" kern="1200" dirty="0" smtClean="0">
                          <a:solidFill>
                            <a:schemeClr val="tx1"/>
                          </a:solidFill>
                          <a:effectLst/>
                          <a:latin typeface="+mn-lt"/>
                          <a:ea typeface="+mn-ea"/>
                          <a:cs typeface="+mn-cs"/>
                        </a:rPr>
                        <a:t>Walgreen's, </a:t>
                      </a:r>
                      <a:r>
                        <a:rPr lang="en-US" sz="1100" b="1" kern="1200" dirty="0" err="1" smtClean="0">
                          <a:solidFill>
                            <a:schemeClr val="tx1"/>
                          </a:solidFill>
                          <a:effectLst/>
                          <a:latin typeface="+mn-lt"/>
                          <a:ea typeface="+mn-ea"/>
                          <a:cs typeface="+mn-cs"/>
                        </a:rPr>
                        <a:t>Walmart</a:t>
                      </a:r>
                      <a:r>
                        <a:rPr lang="en-US" sz="1100" b="1" kern="1200" dirty="0" smtClean="0">
                          <a:solidFill>
                            <a:schemeClr val="tx1"/>
                          </a:solidFill>
                          <a:effectLst/>
                          <a:latin typeface="+mn-lt"/>
                          <a:ea typeface="+mn-ea"/>
                          <a:cs typeface="+mn-cs"/>
                        </a:rPr>
                        <a:t>, Nordstrom </a:t>
                      </a:r>
                      <a:endParaRPr lang="en-US" sz="1100" b="1" dirty="0" smtClean="0"/>
                    </a:p>
                    <a:p>
                      <a:pPr>
                        <a:spcAft>
                          <a:spcPts val="600"/>
                        </a:spcAft>
                      </a:pPr>
                      <a:r>
                        <a:rPr lang="en-US" sz="1100" b="1" kern="1200" dirty="0" smtClean="0">
                          <a:solidFill>
                            <a:schemeClr val="tx1"/>
                          </a:solidFill>
                          <a:effectLst/>
                          <a:latin typeface="+mn-lt"/>
                          <a:ea typeface="+mn-ea"/>
                          <a:cs typeface="+mn-cs"/>
                        </a:rPr>
                        <a:t>Pacific Gas &amp; Electric, American Airlines </a:t>
                      </a:r>
                      <a:endParaRPr lang="en-US" sz="1100" b="1" dirty="0" smtClean="0"/>
                    </a:p>
                    <a:p>
                      <a:pPr>
                        <a:spcAft>
                          <a:spcPts val="600"/>
                        </a:spcAft>
                      </a:pPr>
                      <a:r>
                        <a:rPr lang="en-US" sz="1100" b="1" kern="1200" dirty="0" smtClean="0">
                          <a:solidFill>
                            <a:schemeClr val="tx1"/>
                          </a:solidFill>
                          <a:effectLst/>
                          <a:latin typeface="+mn-lt"/>
                          <a:ea typeface="+mn-ea"/>
                          <a:cs typeface="+mn-cs"/>
                        </a:rPr>
                        <a:t>Snelling and Snelling, Waste Management, Inc. </a:t>
                      </a:r>
                      <a:endParaRPr lang="en-US" sz="1100" b="1" dirty="0" smtClean="0"/>
                    </a:p>
                    <a:p>
                      <a:pPr>
                        <a:spcAft>
                          <a:spcPts val="600"/>
                        </a:spcAft>
                      </a:pPr>
                      <a:r>
                        <a:rPr lang="en-US" sz="1100" b="1" kern="1200" dirty="0" smtClean="0">
                          <a:solidFill>
                            <a:schemeClr val="tx1"/>
                          </a:solidFill>
                          <a:effectLst/>
                          <a:latin typeface="+mn-lt"/>
                          <a:ea typeface="+mn-ea"/>
                          <a:cs typeface="+mn-cs"/>
                        </a:rPr>
                        <a:t>Citicorp, American Express, Prudential, Aetna</a:t>
                      </a:r>
                    </a:p>
                    <a:p>
                      <a:pPr>
                        <a:spcAft>
                          <a:spcPts val="600"/>
                        </a:spcAft>
                      </a:pPr>
                      <a:r>
                        <a:rPr lang="en-US" sz="1100" b="1" kern="1200" dirty="0" smtClean="0">
                          <a:solidFill>
                            <a:schemeClr val="tx1"/>
                          </a:solidFill>
                          <a:effectLst/>
                          <a:latin typeface="+mn-lt"/>
                          <a:ea typeface="+mn-ea"/>
                          <a:cs typeface="+mn-cs"/>
                        </a:rPr>
                        <a:t>Olive Garden, Motel 6, Walt Disney</a:t>
                      </a:r>
                    </a:p>
                    <a:p>
                      <a:pPr>
                        <a:spcAft>
                          <a:spcPts val="600"/>
                        </a:spcAft>
                      </a:pPr>
                      <a:r>
                        <a:rPr lang="en-US" sz="1100" b="1" kern="1200" dirty="0" smtClean="0">
                          <a:solidFill>
                            <a:schemeClr val="tx1"/>
                          </a:solidFill>
                          <a:effectLst/>
                          <a:latin typeface="+mn-lt"/>
                          <a:ea typeface="+mn-ea"/>
                          <a:cs typeface="+mn-cs"/>
                        </a:rPr>
                        <a:t>U.S., State of Alabama, Cook County </a:t>
                      </a:r>
                      <a:endParaRPr lang="en-US" sz="1100" b="1" dirty="0" smtClean="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spcAft>
                          <a:spcPts val="600"/>
                        </a:spcAft>
                        <a:tabLst>
                          <a:tab pos="533400" algn="r"/>
                        </a:tabLst>
                      </a:pPr>
                      <a:r>
                        <a:rPr lang="en-US" sz="1100" b="1" dirty="0" smtClean="0"/>
                        <a:t>	13.2</a:t>
                      </a:r>
                    </a:p>
                    <a:p>
                      <a:pPr>
                        <a:spcAft>
                          <a:spcPts val="600"/>
                        </a:spcAft>
                        <a:tabLst>
                          <a:tab pos="533400" algn="r"/>
                        </a:tabLst>
                      </a:pPr>
                      <a:r>
                        <a:rPr lang="en-US" sz="1100" b="1" dirty="0" smtClean="0"/>
                        <a:t>	13.8</a:t>
                      </a:r>
                    </a:p>
                    <a:p>
                      <a:pPr>
                        <a:spcAft>
                          <a:spcPts val="600"/>
                        </a:spcAft>
                        <a:tabLst>
                          <a:tab pos="533400" algn="r"/>
                        </a:tabLst>
                      </a:pPr>
                      <a:r>
                        <a:rPr lang="en-US" sz="1100" b="1" dirty="0" smtClean="0"/>
                        <a:t>	3.3</a:t>
                      </a:r>
                    </a:p>
                    <a:p>
                      <a:pPr>
                        <a:spcAft>
                          <a:spcPts val="600"/>
                        </a:spcAft>
                        <a:tabLst>
                          <a:tab pos="533400" algn="r"/>
                        </a:tabLst>
                      </a:pPr>
                      <a:r>
                        <a:rPr lang="en-US" sz="1100" b="1" dirty="0" smtClean="0"/>
                        <a:t>	10.1</a:t>
                      </a:r>
                    </a:p>
                    <a:p>
                      <a:pPr>
                        <a:spcAft>
                          <a:spcPts val="600"/>
                        </a:spcAft>
                        <a:tabLst>
                          <a:tab pos="533400" algn="r"/>
                        </a:tabLst>
                      </a:pPr>
                      <a:r>
                        <a:rPr lang="en-US" sz="1100" b="1" dirty="0" smtClean="0"/>
                        <a:t>	21.0</a:t>
                      </a:r>
                    </a:p>
                    <a:p>
                      <a:pPr>
                        <a:spcAft>
                          <a:spcPts val="600"/>
                        </a:spcAft>
                        <a:tabLst>
                          <a:tab pos="533400" algn="r"/>
                        </a:tabLst>
                      </a:pPr>
                      <a:r>
                        <a:rPr lang="en-US" sz="1100" b="1" dirty="0" smtClean="0"/>
                        <a:t>	9.0</a:t>
                      </a:r>
                    </a:p>
                    <a:p>
                      <a:pPr>
                        <a:spcAft>
                          <a:spcPts val="600"/>
                        </a:spcAft>
                        <a:tabLst>
                          <a:tab pos="533400" algn="r"/>
                        </a:tabLst>
                      </a:pPr>
                      <a:r>
                        <a:rPr lang="en-US" sz="1100" b="1" dirty="0" smtClean="0"/>
                        <a:t>	15.5</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algn="r">
                        <a:spcAft>
                          <a:spcPts val="600"/>
                        </a:spcAft>
                      </a:pPr>
                      <a:endParaRPr lang="en-US" sz="14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spcAft>
                          <a:spcPts val="900"/>
                        </a:spcAft>
                      </a:pPr>
                      <a:endParaRPr lang="en-US" sz="1100" b="1" dirty="0" smtClean="0"/>
                    </a:p>
                    <a:p>
                      <a:pPr algn="r">
                        <a:spcAft>
                          <a:spcPts val="900"/>
                        </a:spcAft>
                      </a:pPr>
                      <a:endParaRPr lang="en-US" sz="1100" b="1" dirty="0" smtClean="0"/>
                    </a:p>
                    <a:p>
                      <a:pPr algn="r">
                        <a:spcAft>
                          <a:spcPts val="900"/>
                        </a:spcAft>
                      </a:pPr>
                      <a:endParaRPr lang="en-US" sz="1100" b="1" dirty="0" smtClean="0"/>
                    </a:p>
                    <a:p>
                      <a:pPr algn="r">
                        <a:spcAft>
                          <a:spcPts val="900"/>
                        </a:spcAft>
                      </a:pPr>
                      <a:r>
                        <a:rPr lang="en-US" sz="1100" b="1" dirty="0" smtClean="0"/>
                        <a:t>85.9</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8616">
                <a:tc gridSpan="2">
                  <a:txBody>
                    <a:bodyPr/>
                    <a:lstStyle/>
                    <a:p>
                      <a:r>
                        <a:rPr lang="en-US" sz="1100" b="1" smtClean="0"/>
                        <a:t>Sektor Manufaktur</a:t>
                      </a:r>
                      <a:endParaRPr lang="en-US" sz="1100" b="1" dirty="0"/>
                    </a:p>
                  </a:txBody>
                  <a:tcPr marL="91447" marR="91447" marT="34292" marB="34292">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p>
                  </a:txBody>
                  <a:tcPr/>
                </a:tc>
                <a:tc>
                  <a:txBody>
                    <a:bodyPr/>
                    <a:lstStyle/>
                    <a:p>
                      <a:r>
                        <a:rPr lang="en-US" sz="1100" b="1" kern="1200" dirty="0" smtClean="0">
                          <a:solidFill>
                            <a:schemeClr val="tx1"/>
                          </a:solidFill>
                          <a:effectLst/>
                          <a:latin typeface="+mn-lt"/>
                          <a:ea typeface="+mn-ea"/>
                          <a:cs typeface="+mn-cs"/>
                        </a:rPr>
                        <a:t>General Electric, Ford, U.S. Steel, Intel </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algn="r"/>
                      <a:endParaRPr lang="en-US" sz="14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1100" b="1" dirty="0" smtClean="0"/>
                        <a:t>8.2</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8616">
                <a:tc gridSpan="2">
                  <a:txBody>
                    <a:bodyPr/>
                    <a:lstStyle/>
                    <a:p>
                      <a:r>
                        <a:rPr lang="en-US" sz="1100" b="1" smtClean="0"/>
                        <a:t>Sektor Konstruksi</a:t>
                      </a:r>
                      <a:endParaRPr lang="en-US" sz="1100" b="1" dirty="0"/>
                    </a:p>
                  </a:txBody>
                  <a:tcPr marL="91447" marR="91447" marT="34292" marB="34292">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p>
                  </a:txBody>
                  <a:tcPr/>
                </a:tc>
                <a:tc>
                  <a:txBody>
                    <a:bodyPr/>
                    <a:lstStyle/>
                    <a:p>
                      <a:r>
                        <a:rPr lang="en-US" sz="1100" b="1" kern="1200" dirty="0" smtClean="0">
                          <a:solidFill>
                            <a:schemeClr val="tx1"/>
                          </a:solidFill>
                          <a:effectLst/>
                          <a:latin typeface="+mn-lt"/>
                          <a:ea typeface="+mn-ea"/>
                          <a:cs typeface="+mn-cs"/>
                        </a:rPr>
                        <a:t>Bechtel, McDermott </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algn="r"/>
                      <a:endParaRPr lang="en-US" sz="14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1100" b="1" dirty="0" smtClean="0"/>
                        <a:t>4.1</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8616">
                <a:tc gridSpan="2">
                  <a:txBody>
                    <a:bodyPr/>
                    <a:lstStyle/>
                    <a:p>
                      <a:r>
                        <a:rPr lang="en-US" sz="1100" b="1" smtClean="0"/>
                        <a:t>Pertanian</a:t>
                      </a:r>
                      <a:endParaRPr lang="en-US" sz="1100" b="1" dirty="0"/>
                    </a:p>
                  </a:txBody>
                  <a:tcPr marL="91447" marR="91447" marT="34292" marB="34292">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p>
                  </a:txBody>
                  <a:tcPr/>
                </a:tc>
                <a:tc>
                  <a:txBody>
                    <a:bodyPr/>
                    <a:lstStyle/>
                    <a:p>
                      <a:r>
                        <a:rPr lang="en-US" sz="1100" b="1" kern="1200" dirty="0" smtClean="0">
                          <a:solidFill>
                            <a:schemeClr val="tx1"/>
                          </a:solidFill>
                          <a:effectLst/>
                          <a:latin typeface="+mn-lt"/>
                          <a:ea typeface="+mn-ea"/>
                          <a:cs typeface="+mn-cs"/>
                        </a:rPr>
                        <a:t>King Ranch </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algn="r"/>
                      <a:endParaRPr lang="en-US" sz="14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1100" b="1" dirty="0" smtClean="0"/>
                        <a:t>1.4</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8616">
                <a:tc gridSpan="2">
                  <a:txBody>
                    <a:bodyPr/>
                    <a:lstStyle/>
                    <a:p>
                      <a:r>
                        <a:rPr lang="en-US" sz="1100" b="1" smtClean="0"/>
                        <a:t>Sektor Pertambangan</a:t>
                      </a:r>
                      <a:endParaRPr lang="en-US" sz="1100" b="1" dirty="0"/>
                    </a:p>
                  </a:txBody>
                  <a:tcPr marL="91447" marR="91447" marT="34292" marB="34292">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p>
                  </a:txBody>
                  <a:tcPr/>
                </a:tc>
                <a:tc>
                  <a:txBody>
                    <a:bodyPr/>
                    <a:lstStyle/>
                    <a:p>
                      <a:r>
                        <a:rPr lang="en-US" sz="1100" b="1" kern="1200" dirty="0" err="1" smtClean="0">
                          <a:solidFill>
                            <a:schemeClr val="tx1"/>
                          </a:solidFill>
                          <a:effectLst/>
                          <a:latin typeface="+mn-lt"/>
                          <a:ea typeface="+mn-ea"/>
                          <a:cs typeface="+mn-cs"/>
                        </a:rPr>
                        <a:t>Homestake</a:t>
                      </a:r>
                      <a:r>
                        <a:rPr lang="en-US" sz="1100" b="1" kern="1200" dirty="0" smtClean="0">
                          <a:solidFill>
                            <a:schemeClr val="tx1"/>
                          </a:solidFill>
                          <a:effectLst/>
                          <a:latin typeface="+mn-lt"/>
                          <a:ea typeface="+mn-ea"/>
                          <a:cs typeface="+mn-cs"/>
                        </a:rPr>
                        <a:t> Mining </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algn="r"/>
                      <a:endParaRPr lang="en-US" sz="14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1100" b="1" dirty="0" smtClean="0"/>
                        <a:t>.4</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8616">
                <a:tc gridSpan="2">
                  <a:txBody>
                    <a:bodyPr/>
                    <a:lstStyle/>
                    <a:p>
                      <a:r>
                        <a:rPr lang="en-US" sz="1100" b="1" dirty="0" smtClean="0"/>
                        <a:t>Grand Total</a:t>
                      </a:r>
                      <a:endParaRPr lang="en-US" sz="1100" b="1" dirty="0"/>
                    </a:p>
                  </a:txBody>
                  <a:tcPr marL="91447" marR="91447" marT="34292" marB="34292">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sz="1200" dirty="0"/>
                    </a:p>
                  </a:txBody>
                  <a:tcPr/>
                </a:tc>
                <a:tc>
                  <a:txBody>
                    <a:bodyPr/>
                    <a:lstStyle/>
                    <a:p>
                      <a:endParaRPr lang="en-US" sz="1100" b="1"/>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r"/>
                      <a:endParaRPr lang="en-US" sz="14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r>
                        <a:rPr lang="en-US" sz="1100" b="1" dirty="0" smtClean="0"/>
                        <a:t>100.0</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Right Brace 8"/>
          <p:cNvSpPr/>
          <p:nvPr/>
        </p:nvSpPr>
        <p:spPr>
          <a:xfrm>
            <a:off x="7950200" y="2047875"/>
            <a:ext cx="228600" cy="1381125"/>
          </a:xfrm>
          <a:prstGeom prst="rightBrace">
            <a:avLst>
              <a:gd name="adj1" fmla="val 8333"/>
              <a:gd name="adj2" fmla="val 50230"/>
            </a:avLst>
          </a:prstGeom>
          <a:ln w="254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2/3*#ppt_w"/>
                                          </p:val>
                                        </p:tav>
                                        <p:tav tm="100000">
                                          <p:val>
                                            <p:strVal val="#ppt_w"/>
                                          </p:val>
                                        </p:tav>
                                      </p:tavLst>
                                    </p:anim>
                                    <p:anim calcmode="lin" valueType="num">
                                      <p:cBhvr>
                                        <p:cTn id="8" dur="1000" fill="hold"/>
                                        <p:tgtEl>
                                          <p:spTgt spid="7"/>
                                        </p:tgtEl>
                                        <p:attrNameLst>
                                          <p:attrName>ppt_h</p:attrName>
                                        </p:attrNameLst>
                                      </p:cBhvr>
                                      <p:tavLst>
                                        <p:tav tm="0">
                                          <p:val>
                                            <p:strVal val="2/3*#ppt_h"/>
                                          </p:val>
                                        </p:tav>
                                        <p:tav tm="100000">
                                          <p:val>
                                            <p:strVal val="#ppt_h"/>
                                          </p:val>
                                        </p:tav>
                                      </p:tavLst>
                                    </p:anim>
                                  </p:childTnLst>
                                </p:cTn>
                              </p:par>
                              <p:par>
                                <p:cTn id="9" presetID="16" presetClass="entr" presetSubtype="42" fill="hold" grpId="0" nodeType="with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barn(outHorizontal)">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r>
              <a:rPr lang="en-US" altLang="en-US" smtClean="0">
                <a:latin typeface="Arial" pitchFamily="34" charset="0"/>
                <a:cs typeface="Arial" pitchFamily="34" charset="0"/>
              </a:rPr>
              <a:t>Fakta Bayar Layanan</a:t>
            </a:r>
          </a:p>
        </p:txBody>
      </p:sp>
      <p:sp>
        <p:nvSpPr>
          <p:cNvPr id="91138" name="Content Placeholder 3"/>
          <p:cNvSpPr>
            <a:spLocks noGrp="1"/>
          </p:cNvSpPr>
          <p:nvPr>
            <p:ph idx="1"/>
          </p:nvPr>
        </p:nvSpPr>
        <p:spPr>
          <a:xfrm>
            <a:off x="469900" y="1123950"/>
            <a:ext cx="8229600" cy="3571875"/>
          </a:xfrm>
        </p:spPr>
        <p:txBody>
          <a:bodyPr>
            <a:normAutofit fontScale="92500" lnSpcReduction="10000"/>
          </a:bodyPr>
          <a:lstStyle/>
          <a:p>
            <a:pPr>
              <a:buFont typeface="Wingdings" pitchFamily="2" charset="2"/>
              <a:buChar char="§"/>
            </a:pPr>
            <a:r>
              <a:rPr lang="en-US" altLang="en-US" smtClean="0">
                <a:latin typeface="Arial" pitchFamily="34" charset="0"/>
                <a:cs typeface="Arial" pitchFamily="34" charset="0"/>
              </a:rPr>
              <a:t>Persepsi </a:t>
            </a:r>
            <a:r>
              <a:rPr lang="en-US" altLang="en-US">
                <a:latin typeface="Arial" pitchFamily="34" charset="0"/>
                <a:cs typeface="Arial" pitchFamily="34" charset="0"/>
              </a:rPr>
              <a:t>bahwa layanan </a:t>
            </a:r>
            <a:r>
              <a:rPr lang="en-US" altLang="en-US" smtClean="0">
                <a:latin typeface="Arial" pitchFamily="34" charset="0"/>
                <a:cs typeface="Arial" pitchFamily="34" charset="0"/>
              </a:rPr>
              <a:t>berbayar rendah</a:t>
            </a:r>
            <a:endParaRPr lang="en-US" altLang="en-US">
              <a:latin typeface="Arial" pitchFamily="34" charset="0"/>
              <a:cs typeface="Arial" pitchFamily="34" charset="0"/>
            </a:endParaRPr>
          </a:p>
          <a:p>
            <a:pPr>
              <a:buFont typeface="Wingdings" pitchFamily="2" charset="2"/>
              <a:buChar char="§"/>
            </a:pPr>
            <a:r>
              <a:rPr lang="en-US" altLang="en-US">
                <a:latin typeface="Arial" pitchFamily="34" charset="0"/>
                <a:cs typeface="Arial" pitchFamily="34" charset="0"/>
              </a:rPr>
              <a:t>42% pekerja layanan menerima upah di atas rata-rata</a:t>
            </a:r>
          </a:p>
          <a:p>
            <a:pPr>
              <a:buFont typeface="Wingdings" pitchFamily="2" charset="2"/>
              <a:buChar char="§"/>
            </a:pPr>
            <a:r>
              <a:rPr lang="en-US" altLang="en-US">
                <a:latin typeface="Arial" pitchFamily="34" charset="0"/>
                <a:cs typeface="Arial" pitchFamily="34" charset="0"/>
              </a:rPr>
              <a:t>14 dari 33 industri jasa membayar di bawah rata-rata</a:t>
            </a:r>
          </a:p>
          <a:p>
            <a:pPr>
              <a:buFont typeface="Wingdings" pitchFamily="2" charset="2"/>
              <a:buChar char="§"/>
            </a:pPr>
            <a:r>
              <a:rPr lang="en-US" altLang="en-US">
                <a:latin typeface="Arial" pitchFamily="34" charset="0"/>
                <a:cs typeface="Arial" pitchFamily="34" charset="0"/>
              </a:rPr>
              <a:t>Perdagangan eceran hanya membayar 61% dari rata-rata nasional</a:t>
            </a:r>
          </a:p>
          <a:p>
            <a:pPr>
              <a:buFont typeface="Wingdings" pitchFamily="2" charset="2"/>
              <a:buChar char="§"/>
            </a:pPr>
            <a:r>
              <a:rPr lang="en-US" altLang="en-US" smtClean="0">
                <a:latin typeface="Arial" pitchFamily="34" charset="0"/>
                <a:cs typeface="Arial" pitchFamily="34" charset="0"/>
              </a:rPr>
              <a:t>Seluruh rata-rata upah adalah 96</a:t>
            </a:r>
            <a:r>
              <a:rPr lang="en-US" altLang="en-US">
                <a:latin typeface="Arial" pitchFamily="34" charset="0"/>
                <a:cs typeface="Arial" pitchFamily="34" charset="0"/>
              </a:rPr>
              <a:t>% dari </a:t>
            </a:r>
            <a:r>
              <a:rPr lang="en-US" altLang="en-US" smtClean="0">
                <a:latin typeface="Arial" pitchFamily="34" charset="0"/>
                <a:cs typeface="Arial" pitchFamily="34" charset="0"/>
              </a:rPr>
              <a:t>rata-rata</a:t>
            </a:r>
          </a:p>
        </p:txBody>
      </p:sp>
    </p:spTree>
  </p:cSld>
  <p:clrMapOvr>
    <a:masterClrMapping/>
  </p:clrMapOvr>
  <p:transition spd="slow">
    <p:pull dir="l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Tantangan Produktivitas</a:t>
            </a:r>
          </a:p>
        </p:txBody>
      </p:sp>
      <p:sp>
        <p:nvSpPr>
          <p:cNvPr id="113667" name="Text Box 3"/>
          <p:cNvSpPr txBox="1">
            <a:spLocks noChangeArrowheads="1"/>
          </p:cNvSpPr>
          <p:nvPr/>
        </p:nvSpPr>
        <p:spPr bwMode="auto">
          <a:xfrm>
            <a:off x="898526" y="1321594"/>
            <a:ext cx="7345363"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800" smtClean="0">
                <a:latin typeface="Arial" pitchFamily="34" charset="0"/>
              </a:rPr>
              <a:t>Produktivitas adalah rasio output (barang dan jasa) dibagi dengan input (sumberdaya seperti tenaga kerja dan modal)</a:t>
            </a:r>
            <a:endParaRPr lang="en-AU" altLang="en-US" sz="2800">
              <a:latin typeface="Arial" pitchFamily="34" charset="0"/>
            </a:endParaRPr>
          </a:p>
        </p:txBody>
      </p:sp>
      <p:sp>
        <p:nvSpPr>
          <p:cNvPr id="113668" name="Text Box 4"/>
          <p:cNvSpPr txBox="1">
            <a:spLocks noChangeArrowheads="1"/>
          </p:cNvSpPr>
          <p:nvPr/>
        </p:nvSpPr>
        <p:spPr bwMode="auto">
          <a:xfrm>
            <a:off x="963613" y="2625328"/>
            <a:ext cx="72136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800" b="1" smtClean="0">
                <a:solidFill>
                  <a:srgbClr val="92D050"/>
                </a:solidFill>
                <a:latin typeface="Arial" pitchFamily="34" charset="0"/>
              </a:rPr>
              <a:t>Tujuannya adalah untuk memperbaiki produktivitas</a:t>
            </a:r>
            <a:endParaRPr lang="en-AU" altLang="en-US" sz="2800" b="1">
              <a:solidFill>
                <a:srgbClr val="92D050"/>
              </a:solidFill>
              <a:latin typeface="Arial" pitchFamily="34" charset="0"/>
            </a:endParaRPr>
          </a:p>
        </p:txBody>
      </p:sp>
      <p:sp>
        <p:nvSpPr>
          <p:cNvPr id="113669" name="Text Box 5"/>
          <p:cNvSpPr txBox="1">
            <a:spLocks noChangeArrowheads="1"/>
          </p:cNvSpPr>
          <p:nvPr/>
        </p:nvSpPr>
        <p:spPr bwMode="auto">
          <a:xfrm>
            <a:off x="1762126" y="3411141"/>
            <a:ext cx="5618163" cy="1309820"/>
          </a:xfrm>
          <a:prstGeom prst="rect">
            <a:avLst/>
          </a:prstGeom>
          <a:solidFill>
            <a:schemeClr val="accent2"/>
          </a:solidFill>
          <a:ln w="9525">
            <a:solidFill>
              <a:schemeClr val="tx1"/>
            </a:solidFill>
            <a:miter lim="800000"/>
            <a:headEnd/>
            <a:tailEnd/>
          </a:ln>
        </p:spPr>
        <p:txBody>
          <a:bodyPr lIns="126000" tIns="154800" rIns="126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400" i="1" smtClean="0">
                <a:latin typeface="Arial" pitchFamily="34" charset="0"/>
                <a:ea typeface="MS PGothic" pitchFamily="34" charset="-128"/>
              </a:rPr>
              <a:t>Catatan Penting!</a:t>
            </a:r>
            <a:endParaRPr lang="en-AU" altLang="en-US" sz="2400" i="1">
              <a:latin typeface="Arial" pitchFamily="34" charset="0"/>
              <a:ea typeface="MS PGothic" pitchFamily="34" charset="-128"/>
            </a:endParaRPr>
          </a:p>
          <a:p>
            <a:pPr algn="ctr">
              <a:lnSpc>
                <a:spcPct val="90000"/>
              </a:lnSpc>
            </a:pPr>
            <a:r>
              <a:rPr lang="en-AU" altLang="en-US" sz="2400" i="1" smtClean="0">
                <a:latin typeface="Arial" pitchFamily="34" charset="0"/>
                <a:ea typeface="MS PGothic" pitchFamily="34" charset="-128"/>
              </a:rPr>
              <a:t>Produksi adalah hanya ukuran output dan bukan ukuran efisiensi.</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3667"/>
                                        </p:tgtEl>
                                        <p:attrNameLst>
                                          <p:attrName>style.visibility</p:attrName>
                                        </p:attrNameLst>
                                      </p:cBhvr>
                                      <p:to>
                                        <p:strVal val="visible"/>
                                      </p:to>
                                    </p:set>
                                    <p:animEffect transition="in" filter="strips(downRight)">
                                      <p:cBhvr>
                                        <p:cTn id="7" dur="1000"/>
                                        <p:tgtEl>
                                          <p:spTgt spid="113667"/>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13668"/>
                                        </p:tgtEl>
                                        <p:attrNameLst>
                                          <p:attrName>style.visibility</p:attrName>
                                        </p:attrNameLst>
                                      </p:cBhvr>
                                      <p:to>
                                        <p:strVal val="visible"/>
                                      </p:to>
                                    </p:set>
                                    <p:animEffect transition="in" filter="strips(downRight)">
                                      <p:cBhvr>
                                        <p:cTn id="11" dur="1000"/>
                                        <p:tgtEl>
                                          <p:spTgt spid="113668"/>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13669"/>
                                        </p:tgtEl>
                                        <p:attrNameLst>
                                          <p:attrName>style.visibility</p:attrName>
                                        </p:attrNameLst>
                                      </p:cBhvr>
                                      <p:to>
                                        <p:strVal val="visible"/>
                                      </p:to>
                                    </p:set>
                                    <p:animEffect transition="in" filter="strips(downRight)">
                                      <p:cBhvr>
                                        <p:cTn id="15" dur="1000"/>
                                        <p:tgtEl>
                                          <p:spTgt spid="1136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p:bldP spid="113668" grpId="0"/>
      <p:bldP spid="11366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714" name="Group 2"/>
          <p:cNvGrpSpPr>
            <a:grpSpLocks/>
          </p:cNvGrpSpPr>
          <p:nvPr/>
        </p:nvGrpSpPr>
        <p:grpSpPr bwMode="auto">
          <a:xfrm>
            <a:off x="1625600" y="2495550"/>
            <a:ext cx="6070600" cy="1806178"/>
            <a:chOff x="1024" y="2408"/>
            <a:chExt cx="3824" cy="1517"/>
          </a:xfrm>
        </p:grpSpPr>
        <p:sp>
          <p:nvSpPr>
            <p:cNvPr id="94225" name="Freeform 3"/>
            <p:cNvSpPr>
              <a:spLocks/>
            </p:cNvSpPr>
            <p:nvPr/>
          </p:nvSpPr>
          <p:spPr bwMode="auto">
            <a:xfrm>
              <a:off x="3624" y="2408"/>
              <a:ext cx="1224" cy="1320"/>
            </a:xfrm>
            <a:custGeom>
              <a:avLst/>
              <a:gdLst>
                <a:gd name="T0" fmla="*/ 1224 w 1224"/>
                <a:gd name="T1" fmla="*/ 0 h 1320"/>
                <a:gd name="T2" fmla="*/ 1224 w 1224"/>
                <a:gd name="T3" fmla="*/ 1320 h 1320"/>
                <a:gd name="T4" fmla="*/ 0 w 1224"/>
                <a:gd name="T5" fmla="*/ 1320 h 1320"/>
                <a:gd name="T6" fmla="*/ 0 60000 65536"/>
                <a:gd name="T7" fmla="*/ 0 60000 65536"/>
                <a:gd name="T8" fmla="*/ 0 60000 65536"/>
                <a:gd name="T9" fmla="*/ 0 w 1224"/>
                <a:gd name="T10" fmla="*/ 0 h 1320"/>
                <a:gd name="T11" fmla="*/ 1224 w 1224"/>
                <a:gd name="T12" fmla="*/ 1320 h 1320"/>
              </a:gdLst>
              <a:ahLst/>
              <a:cxnLst>
                <a:cxn ang="T6">
                  <a:pos x="T0" y="T1"/>
                </a:cxn>
                <a:cxn ang="T7">
                  <a:pos x="T2" y="T3"/>
                </a:cxn>
                <a:cxn ang="T8">
                  <a:pos x="T4" y="T5"/>
                </a:cxn>
              </a:cxnLst>
              <a:rect l="T9" t="T10" r="T11" b="T12"/>
              <a:pathLst>
                <a:path w="1224" h="1320">
                  <a:moveTo>
                    <a:pt x="1224" y="0"/>
                  </a:moveTo>
                  <a:lnTo>
                    <a:pt x="1224" y="1320"/>
                  </a:lnTo>
                  <a:lnTo>
                    <a:pt x="0" y="1320"/>
                  </a:lnTo>
                </a:path>
              </a:pathLst>
            </a:custGeom>
            <a:noFill/>
            <a:ln w="5715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226" name="Text Box 4"/>
            <p:cNvSpPr txBox="1">
              <a:spLocks noChangeArrowheads="1"/>
            </p:cNvSpPr>
            <p:nvPr/>
          </p:nvSpPr>
          <p:spPr bwMode="auto">
            <a:xfrm>
              <a:off x="2470" y="3615"/>
              <a:ext cx="1070"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a:latin typeface="Arial" pitchFamily="34" charset="0"/>
                </a:rPr>
                <a:t>Feedback loop</a:t>
              </a:r>
            </a:p>
          </p:txBody>
        </p:sp>
        <p:sp>
          <p:nvSpPr>
            <p:cNvPr id="94227" name="Freeform 5"/>
            <p:cNvSpPr>
              <a:spLocks/>
            </p:cNvSpPr>
            <p:nvPr/>
          </p:nvSpPr>
          <p:spPr bwMode="auto">
            <a:xfrm>
              <a:off x="1024" y="2440"/>
              <a:ext cx="1400" cy="1288"/>
            </a:xfrm>
            <a:custGeom>
              <a:avLst/>
              <a:gdLst>
                <a:gd name="T0" fmla="*/ 1400 w 1400"/>
                <a:gd name="T1" fmla="*/ 1288 h 1288"/>
                <a:gd name="T2" fmla="*/ 0 w 1400"/>
                <a:gd name="T3" fmla="*/ 1288 h 1288"/>
                <a:gd name="T4" fmla="*/ 0 w 1400"/>
                <a:gd name="T5" fmla="*/ 0 h 1288"/>
                <a:gd name="T6" fmla="*/ 0 60000 65536"/>
                <a:gd name="T7" fmla="*/ 0 60000 65536"/>
                <a:gd name="T8" fmla="*/ 0 60000 65536"/>
                <a:gd name="T9" fmla="*/ 0 w 1400"/>
                <a:gd name="T10" fmla="*/ 0 h 1288"/>
                <a:gd name="T11" fmla="*/ 1400 w 1400"/>
                <a:gd name="T12" fmla="*/ 1288 h 1288"/>
              </a:gdLst>
              <a:ahLst/>
              <a:cxnLst>
                <a:cxn ang="T6">
                  <a:pos x="T0" y="T1"/>
                </a:cxn>
                <a:cxn ang="T7">
                  <a:pos x="T2" y="T3"/>
                </a:cxn>
                <a:cxn ang="T8">
                  <a:pos x="T4" y="T5"/>
                </a:cxn>
              </a:cxnLst>
              <a:rect l="T9" t="T10" r="T11" b="T12"/>
              <a:pathLst>
                <a:path w="1400" h="1288">
                  <a:moveTo>
                    <a:pt x="1400" y="1288"/>
                  </a:moveTo>
                  <a:lnTo>
                    <a:pt x="0" y="1288"/>
                  </a:lnTo>
                  <a:lnTo>
                    <a:pt x="0" y="0"/>
                  </a:lnTo>
                </a:path>
              </a:pathLst>
            </a:custGeom>
            <a:noFill/>
            <a:ln w="5715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228" name="Line 6"/>
            <p:cNvSpPr>
              <a:spLocks noChangeShapeType="1"/>
            </p:cNvSpPr>
            <p:nvPr/>
          </p:nvSpPr>
          <p:spPr bwMode="auto">
            <a:xfrm flipV="1">
              <a:off x="3000" y="3368"/>
              <a:ext cx="0" cy="25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15719" name="Group 7"/>
          <p:cNvGrpSpPr>
            <a:grpSpLocks/>
          </p:cNvGrpSpPr>
          <p:nvPr/>
        </p:nvGrpSpPr>
        <p:grpSpPr bwMode="auto">
          <a:xfrm>
            <a:off x="6350000" y="1160860"/>
            <a:ext cx="2000250" cy="1407318"/>
            <a:chOff x="4000" y="1167"/>
            <a:chExt cx="1260" cy="1182"/>
          </a:xfrm>
        </p:grpSpPr>
        <p:sp>
          <p:nvSpPr>
            <p:cNvPr id="94221" name="AutoShape 8"/>
            <p:cNvSpPr>
              <a:spLocks noChangeArrowheads="1"/>
            </p:cNvSpPr>
            <p:nvPr/>
          </p:nvSpPr>
          <p:spPr bwMode="auto">
            <a:xfrm>
              <a:off x="4000" y="1752"/>
              <a:ext cx="440" cy="432"/>
            </a:xfrm>
            <a:prstGeom prst="rightArrow">
              <a:avLst>
                <a:gd name="adj1" fmla="val 50000"/>
                <a:gd name="adj2" fmla="val 25463"/>
              </a:avLst>
            </a:prstGeom>
            <a:solidFill>
              <a:schemeClr val="tx2"/>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94222" name="Group 9"/>
            <p:cNvGrpSpPr>
              <a:grpSpLocks/>
            </p:cNvGrpSpPr>
            <p:nvPr/>
          </p:nvGrpSpPr>
          <p:grpSpPr bwMode="auto">
            <a:xfrm>
              <a:off x="4448" y="1167"/>
              <a:ext cx="812" cy="1182"/>
              <a:chOff x="4448" y="1167"/>
              <a:chExt cx="812" cy="1182"/>
            </a:xfrm>
          </p:grpSpPr>
          <p:sp>
            <p:nvSpPr>
              <p:cNvPr id="94223" name="Text Box 10"/>
              <p:cNvSpPr txBox="1">
                <a:spLocks noChangeArrowheads="1"/>
              </p:cNvSpPr>
              <p:nvPr/>
            </p:nvSpPr>
            <p:spPr bwMode="auto">
              <a:xfrm>
                <a:off x="4489" y="1167"/>
                <a:ext cx="60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i="1" smtClean="0">
                    <a:latin typeface="Arial" pitchFamily="34" charset="0"/>
                  </a:rPr>
                  <a:t>Output</a:t>
                </a:r>
                <a:endParaRPr lang="en-AU" altLang="en-US" sz="2000" i="1">
                  <a:latin typeface="Arial" pitchFamily="34" charset="0"/>
                </a:endParaRPr>
              </a:p>
            </p:txBody>
          </p:sp>
          <p:sp>
            <p:nvSpPr>
              <p:cNvPr id="115723" name="Text Box 11"/>
              <p:cNvSpPr txBox="1">
                <a:spLocks noChangeArrowheads="1"/>
              </p:cNvSpPr>
              <p:nvPr/>
            </p:nvSpPr>
            <p:spPr bwMode="auto">
              <a:xfrm>
                <a:off x="4448" y="1612"/>
                <a:ext cx="812" cy="737"/>
              </a:xfrm>
              <a:prstGeom prst="rect">
                <a:avLst/>
              </a:prstGeom>
              <a:solidFill>
                <a:schemeClr val="accent4"/>
              </a:solidFill>
              <a:ln w="9525">
                <a:solidFill>
                  <a:schemeClr val="tx1"/>
                </a:solidFill>
                <a:miter lim="800000"/>
                <a:headEnd/>
                <a:tailEnd/>
              </a:ln>
              <a:effectLst/>
              <a:extLst/>
            </p:spPr>
            <p:txBody>
              <a:bodyPr lIns="198000" tIns="190800" rIns="198000" bIns="190800">
                <a:spAutoFit/>
              </a:bodyPr>
              <a:lstStyle/>
              <a:p>
                <a:pPr algn="ctr" fontAlgn="auto">
                  <a:spcBef>
                    <a:spcPts val="0"/>
                  </a:spcBef>
                  <a:spcAft>
                    <a:spcPts val="0"/>
                  </a:spcAft>
                  <a:defRPr/>
                </a:pPr>
                <a:r>
                  <a:rPr lang="en-AU" sz="1600" smtClean="0">
                    <a:solidFill>
                      <a:srgbClr val="000000"/>
                    </a:solidFill>
                    <a:latin typeface="Arial"/>
                    <a:cs typeface="Arial"/>
                  </a:rPr>
                  <a:t>Barang dan Jasa</a:t>
                </a:r>
                <a:endParaRPr lang="en-AU" sz="1600">
                  <a:solidFill>
                    <a:srgbClr val="000000"/>
                  </a:solidFill>
                  <a:latin typeface="Arial"/>
                  <a:cs typeface="Arial"/>
                </a:endParaRPr>
              </a:p>
            </p:txBody>
          </p:sp>
        </p:grpSp>
      </p:grpSp>
      <p:grpSp>
        <p:nvGrpSpPr>
          <p:cNvPr id="115735" name="Group 23"/>
          <p:cNvGrpSpPr>
            <a:grpSpLocks/>
          </p:cNvGrpSpPr>
          <p:nvPr/>
        </p:nvGrpSpPr>
        <p:grpSpPr bwMode="auto">
          <a:xfrm>
            <a:off x="2438400" y="1160860"/>
            <a:ext cx="3951288" cy="3377802"/>
            <a:chOff x="1536" y="975"/>
            <a:chExt cx="2489" cy="2837"/>
          </a:xfrm>
        </p:grpSpPr>
        <p:sp>
          <p:nvSpPr>
            <p:cNvPr id="94217" name="AutoShape 13"/>
            <p:cNvSpPr>
              <a:spLocks noChangeArrowheads="1"/>
            </p:cNvSpPr>
            <p:nvPr/>
          </p:nvSpPr>
          <p:spPr bwMode="auto">
            <a:xfrm>
              <a:off x="1536" y="1560"/>
              <a:ext cx="440" cy="432"/>
            </a:xfrm>
            <a:prstGeom prst="rightArrow">
              <a:avLst>
                <a:gd name="adj1" fmla="val 50000"/>
                <a:gd name="adj2" fmla="val 25463"/>
              </a:avLst>
            </a:prstGeom>
            <a:solidFill>
              <a:schemeClr val="tx2"/>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94218" name="Group 22"/>
            <p:cNvGrpSpPr>
              <a:grpSpLocks/>
            </p:cNvGrpSpPr>
            <p:nvPr/>
          </p:nvGrpSpPr>
          <p:grpSpPr bwMode="auto">
            <a:xfrm>
              <a:off x="1991" y="975"/>
              <a:ext cx="2034" cy="2837"/>
              <a:chOff x="1991" y="975"/>
              <a:chExt cx="2034" cy="2837"/>
            </a:xfrm>
          </p:grpSpPr>
          <p:sp>
            <p:nvSpPr>
              <p:cNvPr id="94219" name="Text Box 15"/>
              <p:cNvSpPr txBox="1">
                <a:spLocks noChangeArrowheads="1"/>
              </p:cNvSpPr>
              <p:nvPr/>
            </p:nvSpPr>
            <p:spPr bwMode="auto">
              <a:xfrm>
                <a:off x="2349" y="975"/>
                <a:ext cx="1046"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i="1" smtClean="0">
                    <a:latin typeface="Arial" pitchFamily="34" charset="0"/>
                  </a:rPr>
                  <a:t>Transformasi</a:t>
                </a:r>
                <a:endParaRPr lang="en-AU" altLang="en-US" sz="2000" i="1">
                  <a:latin typeface="Arial" pitchFamily="34" charset="0"/>
                </a:endParaRPr>
              </a:p>
            </p:txBody>
          </p:sp>
          <p:sp>
            <p:nvSpPr>
              <p:cNvPr id="94220" name="Text Box 16"/>
              <p:cNvSpPr txBox="1">
                <a:spLocks noChangeArrowheads="1"/>
              </p:cNvSpPr>
              <p:nvPr/>
            </p:nvSpPr>
            <p:spPr bwMode="auto">
              <a:xfrm>
                <a:off x="1991" y="1420"/>
                <a:ext cx="2034" cy="2392"/>
              </a:xfrm>
              <a:prstGeom prst="rect">
                <a:avLst/>
              </a:prstGeom>
              <a:solidFill>
                <a:schemeClr val="accent2"/>
              </a:solidFill>
              <a:ln w="9525">
                <a:solidFill>
                  <a:schemeClr val="tx1"/>
                </a:solidFill>
                <a:miter lim="800000"/>
                <a:headEnd/>
                <a:tailEnd/>
              </a:ln>
            </p:spPr>
            <p:txBody>
              <a:bodyPr lIns="198000" tIns="190800" rIns="198000" bIns="190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smtClean="0">
                    <a:latin typeface="Arial" pitchFamily="34" charset="0"/>
                  </a:rPr>
                  <a:t>Sistem ekonom A.S. mentransformasi input menjadi output pada kisaran kenaikan produktivitas 2.5%  per tahun</a:t>
                </a:r>
              </a:p>
              <a:p>
                <a:pPr algn="ctr"/>
                <a:r>
                  <a:rPr lang="en-AU" altLang="en-US" sz="1600" smtClean="0">
                    <a:latin typeface="Arial" pitchFamily="34" charset="0"/>
                  </a:rPr>
                  <a:t>Kenaikan produktivitas ini sebagai hasil dari kombinasi antara modal (38% dari 2,5%, tenaga kerja (10% dari 2.5%), dan manajemen (52% dari 2,5%)</a:t>
                </a:r>
                <a:endParaRPr lang="en-AU" altLang="en-US" sz="1600">
                  <a:latin typeface="Arial" pitchFamily="34" charset="0"/>
                </a:endParaRPr>
              </a:p>
            </p:txBody>
          </p:sp>
        </p:grpSp>
      </p:grpSp>
      <p:sp>
        <p:nvSpPr>
          <p:cNvPr id="94212" name="Rectangle 17"/>
          <p:cNvSpPr>
            <a:spLocks noGrp="1" noChangeArrowheads="1"/>
          </p:cNvSpPr>
          <p:nvPr>
            <p:ph type="title"/>
          </p:nvPr>
        </p:nvSpPr>
        <p:spPr>
          <a:xfrm>
            <a:off x="685800" y="326231"/>
            <a:ext cx="7772400" cy="647700"/>
          </a:xfrm>
        </p:spPr>
        <p:txBody>
          <a:bodyPr/>
          <a:lstStyle/>
          <a:p>
            <a:pPr>
              <a:lnSpc>
                <a:spcPct val="80000"/>
              </a:lnSpc>
            </a:pPr>
            <a:r>
              <a:rPr lang="en-US" altLang="en-US" smtClean="0">
                <a:latin typeface="Arial" pitchFamily="34" charset="0"/>
                <a:cs typeface="Arial" pitchFamily="34" charset="0"/>
              </a:rPr>
              <a:t>Sistem Ekonomi</a:t>
            </a:r>
          </a:p>
        </p:txBody>
      </p:sp>
      <p:grpSp>
        <p:nvGrpSpPr>
          <p:cNvPr id="115730" name="Group 18"/>
          <p:cNvGrpSpPr>
            <a:grpSpLocks/>
          </p:cNvGrpSpPr>
          <p:nvPr/>
        </p:nvGrpSpPr>
        <p:grpSpPr bwMode="auto">
          <a:xfrm>
            <a:off x="773114" y="1160860"/>
            <a:ext cx="1717675" cy="1653777"/>
            <a:chOff x="487" y="1287"/>
            <a:chExt cx="1082" cy="1389"/>
          </a:xfrm>
        </p:grpSpPr>
        <p:sp>
          <p:nvSpPr>
            <p:cNvPr id="94215" name="Text Box 19"/>
            <p:cNvSpPr txBox="1">
              <a:spLocks noChangeArrowheads="1"/>
            </p:cNvSpPr>
            <p:nvPr/>
          </p:nvSpPr>
          <p:spPr bwMode="auto">
            <a:xfrm>
              <a:off x="730" y="1287"/>
              <a:ext cx="47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i="1" smtClean="0">
                  <a:latin typeface="Arial" pitchFamily="34" charset="0"/>
                </a:rPr>
                <a:t>Input</a:t>
              </a:r>
              <a:endParaRPr lang="en-AU" altLang="en-US" sz="2000" i="1">
                <a:latin typeface="Arial" pitchFamily="34" charset="0"/>
              </a:endParaRPr>
            </a:p>
          </p:txBody>
        </p:sp>
        <p:sp>
          <p:nvSpPr>
            <p:cNvPr id="94216" name="Text Box 20"/>
            <p:cNvSpPr txBox="1">
              <a:spLocks noChangeArrowheads="1"/>
            </p:cNvSpPr>
            <p:nvPr/>
          </p:nvSpPr>
          <p:spPr bwMode="auto">
            <a:xfrm>
              <a:off x="487" y="1732"/>
              <a:ext cx="1082" cy="944"/>
            </a:xfrm>
            <a:prstGeom prst="rect">
              <a:avLst/>
            </a:prstGeom>
            <a:solidFill>
              <a:schemeClr val="tx2"/>
            </a:solidFill>
            <a:ln w="9525">
              <a:solidFill>
                <a:schemeClr val="tx1"/>
              </a:solidFill>
              <a:miter lim="800000"/>
              <a:headEnd/>
              <a:tailEnd/>
            </a:ln>
          </p:spPr>
          <p:txBody>
            <a:bodyPr lIns="198000" tIns="190800" rIns="198000" bIns="190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smtClean="0">
                  <a:solidFill>
                    <a:schemeClr val="bg1"/>
                  </a:solidFill>
                  <a:latin typeface="Arial" pitchFamily="34" charset="0"/>
                </a:rPr>
                <a:t>Tenaga kerja,</a:t>
              </a:r>
              <a:r>
                <a:rPr lang="en-AU" altLang="en-US" sz="1600">
                  <a:solidFill>
                    <a:schemeClr val="bg1"/>
                  </a:solidFill>
                  <a:latin typeface="Arial" pitchFamily="34" charset="0"/>
                </a:rPr>
                <a:t/>
              </a:r>
              <a:br>
                <a:rPr lang="en-AU" altLang="en-US" sz="1600">
                  <a:solidFill>
                    <a:schemeClr val="bg1"/>
                  </a:solidFill>
                  <a:latin typeface="Arial" pitchFamily="34" charset="0"/>
                </a:rPr>
              </a:br>
              <a:r>
                <a:rPr lang="en-AU" altLang="en-US" sz="1600" smtClean="0">
                  <a:solidFill>
                    <a:schemeClr val="bg1"/>
                  </a:solidFill>
                  <a:latin typeface="Arial" pitchFamily="34" charset="0"/>
                </a:rPr>
                <a:t>modal,</a:t>
              </a:r>
              <a:r>
                <a:rPr lang="en-AU" altLang="en-US" sz="1600">
                  <a:solidFill>
                    <a:schemeClr val="bg1"/>
                  </a:solidFill>
                  <a:latin typeface="Arial" pitchFamily="34" charset="0"/>
                </a:rPr>
                <a:t/>
              </a:r>
              <a:br>
                <a:rPr lang="en-AU" altLang="en-US" sz="1600">
                  <a:solidFill>
                    <a:schemeClr val="bg1"/>
                  </a:solidFill>
                  <a:latin typeface="Arial" pitchFamily="34" charset="0"/>
                </a:rPr>
              </a:br>
              <a:r>
                <a:rPr lang="en-AU" altLang="en-US" sz="1600" smtClean="0">
                  <a:solidFill>
                    <a:schemeClr val="bg1"/>
                  </a:solidFill>
                  <a:latin typeface="Arial" pitchFamily="34" charset="0"/>
                </a:rPr>
                <a:t>manajemen</a:t>
              </a:r>
              <a:endParaRPr lang="en-AU" altLang="en-US" sz="1600">
                <a:solidFill>
                  <a:schemeClr val="bg1"/>
                </a:solidFill>
                <a:latin typeface="Arial" pitchFamily="34" charset="0"/>
              </a:endParaRPr>
            </a:p>
          </p:txBody>
        </p:sp>
      </p:grpSp>
      <p:sp>
        <p:nvSpPr>
          <p:cNvPr id="115733" name="Text Box 21"/>
          <p:cNvSpPr txBox="1">
            <a:spLocks noChangeArrowheads="1"/>
          </p:cNvSpPr>
          <p:nvPr/>
        </p:nvSpPr>
        <p:spPr bwMode="auto">
          <a:xfrm>
            <a:off x="7335839" y="4313635"/>
            <a:ext cx="13035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smtClean="0">
                <a:latin typeface="Arial" pitchFamily="34" charset="0"/>
              </a:rPr>
              <a:t>Gambar </a:t>
            </a:r>
            <a:r>
              <a:rPr lang="en-AU" altLang="en-US" sz="1600" b="1">
                <a:solidFill>
                  <a:schemeClr val="tx2"/>
                </a:solidFill>
                <a:latin typeface="Arial" pitchFamily="34" charset="0"/>
              </a:rPr>
              <a:t>1.6</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15730"/>
                                        </p:tgtEl>
                                        <p:attrNameLst>
                                          <p:attrName>style.visibility</p:attrName>
                                        </p:attrNameLst>
                                      </p:cBhvr>
                                      <p:to>
                                        <p:strVal val="visible"/>
                                      </p:to>
                                    </p:set>
                                    <p:animEffect transition="in" filter="wipe(left)">
                                      <p:cBhvr>
                                        <p:cTn id="7" dur="1000"/>
                                        <p:tgtEl>
                                          <p:spTgt spid="1157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5735"/>
                                        </p:tgtEl>
                                        <p:attrNameLst>
                                          <p:attrName>style.visibility</p:attrName>
                                        </p:attrNameLst>
                                      </p:cBhvr>
                                      <p:to>
                                        <p:strVal val="visible"/>
                                      </p:to>
                                    </p:set>
                                    <p:animEffect transition="in" filter="wipe(left)">
                                      <p:cBhvr>
                                        <p:cTn id="12" dur="1000"/>
                                        <p:tgtEl>
                                          <p:spTgt spid="11573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15719"/>
                                        </p:tgtEl>
                                        <p:attrNameLst>
                                          <p:attrName>style.visibility</p:attrName>
                                        </p:attrNameLst>
                                      </p:cBhvr>
                                      <p:to>
                                        <p:strVal val="visible"/>
                                      </p:to>
                                    </p:set>
                                    <p:animEffect transition="in" filter="wipe(left)">
                                      <p:cBhvr>
                                        <p:cTn id="17" dur="1000"/>
                                        <p:tgtEl>
                                          <p:spTgt spid="1157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115714"/>
                                        </p:tgtEl>
                                        <p:attrNameLst>
                                          <p:attrName>style.visibility</p:attrName>
                                        </p:attrNameLst>
                                      </p:cBhvr>
                                      <p:to>
                                        <p:strVal val="visible"/>
                                      </p:to>
                                    </p:set>
                                    <p:animEffect transition="in" filter="wipe(right)">
                                      <p:cBhvr>
                                        <p:cTn id="22" dur="1000"/>
                                        <p:tgtEl>
                                          <p:spTgt spid="115714"/>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115733"/>
                                        </p:tgtEl>
                                        <p:attrNameLst>
                                          <p:attrName>style.visibility</p:attrName>
                                        </p:attrNameLst>
                                      </p:cBhvr>
                                      <p:to>
                                        <p:strVal val="visible"/>
                                      </p:to>
                                    </p:set>
                                    <p:animEffect transition="in" filter="wipe(left)">
                                      <p:cBhvr>
                                        <p:cTn id="26" dur="1000"/>
                                        <p:tgtEl>
                                          <p:spTgt spid="115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33"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tarbuck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27700" y="890588"/>
            <a:ext cx="238760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8" name="Rectangle 2"/>
          <p:cNvSpPr>
            <a:spLocks noGrp="1" noChangeArrowheads="1"/>
          </p:cNvSpPr>
          <p:nvPr>
            <p:ph type="title"/>
          </p:nvPr>
        </p:nvSpPr>
        <p:spPr>
          <a:xfrm>
            <a:off x="692150" y="236935"/>
            <a:ext cx="7734300" cy="1019175"/>
          </a:xfrm>
        </p:spPr>
        <p:txBody>
          <a:bodyPr>
            <a:normAutofit fontScale="90000"/>
          </a:bodyPr>
          <a:lstStyle/>
          <a:p>
            <a:pPr algn="l">
              <a:lnSpc>
                <a:spcPct val="80000"/>
              </a:lnSpc>
            </a:pPr>
            <a:r>
              <a:rPr lang="en-US" altLang="en-US" smtClean="0">
                <a:latin typeface="Arial" pitchFamily="34" charset="0"/>
                <a:cs typeface="Arial" pitchFamily="34" charset="0"/>
              </a:rPr>
              <a:t>Perbaikan Produktivitas di Starbucks</a:t>
            </a:r>
          </a:p>
        </p:txBody>
      </p:sp>
      <p:sp>
        <p:nvSpPr>
          <p:cNvPr id="117763" name="Text Box 3"/>
          <p:cNvSpPr txBox="1">
            <a:spLocks noChangeArrowheads="1"/>
          </p:cNvSpPr>
          <p:nvPr/>
        </p:nvSpPr>
        <p:spPr bwMode="auto">
          <a:xfrm>
            <a:off x="779463" y="1464469"/>
            <a:ext cx="46402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000" b="1" smtClean="0">
                <a:solidFill>
                  <a:schemeClr val="accent1"/>
                </a:solidFill>
                <a:latin typeface="Arial" pitchFamily="34" charset="0"/>
              </a:rPr>
              <a:t>Sebuah tim terdiri dari 10 orang analis secara terus menerus memelihara cara untuk menghemat waktu. Beberapa perbaikan:</a:t>
            </a:r>
            <a:endParaRPr lang="en-US" altLang="en-US" sz="2000" b="1">
              <a:solidFill>
                <a:schemeClr val="accent1"/>
              </a:solidFill>
              <a:latin typeface="Arial" pitchFamily="34" charset="0"/>
            </a:endParaRPr>
          </a:p>
        </p:txBody>
      </p:sp>
      <p:graphicFrame>
        <p:nvGraphicFramePr>
          <p:cNvPr id="117764" name="Group 4"/>
          <p:cNvGraphicFramePr>
            <a:graphicFrameLocks noGrp="1"/>
          </p:cNvGraphicFramePr>
          <p:nvPr>
            <p:extLst>
              <p:ext uri="{D42A27DB-BD31-4B8C-83A1-F6EECF244321}">
                <p14:modId xmlns:p14="http://schemas.microsoft.com/office/powerpoint/2010/main" val="3302517349"/>
              </p:ext>
            </p:extLst>
          </p:nvPr>
        </p:nvGraphicFramePr>
        <p:xfrm>
          <a:off x="827089" y="2850356"/>
          <a:ext cx="7431087" cy="2195513"/>
        </p:xfrm>
        <a:graphic>
          <a:graphicData uri="http://schemas.openxmlformats.org/drawingml/2006/table">
            <a:tbl>
              <a:tblPr/>
              <a:tblGrid>
                <a:gridCol w="3948112"/>
                <a:gridCol w="579438"/>
                <a:gridCol w="2903537"/>
              </a:tblGrid>
              <a:tr h="900113">
                <a:tc>
                  <a:txBody>
                    <a:bodyPr/>
                    <a:lstStyle/>
                    <a:p>
                      <a:pPr marL="0" marR="0" lvl="0" indent="0" algn="l" defTabSz="914400" rtl="0" eaLnBrk="0" fontAlgn="base" latinLnBrk="0" hangingPunct="0">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Menghentikan perlunya tandatangan pada pembelian dengan kartu kredit kurang dari </a:t>
                      </a:r>
                      <a:r>
                        <a:rPr kumimoji="0" lang="en-US" sz="1800" b="0" i="0" u="none" strike="noStrike" cap="none" normalizeH="0" baseline="0" dirty="0">
                          <a:ln>
                            <a:noFill/>
                          </a:ln>
                          <a:solidFill>
                            <a:schemeClr val="tx1"/>
                          </a:solidFill>
                          <a:effectLst/>
                          <a:latin typeface="Arial"/>
                          <a:ea typeface="ＭＳ Ｐゴシック" charset="0"/>
                          <a:cs typeface="Arial"/>
                        </a:rPr>
                        <a:t>$25</a:t>
                      </a:r>
                    </a:p>
                  </a:txBody>
                  <a:tcPr marT="34290" marB="34290"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90000"/>
                        </a:lnSpc>
                        <a:spcBef>
                          <a:spcPct val="0"/>
                        </a:spcBef>
                        <a:spcAft>
                          <a:spcPct val="0"/>
                        </a:spcAft>
                        <a:buClr>
                          <a:srgbClr val="BF0922"/>
                        </a:buClr>
                        <a:buSzTx/>
                        <a:buFont typeface="Wingdings" charset="0"/>
                        <a:buNone/>
                        <a:tabLst/>
                      </a:pPr>
                      <a:endParaRPr kumimoji="0" lang="en-US" sz="1800" b="0" i="0" u="none" strike="noStrike" cap="none" normalizeH="0" baseline="0">
                        <a:ln>
                          <a:noFill/>
                        </a:ln>
                        <a:solidFill>
                          <a:schemeClr val="tx1"/>
                        </a:solidFill>
                        <a:effectLst/>
                        <a:latin typeface="Arial"/>
                        <a:ea typeface="ＭＳ Ｐゴシック" charset="0"/>
                        <a:cs typeface="Arial"/>
                      </a:endParaRPr>
                    </a:p>
                  </a:txBody>
                  <a:tcPr marT="34290" marB="34290"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Menghemat </a:t>
                      </a:r>
                      <a:r>
                        <a:rPr kumimoji="0" lang="en-US" sz="1800" b="0" i="0" u="none" strike="noStrike" cap="none" normalizeH="0" baseline="0">
                          <a:ln>
                            <a:noFill/>
                          </a:ln>
                          <a:solidFill>
                            <a:schemeClr val="tx1"/>
                          </a:solidFill>
                          <a:effectLst/>
                          <a:latin typeface="Arial"/>
                          <a:ea typeface="ＭＳ Ｐゴシック" charset="0"/>
                          <a:cs typeface="Arial"/>
                        </a:rPr>
                        <a:t>8 </a:t>
                      </a:r>
                      <a:r>
                        <a:rPr kumimoji="0" lang="en-US" sz="1800" b="0" i="0" u="none" strike="noStrike" cap="none" normalizeH="0" baseline="0" smtClean="0">
                          <a:ln>
                            <a:noFill/>
                          </a:ln>
                          <a:solidFill>
                            <a:schemeClr val="tx1"/>
                          </a:solidFill>
                          <a:effectLst/>
                          <a:latin typeface="Arial"/>
                          <a:ea typeface="ＭＳ Ｐゴシック" charset="0"/>
                          <a:cs typeface="Arial"/>
                        </a:rPr>
                        <a:t>detik per transaksi</a:t>
                      </a: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cap="flat">
                      <a:noFill/>
                    </a:lnR>
                    <a:lnT cap="flat">
                      <a:noFill/>
                    </a:lnT>
                    <a:lnB>
                      <a:noFill/>
                    </a:lnB>
                    <a:lnTlToBr>
                      <a:noFill/>
                    </a:lnTlToBr>
                    <a:lnBlToTr>
                      <a:noFill/>
                    </a:lnBlToTr>
                    <a:noFill/>
                  </a:tcPr>
                </a:tc>
              </a:tr>
              <a:tr h="621506">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Merubah ukuran sendok es</a:t>
                      </a: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Menghemat </a:t>
                      </a:r>
                      <a:r>
                        <a:rPr kumimoji="0" lang="en-US" sz="1800" b="0" i="0" u="none" strike="noStrike" cap="none" normalizeH="0" baseline="0">
                          <a:ln>
                            <a:noFill/>
                          </a:ln>
                          <a:solidFill>
                            <a:schemeClr val="tx1"/>
                          </a:solidFill>
                          <a:effectLst/>
                          <a:latin typeface="Arial"/>
                          <a:ea typeface="ＭＳ Ｐゴシック" charset="0"/>
                          <a:cs typeface="Arial"/>
                        </a:rPr>
                        <a:t>14 </a:t>
                      </a:r>
                      <a:r>
                        <a:rPr kumimoji="0" lang="en-US" sz="1800" b="0" i="0" u="none" strike="noStrike" cap="none" normalizeH="0" baseline="0" smtClean="0">
                          <a:ln>
                            <a:noFill/>
                          </a:ln>
                          <a:solidFill>
                            <a:schemeClr val="tx1"/>
                          </a:solidFill>
                          <a:effectLst/>
                          <a:latin typeface="Arial"/>
                          <a:ea typeface="ＭＳ Ｐゴシック" charset="0"/>
                          <a:cs typeface="Arial"/>
                        </a:rPr>
                        <a:t>detik per minum</a:t>
                      </a: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cap="flat">
                      <a:noFill/>
                    </a:lnR>
                    <a:lnT>
                      <a:noFill/>
                    </a:lnT>
                    <a:lnB>
                      <a:noFill/>
                    </a:lnB>
                    <a:lnTlToBr>
                      <a:noFill/>
                    </a:lnTlToBr>
                    <a:lnBlToTr>
                      <a:noFill/>
                    </a:lnBlToTr>
                    <a:noFill/>
                  </a:tcPr>
                </a:tc>
              </a:tr>
              <a:tr h="673894">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Mesin espresso baru</a:t>
                      </a:r>
                    </a:p>
                  </a:txBody>
                  <a:tcPr marT="34290" marB="34290"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endParaRPr kumimoji="0" lang="en-US" sz="1800" b="0" i="0" u="none" strike="noStrike" cap="none" normalizeH="0" baseline="0">
                        <a:ln>
                          <a:noFill/>
                        </a:ln>
                        <a:solidFill>
                          <a:schemeClr val="tx1"/>
                        </a:solidFill>
                        <a:effectLst/>
                        <a:latin typeface="Arial"/>
                        <a:ea typeface="ＭＳ Ｐゴシック" charset="0"/>
                        <a:cs typeface="Arial"/>
                      </a:endParaRPr>
                    </a:p>
                  </a:txBody>
                  <a:tcPr marT="34290" marB="34290"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Menghemat 12 detik per injeksi</a:t>
                      </a: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cap="flat">
                      <a:noFill/>
                    </a:lnR>
                    <a:lnT>
                      <a:noFill/>
                    </a:lnT>
                    <a:lnB cap="flat">
                      <a:noFill/>
                    </a:lnB>
                    <a:lnTlToBr>
                      <a:noFill/>
                    </a:lnTlToBr>
                    <a:lnBlToTr>
                      <a:noFill/>
                    </a:lnBlToTr>
                    <a:noFill/>
                  </a:tcPr>
                </a:tc>
              </a:tr>
            </a:tbl>
          </a:graphicData>
        </a:graphic>
      </p:graphicFrame>
      <p:grpSp>
        <p:nvGrpSpPr>
          <p:cNvPr id="117784" name="Group 24"/>
          <p:cNvGrpSpPr>
            <a:grpSpLocks/>
          </p:cNvGrpSpPr>
          <p:nvPr/>
        </p:nvGrpSpPr>
        <p:grpSpPr bwMode="auto">
          <a:xfrm>
            <a:off x="4824413" y="3075384"/>
            <a:ext cx="379412" cy="1584722"/>
            <a:chOff x="3039" y="2286"/>
            <a:chExt cx="239" cy="1331"/>
          </a:xfrm>
        </p:grpSpPr>
        <p:sp>
          <p:nvSpPr>
            <p:cNvPr id="96271" name="AutoShape 25"/>
            <p:cNvSpPr>
              <a:spLocks noChangeArrowheads="1"/>
            </p:cNvSpPr>
            <p:nvPr/>
          </p:nvSpPr>
          <p:spPr bwMode="auto">
            <a:xfrm>
              <a:off x="3039" y="2286"/>
              <a:ext cx="238" cy="238"/>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96272" name="AutoShape 26"/>
            <p:cNvSpPr>
              <a:spLocks noChangeArrowheads="1"/>
            </p:cNvSpPr>
            <p:nvPr/>
          </p:nvSpPr>
          <p:spPr bwMode="auto">
            <a:xfrm>
              <a:off x="3039" y="3379"/>
              <a:ext cx="238" cy="238"/>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96273" name="AutoShape 27"/>
            <p:cNvSpPr>
              <a:spLocks noChangeArrowheads="1"/>
            </p:cNvSpPr>
            <p:nvPr/>
          </p:nvSpPr>
          <p:spPr bwMode="auto">
            <a:xfrm>
              <a:off x="3040" y="2944"/>
              <a:ext cx="238" cy="238"/>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7763"/>
                                        </p:tgtEl>
                                        <p:attrNameLst>
                                          <p:attrName>style.visibility</p:attrName>
                                        </p:attrNameLst>
                                      </p:cBhvr>
                                      <p:to>
                                        <p:strVal val="visible"/>
                                      </p:to>
                                    </p:set>
                                    <p:animEffect transition="in" filter="strips(downRight)">
                                      <p:cBhvr>
                                        <p:cTn id="7" dur="1000"/>
                                        <p:tgtEl>
                                          <p:spTgt spid="117763"/>
                                        </p:tgtEl>
                                      </p:cBhvr>
                                    </p:animEffect>
                                  </p:childTnLst>
                                </p:cTn>
                              </p:par>
                              <p:par>
                                <p:cTn id="8" presetID="23" presetClass="entr" presetSubtype="272" fill="hold" nodeType="withEffect">
                                  <p:stCondLst>
                                    <p:cond delay="100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strVal val="2/3*#ppt_w"/>
                                          </p:val>
                                        </p:tav>
                                        <p:tav tm="100000">
                                          <p:val>
                                            <p:strVal val="#ppt_w"/>
                                          </p:val>
                                        </p:tav>
                                      </p:tavLst>
                                    </p:anim>
                                    <p:anim calcmode="lin" valueType="num">
                                      <p:cBhvr>
                                        <p:cTn id="11" dur="1000" fill="hold"/>
                                        <p:tgtEl>
                                          <p:spTgt spid="10"/>
                                        </p:tgtEl>
                                        <p:attrNameLst>
                                          <p:attrName>ppt_h</p:attrName>
                                        </p:attrNameLst>
                                      </p:cBhvr>
                                      <p:tavLst>
                                        <p:tav tm="0">
                                          <p:val>
                                            <p:strVal val="2/3*#ppt_h"/>
                                          </p:val>
                                        </p:tav>
                                        <p:tav tm="100000">
                                          <p:val>
                                            <p:strVal val="#ppt_h"/>
                                          </p:val>
                                        </p:tav>
                                      </p:tavLst>
                                    </p:anim>
                                  </p:childTnLst>
                                </p:cTn>
                              </p:par>
                            </p:childTnLst>
                          </p:cTn>
                        </p:par>
                        <p:par>
                          <p:cTn id="12" fill="hold" nodeType="afterGroup">
                            <p:stCondLst>
                              <p:cond delay="2000"/>
                            </p:stCondLst>
                            <p:childTnLst>
                              <p:par>
                                <p:cTn id="13" presetID="18" presetClass="entr" presetSubtype="6" fill="hold" nodeType="afterEffect">
                                  <p:stCondLst>
                                    <p:cond delay="1000"/>
                                  </p:stCondLst>
                                  <p:childTnLst>
                                    <p:set>
                                      <p:cBhvr>
                                        <p:cTn id="14" dur="1" fill="hold">
                                          <p:stCondLst>
                                            <p:cond delay="0"/>
                                          </p:stCondLst>
                                        </p:cTn>
                                        <p:tgtEl>
                                          <p:spTgt spid="117764"/>
                                        </p:tgtEl>
                                        <p:attrNameLst>
                                          <p:attrName>style.visibility</p:attrName>
                                        </p:attrNameLst>
                                      </p:cBhvr>
                                      <p:to>
                                        <p:strVal val="visible"/>
                                      </p:to>
                                    </p:set>
                                    <p:animEffect transition="in" filter="strips(downRight)">
                                      <p:cBhvr>
                                        <p:cTn id="15" dur="1000"/>
                                        <p:tgtEl>
                                          <p:spTgt spid="117764"/>
                                        </p:tgtEl>
                                      </p:cBhvr>
                                    </p:animEffect>
                                  </p:childTnLst>
                                </p:cTn>
                              </p:par>
                              <p:par>
                                <p:cTn id="16" presetID="18" presetClass="entr" presetSubtype="6" fill="hold" nodeType="withEffect">
                                  <p:stCondLst>
                                    <p:cond delay="1000"/>
                                  </p:stCondLst>
                                  <p:childTnLst>
                                    <p:set>
                                      <p:cBhvr>
                                        <p:cTn id="17" dur="1" fill="hold">
                                          <p:stCondLst>
                                            <p:cond delay="0"/>
                                          </p:stCondLst>
                                        </p:cTn>
                                        <p:tgtEl>
                                          <p:spTgt spid="117784"/>
                                        </p:tgtEl>
                                        <p:attrNameLst>
                                          <p:attrName>style.visibility</p:attrName>
                                        </p:attrNameLst>
                                      </p:cBhvr>
                                      <p:to>
                                        <p:strVal val="visible"/>
                                      </p:to>
                                    </p:set>
                                    <p:animEffect transition="in" filter="strips(downRight)">
                                      <p:cBhvr>
                                        <p:cTn id="18" dur="1000"/>
                                        <p:tgtEl>
                                          <p:spTgt spid="1177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tarbuck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27700" y="890588"/>
            <a:ext cx="238760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8" name="Rectangle 2"/>
          <p:cNvSpPr>
            <a:spLocks noGrp="1" noChangeArrowheads="1"/>
          </p:cNvSpPr>
          <p:nvPr>
            <p:ph type="title"/>
          </p:nvPr>
        </p:nvSpPr>
        <p:spPr>
          <a:xfrm>
            <a:off x="692150" y="236935"/>
            <a:ext cx="7734300" cy="1019175"/>
          </a:xfrm>
        </p:spPr>
        <p:txBody>
          <a:bodyPr>
            <a:normAutofit fontScale="90000"/>
          </a:bodyPr>
          <a:lstStyle/>
          <a:p>
            <a:pPr algn="l">
              <a:lnSpc>
                <a:spcPct val="80000"/>
              </a:lnSpc>
            </a:pPr>
            <a:r>
              <a:rPr lang="en-US" altLang="en-US" smtClean="0">
                <a:latin typeface="Arial" pitchFamily="34" charset="0"/>
                <a:cs typeface="Arial" pitchFamily="34" charset="0"/>
              </a:rPr>
              <a:t>Perbaikan Produktivitas di Starbucks</a:t>
            </a:r>
          </a:p>
        </p:txBody>
      </p:sp>
      <p:sp>
        <p:nvSpPr>
          <p:cNvPr id="117763" name="Text Box 3"/>
          <p:cNvSpPr txBox="1">
            <a:spLocks noChangeArrowheads="1"/>
          </p:cNvSpPr>
          <p:nvPr/>
        </p:nvSpPr>
        <p:spPr bwMode="auto">
          <a:xfrm>
            <a:off x="779463" y="1464469"/>
            <a:ext cx="46402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000" b="1" smtClean="0">
                <a:solidFill>
                  <a:schemeClr val="accent1"/>
                </a:solidFill>
                <a:latin typeface="Arial" pitchFamily="34" charset="0"/>
              </a:rPr>
              <a:t>Sebuah tim terdiri dari 10 orang analis secara terus menerus memelihara cara untuk menghemat waktu. Beberapa perbaikan:</a:t>
            </a:r>
            <a:endParaRPr lang="en-US" altLang="en-US" sz="2000" b="1">
              <a:solidFill>
                <a:schemeClr val="accent1"/>
              </a:solidFill>
              <a:latin typeface="Arial" pitchFamily="34" charset="0"/>
            </a:endParaRPr>
          </a:p>
        </p:txBody>
      </p:sp>
      <p:graphicFrame>
        <p:nvGraphicFramePr>
          <p:cNvPr id="117764" name="Group 4"/>
          <p:cNvGraphicFramePr>
            <a:graphicFrameLocks noGrp="1"/>
          </p:cNvGraphicFramePr>
          <p:nvPr>
            <p:extLst>
              <p:ext uri="{D42A27DB-BD31-4B8C-83A1-F6EECF244321}">
                <p14:modId xmlns:p14="http://schemas.microsoft.com/office/powerpoint/2010/main" val="3120641599"/>
              </p:ext>
            </p:extLst>
          </p:nvPr>
        </p:nvGraphicFramePr>
        <p:xfrm>
          <a:off x="827089" y="2850356"/>
          <a:ext cx="7431087" cy="2195513"/>
        </p:xfrm>
        <a:graphic>
          <a:graphicData uri="http://schemas.openxmlformats.org/drawingml/2006/table">
            <a:tbl>
              <a:tblPr/>
              <a:tblGrid>
                <a:gridCol w="3948112"/>
                <a:gridCol w="579438"/>
                <a:gridCol w="2903537"/>
              </a:tblGrid>
              <a:tr h="900113">
                <a:tc>
                  <a:txBody>
                    <a:bodyPr/>
                    <a:lstStyle/>
                    <a:p>
                      <a:pPr marL="0" marR="0" lvl="0" indent="0" algn="l" defTabSz="914400" rtl="0" eaLnBrk="0" fontAlgn="base" latinLnBrk="0" hangingPunct="0">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Menghentikan perlunya tandatangan pada pembelian dengan kartu kredit kurang dari </a:t>
                      </a:r>
                      <a:r>
                        <a:rPr kumimoji="0" lang="en-US" sz="1800" b="0" i="0" u="none" strike="noStrike" cap="none" normalizeH="0" baseline="0" dirty="0">
                          <a:ln>
                            <a:noFill/>
                          </a:ln>
                          <a:solidFill>
                            <a:schemeClr val="tx1"/>
                          </a:solidFill>
                          <a:effectLst/>
                          <a:latin typeface="Arial"/>
                          <a:ea typeface="ＭＳ Ｐゴシック" charset="0"/>
                          <a:cs typeface="Arial"/>
                        </a:rPr>
                        <a:t>$25</a:t>
                      </a:r>
                    </a:p>
                  </a:txBody>
                  <a:tcPr marT="34290" marB="34290"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90000"/>
                        </a:lnSpc>
                        <a:spcBef>
                          <a:spcPct val="0"/>
                        </a:spcBef>
                        <a:spcAft>
                          <a:spcPct val="0"/>
                        </a:spcAft>
                        <a:buClr>
                          <a:srgbClr val="BF0922"/>
                        </a:buClr>
                        <a:buSzTx/>
                        <a:buFont typeface="Wingdings" charset="0"/>
                        <a:buNone/>
                        <a:tabLst/>
                      </a:pPr>
                      <a:endParaRPr kumimoji="0" lang="en-US" sz="1800" b="0" i="0" u="none" strike="noStrike" cap="none" normalizeH="0" baseline="0">
                        <a:ln>
                          <a:noFill/>
                        </a:ln>
                        <a:solidFill>
                          <a:schemeClr val="tx1"/>
                        </a:solidFill>
                        <a:effectLst/>
                        <a:latin typeface="Arial"/>
                        <a:ea typeface="ＭＳ Ｐゴシック" charset="0"/>
                        <a:cs typeface="Arial"/>
                      </a:endParaRPr>
                    </a:p>
                  </a:txBody>
                  <a:tcPr marT="34290" marB="34290"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Menghemat </a:t>
                      </a:r>
                      <a:r>
                        <a:rPr kumimoji="0" lang="en-US" sz="1800" b="0" i="0" u="none" strike="noStrike" cap="none" normalizeH="0" baseline="0">
                          <a:ln>
                            <a:noFill/>
                          </a:ln>
                          <a:solidFill>
                            <a:schemeClr val="tx1"/>
                          </a:solidFill>
                          <a:effectLst/>
                          <a:latin typeface="Arial"/>
                          <a:ea typeface="ＭＳ Ｐゴシック" charset="0"/>
                          <a:cs typeface="Arial"/>
                        </a:rPr>
                        <a:t>8 </a:t>
                      </a:r>
                      <a:r>
                        <a:rPr kumimoji="0" lang="en-US" sz="1800" b="0" i="0" u="none" strike="noStrike" cap="none" normalizeH="0" baseline="0" smtClean="0">
                          <a:ln>
                            <a:noFill/>
                          </a:ln>
                          <a:solidFill>
                            <a:schemeClr val="tx1"/>
                          </a:solidFill>
                          <a:effectLst/>
                          <a:latin typeface="Arial"/>
                          <a:ea typeface="ＭＳ Ｐゴシック" charset="0"/>
                          <a:cs typeface="Arial"/>
                        </a:rPr>
                        <a:t>detik per transaksi</a:t>
                      </a: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cap="flat">
                      <a:noFill/>
                    </a:lnR>
                    <a:lnT cap="flat">
                      <a:noFill/>
                    </a:lnT>
                    <a:lnB>
                      <a:noFill/>
                    </a:lnB>
                    <a:lnTlToBr>
                      <a:noFill/>
                    </a:lnTlToBr>
                    <a:lnBlToTr>
                      <a:noFill/>
                    </a:lnBlToTr>
                    <a:noFill/>
                  </a:tcPr>
                </a:tc>
              </a:tr>
              <a:tr h="621506">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Merubah ukuran sendok es</a:t>
                      </a: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Menghemat </a:t>
                      </a:r>
                      <a:r>
                        <a:rPr kumimoji="0" lang="en-US" sz="1800" b="0" i="0" u="none" strike="noStrike" cap="none" normalizeH="0" baseline="0">
                          <a:ln>
                            <a:noFill/>
                          </a:ln>
                          <a:solidFill>
                            <a:schemeClr val="tx1"/>
                          </a:solidFill>
                          <a:effectLst/>
                          <a:latin typeface="Arial"/>
                          <a:ea typeface="ＭＳ Ｐゴシック" charset="0"/>
                          <a:cs typeface="Arial"/>
                        </a:rPr>
                        <a:t>14 </a:t>
                      </a:r>
                      <a:r>
                        <a:rPr kumimoji="0" lang="en-US" sz="1800" b="0" i="0" u="none" strike="noStrike" cap="none" normalizeH="0" baseline="0" smtClean="0">
                          <a:ln>
                            <a:noFill/>
                          </a:ln>
                          <a:solidFill>
                            <a:schemeClr val="tx1"/>
                          </a:solidFill>
                          <a:effectLst/>
                          <a:latin typeface="Arial"/>
                          <a:ea typeface="ＭＳ Ｐゴシック" charset="0"/>
                          <a:cs typeface="Arial"/>
                        </a:rPr>
                        <a:t>detik per minum</a:t>
                      </a: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cap="flat">
                      <a:noFill/>
                    </a:lnR>
                    <a:lnT>
                      <a:noFill/>
                    </a:lnT>
                    <a:lnB>
                      <a:noFill/>
                    </a:lnB>
                    <a:lnTlToBr>
                      <a:noFill/>
                    </a:lnTlToBr>
                    <a:lnBlToTr>
                      <a:noFill/>
                    </a:lnBlToTr>
                    <a:noFill/>
                  </a:tcPr>
                </a:tc>
              </a:tr>
              <a:tr h="673894">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Mesin espresso baru</a:t>
                      </a:r>
                    </a:p>
                  </a:txBody>
                  <a:tcPr marT="34290" marB="34290"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endParaRPr kumimoji="0" lang="en-US" sz="1800" b="0" i="0" u="none" strike="noStrike" cap="none" normalizeH="0" baseline="0">
                        <a:ln>
                          <a:noFill/>
                        </a:ln>
                        <a:solidFill>
                          <a:schemeClr val="tx1"/>
                        </a:solidFill>
                        <a:effectLst/>
                        <a:latin typeface="Arial"/>
                        <a:ea typeface="ＭＳ Ｐゴシック" charset="0"/>
                        <a:cs typeface="Arial"/>
                      </a:endParaRPr>
                    </a:p>
                  </a:txBody>
                  <a:tcPr marT="34290" marB="34290"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Menghemat 12 detik per injeksi</a:t>
                      </a: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cap="flat">
                      <a:noFill/>
                    </a:lnR>
                    <a:lnT>
                      <a:noFill/>
                    </a:lnT>
                    <a:lnB cap="flat">
                      <a:noFill/>
                    </a:lnB>
                    <a:lnTlToBr>
                      <a:noFill/>
                    </a:lnTlToBr>
                    <a:lnBlToTr>
                      <a:noFill/>
                    </a:lnBlToTr>
                    <a:noFill/>
                  </a:tcPr>
                </a:tc>
              </a:tr>
            </a:tbl>
          </a:graphicData>
        </a:graphic>
      </p:graphicFrame>
      <p:grpSp>
        <p:nvGrpSpPr>
          <p:cNvPr id="117784" name="Group 24"/>
          <p:cNvGrpSpPr>
            <a:grpSpLocks/>
          </p:cNvGrpSpPr>
          <p:nvPr/>
        </p:nvGrpSpPr>
        <p:grpSpPr bwMode="auto">
          <a:xfrm>
            <a:off x="4824413" y="3075384"/>
            <a:ext cx="379412" cy="1584722"/>
            <a:chOff x="3039" y="2286"/>
            <a:chExt cx="239" cy="1331"/>
          </a:xfrm>
        </p:grpSpPr>
        <p:sp>
          <p:nvSpPr>
            <p:cNvPr id="96271" name="AutoShape 25"/>
            <p:cNvSpPr>
              <a:spLocks noChangeArrowheads="1"/>
            </p:cNvSpPr>
            <p:nvPr/>
          </p:nvSpPr>
          <p:spPr bwMode="auto">
            <a:xfrm>
              <a:off x="3039" y="2286"/>
              <a:ext cx="238" cy="238"/>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96272" name="AutoShape 26"/>
            <p:cNvSpPr>
              <a:spLocks noChangeArrowheads="1"/>
            </p:cNvSpPr>
            <p:nvPr/>
          </p:nvSpPr>
          <p:spPr bwMode="auto">
            <a:xfrm>
              <a:off x="3039" y="3379"/>
              <a:ext cx="238" cy="238"/>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96273" name="AutoShape 27"/>
            <p:cNvSpPr>
              <a:spLocks noChangeArrowheads="1"/>
            </p:cNvSpPr>
            <p:nvPr/>
          </p:nvSpPr>
          <p:spPr bwMode="auto">
            <a:xfrm>
              <a:off x="3040" y="2944"/>
              <a:ext cx="238" cy="238"/>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2" name="Group 1"/>
          <p:cNvGrpSpPr/>
          <p:nvPr/>
        </p:nvGrpSpPr>
        <p:grpSpPr>
          <a:xfrm>
            <a:off x="2657475" y="2176463"/>
            <a:ext cx="6211888" cy="2427685"/>
            <a:chOff x="2657475" y="2176463"/>
            <a:chExt cx="6211888" cy="2427685"/>
          </a:xfrm>
        </p:grpSpPr>
        <p:sp>
          <p:nvSpPr>
            <p:cNvPr id="11" name="Rectangle 30"/>
            <p:cNvSpPr>
              <a:spLocks noChangeArrowheads="1"/>
            </p:cNvSpPr>
            <p:nvPr/>
          </p:nvSpPr>
          <p:spPr bwMode="auto">
            <a:xfrm>
              <a:off x="2657475" y="2176463"/>
              <a:ext cx="6211888" cy="2427685"/>
            </a:xfrm>
            <a:prstGeom prst="rect">
              <a:avLst/>
            </a:prstGeom>
            <a:solidFill>
              <a:schemeClr val="accent4"/>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a:latin typeface="Times New Roman"/>
                <a:cs typeface="Times New Roman"/>
              </a:endParaRPr>
            </a:p>
          </p:txBody>
        </p:sp>
        <p:sp>
          <p:nvSpPr>
            <p:cNvPr id="12" name="Text Box 31"/>
            <p:cNvSpPr txBox="1">
              <a:spLocks noChangeArrowheads="1"/>
            </p:cNvSpPr>
            <p:nvPr/>
          </p:nvSpPr>
          <p:spPr bwMode="auto">
            <a:xfrm>
              <a:off x="3070225" y="2561035"/>
              <a:ext cx="5387975"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pPr>
              <a:r>
                <a:rPr lang="en-US" altLang="en-US" sz="2000" smtClean="0">
                  <a:latin typeface="Arial" pitchFamily="34" charset="0"/>
                </a:rPr>
                <a:t>Perbaikan operasi telah membantu Starbucks meningkatkan penerimaan tahunan per outlet dari $</a:t>
              </a:r>
              <a:r>
                <a:rPr lang="en-US" altLang="en-US" sz="2000">
                  <a:latin typeface="Arial" pitchFamily="34" charset="0"/>
                </a:rPr>
                <a:t>250,000 </a:t>
              </a:r>
              <a:r>
                <a:rPr lang="en-US" altLang="en-US" sz="2000" smtClean="0">
                  <a:latin typeface="Arial" pitchFamily="34" charset="0"/>
                </a:rPr>
                <a:t>menjadi </a:t>
              </a:r>
              <a:r>
                <a:rPr lang="en-US" altLang="en-US" sz="2000">
                  <a:latin typeface="Arial" pitchFamily="34" charset="0"/>
                </a:rPr>
                <a:t>$1,000,000 </a:t>
              </a:r>
              <a:r>
                <a:rPr lang="en-US" altLang="en-US" sz="2000" smtClean="0">
                  <a:latin typeface="Arial" pitchFamily="34" charset="0"/>
                </a:rPr>
                <a:t>dalam tujuh tahun.</a:t>
              </a:r>
              <a:endParaRPr lang="en-US" altLang="en-US" sz="2000">
                <a:latin typeface="Arial" pitchFamily="34" charset="0"/>
              </a:endParaRPr>
            </a:p>
            <a:p>
              <a:pPr>
                <a:lnSpc>
                  <a:spcPct val="90000"/>
                </a:lnSpc>
                <a:spcAft>
                  <a:spcPct val="40000"/>
                </a:spcAft>
              </a:pPr>
              <a:r>
                <a:rPr lang="en-US" altLang="en-US" sz="2000" smtClean="0">
                  <a:latin typeface="Arial" pitchFamily="34" charset="0"/>
                </a:rPr>
                <a:t>Produktivitas telah diperbaiki sebesar </a:t>
              </a:r>
              <a:r>
                <a:rPr lang="en-US" altLang="en-US" sz="2000">
                  <a:latin typeface="Arial" pitchFamily="34" charset="0"/>
                </a:rPr>
                <a:t>27%, </a:t>
              </a:r>
              <a:r>
                <a:rPr lang="en-US" altLang="en-US" sz="2000" smtClean="0">
                  <a:latin typeface="Arial" pitchFamily="34" charset="0"/>
                </a:rPr>
                <a:t>atau sekitar </a:t>
              </a:r>
              <a:r>
                <a:rPr lang="en-US" altLang="en-US" sz="2000">
                  <a:latin typeface="Arial" pitchFamily="34" charset="0"/>
                </a:rPr>
                <a:t>4.5% per </a:t>
              </a:r>
              <a:r>
                <a:rPr lang="en-US" altLang="en-US" sz="2000" smtClean="0">
                  <a:latin typeface="Arial" pitchFamily="34" charset="0"/>
                </a:rPr>
                <a:t>tahun.</a:t>
              </a:r>
              <a:endParaRPr lang="en-US" altLang="en-US" sz="2000">
                <a:latin typeface="Arial" pitchFamily="34" charset="0"/>
              </a:endParaRPr>
            </a:p>
          </p:txBody>
        </p:sp>
      </p:grpSp>
    </p:spTree>
    <p:extLst>
      <p:ext uri="{BB962C8B-B14F-4D97-AF65-F5344CB8AC3E}">
        <p14:creationId xmlns:p14="http://schemas.microsoft.com/office/powerpoint/2010/main" val="3308274686"/>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7763"/>
                                        </p:tgtEl>
                                        <p:attrNameLst>
                                          <p:attrName>style.visibility</p:attrName>
                                        </p:attrNameLst>
                                      </p:cBhvr>
                                      <p:to>
                                        <p:strVal val="visible"/>
                                      </p:to>
                                    </p:set>
                                    <p:animEffect transition="in" filter="strips(downRight)">
                                      <p:cBhvr>
                                        <p:cTn id="7" dur="1000"/>
                                        <p:tgtEl>
                                          <p:spTgt spid="117763"/>
                                        </p:tgtEl>
                                      </p:cBhvr>
                                    </p:animEffect>
                                  </p:childTnLst>
                                </p:cTn>
                              </p:par>
                              <p:par>
                                <p:cTn id="8" presetID="23" presetClass="entr" presetSubtype="272" fill="hold" nodeType="withEffect">
                                  <p:stCondLst>
                                    <p:cond delay="100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strVal val="2/3*#ppt_w"/>
                                          </p:val>
                                        </p:tav>
                                        <p:tav tm="100000">
                                          <p:val>
                                            <p:strVal val="#ppt_w"/>
                                          </p:val>
                                        </p:tav>
                                      </p:tavLst>
                                    </p:anim>
                                    <p:anim calcmode="lin" valueType="num">
                                      <p:cBhvr>
                                        <p:cTn id="11" dur="1000" fill="hold"/>
                                        <p:tgtEl>
                                          <p:spTgt spid="10"/>
                                        </p:tgtEl>
                                        <p:attrNameLst>
                                          <p:attrName>ppt_h</p:attrName>
                                        </p:attrNameLst>
                                      </p:cBhvr>
                                      <p:tavLst>
                                        <p:tav tm="0">
                                          <p:val>
                                            <p:strVal val="2/3*#ppt_h"/>
                                          </p:val>
                                        </p:tav>
                                        <p:tav tm="100000">
                                          <p:val>
                                            <p:strVal val="#ppt_h"/>
                                          </p:val>
                                        </p:tav>
                                      </p:tavLst>
                                    </p:anim>
                                  </p:childTnLst>
                                </p:cTn>
                              </p:par>
                            </p:childTnLst>
                          </p:cTn>
                        </p:par>
                        <p:par>
                          <p:cTn id="12" fill="hold" nodeType="afterGroup">
                            <p:stCondLst>
                              <p:cond delay="2000"/>
                            </p:stCondLst>
                            <p:childTnLst>
                              <p:par>
                                <p:cTn id="13" presetID="18" presetClass="entr" presetSubtype="6" fill="hold" nodeType="afterEffect">
                                  <p:stCondLst>
                                    <p:cond delay="1000"/>
                                  </p:stCondLst>
                                  <p:childTnLst>
                                    <p:set>
                                      <p:cBhvr>
                                        <p:cTn id="14" dur="1" fill="hold">
                                          <p:stCondLst>
                                            <p:cond delay="0"/>
                                          </p:stCondLst>
                                        </p:cTn>
                                        <p:tgtEl>
                                          <p:spTgt spid="117764"/>
                                        </p:tgtEl>
                                        <p:attrNameLst>
                                          <p:attrName>style.visibility</p:attrName>
                                        </p:attrNameLst>
                                      </p:cBhvr>
                                      <p:to>
                                        <p:strVal val="visible"/>
                                      </p:to>
                                    </p:set>
                                    <p:animEffect transition="in" filter="strips(downRight)">
                                      <p:cBhvr>
                                        <p:cTn id="15" dur="1000"/>
                                        <p:tgtEl>
                                          <p:spTgt spid="117764"/>
                                        </p:tgtEl>
                                      </p:cBhvr>
                                    </p:animEffect>
                                  </p:childTnLst>
                                </p:cTn>
                              </p:par>
                              <p:par>
                                <p:cTn id="16" presetID="18" presetClass="entr" presetSubtype="6" fill="hold" nodeType="withEffect">
                                  <p:stCondLst>
                                    <p:cond delay="1000"/>
                                  </p:stCondLst>
                                  <p:childTnLst>
                                    <p:set>
                                      <p:cBhvr>
                                        <p:cTn id="17" dur="1" fill="hold">
                                          <p:stCondLst>
                                            <p:cond delay="0"/>
                                          </p:stCondLst>
                                        </p:cTn>
                                        <p:tgtEl>
                                          <p:spTgt spid="117784"/>
                                        </p:tgtEl>
                                        <p:attrNameLst>
                                          <p:attrName>style.visibility</p:attrName>
                                        </p:attrNameLst>
                                      </p:cBhvr>
                                      <p:to>
                                        <p:strVal val="visible"/>
                                      </p:to>
                                    </p:set>
                                    <p:animEffect transition="in" filter="strips(downRight)">
                                      <p:cBhvr>
                                        <p:cTn id="18" dur="1000"/>
                                        <p:tgtEl>
                                          <p:spTgt spid="117784"/>
                                        </p:tgtEl>
                                      </p:cBhvr>
                                    </p:animEffect>
                                  </p:childTnLst>
                                </p:cTn>
                              </p:par>
                            </p:childTnLst>
                          </p:cTn>
                        </p:par>
                        <p:par>
                          <p:cTn id="19" fill="hold">
                            <p:stCondLst>
                              <p:cond delay="4000"/>
                            </p:stCondLst>
                            <p:childTnLst>
                              <p:par>
                                <p:cTn id="20" presetID="10"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8305" name="Picture 2" descr="starbuck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27700" y="890588"/>
            <a:ext cx="238760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6" name="Rectangle 2"/>
          <p:cNvSpPr>
            <a:spLocks noGrp="1" noChangeArrowheads="1"/>
          </p:cNvSpPr>
          <p:nvPr>
            <p:ph type="title"/>
          </p:nvPr>
        </p:nvSpPr>
        <p:spPr>
          <a:xfrm>
            <a:off x="692150" y="236935"/>
            <a:ext cx="7734300" cy="1019175"/>
          </a:xfrm>
        </p:spPr>
        <p:txBody>
          <a:bodyPr>
            <a:normAutofit fontScale="90000"/>
          </a:bodyPr>
          <a:lstStyle/>
          <a:p>
            <a:pPr algn="l">
              <a:lnSpc>
                <a:spcPct val="80000"/>
              </a:lnSpc>
            </a:pPr>
            <a:r>
              <a:rPr lang="en-US" altLang="en-US" smtClean="0">
                <a:latin typeface="Arial" pitchFamily="34" charset="0"/>
                <a:cs typeface="Arial" pitchFamily="34" charset="0"/>
              </a:rPr>
              <a:t>Improving Productivity at Starbucks</a:t>
            </a:r>
          </a:p>
        </p:txBody>
      </p:sp>
      <p:sp>
        <p:nvSpPr>
          <p:cNvPr id="98307" name="Text Box 3"/>
          <p:cNvSpPr txBox="1">
            <a:spLocks noChangeArrowheads="1"/>
          </p:cNvSpPr>
          <p:nvPr/>
        </p:nvSpPr>
        <p:spPr bwMode="auto">
          <a:xfrm>
            <a:off x="779463" y="1464469"/>
            <a:ext cx="4640262"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800" b="1">
                <a:solidFill>
                  <a:schemeClr val="accent1"/>
                </a:solidFill>
                <a:latin typeface="Arial" pitchFamily="34" charset="0"/>
              </a:rPr>
              <a:t>A team of 10 analysts continually look for ways to shave time. Some improvements:</a:t>
            </a:r>
          </a:p>
        </p:txBody>
      </p:sp>
      <p:graphicFrame>
        <p:nvGraphicFramePr>
          <p:cNvPr id="117764" name="Group 4"/>
          <p:cNvGraphicFramePr>
            <a:graphicFrameLocks noGrp="1"/>
          </p:cNvGraphicFramePr>
          <p:nvPr/>
        </p:nvGraphicFramePr>
        <p:xfrm>
          <a:off x="827089" y="2850356"/>
          <a:ext cx="7431087" cy="2195513"/>
        </p:xfrm>
        <a:graphic>
          <a:graphicData uri="http://schemas.openxmlformats.org/drawingml/2006/table">
            <a:tbl>
              <a:tblPr/>
              <a:tblGrid>
                <a:gridCol w="3948112"/>
                <a:gridCol w="579438"/>
                <a:gridCol w="2903537"/>
              </a:tblGrid>
              <a:tr h="900113">
                <a:tc>
                  <a:txBody>
                    <a:bodyPr/>
                    <a:lstStyle/>
                    <a:p>
                      <a:pPr marL="0" marR="0" lvl="0" indent="0" algn="l" defTabSz="914400" rtl="0" eaLnBrk="0" fontAlgn="base" latinLnBrk="0" hangingPunct="0">
                        <a:lnSpc>
                          <a:spcPct val="90000"/>
                        </a:lnSpc>
                        <a:spcBef>
                          <a:spcPct val="0"/>
                        </a:spcBef>
                        <a:spcAft>
                          <a:spcPct val="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a:ea typeface="ＭＳ Ｐゴシック" charset="0"/>
                          <a:cs typeface="Arial"/>
                        </a:rPr>
                        <a:t>Stop requiring signatures on credit card purchases under $25</a:t>
                      </a:r>
                    </a:p>
                  </a:txBody>
                  <a:tcPr marT="34290" marB="34290"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90000"/>
                        </a:lnSpc>
                        <a:spcBef>
                          <a:spcPct val="0"/>
                        </a:spcBef>
                        <a:spcAft>
                          <a:spcPct val="0"/>
                        </a:spcAft>
                        <a:buClr>
                          <a:srgbClr val="BF0922"/>
                        </a:buClr>
                        <a:buSzTx/>
                        <a:buFont typeface="Wingdings" charset="0"/>
                        <a:buNone/>
                        <a:tabLst/>
                      </a:pPr>
                      <a:endParaRPr kumimoji="0" lang="en-US" sz="1800" b="0" i="0" u="none" strike="noStrike" cap="none" normalizeH="0" baseline="0">
                        <a:ln>
                          <a:noFill/>
                        </a:ln>
                        <a:solidFill>
                          <a:schemeClr val="tx1"/>
                        </a:solidFill>
                        <a:effectLst/>
                        <a:latin typeface="Arial"/>
                        <a:ea typeface="ＭＳ Ｐゴシック" charset="0"/>
                        <a:cs typeface="Arial"/>
                      </a:endParaRPr>
                    </a:p>
                  </a:txBody>
                  <a:tcPr marT="34290" marB="34290"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a:ea typeface="ＭＳ Ｐゴシック" charset="0"/>
                          <a:cs typeface="Arial"/>
                        </a:rPr>
                        <a:t>Saved 8 seconds per transaction</a:t>
                      </a:r>
                    </a:p>
                  </a:txBody>
                  <a:tcPr marT="34290" marB="34290" horzOverflow="overflow">
                    <a:lnL>
                      <a:noFill/>
                    </a:lnL>
                    <a:lnR cap="flat">
                      <a:noFill/>
                    </a:lnR>
                    <a:lnT cap="flat">
                      <a:noFill/>
                    </a:lnT>
                    <a:lnB>
                      <a:noFill/>
                    </a:lnB>
                    <a:lnTlToBr>
                      <a:noFill/>
                    </a:lnTlToBr>
                    <a:lnBlToTr>
                      <a:noFill/>
                    </a:lnBlToTr>
                    <a:noFill/>
                  </a:tcPr>
                </a:tc>
              </a:tr>
              <a:tr h="621506">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a:ea typeface="ＭＳ Ｐゴシック" charset="0"/>
                          <a:cs typeface="Arial"/>
                        </a:rPr>
                        <a:t>Change the size of the ice scoop</a:t>
                      </a:r>
                    </a:p>
                  </a:txBody>
                  <a:tcPr marT="34290" marB="3429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a:ea typeface="ＭＳ Ｐゴシック" charset="0"/>
                          <a:cs typeface="Arial"/>
                        </a:rPr>
                        <a:t>Saved 14 seconds per drink</a:t>
                      </a:r>
                    </a:p>
                  </a:txBody>
                  <a:tcPr marT="34290" marB="34290" horzOverflow="overflow">
                    <a:lnL>
                      <a:noFill/>
                    </a:lnL>
                    <a:lnR cap="flat">
                      <a:noFill/>
                    </a:lnR>
                    <a:lnT>
                      <a:noFill/>
                    </a:lnT>
                    <a:lnB>
                      <a:noFill/>
                    </a:lnB>
                    <a:lnTlToBr>
                      <a:noFill/>
                    </a:lnTlToBr>
                    <a:lnBlToTr>
                      <a:noFill/>
                    </a:lnBlToTr>
                    <a:noFill/>
                  </a:tcPr>
                </a:tc>
              </a:tr>
              <a:tr h="673894">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a:ln>
                            <a:noFill/>
                          </a:ln>
                          <a:solidFill>
                            <a:schemeClr val="tx1"/>
                          </a:solidFill>
                          <a:effectLst/>
                          <a:latin typeface="Arial"/>
                          <a:ea typeface="ＭＳ Ｐゴシック" charset="0"/>
                          <a:cs typeface="Arial"/>
                        </a:rPr>
                        <a:t>New espresso machines</a:t>
                      </a:r>
                    </a:p>
                  </a:txBody>
                  <a:tcPr marT="34290" marB="34290"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endParaRPr kumimoji="0" lang="en-US" sz="1800" b="0" i="0" u="none" strike="noStrike" cap="none" normalizeH="0" baseline="0">
                        <a:ln>
                          <a:noFill/>
                        </a:ln>
                        <a:solidFill>
                          <a:schemeClr val="tx1"/>
                        </a:solidFill>
                        <a:effectLst/>
                        <a:latin typeface="Arial"/>
                        <a:ea typeface="ＭＳ Ｐゴシック" charset="0"/>
                        <a:cs typeface="Arial"/>
                      </a:endParaRPr>
                    </a:p>
                  </a:txBody>
                  <a:tcPr marT="34290" marB="34290"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dirty="0">
                          <a:ln>
                            <a:noFill/>
                          </a:ln>
                          <a:solidFill>
                            <a:schemeClr val="tx1"/>
                          </a:solidFill>
                          <a:effectLst/>
                          <a:latin typeface="Arial"/>
                          <a:ea typeface="ＭＳ Ｐゴシック" charset="0"/>
                          <a:cs typeface="Arial"/>
                        </a:rPr>
                        <a:t>Saved 12 seconds per shot</a:t>
                      </a:r>
                    </a:p>
                  </a:txBody>
                  <a:tcPr marT="34290" marB="34290" horzOverflow="overflow">
                    <a:lnL>
                      <a:noFill/>
                    </a:lnL>
                    <a:lnR cap="flat">
                      <a:noFill/>
                    </a:lnR>
                    <a:lnT>
                      <a:noFill/>
                    </a:lnT>
                    <a:lnB cap="flat">
                      <a:noFill/>
                    </a:lnB>
                    <a:lnTlToBr>
                      <a:noFill/>
                    </a:lnTlToBr>
                    <a:lnBlToTr>
                      <a:noFill/>
                    </a:lnBlToTr>
                    <a:noFill/>
                  </a:tcPr>
                </a:tc>
              </a:tr>
            </a:tbl>
          </a:graphicData>
        </a:graphic>
      </p:graphicFrame>
      <p:grpSp>
        <p:nvGrpSpPr>
          <p:cNvPr id="98318" name="Group 24"/>
          <p:cNvGrpSpPr>
            <a:grpSpLocks/>
          </p:cNvGrpSpPr>
          <p:nvPr/>
        </p:nvGrpSpPr>
        <p:grpSpPr bwMode="auto">
          <a:xfrm>
            <a:off x="4824413" y="3075384"/>
            <a:ext cx="379412" cy="1584722"/>
            <a:chOff x="3039" y="2286"/>
            <a:chExt cx="239" cy="1331"/>
          </a:xfrm>
        </p:grpSpPr>
        <p:sp>
          <p:nvSpPr>
            <p:cNvPr id="98322" name="AutoShape 25"/>
            <p:cNvSpPr>
              <a:spLocks noChangeArrowheads="1"/>
            </p:cNvSpPr>
            <p:nvPr/>
          </p:nvSpPr>
          <p:spPr bwMode="auto">
            <a:xfrm>
              <a:off x="3039" y="2286"/>
              <a:ext cx="238" cy="238"/>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98323" name="AutoShape 26"/>
            <p:cNvSpPr>
              <a:spLocks noChangeArrowheads="1"/>
            </p:cNvSpPr>
            <p:nvPr/>
          </p:nvSpPr>
          <p:spPr bwMode="auto">
            <a:xfrm>
              <a:off x="3039" y="3379"/>
              <a:ext cx="238" cy="238"/>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98324" name="AutoShape 27"/>
            <p:cNvSpPr>
              <a:spLocks noChangeArrowheads="1"/>
            </p:cNvSpPr>
            <p:nvPr/>
          </p:nvSpPr>
          <p:spPr bwMode="auto">
            <a:xfrm>
              <a:off x="3040" y="2944"/>
              <a:ext cx="238" cy="238"/>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98319" name="Group 29"/>
          <p:cNvGrpSpPr>
            <a:grpSpLocks/>
          </p:cNvGrpSpPr>
          <p:nvPr/>
        </p:nvGrpSpPr>
        <p:grpSpPr bwMode="auto">
          <a:xfrm>
            <a:off x="2657475" y="2176463"/>
            <a:ext cx="6211888" cy="2619376"/>
            <a:chOff x="0" y="987"/>
            <a:chExt cx="3913" cy="2200"/>
          </a:xfrm>
        </p:grpSpPr>
        <p:sp>
          <p:nvSpPr>
            <p:cNvPr id="11" name="Rectangle 30"/>
            <p:cNvSpPr>
              <a:spLocks noChangeArrowheads="1"/>
            </p:cNvSpPr>
            <p:nvPr/>
          </p:nvSpPr>
          <p:spPr bwMode="auto">
            <a:xfrm>
              <a:off x="0" y="987"/>
              <a:ext cx="3913" cy="2039"/>
            </a:xfrm>
            <a:prstGeom prst="rect">
              <a:avLst/>
            </a:prstGeom>
            <a:solidFill>
              <a:schemeClr val="accent4"/>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a:latin typeface="Times New Roman"/>
                <a:cs typeface="Times New Roman"/>
              </a:endParaRPr>
            </a:p>
          </p:txBody>
        </p:sp>
        <p:sp>
          <p:nvSpPr>
            <p:cNvPr id="98321" name="Text Box 31"/>
            <p:cNvSpPr txBox="1">
              <a:spLocks noChangeArrowheads="1"/>
            </p:cNvSpPr>
            <p:nvPr/>
          </p:nvSpPr>
          <p:spPr bwMode="auto">
            <a:xfrm>
              <a:off x="260" y="1310"/>
              <a:ext cx="3394" cy="1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pPr>
              <a:r>
                <a:rPr lang="en-US" altLang="en-US" sz="2400">
                  <a:latin typeface="Arial" pitchFamily="34" charset="0"/>
                </a:rPr>
                <a:t>Operations improvements have helped Starbucks increase yearly revenue per outlet by $250,000 to $1,000,000 in seven years.</a:t>
              </a:r>
            </a:p>
            <a:p>
              <a:pPr>
                <a:lnSpc>
                  <a:spcPct val="90000"/>
                </a:lnSpc>
                <a:spcAft>
                  <a:spcPct val="40000"/>
                </a:spcAft>
              </a:pPr>
              <a:r>
                <a:rPr lang="en-US" altLang="en-US" sz="2400">
                  <a:latin typeface="Arial" pitchFamily="34" charset="0"/>
                </a:rPr>
                <a:t>Productivity has improved by 27%, or about 4.5% per year.</a:t>
              </a:r>
            </a:p>
          </p:txBody>
        </p:sp>
      </p:grpSp>
    </p:spTree>
  </p:cSld>
  <p:clrMapOvr>
    <a:masterClrMapping/>
  </p:clrMapOvr>
  <p:transition spd="slow">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749300" y="2619375"/>
            <a:ext cx="7823200" cy="189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FFFF00"/>
              </a:buClr>
              <a:buFont typeface="Wingdings" pitchFamily="2" charset="2"/>
              <a:buChar char="§"/>
            </a:pPr>
            <a:r>
              <a:rPr lang="en-US" altLang="en-US" sz="2400" smtClean="0">
                <a:latin typeface="Arial" pitchFamily="34" charset="0"/>
              </a:rPr>
              <a:t>Mengukur perbaikan proses</a:t>
            </a:r>
            <a:endParaRPr lang="en-US" altLang="en-US" sz="2400">
              <a:latin typeface="Arial" pitchFamily="34" charset="0"/>
            </a:endParaRPr>
          </a:p>
          <a:p>
            <a:pPr>
              <a:lnSpc>
                <a:spcPct val="90000"/>
              </a:lnSpc>
              <a:spcAft>
                <a:spcPct val="40000"/>
              </a:spcAft>
              <a:buClr>
                <a:srgbClr val="FFFF00"/>
              </a:buClr>
              <a:buFont typeface="Wingdings" pitchFamily="2" charset="2"/>
              <a:buChar char="§"/>
            </a:pPr>
            <a:r>
              <a:rPr lang="en-US" altLang="en-US" sz="2400" smtClean="0">
                <a:latin typeface="Arial" pitchFamily="34" charset="0"/>
              </a:rPr>
              <a:t>Menggambarkan output relatif terhadap input</a:t>
            </a:r>
            <a:endParaRPr lang="en-US" altLang="en-US" sz="2400">
              <a:latin typeface="Arial" pitchFamily="34" charset="0"/>
            </a:endParaRPr>
          </a:p>
          <a:p>
            <a:pPr>
              <a:lnSpc>
                <a:spcPct val="90000"/>
              </a:lnSpc>
              <a:spcAft>
                <a:spcPct val="40000"/>
              </a:spcAft>
              <a:buClr>
                <a:srgbClr val="FFFF00"/>
              </a:buClr>
              <a:buFont typeface="Wingdings" pitchFamily="2" charset="2"/>
              <a:buChar char="§"/>
            </a:pPr>
            <a:r>
              <a:rPr lang="en-US" altLang="en-US" sz="2400" smtClean="0">
                <a:latin typeface="Arial" pitchFamily="34" charset="0"/>
              </a:rPr>
              <a:t>Hanya dengan produktivitas yang meningkat yang dapat memperbaiki standar hidup kita</a:t>
            </a:r>
          </a:p>
        </p:txBody>
      </p:sp>
      <p:sp>
        <p:nvSpPr>
          <p:cNvPr id="100354" name="Rectangle 3"/>
          <p:cNvSpPr>
            <a:spLocks noGrp="1" noChangeArrowheads="1"/>
          </p:cNvSpPr>
          <p:nvPr>
            <p:ph type="title"/>
          </p:nvPr>
        </p:nvSpPr>
        <p:spPr>
          <a:xfrm>
            <a:off x="673100" y="438150"/>
            <a:ext cx="7772400" cy="628650"/>
          </a:xfrm>
        </p:spPr>
        <p:txBody>
          <a:bodyPr>
            <a:normAutofit fontScale="90000"/>
          </a:bodyPr>
          <a:lstStyle/>
          <a:p>
            <a:r>
              <a:rPr lang="en-US" altLang="en-US" smtClean="0">
                <a:latin typeface="Arial" pitchFamily="34" charset="0"/>
                <a:cs typeface="Arial" pitchFamily="34" charset="0"/>
              </a:rPr>
              <a:t>Produktivitas</a:t>
            </a:r>
          </a:p>
        </p:txBody>
      </p:sp>
      <p:sp>
        <p:nvSpPr>
          <p:cNvPr id="121860" name="Line 4"/>
          <p:cNvSpPr>
            <a:spLocks noChangeShapeType="1"/>
          </p:cNvSpPr>
          <p:nvPr/>
        </p:nvSpPr>
        <p:spPr bwMode="auto">
          <a:xfrm>
            <a:off x="4503738" y="2696766"/>
            <a:ext cx="3022600" cy="0"/>
          </a:xfrm>
          <a:prstGeom prst="line">
            <a:avLst/>
          </a:prstGeom>
          <a:noFill/>
          <a:ln>
            <a:noFill/>
          </a:ln>
          <a:effectLst>
            <a:outerShdw blurRad="63500" dist="38099" dir="2700000" algn="ctr" rotWithShape="0">
              <a:schemeClr val="bg2">
                <a:alpha val="74998"/>
              </a:schemeClr>
            </a:outerShdw>
          </a:effectLst>
          <a:extLst/>
        </p:spPr>
        <p:txBody>
          <a:bodyPr wrap="none" anchor="ctr"/>
          <a:lstStyle/>
          <a:p>
            <a:pPr fontAlgn="auto">
              <a:spcBef>
                <a:spcPts val="0"/>
              </a:spcBef>
              <a:spcAft>
                <a:spcPts val="0"/>
              </a:spcAft>
              <a:defRPr/>
            </a:pPr>
            <a:endParaRPr lang="en-US">
              <a:latin typeface="Arial"/>
              <a:cs typeface="Arial"/>
            </a:endParaRPr>
          </a:p>
        </p:txBody>
      </p:sp>
      <p:grpSp>
        <p:nvGrpSpPr>
          <p:cNvPr id="121861" name="Group 5"/>
          <p:cNvGrpSpPr>
            <a:grpSpLocks/>
          </p:cNvGrpSpPr>
          <p:nvPr/>
        </p:nvGrpSpPr>
        <p:grpSpPr bwMode="auto">
          <a:xfrm>
            <a:off x="1477963" y="1325166"/>
            <a:ext cx="6405561" cy="1328738"/>
            <a:chOff x="931" y="1113"/>
            <a:chExt cx="4035" cy="1116"/>
          </a:xfrm>
        </p:grpSpPr>
        <p:sp>
          <p:nvSpPr>
            <p:cNvPr id="100357" name="Rectangle 6"/>
            <p:cNvSpPr>
              <a:spLocks noChangeArrowheads="1"/>
            </p:cNvSpPr>
            <p:nvPr/>
          </p:nvSpPr>
          <p:spPr bwMode="auto">
            <a:xfrm>
              <a:off x="931" y="1390"/>
              <a:ext cx="1827" cy="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8967" tIns="48615" rIns="98967" bIns="48615">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r>
                <a:rPr lang="en-US" altLang="en-US" sz="3200" smtClean="0">
                  <a:latin typeface="Arial" pitchFamily="34" charset="0"/>
                </a:rPr>
                <a:t>Produktivitas </a:t>
              </a:r>
              <a:r>
                <a:rPr lang="en-US" altLang="en-US" sz="3200">
                  <a:latin typeface="Arial" pitchFamily="34" charset="0"/>
                </a:rPr>
                <a:t>=</a:t>
              </a:r>
            </a:p>
          </p:txBody>
        </p:sp>
        <p:grpSp>
          <p:nvGrpSpPr>
            <p:cNvPr id="100358" name="Group 7"/>
            <p:cNvGrpSpPr>
              <a:grpSpLocks/>
            </p:cNvGrpSpPr>
            <p:nvPr/>
          </p:nvGrpSpPr>
          <p:grpSpPr bwMode="auto">
            <a:xfrm>
              <a:off x="2660" y="1113"/>
              <a:ext cx="2306" cy="1116"/>
              <a:chOff x="2660" y="1113"/>
              <a:chExt cx="2306" cy="1116"/>
            </a:xfrm>
          </p:grpSpPr>
          <p:sp>
            <p:nvSpPr>
              <p:cNvPr id="100359" name="Rectangle 8"/>
              <p:cNvSpPr>
                <a:spLocks noChangeArrowheads="1"/>
              </p:cNvSpPr>
              <p:nvPr/>
            </p:nvSpPr>
            <p:spPr bwMode="auto">
              <a:xfrm>
                <a:off x="2660" y="1113"/>
                <a:ext cx="2306" cy="1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8967" tIns="48615" rIns="98967" bIns="48615">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US" altLang="en-US" sz="3200" smtClean="0">
                    <a:latin typeface="Arial" pitchFamily="34" charset="0"/>
                  </a:rPr>
                  <a:t>Unit yg diproduksi</a:t>
                </a:r>
                <a:endParaRPr lang="en-US" altLang="en-US" sz="3200">
                  <a:latin typeface="Arial" pitchFamily="34" charset="0"/>
                </a:endParaRPr>
              </a:p>
              <a:p>
                <a:pPr algn="ctr">
                  <a:lnSpc>
                    <a:spcPct val="125000"/>
                  </a:lnSpc>
                </a:pPr>
                <a:r>
                  <a:rPr lang="en-US" altLang="en-US" sz="3200">
                    <a:latin typeface="Arial" pitchFamily="34" charset="0"/>
                  </a:rPr>
                  <a:t>Input </a:t>
                </a:r>
                <a:r>
                  <a:rPr lang="en-US" altLang="en-US" sz="3200" smtClean="0">
                    <a:latin typeface="Arial" pitchFamily="34" charset="0"/>
                  </a:rPr>
                  <a:t>yg digunakan</a:t>
                </a:r>
                <a:endParaRPr lang="en-US" altLang="en-US" sz="3200">
                  <a:latin typeface="Arial" pitchFamily="34" charset="0"/>
                </a:endParaRPr>
              </a:p>
            </p:txBody>
          </p:sp>
          <p:sp>
            <p:nvSpPr>
              <p:cNvPr id="100360" name="Line 9"/>
              <p:cNvSpPr>
                <a:spLocks noChangeShapeType="1"/>
              </p:cNvSpPr>
              <p:nvPr/>
            </p:nvSpPr>
            <p:spPr bwMode="auto">
              <a:xfrm>
                <a:off x="2851" y="1577"/>
                <a:ext cx="1923"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21861"/>
                                        </p:tgtEl>
                                        <p:attrNameLst>
                                          <p:attrName>style.visibility</p:attrName>
                                        </p:attrNameLst>
                                      </p:cBhvr>
                                      <p:to>
                                        <p:strVal val="visible"/>
                                      </p:to>
                                    </p:set>
                                    <p:animEffect transition="in" filter="wipe(left)">
                                      <p:cBhvr>
                                        <p:cTn id="7" dur="1000"/>
                                        <p:tgtEl>
                                          <p:spTgt spid="121861"/>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21858"/>
                                        </p:tgtEl>
                                        <p:attrNameLst>
                                          <p:attrName>style.visibility</p:attrName>
                                        </p:attrNameLst>
                                      </p:cBhvr>
                                      <p:to>
                                        <p:strVal val="visible"/>
                                      </p:to>
                                    </p:set>
                                    <p:animEffect transition="in" filter="strips(downRight)">
                                      <p:cBhvr>
                                        <p:cTn id="11" dur="1000"/>
                                        <p:tgtEl>
                                          <p:spTgt spid="1218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85800" y="326231"/>
            <a:ext cx="7772400" cy="647700"/>
          </a:xfrm>
        </p:spPr>
        <p:txBody>
          <a:bodyPr>
            <a:normAutofit fontScale="90000"/>
          </a:bodyPr>
          <a:lstStyle/>
          <a:p>
            <a:r>
              <a:rPr lang="en-AU" altLang="en-US" smtClean="0">
                <a:latin typeface="Arial" pitchFamily="34" charset="0"/>
                <a:cs typeface="Arial" pitchFamily="34" charset="0"/>
              </a:rPr>
              <a:t>Menghitung Produktivitas</a:t>
            </a:r>
          </a:p>
        </p:txBody>
      </p:sp>
      <p:grpSp>
        <p:nvGrpSpPr>
          <p:cNvPr id="123907" name="Group 3"/>
          <p:cNvGrpSpPr>
            <a:grpSpLocks/>
          </p:cNvGrpSpPr>
          <p:nvPr/>
        </p:nvGrpSpPr>
        <p:grpSpPr bwMode="auto">
          <a:xfrm>
            <a:off x="1038225" y="1808561"/>
            <a:ext cx="6316663" cy="1169194"/>
            <a:chOff x="614" y="1205"/>
            <a:chExt cx="3979" cy="982"/>
          </a:xfrm>
        </p:grpSpPr>
        <p:sp>
          <p:nvSpPr>
            <p:cNvPr id="102410" name="Text Box 4"/>
            <p:cNvSpPr txBox="1">
              <a:spLocks noChangeArrowheads="1"/>
            </p:cNvSpPr>
            <p:nvPr/>
          </p:nvSpPr>
          <p:spPr bwMode="auto">
            <a:xfrm>
              <a:off x="614" y="1441"/>
              <a:ext cx="1608" cy="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800" smtClean="0">
                  <a:latin typeface="Arial" pitchFamily="34" charset="0"/>
                </a:rPr>
                <a:t>Produktivitas </a:t>
              </a:r>
              <a:r>
                <a:rPr lang="en-AU" altLang="en-US" sz="2800">
                  <a:latin typeface="Arial" pitchFamily="34" charset="0"/>
                </a:rPr>
                <a:t>=</a:t>
              </a:r>
            </a:p>
          </p:txBody>
        </p:sp>
        <p:grpSp>
          <p:nvGrpSpPr>
            <p:cNvPr id="102411" name="Group 5"/>
            <p:cNvGrpSpPr>
              <a:grpSpLocks/>
            </p:cNvGrpSpPr>
            <p:nvPr/>
          </p:nvGrpSpPr>
          <p:grpSpPr bwMode="auto">
            <a:xfrm>
              <a:off x="2069" y="1205"/>
              <a:ext cx="2524" cy="982"/>
              <a:chOff x="2461" y="1429"/>
              <a:chExt cx="2524" cy="982"/>
            </a:xfrm>
          </p:grpSpPr>
          <p:sp>
            <p:nvSpPr>
              <p:cNvPr id="102412" name="Text Box 6"/>
              <p:cNvSpPr txBox="1">
                <a:spLocks noChangeArrowheads="1"/>
              </p:cNvSpPr>
              <p:nvPr/>
            </p:nvSpPr>
            <p:spPr bwMode="auto">
              <a:xfrm>
                <a:off x="2461" y="1429"/>
                <a:ext cx="2524" cy="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800" smtClean="0">
                    <a:latin typeface="Arial" pitchFamily="34" charset="0"/>
                  </a:rPr>
                  <a:t>Unit yg diproduksi</a:t>
                </a:r>
                <a:endParaRPr lang="en-AU" altLang="en-US" sz="2800">
                  <a:latin typeface="Arial" pitchFamily="34" charset="0"/>
                </a:endParaRPr>
              </a:p>
              <a:p>
                <a:pPr algn="ctr">
                  <a:lnSpc>
                    <a:spcPct val="125000"/>
                  </a:lnSpc>
                </a:pPr>
                <a:r>
                  <a:rPr lang="en-AU" altLang="en-US" sz="2800" smtClean="0">
                    <a:latin typeface="Arial" pitchFamily="34" charset="0"/>
                  </a:rPr>
                  <a:t>Jam-kerja yg digunakan</a:t>
                </a:r>
                <a:endParaRPr lang="en-AU" altLang="en-US" sz="2800">
                  <a:latin typeface="Arial" pitchFamily="34" charset="0"/>
                </a:endParaRPr>
              </a:p>
            </p:txBody>
          </p:sp>
          <p:sp>
            <p:nvSpPr>
              <p:cNvPr id="102413" name="Line 7"/>
              <p:cNvSpPr>
                <a:spLocks noChangeShapeType="1"/>
              </p:cNvSpPr>
              <p:nvPr/>
            </p:nvSpPr>
            <p:spPr bwMode="auto">
              <a:xfrm>
                <a:off x="2662" y="1840"/>
                <a:ext cx="212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123912" name="Group 8"/>
          <p:cNvGrpSpPr>
            <a:grpSpLocks/>
          </p:cNvGrpSpPr>
          <p:nvPr/>
        </p:nvGrpSpPr>
        <p:grpSpPr bwMode="auto">
          <a:xfrm>
            <a:off x="3205164" y="2876550"/>
            <a:ext cx="4735515" cy="1169195"/>
            <a:chOff x="2019" y="2282"/>
            <a:chExt cx="2983" cy="982"/>
          </a:xfrm>
        </p:grpSpPr>
        <p:sp>
          <p:nvSpPr>
            <p:cNvPr id="102406" name="Text Box 9"/>
            <p:cNvSpPr txBox="1">
              <a:spLocks noChangeArrowheads="1"/>
            </p:cNvSpPr>
            <p:nvPr/>
          </p:nvSpPr>
          <p:spPr bwMode="auto">
            <a:xfrm>
              <a:off x="2019" y="2505"/>
              <a:ext cx="2983" cy="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800" i="1">
                  <a:latin typeface="Arial" pitchFamily="34" charset="0"/>
                </a:rPr>
                <a:t>=             = </a:t>
              </a:r>
              <a:r>
                <a:rPr lang="en-AU" altLang="en-US" sz="2800">
                  <a:latin typeface="Arial" pitchFamily="34" charset="0"/>
                </a:rPr>
                <a:t>4</a:t>
              </a:r>
              <a:r>
                <a:rPr lang="en-AU" altLang="en-US" sz="2800" i="1">
                  <a:latin typeface="Arial" pitchFamily="34" charset="0"/>
                </a:rPr>
                <a:t> </a:t>
              </a:r>
              <a:r>
                <a:rPr lang="en-AU" altLang="en-US" sz="2800" smtClean="0">
                  <a:latin typeface="Arial" pitchFamily="34" charset="0"/>
                </a:rPr>
                <a:t>units/jam kerja</a:t>
              </a:r>
              <a:endParaRPr lang="en-AU" altLang="en-US" sz="2800">
                <a:latin typeface="Arial" pitchFamily="34" charset="0"/>
              </a:endParaRPr>
            </a:p>
          </p:txBody>
        </p:sp>
        <p:grpSp>
          <p:nvGrpSpPr>
            <p:cNvPr id="102407" name="Group 10"/>
            <p:cNvGrpSpPr>
              <a:grpSpLocks/>
            </p:cNvGrpSpPr>
            <p:nvPr/>
          </p:nvGrpSpPr>
          <p:grpSpPr bwMode="auto">
            <a:xfrm>
              <a:off x="2291" y="2282"/>
              <a:ext cx="684" cy="982"/>
              <a:chOff x="1971" y="2282"/>
              <a:chExt cx="684" cy="982"/>
            </a:xfrm>
          </p:grpSpPr>
          <p:sp>
            <p:nvSpPr>
              <p:cNvPr id="102408" name="Text Box 11"/>
              <p:cNvSpPr txBox="1">
                <a:spLocks noChangeArrowheads="1"/>
              </p:cNvSpPr>
              <p:nvPr/>
            </p:nvSpPr>
            <p:spPr bwMode="auto">
              <a:xfrm>
                <a:off x="1971" y="2282"/>
                <a:ext cx="684" cy="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800">
                    <a:latin typeface="Arial" pitchFamily="34" charset="0"/>
                  </a:rPr>
                  <a:t>1,000</a:t>
                </a:r>
              </a:p>
              <a:p>
                <a:pPr algn="ctr">
                  <a:lnSpc>
                    <a:spcPct val="125000"/>
                  </a:lnSpc>
                </a:pPr>
                <a:r>
                  <a:rPr lang="en-AU" altLang="en-US" sz="2800">
                    <a:latin typeface="Arial" pitchFamily="34" charset="0"/>
                  </a:rPr>
                  <a:t>250</a:t>
                </a:r>
              </a:p>
            </p:txBody>
          </p:sp>
          <p:sp>
            <p:nvSpPr>
              <p:cNvPr id="102409" name="Line 12"/>
              <p:cNvSpPr>
                <a:spLocks noChangeShapeType="1"/>
              </p:cNvSpPr>
              <p:nvPr/>
            </p:nvSpPr>
            <p:spPr bwMode="auto">
              <a:xfrm>
                <a:off x="2013" y="2783"/>
                <a:ext cx="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23917" name="Text Box 13"/>
          <p:cNvSpPr txBox="1">
            <a:spLocks noChangeArrowheads="1"/>
          </p:cNvSpPr>
          <p:nvPr/>
        </p:nvSpPr>
        <p:spPr bwMode="auto">
          <a:xfrm>
            <a:off x="708025" y="1243013"/>
            <a:ext cx="52838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smtClean="0">
                <a:solidFill>
                  <a:srgbClr val="FFFF00"/>
                </a:solidFill>
                <a:latin typeface="Arial" pitchFamily="34" charset="0"/>
              </a:rPr>
              <a:t>Produktivitas tenaga kerja</a:t>
            </a:r>
            <a:endParaRPr lang="en-AU" altLang="en-US" sz="3200" b="1">
              <a:solidFill>
                <a:srgbClr val="FFFF00"/>
              </a:solidFill>
              <a:latin typeface="Arial" pitchFamily="34" charset="0"/>
            </a:endParaRPr>
          </a:p>
        </p:txBody>
      </p:sp>
      <p:sp>
        <p:nvSpPr>
          <p:cNvPr id="123918" name="Text Box 14"/>
          <p:cNvSpPr txBox="1">
            <a:spLocks noChangeArrowheads="1"/>
          </p:cNvSpPr>
          <p:nvPr/>
        </p:nvSpPr>
        <p:spPr bwMode="auto">
          <a:xfrm>
            <a:off x="23127" y="3952876"/>
            <a:ext cx="9097761" cy="816214"/>
          </a:xfrm>
          <a:prstGeom prst="rect">
            <a:avLst/>
          </a:prstGeom>
          <a:solidFill>
            <a:schemeClr val="accent2"/>
          </a:solidFill>
          <a:ln w="9525">
            <a:solidFill>
              <a:schemeClr val="tx1"/>
            </a:solidFill>
            <a:miter lim="800000"/>
            <a:headEnd/>
            <a:tailEnd/>
          </a:ln>
        </p:spPr>
        <p:txBody>
          <a:bodyPr wrap="none" lIns="198000" tIns="190800" rIns="198000" bIns="190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i="1" smtClean="0">
                <a:latin typeface="Arial" pitchFamily="34" charset="0"/>
              </a:rPr>
              <a:t>Satu input sumberdaya </a:t>
            </a:r>
            <a:r>
              <a:rPr lang="en-US" altLang="en-US" sz="2800" i="1">
                <a:latin typeface="Arial" pitchFamily="34" charset="0"/>
                <a:sym typeface="Wingdings" pitchFamily="2" charset="2"/>
              </a:rPr>
              <a:t> </a:t>
            </a:r>
            <a:r>
              <a:rPr lang="en-US" altLang="en-US" sz="2800" i="1" smtClean="0">
                <a:latin typeface="Arial" pitchFamily="34" charset="0"/>
                <a:sym typeface="Wingdings" pitchFamily="2" charset="2"/>
              </a:rPr>
              <a:t>produktivitas faktor-tunggal</a:t>
            </a:r>
            <a:endParaRPr lang="en-US" altLang="en-US" sz="2800" i="1">
              <a:latin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3917"/>
                                        </p:tgtEl>
                                        <p:attrNameLst>
                                          <p:attrName>style.visibility</p:attrName>
                                        </p:attrNameLst>
                                      </p:cBhvr>
                                      <p:to>
                                        <p:strVal val="visible"/>
                                      </p:to>
                                    </p:set>
                                    <p:animEffect transition="in" filter="strips(downRight)">
                                      <p:cBhvr>
                                        <p:cTn id="7" dur="1000"/>
                                        <p:tgtEl>
                                          <p:spTgt spid="123917"/>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23907"/>
                                        </p:tgtEl>
                                        <p:attrNameLst>
                                          <p:attrName>style.visibility</p:attrName>
                                        </p:attrNameLst>
                                      </p:cBhvr>
                                      <p:to>
                                        <p:strVal val="visible"/>
                                      </p:to>
                                    </p:set>
                                    <p:animEffect transition="in" filter="strips(downRight)">
                                      <p:cBhvr>
                                        <p:cTn id="11" dur="1000"/>
                                        <p:tgtEl>
                                          <p:spTgt spid="123907"/>
                                        </p:tgtEl>
                                      </p:cBhvr>
                                    </p:animEffect>
                                  </p:childTnLst>
                                </p:cTn>
                              </p:par>
                            </p:childTnLst>
                          </p:cTn>
                        </p:par>
                        <p:par>
                          <p:cTn id="12" fill="hold" nodeType="afterGroup">
                            <p:stCondLst>
                              <p:cond delay="4000"/>
                            </p:stCondLst>
                            <p:childTnLst>
                              <p:par>
                                <p:cTn id="13" presetID="18" presetClass="entr" presetSubtype="6" fill="hold" nodeType="afterEffect">
                                  <p:stCondLst>
                                    <p:cond delay="1000"/>
                                  </p:stCondLst>
                                  <p:childTnLst>
                                    <p:set>
                                      <p:cBhvr>
                                        <p:cTn id="14" dur="1" fill="hold">
                                          <p:stCondLst>
                                            <p:cond delay="0"/>
                                          </p:stCondLst>
                                        </p:cTn>
                                        <p:tgtEl>
                                          <p:spTgt spid="123912"/>
                                        </p:tgtEl>
                                        <p:attrNameLst>
                                          <p:attrName>style.visibility</p:attrName>
                                        </p:attrNameLst>
                                      </p:cBhvr>
                                      <p:to>
                                        <p:strVal val="visible"/>
                                      </p:to>
                                    </p:set>
                                    <p:animEffect transition="in" filter="strips(downRight)">
                                      <p:cBhvr>
                                        <p:cTn id="15" dur="1000"/>
                                        <p:tgtEl>
                                          <p:spTgt spid="123912"/>
                                        </p:tgtEl>
                                      </p:cBhvr>
                                    </p:animEffect>
                                  </p:childTnLst>
                                </p:cTn>
                              </p:par>
                            </p:childTnLst>
                          </p:cTn>
                        </p:par>
                        <p:par>
                          <p:cTn id="16" fill="hold" nodeType="afterGroup">
                            <p:stCondLst>
                              <p:cond delay="6000"/>
                            </p:stCondLst>
                            <p:childTnLst>
                              <p:par>
                                <p:cTn id="17" presetID="22" presetClass="entr" presetSubtype="8" fill="hold" grpId="0" nodeType="afterEffect">
                                  <p:stCondLst>
                                    <p:cond delay="1000"/>
                                  </p:stCondLst>
                                  <p:childTnLst>
                                    <p:set>
                                      <p:cBhvr>
                                        <p:cTn id="18" dur="1" fill="hold">
                                          <p:stCondLst>
                                            <p:cond delay="0"/>
                                          </p:stCondLst>
                                        </p:cTn>
                                        <p:tgtEl>
                                          <p:spTgt spid="123918"/>
                                        </p:tgtEl>
                                        <p:attrNameLst>
                                          <p:attrName>style.visibility</p:attrName>
                                        </p:attrNameLst>
                                      </p:cBhvr>
                                      <p:to>
                                        <p:strVal val="visible"/>
                                      </p:to>
                                    </p:set>
                                    <p:animEffect transition="in" filter="wipe(left)">
                                      <p:cBhvr>
                                        <p:cTn id="19" dur="1000"/>
                                        <p:tgtEl>
                                          <p:spTgt spid="1239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7" grpId="0"/>
      <p:bldP spid="12391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a:xfrm>
            <a:off x="685800" y="326231"/>
            <a:ext cx="7772400" cy="647700"/>
          </a:xfrm>
        </p:spPr>
        <p:txBody>
          <a:bodyPr>
            <a:normAutofit fontScale="90000"/>
          </a:bodyPr>
          <a:lstStyle/>
          <a:p>
            <a:r>
              <a:rPr lang="en-US" altLang="en-US" smtClean="0">
                <a:latin typeface="Arial" pitchFamily="34" charset="0"/>
                <a:cs typeface="Arial" pitchFamily="34" charset="0"/>
              </a:rPr>
              <a:t>Produktivitas multi-faktor</a:t>
            </a:r>
          </a:p>
        </p:txBody>
      </p:sp>
      <p:grpSp>
        <p:nvGrpSpPr>
          <p:cNvPr id="125966" name="Group 14"/>
          <p:cNvGrpSpPr>
            <a:grpSpLocks/>
          </p:cNvGrpSpPr>
          <p:nvPr/>
        </p:nvGrpSpPr>
        <p:grpSpPr bwMode="auto">
          <a:xfrm>
            <a:off x="479425" y="1168009"/>
            <a:ext cx="8205788" cy="1545431"/>
            <a:chOff x="302" y="981"/>
            <a:chExt cx="5169" cy="1298"/>
          </a:xfrm>
        </p:grpSpPr>
        <p:grpSp>
          <p:nvGrpSpPr>
            <p:cNvPr id="104453" name="Group 13"/>
            <p:cNvGrpSpPr>
              <a:grpSpLocks/>
            </p:cNvGrpSpPr>
            <p:nvPr/>
          </p:nvGrpSpPr>
          <p:grpSpPr bwMode="auto">
            <a:xfrm>
              <a:off x="2120" y="981"/>
              <a:ext cx="3351" cy="1298"/>
              <a:chOff x="2120" y="981"/>
              <a:chExt cx="3351" cy="1298"/>
            </a:xfrm>
          </p:grpSpPr>
          <p:sp>
            <p:nvSpPr>
              <p:cNvPr id="104455" name="Line 5"/>
              <p:cNvSpPr>
                <a:spLocks noChangeShapeType="1"/>
              </p:cNvSpPr>
              <p:nvPr/>
            </p:nvSpPr>
            <p:spPr bwMode="auto">
              <a:xfrm>
                <a:off x="2163" y="1432"/>
                <a:ext cx="3213"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56" name="Text Box 6"/>
              <p:cNvSpPr txBox="1">
                <a:spLocks noChangeArrowheads="1"/>
              </p:cNvSpPr>
              <p:nvPr/>
            </p:nvSpPr>
            <p:spPr bwMode="auto">
              <a:xfrm>
                <a:off x="2120" y="981"/>
                <a:ext cx="3351" cy="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25000"/>
                  </a:spcBef>
                </a:pPr>
                <a:r>
                  <a:rPr lang="en-US" altLang="en-US" sz="3200" smtClean="0">
                    <a:latin typeface="Arial" pitchFamily="34" charset="0"/>
                  </a:rPr>
                  <a:t>Output</a:t>
                </a:r>
                <a:endParaRPr lang="en-US" altLang="en-US" sz="3200">
                  <a:latin typeface="Arial" pitchFamily="34" charset="0"/>
                </a:endParaRPr>
              </a:p>
              <a:p>
                <a:pPr algn="ctr">
                  <a:lnSpc>
                    <a:spcPct val="90000"/>
                  </a:lnSpc>
                  <a:spcBef>
                    <a:spcPct val="25000"/>
                  </a:spcBef>
                </a:pPr>
                <a:r>
                  <a:rPr lang="en-US" altLang="en-US" sz="3200" smtClean="0">
                    <a:latin typeface="Arial" pitchFamily="34" charset="0"/>
                  </a:rPr>
                  <a:t>Tng.kerja </a:t>
                </a:r>
                <a:r>
                  <a:rPr lang="en-US" altLang="en-US" sz="3200">
                    <a:latin typeface="Arial" pitchFamily="34" charset="0"/>
                  </a:rPr>
                  <a:t>+ B</a:t>
                </a:r>
                <a:r>
                  <a:rPr lang="en-US" altLang="en-US" sz="3200" smtClean="0">
                    <a:latin typeface="Arial" pitchFamily="34" charset="0"/>
                  </a:rPr>
                  <a:t>ahan </a:t>
                </a:r>
                <a:r>
                  <a:rPr lang="en-US" altLang="en-US" sz="3200">
                    <a:latin typeface="Arial" pitchFamily="34" charset="0"/>
                  </a:rPr>
                  <a:t>+ E</a:t>
                </a:r>
                <a:r>
                  <a:rPr lang="en-US" altLang="en-US" sz="3200" smtClean="0">
                    <a:latin typeface="Arial" pitchFamily="34" charset="0"/>
                  </a:rPr>
                  <a:t>nergi </a:t>
                </a:r>
                <a:r>
                  <a:rPr lang="en-US" altLang="en-US" sz="3200">
                    <a:latin typeface="Arial" pitchFamily="34" charset="0"/>
                  </a:rPr>
                  <a:t>+ </a:t>
                </a:r>
                <a:r>
                  <a:rPr lang="en-US" altLang="en-US" sz="3200" smtClean="0">
                    <a:latin typeface="Arial" pitchFamily="34" charset="0"/>
                  </a:rPr>
                  <a:t>Modal </a:t>
                </a:r>
                <a:r>
                  <a:rPr lang="en-US" altLang="en-US" sz="3200">
                    <a:latin typeface="Arial" pitchFamily="34" charset="0"/>
                  </a:rPr>
                  <a:t>+ </a:t>
                </a:r>
                <a:r>
                  <a:rPr lang="en-US" altLang="en-US" sz="3200" smtClean="0">
                    <a:latin typeface="Arial" pitchFamily="34" charset="0"/>
                  </a:rPr>
                  <a:t>Lain-lain</a:t>
                </a:r>
                <a:endParaRPr lang="en-AU" altLang="en-US" sz="3200">
                  <a:latin typeface="Arial" pitchFamily="34" charset="0"/>
                </a:endParaRPr>
              </a:p>
            </p:txBody>
          </p:sp>
        </p:grpSp>
        <p:sp>
          <p:nvSpPr>
            <p:cNvPr id="104454" name="Text Box 7"/>
            <p:cNvSpPr txBox="1">
              <a:spLocks noChangeArrowheads="1"/>
            </p:cNvSpPr>
            <p:nvPr/>
          </p:nvSpPr>
          <p:spPr bwMode="auto">
            <a:xfrm>
              <a:off x="302" y="1274"/>
              <a:ext cx="1818"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pPr>
              <a:r>
                <a:rPr lang="en-US" altLang="en-US" sz="3200" smtClean="0">
                  <a:latin typeface="Arial" pitchFamily="34" charset="0"/>
                </a:rPr>
                <a:t>Produktivitas </a:t>
              </a:r>
              <a:r>
                <a:rPr lang="en-US" altLang="en-US" sz="3200">
                  <a:latin typeface="Arial" pitchFamily="34" charset="0"/>
                </a:rPr>
                <a:t>=</a:t>
              </a:r>
              <a:endParaRPr lang="en-AU" altLang="en-US" sz="3200">
                <a:latin typeface="Arial" pitchFamily="34" charset="0"/>
              </a:endParaRPr>
            </a:p>
          </p:txBody>
        </p:sp>
      </p:grpSp>
      <p:sp>
        <p:nvSpPr>
          <p:cNvPr id="125960" name="Text Box 8"/>
          <p:cNvSpPr txBox="1">
            <a:spLocks noChangeArrowheads="1"/>
          </p:cNvSpPr>
          <p:nvPr/>
        </p:nvSpPr>
        <p:spPr bwMode="auto">
          <a:xfrm>
            <a:off x="908050" y="2823526"/>
            <a:ext cx="7302500"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FFFF00"/>
              </a:buClr>
              <a:buSzPct val="99000"/>
              <a:buFont typeface="Wingdings" pitchFamily="2" charset="2"/>
              <a:buChar char="§"/>
            </a:pPr>
            <a:r>
              <a:rPr lang="en-AU" altLang="en-US" sz="2400">
                <a:latin typeface="Arial" pitchFamily="34" charset="0"/>
                <a:ea typeface="MS PGothic" pitchFamily="34" charset="-128"/>
              </a:rPr>
              <a:t>Also known as total factor productivity</a:t>
            </a:r>
          </a:p>
          <a:p>
            <a:pPr>
              <a:lnSpc>
                <a:spcPct val="90000"/>
              </a:lnSpc>
              <a:spcAft>
                <a:spcPct val="40000"/>
              </a:spcAft>
              <a:buClr>
                <a:srgbClr val="FFFF00"/>
              </a:buClr>
              <a:buSzPct val="99000"/>
              <a:buFont typeface="Wingdings" pitchFamily="2" charset="2"/>
              <a:buChar char="§"/>
            </a:pPr>
            <a:r>
              <a:rPr lang="en-AU" altLang="en-US" sz="2400">
                <a:latin typeface="Arial" pitchFamily="34" charset="0"/>
                <a:ea typeface="MS PGothic" pitchFamily="34" charset="-128"/>
              </a:rPr>
              <a:t>Output and inputs are often expressed in dollars</a:t>
            </a:r>
          </a:p>
        </p:txBody>
      </p:sp>
      <p:sp>
        <p:nvSpPr>
          <p:cNvPr id="125961" name="Text Box 9"/>
          <p:cNvSpPr txBox="1">
            <a:spLocks noChangeArrowheads="1"/>
          </p:cNvSpPr>
          <p:nvPr/>
        </p:nvSpPr>
        <p:spPr bwMode="auto">
          <a:xfrm>
            <a:off x="223839" y="3919538"/>
            <a:ext cx="8694737" cy="725420"/>
          </a:xfrm>
          <a:prstGeom prst="rect">
            <a:avLst/>
          </a:prstGeom>
          <a:solidFill>
            <a:schemeClr val="accent2"/>
          </a:solidFill>
          <a:ln w="9525">
            <a:solidFill>
              <a:schemeClr val="tx1"/>
            </a:solidFill>
            <a:miter lim="800000"/>
            <a:headEnd/>
            <a:tailEnd/>
          </a:ln>
        </p:spPr>
        <p:txBody>
          <a:bodyPr lIns="198000" tIns="190800" rIns="198000" bIns="190800">
            <a:spAutoFit/>
          </a:bodyPr>
          <a:lstStyle>
            <a:lvl1pPr>
              <a:tabLst>
                <a:tab pos="900113" algn="ctr"/>
                <a:tab pos="1698625" algn="l"/>
              </a:tabLst>
              <a:defRPr>
                <a:solidFill>
                  <a:schemeClr val="tx1"/>
                </a:solidFill>
                <a:latin typeface="Calibri" pitchFamily="34" charset="0"/>
                <a:cs typeface="Arial" pitchFamily="34" charset="0"/>
              </a:defRPr>
            </a:lvl1pPr>
            <a:lvl2pPr marL="742950" indent="-285750">
              <a:tabLst>
                <a:tab pos="900113" algn="ctr"/>
                <a:tab pos="1698625" algn="l"/>
              </a:tabLst>
              <a:defRPr>
                <a:solidFill>
                  <a:schemeClr val="tx1"/>
                </a:solidFill>
                <a:latin typeface="Calibri" pitchFamily="34" charset="0"/>
                <a:cs typeface="Arial" pitchFamily="34" charset="0"/>
              </a:defRPr>
            </a:lvl2pPr>
            <a:lvl3pPr marL="1143000" indent="-228600">
              <a:tabLst>
                <a:tab pos="900113" algn="ctr"/>
                <a:tab pos="1698625" algn="l"/>
              </a:tabLst>
              <a:defRPr>
                <a:solidFill>
                  <a:schemeClr val="tx1"/>
                </a:solidFill>
                <a:latin typeface="Calibri" pitchFamily="34" charset="0"/>
                <a:cs typeface="Arial" pitchFamily="34" charset="0"/>
              </a:defRPr>
            </a:lvl3pPr>
            <a:lvl4pPr marL="1600200" indent="-228600">
              <a:tabLst>
                <a:tab pos="900113" algn="ctr"/>
                <a:tab pos="1698625" algn="l"/>
              </a:tabLst>
              <a:defRPr>
                <a:solidFill>
                  <a:schemeClr val="tx1"/>
                </a:solidFill>
                <a:latin typeface="Calibri" pitchFamily="34" charset="0"/>
                <a:cs typeface="Arial" pitchFamily="34" charset="0"/>
              </a:defRPr>
            </a:lvl4pPr>
            <a:lvl5pPr marL="2057400" indent="-228600">
              <a:tabLst>
                <a:tab pos="900113" algn="ctr"/>
                <a:tab pos="1698625"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900113" algn="ctr"/>
                <a:tab pos="1698625"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900113" algn="ctr"/>
                <a:tab pos="1698625"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900113" algn="ctr"/>
                <a:tab pos="1698625"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900113" algn="ctr"/>
                <a:tab pos="1698625" algn="l"/>
              </a:tabLst>
              <a:defRPr>
                <a:solidFill>
                  <a:schemeClr val="tx1"/>
                </a:solidFill>
                <a:latin typeface="Calibri" pitchFamily="34" charset="0"/>
                <a:cs typeface="Arial" pitchFamily="34" charset="0"/>
              </a:defRPr>
            </a:lvl9pPr>
          </a:lstStyle>
          <a:p>
            <a:pPr algn="ctr">
              <a:lnSpc>
                <a:spcPct val="85000"/>
              </a:lnSpc>
            </a:pPr>
            <a:r>
              <a:rPr lang="en-US" altLang="en-US" sz="2600" i="1" smtClean="0">
                <a:latin typeface="Arial" pitchFamily="34" charset="0"/>
                <a:ea typeface="MS PGothic" pitchFamily="34" charset="-128"/>
              </a:rPr>
              <a:t>Input sumberdaya ganda </a:t>
            </a:r>
            <a:r>
              <a:rPr lang="en-US" altLang="en-US" sz="2600" i="1">
                <a:latin typeface="Arial" pitchFamily="34" charset="0"/>
                <a:ea typeface="MS PGothic" pitchFamily="34" charset="-128"/>
                <a:sym typeface="Wingdings" pitchFamily="2" charset="2"/>
              </a:rPr>
              <a:t> </a:t>
            </a:r>
            <a:r>
              <a:rPr lang="en-US" altLang="en-US" sz="2600" i="1" smtClean="0">
                <a:latin typeface="Arial" pitchFamily="34" charset="0"/>
                <a:ea typeface="MS PGothic" pitchFamily="34" charset="-128"/>
                <a:sym typeface="Wingdings" pitchFamily="2" charset="2"/>
              </a:rPr>
              <a:t>Produktivitas faktor banyak</a:t>
            </a:r>
            <a:endParaRPr lang="en-US" altLang="en-US" sz="2600" i="1">
              <a:latin typeface="Arial" pitchFamily="34" charset="0"/>
              <a:ea typeface="MS PGothic" pitchFamily="34" charset="-12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25966"/>
                                        </p:tgtEl>
                                        <p:attrNameLst>
                                          <p:attrName>style.visibility</p:attrName>
                                        </p:attrNameLst>
                                      </p:cBhvr>
                                      <p:to>
                                        <p:strVal val="visible"/>
                                      </p:to>
                                    </p:set>
                                    <p:animEffect transition="in" filter="wipe(left)">
                                      <p:cBhvr>
                                        <p:cTn id="7" dur="1000"/>
                                        <p:tgtEl>
                                          <p:spTgt spid="125966"/>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25960"/>
                                        </p:tgtEl>
                                        <p:attrNameLst>
                                          <p:attrName>style.visibility</p:attrName>
                                        </p:attrNameLst>
                                      </p:cBhvr>
                                      <p:to>
                                        <p:strVal val="visible"/>
                                      </p:to>
                                    </p:set>
                                    <p:animEffect transition="in" filter="strips(downRight)">
                                      <p:cBhvr>
                                        <p:cTn id="11" dur="1000"/>
                                        <p:tgtEl>
                                          <p:spTgt spid="125960"/>
                                        </p:tgtEl>
                                      </p:cBhvr>
                                    </p:animEffect>
                                  </p:childTnLst>
                                </p:cTn>
                              </p:par>
                            </p:childTnLst>
                          </p:cTn>
                        </p:par>
                        <p:par>
                          <p:cTn id="12" fill="hold" nodeType="afterGroup">
                            <p:stCondLst>
                              <p:cond delay="4000"/>
                            </p:stCondLst>
                            <p:childTnLst>
                              <p:par>
                                <p:cTn id="13" presetID="22" presetClass="entr" presetSubtype="8" fill="hold" grpId="0" nodeType="afterEffect">
                                  <p:stCondLst>
                                    <p:cond delay="1000"/>
                                  </p:stCondLst>
                                  <p:childTnLst>
                                    <p:set>
                                      <p:cBhvr>
                                        <p:cTn id="14" dur="1" fill="hold">
                                          <p:stCondLst>
                                            <p:cond delay="0"/>
                                          </p:stCondLst>
                                        </p:cTn>
                                        <p:tgtEl>
                                          <p:spTgt spid="125961"/>
                                        </p:tgtEl>
                                        <p:attrNameLst>
                                          <p:attrName>style.visibility</p:attrName>
                                        </p:attrNameLst>
                                      </p:cBhvr>
                                      <p:to>
                                        <p:strVal val="visible"/>
                                      </p:to>
                                    </p:set>
                                    <p:animEffect transition="in" filter="wipe(left)">
                                      <p:cBhvr>
                                        <p:cTn id="15" dur="1000"/>
                                        <p:tgtEl>
                                          <p:spTgt spid="1259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60" grpId="0"/>
      <p:bldP spid="12596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Produktivitas Judul Collins</a:t>
            </a:r>
          </a:p>
        </p:txBody>
      </p:sp>
      <p:grpSp>
        <p:nvGrpSpPr>
          <p:cNvPr id="128003" name="Group 3"/>
          <p:cNvGrpSpPr>
            <a:grpSpLocks/>
          </p:cNvGrpSpPr>
          <p:nvPr/>
        </p:nvGrpSpPr>
        <p:grpSpPr bwMode="auto">
          <a:xfrm>
            <a:off x="492126" y="1096566"/>
            <a:ext cx="7864476" cy="1079897"/>
            <a:chOff x="310" y="1017"/>
            <a:chExt cx="4954" cy="907"/>
          </a:xfrm>
        </p:grpSpPr>
        <p:sp>
          <p:nvSpPr>
            <p:cNvPr id="106508" name="Text Box 4"/>
            <p:cNvSpPr txBox="1">
              <a:spLocks noChangeArrowheads="1"/>
            </p:cNvSpPr>
            <p:nvPr/>
          </p:nvSpPr>
          <p:spPr bwMode="auto">
            <a:xfrm>
              <a:off x="526" y="1329"/>
              <a:ext cx="4738"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bekerja </a:t>
              </a:r>
              <a:r>
                <a:rPr lang="en-AU" altLang="en-US" sz="2000">
                  <a:latin typeface="Arial" pitchFamily="34" charset="0"/>
                  <a:ea typeface="MS PGothic" pitchFamily="34" charset="-128"/>
                </a:rPr>
                <a:t>8 </a:t>
              </a:r>
              <a:r>
                <a:rPr lang="en-AU" altLang="en-US" sz="2000" smtClean="0">
                  <a:latin typeface="Arial" pitchFamily="34" charset="0"/>
                  <a:ea typeface="MS PGothic" pitchFamily="34" charset="-128"/>
                </a:rPr>
                <a:t>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biaya overhead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06509" name="Text Box 5"/>
            <p:cNvSpPr txBox="1">
              <a:spLocks noChangeArrowheads="1"/>
            </p:cNvSpPr>
            <p:nvPr/>
          </p:nvSpPr>
          <p:spPr bwMode="auto">
            <a:xfrm>
              <a:off x="310" y="1017"/>
              <a:ext cx="137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28006" name="Group 6"/>
          <p:cNvGrpSpPr>
            <a:grpSpLocks/>
          </p:cNvGrpSpPr>
          <p:nvPr/>
        </p:nvGrpSpPr>
        <p:grpSpPr bwMode="auto">
          <a:xfrm>
            <a:off x="1050926" y="3115866"/>
            <a:ext cx="2187575" cy="923924"/>
            <a:chOff x="662" y="2713"/>
            <a:chExt cx="1378" cy="776"/>
          </a:xfrm>
        </p:grpSpPr>
        <p:sp>
          <p:nvSpPr>
            <p:cNvPr id="106506" name="Text Box 7"/>
            <p:cNvSpPr txBox="1">
              <a:spLocks noChangeArrowheads="1"/>
            </p:cNvSpPr>
            <p:nvPr/>
          </p:nvSpPr>
          <p:spPr bwMode="auto">
            <a:xfrm>
              <a:off x="18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06507" name="Text Box 8"/>
            <p:cNvSpPr txBox="1">
              <a:spLocks noChangeArrowheads="1"/>
            </p:cNvSpPr>
            <p:nvPr/>
          </p:nvSpPr>
          <p:spPr bwMode="auto">
            <a:xfrm>
              <a:off x="662" y="2713"/>
              <a:ext cx="1228"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Tenaga kerja lama</a:t>
              </a:r>
              <a:endParaRPr lang="en-AU" altLang="en-US" sz="2000">
                <a:latin typeface="Arial" pitchFamily="34" charset="0"/>
              </a:endParaRPr>
            </a:p>
          </p:txBody>
        </p:sp>
      </p:grpSp>
      <p:grpSp>
        <p:nvGrpSpPr>
          <p:cNvPr id="128009" name="Group 9"/>
          <p:cNvGrpSpPr>
            <a:grpSpLocks/>
          </p:cNvGrpSpPr>
          <p:nvPr/>
        </p:nvGrpSpPr>
        <p:grpSpPr bwMode="auto">
          <a:xfrm>
            <a:off x="2120900" y="1743075"/>
            <a:ext cx="3016250" cy="2102643"/>
            <a:chOff x="1336" y="1560"/>
            <a:chExt cx="1900" cy="1766"/>
          </a:xfrm>
        </p:grpSpPr>
        <p:grpSp>
          <p:nvGrpSpPr>
            <p:cNvPr id="106501" name="Group 10"/>
            <p:cNvGrpSpPr>
              <a:grpSpLocks/>
            </p:cNvGrpSpPr>
            <p:nvPr/>
          </p:nvGrpSpPr>
          <p:grpSpPr bwMode="auto">
            <a:xfrm>
              <a:off x="2076" y="2602"/>
              <a:ext cx="1160" cy="724"/>
              <a:chOff x="2490" y="3298"/>
              <a:chExt cx="1160" cy="724"/>
            </a:xfrm>
          </p:grpSpPr>
          <p:sp>
            <p:nvSpPr>
              <p:cNvPr id="106504" name="Text Box 11"/>
              <p:cNvSpPr txBox="1">
                <a:spLocks noChangeArrowheads="1"/>
              </p:cNvSpPr>
              <p:nvPr/>
            </p:nvSpPr>
            <p:spPr bwMode="auto">
              <a:xfrm>
                <a:off x="2572" y="3298"/>
                <a:ext cx="996"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32 </a:t>
                </a:r>
                <a:r>
                  <a:rPr lang="en-AU" altLang="en-US" sz="2000" smtClean="0">
                    <a:latin typeface="Arial" pitchFamily="34" charset="0"/>
                  </a:rPr>
                  <a:t>jam kerja</a:t>
                </a:r>
                <a:endParaRPr lang="en-AU" altLang="en-US" sz="2000">
                  <a:latin typeface="Arial" pitchFamily="34" charset="0"/>
                </a:endParaRPr>
              </a:p>
            </p:txBody>
          </p:sp>
          <p:sp>
            <p:nvSpPr>
              <p:cNvPr id="106505" name="Line 12"/>
              <p:cNvSpPr>
                <a:spLocks noChangeShapeType="1"/>
              </p:cNvSpPr>
              <p:nvPr/>
            </p:nvSpPr>
            <p:spPr bwMode="auto">
              <a:xfrm>
                <a:off x="2490" y="3648"/>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6502" name="Line 13"/>
            <p:cNvSpPr>
              <a:spLocks noChangeShapeType="1"/>
            </p:cNvSpPr>
            <p:nvPr/>
          </p:nvSpPr>
          <p:spPr bwMode="auto">
            <a:xfrm flipH="1">
              <a:off x="2640" y="1576"/>
              <a:ext cx="568" cy="1088"/>
            </a:xfrm>
            <a:prstGeom prst="line">
              <a:avLst/>
            </a:prstGeom>
            <a:noFill/>
            <a:ln w="57150">
              <a:solidFill>
                <a:srgbClr val="D3332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6503" name="Line 14"/>
            <p:cNvSpPr>
              <a:spLocks noChangeShapeType="1"/>
            </p:cNvSpPr>
            <p:nvPr/>
          </p:nvSpPr>
          <p:spPr bwMode="auto">
            <a:xfrm>
              <a:off x="1336" y="1560"/>
              <a:ext cx="792" cy="1432"/>
            </a:xfrm>
            <a:prstGeom prst="line">
              <a:avLst/>
            </a:prstGeom>
            <a:noFill/>
            <a:ln w="5715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128003"/>
                                        </p:tgtEl>
                                        <p:attrNameLst>
                                          <p:attrName>style.visibility</p:attrName>
                                        </p:attrNameLst>
                                      </p:cBhvr>
                                      <p:to>
                                        <p:strVal val="visible"/>
                                      </p:to>
                                    </p:set>
                                    <p:animEffect transition="in" filter="strips(downRight)">
                                      <p:cBhvr>
                                        <p:cTn id="7" dur="1000"/>
                                        <p:tgtEl>
                                          <p:spTgt spid="128003"/>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28006"/>
                                        </p:tgtEl>
                                        <p:attrNameLst>
                                          <p:attrName>style.visibility</p:attrName>
                                        </p:attrNameLst>
                                      </p:cBhvr>
                                      <p:to>
                                        <p:strVal val="visible"/>
                                      </p:to>
                                    </p:set>
                                    <p:animEffect transition="in" filter="strips(downRight)">
                                      <p:cBhvr>
                                        <p:cTn id="11" dur="1000"/>
                                        <p:tgtEl>
                                          <p:spTgt spid="12800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128009"/>
                                        </p:tgtEl>
                                        <p:attrNameLst>
                                          <p:attrName>style.visibility</p:attrName>
                                        </p:attrNameLst>
                                      </p:cBhvr>
                                      <p:to>
                                        <p:strVal val="visible"/>
                                      </p:to>
                                    </p:set>
                                    <p:animEffect transition="in" filter="wipe(up)">
                                      <p:cBhvr>
                                        <p:cTn id="16" dur="1000"/>
                                        <p:tgtEl>
                                          <p:spTgt spid="1280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85800" y="326231"/>
            <a:ext cx="7772400" cy="657225"/>
          </a:xfrm>
        </p:spPr>
        <p:txBody>
          <a:bodyPr>
            <a:normAutofit fontScale="90000"/>
          </a:bodyPr>
          <a:lstStyle/>
          <a:p>
            <a:r>
              <a:rPr lang="en-AU" altLang="en-US">
                <a:latin typeface="Arial" pitchFamily="34" charset="0"/>
                <a:cs typeface="Arial" pitchFamily="34" charset="0"/>
              </a:rPr>
              <a:t>Produktivitas Judul Collins</a:t>
            </a:r>
            <a:endParaRPr lang="en-AU" altLang="en-US" smtClean="0">
              <a:latin typeface="Arial" pitchFamily="34" charset="0"/>
              <a:cs typeface="Arial" pitchFamily="34" charset="0"/>
            </a:endParaRPr>
          </a:p>
        </p:txBody>
      </p:sp>
      <p:grpSp>
        <p:nvGrpSpPr>
          <p:cNvPr id="108546" name="Group 3"/>
          <p:cNvGrpSpPr>
            <a:grpSpLocks/>
          </p:cNvGrpSpPr>
          <p:nvPr/>
        </p:nvGrpSpPr>
        <p:grpSpPr bwMode="auto">
          <a:xfrm>
            <a:off x="492126" y="1096566"/>
            <a:ext cx="7821613" cy="1079897"/>
            <a:chOff x="310" y="1017"/>
            <a:chExt cx="4927" cy="907"/>
          </a:xfrm>
        </p:grpSpPr>
        <p:sp>
          <p:nvSpPr>
            <p:cNvPr id="108555" name="Text Box 4"/>
            <p:cNvSpPr txBox="1">
              <a:spLocks noChangeArrowheads="1"/>
            </p:cNvSpPr>
            <p:nvPr/>
          </p:nvSpPr>
          <p:spPr bwMode="auto">
            <a:xfrm>
              <a:off x="526" y="1329"/>
              <a:ext cx="4711"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bekerja </a:t>
              </a:r>
              <a:r>
                <a:rPr lang="en-AU" altLang="en-US" sz="2000">
                  <a:latin typeface="Arial" pitchFamily="34" charset="0"/>
                  <a:ea typeface="MS PGothic" pitchFamily="34" charset="-128"/>
                </a:rPr>
                <a:t>8 </a:t>
              </a:r>
              <a:r>
                <a:rPr lang="en-AU" altLang="en-US" sz="2000" smtClean="0">
                  <a:latin typeface="Arial" pitchFamily="34" charset="0"/>
                  <a:ea typeface="MS PGothic" pitchFamily="34" charset="-128"/>
                </a:rPr>
                <a:t>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biaya overhead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08556" name="Text Box 5"/>
            <p:cNvSpPr txBox="1">
              <a:spLocks noChangeArrowheads="1"/>
            </p:cNvSpPr>
            <p:nvPr/>
          </p:nvSpPr>
          <p:spPr bwMode="auto">
            <a:xfrm>
              <a:off x="310" y="1017"/>
              <a:ext cx="131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08547" name="Group 6"/>
          <p:cNvGrpSpPr>
            <a:grpSpLocks/>
          </p:cNvGrpSpPr>
          <p:nvPr/>
        </p:nvGrpSpPr>
        <p:grpSpPr bwMode="auto">
          <a:xfrm>
            <a:off x="1050926" y="2983707"/>
            <a:ext cx="6591302" cy="1054894"/>
            <a:chOff x="662" y="2602"/>
            <a:chExt cx="4152" cy="886"/>
          </a:xfrm>
        </p:grpSpPr>
        <p:grpSp>
          <p:nvGrpSpPr>
            <p:cNvPr id="108548" name="Group 7"/>
            <p:cNvGrpSpPr>
              <a:grpSpLocks/>
            </p:cNvGrpSpPr>
            <p:nvPr/>
          </p:nvGrpSpPr>
          <p:grpSpPr bwMode="auto">
            <a:xfrm>
              <a:off x="2076" y="2602"/>
              <a:ext cx="1160" cy="724"/>
              <a:chOff x="2490" y="3298"/>
              <a:chExt cx="1160" cy="724"/>
            </a:xfrm>
          </p:grpSpPr>
          <p:sp>
            <p:nvSpPr>
              <p:cNvPr id="108553" name="Text Box 8"/>
              <p:cNvSpPr txBox="1">
                <a:spLocks noChangeArrowheads="1"/>
              </p:cNvSpPr>
              <p:nvPr/>
            </p:nvSpPr>
            <p:spPr bwMode="auto">
              <a:xfrm>
                <a:off x="2572" y="3298"/>
                <a:ext cx="996"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32 </a:t>
                </a:r>
                <a:r>
                  <a:rPr lang="en-AU" altLang="en-US" sz="2000" smtClean="0">
                    <a:latin typeface="Arial" pitchFamily="34" charset="0"/>
                  </a:rPr>
                  <a:t>jam kerja</a:t>
                </a:r>
                <a:endParaRPr lang="en-AU" altLang="en-US" sz="2000">
                  <a:latin typeface="Arial" pitchFamily="34" charset="0"/>
                </a:endParaRPr>
              </a:p>
            </p:txBody>
          </p:sp>
          <p:sp>
            <p:nvSpPr>
              <p:cNvPr id="108554" name="Line 9"/>
              <p:cNvSpPr>
                <a:spLocks noChangeShapeType="1"/>
              </p:cNvSpPr>
              <p:nvPr/>
            </p:nvSpPr>
            <p:spPr bwMode="auto">
              <a:xfrm>
                <a:off x="2490" y="3648"/>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grpSp>
        <p:grpSp>
          <p:nvGrpSpPr>
            <p:cNvPr id="108549" name="Group 10"/>
            <p:cNvGrpSpPr>
              <a:grpSpLocks/>
            </p:cNvGrpSpPr>
            <p:nvPr/>
          </p:nvGrpSpPr>
          <p:grpSpPr bwMode="auto">
            <a:xfrm>
              <a:off x="662" y="2713"/>
              <a:ext cx="1378" cy="775"/>
              <a:chOff x="662" y="2713"/>
              <a:chExt cx="1378" cy="775"/>
            </a:xfrm>
          </p:grpSpPr>
          <p:sp>
            <p:nvSpPr>
              <p:cNvPr id="108551" name="Text Box 11"/>
              <p:cNvSpPr txBox="1">
                <a:spLocks noChangeArrowheads="1"/>
              </p:cNvSpPr>
              <p:nvPr/>
            </p:nvSpPr>
            <p:spPr bwMode="auto">
              <a:xfrm>
                <a:off x="18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08552" name="Text Box 12"/>
              <p:cNvSpPr txBox="1">
                <a:spLocks noChangeArrowheads="1"/>
              </p:cNvSpPr>
              <p:nvPr/>
            </p:nvSpPr>
            <p:spPr bwMode="auto">
              <a:xfrm>
                <a:off x="662" y="2713"/>
                <a:ext cx="1228" cy="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Tenaga kerja lama</a:t>
                </a:r>
                <a:endParaRPr lang="en-AU" altLang="en-US" sz="2000">
                  <a:latin typeface="Arial" pitchFamily="34" charset="0"/>
                </a:endParaRPr>
              </a:p>
            </p:txBody>
          </p:sp>
        </p:grpSp>
        <p:sp>
          <p:nvSpPr>
            <p:cNvPr id="108550" name="Rectangle 13"/>
            <p:cNvSpPr>
              <a:spLocks noChangeArrowheads="1"/>
            </p:cNvSpPr>
            <p:nvPr/>
          </p:nvSpPr>
          <p:spPr bwMode="auto">
            <a:xfrm>
              <a:off x="3249" y="2808"/>
              <a:ext cx="156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.25 </a:t>
              </a:r>
              <a:r>
                <a:rPr lang="en-AU" altLang="en-US" sz="2000" smtClean="0">
                  <a:latin typeface="Arial" pitchFamily="34" charset="0"/>
                </a:rPr>
                <a:t>judul/jam kerja</a:t>
              </a:r>
              <a:endParaRPr lang="en-AU" altLang="en-US" sz="2000">
                <a:latin typeface="Arial" pitchFamily="34" charset="0"/>
              </a:endParaRPr>
            </a:p>
          </p:txBody>
        </p:sp>
      </p:grpSp>
    </p:spTree>
  </p:cSld>
  <p:clrMapOvr>
    <a:masterClrMapping/>
  </p:clrMapOvr>
  <p:transition spd="med">
    <p:strips dir="rd"/>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685800" y="326231"/>
            <a:ext cx="7772400" cy="657225"/>
          </a:xfrm>
        </p:spPr>
        <p:txBody>
          <a:bodyPr>
            <a:normAutofit fontScale="90000"/>
          </a:bodyPr>
          <a:lstStyle/>
          <a:p>
            <a:r>
              <a:rPr lang="en-AU" altLang="en-US">
                <a:latin typeface="Arial" pitchFamily="34" charset="0"/>
                <a:cs typeface="Arial" pitchFamily="34" charset="0"/>
              </a:rPr>
              <a:t>Produktivitas Judul Collins</a:t>
            </a:r>
            <a:endParaRPr lang="en-AU" altLang="en-US" smtClean="0">
              <a:latin typeface="Arial" pitchFamily="34" charset="0"/>
              <a:cs typeface="Arial" pitchFamily="34" charset="0"/>
            </a:endParaRPr>
          </a:p>
        </p:txBody>
      </p:sp>
      <p:grpSp>
        <p:nvGrpSpPr>
          <p:cNvPr id="110594" name="Group 3"/>
          <p:cNvGrpSpPr>
            <a:grpSpLocks/>
          </p:cNvGrpSpPr>
          <p:nvPr/>
        </p:nvGrpSpPr>
        <p:grpSpPr bwMode="auto">
          <a:xfrm>
            <a:off x="492126" y="1096566"/>
            <a:ext cx="7821614" cy="1079897"/>
            <a:chOff x="310" y="1017"/>
            <a:chExt cx="4927" cy="907"/>
          </a:xfrm>
        </p:grpSpPr>
        <p:sp>
          <p:nvSpPr>
            <p:cNvPr id="110614" name="Text Box 4"/>
            <p:cNvSpPr txBox="1">
              <a:spLocks noChangeArrowheads="1"/>
            </p:cNvSpPr>
            <p:nvPr/>
          </p:nvSpPr>
          <p:spPr bwMode="auto">
            <a:xfrm>
              <a:off x="526" y="1329"/>
              <a:ext cx="4711"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bekerja </a:t>
              </a:r>
              <a:r>
                <a:rPr lang="en-AU" altLang="en-US" sz="2000">
                  <a:latin typeface="Arial" pitchFamily="34" charset="0"/>
                  <a:ea typeface="MS PGothic" pitchFamily="34" charset="-128"/>
                </a:rPr>
                <a:t>8 </a:t>
              </a:r>
              <a:r>
                <a:rPr lang="en-AU" altLang="en-US" sz="2000" smtClean="0">
                  <a:latin typeface="Arial" pitchFamily="34" charset="0"/>
                  <a:ea typeface="MS PGothic" pitchFamily="34" charset="-128"/>
                </a:rPr>
                <a:t>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biaya overhead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10615" name="Text Box 5"/>
            <p:cNvSpPr txBox="1">
              <a:spLocks noChangeArrowheads="1"/>
            </p:cNvSpPr>
            <p:nvPr/>
          </p:nvSpPr>
          <p:spPr bwMode="auto">
            <a:xfrm>
              <a:off x="310" y="1017"/>
              <a:ext cx="137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10595" name="Group 6"/>
          <p:cNvGrpSpPr>
            <a:grpSpLocks/>
          </p:cNvGrpSpPr>
          <p:nvPr/>
        </p:nvGrpSpPr>
        <p:grpSpPr bwMode="auto">
          <a:xfrm>
            <a:off x="492126" y="2068116"/>
            <a:ext cx="7821614" cy="771525"/>
            <a:chOff x="310" y="1833"/>
            <a:chExt cx="4927" cy="648"/>
          </a:xfrm>
        </p:grpSpPr>
        <p:sp>
          <p:nvSpPr>
            <p:cNvPr id="110612" name="Text Box 7"/>
            <p:cNvSpPr txBox="1">
              <a:spLocks noChangeArrowheads="1"/>
            </p:cNvSpPr>
            <p:nvPr/>
          </p:nvSpPr>
          <p:spPr bwMode="auto">
            <a:xfrm>
              <a:off x="526" y="2145"/>
              <a:ext cx="4711"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a:latin typeface="Arial" pitchFamily="34" charset="0"/>
                  <a:ea typeface="MS PGothic" pitchFamily="34" charset="-128"/>
                </a:rPr>
                <a:t>14 </a:t>
              </a:r>
              <a:r>
                <a:rPr lang="en-AU" altLang="en-US" sz="2000" smtClean="0">
                  <a:latin typeface="Arial" pitchFamily="34" charset="0"/>
                  <a:ea typeface="MS PGothic" pitchFamily="34" charset="-128"/>
                </a:rPr>
                <a:t>judul/hari</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biaya overhead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800/hari</a:t>
              </a:r>
              <a:endParaRPr lang="en-AU" altLang="en-US" sz="2000">
                <a:latin typeface="Arial" pitchFamily="34" charset="0"/>
                <a:ea typeface="MS PGothic" pitchFamily="34" charset="-128"/>
              </a:endParaRPr>
            </a:p>
          </p:txBody>
        </p:sp>
        <p:sp>
          <p:nvSpPr>
            <p:cNvPr id="110613" name="Text Box 8"/>
            <p:cNvSpPr txBox="1">
              <a:spLocks noChangeArrowheads="1"/>
            </p:cNvSpPr>
            <p:nvPr/>
          </p:nvSpPr>
          <p:spPr bwMode="auto">
            <a:xfrm>
              <a:off x="310" y="1833"/>
              <a:ext cx="131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Baru:</a:t>
              </a:r>
              <a:endParaRPr lang="en-AU" altLang="en-US" sz="2400" b="1">
                <a:solidFill>
                  <a:srgbClr val="FFFF00"/>
                </a:solidFill>
                <a:latin typeface="Arial" pitchFamily="34" charset="0"/>
              </a:endParaRPr>
            </a:p>
          </p:txBody>
        </p:sp>
      </p:grpSp>
      <p:grpSp>
        <p:nvGrpSpPr>
          <p:cNvPr id="110596" name="Group 9"/>
          <p:cNvGrpSpPr>
            <a:grpSpLocks/>
          </p:cNvGrpSpPr>
          <p:nvPr/>
        </p:nvGrpSpPr>
        <p:grpSpPr bwMode="auto">
          <a:xfrm>
            <a:off x="3295650" y="2983703"/>
            <a:ext cx="1841500" cy="862012"/>
            <a:chOff x="2490" y="3298"/>
            <a:chExt cx="1160" cy="724"/>
          </a:xfrm>
        </p:grpSpPr>
        <p:sp>
          <p:nvSpPr>
            <p:cNvPr id="110610" name="Text Box 10"/>
            <p:cNvSpPr txBox="1">
              <a:spLocks noChangeArrowheads="1"/>
            </p:cNvSpPr>
            <p:nvPr/>
          </p:nvSpPr>
          <p:spPr bwMode="auto">
            <a:xfrm>
              <a:off x="2572" y="3298"/>
              <a:ext cx="996"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32 </a:t>
              </a:r>
              <a:r>
                <a:rPr lang="en-AU" altLang="en-US" sz="2000" smtClean="0">
                  <a:latin typeface="Arial" pitchFamily="34" charset="0"/>
                </a:rPr>
                <a:t>jam kerja</a:t>
              </a:r>
              <a:endParaRPr lang="en-AU" altLang="en-US" sz="2000">
                <a:latin typeface="Arial" pitchFamily="34" charset="0"/>
              </a:endParaRPr>
            </a:p>
          </p:txBody>
        </p:sp>
        <p:sp>
          <p:nvSpPr>
            <p:cNvPr id="110611" name="Line 11"/>
            <p:cNvSpPr>
              <a:spLocks noChangeShapeType="1"/>
            </p:cNvSpPr>
            <p:nvPr/>
          </p:nvSpPr>
          <p:spPr bwMode="auto">
            <a:xfrm>
              <a:off x="2490" y="3648"/>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grpSp>
      <p:grpSp>
        <p:nvGrpSpPr>
          <p:cNvPr id="110597" name="Group 12"/>
          <p:cNvGrpSpPr>
            <a:grpSpLocks/>
          </p:cNvGrpSpPr>
          <p:nvPr/>
        </p:nvGrpSpPr>
        <p:grpSpPr bwMode="auto">
          <a:xfrm>
            <a:off x="1050926" y="3115866"/>
            <a:ext cx="2187575" cy="923924"/>
            <a:chOff x="662" y="2713"/>
            <a:chExt cx="1378" cy="776"/>
          </a:xfrm>
        </p:grpSpPr>
        <p:sp>
          <p:nvSpPr>
            <p:cNvPr id="110608" name="Text Box 13"/>
            <p:cNvSpPr txBox="1">
              <a:spLocks noChangeArrowheads="1"/>
            </p:cNvSpPr>
            <p:nvPr/>
          </p:nvSpPr>
          <p:spPr bwMode="auto">
            <a:xfrm>
              <a:off x="18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0609" name="Text Box 14"/>
            <p:cNvSpPr txBox="1">
              <a:spLocks noChangeArrowheads="1"/>
            </p:cNvSpPr>
            <p:nvPr/>
          </p:nvSpPr>
          <p:spPr bwMode="auto">
            <a:xfrm>
              <a:off x="662" y="2713"/>
              <a:ext cx="1228"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Tenaga kerja lama</a:t>
              </a:r>
              <a:endParaRPr lang="en-AU" altLang="en-US" sz="2000">
                <a:latin typeface="Arial" pitchFamily="34" charset="0"/>
              </a:endParaRPr>
            </a:p>
          </p:txBody>
        </p:sp>
      </p:grpSp>
      <p:grpSp>
        <p:nvGrpSpPr>
          <p:cNvPr id="132111" name="Group 15"/>
          <p:cNvGrpSpPr>
            <a:grpSpLocks/>
          </p:cNvGrpSpPr>
          <p:nvPr/>
        </p:nvGrpSpPr>
        <p:grpSpPr bwMode="auto">
          <a:xfrm>
            <a:off x="885826" y="3973117"/>
            <a:ext cx="2212975" cy="923924"/>
            <a:chOff x="558" y="3433"/>
            <a:chExt cx="1394" cy="776"/>
          </a:xfrm>
        </p:grpSpPr>
        <p:sp>
          <p:nvSpPr>
            <p:cNvPr id="110606" name="Text Box 16"/>
            <p:cNvSpPr txBox="1">
              <a:spLocks noChangeArrowheads="1"/>
            </p:cNvSpPr>
            <p:nvPr/>
          </p:nvSpPr>
          <p:spPr bwMode="auto">
            <a:xfrm>
              <a:off x="1742" y="352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0607" name="Text Box 17"/>
            <p:cNvSpPr txBox="1">
              <a:spLocks noChangeArrowheads="1"/>
            </p:cNvSpPr>
            <p:nvPr/>
          </p:nvSpPr>
          <p:spPr bwMode="auto">
            <a:xfrm>
              <a:off x="558" y="3433"/>
              <a:ext cx="1240"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Tenaga kerja baru</a:t>
              </a:r>
              <a:endParaRPr lang="en-AU" altLang="en-US" sz="2000">
                <a:latin typeface="Arial" pitchFamily="34" charset="0"/>
              </a:endParaRPr>
            </a:p>
          </p:txBody>
        </p:sp>
      </p:grpSp>
      <p:sp>
        <p:nvSpPr>
          <p:cNvPr id="110599" name="Rectangle 18"/>
          <p:cNvSpPr>
            <a:spLocks noChangeArrowheads="1"/>
          </p:cNvSpPr>
          <p:nvPr/>
        </p:nvSpPr>
        <p:spPr bwMode="auto">
          <a:xfrm>
            <a:off x="5157788" y="3228976"/>
            <a:ext cx="248497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.25 </a:t>
            </a:r>
            <a:r>
              <a:rPr lang="en-AU" altLang="en-US" sz="2000" smtClean="0">
                <a:latin typeface="Arial" pitchFamily="34" charset="0"/>
              </a:rPr>
              <a:t>judul/jam kerja</a:t>
            </a:r>
            <a:endParaRPr lang="en-AU" altLang="en-US" sz="2000">
              <a:latin typeface="Arial" pitchFamily="34" charset="0"/>
            </a:endParaRPr>
          </a:p>
        </p:txBody>
      </p:sp>
      <p:grpSp>
        <p:nvGrpSpPr>
          <p:cNvPr id="132115" name="Group 19"/>
          <p:cNvGrpSpPr>
            <a:grpSpLocks/>
          </p:cNvGrpSpPr>
          <p:nvPr/>
        </p:nvGrpSpPr>
        <p:grpSpPr bwMode="auto">
          <a:xfrm>
            <a:off x="636588" y="1800225"/>
            <a:ext cx="4360862" cy="2902743"/>
            <a:chOff x="401" y="1608"/>
            <a:chExt cx="2747" cy="2438"/>
          </a:xfrm>
        </p:grpSpPr>
        <p:grpSp>
          <p:nvGrpSpPr>
            <p:cNvPr id="110601" name="Group 20"/>
            <p:cNvGrpSpPr>
              <a:grpSpLocks/>
            </p:cNvGrpSpPr>
            <p:nvPr/>
          </p:nvGrpSpPr>
          <p:grpSpPr bwMode="auto">
            <a:xfrm>
              <a:off x="1988" y="3322"/>
              <a:ext cx="1160" cy="724"/>
              <a:chOff x="2540" y="3322"/>
              <a:chExt cx="1160" cy="724"/>
            </a:xfrm>
          </p:grpSpPr>
          <p:sp>
            <p:nvSpPr>
              <p:cNvPr id="110604" name="Text Box 21"/>
              <p:cNvSpPr txBox="1">
                <a:spLocks noChangeArrowheads="1"/>
              </p:cNvSpPr>
              <p:nvPr/>
            </p:nvSpPr>
            <p:spPr bwMode="auto">
              <a:xfrm>
                <a:off x="2624" y="3322"/>
                <a:ext cx="988"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14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32 </a:t>
                </a:r>
                <a:r>
                  <a:rPr lang="en-AU" altLang="en-US" sz="2000" smtClean="0">
                    <a:latin typeface="Arial" pitchFamily="34" charset="0"/>
                  </a:rPr>
                  <a:t>jam kerja</a:t>
                </a:r>
                <a:endParaRPr lang="en-AU" altLang="en-US" sz="2000">
                  <a:latin typeface="Arial" pitchFamily="34" charset="0"/>
                </a:endParaRPr>
              </a:p>
            </p:txBody>
          </p:sp>
          <p:sp>
            <p:nvSpPr>
              <p:cNvPr id="110605" name="Line 22"/>
              <p:cNvSpPr>
                <a:spLocks noChangeShapeType="1"/>
              </p:cNvSpPr>
              <p:nvPr/>
            </p:nvSpPr>
            <p:spPr bwMode="auto">
              <a:xfrm>
                <a:off x="2540" y="367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0602" name="Freeform 23"/>
            <p:cNvSpPr>
              <a:spLocks/>
            </p:cNvSpPr>
            <p:nvPr/>
          </p:nvSpPr>
          <p:spPr bwMode="auto">
            <a:xfrm>
              <a:off x="401" y="1608"/>
              <a:ext cx="1575" cy="2192"/>
            </a:xfrm>
            <a:custGeom>
              <a:avLst/>
              <a:gdLst>
                <a:gd name="T0" fmla="*/ 727 w 1575"/>
                <a:gd name="T1" fmla="*/ 0 h 2192"/>
                <a:gd name="T2" fmla="*/ 79 w 1575"/>
                <a:gd name="T3" fmla="*/ 784 h 2192"/>
                <a:gd name="T4" fmla="*/ 255 w 1575"/>
                <a:gd name="T5" fmla="*/ 1808 h 2192"/>
                <a:gd name="T6" fmla="*/ 1575 w 1575"/>
                <a:gd name="T7" fmla="*/ 2192 h 2192"/>
                <a:gd name="T8" fmla="*/ 0 60000 65536"/>
                <a:gd name="T9" fmla="*/ 0 60000 65536"/>
                <a:gd name="T10" fmla="*/ 0 60000 65536"/>
                <a:gd name="T11" fmla="*/ 0 60000 65536"/>
                <a:gd name="T12" fmla="*/ 0 w 1575"/>
                <a:gd name="T13" fmla="*/ 0 h 2192"/>
                <a:gd name="T14" fmla="*/ 1575 w 1575"/>
                <a:gd name="T15" fmla="*/ 2192 h 2192"/>
              </a:gdLst>
              <a:ahLst/>
              <a:cxnLst>
                <a:cxn ang="T8">
                  <a:pos x="T0" y="T1"/>
                </a:cxn>
                <a:cxn ang="T9">
                  <a:pos x="T2" y="T3"/>
                </a:cxn>
                <a:cxn ang="T10">
                  <a:pos x="T4" y="T5"/>
                </a:cxn>
                <a:cxn ang="T11">
                  <a:pos x="T6" y="T7"/>
                </a:cxn>
              </a:cxnLst>
              <a:rect l="T12" t="T13" r="T14" b="T15"/>
              <a:pathLst>
                <a:path w="1575" h="2192">
                  <a:moveTo>
                    <a:pt x="727" y="0"/>
                  </a:moveTo>
                  <a:cubicBezTo>
                    <a:pt x="619" y="131"/>
                    <a:pt x="158" y="483"/>
                    <a:pt x="79" y="784"/>
                  </a:cubicBezTo>
                  <a:cubicBezTo>
                    <a:pt x="0" y="1085"/>
                    <a:pt x="6" y="1573"/>
                    <a:pt x="255" y="1808"/>
                  </a:cubicBezTo>
                  <a:cubicBezTo>
                    <a:pt x="504" y="2043"/>
                    <a:pt x="1300" y="2112"/>
                    <a:pt x="1575" y="2192"/>
                  </a:cubicBezTo>
                </a:path>
              </a:pathLst>
            </a:custGeom>
            <a:noFill/>
            <a:ln w="57150" cmpd="sng">
              <a:solidFill>
                <a:srgbClr val="D3332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0603" name="Line 24"/>
            <p:cNvSpPr>
              <a:spLocks noChangeShapeType="1"/>
            </p:cNvSpPr>
            <p:nvPr/>
          </p:nvSpPr>
          <p:spPr bwMode="auto">
            <a:xfrm>
              <a:off x="1104" y="2384"/>
              <a:ext cx="928" cy="1016"/>
            </a:xfrm>
            <a:prstGeom prst="line">
              <a:avLst/>
            </a:prstGeom>
            <a:noFill/>
            <a:ln w="57150">
              <a:solidFill>
                <a:srgbClr val="D3332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ransition spd="med">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132111"/>
                                        </p:tgtEl>
                                        <p:attrNameLst>
                                          <p:attrName>style.visibility</p:attrName>
                                        </p:attrNameLst>
                                      </p:cBhvr>
                                      <p:to>
                                        <p:strVal val="visible"/>
                                      </p:to>
                                    </p:set>
                                    <p:animEffect transition="in" filter="strips(downRight)">
                                      <p:cBhvr>
                                        <p:cTn id="7" dur="1000"/>
                                        <p:tgtEl>
                                          <p:spTgt spid="1321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32115"/>
                                        </p:tgtEl>
                                        <p:attrNameLst>
                                          <p:attrName>style.visibility</p:attrName>
                                        </p:attrNameLst>
                                      </p:cBhvr>
                                      <p:to>
                                        <p:strVal val="visible"/>
                                      </p:to>
                                    </p:set>
                                    <p:animEffect transition="in" filter="strips(downRight)">
                                      <p:cBhvr>
                                        <p:cTn id="12" dur="1000"/>
                                        <p:tgtEl>
                                          <p:spTgt spid="132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85800" y="326231"/>
            <a:ext cx="7772400" cy="657225"/>
          </a:xfrm>
        </p:spPr>
        <p:txBody>
          <a:bodyPr>
            <a:normAutofit fontScale="90000"/>
          </a:bodyPr>
          <a:lstStyle/>
          <a:p>
            <a:r>
              <a:rPr lang="en-AU" altLang="en-US">
                <a:latin typeface="Arial" pitchFamily="34" charset="0"/>
                <a:cs typeface="Arial" pitchFamily="34" charset="0"/>
              </a:rPr>
              <a:t>Produktivitas Judul Collins</a:t>
            </a:r>
            <a:endParaRPr lang="en-AU" altLang="en-US" smtClean="0">
              <a:latin typeface="Arial" pitchFamily="34" charset="0"/>
              <a:cs typeface="Arial" pitchFamily="34" charset="0"/>
            </a:endParaRPr>
          </a:p>
        </p:txBody>
      </p:sp>
      <p:grpSp>
        <p:nvGrpSpPr>
          <p:cNvPr id="112642" name="Group 3"/>
          <p:cNvGrpSpPr>
            <a:grpSpLocks/>
          </p:cNvGrpSpPr>
          <p:nvPr/>
        </p:nvGrpSpPr>
        <p:grpSpPr bwMode="auto">
          <a:xfrm>
            <a:off x="492126" y="1096566"/>
            <a:ext cx="7821614" cy="1079897"/>
            <a:chOff x="310" y="1017"/>
            <a:chExt cx="4927" cy="907"/>
          </a:xfrm>
        </p:grpSpPr>
        <p:sp>
          <p:nvSpPr>
            <p:cNvPr id="112662" name="Text Box 4"/>
            <p:cNvSpPr txBox="1">
              <a:spLocks noChangeArrowheads="1"/>
            </p:cNvSpPr>
            <p:nvPr/>
          </p:nvSpPr>
          <p:spPr bwMode="auto">
            <a:xfrm>
              <a:off x="526" y="1329"/>
              <a:ext cx="4711"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bekerja 8 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biaya overhead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12663" name="Text Box 5"/>
            <p:cNvSpPr txBox="1">
              <a:spLocks noChangeArrowheads="1"/>
            </p:cNvSpPr>
            <p:nvPr/>
          </p:nvSpPr>
          <p:spPr bwMode="auto">
            <a:xfrm>
              <a:off x="310" y="1017"/>
              <a:ext cx="137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12643" name="Group 6"/>
          <p:cNvGrpSpPr>
            <a:grpSpLocks/>
          </p:cNvGrpSpPr>
          <p:nvPr/>
        </p:nvGrpSpPr>
        <p:grpSpPr bwMode="auto">
          <a:xfrm>
            <a:off x="492126" y="2068116"/>
            <a:ext cx="7821614" cy="771525"/>
            <a:chOff x="310" y="1833"/>
            <a:chExt cx="4927" cy="648"/>
          </a:xfrm>
        </p:grpSpPr>
        <p:sp>
          <p:nvSpPr>
            <p:cNvPr id="112660" name="Text Box 7"/>
            <p:cNvSpPr txBox="1">
              <a:spLocks noChangeArrowheads="1"/>
            </p:cNvSpPr>
            <p:nvPr/>
          </p:nvSpPr>
          <p:spPr bwMode="auto">
            <a:xfrm>
              <a:off x="526" y="2145"/>
              <a:ext cx="4711"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a:latin typeface="Arial" pitchFamily="34" charset="0"/>
                  <a:ea typeface="MS PGothic" pitchFamily="34" charset="-128"/>
                </a:rPr>
                <a:t>14 </a:t>
              </a:r>
              <a:r>
                <a:rPr lang="en-AU" altLang="en-US" sz="2000" smtClean="0">
                  <a:latin typeface="Arial" pitchFamily="34" charset="0"/>
                  <a:ea typeface="MS PGothic" pitchFamily="34" charset="-128"/>
                </a:rPr>
                <a:t>judul/hari</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biaya overhead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800/hari</a:t>
              </a:r>
              <a:endParaRPr lang="en-AU" altLang="en-US" sz="2000">
                <a:latin typeface="Arial" pitchFamily="34" charset="0"/>
                <a:ea typeface="MS PGothic" pitchFamily="34" charset="-128"/>
              </a:endParaRPr>
            </a:p>
          </p:txBody>
        </p:sp>
        <p:sp>
          <p:nvSpPr>
            <p:cNvPr id="112661" name="Text Box 8"/>
            <p:cNvSpPr txBox="1">
              <a:spLocks noChangeArrowheads="1"/>
            </p:cNvSpPr>
            <p:nvPr/>
          </p:nvSpPr>
          <p:spPr bwMode="auto">
            <a:xfrm>
              <a:off x="310" y="1833"/>
              <a:ext cx="131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Baru:</a:t>
              </a:r>
              <a:endParaRPr lang="en-AU" altLang="en-US" sz="2400" b="1">
                <a:solidFill>
                  <a:srgbClr val="FFFF00"/>
                </a:solidFill>
                <a:latin typeface="Arial" pitchFamily="34" charset="0"/>
              </a:endParaRPr>
            </a:p>
          </p:txBody>
        </p:sp>
      </p:grpSp>
      <p:grpSp>
        <p:nvGrpSpPr>
          <p:cNvPr id="112644" name="Group 9"/>
          <p:cNvGrpSpPr>
            <a:grpSpLocks/>
          </p:cNvGrpSpPr>
          <p:nvPr/>
        </p:nvGrpSpPr>
        <p:grpSpPr bwMode="auto">
          <a:xfrm>
            <a:off x="1050926" y="2983707"/>
            <a:ext cx="6591302" cy="1054894"/>
            <a:chOff x="662" y="2602"/>
            <a:chExt cx="4152" cy="886"/>
          </a:xfrm>
        </p:grpSpPr>
        <p:grpSp>
          <p:nvGrpSpPr>
            <p:cNvPr id="112653" name="Group 10"/>
            <p:cNvGrpSpPr>
              <a:grpSpLocks/>
            </p:cNvGrpSpPr>
            <p:nvPr/>
          </p:nvGrpSpPr>
          <p:grpSpPr bwMode="auto">
            <a:xfrm>
              <a:off x="2076" y="2602"/>
              <a:ext cx="1160" cy="724"/>
              <a:chOff x="2490" y="3298"/>
              <a:chExt cx="1160" cy="724"/>
            </a:xfrm>
          </p:grpSpPr>
          <p:sp>
            <p:nvSpPr>
              <p:cNvPr id="112658" name="Text Box 11"/>
              <p:cNvSpPr txBox="1">
                <a:spLocks noChangeArrowheads="1"/>
              </p:cNvSpPr>
              <p:nvPr/>
            </p:nvSpPr>
            <p:spPr bwMode="auto">
              <a:xfrm>
                <a:off x="2572" y="3298"/>
                <a:ext cx="996"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32 </a:t>
                </a:r>
                <a:r>
                  <a:rPr lang="en-AU" altLang="en-US" sz="2000" smtClean="0">
                    <a:latin typeface="Arial" pitchFamily="34" charset="0"/>
                  </a:rPr>
                  <a:t>jam kerja</a:t>
                </a:r>
                <a:endParaRPr lang="en-AU" altLang="en-US" sz="2000">
                  <a:latin typeface="Arial" pitchFamily="34" charset="0"/>
                </a:endParaRPr>
              </a:p>
            </p:txBody>
          </p:sp>
          <p:sp>
            <p:nvSpPr>
              <p:cNvPr id="112659" name="Line 12"/>
              <p:cNvSpPr>
                <a:spLocks noChangeShapeType="1"/>
              </p:cNvSpPr>
              <p:nvPr/>
            </p:nvSpPr>
            <p:spPr bwMode="auto">
              <a:xfrm>
                <a:off x="2490" y="3648"/>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grpSp>
        <p:grpSp>
          <p:nvGrpSpPr>
            <p:cNvPr id="112654" name="Group 13"/>
            <p:cNvGrpSpPr>
              <a:grpSpLocks/>
            </p:cNvGrpSpPr>
            <p:nvPr/>
          </p:nvGrpSpPr>
          <p:grpSpPr bwMode="auto">
            <a:xfrm>
              <a:off x="662" y="2713"/>
              <a:ext cx="1378" cy="775"/>
              <a:chOff x="662" y="2713"/>
              <a:chExt cx="1378" cy="775"/>
            </a:xfrm>
          </p:grpSpPr>
          <p:sp>
            <p:nvSpPr>
              <p:cNvPr id="112656" name="Text Box 14"/>
              <p:cNvSpPr txBox="1">
                <a:spLocks noChangeArrowheads="1"/>
              </p:cNvSpPr>
              <p:nvPr/>
            </p:nvSpPr>
            <p:spPr bwMode="auto">
              <a:xfrm>
                <a:off x="18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2657" name="Text Box 15"/>
              <p:cNvSpPr txBox="1">
                <a:spLocks noChangeArrowheads="1"/>
              </p:cNvSpPr>
              <p:nvPr/>
            </p:nvSpPr>
            <p:spPr bwMode="auto">
              <a:xfrm>
                <a:off x="662" y="2713"/>
                <a:ext cx="1228" cy="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Tenaga kerja lama</a:t>
                </a:r>
                <a:endParaRPr lang="en-AU" altLang="en-US" sz="2000">
                  <a:latin typeface="Arial" pitchFamily="34" charset="0"/>
                </a:endParaRPr>
              </a:p>
            </p:txBody>
          </p:sp>
        </p:grpSp>
        <p:sp>
          <p:nvSpPr>
            <p:cNvPr id="112655" name="Rectangle 16"/>
            <p:cNvSpPr>
              <a:spLocks noChangeArrowheads="1"/>
            </p:cNvSpPr>
            <p:nvPr/>
          </p:nvSpPr>
          <p:spPr bwMode="auto">
            <a:xfrm>
              <a:off x="3249" y="2808"/>
              <a:ext cx="156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.25 </a:t>
              </a:r>
              <a:r>
                <a:rPr lang="en-AU" altLang="en-US" sz="2000" smtClean="0">
                  <a:latin typeface="Arial" pitchFamily="34" charset="0"/>
                </a:rPr>
                <a:t>judul/jam kerja</a:t>
              </a:r>
              <a:endParaRPr lang="en-AU" altLang="en-US" sz="2000">
                <a:latin typeface="Arial" pitchFamily="34" charset="0"/>
              </a:endParaRPr>
            </a:p>
          </p:txBody>
        </p:sp>
      </p:grpSp>
      <p:grpSp>
        <p:nvGrpSpPr>
          <p:cNvPr id="112645" name="Group 17"/>
          <p:cNvGrpSpPr>
            <a:grpSpLocks/>
          </p:cNvGrpSpPr>
          <p:nvPr/>
        </p:nvGrpSpPr>
        <p:grpSpPr bwMode="auto">
          <a:xfrm>
            <a:off x="885826" y="3840957"/>
            <a:ext cx="6897688" cy="1054894"/>
            <a:chOff x="558" y="3322"/>
            <a:chExt cx="4345" cy="886"/>
          </a:xfrm>
        </p:grpSpPr>
        <p:grpSp>
          <p:nvGrpSpPr>
            <p:cNvPr id="112646" name="Group 18"/>
            <p:cNvGrpSpPr>
              <a:grpSpLocks/>
            </p:cNvGrpSpPr>
            <p:nvPr/>
          </p:nvGrpSpPr>
          <p:grpSpPr bwMode="auto">
            <a:xfrm>
              <a:off x="1988" y="3322"/>
              <a:ext cx="1160" cy="724"/>
              <a:chOff x="2540" y="3322"/>
              <a:chExt cx="1160" cy="724"/>
            </a:xfrm>
          </p:grpSpPr>
          <p:sp>
            <p:nvSpPr>
              <p:cNvPr id="112651" name="Text Box 19"/>
              <p:cNvSpPr txBox="1">
                <a:spLocks noChangeArrowheads="1"/>
              </p:cNvSpPr>
              <p:nvPr/>
            </p:nvSpPr>
            <p:spPr bwMode="auto">
              <a:xfrm>
                <a:off x="2624" y="3322"/>
                <a:ext cx="988"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14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32 </a:t>
                </a:r>
                <a:r>
                  <a:rPr lang="en-AU" altLang="en-US" sz="2000" smtClean="0">
                    <a:latin typeface="Arial" pitchFamily="34" charset="0"/>
                  </a:rPr>
                  <a:t>jam kerja</a:t>
                </a:r>
                <a:endParaRPr lang="en-AU" altLang="en-US" sz="2000">
                  <a:latin typeface="Arial" pitchFamily="34" charset="0"/>
                </a:endParaRPr>
              </a:p>
            </p:txBody>
          </p:sp>
          <p:sp>
            <p:nvSpPr>
              <p:cNvPr id="112652" name="Line 20"/>
              <p:cNvSpPr>
                <a:spLocks noChangeShapeType="1"/>
              </p:cNvSpPr>
              <p:nvPr/>
            </p:nvSpPr>
            <p:spPr bwMode="auto">
              <a:xfrm>
                <a:off x="2540" y="367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grpSp>
        <p:grpSp>
          <p:nvGrpSpPr>
            <p:cNvPr id="112647" name="Group 21"/>
            <p:cNvGrpSpPr>
              <a:grpSpLocks/>
            </p:cNvGrpSpPr>
            <p:nvPr/>
          </p:nvGrpSpPr>
          <p:grpSpPr bwMode="auto">
            <a:xfrm>
              <a:off x="558" y="3433"/>
              <a:ext cx="1394" cy="775"/>
              <a:chOff x="558" y="3433"/>
              <a:chExt cx="1394" cy="775"/>
            </a:xfrm>
          </p:grpSpPr>
          <p:sp>
            <p:nvSpPr>
              <p:cNvPr id="112649" name="Text Box 22"/>
              <p:cNvSpPr txBox="1">
                <a:spLocks noChangeArrowheads="1"/>
              </p:cNvSpPr>
              <p:nvPr/>
            </p:nvSpPr>
            <p:spPr bwMode="auto">
              <a:xfrm>
                <a:off x="1742" y="352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2650" name="Text Box 23"/>
              <p:cNvSpPr txBox="1">
                <a:spLocks noChangeArrowheads="1"/>
              </p:cNvSpPr>
              <p:nvPr/>
            </p:nvSpPr>
            <p:spPr bwMode="auto">
              <a:xfrm>
                <a:off x="558" y="3433"/>
                <a:ext cx="1240" cy="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Tenaga kerja baru</a:t>
                </a:r>
                <a:endParaRPr lang="en-AU" altLang="en-US" sz="2000">
                  <a:latin typeface="Arial" pitchFamily="34" charset="0"/>
                </a:endParaRPr>
              </a:p>
            </p:txBody>
          </p:sp>
        </p:grpSp>
        <p:sp>
          <p:nvSpPr>
            <p:cNvPr id="112648" name="Text Box 24"/>
            <p:cNvSpPr txBox="1">
              <a:spLocks noChangeArrowheads="1"/>
            </p:cNvSpPr>
            <p:nvPr/>
          </p:nvSpPr>
          <p:spPr bwMode="auto">
            <a:xfrm>
              <a:off x="3158" y="3521"/>
              <a:ext cx="174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.4375 </a:t>
              </a:r>
              <a:r>
                <a:rPr lang="en-AU" altLang="en-US" sz="2000" smtClean="0">
                  <a:latin typeface="Arial" pitchFamily="34" charset="0"/>
                </a:rPr>
                <a:t>judul/jam kerja</a:t>
              </a:r>
              <a:endParaRPr lang="en-AU" altLang="en-US" sz="2000">
                <a:latin typeface="Arial" pitchFamily="34" charset="0"/>
              </a:endParaRPr>
            </a:p>
          </p:txBody>
        </p:sp>
      </p:grpSp>
    </p:spTree>
  </p:cSld>
  <p:clrMapOvr>
    <a:masterClrMapping/>
  </p:clrMapOvr>
  <p:transition spd="med">
    <p:strips dir="rd"/>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Produktivitas Judul Collins</a:t>
            </a:r>
          </a:p>
        </p:txBody>
      </p:sp>
      <p:grpSp>
        <p:nvGrpSpPr>
          <p:cNvPr id="114690" name="Group 3"/>
          <p:cNvGrpSpPr>
            <a:grpSpLocks/>
          </p:cNvGrpSpPr>
          <p:nvPr/>
        </p:nvGrpSpPr>
        <p:grpSpPr bwMode="auto">
          <a:xfrm>
            <a:off x="492126" y="1096566"/>
            <a:ext cx="7192963" cy="1079897"/>
            <a:chOff x="310" y="1017"/>
            <a:chExt cx="4531" cy="907"/>
          </a:xfrm>
        </p:grpSpPr>
        <p:sp>
          <p:nvSpPr>
            <p:cNvPr id="114704" name="Text Box 4"/>
            <p:cNvSpPr txBox="1">
              <a:spLocks noChangeArrowheads="1"/>
            </p:cNvSpPr>
            <p:nvPr/>
          </p:nvSpPr>
          <p:spPr bwMode="auto">
            <a:xfrm>
              <a:off x="526" y="1329"/>
              <a:ext cx="4315"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kerja </a:t>
              </a:r>
              <a:r>
                <a:rPr lang="en-AU" altLang="en-US" sz="2000">
                  <a:latin typeface="Arial" pitchFamily="34" charset="0"/>
                  <a:ea typeface="MS PGothic" pitchFamily="34" charset="-128"/>
                </a:rPr>
                <a:t>8 </a:t>
              </a:r>
              <a:r>
                <a:rPr lang="en-AU" altLang="en-US" sz="2000" smtClean="0">
                  <a:latin typeface="Arial" pitchFamily="34" charset="0"/>
                  <a:ea typeface="MS PGothic" pitchFamily="34" charset="-128"/>
                </a:rPr>
                <a:t>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 </a:t>
              </a:r>
              <a:r>
                <a:rPr lang="en-AU" altLang="en-US" sz="2000">
                  <a:latin typeface="Arial" pitchFamily="34" charset="0"/>
                  <a:ea typeface="MS PGothic" pitchFamily="34" charset="-128"/>
                </a:rPr>
                <a:t>$</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O</a:t>
              </a:r>
              <a:r>
                <a:rPr lang="en-AU" altLang="en-US" sz="2000" smtClean="0">
                  <a:latin typeface="Arial" pitchFamily="34" charset="0"/>
                  <a:ea typeface="MS PGothic" pitchFamily="34" charset="-128"/>
                </a:rPr>
                <a:t>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14705" name="Text Box 5"/>
            <p:cNvSpPr txBox="1">
              <a:spLocks noChangeArrowheads="1"/>
            </p:cNvSpPr>
            <p:nvPr/>
          </p:nvSpPr>
          <p:spPr bwMode="auto">
            <a:xfrm>
              <a:off x="310" y="1017"/>
              <a:ext cx="137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14691" name="Group 6"/>
          <p:cNvGrpSpPr>
            <a:grpSpLocks/>
          </p:cNvGrpSpPr>
          <p:nvPr/>
        </p:nvGrpSpPr>
        <p:grpSpPr bwMode="auto">
          <a:xfrm>
            <a:off x="492126" y="2068116"/>
            <a:ext cx="7192963" cy="771525"/>
            <a:chOff x="310" y="1833"/>
            <a:chExt cx="4531" cy="648"/>
          </a:xfrm>
        </p:grpSpPr>
        <p:sp>
          <p:nvSpPr>
            <p:cNvPr id="114702" name="Text Box 7"/>
            <p:cNvSpPr txBox="1">
              <a:spLocks noChangeArrowheads="1"/>
            </p:cNvSpPr>
            <p:nvPr/>
          </p:nvSpPr>
          <p:spPr bwMode="auto">
            <a:xfrm>
              <a:off x="526" y="2145"/>
              <a:ext cx="431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a:latin typeface="Arial" pitchFamily="34" charset="0"/>
                  <a:ea typeface="MS PGothic" pitchFamily="34" charset="-128"/>
                </a:rPr>
                <a:t>14 </a:t>
              </a:r>
              <a:r>
                <a:rPr lang="en-AU" altLang="en-US" sz="2000" smtClean="0">
                  <a:latin typeface="Arial" pitchFamily="34" charset="0"/>
                  <a:ea typeface="MS PGothic" pitchFamily="34" charset="-128"/>
                </a:rPr>
                <a:t>judul/hari</a:t>
              </a:r>
              <a:r>
                <a:rPr lang="en-AU" altLang="en-US" sz="2000">
                  <a:latin typeface="Arial" pitchFamily="34" charset="0"/>
                  <a:ea typeface="MS PGothic" pitchFamily="34" charset="-128"/>
                </a:rPr>
                <a:t>	 Overhead = $</a:t>
              </a:r>
              <a:r>
                <a:rPr lang="en-AU" altLang="en-US" sz="2000" smtClean="0">
                  <a:latin typeface="Arial" pitchFamily="34" charset="0"/>
                  <a:ea typeface="MS PGothic" pitchFamily="34" charset="-128"/>
                </a:rPr>
                <a:t>800/hari</a:t>
              </a:r>
              <a:endParaRPr lang="en-AU" altLang="en-US" sz="2000">
                <a:latin typeface="Arial" pitchFamily="34" charset="0"/>
                <a:ea typeface="MS PGothic" pitchFamily="34" charset="-128"/>
              </a:endParaRPr>
            </a:p>
          </p:txBody>
        </p:sp>
        <p:sp>
          <p:nvSpPr>
            <p:cNvPr id="114703" name="Text Box 8"/>
            <p:cNvSpPr txBox="1">
              <a:spLocks noChangeArrowheads="1"/>
            </p:cNvSpPr>
            <p:nvPr/>
          </p:nvSpPr>
          <p:spPr bwMode="auto">
            <a:xfrm>
              <a:off x="310" y="1833"/>
              <a:ext cx="131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Baru:</a:t>
              </a:r>
              <a:endParaRPr lang="en-AU" altLang="en-US" sz="2400" b="1">
                <a:solidFill>
                  <a:srgbClr val="FFFF00"/>
                </a:solidFill>
                <a:latin typeface="Arial" pitchFamily="34" charset="0"/>
              </a:endParaRPr>
            </a:p>
          </p:txBody>
        </p:sp>
      </p:grpSp>
      <p:grpSp>
        <p:nvGrpSpPr>
          <p:cNvPr id="136201" name="Group 9"/>
          <p:cNvGrpSpPr>
            <a:grpSpLocks/>
          </p:cNvGrpSpPr>
          <p:nvPr/>
        </p:nvGrpSpPr>
        <p:grpSpPr bwMode="auto">
          <a:xfrm>
            <a:off x="847726" y="3115868"/>
            <a:ext cx="2708275" cy="646509"/>
            <a:chOff x="534" y="2713"/>
            <a:chExt cx="1706" cy="543"/>
          </a:xfrm>
        </p:grpSpPr>
        <p:sp>
          <p:nvSpPr>
            <p:cNvPr id="114700" name="Text Box 10"/>
            <p:cNvSpPr txBox="1">
              <a:spLocks noChangeArrowheads="1"/>
            </p:cNvSpPr>
            <p:nvPr/>
          </p:nvSpPr>
          <p:spPr bwMode="auto">
            <a:xfrm>
              <a:off x="20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4701" name="Text Box 11"/>
            <p:cNvSpPr txBox="1">
              <a:spLocks noChangeArrowheads="1"/>
            </p:cNvSpPr>
            <p:nvPr/>
          </p:nvSpPr>
          <p:spPr bwMode="auto">
            <a:xfrm>
              <a:off x="534" y="2713"/>
              <a:ext cx="1551"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Multifaktor lama</a:t>
              </a:r>
              <a:endParaRPr lang="en-AU" altLang="en-US" sz="2000">
                <a:latin typeface="Arial" pitchFamily="34" charset="0"/>
              </a:endParaRPr>
            </a:p>
          </p:txBody>
        </p:sp>
      </p:grpSp>
      <p:grpSp>
        <p:nvGrpSpPr>
          <p:cNvPr id="136204" name="Group 12"/>
          <p:cNvGrpSpPr>
            <a:grpSpLocks/>
          </p:cNvGrpSpPr>
          <p:nvPr/>
        </p:nvGrpSpPr>
        <p:grpSpPr bwMode="auto">
          <a:xfrm>
            <a:off x="2660650" y="1685925"/>
            <a:ext cx="4610100" cy="2159793"/>
            <a:chOff x="1676" y="1512"/>
            <a:chExt cx="2904" cy="1814"/>
          </a:xfrm>
        </p:grpSpPr>
        <p:grpSp>
          <p:nvGrpSpPr>
            <p:cNvPr id="114694" name="Group 13"/>
            <p:cNvGrpSpPr>
              <a:grpSpLocks/>
            </p:cNvGrpSpPr>
            <p:nvPr/>
          </p:nvGrpSpPr>
          <p:grpSpPr bwMode="auto">
            <a:xfrm>
              <a:off x="2268" y="2602"/>
              <a:ext cx="1160" cy="724"/>
              <a:chOff x="2268" y="2602"/>
              <a:chExt cx="1160" cy="724"/>
            </a:xfrm>
          </p:grpSpPr>
          <p:sp>
            <p:nvSpPr>
              <p:cNvPr id="114698" name="Text Box 14"/>
              <p:cNvSpPr txBox="1">
                <a:spLocks noChangeArrowheads="1"/>
              </p:cNvSpPr>
              <p:nvPr/>
            </p:nvSpPr>
            <p:spPr bwMode="auto">
              <a:xfrm>
                <a:off x="2383" y="2602"/>
                <a:ext cx="928"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$640 + 400</a:t>
                </a:r>
              </a:p>
            </p:txBody>
          </p:sp>
          <p:sp>
            <p:nvSpPr>
              <p:cNvPr id="114699" name="Line 15"/>
              <p:cNvSpPr>
                <a:spLocks noChangeShapeType="1"/>
              </p:cNvSpPr>
              <p:nvPr/>
            </p:nvSpPr>
            <p:spPr bwMode="auto">
              <a:xfrm>
                <a:off x="2268" y="295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4695" name="Freeform 16"/>
            <p:cNvSpPr>
              <a:spLocks/>
            </p:cNvSpPr>
            <p:nvPr/>
          </p:nvSpPr>
          <p:spPr bwMode="auto">
            <a:xfrm>
              <a:off x="2824" y="1512"/>
              <a:ext cx="360" cy="1152"/>
            </a:xfrm>
            <a:custGeom>
              <a:avLst/>
              <a:gdLst>
                <a:gd name="T0" fmla="*/ 360 w 360"/>
                <a:gd name="T1" fmla="*/ 0 h 1152"/>
                <a:gd name="T2" fmla="*/ 72 w 360"/>
                <a:gd name="T3" fmla="*/ 320 h 1152"/>
                <a:gd name="T4" fmla="*/ 0 w 360"/>
                <a:gd name="T5" fmla="*/ 1152 h 1152"/>
                <a:gd name="T6" fmla="*/ 0 60000 65536"/>
                <a:gd name="T7" fmla="*/ 0 60000 65536"/>
                <a:gd name="T8" fmla="*/ 0 60000 65536"/>
                <a:gd name="T9" fmla="*/ 0 w 360"/>
                <a:gd name="T10" fmla="*/ 0 h 1152"/>
                <a:gd name="T11" fmla="*/ 360 w 360"/>
                <a:gd name="T12" fmla="*/ 1152 h 1152"/>
              </a:gdLst>
              <a:ahLst/>
              <a:cxnLst>
                <a:cxn ang="T6">
                  <a:pos x="T0" y="T1"/>
                </a:cxn>
                <a:cxn ang="T7">
                  <a:pos x="T2" y="T3"/>
                </a:cxn>
                <a:cxn ang="T8">
                  <a:pos x="T4" y="T5"/>
                </a:cxn>
              </a:cxnLst>
              <a:rect l="T9" t="T10" r="T11" b="T12"/>
              <a:pathLst>
                <a:path w="360" h="1152">
                  <a:moveTo>
                    <a:pt x="360" y="0"/>
                  </a:moveTo>
                  <a:cubicBezTo>
                    <a:pt x="246" y="64"/>
                    <a:pt x="132" y="128"/>
                    <a:pt x="72" y="320"/>
                  </a:cubicBezTo>
                  <a:cubicBezTo>
                    <a:pt x="12" y="512"/>
                    <a:pt x="6" y="832"/>
                    <a:pt x="0" y="1152"/>
                  </a:cubicBezTo>
                </a:path>
              </a:pathLst>
            </a:custGeom>
            <a:noFill/>
            <a:ln w="57150" cmpd="sng">
              <a:solidFill>
                <a:srgbClr val="D3332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4696" name="Freeform 17"/>
            <p:cNvSpPr>
              <a:spLocks/>
            </p:cNvSpPr>
            <p:nvPr/>
          </p:nvSpPr>
          <p:spPr bwMode="auto">
            <a:xfrm>
              <a:off x="1676" y="1816"/>
              <a:ext cx="620" cy="1256"/>
            </a:xfrm>
            <a:custGeom>
              <a:avLst/>
              <a:gdLst>
                <a:gd name="T0" fmla="*/ 364 w 620"/>
                <a:gd name="T1" fmla="*/ 0 h 1256"/>
                <a:gd name="T2" fmla="*/ 68 w 620"/>
                <a:gd name="T3" fmla="*/ 464 h 1256"/>
                <a:gd name="T4" fmla="*/ 92 w 620"/>
                <a:gd name="T5" fmla="*/ 1016 h 1256"/>
                <a:gd name="T6" fmla="*/ 620 w 620"/>
                <a:gd name="T7" fmla="*/ 1256 h 1256"/>
                <a:gd name="T8" fmla="*/ 0 60000 65536"/>
                <a:gd name="T9" fmla="*/ 0 60000 65536"/>
                <a:gd name="T10" fmla="*/ 0 60000 65536"/>
                <a:gd name="T11" fmla="*/ 0 60000 65536"/>
                <a:gd name="T12" fmla="*/ 0 w 620"/>
                <a:gd name="T13" fmla="*/ 0 h 1256"/>
                <a:gd name="T14" fmla="*/ 620 w 620"/>
                <a:gd name="T15" fmla="*/ 1256 h 1256"/>
              </a:gdLst>
              <a:ahLst/>
              <a:cxnLst>
                <a:cxn ang="T8">
                  <a:pos x="T0" y="T1"/>
                </a:cxn>
                <a:cxn ang="T9">
                  <a:pos x="T2" y="T3"/>
                </a:cxn>
                <a:cxn ang="T10">
                  <a:pos x="T4" y="T5"/>
                </a:cxn>
                <a:cxn ang="T11">
                  <a:pos x="T6" y="T7"/>
                </a:cxn>
              </a:cxnLst>
              <a:rect l="T12" t="T13" r="T14" b="T15"/>
              <a:pathLst>
                <a:path w="620" h="1256">
                  <a:moveTo>
                    <a:pt x="364" y="0"/>
                  </a:moveTo>
                  <a:cubicBezTo>
                    <a:pt x="230" y="142"/>
                    <a:pt x="113" y="295"/>
                    <a:pt x="68" y="464"/>
                  </a:cubicBezTo>
                  <a:cubicBezTo>
                    <a:pt x="23" y="633"/>
                    <a:pt x="0" y="884"/>
                    <a:pt x="92" y="1016"/>
                  </a:cubicBezTo>
                  <a:cubicBezTo>
                    <a:pt x="184" y="1148"/>
                    <a:pt x="510" y="1206"/>
                    <a:pt x="620" y="1256"/>
                  </a:cubicBezTo>
                </a:path>
              </a:pathLst>
            </a:custGeom>
            <a:noFill/>
            <a:ln w="57150" cmpd="sng">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4697" name="Freeform 18"/>
            <p:cNvSpPr>
              <a:spLocks/>
            </p:cNvSpPr>
            <p:nvPr/>
          </p:nvSpPr>
          <p:spPr bwMode="auto">
            <a:xfrm>
              <a:off x="3472" y="1864"/>
              <a:ext cx="1108" cy="1216"/>
            </a:xfrm>
            <a:custGeom>
              <a:avLst/>
              <a:gdLst>
                <a:gd name="T0" fmla="*/ 1108 w 1108"/>
                <a:gd name="T1" fmla="*/ 0 h 1216"/>
                <a:gd name="T2" fmla="*/ 992 w 1108"/>
                <a:gd name="T3" fmla="*/ 512 h 1216"/>
                <a:gd name="T4" fmla="*/ 664 w 1108"/>
                <a:gd name="T5" fmla="*/ 952 h 1216"/>
                <a:gd name="T6" fmla="*/ 0 w 1108"/>
                <a:gd name="T7" fmla="*/ 1216 h 1216"/>
                <a:gd name="T8" fmla="*/ 0 60000 65536"/>
                <a:gd name="T9" fmla="*/ 0 60000 65536"/>
                <a:gd name="T10" fmla="*/ 0 60000 65536"/>
                <a:gd name="T11" fmla="*/ 0 60000 65536"/>
                <a:gd name="T12" fmla="*/ 0 w 1108"/>
                <a:gd name="T13" fmla="*/ 0 h 1216"/>
                <a:gd name="T14" fmla="*/ 1108 w 1108"/>
                <a:gd name="T15" fmla="*/ 1216 h 1216"/>
              </a:gdLst>
              <a:ahLst/>
              <a:cxnLst>
                <a:cxn ang="T8">
                  <a:pos x="T0" y="T1"/>
                </a:cxn>
                <a:cxn ang="T9">
                  <a:pos x="T2" y="T3"/>
                </a:cxn>
                <a:cxn ang="T10">
                  <a:pos x="T4" y="T5"/>
                </a:cxn>
                <a:cxn ang="T11">
                  <a:pos x="T6" y="T7"/>
                </a:cxn>
              </a:cxnLst>
              <a:rect l="T12" t="T13" r="T14" b="T15"/>
              <a:pathLst>
                <a:path w="1108" h="1216">
                  <a:moveTo>
                    <a:pt x="1108" y="0"/>
                  </a:moveTo>
                  <a:cubicBezTo>
                    <a:pt x="1089" y="85"/>
                    <a:pt x="1066" y="353"/>
                    <a:pt x="992" y="512"/>
                  </a:cubicBezTo>
                  <a:cubicBezTo>
                    <a:pt x="918" y="671"/>
                    <a:pt x="829" y="835"/>
                    <a:pt x="664" y="952"/>
                  </a:cubicBezTo>
                  <a:cubicBezTo>
                    <a:pt x="499" y="1069"/>
                    <a:pt x="138" y="1161"/>
                    <a:pt x="0" y="1216"/>
                  </a:cubicBezTo>
                </a:path>
              </a:pathLst>
            </a:custGeom>
            <a:noFill/>
            <a:ln w="57150" cmpd="sng">
              <a:solidFill>
                <a:srgbClr val="D3332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36201"/>
                                        </p:tgtEl>
                                        <p:attrNameLst>
                                          <p:attrName>style.visibility</p:attrName>
                                        </p:attrNameLst>
                                      </p:cBhvr>
                                      <p:to>
                                        <p:strVal val="visible"/>
                                      </p:to>
                                    </p:set>
                                    <p:animEffect transition="in" filter="wipe(left)">
                                      <p:cBhvr>
                                        <p:cTn id="7" dur="1000"/>
                                        <p:tgtEl>
                                          <p:spTgt spid="1362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36204"/>
                                        </p:tgtEl>
                                        <p:attrNameLst>
                                          <p:attrName>style.visibility</p:attrName>
                                        </p:attrNameLst>
                                      </p:cBhvr>
                                      <p:to>
                                        <p:strVal val="visible"/>
                                      </p:to>
                                    </p:set>
                                    <p:animEffect transition="in" filter="wipe(up)">
                                      <p:cBhvr>
                                        <p:cTn id="12" dur="1000"/>
                                        <p:tgtEl>
                                          <p:spTgt spid="136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Produktivitas Judul Collins</a:t>
            </a:r>
          </a:p>
        </p:txBody>
      </p:sp>
      <p:grpSp>
        <p:nvGrpSpPr>
          <p:cNvPr id="114690" name="Group 3"/>
          <p:cNvGrpSpPr>
            <a:grpSpLocks/>
          </p:cNvGrpSpPr>
          <p:nvPr/>
        </p:nvGrpSpPr>
        <p:grpSpPr bwMode="auto">
          <a:xfrm>
            <a:off x="492126" y="1096566"/>
            <a:ext cx="7192963" cy="1079897"/>
            <a:chOff x="310" y="1017"/>
            <a:chExt cx="4531" cy="907"/>
          </a:xfrm>
        </p:grpSpPr>
        <p:sp>
          <p:nvSpPr>
            <p:cNvPr id="114704" name="Text Box 4"/>
            <p:cNvSpPr txBox="1">
              <a:spLocks noChangeArrowheads="1"/>
            </p:cNvSpPr>
            <p:nvPr/>
          </p:nvSpPr>
          <p:spPr bwMode="auto">
            <a:xfrm>
              <a:off x="526" y="1329"/>
              <a:ext cx="4315"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kerja </a:t>
              </a:r>
              <a:r>
                <a:rPr lang="en-AU" altLang="en-US" sz="2000">
                  <a:latin typeface="Arial" pitchFamily="34" charset="0"/>
                  <a:ea typeface="MS PGothic" pitchFamily="34" charset="-128"/>
                </a:rPr>
                <a:t>8 </a:t>
              </a:r>
              <a:r>
                <a:rPr lang="en-AU" altLang="en-US" sz="2000" smtClean="0">
                  <a:latin typeface="Arial" pitchFamily="34" charset="0"/>
                  <a:ea typeface="MS PGothic" pitchFamily="34" charset="-128"/>
                </a:rPr>
                <a:t>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 </a:t>
              </a:r>
              <a:r>
                <a:rPr lang="en-AU" altLang="en-US" sz="2000">
                  <a:latin typeface="Arial" pitchFamily="34" charset="0"/>
                  <a:ea typeface="MS PGothic" pitchFamily="34" charset="-128"/>
                </a:rPr>
                <a:t>$</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O</a:t>
              </a:r>
              <a:r>
                <a:rPr lang="en-AU" altLang="en-US" sz="2000" smtClean="0">
                  <a:latin typeface="Arial" pitchFamily="34" charset="0"/>
                  <a:ea typeface="MS PGothic" pitchFamily="34" charset="-128"/>
                </a:rPr>
                <a:t>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14705" name="Text Box 5"/>
            <p:cNvSpPr txBox="1">
              <a:spLocks noChangeArrowheads="1"/>
            </p:cNvSpPr>
            <p:nvPr/>
          </p:nvSpPr>
          <p:spPr bwMode="auto">
            <a:xfrm>
              <a:off x="310" y="1017"/>
              <a:ext cx="137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14691" name="Group 6"/>
          <p:cNvGrpSpPr>
            <a:grpSpLocks/>
          </p:cNvGrpSpPr>
          <p:nvPr/>
        </p:nvGrpSpPr>
        <p:grpSpPr bwMode="auto">
          <a:xfrm>
            <a:off x="492126" y="2068116"/>
            <a:ext cx="7192963" cy="771525"/>
            <a:chOff x="310" y="1833"/>
            <a:chExt cx="4531" cy="648"/>
          </a:xfrm>
        </p:grpSpPr>
        <p:sp>
          <p:nvSpPr>
            <p:cNvPr id="114702" name="Text Box 7"/>
            <p:cNvSpPr txBox="1">
              <a:spLocks noChangeArrowheads="1"/>
            </p:cNvSpPr>
            <p:nvPr/>
          </p:nvSpPr>
          <p:spPr bwMode="auto">
            <a:xfrm>
              <a:off x="526" y="2145"/>
              <a:ext cx="431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a:latin typeface="Arial" pitchFamily="34" charset="0"/>
                  <a:ea typeface="MS PGothic" pitchFamily="34" charset="-128"/>
                </a:rPr>
                <a:t>14 </a:t>
              </a:r>
              <a:r>
                <a:rPr lang="en-AU" altLang="en-US" sz="2000" smtClean="0">
                  <a:latin typeface="Arial" pitchFamily="34" charset="0"/>
                  <a:ea typeface="MS PGothic" pitchFamily="34" charset="-128"/>
                </a:rPr>
                <a:t>judul/hari</a:t>
              </a:r>
              <a:r>
                <a:rPr lang="en-AU" altLang="en-US" sz="2000">
                  <a:latin typeface="Arial" pitchFamily="34" charset="0"/>
                  <a:ea typeface="MS PGothic" pitchFamily="34" charset="-128"/>
                </a:rPr>
                <a:t>	 Overhead = $</a:t>
              </a:r>
              <a:r>
                <a:rPr lang="en-AU" altLang="en-US" sz="2000" smtClean="0">
                  <a:latin typeface="Arial" pitchFamily="34" charset="0"/>
                  <a:ea typeface="MS PGothic" pitchFamily="34" charset="-128"/>
                </a:rPr>
                <a:t>800/hari</a:t>
              </a:r>
              <a:endParaRPr lang="en-AU" altLang="en-US" sz="2000">
                <a:latin typeface="Arial" pitchFamily="34" charset="0"/>
                <a:ea typeface="MS PGothic" pitchFamily="34" charset="-128"/>
              </a:endParaRPr>
            </a:p>
          </p:txBody>
        </p:sp>
        <p:sp>
          <p:nvSpPr>
            <p:cNvPr id="114703" name="Text Box 8"/>
            <p:cNvSpPr txBox="1">
              <a:spLocks noChangeArrowheads="1"/>
            </p:cNvSpPr>
            <p:nvPr/>
          </p:nvSpPr>
          <p:spPr bwMode="auto">
            <a:xfrm>
              <a:off x="310" y="1833"/>
              <a:ext cx="131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Baru:</a:t>
              </a:r>
              <a:endParaRPr lang="en-AU" altLang="en-US" sz="2400" b="1">
                <a:solidFill>
                  <a:srgbClr val="FFFF00"/>
                </a:solidFill>
                <a:latin typeface="Arial" pitchFamily="34" charset="0"/>
              </a:endParaRPr>
            </a:p>
          </p:txBody>
        </p:sp>
      </p:grpSp>
      <p:grpSp>
        <p:nvGrpSpPr>
          <p:cNvPr id="136201" name="Group 9"/>
          <p:cNvGrpSpPr>
            <a:grpSpLocks/>
          </p:cNvGrpSpPr>
          <p:nvPr/>
        </p:nvGrpSpPr>
        <p:grpSpPr bwMode="auto">
          <a:xfrm>
            <a:off x="847726" y="3115868"/>
            <a:ext cx="2708275" cy="646509"/>
            <a:chOff x="534" y="2713"/>
            <a:chExt cx="1706" cy="543"/>
          </a:xfrm>
        </p:grpSpPr>
        <p:sp>
          <p:nvSpPr>
            <p:cNvPr id="114700" name="Text Box 10"/>
            <p:cNvSpPr txBox="1">
              <a:spLocks noChangeArrowheads="1"/>
            </p:cNvSpPr>
            <p:nvPr/>
          </p:nvSpPr>
          <p:spPr bwMode="auto">
            <a:xfrm>
              <a:off x="20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4701" name="Text Box 11"/>
            <p:cNvSpPr txBox="1">
              <a:spLocks noChangeArrowheads="1"/>
            </p:cNvSpPr>
            <p:nvPr/>
          </p:nvSpPr>
          <p:spPr bwMode="auto">
            <a:xfrm>
              <a:off x="534" y="2713"/>
              <a:ext cx="1551"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Multifaktor lama</a:t>
              </a:r>
              <a:endParaRPr lang="en-AU" altLang="en-US" sz="2000">
                <a:latin typeface="Arial" pitchFamily="34" charset="0"/>
              </a:endParaRPr>
            </a:p>
          </p:txBody>
        </p:sp>
      </p:grpSp>
      <p:grpSp>
        <p:nvGrpSpPr>
          <p:cNvPr id="114694" name="Group 13"/>
          <p:cNvGrpSpPr>
            <a:grpSpLocks/>
          </p:cNvGrpSpPr>
          <p:nvPr/>
        </p:nvGrpSpPr>
        <p:grpSpPr bwMode="auto">
          <a:xfrm>
            <a:off x="3600450" y="2983705"/>
            <a:ext cx="1841500" cy="862012"/>
            <a:chOff x="2268" y="2602"/>
            <a:chExt cx="1160" cy="724"/>
          </a:xfrm>
        </p:grpSpPr>
        <p:sp>
          <p:nvSpPr>
            <p:cNvPr id="114698" name="Text Box 14"/>
            <p:cNvSpPr txBox="1">
              <a:spLocks noChangeArrowheads="1"/>
            </p:cNvSpPr>
            <p:nvPr/>
          </p:nvSpPr>
          <p:spPr bwMode="auto">
            <a:xfrm>
              <a:off x="2383" y="2602"/>
              <a:ext cx="928"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$640 + 400</a:t>
              </a:r>
            </a:p>
          </p:txBody>
        </p:sp>
        <p:sp>
          <p:nvSpPr>
            <p:cNvPr id="114699" name="Line 15"/>
            <p:cNvSpPr>
              <a:spLocks noChangeShapeType="1"/>
            </p:cNvSpPr>
            <p:nvPr/>
          </p:nvSpPr>
          <p:spPr bwMode="auto">
            <a:xfrm>
              <a:off x="2268" y="295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 name="Text Box 16"/>
          <p:cNvSpPr txBox="1">
            <a:spLocks noChangeArrowheads="1"/>
          </p:cNvSpPr>
          <p:nvPr/>
        </p:nvSpPr>
        <p:spPr bwMode="auto">
          <a:xfrm>
            <a:off x="5419726" y="3220640"/>
            <a:ext cx="2358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.0077 </a:t>
            </a:r>
            <a:r>
              <a:rPr lang="en-AU" altLang="en-US" sz="2000" smtClean="0">
                <a:latin typeface="Arial" pitchFamily="34" charset="0"/>
              </a:rPr>
              <a:t>judul/dollar</a:t>
            </a:r>
            <a:endParaRPr lang="en-AU" altLang="en-US" sz="2000">
              <a:latin typeface="Arial" pitchFamily="34" charset="0"/>
            </a:endParaRPr>
          </a:p>
        </p:txBody>
      </p:sp>
    </p:spTree>
    <p:extLst>
      <p:ext uri="{BB962C8B-B14F-4D97-AF65-F5344CB8AC3E}">
        <p14:creationId xmlns:p14="http://schemas.microsoft.com/office/powerpoint/2010/main" val="3105414522"/>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36201"/>
                                        </p:tgtEl>
                                        <p:attrNameLst>
                                          <p:attrName>style.visibility</p:attrName>
                                        </p:attrNameLst>
                                      </p:cBhvr>
                                      <p:to>
                                        <p:strVal val="visible"/>
                                      </p:to>
                                    </p:set>
                                    <p:animEffect transition="in" filter="wipe(left)">
                                      <p:cBhvr>
                                        <p:cTn id="7" dur="1000"/>
                                        <p:tgtEl>
                                          <p:spTgt spid="136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Produktivitas Judul Collins</a:t>
            </a:r>
          </a:p>
        </p:txBody>
      </p:sp>
      <p:grpSp>
        <p:nvGrpSpPr>
          <p:cNvPr id="114690" name="Group 3"/>
          <p:cNvGrpSpPr>
            <a:grpSpLocks/>
          </p:cNvGrpSpPr>
          <p:nvPr/>
        </p:nvGrpSpPr>
        <p:grpSpPr bwMode="auto">
          <a:xfrm>
            <a:off x="492126" y="1096566"/>
            <a:ext cx="7192963" cy="1079897"/>
            <a:chOff x="310" y="1017"/>
            <a:chExt cx="4531" cy="907"/>
          </a:xfrm>
        </p:grpSpPr>
        <p:sp>
          <p:nvSpPr>
            <p:cNvPr id="114704" name="Text Box 4"/>
            <p:cNvSpPr txBox="1">
              <a:spLocks noChangeArrowheads="1"/>
            </p:cNvSpPr>
            <p:nvPr/>
          </p:nvSpPr>
          <p:spPr bwMode="auto">
            <a:xfrm>
              <a:off x="526" y="1329"/>
              <a:ext cx="4315"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kerja </a:t>
              </a:r>
              <a:r>
                <a:rPr lang="en-AU" altLang="en-US" sz="2000">
                  <a:latin typeface="Arial" pitchFamily="34" charset="0"/>
                  <a:ea typeface="MS PGothic" pitchFamily="34" charset="-128"/>
                </a:rPr>
                <a:t>8 </a:t>
              </a:r>
              <a:r>
                <a:rPr lang="en-AU" altLang="en-US" sz="2000" smtClean="0">
                  <a:latin typeface="Arial" pitchFamily="34" charset="0"/>
                  <a:ea typeface="MS PGothic" pitchFamily="34" charset="-128"/>
                </a:rPr>
                <a:t>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 </a:t>
              </a:r>
              <a:r>
                <a:rPr lang="en-AU" altLang="en-US" sz="2000">
                  <a:latin typeface="Arial" pitchFamily="34" charset="0"/>
                  <a:ea typeface="MS PGothic" pitchFamily="34" charset="-128"/>
                </a:rPr>
                <a:t>$</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O</a:t>
              </a:r>
              <a:r>
                <a:rPr lang="en-AU" altLang="en-US" sz="2000" smtClean="0">
                  <a:latin typeface="Arial" pitchFamily="34" charset="0"/>
                  <a:ea typeface="MS PGothic" pitchFamily="34" charset="-128"/>
                </a:rPr>
                <a:t>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14705" name="Text Box 5"/>
            <p:cNvSpPr txBox="1">
              <a:spLocks noChangeArrowheads="1"/>
            </p:cNvSpPr>
            <p:nvPr/>
          </p:nvSpPr>
          <p:spPr bwMode="auto">
            <a:xfrm>
              <a:off x="310" y="1017"/>
              <a:ext cx="137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14691" name="Group 6"/>
          <p:cNvGrpSpPr>
            <a:grpSpLocks/>
          </p:cNvGrpSpPr>
          <p:nvPr/>
        </p:nvGrpSpPr>
        <p:grpSpPr bwMode="auto">
          <a:xfrm>
            <a:off x="492126" y="2068116"/>
            <a:ext cx="7192963" cy="771525"/>
            <a:chOff x="310" y="1833"/>
            <a:chExt cx="4531" cy="648"/>
          </a:xfrm>
        </p:grpSpPr>
        <p:sp>
          <p:nvSpPr>
            <p:cNvPr id="114702" name="Text Box 7"/>
            <p:cNvSpPr txBox="1">
              <a:spLocks noChangeArrowheads="1"/>
            </p:cNvSpPr>
            <p:nvPr/>
          </p:nvSpPr>
          <p:spPr bwMode="auto">
            <a:xfrm>
              <a:off x="526" y="2145"/>
              <a:ext cx="431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a:latin typeface="Arial" pitchFamily="34" charset="0"/>
                  <a:ea typeface="MS PGothic" pitchFamily="34" charset="-128"/>
                </a:rPr>
                <a:t>14 </a:t>
              </a:r>
              <a:r>
                <a:rPr lang="en-AU" altLang="en-US" sz="2000" smtClean="0">
                  <a:latin typeface="Arial" pitchFamily="34" charset="0"/>
                  <a:ea typeface="MS PGothic" pitchFamily="34" charset="-128"/>
                </a:rPr>
                <a:t>judul/hari</a:t>
              </a:r>
              <a:r>
                <a:rPr lang="en-AU" altLang="en-US" sz="2000">
                  <a:latin typeface="Arial" pitchFamily="34" charset="0"/>
                  <a:ea typeface="MS PGothic" pitchFamily="34" charset="-128"/>
                </a:rPr>
                <a:t>	 Overhead = $</a:t>
              </a:r>
              <a:r>
                <a:rPr lang="en-AU" altLang="en-US" sz="2000" smtClean="0">
                  <a:latin typeface="Arial" pitchFamily="34" charset="0"/>
                  <a:ea typeface="MS PGothic" pitchFamily="34" charset="-128"/>
                </a:rPr>
                <a:t>800/hari</a:t>
              </a:r>
              <a:endParaRPr lang="en-AU" altLang="en-US" sz="2000">
                <a:latin typeface="Arial" pitchFamily="34" charset="0"/>
                <a:ea typeface="MS PGothic" pitchFamily="34" charset="-128"/>
              </a:endParaRPr>
            </a:p>
          </p:txBody>
        </p:sp>
        <p:sp>
          <p:nvSpPr>
            <p:cNvPr id="114703" name="Text Box 8"/>
            <p:cNvSpPr txBox="1">
              <a:spLocks noChangeArrowheads="1"/>
            </p:cNvSpPr>
            <p:nvPr/>
          </p:nvSpPr>
          <p:spPr bwMode="auto">
            <a:xfrm>
              <a:off x="310" y="1833"/>
              <a:ext cx="131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Baru:</a:t>
              </a:r>
              <a:endParaRPr lang="en-AU" altLang="en-US" sz="2400" b="1">
                <a:solidFill>
                  <a:srgbClr val="FFFF00"/>
                </a:solidFill>
                <a:latin typeface="Arial" pitchFamily="34" charset="0"/>
              </a:endParaRPr>
            </a:p>
          </p:txBody>
        </p:sp>
      </p:grpSp>
      <p:grpSp>
        <p:nvGrpSpPr>
          <p:cNvPr id="136201" name="Group 9"/>
          <p:cNvGrpSpPr>
            <a:grpSpLocks/>
          </p:cNvGrpSpPr>
          <p:nvPr/>
        </p:nvGrpSpPr>
        <p:grpSpPr bwMode="auto">
          <a:xfrm>
            <a:off x="847726" y="3115868"/>
            <a:ext cx="2708275" cy="646509"/>
            <a:chOff x="534" y="2713"/>
            <a:chExt cx="1706" cy="543"/>
          </a:xfrm>
        </p:grpSpPr>
        <p:sp>
          <p:nvSpPr>
            <p:cNvPr id="114700" name="Text Box 10"/>
            <p:cNvSpPr txBox="1">
              <a:spLocks noChangeArrowheads="1"/>
            </p:cNvSpPr>
            <p:nvPr/>
          </p:nvSpPr>
          <p:spPr bwMode="auto">
            <a:xfrm>
              <a:off x="20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4701" name="Text Box 11"/>
            <p:cNvSpPr txBox="1">
              <a:spLocks noChangeArrowheads="1"/>
            </p:cNvSpPr>
            <p:nvPr/>
          </p:nvSpPr>
          <p:spPr bwMode="auto">
            <a:xfrm>
              <a:off x="534" y="2713"/>
              <a:ext cx="1551"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Multifaktor lama</a:t>
              </a:r>
              <a:endParaRPr lang="en-AU" altLang="en-US" sz="2000">
                <a:latin typeface="Arial" pitchFamily="34" charset="0"/>
              </a:endParaRPr>
            </a:p>
          </p:txBody>
        </p:sp>
      </p:grpSp>
      <p:grpSp>
        <p:nvGrpSpPr>
          <p:cNvPr id="114694" name="Group 13"/>
          <p:cNvGrpSpPr>
            <a:grpSpLocks/>
          </p:cNvGrpSpPr>
          <p:nvPr/>
        </p:nvGrpSpPr>
        <p:grpSpPr bwMode="auto">
          <a:xfrm>
            <a:off x="3600450" y="2983705"/>
            <a:ext cx="1841500" cy="862012"/>
            <a:chOff x="2268" y="2602"/>
            <a:chExt cx="1160" cy="724"/>
          </a:xfrm>
        </p:grpSpPr>
        <p:sp>
          <p:nvSpPr>
            <p:cNvPr id="114698" name="Text Box 14"/>
            <p:cNvSpPr txBox="1">
              <a:spLocks noChangeArrowheads="1"/>
            </p:cNvSpPr>
            <p:nvPr/>
          </p:nvSpPr>
          <p:spPr bwMode="auto">
            <a:xfrm>
              <a:off x="2383" y="2602"/>
              <a:ext cx="928"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$640 + 400</a:t>
              </a:r>
            </a:p>
          </p:txBody>
        </p:sp>
        <p:sp>
          <p:nvSpPr>
            <p:cNvPr id="114699" name="Line 15"/>
            <p:cNvSpPr>
              <a:spLocks noChangeShapeType="1"/>
            </p:cNvSpPr>
            <p:nvPr/>
          </p:nvSpPr>
          <p:spPr bwMode="auto">
            <a:xfrm>
              <a:off x="2268" y="295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 name="Text Box 16"/>
          <p:cNvSpPr txBox="1">
            <a:spLocks noChangeArrowheads="1"/>
          </p:cNvSpPr>
          <p:nvPr/>
        </p:nvSpPr>
        <p:spPr bwMode="auto">
          <a:xfrm>
            <a:off x="5419726" y="3220640"/>
            <a:ext cx="2358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.0077 </a:t>
            </a:r>
            <a:r>
              <a:rPr lang="en-AU" altLang="en-US" sz="2000" smtClean="0">
                <a:latin typeface="Arial" pitchFamily="34" charset="0"/>
              </a:rPr>
              <a:t>judul/dollar</a:t>
            </a:r>
            <a:endParaRPr lang="en-AU" altLang="en-US" sz="2000">
              <a:latin typeface="Arial" pitchFamily="34" charset="0"/>
            </a:endParaRPr>
          </a:p>
        </p:txBody>
      </p:sp>
    </p:spTree>
    <p:extLst>
      <p:ext uri="{BB962C8B-B14F-4D97-AF65-F5344CB8AC3E}">
        <p14:creationId xmlns:p14="http://schemas.microsoft.com/office/powerpoint/2010/main" val="715422352"/>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36201"/>
                                        </p:tgtEl>
                                        <p:attrNameLst>
                                          <p:attrName>style.visibility</p:attrName>
                                        </p:attrNameLst>
                                      </p:cBhvr>
                                      <p:to>
                                        <p:strVal val="visible"/>
                                      </p:to>
                                    </p:set>
                                    <p:animEffect transition="in" filter="wipe(left)">
                                      <p:cBhvr>
                                        <p:cTn id="7" dur="1000"/>
                                        <p:tgtEl>
                                          <p:spTgt spid="136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Produktivitas Judul Collins</a:t>
            </a:r>
          </a:p>
        </p:txBody>
      </p:sp>
      <p:grpSp>
        <p:nvGrpSpPr>
          <p:cNvPr id="114690" name="Group 3"/>
          <p:cNvGrpSpPr>
            <a:grpSpLocks/>
          </p:cNvGrpSpPr>
          <p:nvPr/>
        </p:nvGrpSpPr>
        <p:grpSpPr bwMode="auto">
          <a:xfrm>
            <a:off x="492126" y="1096566"/>
            <a:ext cx="7192963" cy="1079897"/>
            <a:chOff x="310" y="1017"/>
            <a:chExt cx="4531" cy="907"/>
          </a:xfrm>
        </p:grpSpPr>
        <p:sp>
          <p:nvSpPr>
            <p:cNvPr id="114704" name="Text Box 4"/>
            <p:cNvSpPr txBox="1">
              <a:spLocks noChangeArrowheads="1"/>
            </p:cNvSpPr>
            <p:nvPr/>
          </p:nvSpPr>
          <p:spPr bwMode="auto">
            <a:xfrm>
              <a:off x="526" y="1329"/>
              <a:ext cx="4315"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kerja </a:t>
              </a:r>
              <a:r>
                <a:rPr lang="en-AU" altLang="en-US" sz="2000">
                  <a:latin typeface="Arial" pitchFamily="34" charset="0"/>
                  <a:ea typeface="MS PGothic" pitchFamily="34" charset="-128"/>
                </a:rPr>
                <a:t>8 </a:t>
              </a:r>
              <a:r>
                <a:rPr lang="en-AU" altLang="en-US" sz="2000" smtClean="0">
                  <a:latin typeface="Arial" pitchFamily="34" charset="0"/>
                  <a:ea typeface="MS PGothic" pitchFamily="34" charset="-128"/>
                </a:rPr>
                <a:t>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 </a:t>
              </a:r>
              <a:r>
                <a:rPr lang="en-AU" altLang="en-US" sz="2000">
                  <a:latin typeface="Arial" pitchFamily="34" charset="0"/>
                  <a:ea typeface="MS PGothic" pitchFamily="34" charset="-128"/>
                </a:rPr>
                <a:t>$</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O</a:t>
              </a:r>
              <a:r>
                <a:rPr lang="en-AU" altLang="en-US" sz="2000" smtClean="0">
                  <a:latin typeface="Arial" pitchFamily="34" charset="0"/>
                  <a:ea typeface="MS PGothic" pitchFamily="34" charset="-128"/>
                </a:rPr>
                <a:t>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14705" name="Text Box 5"/>
            <p:cNvSpPr txBox="1">
              <a:spLocks noChangeArrowheads="1"/>
            </p:cNvSpPr>
            <p:nvPr/>
          </p:nvSpPr>
          <p:spPr bwMode="auto">
            <a:xfrm>
              <a:off x="310" y="1017"/>
              <a:ext cx="137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14691" name="Group 6"/>
          <p:cNvGrpSpPr>
            <a:grpSpLocks/>
          </p:cNvGrpSpPr>
          <p:nvPr/>
        </p:nvGrpSpPr>
        <p:grpSpPr bwMode="auto">
          <a:xfrm>
            <a:off x="492126" y="2068116"/>
            <a:ext cx="7192963" cy="771525"/>
            <a:chOff x="310" y="1833"/>
            <a:chExt cx="4531" cy="648"/>
          </a:xfrm>
        </p:grpSpPr>
        <p:sp>
          <p:nvSpPr>
            <p:cNvPr id="114702" name="Text Box 7"/>
            <p:cNvSpPr txBox="1">
              <a:spLocks noChangeArrowheads="1"/>
            </p:cNvSpPr>
            <p:nvPr/>
          </p:nvSpPr>
          <p:spPr bwMode="auto">
            <a:xfrm>
              <a:off x="526" y="2145"/>
              <a:ext cx="431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a:latin typeface="Arial" pitchFamily="34" charset="0"/>
                  <a:ea typeface="MS PGothic" pitchFamily="34" charset="-128"/>
                </a:rPr>
                <a:t>14 </a:t>
              </a:r>
              <a:r>
                <a:rPr lang="en-AU" altLang="en-US" sz="2000" smtClean="0">
                  <a:latin typeface="Arial" pitchFamily="34" charset="0"/>
                  <a:ea typeface="MS PGothic" pitchFamily="34" charset="-128"/>
                </a:rPr>
                <a:t>judul/hari</a:t>
              </a:r>
              <a:r>
                <a:rPr lang="en-AU" altLang="en-US" sz="2000">
                  <a:latin typeface="Arial" pitchFamily="34" charset="0"/>
                  <a:ea typeface="MS PGothic" pitchFamily="34" charset="-128"/>
                </a:rPr>
                <a:t>	 Overhead = $</a:t>
              </a:r>
              <a:r>
                <a:rPr lang="en-AU" altLang="en-US" sz="2000" smtClean="0">
                  <a:latin typeface="Arial" pitchFamily="34" charset="0"/>
                  <a:ea typeface="MS PGothic" pitchFamily="34" charset="-128"/>
                </a:rPr>
                <a:t>800/hari</a:t>
              </a:r>
              <a:endParaRPr lang="en-AU" altLang="en-US" sz="2000">
                <a:latin typeface="Arial" pitchFamily="34" charset="0"/>
                <a:ea typeface="MS PGothic" pitchFamily="34" charset="-128"/>
              </a:endParaRPr>
            </a:p>
          </p:txBody>
        </p:sp>
        <p:sp>
          <p:nvSpPr>
            <p:cNvPr id="114703" name="Text Box 8"/>
            <p:cNvSpPr txBox="1">
              <a:spLocks noChangeArrowheads="1"/>
            </p:cNvSpPr>
            <p:nvPr/>
          </p:nvSpPr>
          <p:spPr bwMode="auto">
            <a:xfrm>
              <a:off x="310" y="1833"/>
              <a:ext cx="131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Baru:</a:t>
              </a:r>
              <a:endParaRPr lang="en-AU" altLang="en-US" sz="2400" b="1">
                <a:solidFill>
                  <a:srgbClr val="FFFF00"/>
                </a:solidFill>
                <a:latin typeface="Arial" pitchFamily="34" charset="0"/>
              </a:endParaRPr>
            </a:p>
          </p:txBody>
        </p:sp>
      </p:grpSp>
      <p:grpSp>
        <p:nvGrpSpPr>
          <p:cNvPr id="136201" name="Group 9"/>
          <p:cNvGrpSpPr>
            <a:grpSpLocks/>
          </p:cNvGrpSpPr>
          <p:nvPr/>
        </p:nvGrpSpPr>
        <p:grpSpPr bwMode="auto">
          <a:xfrm>
            <a:off x="847726" y="3115868"/>
            <a:ext cx="2708275" cy="646509"/>
            <a:chOff x="534" y="2713"/>
            <a:chExt cx="1706" cy="543"/>
          </a:xfrm>
        </p:grpSpPr>
        <p:sp>
          <p:nvSpPr>
            <p:cNvPr id="114700" name="Text Box 10"/>
            <p:cNvSpPr txBox="1">
              <a:spLocks noChangeArrowheads="1"/>
            </p:cNvSpPr>
            <p:nvPr/>
          </p:nvSpPr>
          <p:spPr bwMode="auto">
            <a:xfrm>
              <a:off x="20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4701" name="Text Box 11"/>
            <p:cNvSpPr txBox="1">
              <a:spLocks noChangeArrowheads="1"/>
            </p:cNvSpPr>
            <p:nvPr/>
          </p:nvSpPr>
          <p:spPr bwMode="auto">
            <a:xfrm>
              <a:off x="534" y="2713"/>
              <a:ext cx="1551"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Multifaktor lama</a:t>
              </a:r>
              <a:endParaRPr lang="en-AU" altLang="en-US" sz="2000">
                <a:latin typeface="Arial" pitchFamily="34" charset="0"/>
              </a:endParaRPr>
            </a:p>
          </p:txBody>
        </p:sp>
      </p:grpSp>
      <p:grpSp>
        <p:nvGrpSpPr>
          <p:cNvPr id="114694" name="Group 13"/>
          <p:cNvGrpSpPr>
            <a:grpSpLocks/>
          </p:cNvGrpSpPr>
          <p:nvPr/>
        </p:nvGrpSpPr>
        <p:grpSpPr bwMode="auto">
          <a:xfrm>
            <a:off x="3600450" y="2983705"/>
            <a:ext cx="1841500" cy="862012"/>
            <a:chOff x="2268" y="2602"/>
            <a:chExt cx="1160" cy="724"/>
          </a:xfrm>
        </p:grpSpPr>
        <p:sp>
          <p:nvSpPr>
            <p:cNvPr id="114698" name="Text Box 14"/>
            <p:cNvSpPr txBox="1">
              <a:spLocks noChangeArrowheads="1"/>
            </p:cNvSpPr>
            <p:nvPr/>
          </p:nvSpPr>
          <p:spPr bwMode="auto">
            <a:xfrm>
              <a:off x="2383" y="2602"/>
              <a:ext cx="928"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$640 + 400</a:t>
              </a:r>
            </a:p>
          </p:txBody>
        </p:sp>
        <p:sp>
          <p:nvSpPr>
            <p:cNvPr id="114699" name="Line 15"/>
            <p:cNvSpPr>
              <a:spLocks noChangeShapeType="1"/>
            </p:cNvSpPr>
            <p:nvPr/>
          </p:nvSpPr>
          <p:spPr bwMode="auto">
            <a:xfrm>
              <a:off x="2268" y="295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 name="Text Box 16"/>
          <p:cNvSpPr txBox="1">
            <a:spLocks noChangeArrowheads="1"/>
          </p:cNvSpPr>
          <p:nvPr/>
        </p:nvSpPr>
        <p:spPr bwMode="auto">
          <a:xfrm>
            <a:off x="5419726" y="3220640"/>
            <a:ext cx="2358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.0077 </a:t>
            </a:r>
            <a:r>
              <a:rPr lang="en-AU" altLang="en-US" sz="2000" smtClean="0">
                <a:latin typeface="Arial" pitchFamily="34" charset="0"/>
              </a:rPr>
              <a:t>judul/dollar</a:t>
            </a:r>
            <a:endParaRPr lang="en-AU" altLang="en-US" sz="2000">
              <a:latin typeface="Arial" pitchFamily="34" charset="0"/>
            </a:endParaRPr>
          </a:p>
        </p:txBody>
      </p:sp>
      <p:grpSp>
        <p:nvGrpSpPr>
          <p:cNvPr id="16" name="Group 19"/>
          <p:cNvGrpSpPr>
            <a:grpSpLocks/>
          </p:cNvGrpSpPr>
          <p:nvPr/>
        </p:nvGrpSpPr>
        <p:grpSpPr bwMode="auto">
          <a:xfrm>
            <a:off x="503238" y="2105025"/>
            <a:ext cx="6729412" cy="2588418"/>
            <a:chOff x="317" y="1864"/>
            <a:chExt cx="4239" cy="2174"/>
          </a:xfrm>
        </p:grpSpPr>
        <p:grpSp>
          <p:nvGrpSpPr>
            <p:cNvPr id="17" name="Group 20"/>
            <p:cNvGrpSpPr>
              <a:grpSpLocks/>
            </p:cNvGrpSpPr>
            <p:nvPr/>
          </p:nvGrpSpPr>
          <p:grpSpPr bwMode="auto">
            <a:xfrm>
              <a:off x="2292" y="3314"/>
              <a:ext cx="1160" cy="724"/>
              <a:chOff x="3596" y="3322"/>
              <a:chExt cx="1160" cy="724"/>
            </a:xfrm>
          </p:grpSpPr>
          <p:sp>
            <p:nvSpPr>
              <p:cNvPr id="22" name="Text Box 21"/>
              <p:cNvSpPr txBox="1">
                <a:spLocks noChangeArrowheads="1"/>
              </p:cNvSpPr>
              <p:nvPr/>
            </p:nvSpPr>
            <p:spPr bwMode="auto">
              <a:xfrm>
                <a:off x="3679" y="3322"/>
                <a:ext cx="997"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14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$640 + 800</a:t>
                </a:r>
              </a:p>
            </p:txBody>
          </p:sp>
          <p:sp>
            <p:nvSpPr>
              <p:cNvPr id="23" name="Line 22"/>
              <p:cNvSpPr>
                <a:spLocks noChangeShapeType="1"/>
              </p:cNvSpPr>
              <p:nvPr/>
            </p:nvSpPr>
            <p:spPr bwMode="auto">
              <a:xfrm>
                <a:off x="3596" y="367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8" name="Freeform 23"/>
            <p:cNvSpPr>
              <a:spLocks/>
            </p:cNvSpPr>
            <p:nvPr/>
          </p:nvSpPr>
          <p:spPr bwMode="auto">
            <a:xfrm>
              <a:off x="1760" y="2328"/>
              <a:ext cx="688" cy="1040"/>
            </a:xfrm>
            <a:custGeom>
              <a:avLst/>
              <a:gdLst>
                <a:gd name="T0" fmla="*/ 0 w 688"/>
                <a:gd name="T1" fmla="*/ 0 h 1040"/>
                <a:gd name="T2" fmla="*/ 384 w 688"/>
                <a:gd name="T3" fmla="*/ 392 h 1040"/>
                <a:gd name="T4" fmla="*/ 688 w 688"/>
                <a:gd name="T5" fmla="*/ 1040 h 1040"/>
                <a:gd name="T6" fmla="*/ 0 60000 65536"/>
                <a:gd name="T7" fmla="*/ 0 60000 65536"/>
                <a:gd name="T8" fmla="*/ 0 60000 65536"/>
                <a:gd name="T9" fmla="*/ 0 w 688"/>
                <a:gd name="T10" fmla="*/ 0 h 1040"/>
                <a:gd name="T11" fmla="*/ 688 w 688"/>
                <a:gd name="T12" fmla="*/ 1040 h 1040"/>
              </a:gdLst>
              <a:ahLst/>
              <a:cxnLst>
                <a:cxn ang="T6">
                  <a:pos x="T0" y="T1"/>
                </a:cxn>
                <a:cxn ang="T7">
                  <a:pos x="T2" y="T3"/>
                </a:cxn>
                <a:cxn ang="T8">
                  <a:pos x="T4" y="T5"/>
                </a:cxn>
              </a:cxnLst>
              <a:rect l="T9" t="T10" r="T11" b="T12"/>
              <a:pathLst>
                <a:path w="688" h="1040">
                  <a:moveTo>
                    <a:pt x="0" y="0"/>
                  </a:moveTo>
                  <a:cubicBezTo>
                    <a:pt x="64" y="65"/>
                    <a:pt x="269" y="219"/>
                    <a:pt x="384" y="392"/>
                  </a:cubicBezTo>
                  <a:cubicBezTo>
                    <a:pt x="499" y="565"/>
                    <a:pt x="625" y="905"/>
                    <a:pt x="688" y="1040"/>
                  </a:cubicBezTo>
                </a:path>
              </a:pathLst>
            </a:custGeom>
            <a:noFill/>
            <a:ln w="57150" cmpd="sng">
              <a:solidFill>
                <a:srgbClr val="D3332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 name="Freeform 24"/>
            <p:cNvSpPr>
              <a:spLocks/>
            </p:cNvSpPr>
            <p:nvPr/>
          </p:nvSpPr>
          <p:spPr bwMode="auto">
            <a:xfrm>
              <a:off x="317" y="1864"/>
              <a:ext cx="2011" cy="1920"/>
            </a:xfrm>
            <a:custGeom>
              <a:avLst/>
              <a:gdLst>
                <a:gd name="T0" fmla="*/ 299 w 2011"/>
                <a:gd name="T1" fmla="*/ 0 h 1920"/>
                <a:gd name="T2" fmla="*/ 51 w 2011"/>
                <a:gd name="T3" fmla="*/ 544 h 1920"/>
                <a:gd name="T4" fmla="*/ 99 w 2011"/>
                <a:gd name="T5" fmla="*/ 1160 h 1920"/>
                <a:gd name="T6" fmla="*/ 643 w 2011"/>
                <a:gd name="T7" fmla="*/ 1752 h 1920"/>
                <a:gd name="T8" fmla="*/ 2011 w 2011"/>
                <a:gd name="T9" fmla="*/ 1920 h 1920"/>
                <a:gd name="T10" fmla="*/ 0 60000 65536"/>
                <a:gd name="T11" fmla="*/ 0 60000 65536"/>
                <a:gd name="T12" fmla="*/ 0 60000 65536"/>
                <a:gd name="T13" fmla="*/ 0 60000 65536"/>
                <a:gd name="T14" fmla="*/ 0 60000 65536"/>
                <a:gd name="T15" fmla="*/ 0 w 2011"/>
                <a:gd name="T16" fmla="*/ 0 h 1920"/>
                <a:gd name="T17" fmla="*/ 2011 w 2011"/>
                <a:gd name="T18" fmla="*/ 1920 h 1920"/>
              </a:gdLst>
              <a:ahLst/>
              <a:cxnLst>
                <a:cxn ang="T10">
                  <a:pos x="T0" y="T1"/>
                </a:cxn>
                <a:cxn ang="T11">
                  <a:pos x="T2" y="T3"/>
                </a:cxn>
                <a:cxn ang="T12">
                  <a:pos x="T4" y="T5"/>
                </a:cxn>
                <a:cxn ang="T13">
                  <a:pos x="T6" y="T7"/>
                </a:cxn>
                <a:cxn ang="T14">
                  <a:pos x="T8" y="T9"/>
                </a:cxn>
              </a:cxnLst>
              <a:rect l="T15" t="T16" r="T17" b="T18"/>
              <a:pathLst>
                <a:path w="2011" h="1920">
                  <a:moveTo>
                    <a:pt x="299" y="0"/>
                  </a:moveTo>
                  <a:cubicBezTo>
                    <a:pt x="258" y="91"/>
                    <a:pt x="84" y="351"/>
                    <a:pt x="51" y="544"/>
                  </a:cubicBezTo>
                  <a:cubicBezTo>
                    <a:pt x="18" y="737"/>
                    <a:pt x="0" y="959"/>
                    <a:pt x="99" y="1160"/>
                  </a:cubicBezTo>
                  <a:cubicBezTo>
                    <a:pt x="198" y="1361"/>
                    <a:pt x="324" y="1625"/>
                    <a:pt x="643" y="1752"/>
                  </a:cubicBezTo>
                  <a:cubicBezTo>
                    <a:pt x="962" y="1879"/>
                    <a:pt x="1726" y="1885"/>
                    <a:pt x="2011" y="1920"/>
                  </a:cubicBezTo>
                </a:path>
              </a:pathLst>
            </a:custGeom>
            <a:noFill/>
            <a:ln w="57150" cmpd="sng">
              <a:solidFill>
                <a:srgbClr val="D3332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 name="Freeform 25"/>
            <p:cNvSpPr>
              <a:spLocks/>
            </p:cNvSpPr>
            <p:nvPr/>
          </p:nvSpPr>
          <p:spPr bwMode="auto">
            <a:xfrm>
              <a:off x="3448" y="2432"/>
              <a:ext cx="1108" cy="1352"/>
            </a:xfrm>
            <a:custGeom>
              <a:avLst/>
              <a:gdLst>
                <a:gd name="T0" fmla="*/ 1108 w 1108"/>
                <a:gd name="T1" fmla="*/ 0 h 1216"/>
                <a:gd name="T2" fmla="*/ 992 w 1108"/>
                <a:gd name="T3" fmla="*/ 569 h 1216"/>
                <a:gd name="T4" fmla="*/ 664 w 1108"/>
                <a:gd name="T5" fmla="*/ 1058 h 1216"/>
                <a:gd name="T6" fmla="*/ 0 w 1108"/>
                <a:gd name="T7" fmla="*/ 1352 h 1216"/>
                <a:gd name="T8" fmla="*/ 0 60000 65536"/>
                <a:gd name="T9" fmla="*/ 0 60000 65536"/>
                <a:gd name="T10" fmla="*/ 0 60000 65536"/>
                <a:gd name="T11" fmla="*/ 0 60000 65536"/>
                <a:gd name="T12" fmla="*/ 0 w 1108"/>
                <a:gd name="T13" fmla="*/ 0 h 1216"/>
                <a:gd name="T14" fmla="*/ 1108 w 1108"/>
                <a:gd name="T15" fmla="*/ 1216 h 1216"/>
              </a:gdLst>
              <a:ahLst/>
              <a:cxnLst>
                <a:cxn ang="T8">
                  <a:pos x="T0" y="T1"/>
                </a:cxn>
                <a:cxn ang="T9">
                  <a:pos x="T2" y="T3"/>
                </a:cxn>
                <a:cxn ang="T10">
                  <a:pos x="T4" y="T5"/>
                </a:cxn>
                <a:cxn ang="T11">
                  <a:pos x="T6" y="T7"/>
                </a:cxn>
              </a:cxnLst>
              <a:rect l="T12" t="T13" r="T14" b="T15"/>
              <a:pathLst>
                <a:path w="1108" h="1216">
                  <a:moveTo>
                    <a:pt x="1108" y="0"/>
                  </a:moveTo>
                  <a:cubicBezTo>
                    <a:pt x="1089" y="85"/>
                    <a:pt x="1066" y="353"/>
                    <a:pt x="992" y="512"/>
                  </a:cubicBezTo>
                  <a:cubicBezTo>
                    <a:pt x="918" y="671"/>
                    <a:pt x="829" y="835"/>
                    <a:pt x="664" y="952"/>
                  </a:cubicBezTo>
                  <a:cubicBezTo>
                    <a:pt x="499" y="1069"/>
                    <a:pt x="138" y="1161"/>
                    <a:pt x="0" y="1216"/>
                  </a:cubicBezTo>
                </a:path>
              </a:pathLst>
            </a:custGeom>
            <a:noFill/>
            <a:ln w="57150" cmpd="sng">
              <a:solidFill>
                <a:srgbClr val="D3332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4" name="Group 15"/>
          <p:cNvGrpSpPr>
            <a:grpSpLocks/>
          </p:cNvGrpSpPr>
          <p:nvPr/>
        </p:nvGrpSpPr>
        <p:grpSpPr bwMode="auto">
          <a:xfrm>
            <a:off x="809625" y="3963594"/>
            <a:ext cx="2797175" cy="646509"/>
            <a:chOff x="510" y="3425"/>
            <a:chExt cx="1762" cy="543"/>
          </a:xfrm>
        </p:grpSpPr>
        <p:sp>
          <p:nvSpPr>
            <p:cNvPr id="25" name="Text Box 16"/>
            <p:cNvSpPr txBox="1">
              <a:spLocks noChangeArrowheads="1"/>
            </p:cNvSpPr>
            <p:nvPr/>
          </p:nvSpPr>
          <p:spPr bwMode="auto">
            <a:xfrm>
              <a:off x="2062" y="3513"/>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26" name="Text Box 17"/>
            <p:cNvSpPr txBox="1">
              <a:spLocks noChangeArrowheads="1"/>
            </p:cNvSpPr>
            <p:nvPr/>
          </p:nvSpPr>
          <p:spPr bwMode="auto">
            <a:xfrm>
              <a:off x="510" y="3425"/>
              <a:ext cx="1603"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Multifaktor baru</a:t>
              </a:r>
              <a:endParaRPr lang="en-AU" altLang="en-US" sz="2000">
                <a:latin typeface="Arial" pitchFamily="34" charset="0"/>
              </a:endParaRPr>
            </a:p>
          </p:txBody>
        </p:sp>
      </p:grpSp>
    </p:spTree>
    <p:extLst>
      <p:ext uri="{BB962C8B-B14F-4D97-AF65-F5344CB8AC3E}">
        <p14:creationId xmlns:p14="http://schemas.microsoft.com/office/powerpoint/2010/main" val="3770214293"/>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36201"/>
                                        </p:tgtEl>
                                        <p:attrNameLst>
                                          <p:attrName>style.visibility</p:attrName>
                                        </p:attrNameLst>
                                      </p:cBhvr>
                                      <p:to>
                                        <p:strVal val="visible"/>
                                      </p:to>
                                    </p:set>
                                    <p:animEffect transition="in" filter="wipe(left)">
                                      <p:cBhvr>
                                        <p:cTn id="7" dur="1000"/>
                                        <p:tgtEl>
                                          <p:spTgt spid="13620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Produktivitas Judul Collins</a:t>
            </a:r>
          </a:p>
        </p:txBody>
      </p:sp>
      <p:grpSp>
        <p:nvGrpSpPr>
          <p:cNvPr id="114690" name="Group 3"/>
          <p:cNvGrpSpPr>
            <a:grpSpLocks/>
          </p:cNvGrpSpPr>
          <p:nvPr/>
        </p:nvGrpSpPr>
        <p:grpSpPr bwMode="auto">
          <a:xfrm>
            <a:off x="492126" y="1096566"/>
            <a:ext cx="7192963" cy="1079897"/>
            <a:chOff x="310" y="1017"/>
            <a:chExt cx="4531" cy="907"/>
          </a:xfrm>
        </p:grpSpPr>
        <p:sp>
          <p:nvSpPr>
            <p:cNvPr id="114704" name="Text Box 4"/>
            <p:cNvSpPr txBox="1">
              <a:spLocks noChangeArrowheads="1"/>
            </p:cNvSpPr>
            <p:nvPr/>
          </p:nvSpPr>
          <p:spPr bwMode="auto">
            <a:xfrm>
              <a:off x="526" y="1329"/>
              <a:ext cx="4315"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kerja </a:t>
              </a:r>
              <a:r>
                <a:rPr lang="en-AU" altLang="en-US" sz="2000">
                  <a:latin typeface="Arial" pitchFamily="34" charset="0"/>
                  <a:ea typeface="MS PGothic" pitchFamily="34" charset="-128"/>
                </a:rPr>
                <a:t>8 </a:t>
              </a:r>
              <a:r>
                <a:rPr lang="en-AU" altLang="en-US" sz="2000" smtClean="0">
                  <a:latin typeface="Arial" pitchFamily="34" charset="0"/>
                  <a:ea typeface="MS PGothic" pitchFamily="34" charset="-128"/>
                </a:rPr>
                <a:t>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 </a:t>
              </a:r>
              <a:r>
                <a:rPr lang="en-AU" altLang="en-US" sz="2000">
                  <a:latin typeface="Arial" pitchFamily="34" charset="0"/>
                  <a:ea typeface="MS PGothic" pitchFamily="34" charset="-128"/>
                </a:rPr>
                <a:t>$</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O</a:t>
              </a:r>
              <a:r>
                <a:rPr lang="en-AU" altLang="en-US" sz="2000" smtClean="0">
                  <a:latin typeface="Arial" pitchFamily="34" charset="0"/>
                  <a:ea typeface="MS PGothic" pitchFamily="34" charset="-128"/>
                </a:rPr>
                <a:t>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14705" name="Text Box 5"/>
            <p:cNvSpPr txBox="1">
              <a:spLocks noChangeArrowheads="1"/>
            </p:cNvSpPr>
            <p:nvPr/>
          </p:nvSpPr>
          <p:spPr bwMode="auto">
            <a:xfrm>
              <a:off x="310" y="1017"/>
              <a:ext cx="137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14691" name="Group 6"/>
          <p:cNvGrpSpPr>
            <a:grpSpLocks/>
          </p:cNvGrpSpPr>
          <p:nvPr/>
        </p:nvGrpSpPr>
        <p:grpSpPr bwMode="auto">
          <a:xfrm>
            <a:off x="492126" y="2068116"/>
            <a:ext cx="7192963" cy="771525"/>
            <a:chOff x="310" y="1833"/>
            <a:chExt cx="4531" cy="648"/>
          </a:xfrm>
        </p:grpSpPr>
        <p:sp>
          <p:nvSpPr>
            <p:cNvPr id="114702" name="Text Box 7"/>
            <p:cNvSpPr txBox="1">
              <a:spLocks noChangeArrowheads="1"/>
            </p:cNvSpPr>
            <p:nvPr/>
          </p:nvSpPr>
          <p:spPr bwMode="auto">
            <a:xfrm>
              <a:off x="526" y="2145"/>
              <a:ext cx="431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a:latin typeface="Arial" pitchFamily="34" charset="0"/>
                  <a:ea typeface="MS PGothic" pitchFamily="34" charset="-128"/>
                </a:rPr>
                <a:t>14 </a:t>
              </a:r>
              <a:r>
                <a:rPr lang="en-AU" altLang="en-US" sz="2000" smtClean="0">
                  <a:latin typeface="Arial" pitchFamily="34" charset="0"/>
                  <a:ea typeface="MS PGothic" pitchFamily="34" charset="-128"/>
                </a:rPr>
                <a:t>judul/hari</a:t>
              </a:r>
              <a:r>
                <a:rPr lang="en-AU" altLang="en-US" sz="2000">
                  <a:latin typeface="Arial" pitchFamily="34" charset="0"/>
                  <a:ea typeface="MS PGothic" pitchFamily="34" charset="-128"/>
                </a:rPr>
                <a:t>	 Overhead = $</a:t>
              </a:r>
              <a:r>
                <a:rPr lang="en-AU" altLang="en-US" sz="2000" smtClean="0">
                  <a:latin typeface="Arial" pitchFamily="34" charset="0"/>
                  <a:ea typeface="MS PGothic" pitchFamily="34" charset="-128"/>
                </a:rPr>
                <a:t>800/hari</a:t>
              </a:r>
              <a:endParaRPr lang="en-AU" altLang="en-US" sz="2000">
                <a:latin typeface="Arial" pitchFamily="34" charset="0"/>
                <a:ea typeface="MS PGothic" pitchFamily="34" charset="-128"/>
              </a:endParaRPr>
            </a:p>
          </p:txBody>
        </p:sp>
        <p:sp>
          <p:nvSpPr>
            <p:cNvPr id="114703" name="Text Box 8"/>
            <p:cNvSpPr txBox="1">
              <a:spLocks noChangeArrowheads="1"/>
            </p:cNvSpPr>
            <p:nvPr/>
          </p:nvSpPr>
          <p:spPr bwMode="auto">
            <a:xfrm>
              <a:off x="310" y="1833"/>
              <a:ext cx="131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Baru:</a:t>
              </a:r>
              <a:endParaRPr lang="en-AU" altLang="en-US" sz="2400" b="1">
                <a:solidFill>
                  <a:srgbClr val="FFFF00"/>
                </a:solidFill>
                <a:latin typeface="Arial" pitchFamily="34" charset="0"/>
              </a:endParaRPr>
            </a:p>
          </p:txBody>
        </p:sp>
      </p:grpSp>
      <p:grpSp>
        <p:nvGrpSpPr>
          <p:cNvPr id="136201" name="Group 9"/>
          <p:cNvGrpSpPr>
            <a:grpSpLocks/>
          </p:cNvGrpSpPr>
          <p:nvPr/>
        </p:nvGrpSpPr>
        <p:grpSpPr bwMode="auto">
          <a:xfrm>
            <a:off x="847726" y="3115868"/>
            <a:ext cx="2708275" cy="646509"/>
            <a:chOff x="534" y="2713"/>
            <a:chExt cx="1706" cy="543"/>
          </a:xfrm>
        </p:grpSpPr>
        <p:sp>
          <p:nvSpPr>
            <p:cNvPr id="114700" name="Text Box 10"/>
            <p:cNvSpPr txBox="1">
              <a:spLocks noChangeArrowheads="1"/>
            </p:cNvSpPr>
            <p:nvPr/>
          </p:nvSpPr>
          <p:spPr bwMode="auto">
            <a:xfrm>
              <a:off x="20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4701" name="Text Box 11"/>
            <p:cNvSpPr txBox="1">
              <a:spLocks noChangeArrowheads="1"/>
            </p:cNvSpPr>
            <p:nvPr/>
          </p:nvSpPr>
          <p:spPr bwMode="auto">
            <a:xfrm>
              <a:off x="534" y="2713"/>
              <a:ext cx="1551"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Multifaktor lama</a:t>
              </a:r>
              <a:endParaRPr lang="en-AU" altLang="en-US" sz="2000">
                <a:latin typeface="Arial" pitchFamily="34" charset="0"/>
              </a:endParaRPr>
            </a:p>
          </p:txBody>
        </p:sp>
      </p:grpSp>
      <p:grpSp>
        <p:nvGrpSpPr>
          <p:cNvPr id="114694" name="Group 13"/>
          <p:cNvGrpSpPr>
            <a:grpSpLocks/>
          </p:cNvGrpSpPr>
          <p:nvPr/>
        </p:nvGrpSpPr>
        <p:grpSpPr bwMode="auto">
          <a:xfrm>
            <a:off x="3600450" y="2983705"/>
            <a:ext cx="1841500" cy="862012"/>
            <a:chOff x="2268" y="2602"/>
            <a:chExt cx="1160" cy="724"/>
          </a:xfrm>
        </p:grpSpPr>
        <p:sp>
          <p:nvSpPr>
            <p:cNvPr id="114698" name="Text Box 14"/>
            <p:cNvSpPr txBox="1">
              <a:spLocks noChangeArrowheads="1"/>
            </p:cNvSpPr>
            <p:nvPr/>
          </p:nvSpPr>
          <p:spPr bwMode="auto">
            <a:xfrm>
              <a:off x="2383" y="2602"/>
              <a:ext cx="928"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$640 + 400</a:t>
              </a:r>
            </a:p>
          </p:txBody>
        </p:sp>
        <p:sp>
          <p:nvSpPr>
            <p:cNvPr id="114699" name="Line 15"/>
            <p:cNvSpPr>
              <a:spLocks noChangeShapeType="1"/>
            </p:cNvSpPr>
            <p:nvPr/>
          </p:nvSpPr>
          <p:spPr bwMode="auto">
            <a:xfrm>
              <a:off x="2268" y="295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 name="Text Box 16"/>
          <p:cNvSpPr txBox="1">
            <a:spLocks noChangeArrowheads="1"/>
          </p:cNvSpPr>
          <p:nvPr/>
        </p:nvSpPr>
        <p:spPr bwMode="auto">
          <a:xfrm>
            <a:off x="5419726" y="3220640"/>
            <a:ext cx="2358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.0077 </a:t>
            </a:r>
            <a:r>
              <a:rPr lang="en-AU" altLang="en-US" sz="2000" smtClean="0">
                <a:latin typeface="Arial" pitchFamily="34" charset="0"/>
              </a:rPr>
              <a:t>judul/dollar</a:t>
            </a:r>
            <a:endParaRPr lang="en-AU" altLang="en-US" sz="2000">
              <a:latin typeface="Arial" pitchFamily="34" charset="0"/>
            </a:endParaRPr>
          </a:p>
        </p:txBody>
      </p:sp>
      <p:grpSp>
        <p:nvGrpSpPr>
          <p:cNvPr id="17" name="Group 20"/>
          <p:cNvGrpSpPr>
            <a:grpSpLocks/>
          </p:cNvGrpSpPr>
          <p:nvPr/>
        </p:nvGrpSpPr>
        <p:grpSpPr bwMode="auto">
          <a:xfrm>
            <a:off x="3638551" y="3831430"/>
            <a:ext cx="1841500" cy="862012"/>
            <a:chOff x="3596" y="3322"/>
            <a:chExt cx="1160" cy="724"/>
          </a:xfrm>
        </p:grpSpPr>
        <p:sp>
          <p:nvSpPr>
            <p:cNvPr id="22" name="Text Box 21"/>
            <p:cNvSpPr txBox="1">
              <a:spLocks noChangeArrowheads="1"/>
            </p:cNvSpPr>
            <p:nvPr/>
          </p:nvSpPr>
          <p:spPr bwMode="auto">
            <a:xfrm>
              <a:off x="3679" y="3322"/>
              <a:ext cx="997"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14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$640 + 800</a:t>
              </a:r>
            </a:p>
          </p:txBody>
        </p:sp>
        <p:sp>
          <p:nvSpPr>
            <p:cNvPr id="23" name="Line 22"/>
            <p:cNvSpPr>
              <a:spLocks noChangeShapeType="1"/>
            </p:cNvSpPr>
            <p:nvPr/>
          </p:nvSpPr>
          <p:spPr bwMode="auto">
            <a:xfrm>
              <a:off x="3596" y="367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4" name="Group 15"/>
          <p:cNvGrpSpPr>
            <a:grpSpLocks/>
          </p:cNvGrpSpPr>
          <p:nvPr/>
        </p:nvGrpSpPr>
        <p:grpSpPr bwMode="auto">
          <a:xfrm>
            <a:off x="809625" y="3963594"/>
            <a:ext cx="2797175" cy="646509"/>
            <a:chOff x="510" y="3425"/>
            <a:chExt cx="1762" cy="543"/>
          </a:xfrm>
        </p:grpSpPr>
        <p:sp>
          <p:nvSpPr>
            <p:cNvPr id="25" name="Text Box 16"/>
            <p:cNvSpPr txBox="1">
              <a:spLocks noChangeArrowheads="1"/>
            </p:cNvSpPr>
            <p:nvPr/>
          </p:nvSpPr>
          <p:spPr bwMode="auto">
            <a:xfrm>
              <a:off x="2062" y="3513"/>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26" name="Text Box 17"/>
            <p:cNvSpPr txBox="1">
              <a:spLocks noChangeArrowheads="1"/>
            </p:cNvSpPr>
            <p:nvPr/>
          </p:nvSpPr>
          <p:spPr bwMode="auto">
            <a:xfrm>
              <a:off x="510" y="3425"/>
              <a:ext cx="1603"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Multifaktor baru</a:t>
              </a:r>
              <a:endParaRPr lang="en-AU" altLang="en-US" sz="2000">
                <a:latin typeface="Arial" pitchFamily="34" charset="0"/>
              </a:endParaRPr>
            </a:p>
          </p:txBody>
        </p:sp>
      </p:grpSp>
      <p:sp>
        <p:nvSpPr>
          <p:cNvPr id="27" name="Text Box 22"/>
          <p:cNvSpPr txBox="1">
            <a:spLocks noChangeArrowheads="1"/>
          </p:cNvSpPr>
          <p:nvPr/>
        </p:nvSpPr>
        <p:spPr bwMode="auto">
          <a:xfrm>
            <a:off x="5470525" y="4068366"/>
            <a:ext cx="2358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.0097 </a:t>
            </a:r>
            <a:r>
              <a:rPr lang="en-AU" altLang="en-US" sz="2000" smtClean="0">
                <a:latin typeface="Arial" pitchFamily="34" charset="0"/>
              </a:rPr>
              <a:t>judul/dollar</a:t>
            </a:r>
            <a:endParaRPr lang="en-AU" altLang="en-US" sz="2000">
              <a:latin typeface="Arial" pitchFamily="34" charset="0"/>
            </a:endParaRPr>
          </a:p>
        </p:txBody>
      </p:sp>
    </p:spTree>
    <p:extLst>
      <p:ext uri="{BB962C8B-B14F-4D97-AF65-F5344CB8AC3E}">
        <p14:creationId xmlns:p14="http://schemas.microsoft.com/office/powerpoint/2010/main" val="2913060598"/>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36201"/>
                                        </p:tgtEl>
                                        <p:attrNameLst>
                                          <p:attrName>style.visibility</p:attrName>
                                        </p:attrNameLst>
                                      </p:cBhvr>
                                      <p:to>
                                        <p:strVal val="visible"/>
                                      </p:to>
                                    </p:set>
                                    <p:animEffect transition="in" filter="wipe(left)">
                                      <p:cBhvr>
                                        <p:cTn id="7" dur="1000"/>
                                        <p:tgtEl>
                                          <p:spTgt spid="136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673100" y="457200"/>
            <a:ext cx="7772400" cy="628650"/>
          </a:xfrm>
        </p:spPr>
        <p:txBody>
          <a:bodyPr>
            <a:normAutofit fontScale="90000"/>
          </a:bodyPr>
          <a:lstStyle/>
          <a:p>
            <a:r>
              <a:rPr lang="en-US" altLang="en-US" smtClean="0">
                <a:latin typeface="Arial" pitchFamily="34" charset="0"/>
                <a:cs typeface="Arial" pitchFamily="34" charset="0"/>
              </a:rPr>
              <a:t>Masalah Pengukuran</a:t>
            </a:r>
          </a:p>
        </p:txBody>
      </p:sp>
      <p:sp>
        <p:nvSpPr>
          <p:cNvPr id="144387" name="Text Box 3"/>
          <p:cNvSpPr txBox="1">
            <a:spLocks noChangeArrowheads="1"/>
          </p:cNvSpPr>
          <p:nvPr/>
        </p:nvSpPr>
        <p:spPr bwMode="auto">
          <a:xfrm>
            <a:off x="895350" y="1306116"/>
            <a:ext cx="75819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BF0922"/>
              </a:buClr>
              <a:buFont typeface="Arial" pitchFamily="34" charset="0"/>
              <a:buAutoNum type="arabicPeriod"/>
            </a:pPr>
            <a:r>
              <a:rPr lang="en-US" altLang="en-US" sz="2800" b="1" smtClean="0">
                <a:solidFill>
                  <a:srgbClr val="FFFF00"/>
                </a:solidFill>
                <a:latin typeface="Arial" pitchFamily="34" charset="0"/>
                <a:ea typeface="MS PGothic" pitchFamily="34" charset="-128"/>
              </a:rPr>
              <a:t>Kualitas</a:t>
            </a:r>
            <a:r>
              <a:rPr lang="en-US" altLang="en-US" sz="2800" smtClean="0">
                <a:solidFill>
                  <a:srgbClr val="D33320"/>
                </a:solidFill>
                <a:latin typeface="Arial" pitchFamily="34" charset="0"/>
                <a:ea typeface="MS PGothic" pitchFamily="34" charset="-128"/>
              </a:rPr>
              <a:t> </a:t>
            </a:r>
            <a:r>
              <a:rPr lang="en-US" altLang="en-US" sz="2800" smtClean="0">
                <a:latin typeface="Arial" pitchFamily="34" charset="0"/>
                <a:ea typeface="MS PGothic" pitchFamily="34" charset="-128"/>
              </a:rPr>
              <a:t>mungkin berubah sementara kuantitas input dan output tetap konstan</a:t>
            </a:r>
            <a:endParaRPr lang="en-US" altLang="en-US" sz="2800">
              <a:latin typeface="Arial" pitchFamily="34" charset="0"/>
              <a:ea typeface="MS PGothic" pitchFamily="34" charset="-128"/>
            </a:endParaRPr>
          </a:p>
        </p:txBody>
      </p:sp>
      <p:sp>
        <p:nvSpPr>
          <p:cNvPr id="144388" name="Text Box 4"/>
          <p:cNvSpPr txBox="1">
            <a:spLocks noChangeArrowheads="1"/>
          </p:cNvSpPr>
          <p:nvPr/>
        </p:nvSpPr>
        <p:spPr bwMode="auto">
          <a:xfrm>
            <a:off x="895350" y="2258838"/>
            <a:ext cx="75819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BF0922"/>
              </a:buClr>
              <a:buFont typeface="Arial" pitchFamily="34" charset="0"/>
              <a:buAutoNum type="arabicPeriod" startAt="2"/>
            </a:pPr>
            <a:r>
              <a:rPr lang="en-US" altLang="en-US" sz="2800" b="1" smtClean="0">
                <a:solidFill>
                  <a:srgbClr val="FFFF00"/>
                </a:solidFill>
                <a:latin typeface="Arial" pitchFamily="34" charset="0"/>
                <a:ea typeface="MS PGothic" pitchFamily="34" charset="-128"/>
              </a:rPr>
              <a:t>Elemen eksternal </a:t>
            </a:r>
            <a:r>
              <a:rPr lang="en-US" altLang="en-US" sz="2800" smtClean="0">
                <a:latin typeface="Arial" pitchFamily="34" charset="0"/>
                <a:ea typeface="MS PGothic" pitchFamily="34" charset="-128"/>
              </a:rPr>
              <a:t>mungkin menyebabkan kenaikan pada produktivitas</a:t>
            </a:r>
          </a:p>
          <a:p>
            <a:pPr>
              <a:lnSpc>
                <a:spcPct val="90000"/>
              </a:lnSpc>
              <a:spcAft>
                <a:spcPct val="40000"/>
              </a:spcAft>
              <a:buClr>
                <a:srgbClr val="BF0922"/>
              </a:buClr>
              <a:buFont typeface="Arial" pitchFamily="34" charset="0"/>
              <a:buAutoNum type="arabicPeriod" startAt="2"/>
            </a:pPr>
            <a:r>
              <a:rPr lang="en-US" altLang="en-US" sz="2800" b="1" smtClean="0">
                <a:solidFill>
                  <a:srgbClr val="FFFF00"/>
                </a:solidFill>
                <a:latin typeface="Arial" pitchFamily="34" charset="0"/>
                <a:ea typeface="MS PGothic" pitchFamily="34" charset="-128"/>
              </a:rPr>
              <a:t>Unit persis </a:t>
            </a:r>
            <a:r>
              <a:rPr lang="en-US" altLang="en-US" sz="2800" smtClean="0">
                <a:latin typeface="Arial" pitchFamily="34" charset="0"/>
                <a:ea typeface="MS PGothic" pitchFamily="34" charset="-128"/>
              </a:rPr>
              <a:t>suatu pengukuran mungkin kekurangan</a:t>
            </a:r>
            <a:endParaRPr lang="en-AU" altLang="en-US" sz="2800">
              <a:latin typeface="Arial" pitchFamily="34" charset="0"/>
              <a:ea typeface="MS PGothic" pitchFamily="34" charset="-12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4387"/>
                                        </p:tgtEl>
                                        <p:attrNameLst>
                                          <p:attrName>style.visibility</p:attrName>
                                        </p:attrNameLst>
                                      </p:cBhvr>
                                      <p:to>
                                        <p:strVal val="visible"/>
                                      </p:to>
                                    </p:set>
                                    <p:animEffect transition="in" filter="strips(downRight)">
                                      <p:cBhvr>
                                        <p:cTn id="7" dur="1000"/>
                                        <p:tgtEl>
                                          <p:spTgt spid="1443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44388">
                                            <p:txEl>
                                              <p:pRg st="0" end="0"/>
                                            </p:txEl>
                                          </p:spTgt>
                                        </p:tgtEl>
                                        <p:attrNameLst>
                                          <p:attrName>style.visibility</p:attrName>
                                        </p:attrNameLst>
                                      </p:cBhvr>
                                      <p:to>
                                        <p:strVal val="visible"/>
                                      </p:to>
                                    </p:set>
                                    <p:animEffect transition="in" filter="strips(downRight)">
                                      <p:cBhvr>
                                        <p:cTn id="12" dur="1000"/>
                                        <p:tgtEl>
                                          <p:spTgt spid="14438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44388">
                                            <p:txEl>
                                              <p:pRg st="1" end="1"/>
                                            </p:txEl>
                                          </p:spTgt>
                                        </p:tgtEl>
                                        <p:attrNameLst>
                                          <p:attrName>style.visibility</p:attrName>
                                        </p:attrNameLst>
                                      </p:cBhvr>
                                      <p:to>
                                        <p:strVal val="visible"/>
                                      </p:to>
                                    </p:set>
                                    <p:animEffect transition="in" filter="strips(downRight)">
                                      <p:cBhvr>
                                        <p:cTn id="17" dur="1000"/>
                                        <p:tgtEl>
                                          <p:spTgt spid="14438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p:bldP spid="144388"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ab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30900" y="1252538"/>
            <a:ext cx="25654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machine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30900" y="2957513"/>
            <a:ext cx="25654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1" name="Rectangle 2"/>
          <p:cNvSpPr>
            <a:spLocks noGrp="1" noChangeArrowheads="1"/>
          </p:cNvSpPr>
          <p:nvPr>
            <p:ph type="title"/>
          </p:nvPr>
        </p:nvSpPr>
        <p:spPr>
          <a:xfrm>
            <a:off x="685800" y="326231"/>
            <a:ext cx="7772400" cy="638175"/>
          </a:xfrm>
        </p:spPr>
        <p:txBody>
          <a:bodyPr>
            <a:normAutofit fontScale="90000"/>
          </a:bodyPr>
          <a:lstStyle/>
          <a:p>
            <a:r>
              <a:rPr lang="en-US" altLang="en-US" smtClean="0">
                <a:latin typeface="Arial" pitchFamily="34" charset="0"/>
                <a:cs typeface="Arial" pitchFamily="34" charset="0"/>
              </a:rPr>
              <a:t>Variabel Produktivitas</a:t>
            </a:r>
          </a:p>
        </p:txBody>
      </p:sp>
      <p:sp>
        <p:nvSpPr>
          <p:cNvPr id="146435" name="Text Box 3"/>
          <p:cNvSpPr txBox="1">
            <a:spLocks noChangeArrowheads="1"/>
          </p:cNvSpPr>
          <p:nvPr/>
        </p:nvSpPr>
        <p:spPr bwMode="auto">
          <a:xfrm>
            <a:off x="762000" y="1178719"/>
            <a:ext cx="5067300"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BF0922"/>
              </a:buClr>
              <a:buFont typeface="Arial" pitchFamily="34" charset="0"/>
              <a:buAutoNum type="arabicPeriod"/>
            </a:pPr>
            <a:r>
              <a:rPr lang="en-US" altLang="en-US" sz="2800" b="1" smtClean="0">
                <a:solidFill>
                  <a:srgbClr val="FFFF00"/>
                </a:solidFill>
                <a:latin typeface="Arial" pitchFamily="34" charset="0"/>
                <a:ea typeface="MS PGothic" pitchFamily="34" charset="-128"/>
              </a:rPr>
              <a:t>Tenaga kerja</a:t>
            </a:r>
            <a:r>
              <a:rPr lang="en-US" altLang="en-US" sz="2800" smtClean="0">
                <a:solidFill>
                  <a:srgbClr val="D33320"/>
                </a:solidFill>
                <a:latin typeface="Arial" pitchFamily="34" charset="0"/>
                <a:ea typeface="MS PGothic" pitchFamily="34" charset="-128"/>
              </a:rPr>
              <a:t> </a:t>
            </a:r>
            <a:r>
              <a:rPr lang="en-US" altLang="en-US" sz="2800" smtClean="0">
                <a:latin typeface="Arial" pitchFamily="34" charset="0"/>
                <a:ea typeface="MS PGothic" pitchFamily="34" charset="-128"/>
              </a:rPr>
              <a:t>– menyum-bang sekitar 10</a:t>
            </a:r>
            <a:r>
              <a:rPr lang="en-US" altLang="en-US" sz="2800">
                <a:latin typeface="Arial" pitchFamily="34" charset="0"/>
                <a:ea typeface="MS PGothic" pitchFamily="34" charset="-128"/>
              </a:rPr>
              <a:t>% </a:t>
            </a:r>
            <a:r>
              <a:rPr lang="en-US" altLang="en-US" sz="2800" smtClean="0">
                <a:latin typeface="Arial" pitchFamily="34" charset="0"/>
                <a:ea typeface="MS PGothic" pitchFamily="34" charset="-128"/>
              </a:rPr>
              <a:t>dari kenaikan tahunan</a:t>
            </a:r>
            <a:endParaRPr lang="en-US" altLang="en-US" sz="2800">
              <a:latin typeface="Arial" pitchFamily="34" charset="0"/>
              <a:ea typeface="MS PGothic" pitchFamily="34" charset="-128"/>
            </a:endParaRPr>
          </a:p>
        </p:txBody>
      </p:sp>
      <p:sp>
        <p:nvSpPr>
          <p:cNvPr id="146436" name="Text Box 4"/>
          <p:cNvSpPr txBox="1">
            <a:spLocks noChangeArrowheads="1"/>
          </p:cNvSpPr>
          <p:nvPr/>
        </p:nvSpPr>
        <p:spPr bwMode="auto">
          <a:xfrm>
            <a:off x="762000" y="2361010"/>
            <a:ext cx="5067300"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BF0922"/>
              </a:buClr>
              <a:buFont typeface="Arial" pitchFamily="34" charset="0"/>
              <a:buAutoNum type="arabicPeriod" startAt="2"/>
            </a:pPr>
            <a:r>
              <a:rPr lang="en-US" altLang="en-US" sz="2800" b="1" smtClean="0">
                <a:solidFill>
                  <a:srgbClr val="FFFF00"/>
                </a:solidFill>
                <a:latin typeface="Arial" pitchFamily="34" charset="0"/>
                <a:ea typeface="MS PGothic" pitchFamily="34" charset="-128"/>
              </a:rPr>
              <a:t>Modal</a:t>
            </a:r>
            <a:r>
              <a:rPr lang="en-US" altLang="en-US" sz="2800" smtClean="0">
                <a:solidFill>
                  <a:srgbClr val="D33320"/>
                </a:solidFill>
                <a:latin typeface="Arial" pitchFamily="34" charset="0"/>
                <a:ea typeface="MS PGothic" pitchFamily="34" charset="-128"/>
              </a:rPr>
              <a:t> </a:t>
            </a:r>
            <a:r>
              <a:rPr lang="en-US" altLang="en-US" sz="2800" smtClean="0">
                <a:latin typeface="Arial" pitchFamily="34" charset="0"/>
                <a:ea typeface="MS PGothic" pitchFamily="34" charset="-128"/>
              </a:rPr>
              <a:t>– menyumbang sekitar 38</a:t>
            </a:r>
            <a:r>
              <a:rPr lang="en-US" altLang="en-US" sz="2800">
                <a:latin typeface="Arial" pitchFamily="34" charset="0"/>
                <a:ea typeface="MS PGothic" pitchFamily="34" charset="-128"/>
              </a:rPr>
              <a:t>% </a:t>
            </a:r>
            <a:r>
              <a:rPr lang="en-US" altLang="en-US" sz="2800" smtClean="0">
                <a:latin typeface="Arial" pitchFamily="34" charset="0"/>
                <a:ea typeface="MS PGothic" pitchFamily="34" charset="-128"/>
              </a:rPr>
              <a:t>dari kenaikan tahunan</a:t>
            </a:r>
            <a:endParaRPr lang="en-US" altLang="en-US" sz="2800">
              <a:latin typeface="Arial" pitchFamily="34" charset="0"/>
              <a:ea typeface="MS PGothic" pitchFamily="34" charset="-128"/>
            </a:endParaRPr>
          </a:p>
        </p:txBody>
      </p:sp>
      <p:sp>
        <p:nvSpPr>
          <p:cNvPr id="146438" name="Text Box 6"/>
          <p:cNvSpPr txBox="1">
            <a:spLocks noChangeArrowheads="1"/>
          </p:cNvSpPr>
          <p:nvPr/>
        </p:nvSpPr>
        <p:spPr bwMode="auto">
          <a:xfrm>
            <a:off x="757238" y="3493294"/>
            <a:ext cx="5067300" cy="1255728"/>
          </a:xfrm>
          <a:prstGeom prst="rect">
            <a:avLst/>
          </a:prstGeom>
          <a:noFill/>
          <a:ln>
            <a:noFill/>
          </a:ln>
          <a:effectLst/>
          <a:extLst/>
        </p:spPr>
        <p:txBody>
          <a:bodyPr>
            <a:spAutoFit/>
          </a:bodyPr>
          <a:lstStyle>
            <a:lvl1pPr marL="533400" indent="-533400">
              <a:defRPr sz="2400">
                <a:solidFill>
                  <a:schemeClr val="tx1"/>
                </a:solidFill>
                <a:latin typeface="Arial" charset="0"/>
                <a:ea typeface="ＭＳ Ｐゴシック" charset="0"/>
                <a:cs typeface="ＭＳ Ｐゴシック" charset="0"/>
              </a:defRPr>
            </a:lvl1pPr>
            <a:lvl2pPr marL="1169988" indent="-457200">
              <a:defRPr sz="2400">
                <a:solidFill>
                  <a:schemeClr val="tx1"/>
                </a:solidFill>
                <a:latin typeface="Arial" charset="0"/>
                <a:ea typeface="ＭＳ Ｐゴシック" charset="0"/>
              </a:defRPr>
            </a:lvl2pPr>
            <a:lvl3pPr marL="1371600" indent="-457200">
              <a:defRPr sz="2400">
                <a:solidFill>
                  <a:schemeClr val="tx1"/>
                </a:solidFill>
                <a:latin typeface="Arial" charset="0"/>
                <a:ea typeface="ＭＳ Ｐゴシック" charset="0"/>
              </a:defRPr>
            </a:lvl3pPr>
            <a:lvl4pPr marL="1828800" indent="-457200">
              <a:defRPr sz="2400">
                <a:solidFill>
                  <a:schemeClr val="tx1"/>
                </a:solidFill>
                <a:latin typeface="Arial" charset="0"/>
                <a:ea typeface="ＭＳ Ｐゴシック" charset="0"/>
              </a:defRPr>
            </a:lvl4pPr>
            <a:lvl5pPr marL="2286000" indent="-457200">
              <a:defRPr sz="2400">
                <a:solidFill>
                  <a:schemeClr val="tx1"/>
                </a:solidFill>
                <a:latin typeface="Arial" charset="0"/>
                <a:ea typeface="ＭＳ Ｐゴシック" charset="0"/>
              </a:defRPr>
            </a:lvl5pPr>
            <a:lvl6pPr marL="2743200" indent="-457200" eaLnBrk="0" fontAlgn="base" hangingPunct="0">
              <a:spcBef>
                <a:spcPct val="0"/>
              </a:spcBef>
              <a:spcAft>
                <a:spcPct val="0"/>
              </a:spcAft>
              <a:defRPr sz="2400">
                <a:solidFill>
                  <a:schemeClr val="tx1"/>
                </a:solidFill>
                <a:latin typeface="Arial" charset="0"/>
                <a:ea typeface="ＭＳ Ｐゴシック" charset="0"/>
              </a:defRPr>
            </a:lvl6pPr>
            <a:lvl7pPr marL="3200400" indent="-457200" eaLnBrk="0" fontAlgn="base" hangingPunct="0">
              <a:spcBef>
                <a:spcPct val="0"/>
              </a:spcBef>
              <a:spcAft>
                <a:spcPct val="0"/>
              </a:spcAft>
              <a:defRPr sz="2400">
                <a:solidFill>
                  <a:schemeClr val="tx1"/>
                </a:solidFill>
                <a:latin typeface="Arial" charset="0"/>
                <a:ea typeface="ＭＳ Ｐゴシック" charset="0"/>
              </a:defRPr>
            </a:lvl7pPr>
            <a:lvl8pPr marL="3657600" indent="-457200" eaLnBrk="0" fontAlgn="base" hangingPunct="0">
              <a:spcBef>
                <a:spcPct val="0"/>
              </a:spcBef>
              <a:spcAft>
                <a:spcPct val="0"/>
              </a:spcAft>
              <a:defRPr sz="2400">
                <a:solidFill>
                  <a:schemeClr val="tx1"/>
                </a:solidFill>
                <a:latin typeface="Arial" charset="0"/>
                <a:ea typeface="ＭＳ Ｐゴシック" charset="0"/>
              </a:defRPr>
            </a:lvl8pPr>
            <a:lvl9pPr marL="4114800" indent="-457200" eaLnBrk="0" fontAlgn="base" hangingPunct="0">
              <a:spcBef>
                <a:spcPct val="0"/>
              </a:spcBef>
              <a:spcAft>
                <a:spcPct val="0"/>
              </a:spcAft>
              <a:defRPr sz="2400">
                <a:solidFill>
                  <a:schemeClr val="tx1"/>
                </a:solidFill>
                <a:latin typeface="Arial" charset="0"/>
                <a:ea typeface="ＭＳ Ｐゴシック" charset="0"/>
              </a:defRPr>
            </a:lvl9pPr>
          </a:lstStyle>
          <a:p>
            <a:pPr fontAlgn="auto">
              <a:lnSpc>
                <a:spcPct val="90000"/>
              </a:lnSpc>
              <a:spcBef>
                <a:spcPts val="0"/>
              </a:spcBef>
              <a:spcAft>
                <a:spcPct val="40000"/>
              </a:spcAft>
              <a:buClr>
                <a:srgbClr val="BF0922"/>
              </a:buClr>
              <a:buFont typeface="Arial" charset="0"/>
              <a:buAutoNum type="arabicPeriod" startAt="3"/>
              <a:defRPr/>
            </a:pPr>
            <a:r>
              <a:rPr lang="en-US" sz="2800" b="1" smtClean="0">
                <a:solidFill>
                  <a:srgbClr val="FFFF00"/>
                </a:solidFill>
                <a:latin typeface="Arial"/>
                <a:cs typeface="Arial"/>
              </a:rPr>
              <a:t>Manajeme</a:t>
            </a:r>
            <a:r>
              <a:rPr lang="en-US" sz="2800" smtClean="0">
                <a:solidFill>
                  <a:srgbClr val="D33320"/>
                </a:solidFill>
                <a:effectLst>
                  <a:outerShdw blurRad="38100" dist="38100" dir="2700000" algn="tl">
                    <a:srgbClr val="DDDDDD"/>
                  </a:outerShdw>
                </a:effectLst>
                <a:latin typeface="Arial"/>
                <a:cs typeface="Arial"/>
              </a:rPr>
              <a:t> </a:t>
            </a:r>
            <a:r>
              <a:rPr lang="en-US" sz="2800" smtClean="0">
                <a:latin typeface="Arial"/>
                <a:cs typeface="Arial"/>
              </a:rPr>
              <a:t>– menyumbang sekitar 52</a:t>
            </a:r>
            <a:r>
              <a:rPr lang="en-US" sz="2800">
                <a:latin typeface="Arial"/>
                <a:cs typeface="Arial"/>
              </a:rPr>
              <a:t>% </a:t>
            </a:r>
            <a:r>
              <a:rPr lang="en-US" sz="2800" smtClean="0">
                <a:latin typeface="Arial"/>
                <a:cs typeface="Arial"/>
              </a:rPr>
              <a:t>dari kenaikan tahunan</a:t>
            </a:r>
            <a:endParaRPr lang="en-AU" sz="2800" dirty="0">
              <a:latin typeface="Arial"/>
              <a:cs typeface="Arial"/>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6435"/>
                                        </p:tgtEl>
                                        <p:attrNameLst>
                                          <p:attrName>style.visibility</p:attrName>
                                        </p:attrNameLst>
                                      </p:cBhvr>
                                      <p:to>
                                        <p:strVal val="visible"/>
                                      </p:to>
                                    </p:set>
                                    <p:animEffect transition="in" filter="strips(downRight)">
                                      <p:cBhvr>
                                        <p:cTn id="7" dur="1000"/>
                                        <p:tgtEl>
                                          <p:spTgt spid="146435"/>
                                        </p:tgtEl>
                                      </p:cBhvr>
                                    </p:animEffect>
                                  </p:childTnLst>
                                </p:cTn>
                              </p:par>
                            </p:childTnLst>
                          </p:cTn>
                        </p:par>
                        <p:par>
                          <p:cTn id="8" fill="hold" nodeType="afterGroup">
                            <p:stCondLst>
                              <p:cond delay="2000"/>
                            </p:stCondLst>
                            <p:childTnLst>
                              <p:par>
                                <p:cTn id="9" presetID="23" presetClass="entr" presetSubtype="27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strVal val="2/3*#ppt_w"/>
                                          </p:val>
                                        </p:tav>
                                        <p:tav tm="100000">
                                          <p:val>
                                            <p:strVal val="#ppt_w"/>
                                          </p:val>
                                        </p:tav>
                                      </p:tavLst>
                                    </p:anim>
                                    <p:anim calcmode="lin" valueType="num">
                                      <p:cBhvr>
                                        <p:cTn id="12" dur="1000" fill="hold"/>
                                        <p:tgtEl>
                                          <p:spTgt spid="5"/>
                                        </p:tgtEl>
                                        <p:attrNameLst>
                                          <p:attrName>ppt_h</p:attrName>
                                        </p:attrNameLst>
                                      </p:cBhvr>
                                      <p:tavLst>
                                        <p:tav tm="0">
                                          <p:val>
                                            <p:strVal val="2/3*#ppt_h"/>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46436">
                                            <p:txEl>
                                              <p:pRg st="0" end="0"/>
                                            </p:txEl>
                                          </p:spTgt>
                                        </p:tgtEl>
                                        <p:attrNameLst>
                                          <p:attrName>style.visibility</p:attrName>
                                        </p:attrNameLst>
                                      </p:cBhvr>
                                      <p:to>
                                        <p:strVal val="visible"/>
                                      </p:to>
                                    </p:set>
                                    <p:animEffect transition="in" filter="strips(downRight)">
                                      <p:cBhvr>
                                        <p:cTn id="17" dur="1000"/>
                                        <p:tgtEl>
                                          <p:spTgt spid="146436">
                                            <p:txEl>
                                              <p:pRg st="0" end="0"/>
                                            </p:txEl>
                                          </p:spTgt>
                                        </p:tgtEl>
                                      </p:cBhvr>
                                    </p:animEffect>
                                  </p:childTnLst>
                                </p:cTn>
                              </p:par>
                            </p:childTnLst>
                          </p:cTn>
                        </p:par>
                        <p:par>
                          <p:cTn id="18" fill="hold" nodeType="afterGroup">
                            <p:stCondLst>
                              <p:cond delay="1000"/>
                            </p:stCondLst>
                            <p:childTnLst>
                              <p:par>
                                <p:cTn id="19" presetID="23" presetClass="entr" presetSubtype="272"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strVal val="2/3*#ppt_w"/>
                                          </p:val>
                                        </p:tav>
                                        <p:tav tm="100000">
                                          <p:val>
                                            <p:strVal val="#ppt_w"/>
                                          </p:val>
                                        </p:tav>
                                      </p:tavLst>
                                    </p:anim>
                                    <p:anim calcmode="lin" valueType="num">
                                      <p:cBhvr>
                                        <p:cTn id="22" dur="1000" fill="hold"/>
                                        <p:tgtEl>
                                          <p:spTgt spid="4"/>
                                        </p:tgtEl>
                                        <p:attrNameLst>
                                          <p:attrName>ppt_h</p:attrName>
                                        </p:attrNameLst>
                                      </p:cBhvr>
                                      <p:tavLst>
                                        <p:tav tm="0">
                                          <p:val>
                                            <p:strVal val="2/3*#ppt_h"/>
                                          </p:val>
                                        </p:tav>
                                        <p:tav tm="100000">
                                          <p:val>
                                            <p:strVal val="#ppt_h"/>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46438">
                                            <p:txEl>
                                              <p:pRg st="0" end="0"/>
                                            </p:txEl>
                                          </p:spTgt>
                                        </p:tgtEl>
                                        <p:attrNameLst>
                                          <p:attrName>style.visibility</p:attrName>
                                        </p:attrNameLst>
                                      </p:cBhvr>
                                      <p:to>
                                        <p:strVal val="visible"/>
                                      </p:to>
                                    </p:set>
                                    <p:animEffect transition="in" filter="strips(downRight)">
                                      <p:cBhvr>
                                        <p:cTn id="27" dur="1000"/>
                                        <p:tgtEl>
                                          <p:spTgt spid="1464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5" grpId="0"/>
      <p:bldP spid="146436" grpId="0" build="p"/>
      <p:bldP spid="146438"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p:nvPr>
        </p:nvSpPr>
        <p:spPr>
          <a:xfrm>
            <a:off x="685800" y="333375"/>
            <a:ext cx="7772400" cy="1085850"/>
          </a:xfrm>
        </p:spPr>
        <p:txBody>
          <a:bodyPr>
            <a:normAutofit/>
          </a:bodyPr>
          <a:lstStyle/>
          <a:p>
            <a:pPr>
              <a:lnSpc>
                <a:spcPct val="90000"/>
              </a:lnSpc>
            </a:pPr>
            <a:r>
              <a:rPr lang="en-US" altLang="en-US" sz="3600" smtClean="0">
                <a:latin typeface="Arial" pitchFamily="34" charset="0"/>
                <a:cs typeface="Arial" pitchFamily="34" charset="0"/>
              </a:rPr>
              <a:t>Variabel kunci untuk memperbaiki Produktivitas Tenaga Kerja</a:t>
            </a:r>
          </a:p>
        </p:txBody>
      </p:sp>
      <p:sp>
        <p:nvSpPr>
          <p:cNvPr id="148484" name="Text Box 4"/>
          <p:cNvSpPr txBox="1">
            <a:spLocks noChangeArrowheads="1"/>
          </p:cNvSpPr>
          <p:nvPr/>
        </p:nvSpPr>
        <p:spPr bwMode="auto">
          <a:xfrm>
            <a:off x="860426" y="1572816"/>
            <a:ext cx="677386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Font typeface="Arial" pitchFamily="34" charset="0"/>
              <a:buAutoNum type="arabicPeriod"/>
            </a:pPr>
            <a:r>
              <a:rPr lang="en-US" altLang="en-US" sz="2400" smtClean="0">
                <a:latin typeface="Arial" pitchFamily="34" charset="0"/>
                <a:ea typeface="MS PGothic" pitchFamily="34" charset="-128"/>
              </a:rPr>
              <a:t>Pendidikan dasar sesuai dengan tenaga kerja</a:t>
            </a:r>
            <a:endParaRPr lang="en-US" altLang="en-US" sz="2400">
              <a:latin typeface="Arial" pitchFamily="34" charset="0"/>
              <a:ea typeface="MS PGothic" pitchFamily="34" charset="-128"/>
            </a:endParaRPr>
          </a:p>
          <a:p>
            <a:pPr>
              <a:lnSpc>
                <a:spcPct val="90000"/>
              </a:lnSpc>
              <a:spcAft>
                <a:spcPts val="1200"/>
              </a:spcAft>
              <a:buClr>
                <a:srgbClr val="FFFF00"/>
              </a:buClr>
              <a:buFont typeface="Arial" pitchFamily="34" charset="0"/>
              <a:buAutoNum type="arabicPeriod"/>
            </a:pPr>
            <a:r>
              <a:rPr lang="en-US" altLang="en-US" sz="2400" smtClean="0">
                <a:latin typeface="Arial" pitchFamily="34" charset="0"/>
                <a:ea typeface="MS PGothic" pitchFamily="34" charset="-128"/>
              </a:rPr>
              <a:t>Pengetatan tenaga kerja</a:t>
            </a:r>
          </a:p>
          <a:p>
            <a:pPr>
              <a:lnSpc>
                <a:spcPct val="90000"/>
              </a:lnSpc>
              <a:spcAft>
                <a:spcPts val="1200"/>
              </a:spcAft>
              <a:buClr>
                <a:srgbClr val="FFFF00"/>
              </a:buClr>
              <a:buFont typeface="Arial" pitchFamily="34" charset="0"/>
              <a:buAutoNum type="arabicPeriod"/>
            </a:pPr>
            <a:r>
              <a:rPr lang="en-US" altLang="en-US" sz="2400">
                <a:latin typeface="Arial" pitchFamily="34" charset="0"/>
                <a:ea typeface="MS PGothic" pitchFamily="34" charset="-128"/>
              </a:rPr>
              <a:t>Biaya sosial yang membuat tenaga kerja tersedia</a:t>
            </a:r>
            <a:endParaRPr lang="en-AU" altLang="en-US" sz="2400">
              <a:latin typeface="Arial" pitchFamily="34" charset="0"/>
              <a:ea typeface="MS PGothic" pitchFamily="34" charset="-128"/>
            </a:endParaRPr>
          </a:p>
        </p:txBody>
      </p:sp>
      <p:sp>
        <p:nvSpPr>
          <p:cNvPr id="148485" name="Text Box 5"/>
          <p:cNvSpPr txBox="1">
            <a:spLocks noChangeArrowheads="1"/>
          </p:cNvSpPr>
          <p:nvPr/>
        </p:nvSpPr>
        <p:spPr bwMode="auto">
          <a:xfrm>
            <a:off x="1304926" y="3634919"/>
            <a:ext cx="73961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Font typeface="Wingdings" pitchFamily="2" charset="2"/>
              <a:buChar char="§"/>
            </a:pPr>
            <a:r>
              <a:rPr lang="en-US" altLang="en-US" sz="2000" smtClean="0">
                <a:latin typeface="Arial" pitchFamily="34" charset="0"/>
                <a:ea typeface="MS PGothic" pitchFamily="34" charset="-128"/>
              </a:rPr>
              <a:t>Tantangannya adalah memelihara dan meningkatkan ketrampilan ditengah cepatnya perubahan teknologi dan ilmu pengetahuan</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8484"/>
                                        </p:tgtEl>
                                        <p:attrNameLst>
                                          <p:attrName>style.visibility</p:attrName>
                                        </p:attrNameLst>
                                      </p:cBhvr>
                                      <p:to>
                                        <p:strVal val="visible"/>
                                      </p:to>
                                    </p:set>
                                    <p:animEffect transition="in" filter="strips(downRight)">
                                      <p:cBhvr>
                                        <p:cTn id="7" dur="1000"/>
                                        <p:tgtEl>
                                          <p:spTgt spid="148484"/>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48485"/>
                                        </p:tgtEl>
                                        <p:attrNameLst>
                                          <p:attrName>style.visibility</p:attrName>
                                        </p:attrNameLst>
                                      </p:cBhvr>
                                      <p:to>
                                        <p:strVal val="visible"/>
                                      </p:to>
                                    </p:set>
                                    <p:animEffect transition="in" filter="strips(downRight)">
                                      <p:cBhvr>
                                        <p:cTn id="11" dur="1000"/>
                                        <p:tgtEl>
                                          <p:spTgt spid="148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4" grpId="0"/>
      <p:bldP spid="14848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a:xfrm>
            <a:off x="685800" y="326232"/>
            <a:ext cx="7772400" cy="670322"/>
          </a:xfrm>
        </p:spPr>
        <p:txBody>
          <a:bodyPr>
            <a:normAutofit fontScale="90000"/>
          </a:bodyPr>
          <a:lstStyle/>
          <a:p>
            <a:r>
              <a:rPr lang="en-US" altLang="en-US" smtClean="0">
                <a:latin typeface="Arial" pitchFamily="34" charset="0"/>
                <a:cs typeface="Arial" pitchFamily="34" charset="0"/>
              </a:rPr>
              <a:t>Ketrampilan Tenaga Kerja</a:t>
            </a:r>
          </a:p>
        </p:txBody>
      </p:sp>
      <p:sp>
        <p:nvSpPr>
          <p:cNvPr id="150531" name="Rectangle 3"/>
          <p:cNvSpPr>
            <a:spLocks noChangeArrowheads="1"/>
          </p:cNvSpPr>
          <p:nvPr/>
        </p:nvSpPr>
        <p:spPr bwMode="auto">
          <a:xfrm>
            <a:off x="652464" y="1183481"/>
            <a:ext cx="78390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000" b="1" smtClean="0">
                <a:solidFill>
                  <a:srgbClr val="FFFF00"/>
                </a:solidFill>
                <a:latin typeface="Arial" pitchFamily="34" charset="0"/>
              </a:rPr>
              <a:t>Sekitar separo dari usia 17-tahun di A.S. tidak dapat menjawab dengan benar pertanyaan semacam ini:</a:t>
            </a:r>
            <a:endParaRPr lang="en-US" altLang="en-US" sz="2000" b="1">
              <a:solidFill>
                <a:srgbClr val="FFFF00"/>
              </a:solidFill>
              <a:latin typeface="Arial" pitchFamily="34" charset="0"/>
            </a:endParaRPr>
          </a:p>
        </p:txBody>
      </p:sp>
      <p:sp>
        <p:nvSpPr>
          <p:cNvPr id="150532" name="Rectangle 4"/>
          <p:cNvSpPr>
            <a:spLocks noChangeArrowheads="1"/>
          </p:cNvSpPr>
          <p:nvPr/>
        </p:nvSpPr>
        <p:spPr bwMode="auto">
          <a:xfrm>
            <a:off x="7180264" y="4504135"/>
            <a:ext cx="11544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b="1">
                <a:latin typeface="Arial" pitchFamily="34" charset="0"/>
              </a:rPr>
              <a:t>Figure </a:t>
            </a:r>
            <a:r>
              <a:rPr lang="en-US" altLang="en-US" sz="1600" b="1">
                <a:solidFill>
                  <a:schemeClr val="tx2"/>
                </a:solidFill>
                <a:latin typeface="Arial" pitchFamily="34" charset="0"/>
              </a:rPr>
              <a:t>1.7</a:t>
            </a:r>
          </a:p>
        </p:txBody>
      </p:sp>
      <p:pic>
        <p:nvPicPr>
          <p:cNvPr id="15053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38" y="1849041"/>
            <a:ext cx="8050212" cy="251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50531"/>
                                        </p:tgtEl>
                                        <p:attrNameLst>
                                          <p:attrName>style.visibility</p:attrName>
                                        </p:attrNameLst>
                                      </p:cBhvr>
                                      <p:to>
                                        <p:strVal val="visible"/>
                                      </p:to>
                                    </p:set>
                                    <p:animEffect transition="in" filter="wipe(left)">
                                      <p:cBhvr>
                                        <p:cTn id="7" dur="1000"/>
                                        <p:tgtEl>
                                          <p:spTgt spid="150531"/>
                                        </p:tgtEl>
                                      </p:cBhvr>
                                    </p:animEffect>
                                  </p:childTnLst>
                                </p:cTn>
                              </p:par>
                            </p:childTnLst>
                          </p:cTn>
                        </p:par>
                        <p:par>
                          <p:cTn id="8" fill="hold" nodeType="afterGroup">
                            <p:stCondLst>
                              <p:cond delay="2000"/>
                            </p:stCondLst>
                            <p:childTnLst>
                              <p:par>
                                <p:cTn id="9" presetID="23" presetClass="entr" presetSubtype="272" fill="hold" nodeType="afterEffect">
                                  <p:stCondLst>
                                    <p:cond delay="1000"/>
                                  </p:stCondLst>
                                  <p:childTnLst>
                                    <p:set>
                                      <p:cBhvr>
                                        <p:cTn id="10" dur="1" fill="hold">
                                          <p:stCondLst>
                                            <p:cond delay="0"/>
                                          </p:stCondLst>
                                        </p:cTn>
                                        <p:tgtEl>
                                          <p:spTgt spid="150534"/>
                                        </p:tgtEl>
                                        <p:attrNameLst>
                                          <p:attrName>style.visibility</p:attrName>
                                        </p:attrNameLst>
                                      </p:cBhvr>
                                      <p:to>
                                        <p:strVal val="visible"/>
                                      </p:to>
                                    </p:set>
                                    <p:anim calcmode="lin" valueType="num">
                                      <p:cBhvr>
                                        <p:cTn id="11" dur="1000" fill="hold"/>
                                        <p:tgtEl>
                                          <p:spTgt spid="150534"/>
                                        </p:tgtEl>
                                        <p:attrNameLst>
                                          <p:attrName>ppt_w</p:attrName>
                                        </p:attrNameLst>
                                      </p:cBhvr>
                                      <p:tavLst>
                                        <p:tav tm="0">
                                          <p:val>
                                            <p:strVal val="2/3*#ppt_w"/>
                                          </p:val>
                                        </p:tav>
                                        <p:tav tm="100000">
                                          <p:val>
                                            <p:strVal val="#ppt_w"/>
                                          </p:val>
                                        </p:tav>
                                      </p:tavLst>
                                    </p:anim>
                                    <p:anim calcmode="lin" valueType="num">
                                      <p:cBhvr>
                                        <p:cTn id="12" dur="1000" fill="hold"/>
                                        <p:tgtEl>
                                          <p:spTgt spid="150534"/>
                                        </p:tgtEl>
                                        <p:attrNameLst>
                                          <p:attrName>ppt_h</p:attrName>
                                        </p:attrNameLst>
                                      </p:cBhvr>
                                      <p:tavLst>
                                        <p:tav tm="0">
                                          <p:val>
                                            <p:strVal val="2/3*#ppt_h"/>
                                          </p:val>
                                        </p:tav>
                                        <p:tav tm="100000">
                                          <p:val>
                                            <p:strVal val="#ppt_h"/>
                                          </p:val>
                                        </p:tav>
                                      </p:tavLst>
                                    </p:anim>
                                  </p:childTnLst>
                                </p:cTn>
                              </p:par>
                            </p:childTnLst>
                          </p:cTn>
                        </p:par>
                        <p:par>
                          <p:cTn id="13" fill="hold" nodeType="afterGroup">
                            <p:stCondLst>
                              <p:cond delay="4000"/>
                            </p:stCondLst>
                            <p:childTnLst>
                              <p:par>
                                <p:cTn id="14" presetID="22" presetClass="entr" presetSubtype="8" fill="hold" grpId="0" nodeType="afterEffect">
                                  <p:stCondLst>
                                    <p:cond delay="0"/>
                                  </p:stCondLst>
                                  <p:childTnLst>
                                    <p:set>
                                      <p:cBhvr>
                                        <p:cTn id="15" dur="1" fill="hold">
                                          <p:stCondLst>
                                            <p:cond delay="0"/>
                                          </p:stCondLst>
                                        </p:cTn>
                                        <p:tgtEl>
                                          <p:spTgt spid="150532"/>
                                        </p:tgtEl>
                                        <p:attrNameLst>
                                          <p:attrName>style.visibility</p:attrName>
                                        </p:attrNameLst>
                                      </p:cBhvr>
                                      <p:to>
                                        <p:strVal val="visible"/>
                                      </p:to>
                                    </p:set>
                                    <p:animEffect transition="in" filter="wipe(left)">
                                      <p:cBhvr>
                                        <p:cTn id="16" dur="1000"/>
                                        <p:tgtEl>
                                          <p:spTgt spid="150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1" grpId="0" autoUpdateAnimBg="0"/>
      <p:bldP spid="150532" grpId="0"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ChangeArrowheads="1"/>
          </p:cNvSpPr>
          <p:nvPr>
            <p:ph type="title"/>
          </p:nvPr>
        </p:nvSpPr>
        <p:spPr>
          <a:xfrm>
            <a:off x="677863" y="326231"/>
            <a:ext cx="7770812" cy="962025"/>
          </a:xfrm>
        </p:spPr>
        <p:txBody>
          <a:bodyPr/>
          <a:lstStyle/>
          <a:p>
            <a:pPr>
              <a:lnSpc>
                <a:spcPct val="80000"/>
              </a:lnSpc>
            </a:pPr>
            <a:r>
              <a:rPr lang="en-US" altLang="en-US" smtClean="0">
                <a:latin typeface="Arial" pitchFamily="34" charset="0"/>
                <a:cs typeface="Arial" pitchFamily="34" charset="0"/>
              </a:rPr>
              <a:t>Capital</a:t>
            </a:r>
            <a:endParaRPr lang="en-US" altLang="en-US" sz="7200" smtClean="0">
              <a:latin typeface="Arial" pitchFamily="34" charset="0"/>
              <a:cs typeface="Arial" pitchFamily="34" charset="0"/>
            </a:endParaRPr>
          </a:p>
        </p:txBody>
      </p:sp>
      <p:grpSp>
        <p:nvGrpSpPr>
          <p:cNvPr id="152579" name="Group 3"/>
          <p:cNvGrpSpPr>
            <a:grpSpLocks/>
          </p:cNvGrpSpPr>
          <p:nvPr/>
        </p:nvGrpSpPr>
        <p:grpSpPr bwMode="auto">
          <a:xfrm>
            <a:off x="1114425" y="1109663"/>
            <a:ext cx="6445251" cy="4155282"/>
            <a:chOff x="702" y="1044"/>
            <a:chExt cx="4060" cy="3490"/>
          </a:xfrm>
        </p:grpSpPr>
        <p:sp>
          <p:nvSpPr>
            <p:cNvPr id="131077" name="Text Box 4"/>
            <p:cNvSpPr txBox="1">
              <a:spLocks noChangeArrowheads="1"/>
            </p:cNvSpPr>
            <p:nvPr/>
          </p:nvSpPr>
          <p:spPr bwMode="auto">
            <a:xfrm>
              <a:off x="866" y="1044"/>
              <a:ext cx="260" cy="3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275000"/>
                </a:lnSpc>
              </a:pPr>
              <a:r>
                <a:rPr lang="en-AU" altLang="en-US" sz="1600" b="1">
                  <a:latin typeface="Arial" pitchFamily="34" charset="0"/>
                </a:rPr>
                <a:t>10</a:t>
              </a:r>
            </a:p>
            <a:p>
              <a:pPr algn="r">
                <a:lnSpc>
                  <a:spcPct val="275000"/>
                </a:lnSpc>
              </a:pPr>
              <a:r>
                <a:rPr lang="en-AU" altLang="en-US" sz="1600" b="1">
                  <a:latin typeface="Arial" pitchFamily="34" charset="0"/>
                </a:rPr>
                <a:t>8</a:t>
              </a:r>
            </a:p>
            <a:p>
              <a:pPr algn="r">
                <a:lnSpc>
                  <a:spcPct val="275000"/>
                </a:lnSpc>
              </a:pPr>
              <a:r>
                <a:rPr lang="en-AU" altLang="en-US" sz="1600" b="1">
                  <a:latin typeface="Arial" pitchFamily="34" charset="0"/>
                </a:rPr>
                <a:t>6</a:t>
              </a:r>
            </a:p>
            <a:p>
              <a:pPr algn="r">
                <a:lnSpc>
                  <a:spcPct val="275000"/>
                </a:lnSpc>
              </a:pPr>
              <a:r>
                <a:rPr lang="en-AU" altLang="en-US" sz="1600" b="1">
                  <a:latin typeface="Arial" pitchFamily="34" charset="0"/>
                </a:rPr>
                <a:t>4</a:t>
              </a:r>
            </a:p>
            <a:p>
              <a:pPr algn="r">
                <a:lnSpc>
                  <a:spcPct val="275000"/>
                </a:lnSpc>
              </a:pPr>
              <a:r>
                <a:rPr lang="en-AU" altLang="en-US" sz="1600" b="1">
                  <a:latin typeface="Arial" pitchFamily="34" charset="0"/>
                </a:rPr>
                <a:t>2</a:t>
              </a:r>
            </a:p>
            <a:p>
              <a:pPr algn="r">
                <a:lnSpc>
                  <a:spcPct val="275000"/>
                </a:lnSpc>
              </a:pPr>
              <a:r>
                <a:rPr lang="en-AU" altLang="en-US" sz="1600" b="1">
                  <a:latin typeface="Arial" pitchFamily="34" charset="0"/>
                </a:rPr>
                <a:t>0</a:t>
              </a:r>
            </a:p>
          </p:txBody>
        </p:sp>
        <p:grpSp>
          <p:nvGrpSpPr>
            <p:cNvPr id="131078" name="Group 5"/>
            <p:cNvGrpSpPr>
              <a:grpSpLocks/>
            </p:cNvGrpSpPr>
            <p:nvPr/>
          </p:nvGrpSpPr>
          <p:grpSpPr bwMode="auto">
            <a:xfrm>
              <a:off x="702" y="1071"/>
              <a:ext cx="4060" cy="2964"/>
              <a:chOff x="702" y="1071"/>
              <a:chExt cx="4060" cy="2964"/>
            </a:xfrm>
          </p:grpSpPr>
          <p:sp>
            <p:nvSpPr>
              <p:cNvPr id="131079" name="Text Box 6"/>
              <p:cNvSpPr txBox="1">
                <a:spLocks noChangeArrowheads="1"/>
              </p:cNvSpPr>
              <p:nvPr/>
            </p:nvSpPr>
            <p:spPr bwMode="auto">
              <a:xfrm rot="16200000">
                <a:off x="-577" y="2350"/>
                <a:ext cx="277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a:latin typeface="Arial" pitchFamily="34" charset="0"/>
                  </a:rPr>
                  <a:t>Percent increase in productivity</a:t>
                </a:r>
              </a:p>
            </p:txBody>
          </p:sp>
          <p:sp>
            <p:nvSpPr>
              <p:cNvPr id="131080" name="Text Box 7"/>
              <p:cNvSpPr txBox="1">
                <a:spLocks noChangeArrowheads="1"/>
              </p:cNvSpPr>
              <p:nvPr/>
            </p:nvSpPr>
            <p:spPr bwMode="auto">
              <a:xfrm>
                <a:off x="2148" y="3751"/>
                <a:ext cx="153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a:latin typeface="Arial" pitchFamily="34" charset="0"/>
                  </a:rPr>
                  <a:t>Percentage investment</a:t>
                </a:r>
              </a:p>
            </p:txBody>
          </p:sp>
          <p:sp>
            <p:nvSpPr>
              <p:cNvPr id="131081" name="Text Box 8"/>
              <p:cNvSpPr txBox="1">
                <a:spLocks noChangeArrowheads="1"/>
              </p:cNvSpPr>
              <p:nvPr/>
            </p:nvSpPr>
            <p:spPr bwMode="auto">
              <a:xfrm>
                <a:off x="1036" y="3535"/>
                <a:ext cx="3726"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1pPr>
                <a:lvl2pPr marL="742950" indent="-285750">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2pPr>
                <a:lvl3pPr marL="1143000" indent="-228600">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3pPr>
                <a:lvl4pPr marL="1600200" indent="-228600">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4pPr>
                <a:lvl5pPr marL="2057400" indent="-228600">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9pPr>
              </a:lstStyle>
              <a:p>
                <a:r>
                  <a:rPr lang="en-AU" altLang="en-US" sz="1600" b="1">
                    <a:latin typeface="Arial" pitchFamily="34" charset="0"/>
                    <a:ea typeface="MS PGothic" pitchFamily="34" charset="-128"/>
                  </a:rPr>
                  <a:t>10	15	20	25	30	35</a:t>
                </a:r>
              </a:p>
            </p:txBody>
          </p:sp>
          <p:sp>
            <p:nvSpPr>
              <p:cNvPr id="131082" name="Freeform 9"/>
              <p:cNvSpPr>
                <a:spLocks/>
              </p:cNvSpPr>
              <p:nvPr/>
            </p:nvSpPr>
            <p:spPr bwMode="auto">
              <a:xfrm>
                <a:off x="1166" y="1297"/>
                <a:ext cx="3560" cy="2192"/>
              </a:xfrm>
              <a:custGeom>
                <a:avLst/>
                <a:gdLst>
                  <a:gd name="T0" fmla="*/ 0 w 3560"/>
                  <a:gd name="T1" fmla="*/ 0 h 2192"/>
                  <a:gd name="T2" fmla="*/ 0 w 3560"/>
                  <a:gd name="T3" fmla="*/ 2192 h 2192"/>
                  <a:gd name="T4" fmla="*/ 3560 w 3560"/>
                  <a:gd name="T5" fmla="*/ 2192 h 2192"/>
                  <a:gd name="T6" fmla="*/ 0 60000 65536"/>
                  <a:gd name="T7" fmla="*/ 0 60000 65536"/>
                  <a:gd name="T8" fmla="*/ 0 60000 65536"/>
                  <a:gd name="T9" fmla="*/ 0 w 3560"/>
                  <a:gd name="T10" fmla="*/ 0 h 2192"/>
                  <a:gd name="T11" fmla="*/ 3560 w 3560"/>
                  <a:gd name="T12" fmla="*/ 2192 h 2192"/>
                </a:gdLst>
                <a:ahLst/>
                <a:cxnLst>
                  <a:cxn ang="T6">
                    <a:pos x="T0" y="T1"/>
                  </a:cxn>
                  <a:cxn ang="T7">
                    <a:pos x="T2" y="T3"/>
                  </a:cxn>
                  <a:cxn ang="T8">
                    <a:pos x="T4" y="T5"/>
                  </a:cxn>
                </a:cxnLst>
                <a:rect l="T9" t="T10" r="T11" b="T12"/>
                <a:pathLst>
                  <a:path w="3560" h="2192">
                    <a:moveTo>
                      <a:pt x="0" y="0"/>
                    </a:moveTo>
                    <a:lnTo>
                      <a:pt x="0" y="2192"/>
                    </a:lnTo>
                    <a:lnTo>
                      <a:pt x="3560" y="2192"/>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pic>
        <p:nvPicPr>
          <p:cNvPr id="15258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0626" y="2239566"/>
            <a:ext cx="2132013" cy="1832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87" name="AutoShape 11"/>
          <p:cNvSpPr>
            <a:spLocks noChangeArrowheads="1"/>
          </p:cNvSpPr>
          <p:nvPr/>
        </p:nvSpPr>
        <p:spPr bwMode="auto">
          <a:xfrm rot="19648949">
            <a:off x="2024064" y="2130028"/>
            <a:ext cx="5049837" cy="898922"/>
          </a:xfrm>
          <a:prstGeom prst="notchedRightArrow">
            <a:avLst>
              <a:gd name="adj1" fmla="val 49907"/>
              <a:gd name="adj2" fmla="val 80442"/>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1000"/>
                                  </p:stCondLst>
                                  <p:childTnLst>
                                    <p:set>
                                      <p:cBhvr>
                                        <p:cTn id="6" dur="1" fill="hold">
                                          <p:stCondLst>
                                            <p:cond delay="0"/>
                                          </p:stCondLst>
                                        </p:cTn>
                                        <p:tgtEl>
                                          <p:spTgt spid="152579"/>
                                        </p:tgtEl>
                                        <p:attrNameLst>
                                          <p:attrName>style.visibility</p:attrName>
                                        </p:attrNameLst>
                                      </p:cBhvr>
                                      <p:to>
                                        <p:strVal val="visible"/>
                                      </p:to>
                                    </p:set>
                                    <p:animEffect transition="in" filter="strips(upRight)">
                                      <p:cBhvr>
                                        <p:cTn id="7" dur="1000"/>
                                        <p:tgtEl>
                                          <p:spTgt spid="152579"/>
                                        </p:tgtEl>
                                      </p:cBhvr>
                                    </p:animEffect>
                                  </p:childTnLst>
                                </p:cTn>
                              </p:par>
                            </p:childTnLst>
                          </p:cTn>
                        </p:par>
                        <p:par>
                          <p:cTn id="8" fill="hold" nodeType="afterGroup">
                            <p:stCondLst>
                              <p:cond delay="2000"/>
                            </p:stCondLst>
                            <p:childTnLst>
                              <p:par>
                                <p:cTn id="9" presetID="22" presetClass="entr" presetSubtype="4" fill="hold" nodeType="afterEffect">
                                  <p:stCondLst>
                                    <p:cond delay="500"/>
                                  </p:stCondLst>
                                  <p:childTnLst>
                                    <p:set>
                                      <p:cBhvr>
                                        <p:cTn id="10" dur="1" fill="hold">
                                          <p:stCondLst>
                                            <p:cond delay="0"/>
                                          </p:stCondLst>
                                        </p:cTn>
                                        <p:tgtEl>
                                          <p:spTgt spid="152586"/>
                                        </p:tgtEl>
                                        <p:attrNameLst>
                                          <p:attrName>style.visibility</p:attrName>
                                        </p:attrNameLst>
                                      </p:cBhvr>
                                      <p:to>
                                        <p:strVal val="visible"/>
                                      </p:to>
                                    </p:set>
                                    <p:animEffect transition="in" filter="wipe(down)">
                                      <p:cBhvr>
                                        <p:cTn id="11" dur="1000"/>
                                        <p:tgtEl>
                                          <p:spTgt spid="152586"/>
                                        </p:tgtEl>
                                      </p:cBhvr>
                                    </p:animEffect>
                                  </p:childTnLst>
                                </p:cTn>
                              </p:par>
                            </p:childTnLst>
                          </p:cTn>
                        </p:par>
                        <p:par>
                          <p:cTn id="12" fill="hold" nodeType="afterGroup">
                            <p:stCondLst>
                              <p:cond delay="3500"/>
                            </p:stCondLst>
                            <p:childTnLst>
                              <p:par>
                                <p:cTn id="13" presetID="18" presetClass="entr" presetSubtype="3" fill="hold" grpId="0" nodeType="afterEffect">
                                  <p:stCondLst>
                                    <p:cond delay="1000"/>
                                  </p:stCondLst>
                                  <p:childTnLst>
                                    <p:set>
                                      <p:cBhvr>
                                        <p:cTn id="14" dur="1" fill="hold">
                                          <p:stCondLst>
                                            <p:cond delay="0"/>
                                          </p:stCondLst>
                                        </p:cTn>
                                        <p:tgtEl>
                                          <p:spTgt spid="152587"/>
                                        </p:tgtEl>
                                        <p:attrNameLst>
                                          <p:attrName>style.visibility</p:attrName>
                                        </p:attrNameLst>
                                      </p:cBhvr>
                                      <p:to>
                                        <p:strVal val="visible"/>
                                      </p:to>
                                    </p:set>
                                    <p:animEffect transition="in" filter="strips(upRight)">
                                      <p:cBhvr>
                                        <p:cTn id="15" dur="1000"/>
                                        <p:tgtEl>
                                          <p:spTgt spid="152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Title 1"/>
          <p:cNvSpPr>
            <a:spLocks noGrp="1"/>
          </p:cNvSpPr>
          <p:nvPr>
            <p:ph type="title"/>
          </p:nvPr>
        </p:nvSpPr>
        <p:spPr/>
        <p:txBody>
          <a:bodyPr/>
          <a:lstStyle/>
          <a:p>
            <a:r>
              <a:rPr lang="en-US" altLang="en-US" smtClean="0">
                <a:latin typeface="Arial" pitchFamily="34" charset="0"/>
                <a:cs typeface="Arial" pitchFamily="34" charset="0"/>
              </a:rPr>
              <a:t>Manajemen</a:t>
            </a:r>
          </a:p>
        </p:txBody>
      </p:sp>
      <p:sp>
        <p:nvSpPr>
          <p:cNvPr id="133122" name="Content Placeholder 2"/>
          <p:cNvSpPr>
            <a:spLocks noGrp="1"/>
          </p:cNvSpPr>
          <p:nvPr>
            <p:ph idx="1"/>
          </p:nvPr>
        </p:nvSpPr>
        <p:spPr>
          <a:xfrm>
            <a:off x="615950" y="1323975"/>
            <a:ext cx="7937500" cy="2971800"/>
          </a:xfrm>
        </p:spPr>
        <p:txBody>
          <a:bodyPr>
            <a:normAutofit fontScale="92500"/>
          </a:bodyPr>
          <a:lstStyle/>
          <a:p>
            <a:pPr>
              <a:buFont typeface="Wingdings" pitchFamily="2" charset="2"/>
              <a:buChar char="q"/>
            </a:pPr>
            <a:r>
              <a:rPr lang="en-US" altLang="en-US" smtClean="0">
                <a:latin typeface="Arial" pitchFamily="34" charset="0"/>
                <a:cs typeface="Arial" pitchFamily="34" charset="0"/>
              </a:rPr>
              <a:t>Pastikan tenaga kerja dan modal digunakan secara efektif untuk meningkatkan produktivitas</a:t>
            </a:r>
          </a:p>
          <a:p>
            <a:pPr lvl="1">
              <a:buFont typeface="Wingdings" pitchFamily="2" charset="2"/>
              <a:buChar char="q"/>
            </a:pPr>
            <a:r>
              <a:rPr lang="en-US" altLang="en-US" smtClean="0">
                <a:latin typeface="Arial" pitchFamily="34" charset="0"/>
                <a:cs typeface="Arial" pitchFamily="34" charset="0"/>
              </a:rPr>
              <a:t>Menggunakan pengetahuan</a:t>
            </a:r>
          </a:p>
          <a:p>
            <a:pPr lvl="1">
              <a:buFont typeface="Wingdings" pitchFamily="2" charset="2"/>
              <a:buChar char="q"/>
            </a:pPr>
            <a:r>
              <a:rPr lang="en-US" altLang="en-US" smtClean="0">
                <a:latin typeface="Arial" pitchFamily="34" charset="0"/>
                <a:cs typeface="Arial" pitchFamily="34" charset="0"/>
              </a:rPr>
              <a:t>Menerapkan teknologi</a:t>
            </a:r>
          </a:p>
          <a:p>
            <a:pPr>
              <a:buFont typeface="Wingdings" pitchFamily="2" charset="2"/>
              <a:buChar char="q"/>
            </a:pPr>
            <a:r>
              <a:rPr lang="en-US" altLang="en-US" smtClean="0">
                <a:latin typeface="Arial" pitchFamily="34" charset="0"/>
                <a:cs typeface="Arial" pitchFamily="34" charset="0"/>
              </a:rPr>
              <a:t>Pengetahuan masyarakat</a:t>
            </a:r>
          </a:p>
          <a:p>
            <a:pPr>
              <a:buFont typeface="Wingdings" pitchFamily="2" charset="2"/>
              <a:buChar char="q"/>
            </a:pPr>
            <a:r>
              <a:rPr lang="en-US" altLang="en-US" smtClean="0">
                <a:latin typeface="Arial" pitchFamily="34" charset="0"/>
                <a:cs typeface="Arial" pitchFamily="34" charset="0"/>
              </a:rPr>
              <a:t>Tantangan sulit</a:t>
            </a:r>
          </a:p>
          <a:p>
            <a:pPr>
              <a:buFont typeface="Wingdings" pitchFamily="2" charset="2"/>
              <a:buChar char="q"/>
            </a:pPr>
            <a:endParaRPr lang="en-US" altLang="en-US" smtClean="0">
              <a:latin typeface="Arial" pitchFamily="34" charset="0"/>
              <a:cs typeface="Arial" pitchFamily="34" charset="0"/>
            </a:endParaRPr>
          </a:p>
        </p:txBody>
      </p:sp>
    </p:spTree>
  </p:cSld>
  <p:clrMapOvr>
    <a:masterClrMapping/>
  </p:clrMapOvr>
  <p:transition spd="slow">
    <p:pull dir="lu"/>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a:xfrm>
            <a:off x="1200150" y="326231"/>
            <a:ext cx="6769100" cy="987029"/>
          </a:xfrm>
        </p:spPr>
        <p:txBody>
          <a:bodyPr>
            <a:normAutofit fontScale="90000"/>
          </a:bodyPr>
          <a:lstStyle/>
          <a:p>
            <a:pPr>
              <a:lnSpc>
                <a:spcPct val="90000"/>
              </a:lnSpc>
            </a:pPr>
            <a:r>
              <a:rPr lang="en-US" altLang="en-US" smtClean="0">
                <a:latin typeface="Arial" pitchFamily="34" charset="0"/>
                <a:cs typeface="Arial" pitchFamily="34" charset="0"/>
              </a:rPr>
              <a:t>Producktivitas dan Sektor Jasa</a:t>
            </a:r>
          </a:p>
        </p:txBody>
      </p:sp>
      <p:sp>
        <p:nvSpPr>
          <p:cNvPr id="154627" name="Text Box 3"/>
          <p:cNvSpPr txBox="1">
            <a:spLocks noChangeArrowheads="1"/>
          </p:cNvSpPr>
          <p:nvPr/>
        </p:nvSpPr>
        <p:spPr bwMode="auto">
          <a:xfrm>
            <a:off x="917575" y="1579960"/>
            <a:ext cx="743585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Font typeface="Arial" pitchFamily="34" charset="0"/>
              <a:buAutoNum type="arabicPeriod"/>
            </a:pPr>
            <a:r>
              <a:rPr lang="en-US" altLang="en-US" sz="2400" smtClean="0">
                <a:latin typeface="Arial" pitchFamily="34" charset="0"/>
                <a:ea typeface="MS PGothic" pitchFamily="34" charset="-128"/>
              </a:rPr>
              <a:t>Biasanya </a:t>
            </a:r>
            <a:r>
              <a:rPr lang="en-US" altLang="en-US" sz="2400">
                <a:latin typeface="Arial" pitchFamily="34" charset="0"/>
                <a:ea typeface="MS PGothic" pitchFamily="34" charset="-128"/>
              </a:rPr>
              <a:t>labor intensive</a:t>
            </a:r>
          </a:p>
        </p:txBody>
      </p:sp>
      <p:sp>
        <p:nvSpPr>
          <p:cNvPr id="154628" name="Text Box 4"/>
          <p:cNvSpPr txBox="1">
            <a:spLocks noChangeArrowheads="1"/>
          </p:cNvSpPr>
          <p:nvPr/>
        </p:nvSpPr>
        <p:spPr bwMode="auto">
          <a:xfrm>
            <a:off x="917575" y="1999060"/>
            <a:ext cx="7435850" cy="254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Font typeface="Arial" pitchFamily="34" charset="0"/>
              <a:buAutoNum type="arabicPeriod" startAt="2"/>
            </a:pPr>
            <a:r>
              <a:rPr lang="en-US" altLang="en-US" sz="2400" smtClean="0">
                <a:latin typeface="Arial" pitchFamily="34" charset="0"/>
                <a:ea typeface="MS PGothic" pitchFamily="34" charset="-128"/>
              </a:rPr>
              <a:t>Sering terfokus pada atribut individu yang unik dan diinginkan</a:t>
            </a:r>
          </a:p>
          <a:p>
            <a:pPr>
              <a:lnSpc>
                <a:spcPct val="90000"/>
              </a:lnSpc>
              <a:spcAft>
                <a:spcPts val="1200"/>
              </a:spcAft>
              <a:buClr>
                <a:srgbClr val="BF0922"/>
              </a:buClr>
              <a:buFont typeface="Arial" pitchFamily="34" charset="0"/>
              <a:buAutoNum type="arabicPeriod" startAt="2"/>
            </a:pPr>
            <a:r>
              <a:rPr lang="en-US" altLang="en-US" sz="2400" smtClean="0">
                <a:latin typeface="Arial" pitchFamily="34" charset="0"/>
                <a:ea typeface="MS PGothic" pitchFamily="34" charset="-128"/>
              </a:rPr>
              <a:t>Sering sebuah tugas intelektual yang diberikan oleh profesional</a:t>
            </a:r>
          </a:p>
          <a:p>
            <a:pPr>
              <a:lnSpc>
                <a:spcPct val="90000"/>
              </a:lnSpc>
              <a:spcAft>
                <a:spcPts val="1200"/>
              </a:spcAft>
              <a:buClr>
                <a:srgbClr val="BF0922"/>
              </a:buClr>
              <a:buFont typeface="Arial" pitchFamily="34" charset="0"/>
              <a:buAutoNum type="arabicPeriod" startAt="2"/>
            </a:pPr>
            <a:r>
              <a:rPr lang="en-US" altLang="en-US" sz="2400" smtClean="0">
                <a:latin typeface="Arial" pitchFamily="34" charset="0"/>
                <a:ea typeface="MS PGothic" pitchFamily="34" charset="-128"/>
              </a:rPr>
              <a:t>Sering sulit untuk dimekanisasi dan diotomasi</a:t>
            </a:r>
          </a:p>
          <a:p>
            <a:pPr>
              <a:lnSpc>
                <a:spcPct val="90000"/>
              </a:lnSpc>
              <a:spcAft>
                <a:spcPts val="1200"/>
              </a:spcAft>
              <a:buClr>
                <a:srgbClr val="BF0922"/>
              </a:buClr>
              <a:buFont typeface="Arial" pitchFamily="34" charset="0"/>
              <a:buAutoNum type="arabicPeriod" startAt="2"/>
            </a:pPr>
            <a:r>
              <a:rPr lang="en-US" altLang="en-US" sz="2400" smtClean="0">
                <a:latin typeface="Arial" pitchFamily="34" charset="0"/>
                <a:ea typeface="MS PGothic" pitchFamily="34" charset="-128"/>
              </a:rPr>
              <a:t>Sering sulit untuk dievaluasi kualitasnya</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4627"/>
                                        </p:tgtEl>
                                        <p:attrNameLst>
                                          <p:attrName>style.visibility</p:attrName>
                                        </p:attrNameLst>
                                      </p:cBhvr>
                                      <p:to>
                                        <p:strVal val="visible"/>
                                      </p:to>
                                    </p:set>
                                    <p:animEffect transition="in" filter="strips(downRight)">
                                      <p:cBhvr>
                                        <p:cTn id="7" dur="1000"/>
                                        <p:tgtEl>
                                          <p:spTgt spid="1546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54628">
                                            <p:txEl>
                                              <p:pRg st="0" end="0"/>
                                            </p:txEl>
                                          </p:spTgt>
                                        </p:tgtEl>
                                        <p:attrNameLst>
                                          <p:attrName>style.visibility</p:attrName>
                                        </p:attrNameLst>
                                      </p:cBhvr>
                                      <p:to>
                                        <p:strVal val="visible"/>
                                      </p:to>
                                    </p:set>
                                    <p:animEffect transition="in" filter="strips(downRight)">
                                      <p:cBhvr>
                                        <p:cTn id="12" dur="1000"/>
                                        <p:tgtEl>
                                          <p:spTgt spid="15462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54628">
                                            <p:txEl>
                                              <p:pRg st="1" end="1"/>
                                            </p:txEl>
                                          </p:spTgt>
                                        </p:tgtEl>
                                        <p:attrNameLst>
                                          <p:attrName>style.visibility</p:attrName>
                                        </p:attrNameLst>
                                      </p:cBhvr>
                                      <p:to>
                                        <p:strVal val="visible"/>
                                      </p:to>
                                    </p:set>
                                    <p:animEffect transition="in" filter="strips(downRight)">
                                      <p:cBhvr>
                                        <p:cTn id="17" dur="1000"/>
                                        <p:tgtEl>
                                          <p:spTgt spid="15462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54628">
                                            <p:txEl>
                                              <p:pRg st="2" end="2"/>
                                            </p:txEl>
                                          </p:spTgt>
                                        </p:tgtEl>
                                        <p:attrNameLst>
                                          <p:attrName>style.visibility</p:attrName>
                                        </p:attrNameLst>
                                      </p:cBhvr>
                                      <p:to>
                                        <p:strVal val="visible"/>
                                      </p:to>
                                    </p:set>
                                    <p:animEffect transition="in" filter="strips(downRight)">
                                      <p:cBhvr>
                                        <p:cTn id="22" dur="1000"/>
                                        <p:tgtEl>
                                          <p:spTgt spid="154628">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54628">
                                            <p:txEl>
                                              <p:pRg st="3" end="3"/>
                                            </p:txEl>
                                          </p:spTgt>
                                        </p:tgtEl>
                                        <p:attrNameLst>
                                          <p:attrName>style.visibility</p:attrName>
                                        </p:attrNameLst>
                                      </p:cBhvr>
                                      <p:to>
                                        <p:strVal val="visible"/>
                                      </p:to>
                                    </p:set>
                                    <p:animEffect transition="in" filter="strips(downRight)">
                                      <p:cBhvr>
                                        <p:cTn id="27" dur="1000"/>
                                        <p:tgtEl>
                                          <p:spTgt spid="15462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p:bldP spid="154628"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co be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40500" y="1114425"/>
            <a:ext cx="18542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4"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Produktivitas di Taco Bell</a:t>
            </a:r>
          </a:p>
        </p:txBody>
      </p:sp>
      <p:sp>
        <p:nvSpPr>
          <p:cNvPr id="156675" name="Text Box 3"/>
          <p:cNvSpPr txBox="1">
            <a:spLocks noChangeArrowheads="1"/>
          </p:cNvSpPr>
          <p:nvPr/>
        </p:nvSpPr>
        <p:spPr bwMode="auto">
          <a:xfrm>
            <a:off x="695325" y="1263253"/>
            <a:ext cx="190468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pPr>
            <a:r>
              <a:rPr lang="en-AU" altLang="en-US" sz="2800" smtClean="0">
                <a:latin typeface="Arial" pitchFamily="34" charset="0"/>
              </a:rPr>
              <a:t>Perbaikan:</a:t>
            </a:r>
            <a:endParaRPr lang="en-AU" altLang="en-US" sz="2800">
              <a:latin typeface="Arial" pitchFamily="34" charset="0"/>
            </a:endParaRPr>
          </a:p>
        </p:txBody>
      </p:sp>
      <p:sp>
        <p:nvSpPr>
          <p:cNvPr id="156676" name="Text Box 4"/>
          <p:cNvSpPr txBox="1">
            <a:spLocks noChangeArrowheads="1"/>
          </p:cNvSpPr>
          <p:nvPr/>
        </p:nvSpPr>
        <p:spPr bwMode="auto">
          <a:xfrm>
            <a:off x="1431926" y="1709738"/>
            <a:ext cx="6061075" cy="239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Menu yang direvisi </a:t>
            </a:r>
            <a:endParaRPr lang="en-AU" altLang="en-US">
              <a:latin typeface="Arial" pitchFamily="34" charset="0"/>
              <a:ea typeface="MS PGothic" pitchFamily="34" charset="-128"/>
            </a:endParaRP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Makanan yang sudah didesain untuk memudahkan dalam menyiapkannya</a:t>
            </a: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Memindahkan beberapa penyiapkan kepada suplier</a:t>
            </a: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Layout yang efisien dan otomasi</a:t>
            </a: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Pelatihan dan pemberdayaan karyawan</a:t>
            </a: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Gril baru yang hemat energi dan hemat air</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6675"/>
                                        </p:tgtEl>
                                        <p:attrNameLst>
                                          <p:attrName>style.visibility</p:attrName>
                                        </p:attrNameLst>
                                      </p:cBhvr>
                                      <p:to>
                                        <p:strVal val="visible"/>
                                      </p:to>
                                    </p:set>
                                    <p:animEffect transition="in" filter="strips(downRight)">
                                      <p:cBhvr>
                                        <p:cTn id="7" dur="1000"/>
                                        <p:tgtEl>
                                          <p:spTgt spid="156675"/>
                                        </p:tgtEl>
                                      </p:cBhvr>
                                    </p:animEffect>
                                  </p:childTnLst>
                                </p:cTn>
                              </p:par>
                              <p:par>
                                <p:cTn id="8" presetID="23" presetClass="entr" presetSubtype="272"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 calcmode="lin" valueType="num">
                                      <p:cBhvr>
                                        <p:cTn id="10" dur="1000" fill="hold"/>
                                        <p:tgtEl>
                                          <p:spTgt spid="3"/>
                                        </p:tgtEl>
                                        <p:attrNameLst>
                                          <p:attrName>ppt_w</p:attrName>
                                        </p:attrNameLst>
                                      </p:cBhvr>
                                      <p:tavLst>
                                        <p:tav tm="0">
                                          <p:val>
                                            <p:strVal val="2/3*#ppt_w"/>
                                          </p:val>
                                        </p:tav>
                                        <p:tav tm="100000">
                                          <p:val>
                                            <p:strVal val="#ppt_w"/>
                                          </p:val>
                                        </p:tav>
                                      </p:tavLst>
                                    </p:anim>
                                    <p:anim calcmode="lin" valueType="num">
                                      <p:cBhvr>
                                        <p:cTn id="11" dur="1000" fill="hold"/>
                                        <p:tgtEl>
                                          <p:spTgt spid="3"/>
                                        </p:tgtEl>
                                        <p:attrNameLst>
                                          <p:attrName>ppt_h</p:attrName>
                                        </p:attrNameLst>
                                      </p:cBhvr>
                                      <p:tavLst>
                                        <p:tav tm="0">
                                          <p:val>
                                            <p:strVal val="2/3*#ppt_h"/>
                                          </p:val>
                                        </p:tav>
                                        <p:tav tm="100000">
                                          <p:val>
                                            <p:strVal val="#ppt_h"/>
                                          </p:val>
                                        </p:tav>
                                      </p:tavLst>
                                    </p:anim>
                                  </p:childTnLst>
                                </p:cTn>
                              </p:par>
                            </p:childTnLst>
                          </p:cTn>
                        </p:par>
                        <p:par>
                          <p:cTn id="12" fill="hold" nodeType="afterGroup">
                            <p:stCondLst>
                              <p:cond delay="2000"/>
                            </p:stCondLst>
                            <p:childTnLst>
                              <p:par>
                                <p:cTn id="13" presetID="18" presetClass="entr" presetSubtype="6" fill="hold" grpId="0" nodeType="afterEffect">
                                  <p:stCondLst>
                                    <p:cond delay="1000"/>
                                  </p:stCondLst>
                                  <p:childTnLst>
                                    <p:set>
                                      <p:cBhvr>
                                        <p:cTn id="14" dur="1" fill="hold">
                                          <p:stCondLst>
                                            <p:cond delay="0"/>
                                          </p:stCondLst>
                                        </p:cTn>
                                        <p:tgtEl>
                                          <p:spTgt spid="156676"/>
                                        </p:tgtEl>
                                        <p:attrNameLst>
                                          <p:attrName>style.visibility</p:attrName>
                                        </p:attrNameLst>
                                      </p:cBhvr>
                                      <p:to>
                                        <p:strVal val="visible"/>
                                      </p:to>
                                    </p:set>
                                    <p:animEffect transition="in" filter="strips(downRight)">
                                      <p:cBhvr>
                                        <p:cTn id="15" dur="1000"/>
                                        <p:tgtEl>
                                          <p:spTgt spid="156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5" grpId="0"/>
      <p:bldP spid="15667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co be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40500" y="1114425"/>
            <a:ext cx="18542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4"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Produktivitas di Taco Bell</a:t>
            </a:r>
          </a:p>
        </p:txBody>
      </p:sp>
      <p:sp>
        <p:nvSpPr>
          <p:cNvPr id="156675" name="Text Box 3"/>
          <p:cNvSpPr txBox="1">
            <a:spLocks noChangeArrowheads="1"/>
          </p:cNvSpPr>
          <p:nvPr/>
        </p:nvSpPr>
        <p:spPr bwMode="auto">
          <a:xfrm>
            <a:off x="695325" y="1263253"/>
            <a:ext cx="190468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pPr>
            <a:r>
              <a:rPr lang="en-AU" altLang="en-US" sz="2800" smtClean="0">
                <a:latin typeface="Arial" pitchFamily="34" charset="0"/>
              </a:rPr>
              <a:t>Perbaikan:</a:t>
            </a:r>
            <a:endParaRPr lang="en-AU" altLang="en-US" sz="2800">
              <a:latin typeface="Arial" pitchFamily="34" charset="0"/>
            </a:endParaRPr>
          </a:p>
        </p:txBody>
      </p:sp>
      <p:sp>
        <p:nvSpPr>
          <p:cNvPr id="156676" name="Text Box 4"/>
          <p:cNvSpPr txBox="1">
            <a:spLocks noChangeArrowheads="1"/>
          </p:cNvSpPr>
          <p:nvPr/>
        </p:nvSpPr>
        <p:spPr bwMode="auto">
          <a:xfrm>
            <a:off x="1431926" y="1709738"/>
            <a:ext cx="6061075" cy="239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Menu yang direvisi </a:t>
            </a:r>
            <a:endParaRPr lang="en-AU" altLang="en-US">
              <a:latin typeface="Arial" pitchFamily="34" charset="0"/>
              <a:ea typeface="MS PGothic" pitchFamily="34" charset="-128"/>
            </a:endParaRP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Makanan yang sudah didesain untuk memudahkan dalam menyiapkannya</a:t>
            </a: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Memindahkan beberapa penyiapkan kepada suplier</a:t>
            </a: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Layout yang efisien dan otomasi</a:t>
            </a: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Pelatihan dan pemberdayaan karyawan</a:t>
            </a: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Gril baru yang hemat energi dan hemat air</a:t>
            </a:r>
          </a:p>
        </p:txBody>
      </p:sp>
      <p:grpSp>
        <p:nvGrpSpPr>
          <p:cNvPr id="6" name="Group 5"/>
          <p:cNvGrpSpPr/>
          <p:nvPr/>
        </p:nvGrpSpPr>
        <p:grpSpPr>
          <a:xfrm>
            <a:off x="1231900" y="326232"/>
            <a:ext cx="7366000" cy="4331494"/>
            <a:chOff x="1231900" y="326232"/>
            <a:chExt cx="7366000" cy="4331494"/>
          </a:xfrm>
        </p:grpSpPr>
        <p:sp>
          <p:nvSpPr>
            <p:cNvPr id="7" name="Rectangle 6"/>
            <p:cNvSpPr>
              <a:spLocks noChangeArrowheads="1"/>
            </p:cNvSpPr>
            <p:nvPr/>
          </p:nvSpPr>
          <p:spPr bwMode="auto">
            <a:xfrm>
              <a:off x="1231900" y="326232"/>
              <a:ext cx="7366000" cy="4331494"/>
            </a:xfrm>
            <a:prstGeom prst="rect">
              <a:avLst/>
            </a:prstGeom>
            <a:solidFill>
              <a:schemeClr val="accent2"/>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a:effectLst>
                  <a:outerShdw blurRad="38100" dist="38100" dir="2700000" algn="tl">
                    <a:srgbClr val="000000">
                      <a:alpha val="43137"/>
                    </a:srgbClr>
                  </a:outerShdw>
                </a:effectLst>
                <a:latin typeface="Arial"/>
                <a:cs typeface="Arial"/>
              </a:endParaRPr>
            </a:p>
          </p:txBody>
        </p:sp>
        <p:sp>
          <p:nvSpPr>
            <p:cNvPr id="8" name="Text Box 8"/>
            <p:cNvSpPr txBox="1">
              <a:spLocks noChangeArrowheads="1"/>
            </p:cNvSpPr>
            <p:nvPr/>
          </p:nvSpPr>
          <p:spPr bwMode="auto">
            <a:xfrm>
              <a:off x="1404936" y="566185"/>
              <a:ext cx="6989763"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0" indent="0">
                <a:lnSpc>
                  <a:spcPct val="90000"/>
                </a:lnSpc>
                <a:spcAft>
                  <a:spcPts val="1200"/>
                </a:spcAft>
                <a:buClr>
                  <a:srgbClr val="FFFF00"/>
                </a:buClr>
              </a:pPr>
              <a:r>
                <a:rPr lang="en-AU" altLang="en-US" b="1" smtClean="0">
                  <a:effectLst>
                    <a:outerShdw blurRad="38100" dist="38100" dir="2700000" algn="tl">
                      <a:srgbClr val="000000">
                        <a:alpha val="43137"/>
                      </a:srgbClr>
                    </a:outerShdw>
                  </a:effectLst>
                  <a:latin typeface="Arial" pitchFamily="34" charset="0"/>
                  <a:ea typeface="MS PGothic" pitchFamily="34" charset="-128"/>
                </a:rPr>
                <a:t>HASIL:</a:t>
              </a:r>
            </a:p>
            <a:p>
              <a:pPr>
                <a:lnSpc>
                  <a:spcPct val="90000"/>
                </a:lnSpc>
                <a:spcAft>
                  <a:spcPts val="1200"/>
                </a:spcAft>
                <a:buClr>
                  <a:srgbClr val="FFFF00"/>
                </a:buClr>
                <a:buFont typeface="Courier New" pitchFamily="49" charset="0"/>
                <a:buChar char="o"/>
              </a:pPr>
              <a:r>
                <a:rPr lang="en-AU" altLang="en-US" smtClean="0">
                  <a:latin typeface="Arial" pitchFamily="34" charset="0"/>
                  <a:ea typeface="MS PGothic" pitchFamily="34" charset="-128"/>
                </a:rPr>
                <a:t>Waktu penyiapan dikurangi menjadi 8 detik</a:t>
              </a:r>
            </a:p>
            <a:p>
              <a:pPr>
                <a:lnSpc>
                  <a:spcPct val="90000"/>
                </a:lnSpc>
                <a:spcAft>
                  <a:spcPts val="1200"/>
                </a:spcAft>
                <a:buClr>
                  <a:srgbClr val="FFFF00"/>
                </a:buClr>
                <a:buFont typeface="Courier New" pitchFamily="49" charset="0"/>
                <a:buChar char="o"/>
              </a:pPr>
              <a:r>
                <a:rPr lang="en-AU" altLang="en-US" smtClean="0">
                  <a:latin typeface="Arial" pitchFamily="34" charset="0"/>
                  <a:ea typeface="MS PGothic" pitchFamily="34" charset="-128"/>
                </a:rPr>
                <a:t>Rentang kendali (</a:t>
              </a:r>
              <a:r>
                <a:rPr lang="en-AU" altLang="en-US" i="1" smtClean="0">
                  <a:latin typeface="Arial" pitchFamily="34" charset="0"/>
                  <a:ea typeface="MS PGothic" pitchFamily="34" charset="-128"/>
                </a:rPr>
                <a:t>span of control</a:t>
              </a:r>
              <a:r>
                <a:rPr lang="en-AU" altLang="en-US" smtClean="0">
                  <a:latin typeface="Arial" pitchFamily="34" charset="0"/>
                  <a:ea typeface="MS PGothic" pitchFamily="34" charset="-128"/>
                </a:rPr>
                <a:t>) meningkat dari 5 menjadi 30</a:t>
              </a:r>
            </a:p>
            <a:p>
              <a:pPr>
                <a:lnSpc>
                  <a:spcPct val="90000"/>
                </a:lnSpc>
                <a:spcAft>
                  <a:spcPts val="1200"/>
                </a:spcAft>
                <a:buClr>
                  <a:srgbClr val="FFFF00"/>
                </a:buClr>
                <a:buFont typeface="Courier New" pitchFamily="49" charset="0"/>
                <a:buChar char="o"/>
              </a:pPr>
              <a:r>
                <a:rPr lang="en-AU" altLang="en-US" smtClean="0">
                  <a:latin typeface="Arial" pitchFamily="34" charset="0"/>
                  <a:ea typeface="MS PGothic" pitchFamily="34" charset="-128"/>
                </a:rPr>
                <a:t>Tenaga kerja di toko dikurangi 15 jam/hari</a:t>
              </a:r>
            </a:p>
            <a:p>
              <a:pPr>
                <a:lnSpc>
                  <a:spcPct val="90000"/>
                </a:lnSpc>
                <a:spcAft>
                  <a:spcPts val="1200"/>
                </a:spcAft>
                <a:buClr>
                  <a:srgbClr val="FFFF00"/>
                </a:buClr>
                <a:buFont typeface="Courier New" pitchFamily="49" charset="0"/>
                <a:buChar char="o"/>
              </a:pPr>
              <a:r>
                <a:rPr lang="en-AU" altLang="en-US" smtClean="0">
                  <a:latin typeface="Arial" pitchFamily="34" charset="0"/>
                  <a:ea typeface="MS PGothic" pitchFamily="34" charset="-128"/>
                </a:rPr>
                <a:t>Luas lantai dikurangi lebih dari 50%</a:t>
              </a:r>
            </a:p>
            <a:p>
              <a:pPr>
                <a:lnSpc>
                  <a:spcPct val="90000"/>
                </a:lnSpc>
                <a:spcAft>
                  <a:spcPts val="1200"/>
                </a:spcAft>
                <a:buClr>
                  <a:srgbClr val="FFFF00"/>
                </a:buClr>
                <a:buFont typeface="Courier New" pitchFamily="49" charset="0"/>
                <a:buChar char="o"/>
              </a:pPr>
              <a:r>
                <a:rPr lang="en-AU" altLang="en-US" smtClean="0">
                  <a:latin typeface="Arial" pitchFamily="34" charset="0"/>
                  <a:ea typeface="MS PGothic" pitchFamily="34" charset="-128"/>
                </a:rPr>
                <a:t>Rata-rata toko 164 detik/pelanggan dari drive-up ke </a:t>
              </a:r>
              <a:r>
                <a:rPr lang="en-AU" altLang="en-US">
                  <a:latin typeface="Arial" pitchFamily="34" charset="0"/>
                  <a:ea typeface="MS PGothic" pitchFamily="34" charset="-128"/>
                </a:rPr>
                <a:t>pull-out</a:t>
              </a:r>
            </a:p>
            <a:p>
              <a:pPr>
                <a:lnSpc>
                  <a:spcPct val="90000"/>
                </a:lnSpc>
                <a:spcAft>
                  <a:spcPts val="1200"/>
                </a:spcAft>
                <a:buClr>
                  <a:srgbClr val="FFFF00"/>
                </a:buClr>
                <a:buFont typeface="Courier New" pitchFamily="49" charset="0"/>
                <a:buChar char="o"/>
              </a:pPr>
              <a:r>
                <a:rPr lang="en-AU" altLang="en-US" smtClean="0">
                  <a:latin typeface="Arial" pitchFamily="34" charset="0"/>
                  <a:ea typeface="MS PGothic" pitchFamily="34" charset="-128"/>
                </a:rPr>
                <a:t>Grill hemat air dan energi menyelamatkan 300 juta gallon air dan200 juta </a:t>
              </a:r>
              <a:r>
                <a:rPr lang="en-AU" altLang="en-US">
                  <a:latin typeface="Arial" pitchFamily="34" charset="0"/>
                  <a:ea typeface="MS PGothic" pitchFamily="34" charset="-128"/>
                </a:rPr>
                <a:t>KwH </a:t>
              </a:r>
              <a:r>
                <a:rPr lang="en-AU" altLang="en-US" smtClean="0">
                  <a:latin typeface="Arial" pitchFamily="34" charset="0"/>
                  <a:ea typeface="MS PGothic" pitchFamily="34" charset="-128"/>
                </a:rPr>
                <a:t>tenaga listrik tiap tahun</a:t>
              </a:r>
            </a:p>
            <a:p>
              <a:pPr>
                <a:lnSpc>
                  <a:spcPct val="90000"/>
                </a:lnSpc>
                <a:spcAft>
                  <a:spcPts val="1200"/>
                </a:spcAft>
                <a:buClr>
                  <a:srgbClr val="FFFF00"/>
                </a:buClr>
                <a:buFont typeface="Courier New" pitchFamily="49" charset="0"/>
                <a:buChar char="o"/>
              </a:pPr>
              <a:r>
                <a:rPr lang="en-AU" altLang="en-US" smtClean="0">
                  <a:latin typeface="Arial" pitchFamily="34" charset="0"/>
                  <a:ea typeface="MS PGothic" pitchFamily="34" charset="-128"/>
                </a:rPr>
                <a:t>Metode memasak Green-inspired menghemat </a:t>
              </a:r>
              <a:r>
                <a:rPr lang="en-AU" altLang="en-US">
                  <a:latin typeface="Arial" pitchFamily="34" charset="0"/>
                  <a:ea typeface="MS PGothic" pitchFamily="34" charset="-128"/>
                </a:rPr>
                <a:t>5,800 </a:t>
              </a:r>
              <a:r>
                <a:rPr lang="en-AU" altLang="en-US" smtClean="0">
                  <a:latin typeface="Arial" pitchFamily="34" charset="0"/>
                  <a:ea typeface="MS PGothic" pitchFamily="34" charset="-128"/>
                </a:rPr>
                <a:t>restauran </a:t>
              </a:r>
              <a:r>
                <a:rPr lang="en-AU" altLang="en-US">
                  <a:latin typeface="Arial" pitchFamily="34" charset="0"/>
                  <a:ea typeface="MS PGothic" pitchFamily="34" charset="-128"/>
                </a:rPr>
                <a:t>$17 </a:t>
              </a:r>
              <a:r>
                <a:rPr lang="en-AU" altLang="en-US" smtClean="0">
                  <a:latin typeface="Arial" pitchFamily="34" charset="0"/>
                  <a:ea typeface="MS PGothic" pitchFamily="34" charset="-128"/>
                </a:rPr>
                <a:t>juta per tahun</a:t>
              </a:r>
              <a:endParaRPr lang="en-AU" altLang="en-US">
                <a:latin typeface="Arial" pitchFamily="34" charset="0"/>
                <a:ea typeface="MS PGothic" pitchFamily="34" charset="-128"/>
              </a:endParaRPr>
            </a:p>
          </p:txBody>
        </p:sp>
      </p:grpSp>
    </p:spTree>
    <p:extLst>
      <p:ext uri="{BB962C8B-B14F-4D97-AF65-F5344CB8AC3E}">
        <p14:creationId xmlns:p14="http://schemas.microsoft.com/office/powerpoint/2010/main" val="28506019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85800" y="326232"/>
            <a:ext cx="7772400" cy="650081"/>
          </a:xfrm>
        </p:spPr>
        <p:txBody>
          <a:bodyPr>
            <a:normAutofit fontScale="90000"/>
          </a:bodyPr>
          <a:lstStyle/>
          <a:p>
            <a:r>
              <a:rPr lang="en-US" altLang="en-US" smtClean="0">
                <a:latin typeface="Arial" pitchFamily="34" charset="0"/>
                <a:cs typeface="Arial" pitchFamily="34" charset="0"/>
              </a:rPr>
              <a:t>Tantangan Baru dalam MO</a:t>
            </a:r>
          </a:p>
        </p:txBody>
      </p:sp>
      <p:sp>
        <p:nvSpPr>
          <p:cNvPr id="140290" name="Rectangle 3"/>
          <p:cNvSpPr>
            <a:spLocks noGrp="1" noChangeArrowheads="1"/>
          </p:cNvSpPr>
          <p:nvPr>
            <p:ph idx="1"/>
          </p:nvPr>
        </p:nvSpPr>
        <p:spPr>
          <a:xfrm>
            <a:off x="1060450" y="1259682"/>
            <a:ext cx="7092950" cy="3274219"/>
          </a:xfrm>
        </p:spPr>
        <p:txBody>
          <a:bodyPr>
            <a:normAutofit fontScale="92500" lnSpcReduction="10000"/>
          </a:bodyPr>
          <a:lstStyle/>
          <a:p>
            <a:pPr marL="536575" indent="-536575">
              <a:buFont typeface="Wingdings" pitchFamily="2" charset="2"/>
              <a:buChar char="q"/>
            </a:pPr>
            <a:r>
              <a:rPr lang="en-US" altLang="en-US" smtClean="0">
                <a:latin typeface="Arial" pitchFamily="34" charset="0"/>
                <a:cs typeface="Arial" pitchFamily="34" charset="0"/>
              </a:rPr>
              <a:t>Fokus Global</a:t>
            </a:r>
          </a:p>
          <a:p>
            <a:pPr marL="536575" indent="-536575">
              <a:buFont typeface="Wingdings" pitchFamily="2" charset="2"/>
              <a:buChar char="q"/>
            </a:pPr>
            <a:r>
              <a:rPr lang="en-US" altLang="en-US" smtClean="0">
                <a:latin typeface="Arial" pitchFamily="34" charset="0"/>
                <a:cs typeface="Arial" pitchFamily="34" charset="0"/>
              </a:rPr>
              <a:t>Partner Rantai Pasokan</a:t>
            </a:r>
          </a:p>
          <a:p>
            <a:pPr marL="536575" indent="-536575">
              <a:buFont typeface="Wingdings" pitchFamily="2" charset="2"/>
              <a:buChar char="q"/>
            </a:pPr>
            <a:r>
              <a:rPr lang="en-US" altLang="en-US" smtClean="0">
                <a:latin typeface="Arial" pitchFamily="34" charset="0"/>
                <a:cs typeface="Arial" pitchFamily="34" charset="0"/>
              </a:rPr>
              <a:t>Keberlanjutan</a:t>
            </a:r>
          </a:p>
          <a:p>
            <a:pPr marL="536575" indent="-536575">
              <a:buFont typeface="Wingdings" pitchFamily="2" charset="2"/>
              <a:buChar char="q"/>
            </a:pPr>
            <a:r>
              <a:rPr lang="en-US" altLang="en-US" smtClean="0">
                <a:latin typeface="Arial" pitchFamily="34" charset="0"/>
                <a:cs typeface="Arial" pitchFamily="34" charset="0"/>
              </a:rPr>
              <a:t>Pengembangan produk cepat</a:t>
            </a:r>
          </a:p>
          <a:p>
            <a:pPr marL="536575" indent="-536575">
              <a:buFont typeface="Wingdings" pitchFamily="2" charset="2"/>
              <a:buChar char="q"/>
            </a:pPr>
            <a:r>
              <a:rPr lang="en-US" altLang="en-US" smtClean="0">
                <a:latin typeface="Arial" pitchFamily="34" charset="0"/>
                <a:cs typeface="Arial" pitchFamily="34" charset="0"/>
              </a:rPr>
              <a:t>Kastemisasi Masal</a:t>
            </a:r>
          </a:p>
          <a:p>
            <a:pPr marL="536575" indent="-536575">
              <a:buFont typeface="Wingdings" pitchFamily="2" charset="2"/>
              <a:buChar char="q"/>
            </a:pPr>
            <a:r>
              <a:rPr lang="en-US" altLang="en-US" smtClean="0">
                <a:latin typeface="Arial" pitchFamily="34" charset="0"/>
                <a:cs typeface="Arial" pitchFamily="34" charset="0"/>
              </a:rPr>
              <a:t>Kinerja Just-in-time</a:t>
            </a:r>
          </a:p>
          <a:p>
            <a:pPr marL="536575" indent="-536575">
              <a:buFont typeface="Wingdings" pitchFamily="2" charset="2"/>
              <a:buChar char="q"/>
            </a:pPr>
            <a:r>
              <a:rPr lang="en-US" altLang="en-US" smtClean="0">
                <a:latin typeface="Arial" pitchFamily="34" charset="0"/>
                <a:cs typeface="Arial" pitchFamily="34" charset="0"/>
              </a:rPr>
              <a:t>Pemberdayaan Karyawan</a:t>
            </a:r>
          </a:p>
        </p:txBody>
      </p:sp>
    </p:spTree>
  </p:cSld>
  <p:clrMapOvr>
    <a:masterClrMapping/>
  </p:clrMapOvr>
  <p:transition>
    <p:pull dir="lu"/>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ctrTitle"/>
          </p:nvPr>
        </p:nvSpPr>
        <p:spPr>
          <a:xfrm>
            <a:off x="495300" y="381000"/>
            <a:ext cx="8174038" cy="1162050"/>
          </a:xfrm>
        </p:spPr>
        <p:txBody>
          <a:bodyPr>
            <a:noAutofit/>
          </a:bodyPr>
          <a:lstStyle/>
          <a:p>
            <a:pPr defTabSz="836613"/>
            <a:r>
              <a:rPr lang="en-US" altLang="en-US" sz="3200" smtClean="0">
                <a:latin typeface="Arial" pitchFamily="34" charset="0"/>
                <a:cs typeface="Arial" pitchFamily="34" charset="0"/>
              </a:rPr>
              <a:t>etika, tanggungjawab sosial, dan keberlanjutan</a:t>
            </a:r>
          </a:p>
        </p:txBody>
      </p:sp>
      <p:sp>
        <p:nvSpPr>
          <p:cNvPr id="160771" name="Text Box 3"/>
          <p:cNvSpPr txBox="1">
            <a:spLocks noChangeArrowheads="1"/>
          </p:cNvSpPr>
          <p:nvPr/>
        </p:nvSpPr>
        <p:spPr bwMode="auto">
          <a:xfrm>
            <a:off x="619125" y="1754982"/>
            <a:ext cx="776996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pPr>
            <a:r>
              <a:rPr lang="en-AU" altLang="en-US" sz="2800" b="1" smtClean="0">
                <a:solidFill>
                  <a:schemeClr val="accent1"/>
                </a:solidFill>
                <a:latin typeface="Arial" pitchFamily="34" charset="0"/>
              </a:rPr>
              <a:t>Tantangan yang dihadapi Manajer Operasi</a:t>
            </a:r>
            <a:endParaRPr lang="en-AU" altLang="en-US" sz="2800" b="1">
              <a:solidFill>
                <a:schemeClr val="accent1"/>
              </a:solidFill>
              <a:latin typeface="Arial" pitchFamily="34" charset="0"/>
            </a:endParaRPr>
          </a:p>
        </p:txBody>
      </p:sp>
      <p:sp>
        <p:nvSpPr>
          <p:cNvPr id="160772" name="Text Box 4"/>
          <p:cNvSpPr txBox="1">
            <a:spLocks noChangeArrowheads="1"/>
          </p:cNvSpPr>
          <p:nvPr/>
        </p:nvSpPr>
        <p:spPr bwMode="auto">
          <a:xfrm>
            <a:off x="1216026" y="2370502"/>
            <a:ext cx="7026275" cy="204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FFFF00"/>
              </a:buClr>
              <a:buFont typeface="Wingdings" pitchFamily="2" charset="2"/>
              <a:buChar char="v"/>
            </a:pPr>
            <a:r>
              <a:rPr lang="en-AU" altLang="en-US" sz="2400" smtClean="0">
                <a:latin typeface="Arial" pitchFamily="34" charset="0"/>
                <a:ea typeface="MS PGothic" pitchFamily="34" charset="-128"/>
              </a:rPr>
              <a:t>Mengembangkan dan memproduksi produk aman, berkualitas tinggi dan produk hijau</a:t>
            </a:r>
          </a:p>
          <a:p>
            <a:pPr>
              <a:lnSpc>
                <a:spcPct val="90000"/>
              </a:lnSpc>
              <a:spcAft>
                <a:spcPct val="40000"/>
              </a:spcAft>
              <a:buClr>
                <a:srgbClr val="FFFF00"/>
              </a:buClr>
              <a:buFont typeface="Wingdings" pitchFamily="2" charset="2"/>
              <a:buChar char="v"/>
            </a:pPr>
            <a:r>
              <a:rPr lang="en-AU" altLang="en-US" sz="2400" smtClean="0">
                <a:latin typeface="Arial" pitchFamily="34" charset="0"/>
                <a:ea typeface="MS PGothic" pitchFamily="34" charset="-128"/>
              </a:rPr>
              <a:t>Melatih, melatih ulang dan memotivasi karyawan di tempat kerja yang aman</a:t>
            </a:r>
          </a:p>
          <a:p>
            <a:pPr>
              <a:lnSpc>
                <a:spcPct val="90000"/>
              </a:lnSpc>
              <a:spcAft>
                <a:spcPct val="40000"/>
              </a:spcAft>
              <a:buClr>
                <a:srgbClr val="FFFF00"/>
              </a:buClr>
              <a:buFont typeface="Wingdings" pitchFamily="2" charset="2"/>
              <a:buChar char="v"/>
            </a:pPr>
            <a:r>
              <a:rPr lang="en-AU" altLang="en-US" sz="2400" smtClean="0">
                <a:latin typeface="Arial" pitchFamily="34" charset="0"/>
                <a:ea typeface="MS PGothic" pitchFamily="34" charset="-128"/>
              </a:rPr>
              <a:t>Komitmen menghargai stakeholder</a:t>
            </a:r>
            <a:endParaRPr lang="en-AU" altLang="en-US" sz="2400">
              <a:latin typeface="Arial" pitchFamily="34" charset="0"/>
              <a:ea typeface="MS PGothic" pitchFamily="34" charset="-12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60771"/>
                                        </p:tgtEl>
                                        <p:attrNameLst>
                                          <p:attrName>style.visibility</p:attrName>
                                        </p:attrNameLst>
                                      </p:cBhvr>
                                      <p:to>
                                        <p:strVal val="visible"/>
                                      </p:to>
                                    </p:set>
                                    <p:animEffect transition="in" filter="strips(downRight)">
                                      <p:cBhvr>
                                        <p:cTn id="7" dur="1000"/>
                                        <p:tgtEl>
                                          <p:spTgt spid="160771"/>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60772"/>
                                        </p:tgtEl>
                                        <p:attrNameLst>
                                          <p:attrName>style.visibility</p:attrName>
                                        </p:attrNameLst>
                                      </p:cBhvr>
                                      <p:to>
                                        <p:strVal val="visible"/>
                                      </p:to>
                                    </p:set>
                                    <p:animEffect transition="in" filter="strips(downRight)">
                                      <p:cBhvr>
                                        <p:cTn id="11" dur="1000"/>
                                        <p:tgtEl>
                                          <p:spTgt spid="160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p:bldP spid="16077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Apex</Template>
  <TotalTime>1597</TotalTime>
  <Words>3789</Words>
  <Application>Microsoft Office PowerPoint</Application>
  <PresentationFormat>On-screen Show (16:9)</PresentationFormat>
  <Paragraphs>850</Paragraphs>
  <Slides>74</Slides>
  <Notes>65</Notes>
  <HiddenSlides>2</HiddenSlides>
  <MMClips>0</MMClips>
  <ScaleCrop>false</ScaleCrop>
  <HeadingPairs>
    <vt:vector size="4" baseType="variant">
      <vt:variant>
        <vt:lpstr>Theme</vt:lpstr>
      </vt:variant>
      <vt:variant>
        <vt:i4>1</vt:i4>
      </vt:variant>
      <vt:variant>
        <vt:lpstr>Slide Titles</vt:lpstr>
      </vt:variant>
      <vt:variant>
        <vt:i4>74</vt:i4>
      </vt:variant>
    </vt:vector>
  </HeadingPairs>
  <TitlesOfParts>
    <vt:vector size="75" baseType="lpstr">
      <vt:lpstr>Apex</vt:lpstr>
      <vt:lpstr>PowerPoint Presentation</vt:lpstr>
      <vt:lpstr>Outline</vt:lpstr>
      <vt:lpstr>Outline - lanjutan</vt:lpstr>
      <vt:lpstr>Outline - lanjutan</vt:lpstr>
      <vt:lpstr>Tujuan Pembelajaran</vt:lpstr>
      <vt:lpstr>Tujuan Pembelajaran</vt:lpstr>
      <vt:lpstr>Learning Objectives</vt:lpstr>
      <vt:lpstr>Manajemen Operasi di Hard Rock Cafe</vt:lpstr>
      <vt:lpstr>What Is Operations Management?</vt:lpstr>
      <vt:lpstr>Mengorganisir untuk Memproduksi Barang dan Jasa</vt:lpstr>
      <vt:lpstr>Struktur Organisasi</vt:lpstr>
      <vt:lpstr>Struktur Organisasi</vt:lpstr>
      <vt:lpstr>Struktur Organisasi</vt:lpstr>
      <vt:lpstr>Rantai Pasokan</vt:lpstr>
      <vt:lpstr>Rantai Pasokan</vt:lpstr>
      <vt:lpstr>Mengapa mempelajari MO?</vt:lpstr>
      <vt:lpstr>Opsi untuk Meningkatkan Kontribusi (Laba bersih)</vt:lpstr>
      <vt:lpstr>What Operations  Managers Do</vt:lpstr>
      <vt:lpstr>10 Keputusan Strategis</vt:lpstr>
      <vt:lpstr>Keputusan Strategis</vt:lpstr>
      <vt:lpstr>Keputusan Strategis</vt:lpstr>
      <vt:lpstr>Keputusan Strategis</vt:lpstr>
      <vt:lpstr>Keputusan Strategis</vt:lpstr>
      <vt:lpstr>Keputusan Strategis</vt:lpstr>
      <vt:lpstr>Di mana pekerjaan Manajemen Operasi?</vt:lpstr>
      <vt:lpstr>Peluang karir</vt:lpstr>
      <vt:lpstr>Peluang karir</vt:lpstr>
      <vt:lpstr>Peluang karir</vt:lpstr>
      <vt:lpstr>Peluang karir</vt:lpstr>
      <vt:lpstr>Sertifikasi</vt:lpstr>
      <vt:lpstr>Event Nyata pada MO</vt:lpstr>
      <vt:lpstr>Warisan MO</vt:lpstr>
      <vt:lpstr>The Heritage of OM</vt:lpstr>
      <vt:lpstr>Eli Whitney</vt:lpstr>
      <vt:lpstr>Frederick W. Taylor</vt:lpstr>
      <vt:lpstr>Taylor’s Principles</vt:lpstr>
      <vt:lpstr>Frank &amp; Lillian Gilbreth</vt:lpstr>
      <vt:lpstr>Henry Ford</vt:lpstr>
      <vt:lpstr>W. Edwards Deming</vt:lpstr>
      <vt:lpstr>Kontribusi dari</vt:lpstr>
      <vt:lpstr>Operasi untuk Barang dan Jasa</vt:lpstr>
      <vt:lpstr>Perbedaan antara  Barang dan Jasa</vt:lpstr>
      <vt:lpstr>Perbedaan antara  Barang dan Jasa</vt:lpstr>
      <vt:lpstr>Penyerapan tenaga kerja di sektor Pertanian, Manufaktur dan jasa di Amerika</vt:lpstr>
      <vt:lpstr>Organisasi pada tiap sektor</vt:lpstr>
      <vt:lpstr>Fakta Bayar Layanan</vt:lpstr>
      <vt:lpstr>Tantangan Produktivitas</vt:lpstr>
      <vt:lpstr>Sistem Ekonomi</vt:lpstr>
      <vt:lpstr>Perbaikan Produktivitas di Starbucks</vt:lpstr>
      <vt:lpstr>Perbaikan Produktivitas di Starbucks</vt:lpstr>
      <vt:lpstr>Improving Productivity at Starbucks</vt:lpstr>
      <vt:lpstr>Produktivitas</vt:lpstr>
      <vt:lpstr>Menghitung Produktivitas</vt:lpstr>
      <vt:lpstr>Produktivitas multi-faktor</vt:lpstr>
      <vt:lpstr>Produktivitas Judul Collins</vt:lpstr>
      <vt:lpstr>Produktivitas Judul Collins</vt:lpstr>
      <vt:lpstr>Produktivitas Judul Collins</vt:lpstr>
      <vt:lpstr>Produktivitas Judul Collins</vt:lpstr>
      <vt:lpstr>Produktivitas Judul Collins</vt:lpstr>
      <vt:lpstr>Produktivitas Judul Collins</vt:lpstr>
      <vt:lpstr>Produktivitas Judul Collins</vt:lpstr>
      <vt:lpstr>Produktivitas Judul Collins</vt:lpstr>
      <vt:lpstr>Produktivitas Judul Collins</vt:lpstr>
      <vt:lpstr>Masalah Pengukuran</vt:lpstr>
      <vt:lpstr>Variabel Produktivitas</vt:lpstr>
      <vt:lpstr>Variabel kunci untuk memperbaiki Produktivitas Tenaga Kerja</vt:lpstr>
      <vt:lpstr>Ketrampilan Tenaga Kerja</vt:lpstr>
      <vt:lpstr>Capital</vt:lpstr>
      <vt:lpstr>Manajemen</vt:lpstr>
      <vt:lpstr>Producktivitas dan Sektor Jasa</vt:lpstr>
      <vt:lpstr>Produktivitas di Taco Bell</vt:lpstr>
      <vt:lpstr>Produktivitas di Taco Bell</vt:lpstr>
      <vt:lpstr>Tantangan Baru dalam MO</vt:lpstr>
      <vt:lpstr>etika, tanggungjawab sosial, dan keberlanjutan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Heizer/Render 11e</dc:title>
  <dc:subject>Chapter 1 - Operations and Productivity</dc:subject>
  <dc:creator>Jeff Heyl</dc:creator>
  <cp:lastModifiedBy>Jary</cp:lastModifiedBy>
  <cp:revision>196</cp:revision>
  <dcterms:created xsi:type="dcterms:W3CDTF">2012-09-28T10:33:31Z</dcterms:created>
  <dcterms:modified xsi:type="dcterms:W3CDTF">2018-03-05T02:12:53Z</dcterms:modified>
</cp:coreProperties>
</file>