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70"/>
  </p:notesMasterIdLst>
  <p:sldIdLst>
    <p:sldId id="257" r:id="rId2"/>
    <p:sldId id="270" r:id="rId3"/>
    <p:sldId id="345" r:id="rId4"/>
    <p:sldId id="346" r:id="rId5"/>
    <p:sldId id="274" r:id="rId6"/>
    <p:sldId id="275" r:id="rId7"/>
    <p:sldId id="276" r:id="rId8"/>
    <p:sldId id="279" r:id="rId9"/>
    <p:sldId id="281" r:id="rId10"/>
    <p:sldId id="280" r:id="rId11"/>
    <p:sldId id="284" r:id="rId12"/>
    <p:sldId id="283" r:id="rId13"/>
    <p:sldId id="282" r:id="rId14"/>
    <p:sldId id="285" r:id="rId15"/>
    <p:sldId id="286" r:id="rId16"/>
    <p:sldId id="287" r:id="rId17"/>
    <p:sldId id="288" r:id="rId18"/>
    <p:sldId id="290" r:id="rId19"/>
    <p:sldId id="291" r:id="rId20"/>
    <p:sldId id="292" r:id="rId21"/>
    <p:sldId id="293" r:id="rId22"/>
    <p:sldId id="294" r:id="rId23"/>
    <p:sldId id="295" r:id="rId24"/>
    <p:sldId id="296" r:id="rId25"/>
    <p:sldId id="297" r:id="rId26"/>
    <p:sldId id="302" r:id="rId27"/>
    <p:sldId id="298" r:id="rId28"/>
    <p:sldId id="299" r:id="rId29"/>
    <p:sldId id="300" r:id="rId30"/>
    <p:sldId id="301" r:id="rId31"/>
    <p:sldId id="303" r:id="rId32"/>
    <p:sldId id="304" r:id="rId33"/>
    <p:sldId id="305" r:id="rId34"/>
    <p:sldId id="306" r:id="rId35"/>
    <p:sldId id="307" r:id="rId36"/>
    <p:sldId id="308" r:id="rId37"/>
    <p:sldId id="321" r:id="rId38"/>
    <p:sldId id="322" r:id="rId39"/>
    <p:sldId id="323" r:id="rId40"/>
    <p:sldId id="324" r:id="rId41"/>
    <p:sldId id="325" r:id="rId42"/>
    <p:sldId id="326" r:id="rId43"/>
    <p:sldId id="327" r:id="rId44"/>
    <p:sldId id="328" r:id="rId45"/>
    <p:sldId id="329" r:id="rId46"/>
    <p:sldId id="330" r:id="rId47"/>
    <p:sldId id="331" r:id="rId48"/>
    <p:sldId id="332" r:id="rId49"/>
    <p:sldId id="333" r:id="rId50"/>
    <p:sldId id="334" r:id="rId51"/>
    <p:sldId id="347" r:id="rId52"/>
    <p:sldId id="348" r:id="rId53"/>
    <p:sldId id="349" r:id="rId54"/>
    <p:sldId id="350" r:id="rId55"/>
    <p:sldId id="351" r:id="rId56"/>
    <p:sldId id="352" r:id="rId57"/>
    <p:sldId id="353" r:id="rId58"/>
    <p:sldId id="354" r:id="rId59"/>
    <p:sldId id="367" r:id="rId60"/>
    <p:sldId id="368" r:id="rId61"/>
    <p:sldId id="369" r:id="rId62"/>
    <p:sldId id="370" r:id="rId63"/>
    <p:sldId id="371" r:id="rId64"/>
    <p:sldId id="372" r:id="rId65"/>
    <p:sldId id="366" r:id="rId66"/>
    <p:sldId id="373" r:id="rId67"/>
    <p:sldId id="374" r:id="rId68"/>
    <p:sldId id="344" r:id="rId69"/>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4A61"/>
    <a:srgbClr val="FFF2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05" autoAdjust="0"/>
    <p:restoredTop sz="84902" autoAdjust="0"/>
  </p:normalViewPr>
  <p:slideViewPr>
    <p:cSldViewPr snapToGrid="0" snapToObjects="1">
      <p:cViewPr>
        <p:scale>
          <a:sx n="75" d="100"/>
          <a:sy n="75" d="100"/>
        </p:scale>
        <p:origin x="-480" y="-222"/>
      </p:cViewPr>
      <p:guideLst>
        <p:guide orient="horz" pos="1620"/>
        <p:guide pos="2880"/>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401FA5B-984E-4B99-91A0-416564F0A202}" type="datetimeFigureOut">
              <a:rPr lang="en-US"/>
              <a:pPr>
                <a:defRPr/>
              </a:pPr>
              <a:t>3/12/2018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AA2D4946-96C9-4F38-B670-7DBB7BA3AF8A}" type="slidenum">
              <a:rPr lang="en-US"/>
              <a:pPr>
                <a:defRPr/>
              </a:pPr>
              <a:t>‹#›</a:t>
            </a:fld>
            <a:endParaRPr lang="en-US"/>
          </a:p>
        </p:txBody>
      </p:sp>
    </p:spTree>
    <p:extLst>
      <p:ext uri="{BB962C8B-B14F-4D97-AF65-F5344CB8AC3E}">
        <p14:creationId xmlns:p14="http://schemas.microsoft.com/office/powerpoint/2010/main" val="482774152"/>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Manufacturing"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Tariff" TargetMode="External"/><Relationship Id="rId5" Type="http://schemas.openxmlformats.org/officeDocument/2006/relationships/hyperlink" Target="https://en.wikipedia.org/wiki/Duty-free" TargetMode="External"/><Relationship Id="rId4" Type="http://schemas.openxmlformats.org/officeDocument/2006/relationships/hyperlink" Target="https://en.wikipedia.org/wiki/Factory"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ffectLst>
                <a:outerShdw blurRad="139700" dist="76200" dir="2700000" algn="tl" rotWithShape="0">
                  <a:prstClr val="black">
                    <a:alpha val="75000"/>
                  </a:prstClr>
                </a:outerShdw>
              </a:effectLst>
            </a:endParaRPr>
          </a:p>
        </p:txBody>
      </p:sp>
      <p:sp>
        <p:nvSpPr>
          <p:cNvPr id="4" name="Slide Number Placeholder 3"/>
          <p:cNvSpPr>
            <a:spLocks noGrp="1"/>
          </p:cNvSpPr>
          <p:nvPr>
            <p:ph type="sldNum" sz="quarter" idx="10"/>
          </p:nvPr>
        </p:nvSpPr>
        <p:spPr/>
        <p:txBody>
          <a:bodyPr/>
          <a:lstStyle/>
          <a:p>
            <a:pPr>
              <a:defRPr/>
            </a:pPr>
            <a:fld id="{AA2D4946-96C9-4F38-B670-7DBB7BA3AF8A}" type="slidenum">
              <a:rPr lang="en-US" smtClean="0"/>
              <a:pPr>
                <a:defRPr/>
              </a:pPr>
              <a:t>1</a:t>
            </a:fld>
            <a:endParaRPr lang="en-US"/>
          </a:p>
        </p:txBody>
      </p:sp>
    </p:spTree>
    <p:extLst>
      <p:ext uri="{BB962C8B-B14F-4D97-AF65-F5344CB8AC3E}">
        <p14:creationId xmlns:p14="http://schemas.microsoft.com/office/powerpoint/2010/main" val="2575396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43E7393-5175-4AD1-A3E4-B45461C840B6}" type="slidenum">
              <a:rPr lang="en-AU" altLang="en-US"/>
              <a:pPr fontAlgn="base">
                <a:spcBef>
                  <a:spcPct val="0"/>
                </a:spcBef>
                <a:spcAft>
                  <a:spcPct val="0"/>
                </a:spcAft>
              </a:pPr>
              <a:t>2</a:t>
            </a:fld>
            <a:endParaRPr lang="en-AU" altLang="en-US"/>
          </a:p>
        </p:txBody>
      </p:sp>
      <p:sp>
        <p:nvSpPr>
          <p:cNvPr id="256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96671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AD81A11-AE17-4153-BB67-499E29343691}" type="slidenum">
              <a:rPr lang="en-AU" altLang="en-US"/>
              <a:pPr fontAlgn="base">
                <a:spcBef>
                  <a:spcPct val="0"/>
                </a:spcBef>
                <a:spcAft>
                  <a:spcPct val="0"/>
                </a:spcAft>
              </a:pPr>
              <a:t>3</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7550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2D0C9BC-1FC2-4C8D-84AE-C787868FC98D}" type="slidenum">
              <a:rPr lang="en-AU" altLang="en-US"/>
              <a:pPr fontAlgn="base">
                <a:spcBef>
                  <a:spcPct val="0"/>
                </a:spcBef>
                <a:spcAft>
                  <a:spcPct val="0"/>
                </a:spcAft>
              </a:pPr>
              <a:t>4</a:t>
            </a:fld>
            <a:endParaRPr lang="en-AU" altLang="en-US"/>
          </a:p>
        </p:txBody>
      </p:sp>
      <p:sp>
        <p:nvSpPr>
          <p:cNvPr id="296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31415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64C2F1-3B3D-488F-8360-D3147743CBFB}" type="slidenum">
              <a:rPr lang="en-AU" altLang="en-US"/>
              <a:pPr fontAlgn="base">
                <a:spcBef>
                  <a:spcPct val="0"/>
                </a:spcBef>
                <a:spcAft>
                  <a:spcPct val="0"/>
                </a:spcAft>
              </a:pPr>
              <a:t>5</a:t>
            </a:fld>
            <a:endParaRPr lang="en-AU" altLang="en-US"/>
          </a:p>
        </p:txBody>
      </p:sp>
      <p:sp>
        <p:nvSpPr>
          <p:cNvPr id="31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0873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A188BB7-8C58-487C-9425-6C9B4B19AA99}" type="slidenum">
              <a:rPr lang="en-AU" altLang="en-US"/>
              <a:pPr fontAlgn="base">
                <a:spcBef>
                  <a:spcPct val="0"/>
                </a:spcBef>
                <a:spcAft>
                  <a:spcPct val="0"/>
                </a:spcAft>
              </a:pPr>
              <a:t>6</a:t>
            </a:fld>
            <a:endParaRPr lang="en-AU" altLang="en-US"/>
          </a:p>
        </p:txBody>
      </p:sp>
      <p:sp>
        <p:nvSpPr>
          <p:cNvPr id="33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94222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8A2770E-7984-4F6A-992D-C0B575FDB63B}" type="slidenum">
              <a:rPr lang="en-AU" altLang="en-US"/>
              <a:pPr fontAlgn="base">
                <a:spcBef>
                  <a:spcPct val="0"/>
                </a:spcBef>
                <a:spcAft>
                  <a:spcPct val="0"/>
                </a:spcAft>
              </a:pPr>
              <a:t>8</a:t>
            </a:fld>
            <a:endParaRPr lang="en-AU" altLang="en-US"/>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44623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E6FE0B5-7C7C-45C0-A607-5E370F794F1F}" type="slidenum">
              <a:rPr lang="en-AU" altLang="en-US"/>
              <a:pPr fontAlgn="base">
                <a:spcBef>
                  <a:spcPct val="0"/>
                </a:spcBef>
                <a:spcAft>
                  <a:spcPct val="0"/>
                </a:spcAft>
              </a:pPr>
              <a:t>9</a:t>
            </a:fld>
            <a:endParaRPr lang="en-AU" altLang="en-US"/>
          </a:p>
        </p:txBody>
      </p:sp>
      <p:sp>
        <p:nvSpPr>
          <p:cNvPr id="38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6080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E3883E3-D379-4DB8-8637-5EDB06B80788}" type="slidenum">
              <a:rPr lang="en-AU" altLang="en-US"/>
              <a:pPr fontAlgn="base">
                <a:spcBef>
                  <a:spcPct val="0"/>
                </a:spcBef>
                <a:spcAft>
                  <a:spcPct val="0"/>
                </a:spcAft>
              </a:pPr>
              <a:t>10</a:t>
            </a:fld>
            <a:endParaRPr lang="en-AU" altLang="en-US"/>
          </a:p>
        </p:txBody>
      </p:sp>
      <p:sp>
        <p:nvSpPr>
          <p:cNvPr id="409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Maquiladoras </a:t>
            </a:r>
            <a:r>
              <a:rPr lang="en-US" sz="1200" b="0" i="0" kern="1200" smtClean="0">
                <a:solidFill>
                  <a:schemeClr val="tx1"/>
                </a:solidFill>
                <a:effectLst/>
                <a:latin typeface="+mn-lt"/>
                <a:ea typeface="+mn-ea"/>
                <a:cs typeface="+mn-cs"/>
              </a:rPr>
              <a:t>is a </a:t>
            </a:r>
            <a:r>
              <a:rPr lang="en-US" sz="1200" b="0" i="0" u="none" strike="noStrike" kern="1200" smtClean="0">
                <a:solidFill>
                  <a:schemeClr val="tx1"/>
                </a:solidFill>
                <a:effectLst/>
                <a:latin typeface="+mn-lt"/>
                <a:ea typeface="+mn-ea"/>
                <a:cs typeface="+mn-cs"/>
                <a:hlinkClick r:id="rId3" tooltip="Manufacturing"/>
              </a:rPr>
              <a:t>manufacturing</a:t>
            </a:r>
            <a:r>
              <a:rPr lang="en-US" sz="1200" b="0" i="0" kern="1200" smtClean="0">
                <a:solidFill>
                  <a:schemeClr val="tx1"/>
                </a:solidFill>
                <a:effectLst/>
                <a:latin typeface="+mn-lt"/>
                <a:ea typeface="+mn-ea"/>
                <a:cs typeface="+mn-cs"/>
              </a:rPr>
              <a:t> operation, where </a:t>
            </a:r>
            <a:r>
              <a:rPr lang="en-US" sz="1200" b="0" i="0" u="none" strike="noStrike" kern="1200" smtClean="0">
                <a:solidFill>
                  <a:schemeClr val="tx1"/>
                </a:solidFill>
                <a:effectLst/>
                <a:latin typeface="+mn-lt"/>
                <a:ea typeface="+mn-ea"/>
                <a:cs typeface="+mn-cs"/>
                <a:hlinkClick r:id="rId4" tooltip="Factory"/>
              </a:rPr>
              <a:t>factories</a:t>
            </a:r>
            <a:r>
              <a:rPr lang="en-US" sz="1200" b="0" i="0" kern="1200" smtClean="0">
                <a:solidFill>
                  <a:schemeClr val="tx1"/>
                </a:solidFill>
                <a:effectLst/>
                <a:latin typeface="+mn-lt"/>
                <a:ea typeface="+mn-ea"/>
                <a:cs typeface="+mn-cs"/>
              </a:rPr>
              <a:t> import certain material and equipment on a </a:t>
            </a:r>
            <a:r>
              <a:rPr lang="en-US" sz="1200" b="0" i="0" u="none" strike="noStrike" kern="1200" smtClean="0">
                <a:solidFill>
                  <a:schemeClr val="tx1"/>
                </a:solidFill>
                <a:effectLst/>
                <a:latin typeface="+mn-lt"/>
                <a:ea typeface="+mn-ea"/>
                <a:cs typeface="+mn-cs"/>
                <a:hlinkClick r:id="rId5" tooltip="Duty-free"/>
              </a:rPr>
              <a:t>duty-free</a:t>
            </a:r>
            <a:r>
              <a:rPr lang="en-US" sz="1200" b="0" i="0" kern="1200" smtClean="0">
                <a:solidFill>
                  <a:schemeClr val="tx1"/>
                </a:solidFill>
                <a:effectLst/>
                <a:latin typeface="+mn-lt"/>
                <a:ea typeface="+mn-ea"/>
                <a:cs typeface="+mn-cs"/>
              </a:rPr>
              <a:t> and </a:t>
            </a:r>
            <a:r>
              <a:rPr lang="en-US" sz="1200" b="0" i="0" u="none" strike="noStrike" kern="1200" smtClean="0">
                <a:solidFill>
                  <a:schemeClr val="tx1"/>
                </a:solidFill>
                <a:effectLst/>
                <a:latin typeface="+mn-lt"/>
                <a:ea typeface="+mn-ea"/>
                <a:cs typeface="+mn-cs"/>
                <a:hlinkClick r:id="rId6" tooltip="Tariff"/>
              </a:rPr>
              <a:t>tariff-free</a:t>
            </a:r>
            <a:r>
              <a:rPr lang="en-US" sz="1200" b="0" i="0" kern="1200" smtClean="0">
                <a:solidFill>
                  <a:schemeClr val="tx1"/>
                </a:solidFill>
                <a:effectLst/>
                <a:latin typeface="+mn-lt"/>
                <a:ea typeface="+mn-ea"/>
                <a:cs typeface="+mn-cs"/>
              </a:rPr>
              <a:t> basis for assembly, processing, or manufacturing and then export the assembled, processed and/or manufactured products, sometimes back to the raw materials' country of origin.</a:t>
            </a:r>
            <a:endParaRPr lang="en-US" altLang="en-US" smtClean="0"/>
          </a:p>
        </p:txBody>
      </p:sp>
    </p:spTree>
    <p:extLst>
      <p:ext uri="{BB962C8B-B14F-4D97-AF65-F5344CB8AC3E}">
        <p14:creationId xmlns:p14="http://schemas.microsoft.com/office/powerpoint/2010/main" val="2952840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8BEB67B-6CF4-46B6-BE5F-181DB687CB98}" type="slidenum">
              <a:rPr lang="en-AU" altLang="en-US"/>
              <a:pPr fontAlgn="base">
                <a:spcBef>
                  <a:spcPct val="0"/>
                </a:spcBef>
                <a:spcAft>
                  <a:spcPct val="0"/>
                </a:spcAft>
              </a:pPr>
              <a:t>11</a:t>
            </a:fld>
            <a:endParaRPr lang="en-AU" altLang="en-US"/>
          </a:p>
        </p:txBody>
      </p:sp>
      <p:sp>
        <p:nvSpPr>
          <p:cNvPr id="43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09782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5C9EEC7-C0FA-443F-BA59-D3EC021B13A6}" type="slidenum">
              <a:rPr lang="en-AU" altLang="en-US"/>
              <a:pPr fontAlgn="base">
                <a:spcBef>
                  <a:spcPct val="0"/>
                </a:spcBef>
                <a:spcAft>
                  <a:spcPct val="0"/>
                </a:spcAft>
              </a:pPr>
              <a:t>12</a:t>
            </a:fld>
            <a:endParaRPr lang="en-AU" altLang="en-US"/>
          </a:p>
        </p:txBody>
      </p:sp>
      <p:sp>
        <p:nvSpPr>
          <p:cNvPr id="45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76918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0CBC5AF-4A5A-484C-A4D8-1A1614324217}" type="slidenum">
              <a:rPr lang="en-AU" altLang="en-US"/>
              <a:pPr fontAlgn="base">
                <a:spcBef>
                  <a:spcPct val="0"/>
                </a:spcBef>
                <a:spcAft>
                  <a:spcPct val="0"/>
                </a:spcAft>
              </a:pPr>
              <a:t>13</a:t>
            </a:fld>
            <a:endParaRPr lang="en-AU" altLang="en-US"/>
          </a:p>
        </p:txBody>
      </p:sp>
      <p:sp>
        <p:nvSpPr>
          <p:cNvPr id="47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327708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4F70EBE-2518-4B5A-A013-55FC3DE5980A}" type="slidenum">
              <a:rPr lang="en-AU" altLang="en-US"/>
              <a:pPr fontAlgn="base">
                <a:spcBef>
                  <a:spcPct val="0"/>
                </a:spcBef>
                <a:spcAft>
                  <a:spcPct val="0"/>
                </a:spcAft>
              </a:pPr>
              <a:t>14</a:t>
            </a:fld>
            <a:endParaRPr lang="en-AU" altLang="en-US"/>
          </a:p>
        </p:txBody>
      </p:sp>
      <p:sp>
        <p:nvSpPr>
          <p:cNvPr id="491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14566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3D635B1-AD22-4D22-9BB3-6779AB1F0BD0}" type="slidenum">
              <a:rPr lang="en-AU" altLang="en-US"/>
              <a:pPr fontAlgn="base">
                <a:spcBef>
                  <a:spcPct val="0"/>
                </a:spcBef>
                <a:spcAft>
                  <a:spcPct val="0"/>
                </a:spcAft>
              </a:pPr>
              <a:t>15</a:t>
            </a:fld>
            <a:endParaRPr lang="en-AU" altLang="en-US"/>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92595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CC2C249-5F9B-42F7-80BA-F0908567AD66}" type="slidenum">
              <a:rPr lang="en-AU" altLang="en-US"/>
              <a:pPr fontAlgn="base">
                <a:spcBef>
                  <a:spcPct val="0"/>
                </a:spcBef>
                <a:spcAft>
                  <a:spcPct val="0"/>
                </a:spcAft>
              </a:pPr>
              <a:t>16</a:t>
            </a:fld>
            <a:endParaRPr lang="en-AU" altLang="en-US"/>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80163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ED6BFD3-1001-4B6C-A32F-6117DB4E3F37}" type="slidenum">
              <a:rPr lang="en-AU" altLang="en-US"/>
              <a:pPr fontAlgn="base">
                <a:spcBef>
                  <a:spcPct val="0"/>
                </a:spcBef>
                <a:spcAft>
                  <a:spcPct val="0"/>
                </a:spcAft>
              </a:pPr>
              <a:t>17</a:t>
            </a:fld>
            <a:endParaRPr lang="en-AU" altLang="en-US"/>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181598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C76C1D7-A326-4E04-B9ED-4D6DB52D5D6A}" type="slidenum">
              <a:rPr lang="en-AU" altLang="en-US"/>
              <a:pPr fontAlgn="base">
                <a:spcBef>
                  <a:spcPct val="0"/>
                </a:spcBef>
                <a:spcAft>
                  <a:spcPct val="0"/>
                </a:spcAft>
              </a:pPr>
              <a:t>18</a:t>
            </a:fld>
            <a:endParaRPr lang="en-AU" altLang="en-US"/>
          </a:p>
        </p:txBody>
      </p:sp>
      <p:sp>
        <p:nvSpPr>
          <p:cNvPr id="593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29155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D661FCE-CC62-4DB0-84CF-2DE5F533EF4B}" type="slidenum">
              <a:rPr lang="en-AU" altLang="en-US"/>
              <a:pPr fontAlgn="base">
                <a:spcBef>
                  <a:spcPct val="0"/>
                </a:spcBef>
                <a:spcAft>
                  <a:spcPct val="0"/>
                </a:spcAft>
              </a:pPr>
              <a:t>19</a:t>
            </a:fld>
            <a:endParaRPr lang="en-AU" altLang="en-US"/>
          </a:p>
        </p:txBody>
      </p:sp>
      <p:sp>
        <p:nvSpPr>
          <p:cNvPr id="614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77592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DC1B7DA-39A7-4409-A5E7-A8A4DED0E153}" type="slidenum">
              <a:rPr lang="en-AU" altLang="en-US"/>
              <a:pPr fontAlgn="base">
                <a:spcBef>
                  <a:spcPct val="0"/>
                </a:spcBef>
                <a:spcAft>
                  <a:spcPct val="0"/>
                </a:spcAft>
              </a:pPr>
              <a:t>20</a:t>
            </a:fld>
            <a:endParaRPr lang="en-AU" altLang="en-US"/>
          </a:p>
        </p:txBody>
      </p:sp>
      <p:sp>
        <p:nvSpPr>
          <p:cNvPr id="634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758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5A4FB93-9D91-4041-BB98-7F9A4DB9D166}" type="slidenum">
              <a:rPr lang="en-AU" altLang="en-US"/>
              <a:pPr fontAlgn="base">
                <a:spcBef>
                  <a:spcPct val="0"/>
                </a:spcBef>
                <a:spcAft>
                  <a:spcPct val="0"/>
                </a:spcAft>
              </a:pPr>
              <a:t>21</a:t>
            </a:fld>
            <a:endParaRPr lang="en-AU" altLang="en-US"/>
          </a:p>
        </p:txBody>
      </p:sp>
      <p:sp>
        <p:nvSpPr>
          <p:cNvPr id="655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82984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F582DD1-E0E0-4E73-B216-20473E5057B8}" type="slidenum">
              <a:rPr lang="en-AU" altLang="en-US"/>
              <a:pPr fontAlgn="base">
                <a:spcBef>
                  <a:spcPct val="0"/>
                </a:spcBef>
                <a:spcAft>
                  <a:spcPct val="0"/>
                </a:spcAft>
              </a:pPr>
              <a:t>22</a:t>
            </a:fld>
            <a:endParaRPr lang="en-AU" altLang="en-US"/>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24234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F1AF7F1-91ED-428D-B899-4C1C6DC08FEC}" type="slidenum">
              <a:rPr lang="en-AU" altLang="en-US"/>
              <a:pPr fontAlgn="base">
                <a:spcBef>
                  <a:spcPct val="0"/>
                </a:spcBef>
                <a:spcAft>
                  <a:spcPct val="0"/>
                </a:spcAft>
              </a:pPr>
              <a:t>23</a:t>
            </a:fld>
            <a:endParaRPr lang="en-AU" altLang="en-US"/>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97789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38C98A3-3D1B-4FEE-968F-987CF03A7B50}" type="slidenum">
              <a:rPr lang="en-AU" altLang="en-US"/>
              <a:pPr fontAlgn="base">
                <a:spcBef>
                  <a:spcPct val="0"/>
                </a:spcBef>
                <a:spcAft>
                  <a:spcPct val="0"/>
                </a:spcAft>
              </a:pPr>
              <a:t>24</a:t>
            </a:fld>
            <a:endParaRPr lang="en-AU" altLang="en-US"/>
          </a:p>
        </p:txBody>
      </p:sp>
      <p:sp>
        <p:nvSpPr>
          <p:cNvPr id="716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502277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13DEE15-0F83-4661-9353-E081E73C101C}" type="slidenum">
              <a:rPr lang="en-AU" altLang="en-US"/>
              <a:pPr fontAlgn="base">
                <a:spcBef>
                  <a:spcPct val="0"/>
                </a:spcBef>
                <a:spcAft>
                  <a:spcPct val="0"/>
                </a:spcAft>
              </a:pPr>
              <a:t>25</a:t>
            </a:fld>
            <a:endParaRPr lang="en-AU" altLang="en-US"/>
          </a:p>
        </p:txBody>
      </p:sp>
      <p:sp>
        <p:nvSpPr>
          <p:cNvPr id="737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34816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2A59186-8E53-4EF1-8926-498AD721168D}" type="slidenum">
              <a:rPr lang="en-AU" altLang="en-US"/>
              <a:pPr fontAlgn="base">
                <a:spcBef>
                  <a:spcPct val="0"/>
                </a:spcBef>
                <a:spcAft>
                  <a:spcPct val="0"/>
                </a:spcAft>
              </a:pPr>
              <a:t>26</a:t>
            </a:fld>
            <a:endParaRPr lang="en-AU" altLang="en-US"/>
          </a:p>
        </p:txBody>
      </p:sp>
      <p:sp>
        <p:nvSpPr>
          <p:cNvPr id="757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6194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BD34AB1-B45C-4561-A491-FF75B70CC4C9}" type="slidenum">
              <a:rPr lang="en-AU" altLang="en-US"/>
              <a:pPr fontAlgn="base">
                <a:spcBef>
                  <a:spcPct val="0"/>
                </a:spcBef>
                <a:spcAft>
                  <a:spcPct val="0"/>
                </a:spcAft>
              </a:pPr>
              <a:t>31</a:t>
            </a:fld>
            <a:endParaRPr lang="en-AU" altLang="en-US"/>
          </a:p>
        </p:txBody>
      </p:sp>
      <p:sp>
        <p:nvSpPr>
          <p:cNvPr id="819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29662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EF23C1-A5FA-4149-BCAD-4AB8B09F62ED}" type="slidenum">
              <a:rPr lang="en-AU" altLang="en-US"/>
              <a:pPr fontAlgn="base">
                <a:spcBef>
                  <a:spcPct val="0"/>
                </a:spcBef>
                <a:spcAft>
                  <a:spcPct val="0"/>
                </a:spcAft>
              </a:pPr>
              <a:t>32</a:t>
            </a:fld>
            <a:endParaRPr lang="en-AU" altLang="en-US"/>
          </a:p>
        </p:txBody>
      </p:sp>
      <p:sp>
        <p:nvSpPr>
          <p:cNvPr id="839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86365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EAF29CF-50D3-49D6-873F-0E2F4D6D8EFB}" type="slidenum">
              <a:rPr lang="en-AU" altLang="en-US"/>
              <a:pPr fontAlgn="base">
                <a:spcBef>
                  <a:spcPct val="0"/>
                </a:spcBef>
                <a:spcAft>
                  <a:spcPct val="0"/>
                </a:spcAft>
              </a:pPr>
              <a:t>33</a:t>
            </a:fld>
            <a:endParaRPr lang="en-AU" altLang="en-US"/>
          </a:p>
        </p:txBody>
      </p:sp>
      <p:sp>
        <p:nvSpPr>
          <p:cNvPr id="860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62249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D3275A3-F81C-4548-89EF-27E0BF72A98C}" type="slidenum">
              <a:rPr lang="en-AU" altLang="en-US"/>
              <a:pPr fontAlgn="base">
                <a:spcBef>
                  <a:spcPct val="0"/>
                </a:spcBef>
                <a:spcAft>
                  <a:spcPct val="0"/>
                </a:spcAft>
              </a:pPr>
              <a:t>34</a:t>
            </a:fld>
            <a:endParaRPr lang="en-AU" altLang="en-US"/>
          </a:p>
        </p:txBody>
      </p:sp>
      <p:sp>
        <p:nvSpPr>
          <p:cNvPr id="880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06494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CB91CA6-2837-4D7B-A998-17740BFF204D}" type="slidenum">
              <a:rPr lang="en-AU" altLang="en-US"/>
              <a:pPr fontAlgn="base">
                <a:spcBef>
                  <a:spcPct val="0"/>
                </a:spcBef>
                <a:spcAft>
                  <a:spcPct val="0"/>
                </a:spcAft>
              </a:pPr>
              <a:t>35</a:t>
            </a:fld>
            <a:endParaRPr lang="en-AU" altLang="en-US"/>
          </a:p>
        </p:txBody>
      </p:sp>
      <p:sp>
        <p:nvSpPr>
          <p:cNvPr id="901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33535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D517563-C361-4764-BABA-195A81C83FDF}" type="slidenum">
              <a:rPr lang="en-AU" altLang="en-US"/>
              <a:pPr fontAlgn="base">
                <a:spcBef>
                  <a:spcPct val="0"/>
                </a:spcBef>
                <a:spcAft>
                  <a:spcPct val="0"/>
                </a:spcAft>
              </a:pPr>
              <a:t>36</a:t>
            </a:fld>
            <a:endParaRPr lang="en-AU" altLang="en-US"/>
          </a:p>
        </p:txBody>
      </p:sp>
      <p:sp>
        <p:nvSpPr>
          <p:cNvPr id="921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154668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7C285A5-2A3B-47DF-96A4-BF6F53F1A16C}" type="slidenum">
              <a:rPr lang="en-AU" altLang="en-US"/>
              <a:pPr fontAlgn="base">
                <a:spcBef>
                  <a:spcPct val="0"/>
                </a:spcBef>
                <a:spcAft>
                  <a:spcPct val="0"/>
                </a:spcAft>
              </a:pPr>
              <a:t>38</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30391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108AFF5-96AD-4383-B652-9ADCFEF78983}" type="slidenum">
              <a:rPr lang="en-AU" altLang="en-US"/>
              <a:pPr fontAlgn="base">
                <a:spcBef>
                  <a:spcPct val="0"/>
                </a:spcBef>
                <a:spcAft>
                  <a:spcPct val="0"/>
                </a:spcAft>
              </a:pPr>
              <a:t>39</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927606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976721-2CB9-4EF8-BA98-EB3C00A91212}" type="slidenum">
              <a:rPr lang="en-AU" altLang="en-US"/>
              <a:pPr fontAlgn="base">
                <a:spcBef>
                  <a:spcPct val="0"/>
                </a:spcBef>
                <a:spcAft>
                  <a:spcPct val="0"/>
                </a:spcAft>
              </a:pPr>
              <a:t>40</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1054081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A8FD88-DEA4-4637-A004-BBB72354B4BD}" type="slidenum">
              <a:rPr lang="en-AU" altLang="en-US"/>
              <a:pPr fontAlgn="base">
                <a:spcBef>
                  <a:spcPct val="0"/>
                </a:spcBef>
                <a:spcAft>
                  <a:spcPct val="0"/>
                </a:spcAft>
              </a:pPr>
              <a:t>41</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20170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EF1BB00-687C-4B07-914F-48E57ECF3659}" type="slidenum">
              <a:rPr lang="en-AU" altLang="en-US"/>
              <a:pPr fontAlgn="base">
                <a:spcBef>
                  <a:spcPct val="0"/>
                </a:spcBef>
                <a:spcAft>
                  <a:spcPct val="0"/>
                </a:spcAft>
              </a:pPr>
              <a:t>42</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218294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A2092C8-9944-45E6-8EBE-072833DF7D62}" type="slidenum">
              <a:rPr lang="en-AU" altLang="en-US"/>
              <a:pPr fontAlgn="base">
                <a:spcBef>
                  <a:spcPct val="0"/>
                </a:spcBef>
                <a:spcAft>
                  <a:spcPct val="0"/>
                </a:spcAft>
              </a:pPr>
              <a:t>43</a:t>
            </a:fld>
            <a:endParaRPr lang="en-AU" altLang="en-US"/>
          </a:p>
        </p:txBody>
      </p:sp>
      <p:sp>
        <p:nvSpPr>
          <p:cNvPr id="1054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197532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4DC89B-F218-4104-A65F-DCBAC5AD62B1}" type="slidenum">
              <a:rPr lang="en-AU" altLang="en-US"/>
              <a:pPr fontAlgn="base">
                <a:spcBef>
                  <a:spcPct val="0"/>
                </a:spcBef>
                <a:spcAft>
                  <a:spcPct val="0"/>
                </a:spcAft>
              </a:pPr>
              <a:t>44</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347939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68C271B-6610-4D2C-B1C8-8093821DF6B2}" type="slidenum">
              <a:rPr lang="en-AU" altLang="en-US"/>
              <a:pPr fontAlgn="base">
                <a:spcBef>
                  <a:spcPct val="0"/>
                </a:spcBef>
                <a:spcAft>
                  <a:spcPct val="0"/>
                </a:spcAft>
              </a:pPr>
              <a:t>45</a:t>
            </a:fld>
            <a:endParaRPr lang="en-AU" altLang="en-US"/>
          </a:p>
        </p:txBody>
      </p:sp>
      <p:sp>
        <p:nvSpPr>
          <p:cNvPr id="1095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618024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774F483-8ADD-4481-8488-37C1CB02717F}" type="slidenum">
              <a:rPr lang="en-AU" altLang="en-US"/>
              <a:pPr fontAlgn="base">
                <a:spcBef>
                  <a:spcPct val="0"/>
                </a:spcBef>
                <a:spcAft>
                  <a:spcPct val="0"/>
                </a:spcAft>
              </a:pPr>
              <a:t>46</a:t>
            </a:fld>
            <a:endParaRPr lang="en-AU" altLang="en-US"/>
          </a:p>
        </p:txBody>
      </p:sp>
      <p:sp>
        <p:nvSpPr>
          <p:cNvPr id="1116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21175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9052834-EAC7-46A0-8315-08957CD72031}" type="slidenum">
              <a:rPr lang="en-AU" altLang="en-US"/>
              <a:pPr fontAlgn="base">
                <a:spcBef>
                  <a:spcPct val="0"/>
                </a:spcBef>
                <a:spcAft>
                  <a:spcPct val="0"/>
                </a:spcAft>
              </a:pPr>
              <a:t>47</a:t>
            </a:fld>
            <a:endParaRPr lang="en-AU" altLang="en-US"/>
          </a:p>
        </p:txBody>
      </p:sp>
      <p:sp>
        <p:nvSpPr>
          <p:cNvPr id="1136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900769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0E97321-BC5B-4DE0-B547-73514EC9AC15}" type="slidenum">
              <a:rPr lang="en-AU" altLang="en-US"/>
              <a:pPr fontAlgn="base">
                <a:spcBef>
                  <a:spcPct val="0"/>
                </a:spcBef>
                <a:spcAft>
                  <a:spcPct val="0"/>
                </a:spcAft>
              </a:pPr>
              <a:t>48</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85853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E624DB0-B214-40C5-9A24-9C21EB8C5C90}" type="slidenum">
              <a:rPr lang="en-AU" altLang="en-US"/>
              <a:pPr fontAlgn="base">
                <a:spcBef>
                  <a:spcPct val="0"/>
                </a:spcBef>
                <a:spcAft>
                  <a:spcPct val="0"/>
                </a:spcAft>
              </a:pPr>
              <a:t>49</a:t>
            </a:fld>
            <a:endParaRPr lang="en-AU" altLang="en-US"/>
          </a:p>
        </p:txBody>
      </p:sp>
      <p:sp>
        <p:nvSpPr>
          <p:cNvPr id="1177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700747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33F36E9-8706-4756-8696-5995E38631DD}" type="slidenum">
              <a:rPr lang="en-AU" altLang="en-US"/>
              <a:pPr fontAlgn="base">
                <a:spcBef>
                  <a:spcPct val="0"/>
                </a:spcBef>
                <a:spcAft>
                  <a:spcPct val="0"/>
                </a:spcAft>
              </a:pPr>
              <a:t>50</a:t>
            </a:fld>
            <a:endParaRPr lang="en-AU" altLang="en-US"/>
          </a:p>
        </p:txBody>
      </p:sp>
      <p:sp>
        <p:nvSpPr>
          <p:cNvPr id="1198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655889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2922857-24E2-41FC-BA61-7EEC420EC813}" type="slidenum">
              <a:rPr lang="en-AU" altLang="en-US"/>
              <a:pPr fontAlgn="base">
                <a:spcBef>
                  <a:spcPct val="0"/>
                </a:spcBef>
                <a:spcAft>
                  <a:spcPct val="0"/>
                </a:spcAft>
              </a:pPr>
              <a:t>59</a:t>
            </a:fld>
            <a:endParaRPr lang="en-AU" altLang="en-US"/>
          </a:p>
        </p:txBody>
      </p:sp>
      <p:sp>
        <p:nvSpPr>
          <p:cNvPr id="1300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746946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0C2385-DCD7-4911-826D-2ED02A89F0BA}" type="slidenum">
              <a:rPr lang="en-AU" altLang="en-US"/>
              <a:pPr fontAlgn="base">
                <a:spcBef>
                  <a:spcPct val="0"/>
                </a:spcBef>
                <a:spcAft>
                  <a:spcPct val="0"/>
                </a:spcAft>
              </a:pPr>
              <a:t>60</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759915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67A748-D377-4F92-8B01-D76832EFE7DE}" type="slidenum">
              <a:rPr lang="en-AU" altLang="en-US"/>
              <a:pPr fontAlgn="base">
                <a:spcBef>
                  <a:spcPct val="0"/>
                </a:spcBef>
                <a:spcAft>
                  <a:spcPct val="0"/>
                </a:spcAft>
              </a:pPr>
              <a:t>61</a:t>
            </a:fld>
            <a:endParaRPr lang="en-AU" altLang="en-US"/>
          </a:p>
        </p:txBody>
      </p:sp>
      <p:sp>
        <p:nvSpPr>
          <p:cNvPr id="1341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597129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90AFB05-EB1B-48C1-9177-3FA724B1B31F}" type="slidenum">
              <a:rPr lang="en-AU" altLang="en-US"/>
              <a:pPr fontAlgn="base">
                <a:spcBef>
                  <a:spcPct val="0"/>
                </a:spcBef>
                <a:spcAft>
                  <a:spcPct val="0"/>
                </a:spcAft>
              </a:pPr>
              <a:t>62</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8566328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554EDFE-7888-43B0-8B64-2985FCD6803E}" type="slidenum">
              <a:rPr lang="en-AU" altLang="en-US"/>
              <a:pPr fontAlgn="base">
                <a:spcBef>
                  <a:spcPct val="0"/>
                </a:spcBef>
                <a:spcAft>
                  <a:spcPct val="0"/>
                </a:spcAft>
              </a:pPr>
              <a:t>63</a:t>
            </a:fld>
            <a:endParaRPr lang="en-AU" altLang="en-US"/>
          </a:p>
        </p:txBody>
      </p:sp>
      <p:sp>
        <p:nvSpPr>
          <p:cNvPr id="1382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2470195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92D7FDD-5F13-4CCA-AEC6-EDDEDD0BEE35}" type="slidenum">
              <a:rPr lang="en-AU" altLang="en-US"/>
              <a:pPr fontAlgn="base">
                <a:spcBef>
                  <a:spcPct val="0"/>
                </a:spcBef>
                <a:spcAft>
                  <a:spcPct val="0"/>
                </a:spcAft>
              </a:pPr>
              <a:t>64</a:t>
            </a:fld>
            <a:endParaRPr lang="en-AU" altLang="en-US"/>
          </a:p>
        </p:txBody>
      </p:sp>
      <p:sp>
        <p:nvSpPr>
          <p:cNvPr id="1402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024129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AA6605C-2980-4875-ABBD-5A64A4B2A334}" type="slidenum">
              <a:rPr lang="en-AU" altLang="en-US"/>
              <a:pPr fontAlgn="base">
                <a:spcBef>
                  <a:spcPct val="0"/>
                </a:spcBef>
                <a:spcAft>
                  <a:spcPct val="0"/>
                </a:spcAft>
              </a:pPr>
              <a:t>65</a:t>
            </a:fld>
            <a:endParaRPr lang="en-AU" altLang="en-US"/>
          </a:p>
        </p:txBody>
      </p:sp>
      <p:sp>
        <p:nvSpPr>
          <p:cNvPr id="1423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8946891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47B012C-11F5-4AD1-A552-C348372460E8}" type="slidenum">
              <a:rPr lang="en-AU" altLang="en-US"/>
              <a:pPr fontAlgn="base">
                <a:spcBef>
                  <a:spcPct val="0"/>
                </a:spcBef>
                <a:spcAft>
                  <a:spcPct val="0"/>
                </a:spcAft>
              </a:pPr>
              <a:t>66</a:t>
            </a:fld>
            <a:endParaRPr lang="en-AU" altLang="en-US"/>
          </a:p>
        </p:txBody>
      </p:sp>
      <p:sp>
        <p:nvSpPr>
          <p:cNvPr id="1443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9867114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3B44A1D-1656-4D77-A437-97DFB4784AFA}" type="slidenum">
              <a:rPr lang="en-AU" altLang="en-US"/>
              <a:pPr fontAlgn="base">
                <a:spcBef>
                  <a:spcPct val="0"/>
                </a:spcBef>
                <a:spcAft>
                  <a:spcPct val="0"/>
                </a:spcAft>
              </a:pPr>
              <a:t>67</a:t>
            </a:fld>
            <a:endParaRPr lang="en-AU" altLang="en-US"/>
          </a:p>
        </p:txBody>
      </p:sp>
      <p:sp>
        <p:nvSpPr>
          <p:cNvPr id="14643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fld id="{C93B071F-BF15-47FA-9735-7E671B67B4DE}" type="slidenum">
              <a:rPr lang="en-AU" altLang="en-US" sz="1200">
                <a:solidFill>
                  <a:srgbClr val="000000"/>
                </a:solidFill>
                <a:ea typeface="MS PGothic" pitchFamily="34" charset="-128"/>
              </a:rPr>
              <a:pPr algn="r"/>
              <a:t>67</a:t>
            </a:fld>
            <a:endParaRPr lang="en-AU" altLang="en-US" sz="1200">
              <a:solidFill>
                <a:srgbClr val="000000"/>
              </a:solidFill>
              <a:ea typeface="MS PGothic" pitchFamily="34" charset="-128"/>
            </a:endParaRPr>
          </a:p>
        </p:txBody>
      </p:sp>
      <p:sp>
        <p:nvSpPr>
          <p:cNvPr id="1464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smtClean="0"/>
              <a:t>CPI is the Corrupt Perceptions Index calculated by Transparency International, an organization dedicated to fighting business corruption. The Index is calculated from up to 13 different individual scores. For details and the methodology, see www.transparency.org.</a:t>
            </a:r>
          </a:p>
          <a:p>
            <a:pPr>
              <a:spcBef>
                <a:spcPct val="0"/>
              </a:spcBef>
            </a:pPr>
            <a:endParaRPr lang="en-AU" altLang="en-US" smtClean="0"/>
          </a:p>
          <a:p>
            <a:pPr>
              <a:spcBef>
                <a:spcPct val="0"/>
              </a:spcBef>
            </a:pPr>
            <a:r>
              <a:rPr lang="en-AU" altLang="en-US" smtClean="0"/>
              <a:t>In 2012 they changed their scoring system from “out of 10” to “out of 100”.</a:t>
            </a:r>
          </a:p>
          <a:p>
            <a:pPr>
              <a:spcBef>
                <a:spcPct val="0"/>
              </a:spcBef>
            </a:pPr>
            <a:endParaRPr lang="en-AU" altLang="en-US" smtClean="0"/>
          </a:p>
          <a:p>
            <a:pPr>
              <a:spcBef>
                <a:spcPct val="0"/>
              </a:spcBef>
            </a:pPr>
            <a:r>
              <a:rPr lang="en-AU" altLang="en-US" smtClean="0"/>
              <a:t>In case students are interested, three countries tied for the lowest score in the 2012 survey with a score of 8 out of 100 – Afghanistan, North Korea, and Somalia.</a:t>
            </a:r>
          </a:p>
        </p:txBody>
      </p:sp>
    </p:spTree>
    <p:extLst>
      <p:ext uri="{BB962C8B-B14F-4D97-AF65-F5344CB8AC3E}">
        <p14:creationId xmlns:p14="http://schemas.microsoft.com/office/powerpoint/2010/main" val="3386893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2240554"/>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914400"/>
            <a:ext cx="7543800" cy="1614488"/>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2531618"/>
            <a:ext cx="6172200" cy="51435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3ED7EDD6-39E0-4ABD-BF40-507FC8F18C64}" type="datetimeFigureOut">
              <a:rPr lang="en-US" smtClean="0"/>
              <a:t>3/12/2018</a:t>
            </a:fld>
            <a:endParaRPr lang="en-US"/>
          </a:p>
        </p:txBody>
      </p:sp>
      <p:sp>
        <p:nvSpPr>
          <p:cNvPr id="16" name="Slide Number Placeholder 15"/>
          <p:cNvSpPr>
            <a:spLocks noGrp="1"/>
          </p:cNvSpPr>
          <p:nvPr>
            <p:ph type="sldNum" sz="quarter" idx="11"/>
          </p:nvPr>
        </p:nvSpPr>
        <p:spPr/>
        <p:txBody>
          <a:bodyPr/>
          <a:lstStyle/>
          <a:p>
            <a:pPr>
              <a:defRPr/>
            </a:pPr>
            <a:fld id="{2D724066-60CB-47B6-B45D-7A07862580A3}" type="slidenum">
              <a:rPr lang="en-US" smtClean="0"/>
              <a:pPr>
                <a:defRPr/>
              </a:pPr>
              <a:t>‹#›</a:t>
            </a:fld>
            <a:endParaRPr lang="en-US" dirty="0"/>
          </a:p>
        </p:txBody>
      </p:sp>
      <p:sp>
        <p:nvSpPr>
          <p:cNvPr id="17" name="Footer Placeholder 16"/>
          <p:cNvSpPr>
            <a:spLocks noGrp="1"/>
          </p:cNvSpPr>
          <p:nvPr>
            <p:ph type="ftr" sz="quarter" idx="12"/>
          </p:nvPr>
        </p:nvSpPr>
        <p:spPr/>
        <p:txBody>
          <a:bodyPr/>
          <a:lstStyle/>
          <a:p>
            <a:pPr>
              <a:defRPr/>
            </a:pPr>
            <a:endParaRPr lang="en-US"/>
          </a:p>
        </p:txBody>
      </p:sp>
      <p:sp>
        <p:nvSpPr>
          <p:cNvPr id="9" name="TextBox 8"/>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5EF984B-5906-4203-A6B2-D013AE8ACD2C}"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0" name="TextBox 9"/>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lvl1pPr>
              <a:defRPr sz="4000"/>
            </a:lvl1p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3ED7EDD6-39E0-4ABD-BF40-507FC8F18C64}" type="datetimeFigureOut">
              <a:rPr lang="en-US" smtClean="0"/>
              <a:t>3/12/2018</a:t>
            </a:fld>
            <a:endParaRPr lang="en-US"/>
          </a:p>
        </p:txBody>
      </p:sp>
      <p:sp>
        <p:nvSpPr>
          <p:cNvPr id="15" name="Slide Number Placeholder 14"/>
          <p:cNvSpPr>
            <a:spLocks noGrp="1"/>
          </p:cNvSpPr>
          <p:nvPr>
            <p:ph type="sldNum" sz="quarter" idx="11"/>
          </p:nvPr>
        </p:nvSpPr>
        <p:spPr/>
        <p:txBody>
          <a:bodyPr/>
          <a:lstStyle/>
          <a:p>
            <a:pPr>
              <a:defRPr/>
            </a:pPr>
            <a:fld id="{C02BD47B-830A-4426-B510-D35F7B496615}" type="slidenum">
              <a:rPr lang="en-US" smtClean="0"/>
              <a:pPr>
                <a:defRPr/>
              </a:pPr>
              <a:t>‹#›</a:t>
            </a:fld>
            <a:endParaRPr lang="en-US" dirty="0"/>
          </a:p>
        </p:txBody>
      </p:sp>
      <p:sp>
        <p:nvSpPr>
          <p:cNvPr id="16" name="Footer Placeholder 15"/>
          <p:cNvSpPr>
            <a:spLocks noGrp="1"/>
          </p:cNvSpPr>
          <p:nvPr>
            <p:ph type="ftr" sz="quarter" idx="12"/>
          </p:nvPr>
        </p:nvSpPr>
        <p:spPr/>
        <p:txBody>
          <a:bodyPr/>
          <a:lstStyle/>
          <a:p>
            <a:pPr>
              <a:defRPr/>
            </a:pPr>
            <a:endParaRPr lang="en-US"/>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AB97D26-2AD9-455A-AEB0-E290066BD30E}"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3055873"/>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3200526"/>
            <a:ext cx="3733800" cy="54864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3ED7EDD6-39E0-4ABD-BF40-507FC8F18C64}" type="datetimeFigureOut">
              <a:rPr lang="en-US" smtClean="0"/>
              <a:t>3/12/2018</a:t>
            </a:fld>
            <a:endParaRPr lang="en-US"/>
          </a:p>
        </p:txBody>
      </p:sp>
      <p:sp>
        <p:nvSpPr>
          <p:cNvPr id="13" name="Slide Number Placeholder 12"/>
          <p:cNvSpPr>
            <a:spLocks noGrp="1"/>
          </p:cNvSpPr>
          <p:nvPr>
            <p:ph type="sldNum" sz="quarter" idx="11"/>
          </p:nvPr>
        </p:nvSpPr>
        <p:spPr/>
        <p:txBody>
          <a:bodyPr/>
          <a:lstStyle/>
          <a:p>
            <a:pPr>
              <a:defRPr/>
            </a:pPr>
            <a:fld id="{E048F895-CCF1-4F88-8858-E1EA8B52207E}" type="slidenum">
              <a:rPr lang="en-US" smtClean="0"/>
              <a:pPr>
                <a:defRPr/>
              </a:pPr>
              <a:t>‹#›</a:t>
            </a:fld>
            <a:endParaRPr lang="en-US" dirty="0"/>
          </a:p>
        </p:txBody>
      </p:sp>
      <p:sp>
        <p:nvSpPr>
          <p:cNvPr id="14" name="Footer Placeholder 13"/>
          <p:cNvSpPr>
            <a:spLocks noGrp="1"/>
          </p:cNvSpPr>
          <p:nvPr>
            <p:ph type="ftr" sz="quarter" idx="12"/>
          </p:nvPr>
        </p:nvSpPr>
        <p:spPr/>
        <p:txBody>
          <a:bodyPr/>
          <a:lstStyle/>
          <a:p>
            <a:pPr>
              <a:defRPr/>
            </a:pPr>
            <a:endParaRPr lang="en-US"/>
          </a:p>
        </p:txBody>
      </p:sp>
      <p:sp>
        <p:nvSpPr>
          <p:cNvPr id="4" name="Title 3"/>
          <p:cNvSpPr>
            <a:spLocks noGrp="1"/>
          </p:cNvSpPr>
          <p:nvPr>
            <p:ph type="title"/>
          </p:nvPr>
        </p:nvSpPr>
        <p:spPr>
          <a:xfrm>
            <a:off x="2286000" y="1428750"/>
            <a:ext cx="6035040" cy="1762506"/>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
        <p:nvSpPr>
          <p:cNvPr id="9" name="TextBox 8"/>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A5B5902-7BD2-42CE-94A5-9DCDFC9F3E1C}"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0" name="TextBox 9"/>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3ED7EDD6-39E0-4ABD-BF40-507FC8F18C64}" type="datetimeFigureOut">
              <a:rPr lang="en-US" smtClean="0"/>
              <a:t>3/12/2018</a:t>
            </a:fld>
            <a:endParaRPr lang="en-US"/>
          </a:p>
        </p:txBody>
      </p:sp>
      <p:sp>
        <p:nvSpPr>
          <p:cNvPr id="9" name="Slide Number Placeholder 8"/>
          <p:cNvSpPr>
            <a:spLocks noGrp="1"/>
          </p:cNvSpPr>
          <p:nvPr>
            <p:ph type="sldNum" sz="quarter" idx="11"/>
          </p:nvPr>
        </p:nvSpPr>
        <p:spPr/>
        <p:txBody>
          <a:bodyPr/>
          <a:lstStyle/>
          <a:p>
            <a:pPr>
              <a:defRPr/>
            </a:pPr>
            <a:fld id="{0EB0CCDA-6618-4D70-9871-E39D5CEFF79D}" type="slidenum">
              <a:rPr lang="en-US" smtClean="0"/>
              <a:pPr>
                <a:defRPr/>
              </a:pPr>
              <a:t>‹#›</a:t>
            </a:fld>
            <a:endParaRPr lang="en-US" dirty="0"/>
          </a:p>
        </p:txBody>
      </p:sp>
      <p:sp>
        <p:nvSpPr>
          <p:cNvPr id="10" name="Footer Placeholder 9"/>
          <p:cNvSpPr>
            <a:spLocks noGrp="1"/>
          </p:cNvSpPr>
          <p:nvPr>
            <p:ph type="ftr" sz="quarter" idx="12"/>
          </p:nvPr>
        </p:nvSpPr>
        <p:spPr/>
        <p:txBody>
          <a:bodyPr/>
          <a:lstStyle/>
          <a:p>
            <a:pPr>
              <a:defRPr/>
            </a:pPr>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493776"/>
            <a:ext cx="3273552" cy="2571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493777"/>
            <a:ext cx="3273552" cy="2574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Box 11"/>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7D4A0E7B-0C6F-48DA-9FB5-CDBA872B137F}"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3" name="TextBox 12"/>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496482"/>
            <a:ext cx="3273552" cy="47982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028700"/>
            <a:ext cx="3276600" cy="20574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496482"/>
            <a:ext cx="3273552" cy="47982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028700"/>
            <a:ext cx="3273552" cy="20574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39014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39014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3ED7EDD6-39E0-4ABD-BF40-507FC8F18C64}" type="datetimeFigureOut">
              <a:rPr lang="en-US" smtClean="0"/>
              <a:t>3/12/2018</a:t>
            </a:fld>
            <a:endParaRPr lang="en-US"/>
          </a:p>
        </p:txBody>
      </p:sp>
      <p:sp>
        <p:nvSpPr>
          <p:cNvPr id="15" name="Slide Number Placeholder 14"/>
          <p:cNvSpPr>
            <a:spLocks noGrp="1"/>
          </p:cNvSpPr>
          <p:nvPr>
            <p:ph type="sldNum" sz="quarter" idx="11"/>
          </p:nvPr>
        </p:nvSpPr>
        <p:spPr/>
        <p:txBody>
          <a:bodyPr/>
          <a:lstStyle/>
          <a:p>
            <a:pPr>
              <a:defRPr/>
            </a:pPr>
            <a:fld id="{D73D4FF5-7E5A-4C56-9AC3-F24E1CFEB24B}" type="slidenum">
              <a:rPr lang="en-US" smtClean="0"/>
              <a:pPr>
                <a:defRPr/>
              </a:pPr>
              <a:t>‹#›</a:t>
            </a:fld>
            <a:endParaRPr lang="en-US" dirty="0"/>
          </a:p>
        </p:txBody>
      </p:sp>
      <p:sp>
        <p:nvSpPr>
          <p:cNvPr id="16" name="Footer Placeholder 15"/>
          <p:cNvSpPr>
            <a:spLocks noGrp="1"/>
          </p:cNvSpPr>
          <p:nvPr>
            <p:ph type="ftr" sz="quarter" idx="12"/>
          </p:nvPr>
        </p:nvSpPr>
        <p:spPr/>
        <p:txBody>
          <a:bodyPr/>
          <a:lstStyle/>
          <a:p>
            <a:pPr>
              <a:defRPr/>
            </a:pPr>
            <a:endParaRPr lang="en-US"/>
          </a:p>
        </p:txBody>
      </p:sp>
      <p:sp>
        <p:nvSpPr>
          <p:cNvPr id="17" name="TextBox 1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974AED3C-B196-4F5E-9A3D-0437911FD052}"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9" name="TextBox 1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3ED7EDD6-39E0-4ABD-BF40-507FC8F18C64}" type="datetimeFigureOut">
              <a:rPr lang="en-US" smtClean="0"/>
              <a:t>3/12/2018</a:t>
            </a:fld>
            <a:endParaRPr lang="en-US"/>
          </a:p>
        </p:txBody>
      </p:sp>
      <p:sp>
        <p:nvSpPr>
          <p:cNvPr id="8" name="Slide Number Placeholder 7"/>
          <p:cNvSpPr>
            <a:spLocks noGrp="1"/>
          </p:cNvSpPr>
          <p:nvPr>
            <p:ph type="sldNum" sz="quarter" idx="11"/>
          </p:nvPr>
        </p:nvSpPr>
        <p:spPr/>
        <p:txBody>
          <a:bodyPr/>
          <a:lstStyle/>
          <a:p>
            <a:pPr>
              <a:defRPr/>
            </a:pPr>
            <a:fld id="{E2F05768-7FEF-4C68-95E3-811A7E8FB316}" type="slidenum">
              <a:rPr lang="en-US" smtClean="0"/>
              <a:pPr>
                <a:defRPr/>
              </a:pPr>
              <a:t>‹#›</a:t>
            </a:fld>
            <a:endParaRPr lang="en-US" dirty="0"/>
          </a:p>
        </p:txBody>
      </p:sp>
      <p:sp>
        <p:nvSpPr>
          <p:cNvPr id="9" name="Footer Placeholder 8"/>
          <p:cNvSpPr>
            <a:spLocks noGrp="1"/>
          </p:cNvSpPr>
          <p:nvPr>
            <p:ph type="ftr" sz="quarter" idx="12"/>
          </p:nvPr>
        </p:nvSpPr>
        <p:spPr/>
        <p:txBody>
          <a:bodyPr/>
          <a:lstStyle/>
          <a:p>
            <a:pPr>
              <a:defRPr/>
            </a:pPr>
            <a:endParaRPr lang="en-US"/>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B0611633-394F-4759-8EE6-43E6E460D834}"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ED7EDD6-39E0-4ABD-BF40-507FC8F18C64}" type="datetimeFigureOut">
              <a:rPr lang="en-US" smtClean="0"/>
              <a:t>3/12/2018</a:t>
            </a:fld>
            <a:endParaRPr lang="en-US"/>
          </a:p>
        </p:txBody>
      </p:sp>
      <p:sp>
        <p:nvSpPr>
          <p:cNvPr id="6" name="Slide Number Placeholder 5"/>
          <p:cNvSpPr>
            <a:spLocks noGrp="1"/>
          </p:cNvSpPr>
          <p:nvPr>
            <p:ph type="sldNum" sz="quarter" idx="11"/>
          </p:nvPr>
        </p:nvSpPr>
        <p:spPr/>
        <p:txBody>
          <a:bodyPr/>
          <a:lstStyle/>
          <a:p>
            <a:pPr>
              <a:defRPr/>
            </a:pPr>
            <a:fld id="{D5B97A46-DD06-4787-AEB0-B674D8DDEC50}" type="slidenum">
              <a:rPr lang="en-US" smtClean="0"/>
              <a:pPr>
                <a:defRPr/>
              </a:pPr>
              <a:t>‹#›</a:t>
            </a:fld>
            <a:endParaRPr lang="en-US" dirty="0"/>
          </a:p>
        </p:txBody>
      </p:sp>
      <p:sp>
        <p:nvSpPr>
          <p:cNvPr id="7" name="Footer Placeholder 6"/>
          <p:cNvSpPr>
            <a:spLocks noGrp="1"/>
          </p:cNvSpPr>
          <p:nvPr>
            <p:ph type="ftr" sz="quarter" idx="12"/>
          </p:nvPr>
        </p:nvSpPr>
        <p:spPr/>
        <p:txBody>
          <a:bodyPr/>
          <a:lstStyle/>
          <a:p>
            <a:pPr>
              <a:defRPr/>
            </a:pPr>
            <a:endParaRPr lang="en-US"/>
          </a:p>
        </p:txBody>
      </p:sp>
      <p:sp>
        <p:nvSpPr>
          <p:cNvPr id="8" name="TextBox 7"/>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B5C19A51-43BD-49BE-9F10-9BBC3D404D64}"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9" name="TextBox 8"/>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330941"/>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514351"/>
            <a:ext cx="4343400" cy="257175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514351"/>
            <a:ext cx="2590800" cy="257175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3ED7EDD6-39E0-4ABD-BF40-507FC8F18C64}" type="datetimeFigureOut">
              <a:rPr lang="en-US" smtClean="0"/>
              <a:t>3/12/2018</a:t>
            </a:fld>
            <a:endParaRPr lang="en-US"/>
          </a:p>
        </p:txBody>
      </p:sp>
      <p:sp>
        <p:nvSpPr>
          <p:cNvPr id="16" name="Slide Number Placeholder 15"/>
          <p:cNvSpPr>
            <a:spLocks noGrp="1"/>
          </p:cNvSpPr>
          <p:nvPr>
            <p:ph type="sldNum" sz="quarter" idx="11"/>
          </p:nvPr>
        </p:nvSpPr>
        <p:spPr/>
        <p:txBody>
          <a:bodyPr/>
          <a:lstStyle/>
          <a:p>
            <a:pPr>
              <a:defRPr/>
            </a:pPr>
            <a:fld id="{BA3B3FB4-3BFA-4FCC-B0C7-1AC0F71185AD}" type="slidenum">
              <a:rPr lang="en-US" smtClean="0"/>
              <a:pPr>
                <a:defRPr/>
              </a:pPr>
              <a:t>‹#›</a:t>
            </a:fld>
            <a:endParaRPr lang="en-US" dirty="0"/>
          </a:p>
        </p:txBody>
      </p:sp>
      <p:sp>
        <p:nvSpPr>
          <p:cNvPr id="17" name="Footer Placeholder 16"/>
          <p:cNvSpPr>
            <a:spLocks noGrp="1"/>
          </p:cNvSpPr>
          <p:nvPr>
            <p:ph type="ftr" sz="quarter" idx="12"/>
          </p:nvPr>
        </p:nvSpPr>
        <p:spPr/>
        <p:txBody>
          <a:bodyPr/>
          <a:lstStyle/>
          <a:p>
            <a:pPr>
              <a:defRPr/>
            </a:pPr>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05982B51-1276-4077-9032-69BFF171269E}"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459582"/>
            <a:ext cx="6705600" cy="1910239"/>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2589785"/>
            <a:ext cx="5029200" cy="540603"/>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2498598"/>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3ED7EDD6-39E0-4ABD-BF40-507FC8F18C64}" type="datetimeFigureOut">
              <a:rPr lang="en-US" smtClean="0"/>
              <a:t>3/12/2018</a:t>
            </a:fld>
            <a:endParaRPr lang="en-US"/>
          </a:p>
        </p:txBody>
      </p:sp>
      <p:sp>
        <p:nvSpPr>
          <p:cNvPr id="14" name="Slide Number Placeholder 13"/>
          <p:cNvSpPr>
            <a:spLocks noGrp="1"/>
          </p:cNvSpPr>
          <p:nvPr>
            <p:ph type="sldNum" sz="quarter" idx="11"/>
          </p:nvPr>
        </p:nvSpPr>
        <p:spPr/>
        <p:txBody>
          <a:bodyPr/>
          <a:lstStyle/>
          <a:p>
            <a:pPr>
              <a:defRPr/>
            </a:pPr>
            <a:fld id="{394E9CD5-2B8A-4A45-A353-773347F1CAD1}" type="slidenum">
              <a:rPr lang="en-US" smtClean="0"/>
              <a:pPr>
                <a:defRPr/>
              </a:pPr>
              <a:t>‹#›</a:t>
            </a:fld>
            <a:endParaRPr lang="en-US" dirty="0"/>
          </a:p>
        </p:txBody>
      </p:sp>
      <p:sp>
        <p:nvSpPr>
          <p:cNvPr id="15" name="Footer Placeholder 14"/>
          <p:cNvSpPr>
            <a:spLocks noGrp="1"/>
          </p:cNvSpPr>
          <p:nvPr>
            <p:ph type="ftr" sz="quarter" idx="12"/>
          </p:nvPr>
        </p:nvSpPr>
        <p:spPr/>
        <p:txBody>
          <a:bodyPr/>
          <a:lstStyle/>
          <a:p>
            <a:pPr>
              <a:defRPr/>
            </a:pPr>
            <a:endParaRPr lang="en-US"/>
          </a:p>
        </p:txBody>
      </p:sp>
      <p:sp>
        <p:nvSpPr>
          <p:cNvPr id="10" name="TextBox 9"/>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8AF62B34-0CB1-47A2-82E9-3E2773C7CEEC}"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12" name="TextBox 11"/>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514351"/>
            <a:ext cx="5791200" cy="26288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7EDD6-39E0-4ABD-BF40-507FC8F18C64}" type="datetimeFigureOut">
              <a:rPr lang="en-US" smtClean="0"/>
              <a:t>3/12/2018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257B3F5-14C4-4FDD-AA19-60974260C90C}"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36CC75A9-A256-462C-93B0-1C7D8E1B93FB}"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457201"/>
            <a:ext cx="2133600" cy="3886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514351"/>
            <a:ext cx="5029200" cy="3429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D7EDD6-39E0-4ABD-BF40-507FC8F18C64}" type="datetimeFigureOut">
              <a:rPr lang="en-US" smtClean="0"/>
              <a:t>3/12/2018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7B81552-5D65-49F3-BFFE-5A25567CF574}" type="slidenum">
              <a:rPr lang="en-US" smtClean="0"/>
              <a:pPr>
                <a:defRPr/>
              </a:pPr>
              <a:t>‹#›</a:t>
            </a:fld>
            <a:endParaRPr lang="en-US" dirty="0"/>
          </a:p>
        </p:txBody>
      </p:sp>
      <p:sp>
        <p:nvSpPr>
          <p:cNvPr id="7" name="TextBox 6"/>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17057D69-5C10-45F7-BE6D-C79B0B325433}"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8" name="TextBox 7"/>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bl">
  <p:cSld name="Title and Table">
    <p:spTree>
      <p:nvGrpSpPr>
        <p:cNvPr id="1" name=""/>
        <p:cNvGrpSpPr/>
        <p:nvPr/>
      </p:nvGrpSpPr>
      <p:grpSpPr>
        <a:xfrm>
          <a:off x="0" y="0"/>
          <a:ext cx="0" cy="0"/>
          <a:chOff x="0" y="0"/>
          <a:chExt cx="0" cy="0"/>
        </a:xfrm>
      </p:grpSpPr>
      <p:sp>
        <p:nvSpPr>
          <p:cNvPr id="4" name="TextBox 3"/>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19474758-968B-4C7C-B37C-86552E4E2021}"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
        <p:nvSpPr>
          <p:cNvPr id="5" name="TextBox 4"/>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
        <p:nvSpPr>
          <p:cNvPr id="2" name="Title 1"/>
          <p:cNvSpPr>
            <a:spLocks noGrp="1"/>
          </p:cNvSpPr>
          <p:nvPr>
            <p:ph type="title"/>
          </p:nvPr>
        </p:nvSpPr>
        <p:spPr>
          <a:xfrm>
            <a:off x="685800" y="326231"/>
            <a:ext cx="7772400" cy="857250"/>
          </a:xfrm>
        </p:spPr>
        <p:txBody>
          <a:bodyPr/>
          <a:lstStyle/>
          <a:p>
            <a:r>
              <a:rPr lang="en-AU" smtClean="0"/>
              <a:t>Click to edit Master title style</a:t>
            </a:r>
            <a:endParaRPr lang="en-US"/>
          </a:p>
        </p:txBody>
      </p:sp>
      <p:sp>
        <p:nvSpPr>
          <p:cNvPr id="3" name="Table Placeholder 2"/>
          <p:cNvSpPr>
            <a:spLocks noGrp="1"/>
          </p:cNvSpPr>
          <p:nvPr>
            <p:ph type="tbl" idx="1"/>
          </p:nvPr>
        </p:nvSpPr>
        <p:spPr>
          <a:xfrm>
            <a:off x="685800" y="1438275"/>
            <a:ext cx="7772400" cy="3086100"/>
          </a:xfrm>
        </p:spPr>
        <p:txBody>
          <a:bodyPr rtlCol="0">
            <a:normAutofit/>
          </a:bodyPr>
          <a:lstStyle/>
          <a:p>
            <a:pPr lvl="0"/>
            <a:endParaRPr lang="en-US" noProof="0"/>
          </a:p>
        </p:txBody>
      </p:sp>
    </p:spTree>
    <p:extLst>
      <p:ext uri="{BB962C8B-B14F-4D97-AF65-F5344CB8AC3E}">
        <p14:creationId xmlns:p14="http://schemas.microsoft.com/office/powerpoint/2010/main" val="31728780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778831"/>
            <a:ext cx="7240620" cy="4280240"/>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418098" y="314349"/>
            <a:ext cx="4153854"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87641"/>
            <a:ext cx="6479362" cy="3566068"/>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9318" y="259492"/>
            <a:ext cx="7543800" cy="6858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729318" y="1082762"/>
            <a:ext cx="7576482" cy="27431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4616054"/>
            <a:ext cx="2133600" cy="273844"/>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3ED7EDD6-39E0-4ABD-BF40-507FC8F18C64}" type="datetimeFigureOut">
              <a:rPr lang="en-US" smtClean="0"/>
              <a:t>3/12/2018</a:t>
            </a:fld>
            <a:endParaRPr lang="en-US"/>
          </a:p>
        </p:txBody>
      </p:sp>
      <p:sp>
        <p:nvSpPr>
          <p:cNvPr id="5" name="Footer Placeholder 4"/>
          <p:cNvSpPr>
            <a:spLocks noGrp="1"/>
          </p:cNvSpPr>
          <p:nvPr>
            <p:ph type="ftr" sz="quarter" idx="3"/>
          </p:nvPr>
        </p:nvSpPr>
        <p:spPr>
          <a:xfrm>
            <a:off x="822960" y="4616054"/>
            <a:ext cx="4572000" cy="273844"/>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4381500"/>
            <a:ext cx="2133600" cy="2286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5855FD83-832D-4933-883C-42FA379CFCA6}" type="slidenum">
              <a:rPr lang="en-US" smtClean="0"/>
              <a:t>‹#›</a:t>
            </a:fld>
            <a:endParaRPr lang="en-US"/>
          </a:p>
        </p:txBody>
      </p:sp>
      <p:sp>
        <p:nvSpPr>
          <p:cNvPr id="11" name="TextBox 10"/>
          <p:cNvSpPr txBox="1"/>
          <p:nvPr userDrawn="1"/>
        </p:nvSpPr>
        <p:spPr>
          <a:xfrm>
            <a:off x="457201" y="4788694"/>
            <a:ext cx="2355132" cy="276999"/>
          </a:xfrm>
          <a:prstGeom prst="rect">
            <a:avLst/>
          </a:prstGeom>
          <a:noFill/>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A6A6A6"/>
                </a:solidFill>
                <a:latin typeface="Arial" pitchFamily="34" charset="0"/>
              </a:rPr>
              <a:t>© 2014 Pearson Education, Inc.</a:t>
            </a:r>
            <a:endParaRPr lang="en-US" altLang="en-US" sz="1200">
              <a:solidFill>
                <a:srgbClr val="A6A6A6"/>
              </a:solidFill>
              <a:latin typeface="Arial" pitchFamily="34" charset="0"/>
            </a:endParaRPr>
          </a:p>
        </p:txBody>
      </p:sp>
      <p:sp>
        <p:nvSpPr>
          <p:cNvPr id="12" name="TextBox 11"/>
          <p:cNvSpPr txBox="1"/>
          <p:nvPr userDrawn="1"/>
        </p:nvSpPr>
        <p:spPr>
          <a:xfrm>
            <a:off x="7975601" y="4788694"/>
            <a:ext cx="595035" cy="276999"/>
          </a:xfrm>
          <a:prstGeom prst="rect">
            <a:avLst/>
          </a:prstGeom>
          <a:noFill/>
        </p:spPr>
        <p:txBody>
          <a:bodyPr wrap="none">
            <a:spAutoFit/>
          </a:bodyPr>
          <a:lstStyle/>
          <a:p>
            <a:pPr fontAlgn="auto">
              <a:spcBef>
                <a:spcPts val="0"/>
              </a:spcBef>
              <a:spcAft>
                <a:spcPts val="0"/>
              </a:spcAft>
              <a:defRPr/>
            </a:pPr>
            <a:r>
              <a:rPr lang="en-US" sz="1200" dirty="0">
                <a:solidFill>
                  <a:srgbClr val="A6A6A6"/>
                </a:solidFill>
                <a:latin typeface="Arial"/>
                <a:cs typeface="Arial"/>
              </a:rPr>
              <a:t>2 - </a:t>
            </a:r>
            <a:fld id="{3FC0C144-B310-4962-BA01-E470B596183D}" type="slidenum">
              <a:rPr lang="en-US" sz="1200">
                <a:solidFill>
                  <a:srgbClr val="A6A6A6"/>
                </a:solidFill>
                <a:latin typeface="Arial"/>
                <a:cs typeface="Arial"/>
              </a:rPr>
              <a:pPr fontAlgn="auto">
                <a:spcBef>
                  <a:spcPts val="0"/>
                </a:spcBef>
                <a:spcAft>
                  <a:spcPts val="0"/>
                </a:spcAft>
                <a:defRPr/>
              </a:pPr>
              <a:t>‹#›</a:t>
            </a:fld>
            <a:endParaRPr lang="en-US" sz="1200" dirty="0">
              <a:solidFill>
                <a:srgbClr val="A6A6A6"/>
              </a:solidFill>
              <a:latin typeface="Arial"/>
              <a:cs typeface="Arial"/>
            </a:endParaRPr>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txStyles>
    <p:titleStyle>
      <a:lvl1pPr algn="l" defTabSz="914400" rtl="0" eaLnBrk="1" latinLnBrk="0" hangingPunct="1">
        <a:spcBef>
          <a:spcPct val="0"/>
        </a:spcBef>
        <a:buNone/>
        <a:defRPr sz="4000" b="1"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p:txBody>
          <a:bodyPr/>
          <a:lstStyle/>
          <a:p>
            <a:r>
              <a:rPr lang="en-US" altLang="en-US" smtClean="0">
                <a:latin typeface="Arial" pitchFamily="34" charset="0"/>
                <a:cs typeface="Arial" pitchFamily="34" charset="0"/>
              </a:rPr>
              <a:t> </a:t>
            </a:r>
          </a:p>
        </p:txBody>
      </p:sp>
      <p:sp>
        <p:nvSpPr>
          <p:cNvPr id="32" name="Rectangle 31"/>
          <p:cNvSpPr/>
          <p:nvPr/>
        </p:nvSpPr>
        <p:spPr>
          <a:xfrm>
            <a:off x="635685" y="782497"/>
            <a:ext cx="4158737" cy="1250156"/>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5" name="Title 1"/>
          <p:cNvSpPr txBox="1">
            <a:spLocks/>
          </p:cNvSpPr>
          <p:nvPr/>
        </p:nvSpPr>
        <p:spPr bwMode="auto">
          <a:xfrm>
            <a:off x="635685" y="2424097"/>
            <a:ext cx="8022625" cy="16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800" b="1" spc="50" smtClean="0">
                <a:ln w="11430"/>
                <a:solidFill>
                  <a:srgbClr val="FFFF00"/>
                </a:solidFill>
                <a:effectLst>
                  <a:outerShdw blurRad="190500" dist="165100" dir="2700000" algn="tl" rotWithShape="0">
                    <a:prstClr val="black">
                      <a:alpha val="74000"/>
                    </a:prstClr>
                  </a:outerShdw>
                </a:effectLst>
                <a:latin typeface="Arial" pitchFamily="34" charset="0"/>
              </a:rPr>
              <a:t>Lingkungan Global dan Strategi Operasi</a:t>
            </a:r>
            <a:endParaRPr lang="en-US" altLang="en-US" sz="4800" b="1" spc="50">
              <a:ln w="11430"/>
              <a:solidFill>
                <a:srgbClr val="FFFF00"/>
              </a:solidFill>
              <a:effectLst>
                <a:outerShdw blurRad="190500" dist="165100" dir="2700000" algn="tl" rotWithShape="0">
                  <a:prstClr val="black">
                    <a:alpha val="74000"/>
                  </a:prstClr>
                </a:outerShdw>
              </a:effectLst>
              <a:latin typeface="Arial" pitchFamily="34" charset="0"/>
            </a:endParaRPr>
          </a:p>
        </p:txBody>
      </p:sp>
      <p:sp>
        <p:nvSpPr>
          <p:cNvPr id="39" name="TextBox 38"/>
          <p:cNvSpPr txBox="1"/>
          <p:nvPr/>
        </p:nvSpPr>
        <p:spPr>
          <a:xfrm>
            <a:off x="945670" y="945292"/>
            <a:ext cx="3440979" cy="923330"/>
          </a:xfrm>
          <a:prstGeom prst="rect">
            <a:avLst/>
          </a:prstGeom>
          <a:noFill/>
        </p:spPr>
        <p:txBody>
          <a:bodyPr wrap="square">
            <a:spAutoFit/>
          </a:bodyPr>
          <a:lstStyle/>
          <a:p>
            <a:pPr fontAlgn="auto">
              <a:spcBef>
                <a:spcPts val="0"/>
              </a:spcBef>
              <a:spcAft>
                <a:spcPts val="0"/>
              </a:spcAft>
              <a:defRPr/>
            </a:pPr>
            <a:r>
              <a:rPr lang="en-US" sz="5400" smtClean="0">
                <a:effectLst>
                  <a:outerShdw blurRad="38100" dist="38100" dir="2700000" algn="tl">
                    <a:srgbClr val="000000">
                      <a:alpha val="43137"/>
                    </a:srgbClr>
                  </a:outerShdw>
                </a:effectLst>
                <a:latin typeface="Arial"/>
                <a:cs typeface="Arial"/>
              </a:rPr>
              <a:t>BAB 2</a:t>
            </a:r>
            <a:endParaRPr lang="en-US" sz="5400" dirty="0">
              <a:effectLst>
                <a:outerShdw blurRad="38100" dist="38100" dir="2700000" algn="tl">
                  <a:srgbClr val="000000">
                    <a:alpha val="43137"/>
                  </a:srgbClr>
                </a:outerShdw>
              </a:effectLst>
              <a:latin typeface="Arial"/>
              <a:cs typeface="Arial"/>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7" descr="Boeing"/>
          <p:cNvPicPr>
            <a:picLocks noChangeAspect="1" noChangeArrowheads="1"/>
          </p:cNvPicPr>
          <p:nvPr/>
        </p:nvPicPr>
        <p:blipFill>
          <a:blip r:embed="rId3">
            <a:extLst>
              <a:ext uri="{28A0092B-C50C-407E-A947-70E740481C1C}">
                <a14:useLocalDpi xmlns:a14="http://schemas.microsoft.com/office/drawing/2010/main" val="0"/>
              </a:ext>
            </a:extLst>
          </a:blip>
          <a:srcRect l="10864"/>
          <a:stretch>
            <a:fillRect/>
          </a:stretch>
        </p:blipFill>
        <p:spPr bwMode="auto">
          <a:xfrm>
            <a:off x="0" y="0"/>
            <a:ext cx="9144000" cy="5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78" name="Group 2"/>
          <p:cNvGrpSpPr>
            <a:grpSpLocks/>
          </p:cNvGrpSpPr>
          <p:nvPr/>
        </p:nvGrpSpPr>
        <p:grpSpPr bwMode="auto">
          <a:xfrm>
            <a:off x="657225" y="207169"/>
            <a:ext cx="7518400" cy="1252538"/>
            <a:chOff x="657227" y="276334"/>
            <a:chExt cx="7518927" cy="1670578"/>
          </a:xfrm>
        </p:grpSpPr>
        <p:sp>
          <p:nvSpPr>
            <p:cNvPr id="9" name="Rectangle 4"/>
            <p:cNvSpPr/>
            <p:nvPr/>
          </p:nvSpPr>
          <p:spPr>
            <a:xfrm flipH="1">
              <a:off x="657227" y="462131"/>
              <a:ext cx="442944" cy="1475253"/>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0" name="Rectangle 9"/>
            <p:cNvSpPr/>
            <p:nvPr/>
          </p:nvSpPr>
          <p:spPr>
            <a:xfrm>
              <a:off x="968399" y="276334"/>
              <a:ext cx="7207755" cy="1475254"/>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1" name="Freeform 10"/>
            <p:cNvSpPr/>
            <p:nvPr/>
          </p:nvSpPr>
          <p:spPr>
            <a:xfrm flipH="1">
              <a:off x="965224" y="1765880"/>
              <a:ext cx="149235" cy="18103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187395" name="Rectangle 3"/>
          <p:cNvSpPr>
            <a:spLocks noGrp="1" noChangeArrowheads="1"/>
          </p:cNvSpPr>
          <p:nvPr>
            <p:ph type="title"/>
          </p:nvPr>
        </p:nvSpPr>
        <p:spPr>
          <a:xfrm>
            <a:off x="1460500" y="317897"/>
            <a:ext cx="6223000" cy="862013"/>
          </a:xfrm>
          <a:extLst/>
        </p:spPr>
        <p:txBody>
          <a:bodyPr rtlCol="0">
            <a:noAutofit/>
          </a:bodyPr>
          <a:lstStyle/>
          <a:p>
            <a:pPr fontAlgn="auto">
              <a:spcAft>
                <a:spcPts val="0"/>
              </a:spcAft>
              <a:defRPr/>
            </a:pPr>
            <a:r>
              <a:rPr lang="en-US" sz="2800" dirty="0" smtClean="0">
                <a:solidFill>
                  <a:schemeClr val="bg1"/>
                </a:solidFill>
              </a:rPr>
              <a:t>Boeing’s Global Supply-Chain Strategy</a:t>
            </a:r>
            <a:endParaRPr lang="en-US" sz="28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038953588"/>
              </p:ext>
            </p:extLst>
          </p:nvPr>
        </p:nvGraphicFramePr>
        <p:xfrm>
          <a:off x="684213" y="1597819"/>
          <a:ext cx="7775576" cy="3052735"/>
        </p:xfrm>
        <a:graphic>
          <a:graphicData uri="http://schemas.openxmlformats.org/drawingml/2006/table">
            <a:tbl>
              <a:tblPr firstRow="1" bandRow="1">
                <a:tableStyleId>{2D5ABB26-0587-4C30-8999-92F81FD0307C}</a:tableStyleId>
              </a:tblPr>
              <a:tblGrid>
                <a:gridCol w="1295930"/>
                <a:gridCol w="1295930"/>
                <a:gridCol w="2184929"/>
                <a:gridCol w="2998787"/>
              </a:tblGrid>
              <a:tr h="278086">
                <a:tc>
                  <a:txBody>
                    <a:bodyPr/>
                    <a:lstStyle/>
                    <a:p>
                      <a:endParaRPr lang="en-US" sz="1200" b="1" dirty="0">
                        <a:solidFill>
                          <a:srgbClr val="FFFFFF"/>
                        </a:solidFill>
                        <a:latin typeface="Arial"/>
                        <a:cs typeface="Arial"/>
                      </a:endParaRPr>
                    </a:p>
                  </a:txBody>
                  <a:tcPr marT="34285" marB="34285">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noFill/>
                  </a:tcPr>
                </a:tc>
                <a:tc gridSpan="3">
                  <a:txBody>
                    <a:bodyPr/>
                    <a:lstStyle/>
                    <a:p>
                      <a:pPr algn="l"/>
                      <a:r>
                        <a:rPr lang="en-US" sz="1200" b="1" smtClean="0">
                          <a:solidFill>
                            <a:schemeClr val="tx1"/>
                          </a:solidFill>
                          <a:latin typeface="Arial"/>
                          <a:cs typeface="Arial"/>
                        </a:rPr>
                        <a:t>Beberapa</a:t>
                      </a:r>
                      <a:r>
                        <a:rPr lang="en-US" sz="1200" b="1" baseline="0" smtClean="0">
                          <a:solidFill>
                            <a:schemeClr val="tx1"/>
                          </a:solidFill>
                          <a:latin typeface="Arial"/>
                          <a:cs typeface="Arial"/>
                        </a:rPr>
                        <a:t> Pemasok</a:t>
                      </a:r>
                      <a:r>
                        <a:rPr lang="en-US" sz="1200" b="1" smtClean="0">
                          <a:solidFill>
                            <a:schemeClr val="tx1"/>
                          </a:solidFill>
                          <a:latin typeface="Arial"/>
                          <a:cs typeface="Arial"/>
                        </a:rPr>
                        <a:t> Internasional Komponen</a:t>
                      </a:r>
                      <a:r>
                        <a:rPr lang="en-US" sz="1200" b="1" baseline="0" smtClean="0">
                          <a:solidFill>
                            <a:schemeClr val="tx1"/>
                          </a:solidFill>
                          <a:latin typeface="Arial"/>
                          <a:cs typeface="Arial"/>
                        </a:rPr>
                        <a:t> </a:t>
                      </a:r>
                      <a:r>
                        <a:rPr lang="en-US" sz="1200" b="1" smtClean="0">
                          <a:solidFill>
                            <a:schemeClr val="tx1"/>
                          </a:solidFill>
                          <a:latin typeface="Arial"/>
                          <a:cs typeface="Arial"/>
                        </a:rPr>
                        <a:t>Boeing 787</a:t>
                      </a:r>
                      <a:endParaRPr lang="en-US" sz="1200" b="1" dirty="0">
                        <a:solidFill>
                          <a:schemeClr val="tx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r>
              <a:tr h="488923">
                <a:tc gridSpan="2">
                  <a:txBody>
                    <a:bodyPr/>
                    <a:lstStyle/>
                    <a:p>
                      <a:r>
                        <a:rPr lang="en-US" sz="1200" b="1" smtClean="0">
                          <a:solidFill>
                            <a:srgbClr val="FFFFFF"/>
                          </a:solidFill>
                          <a:latin typeface="Arial"/>
                          <a:cs typeface="Arial"/>
                        </a:rPr>
                        <a:t>PEMASOK</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a:p>
                  </a:txBody>
                  <a:tcPr/>
                </a:tc>
                <a:tc>
                  <a:txBody>
                    <a:bodyPr/>
                    <a:lstStyle/>
                    <a:p>
                      <a:r>
                        <a:rPr lang="en-US" sz="1200" b="1" smtClean="0">
                          <a:solidFill>
                            <a:srgbClr val="FFFFFF"/>
                          </a:solidFill>
                          <a:latin typeface="Arial"/>
                          <a:cs typeface="Arial"/>
                        </a:rPr>
                        <a:t>KANTOR</a:t>
                      </a:r>
                      <a:r>
                        <a:rPr lang="en-US" sz="1200" b="1" baseline="0" smtClean="0">
                          <a:solidFill>
                            <a:srgbClr val="FFFFFF"/>
                          </a:solidFill>
                          <a:latin typeface="Arial"/>
                          <a:cs typeface="Arial"/>
                        </a:rPr>
                        <a:t> PUSAT</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200" b="1" smtClean="0">
                          <a:solidFill>
                            <a:srgbClr val="FFFFFF"/>
                          </a:solidFill>
                          <a:latin typeface="Arial"/>
                          <a:cs typeface="Arial"/>
                        </a:rPr>
                        <a:t>KOMPONEN</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086">
                <a:tc gridSpan="2">
                  <a:txBody>
                    <a:bodyPr/>
                    <a:lstStyle/>
                    <a:p>
                      <a:r>
                        <a:rPr lang="en-US" sz="1200" b="1" dirty="0" err="1" smtClean="0">
                          <a:solidFill>
                            <a:schemeClr val="bg1"/>
                          </a:solidFill>
                          <a:latin typeface="Arial"/>
                          <a:cs typeface="Arial"/>
                        </a:rPr>
                        <a:t>Latecoere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Pintu Penumpang</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err="1" smtClean="0">
                          <a:solidFill>
                            <a:schemeClr val="bg1"/>
                          </a:solidFill>
                          <a:latin typeface="Arial"/>
                          <a:cs typeface="Arial"/>
                        </a:rPr>
                        <a:t>Labinel</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Pengkabelan</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err="1" smtClean="0">
                          <a:solidFill>
                            <a:schemeClr val="bg1"/>
                          </a:solidFill>
                          <a:latin typeface="Arial"/>
                          <a:cs typeface="Arial"/>
                        </a:rPr>
                        <a:t>Dassault</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Desain</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smtClean="0">
                          <a:solidFill>
                            <a:schemeClr val="bg1"/>
                          </a:solidFill>
                          <a:latin typeface="Arial"/>
                          <a:cs typeface="Arial"/>
                        </a:rPr>
                        <a:t>Messier-Bugatti</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Rem elektrik</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617210">
                <a:tc gridSpan="2">
                  <a:txBody>
                    <a:bodyPr/>
                    <a:lstStyle/>
                    <a:p>
                      <a:pPr>
                        <a:lnSpc>
                          <a:spcPct val="90000"/>
                        </a:lnSpc>
                      </a:pPr>
                      <a:r>
                        <a:rPr lang="en-US" sz="1200" b="1" dirty="0" smtClean="0">
                          <a:solidFill>
                            <a:schemeClr val="bg1"/>
                          </a:solidFill>
                          <a:latin typeface="Arial"/>
                          <a:cs typeface="Arial"/>
                        </a:rPr>
                        <a:t>Thales</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Sistem konversi tenaga elektrik dan display penerbangan standby</a:t>
                      </a:r>
                      <a:r>
                        <a:rPr lang="en-US" sz="1200" b="1" baseline="0" smtClean="0">
                          <a:solidFill>
                            <a:schemeClr val="bg1"/>
                          </a:solidFill>
                          <a:latin typeface="Arial"/>
                          <a:cs typeface="Arial"/>
                        </a:rPr>
                        <a:t> terintegrasi</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smtClean="0">
                          <a:solidFill>
                            <a:schemeClr val="bg1"/>
                          </a:solidFill>
                          <a:latin typeface="Arial"/>
                          <a:cs typeface="Arial"/>
                        </a:rPr>
                        <a:t>Messier-</a:t>
                      </a:r>
                      <a:r>
                        <a:rPr lang="en-US" sz="1200" b="1" dirty="0" err="1" smtClean="0">
                          <a:solidFill>
                            <a:schemeClr val="bg1"/>
                          </a:solidFill>
                          <a:latin typeface="Arial"/>
                          <a:cs typeface="Arial"/>
                        </a:rPr>
                        <a:t>Dowty</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France</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Struktur perkakas pendaratan</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086">
                <a:tc gridSpan="2">
                  <a:txBody>
                    <a:bodyPr/>
                    <a:lstStyle/>
                    <a:p>
                      <a:r>
                        <a:rPr lang="en-US" sz="1200" b="1" dirty="0" smtClean="0">
                          <a:solidFill>
                            <a:schemeClr val="bg1"/>
                          </a:solidFill>
                          <a:latin typeface="Arial"/>
                          <a:cs typeface="Arial"/>
                        </a:rPr>
                        <a:t>Diehl</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Germany</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Penerangan interior</a:t>
                      </a:r>
                      <a:endParaRPr lang="en-US" sz="1200" b="1" dirty="0">
                        <a:solidFill>
                          <a:schemeClr val="bg1"/>
                        </a:solidFill>
                        <a:latin typeface="Arial"/>
                        <a:cs typeface="Arial"/>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
        <p:nvSpPr>
          <p:cNvPr id="24626" name="TextBox 11"/>
          <p:cNvSpPr txBox="1">
            <a:spLocks noChangeArrowheads="1"/>
          </p:cNvSpPr>
          <p:nvPr/>
        </p:nvSpPr>
        <p:spPr bwMode="auto">
          <a:xfrm>
            <a:off x="685801" y="4788694"/>
            <a:ext cx="235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7F7F7F"/>
                </a:solidFill>
                <a:latin typeface="Arial" pitchFamily="34" charset="0"/>
              </a:rPr>
              <a:t>© 2014 Pearson Education, Inc.</a:t>
            </a:r>
            <a:endParaRPr lang="en-US" altLang="en-US" sz="1200">
              <a:solidFill>
                <a:srgbClr val="7F7F7F"/>
              </a:solidFill>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2/3*#ppt_w"/>
                                          </p:val>
                                        </p:tav>
                                        <p:tav tm="100000">
                                          <p:val>
                                            <p:strVal val="#ppt_w"/>
                                          </p:val>
                                        </p:tav>
                                      </p:tavLst>
                                    </p:anim>
                                    <p:anim calcmode="lin" valueType="num">
                                      <p:cBhvr>
                                        <p:cTn id="8"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7" descr="Boeing"/>
          <p:cNvPicPr>
            <a:picLocks noChangeAspect="1" noChangeArrowheads="1"/>
          </p:cNvPicPr>
          <p:nvPr/>
        </p:nvPicPr>
        <p:blipFill>
          <a:blip r:embed="rId3">
            <a:extLst>
              <a:ext uri="{28A0092B-C50C-407E-A947-70E740481C1C}">
                <a14:useLocalDpi xmlns:a14="http://schemas.microsoft.com/office/drawing/2010/main" val="0"/>
              </a:ext>
            </a:extLst>
          </a:blip>
          <a:srcRect l="10864"/>
          <a:stretch>
            <a:fillRect/>
          </a:stretch>
        </p:blipFill>
        <p:spPr bwMode="auto">
          <a:xfrm>
            <a:off x="0" y="0"/>
            <a:ext cx="9144000" cy="5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6" name="Group 2"/>
          <p:cNvGrpSpPr>
            <a:grpSpLocks/>
          </p:cNvGrpSpPr>
          <p:nvPr/>
        </p:nvGrpSpPr>
        <p:grpSpPr bwMode="auto">
          <a:xfrm>
            <a:off x="657225" y="207169"/>
            <a:ext cx="7518400" cy="1252538"/>
            <a:chOff x="657227" y="276334"/>
            <a:chExt cx="7518927" cy="1670578"/>
          </a:xfrm>
        </p:grpSpPr>
        <p:sp>
          <p:nvSpPr>
            <p:cNvPr id="9" name="Rectangle 4"/>
            <p:cNvSpPr/>
            <p:nvPr/>
          </p:nvSpPr>
          <p:spPr>
            <a:xfrm flipH="1">
              <a:off x="657227" y="462131"/>
              <a:ext cx="442944" cy="1475253"/>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0" name="Rectangle 9"/>
            <p:cNvSpPr/>
            <p:nvPr/>
          </p:nvSpPr>
          <p:spPr>
            <a:xfrm>
              <a:off x="968399" y="276334"/>
              <a:ext cx="7207755" cy="1475254"/>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1" name="Freeform 10"/>
            <p:cNvSpPr/>
            <p:nvPr/>
          </p:nvSpPr>
          <p:spPr>
            <a:xfrm flipH="1">
              <a:off x="965224" y="1765880"/>
              <a:ext cx="149235" cy="18103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187395" name="Rectangle 3"/>
          <p:cNvSpPr>
            <a:spLocks noGrp="1" noChangeArrowheads="1"/>
          </p:cNvSpPr>
          <p:nvPr>
            <p:ph type="title"/>
          </p:nvPr>
        </p:nvSpPr>
        <p:spPr>
          <a:xfrm>
            <a:off x="1460500" y="317897"/>
            <a:ext cx="6223000" cy="862013"/>
          </a:xfrm>
          <a:extLst/>
        </p:spPr>
        <p:txBody>
          <a:bodyPr rtlCol="0">
            <a:noAutofit/>
          </a:bodyPr>
          <a:lstStyle/>
          <a:p>
            <a:pPr fontAlgn="auto">
              <a:spcAft>
                <a:spcPts val="0"/>
              </a:spcAft>
              <a:defRPr/>
            </a:pPr>
            <a:r>
              <a:rPr lang="en-US" sz="2800" dirty="0" smtClean="0">
                <a:solidFill>
                  <a:schemeClr val="bg1"/>
                </a:solidFill>
              </a:rPr>
              <a:t>Boeing’s Global Supply-Chain Strategy</a:t>
            </a:r>
            <a:endParaRPr lang="en-US" sz="28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264448617"/>
              </p:ext>
            </p:extLst>
          </p:nvPr>
        </p:nvGraphicFramePr>
        <p:xfrm>
          <a:off x="684213" y="1597819"/>
          <a:ext cx="7775576" cy="2971800"/>
        </p:xfrm>
        <a:graphic>
          <a:graphicData uri="http://schemas.openxmlformats.org/drawingml/2006/table">
            <a:tbl>
              <a:tblPr firstRow="1" bandRow="1">
                <a:tableStyleId>{2D5ABB26-0587-4C30-8999-92F81FD0307C}</a:tableStyleId>
              </a:tblPr>
              <a:tblGrid>
                <a:gridCol w="1295930"/>
                <a:gridCol w="1295930"/>
                <a:gridCol w="2184929"/>
                <a:gridCol w="2998787"/>
              </a:tblGrid>
              <a:tr h="278130">
                <a:tc>
                  <a:txBody>
                    <a:bodyPr/>
                    <a:lstStyle/>
                    <a:p>
                      <a:endParaRPr lang="en-US" sz="1200" b="1" dirty="0">
                        <a:solidFill>
                          <a:srgbClr val="FFFFFF"/>
                        </a:solidFill>
                        <a:latin typeface="Arial"/>
                        <a:cs typeface="Arial"/>
                      </a:endParaRPr>
                    </a:p>
                  </a:txBody>
                  <a:tcPr marT="34290" marB="34290">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noFill/>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smtClean="0">
                          <a:solidFill>
                            <a:schemeClr val="tx1"/>
                          </a:solidFill>
                          <a:latin typeface="Arial"/>
                          <a:cs typeface="Arial"/>
                        </a:rPr>
                        <a:t>Beberapa</a:t>
                      </a:r>
                      <a:r>
                        <a:rPr lang="en-US" sz="1200" b="1" baseline="0" smtClean="0">
                          <a:solidFill>
                            <a:schemeClr val="tx1"/>
                          </a:solidFill>
                          <a:latin typeface="Arial"/>
                          <a:cs typeface="Arial"/>
                        </a:rPr>
                        <a:t> Pemasok</a:t>
                      </a:r>
                      <a:r>
                        <a:rPr lang="en-US" sz="1200" b="1" smtClean="0">
                          <a:solidFill>
                            <a:schemeClr val="tx1"/>
                          </a:solidFill>
                          <a:latin typeface="Arial"/>
                          <a:cs typeface="Arial"/>
                        </a:rPr>
                        <a:t> Internasional Komponen</a:t>
                      </a:r>
                      <a:r>
                        <a:rPr lang="en-US" sz="1200" b="1" baseline="0" smtClean="0">
                          <a:solidFill>
                            <a:schemeClr val="tx1"/>
                          </a:solidFill>
                          <a:latin typeface="Arial"/>
                          <a:cs typeface="Arial"/>
                        </a:rPr>
                        <a:t> </a:t>
                      </a:r>
                      <a:r>
                        <a:rPr lang="en-US" sz="1200" b="1" smtClean="0">
                          <a:solidFill>
                            <a:schemeClr val="tx1"/>
                          </a:solidFill>
                          <a:latin typeface="Arial"/>
                          <a:cs typeface="Arial"/>
                        </a:rPr>
                        <a:t>Boeing 787</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r>
              <a:tr h="434340">
                <a:tc gridSpan="2">
                  <a:txBody>
                    <a:bodyPr/>
                    <a:lstStyle/>
                    <a:p>
                      <a:r>
                        <a:rPr lang="en-US" sz="1200" b="1" smtClean="0">
                          <a:solidFill>
                            <a:srgbClr val="FFFFFF"/>
                          </a:solidFill>
                          <a:latin typeface="Arial"/>
                          <a:cs typeface="Arial"/>
                        </a:rPr>
                        <a:t>PEMASOK</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a:p>
                  </a:txBody>
                  <a:tcPr/>
                </a:tc>
                <a:tc>
                  <a:txBody>
                    <a:bodyPr/>
                    <a:lstStyle/>
                    <a:p>
                      <a:r>
                        <a:rPr lang="en-US" sz="1200" b="1" smtClean="0">
                          <a:solidFill>
                            <a:srgbClr val="FFFFFF"/>
                          </a:solidFill>
                          <a:latin typeface="Arial"/>
                          <a:cs typeface="Arial"/>
                        </a:rPr>
                        <a:t>KANTOR</a:t>
                      </a:r>
                      <a:r>
                        <a:rPr lang="en-US" sz="1200" b="1" baseline="0" smtClean="0">
                          <a:solidFill>
                            <a:srgbClr val="FFFFFF"/>
                          </a:solidFill>
                          <a:latin typeface="Arial"/>
                          <a:cs typeface="Arial"/>
                        </a:rPr>
                        <a:t> PUSAT</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200" b="1" smtClean="0">
                          <a:solidFill>
                            <a:srgbClr val="FFFFFF"/>
                          </a:solidFill>
                          <a:latin typeface="Arial"/>
                          <a:cs typeface="Arial"/>
                        </a:rPr>
                        <a:t>KOMPONEN</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130">
                <a:tc gridSpan="2">
                  <a:txBody>
                    <a:bodyPr/>
                    <a:lstStyle/>
                    <a:p>
                      <a:r>
                        <a:rPr lang="en-US" sz="1200" b="1" dirty="0" err="1" smtClean="0">
                          <a:solidFill>
                            <a:schemeClr val="bg1"/>
                          </a:solidFill>
                          <a:latin typeface="Arial"/>
                          <a:cs typeface="Arial"/>
                        </a:rPr>
                        <a:t>Cobham</a:t>
                      </a:r>
                      <a:endParaRPr lang="en-US" sz="1200" b="1" dirty="0" smtClean="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Pompa dan Katup Bahan Bakar</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Rolls-Royce</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Mesin</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Smiths Aerospace</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Sistem Komputer</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BAE Systems</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UK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Elektronik</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434340">
                <a:tc gridSpan="2">
                  <a:txBody>
                    <a:bodyPr/>
                    <a:lstStyle/>
                    <a:p>
                      <a:pPr>
                        <a:lnSpc>
                          <a:spcPct val="90000"/>
                        </a:lnSpc>
                      </a:pPr>
                      <a:r>
                        <a:rPr lang="en-US" sz="1200" b="1" dirty="0" err="1" smtClean="0">
                          <a:solidFill>
                            <a:schemeClr val="bg1"/>
                          </a:solidFill>
                          <a:latin typeface="Arial"/>
                          <a:cs typeface="Arial"/>
                        </a:rPr>
                        <a:t>Alenia</a:t>
                      </a:r>
                      <a:r>
                        <a:rPr lang="en-US" sz="1200" b="1" dirty="0" smtClean="0">
                          <a:solidFill>
                            <a:schemeClr val="bg1"/>
                          </a:solidFill>
                          <a:latin typeface="Arial"/>
                          <a:cs typeface="Arial"/>
                        </a:rPr>
                        <a:t> </a:t>
                      </a:r>
                      <a:r>
                        <a:rPr lang="en-US" sz="1200" b="1" dirty="0" err="1" smtClean="0">
                          <a:solidFill>
                            <a:schemeClr val="bg1"/>
                          </a:solidFill>
                          <a:latin typeface="Arial"/>
                          <a:cs typeface="Arial"/>
                        </a:rPr>
                        <a:t>Aeronautica</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Italy </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sv-SE" sz="1200" b="1" smtClean="0">
                          <a:solidFill>
                            <a:schemeClr val="bg1"/>
                          </a:solidFill>
                          <a:latin typeface="Arial"/>
                          <a:cs typeface="Arial"/>
                        </a:rPr>
                        <a:t>Bagian atas badan pesawat dan stabilisator horisontal</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434340">
                <a:tc gridSpan="2">
                  <a:txBody>
                    <a:bodyPr/>
                    <a:lstStyle/>
                    <a:p>
                      <a:r>
                        <a:rPr lang="en-US" sz="1200" b="1" dirty="0" smtClean="0">
                          <a:solidFill>
                            <a:schemeClr val="bg1"/>
                          </a:solidFill>
                          <a:latin typeface="Arial"/>
                          <a:cs typeface="Arial"/>
                        </a:rPr>
                        <a:t>Toray Industries</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sv-SE" sz="1200" b="1" smtClean="0">
                          <a:solidFill>
                            <a:schemeClr val="bg1"/>
                          </a:solidFill>
                          <a:latin typeface="Arial"/>
                          <a:cs typeface="Arial"/>
                        </a:rPr>
                        <a:t>Serat karbon untuk unit sayap dan ekor</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30">
                <a:tc gridSpan="2">
                  <a:txBody>
                    <a:bodyPr/>
                    <a:lstStyle/>
                    <a:p>
                      <a:r>
                        <a:rPr lang="en-US" sz="1200" b="1" dirty="0" smtClean="0">
                          <a:solidFill>
                            <a:schemeClr val="bg1"/>
                          </a:solidFill>
                          <a:latin typeface="Arial"/>
                          <a:cs typeface="Arial"/>
                        </a:rPr>
                        <a:t>Fuji Heavy Industries</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a:t>
                      </a:r>
                      <a:r>
                        <a:rPr lang="en-US" sz="1200" b="1" baseline="0" dirty="0" smtClean="0">
                          <a:solidFill>
                            <a:schemeClr val="bg1"/>
                          </a:solidFill>
                          <a:latin typeface="Arial"/>
                          <a:cs typeface="Arial"/>
                        </a:rPr>
                        <a:t> </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Kotak sayap sentral</a:t>
                      </a:r>
                      <a:endParaRPr lang="en-US" sz="1200" b="1" dirty="0">
                        <a:solidFill>
                          <a:schemeClr val="bg1"/>
                        </a:solidFill>
                        <a:latin typeface="Arial"/>
                        <a:cs typeface="Aria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
        <p:nvSpPr>
          <p:cNvPr id="26674" name="TextBox 11"/>
          <p:cNvSpPr txBox="1">
            <a:spLocks noChangeArrowheads="1"/>
          </p:cNvSpPr>
          <p:nvPr/>
        </p:nvSpPr>
        <p:spPr bwMode="auto">
          <a:xfrm>
            <a:off x="685801" y="4788694"/>
            <a:ext cx="235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7F7F7F"/>
                </a:solidFill>
                <a:latin typeface="Arial" pitchFamily="34" charset="0"/>
              </a:rPr>
              <a:t>© 2014 Pearson Education, Inc.</a:t>
            </a:r>
            <a:endParaRPr lang="en-US" altLang="en-US" sz="1200">
              <a:solidFill>
                <a:srgbClr val="7F7F7F"/>
              </a:solidFill>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7" descr="Boeing"/>
          <p:cNvPicPr>
            <a:picLocks noChangeAspect="1" noChangeArrowheads="1"/>
          </p:cNvPicPr>
          <p:nvPr/>
        </p:nvPicPr>
        <p:blipFill>
          <a:blip r:embed="rId3">
            <a:extLst>
              <a:ext uri="{28A0092B-C50C-407E-A947-70E740481C1C}">
                <a14:useLocalDpi xmlns:a14="http://schemas.microsoft.com/office/drawing/2010/main" val="0"/>
              </a:ext>
            </a:extLst>
          </a:blip>
          <a:srcRect l="10864"/>
          <a:stretch>
            <a:fillRect/>
          </a:stretch>
        </p:blipFill>
        <p:spPr bwMode="auto">
          <a:xfrm>
            <a:off x="0" y="0"/>
            <a:ext cx="9144000" cy="5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4" name="Group 2"/>
          <p:cNvGrpSpPr>
            <a:grpSpLocks/>
          </p:cNvGrpSpPr>
          <p:nvPr/>
        </p:nvGrpSpPr>
        <p:grpSpPr bwMode="auto">
          <a:xfrm>
            <a:off x="657225" y="207169"/>
            <a:ext cx="7518400" cy="1252538"/>
            <a:chOff x="657227" y="276334"/>
            <a:chExt cx="7518927" cy="1670578"/>
          </a:xfrm>
        </p:grpSpPr>
        <p:sp>
          <p:nvSpPr>
            <p:cNvPr id="9" name="Rectangle 4"/>
            <p:cNvSpPr/>
            <p:nvPr/>
          </p:nvSpPr>
          <p:spPr>
            <a:xfrm flipH="1">
              <a:off x="657227" y="462131"/>
              <a:ext cx="442944" cy="1475253"/>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0" name="Rectangle 9"/>
            <p:cNvSpPr/>
            <p:nvPr/>
          </p:nvSpPr>
          <p:spPr>
            <a:xfrm>
              <a:off x="968399" y="276334"/>
              <a:ext cx="7207755" cy="1475254"/>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11" name="Freeform 10"/>
            <p:cNvSpPr/>
            <p:nvPr/>
          </p:nvSpPr>
          <p:spPr>
            <a:xfrm flipH="1">
              <a:off x="965224" y="1765880"/>
              <a:ext cx="149235" cy="181032"/>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187395" name="Rectangle 3"/>
          <p:cNvSpPr>
            <a:spLocks noGrp="1" noChangeArrowheads="1"/>
          </p:cNvSpPr>
          <p:nvPr>
            <p:ph type="title"/>
          </p:nvPr>
        </p:nvSpPr>
        <p:spPr>
          <a:xfrm>
            <a:off x="1460500" y="317897"/>
            <a:ext cx="6223000" cy="862013"/>
          </a:xfrm>
          <a:extLst/>
        </p:spPr>
        <p:txBody>
          <a:bodyPr rtlCol="0">
            <a:noAutofit/>
          </a:bodyPr>
          <a:lstStyle/>
          <a:p>
            <a:pPr fontAlgn="auto">
              <a:spcAft>
                <a:spcPts val="0"/>
              </a:spcAft>
              <a:defRPr/>
            </a:pPr>
            <a:r>
              <a:rPr lang="en-US" sz="2800" dirty="0" smtClean="0">
                <a:solidFill>
                  <a:schemeClr val="bg1"/>
                </a:solidFill>
              </a:rPr>
              <a:t>Boeing’s Global Supply-Chain Strategy</a:t>
            </a:r>
            <a:endParaRPr lang="en-US" sz="28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71461414"/>
              </p:ext>
            </p:extLst>
          </p:nvPr>
        </p:nvGraphicFramePr>
        <p:xfrm>
          <a:off x="684213" y="1597819"/>
          <a:ext cx="7775576" cy="3155155"/>
        </p:xfrm>
        <a:graphic>
          <a:graphicData uri="http://schemas.openxmlformats.org/drawingml/2006/table">
            <a:tbl>
              <a:tblPr firstRow="1" bandRow="1">
                <a:tableStyleId>{2D5ABB26-0587-4C30-8999-92F81FD0307C}</a:tableStyleId>
              </a:tblPr>
              <a:tblGrid>
                <a:gridCol w="1295930"/>
                <a:gridCol w="1295930"/>
                <a:gridCol w="2184929"/>
                <a:gridCol w="2998787"/>
              </a:tblGrid>
              <a:tr h="278172">
                <a:tc>
                  <a:txBody>
                    <a:bodyPr/>
                    <a:lstStyle/>
                    <a:p>
                      <a:endParaRPr lang="en-US" sz="1200" b="1" dirty="0">
                        <a:solidFill>
                          <a:srgbClr val="FFFFFF"/>
                        </a:solidFill>
                        <a:latin typeface="Arial"/>
                        <a:cs typeface="Arial"/>
                      </a:endParaRPr>
                    </a:p>
                  </a:txBody>
                  <a:tcPr marT="34295" marB="34295">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noFill/>
                  </a:tcPr>
                </a:tc>
                <a:tc gridSpan="3">
                  <a:txBody>
                    <a:bodyPr/>
                    <a:lstStyle/>
                    <a:p>
                      <a:pPr algn="l"/>
                      <a:r>
                        <a:rPr lang="en-US" sz="1200" b="1" smtClean="0">
                          <a:solidFill>
                            <a:schemeClr val="tx1"/>
                          </a:solidFill>
                          <a:latin typeface="Arial"/>
                          <a:cs typeface="Arial"/>
                        </a:rPr>
                        <a:t>Beberapa</a:t>
                      </a:r>
                      <a:r>
                        <a:rPr lang="en-US" sz="1200" b="1" baseline="0" smtClean="0">
                          <a:solidFill>
                            <a:schemeClr val="tx1"/>
                          </a:solidFill>
                          <a:latin typeface="Arial"/>
                          <a:cs typeface="Arial"/>
                        </a:rPr>
                        <a:t> Pemasok</a:t>
                      </a:r>
                      <a:r>
                        <a:rPr lang="en-US" sz="1200" b="1" smtClean="0">
                          <a:solidFill>
                            <a:schemeClr val="tx1"/>
                          </a:solidFill>
                          <a:latin typeface="Arial"/>
                          <a:cs typeface="Arial"/>
                        </a:rPr>
                        <a:t> Internasional Komponen</a:t>
                      </a:r>
                      <a:r>
                        <a:rPr lang="en-US" sz="1200" b="1" baseline="0" smtClean="0">
                          <a:solidFill>
                            <a:schemeClr val="tx1"/>
                          </a:solidFill>
                          <a:latin typeface="Arial"/>
                          <a:cs typeface="Arial"/>
                        </a:rPr>
                        <a:t> </a:t>
                      </a:r>
                      <a:r>
                        <a:rPr lang="en-US" sz="1200" b="1" smtClean="0">
                          <a:solidFill>
                            <a:schemeClr val="tx1"/>
                          </a:solidFill>
                          <a:latin typeface="Arial"/>
                          <a:cs typeface="Arial"/>
                        </a:rPr>
                        <a:t>Boeing 787</a:t>
                      </a:r>
                      <a:endParaRPr lang="en-US" sz="1200" b="1" dirty="0">
                        <a:solidFill>
                          <a:schemeClr val="tx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c hMerge="1">
                  <a:txBody>
                    <a:bodyPr/>
                    <a:lstStyle/>
                    <a:p>
                      <a:endParaRPr lang="en-US" sz="1800" b="1" dirty="0">
                        <a:solidFill>
                          <a:srgbClr val="FFFFFF"/>
                        </a:solidFill>
                        <a:latin typeface="Arial"/>
                        <a:cs typeface="Arial"/>
                      </a:endParaRPr>
                    </a:p>
                  </a:txBody>
                  <a:tcPr>
                    <a:solidFill>
                      <a:schemeClr val="bg1"/>
                    </a:solidFill>
                  </a:tcPr>
                </a:tc>
              </a:tr>
              <a:tr h="434405">
                <a:tc gridSpan="2">
                  <a:txBody>
                    <a:bodyPr/>
                    <a:lstStyle/>
                    <a:p>
                      <a:r>
                        <a:rPr lang="en-US" sz="1200" b="1" smtClean="0">
                          <a:solidFill>
                            <a:srgbClr val="FFFFFF"/>
                          </a:solidFill>
                          <a:latin typeface="Arial"/>
                          <a:cs typeface="Arial"/>
                        </a:rPr>
                        <a:t>PEMASOK</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a:p>
                  </a:txBody>
                  <a:tcPr/>
                </a:tc>
                <a:tc>
                  <a:txBody>
                    <a:bodyPr/>
                    <a:lstStyle/>
                    <a:p>
                      <a:r>
                        <a:rPr lang="en-US" sz="1200" b="1" smtClean="0">
                          <a:solidFill>
                            <a:srgbClr val="FFFFFF"/>
                          </a:solidFill>
                          <a:latin typeface="Arial"/>
                          <a:cs typeface="Arial"/>
                        </a:rPr>
                        <a:t>KANTOR</a:t>
                      </a:r>
                      <a:r>
                        <a:rPr lang="en-US" sz="1200" b="1" baseline="0" smtClean="0">
                          <a:solidFill>
                            <a:srgbClr val="FFFFFF"/>
                          </a:solidFill>
                          <a:latin typeface="Arial"/>
                          <a:cs typeface="Arial"/>
                        </a:rPr>
                        <a:t> PUSAT</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200" b="1" smtClean="0">
                          <a:solidFill>
                            <a:srgbClr val="FFFFFF"/>
                          </a:solidFill>
                          <a:latin typeface="Arial"/>
                          <a:cs typeface="Arial"/>
                        </a:rPr>
                        <a:t>KOMPONEN</a:t>
                      </a:r>
                      <a:endParaRPr lang="en-US" sz="1200" b="1" dirty="0">
                        <a:solidFill>
                          <a:srgbClr val="FFFFFF"/>
                        </a:solidFill>
                        <a:latin typeface="Arial"/>
                        <a:cs typeface="Arial"/>
                      </a:endParaRPr>
                    </a:p>
                  </a:txBody>
                  <a:tcPr marT="34285" marB="3428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617313">
                <a:tc gridSpan="2">
                  <a:txBody>
                    <a:bodyPr/>
                    <a:lstStyle/>
                    <a:p>
                      <a:r>
                        <a:rPr lang="en-US" sz="1200" b="1" dirty="0" smtClean="0">
                          <a:solidFill>
                            <a:schemeClr val="bg1"/>
                          </a:solidFill>
                          <a:latin typeface="Arial"/>
                          <a:cs typeface="Arial"/>
                        </a:rPr>
                        <a:t>Kawasaki Heavy Industries</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Badan pesawat, Sayap fixed, roda pendaratan</a:t>
                      </a:r>
                      <a:endParaRPr lang="en-US" sz="1200" b="1" dirty="0" smtClean="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Teijin Seiki</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smtClean="0">
                          <a:solidFill>
                            <a:schemeClr val="bg1"/>
                          </a:solidFill>
                          <a:latin typeface="Arial"/>
                          <a:cs typeface="Arial"/>
                        </a:rPr>
                        <a:t>Aktuator</a:t>
                      </a:r>
                      <a:r>
                        <a:rPr lang="en-US" sz="1200" b="1" baseline="0" smtClean="0">
                          <a:solidFill>
                            <a:schemeClr val="bg1"/>
                          </a:solidFill>
                          <a:latin typeface="Arial"/>
                          <a:cs typeface="Arial"/>
                        </a:rPr>
                        <a:t> hidraulik</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434405">
                <a:tc gridSpan="2">
                  <a:txBody>
                    <a:bodyPr/>
                    <a:lstStyle/>
                    <a:p>
                      <a:r>
                        <a:rPr lang="en-US" sz="1200" b="1" dirty="0" smtClean="0">
                          <a:solidFill>
                            <a:schemeClr val="bg1"/>
                          </a:solidFill>
                          <a:latin typeface="Arial"/>
                          <a:cs typeface="Arial"/>
                        </a:rPr>
                        <a:t>Mitsubishi Heavy Industries</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Japan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Kotak sayap</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Chengdu Aircraft Group</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China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Kemudi</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pPr>
                        <a:lnSpc>
                          <a:spcPct val="90000"/>
                        </a:lnSpc>
                      </a:pPr>
                      <a:r>
                        <a:rPr lang="en-US" sz="1200" b="1" dirty="0" err="1" smtClean="0">
                          <a:solidFill>
                            <a:schemeClr val="bg1"/>
                          </a:solidFill>
                          <a:latin typeface="Arial"/>
                          <a:cs typeface="Arial"/>
                        </a:rPr>
                        <a:t>Hafei</a:t>
                      </a:r>
                      <a:r>
                        <a:rPr lang="en-US" sz="1200" b="1" dirty="0" smtClean="0">
                          <a:solidFill>
                            <a:schemeClr val="bg1"/>
                          </a:solidFill>
                          <a:latin typeface="Arial"/>
                          <a:cs typeface="Arial"/>
                        </a:rPr>
                        <a:t> Aviation</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China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Komponen</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Korean</a:t>
                      </a:r>
                      <a:r>
                        <a:rPr lang="en-US" sz="1200" b="1" baseline="0" dirty="0" smtClean="0">
                          <a:solidFill>
                            <a:schemeClr val="bg1"/>
                          </a:solidFill>
                          <a:latin typeface="Arial"/>
                          <a:cs typeface="Arial"/>
                        </a:rPr>
                        <a:t> Airlines</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South Korea</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Ujung sayap</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r h="278172">
                <a:tc gridSpan="2">
                  <a:txBody>
                    <a:bodyPr/>
                    <a:lstStyle/>
                    <a:p>
                      <a:r>
                        <a:rPr lang="en-US" sz="1200" b="1" dirty="0" smtClean="0">
                          <a:solidFill>
                            <a:schemeClr val="bg1"/>
                          </a:solidFill>
                          <a:latin typeface="Arial"/>
                          <a:cs typeface="Arial"/>
                        </a:rPr>
                        <a:t>Saab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hMerge="1">
                  <a:txBody>
                    <a:bodyPr/>
                    <a:lstStyle/>
                    <a:p>
                      <a:endParaRPr lang="en-US"/>
                    </a:p>
                  </a:txBody>
                  <a:tcPr/>
                </a:tc>
                <a:tc>
                  <a:txBody>
                    <a:bodyPr/>
                    <a:lstStyle/>
                    <a:p>
                      <a:r>
                        <a:rPr lang="en-US" sz="1200" b="1" dirty="0" smtClean="0">
                          <a:solidFill>
                            <a:schemeClr val="bg1"/>
                          </a:solidFill>
                          <a:latin typeface="Arial"/>
                          <a:cs typeface="Arial"/>
                        </a:rPr>
                        <a:t>Sweden </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c>
                  <a:txBody>
                    <a:bodyPr/>
                    <a:lstStyle/>
                    <a:p>
                      <a:r>
                        <a:rPr lang="en-US" sz="1200" b="1" smtClean="0">
                          <a:solidFill>
                            <a:schemeClr val="bg1"/>
                          </a:solidFill>
                          <a:latin typeface="Arial"/>
                          <a:cs typeface="Arial"/>
                        </a:rPr>
                        <a:t>Pintu akses dan kargo</a:t>
                      </a:r>
                      <a:endParaRPr lang="en-US" sz="1200" b="1" dirty="0">
                        <a:solidFill>
                          <a:schemeClr val="bg1"/>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FFFFFF"/>
                    </a:solidFill>
                  </a:tcPr>
                </a:tc>
              </a:tr>
            </a:tbl>
          </a:graphicData>
        </a:graphic>
      </p:graphicFrame>
      <p:sp>
        <p:nvSpPr>
          <p:cNvPr id="28722" name="TextBox 11"/>
          <p:cNvSpPr txBox="1">
            <a:spLocks noChangeArrowheads="1"/>
          </p:cNvSpPr>
          <p:nvPr/>
        </p:nvSpPr>
        <p:spPr bwMode="auto">
          <a:xfrm>
            <a:off x="685801" y="4788694"/>
            <a:ext cx="235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200">
                <a:solidFill>
                  <a:srgbClr val="7F7F7F"/>
                </a:solidFill>
                <a:latin typeface="Arial" pitchFamily="34" charset="0"/>
              </a:rPr>
              <a:t>© 2014 Pearson Education, Inc.</a:t>
            </a:r>
            <a:endParaRPr lang="en-US" altLang="en-US" sz="1200">
              <a:solidFill>
                <a:srgbClr val="7F7F7F"/>
              </a:solidFill>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685800" y="1347787"/>
            <a:ext cx="7773988" cy="3006329"/>
          </a:xfrm>
        </p:spPr>
        <p:txBody>
          <a:bodyPr>
            <a:noAutofit/>
          </a:bodyPr>
          <a:lstStyle/>
          <a:p>
            <a:pPr marL="444500" indent="-444500">
              <a:buFont typeface="Courier New" pitchFamily="49" charset="0"/>
              <a:buChar char="o"/>
            </a:pPr>
            <a:r>
              <a:rPr lang="en-US" altLang="en-US" sz="2400" smtClean="0">
                <a:latin typeface="Arial" pitchFamily="34" charset="0"/>
                <a:cs typeface="Arial" pitchFamily="34" charset="0"/>
              </a:rPr>
              <a:t>Boeing – penjualan dan rantai pasokan adalah worldwide</a:t>
            </a:r>
          </a:p>
          <a:p>
            <a:pPr marL="444500" indent="-444500">
              <a:buFont typeface="Courier New" pitchFamily="49" charset="0"/>
              <a:buChar char="o"/>
            </a:pPr>
            <a:r>
              <a:rPr lang="en-US" altLang="en-US" sz="2400" smtClean="0">
                <a:latin typeface="Arial" pitchFamily="34" charset="0"/>
                <a:cs typeface="Arial" pitchFamily="34" charset="0"/>
              </a:rPr>
              <a:t>Benetton – memindahkan persediaan ke toko di selurh dunia lebih cepat daripada para pesaingnya dengan membangun fleksibilitas dalam desain, produksi dan distribusi</a:t>
            </a:r>
          </a:p>
          <a:p>
            <a:pPr marL="444500" indent="-444500">
              <a:buFont typeface="Courier New" pitchFamily="49" charset="0"/>
              <a:buChar char="o"/>
            </a:pPr>
            <a:r>
              <a:rPr lang="en-US" altLang="en-US" sz="2400" smtClean="0">
                <a:latin typeface="Arial" pitchFamily="34" charset="0"/>
                <a:cs typeface="Arial" pitchFamily="34" charset="0"/>
              </a:rPr>
              <a:t>Sony – membeli komponen dari suplier di Thailand, Malaysia, dan seluruh dunia</a:t>
            </a:r>
          </a:p>
        </p:txBody>
      </p:sp>
      <p:sp>
        <p:nvSpPr>
          <p:cNvPr id="30721" name="Rectangle 2"/>
          <p:cNvSpPr>
            <a:spLocks noGrp="1" noChangeArrowheads="1"/>
          </p:cNvSpPr>
          <p:nvPr>
            <p:ph type="title"/>
          </p:nvPr>
        </p:nvSpPr>
        <p:spPr>
          <a:xfrm>
            <a:off x="685800" y="350044"/>
            <a:ext cx="7772400" cy="656035"/>
          </a:xfrm>
        </p:spPr>
        <p:txBody>
          <a:bodyPr>
            <a:normAutofit fontScale="90000"/>
          </a:bodyPr>
          <a:lstStyle/>
          <a:p>
            <a:r>
              <a:rPr lang="en-US" altLang="en-US" smtClean="0">
                <a:latin typeface="Arial" pitchFamily="34" charset="0"/>
                <a:cs typeface="Arial" pitchFamily="34" charset="0"/>
              </a:rPr>
              <a:t>Strategi Global</a:t>
            </a:r>
          </a:p>
        </p:txBody>
      </p:sp>
    </p:spTree>
  </p:cSld>
  <p:clrMapOvr>
    <a:masterClrMapping/>
  </p:clrMapOvr>
  <p:transition>
    <p:pull dir="l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a:xfrm>
            <a:off x="685800" y="1294210"/>
            <a:ext cx="7773988" cy="3168253"/>
          </a:xfrm>
        </p:spPr>
        <p:txBody>
          <a:bodyPr>
            <a:normAutofit fontScale="85000" lnSpcReduction="20000"/>
          </a:bodyPr>
          <a:lstStyle/>
          <a:p>
            <a:pPr marL="457200" indent="-457200">
              <a:buFont typeface="Courier New" pitchFamily="49" charset="0"/>
              <a:buChar char="o"/>
            </a:pPr>
            <a:r>
              <a:rPr lang="en-US" altLang="en-US" sz="2800" smtClean="0">
                <a:latin typeface="Arial" pitchFamily="34" charset="0"/>
                <a:cs typeface="Arial" pitchFamily="34" charset="0"/>
              </a:rPr>
              <a:t>Volvo – mempertimbangkan perusahaan milik orang Swedia, kini dibeli oleh perusahaan milik orang China, Geely. Saat ini, Volvo S40 dirakit di Belgia, Afrika Selatan, Malaysia, dan China dalam berbagi platform dengan Mazda 3 yang dibuat di Jepang dan Ford Focus dibangun di Eropa</a:t>
            </a:r>
          </a:p>
          <a:p>
            <a:pPr marL="457200" indent="-457200">
              <a:buFont typeface="Courier New" pitchFamily="49" charset="0"/>
              <a:buChar char="o"/>
            </a:pPr>
            <a:r>
              <a:rPr lang="en-US" altLang="en-US" sz="2800" smtClean="0">
                <a:latin typeface="Arial" pitchFamily="34" charset="0"/>
                <a:cs typeface="Arial" pitchFamily="34" charset="0"/>
              </a:rPr>
              <a:t>Haier – Sebuah perusahaan milik orang China, memrpoduksi lemari pendingin kecil (ini menguasai 1/3 pasar Amerika) dan lemari anggur (menguasai ½ pasar Amerika) South Carolina</a:t>
            </a:r>
          </a:p>
        </p:txBody>
      </p:sp>
      <p:sp>
        <p:nvSpPr>
          <p:cNvPr id="32769" name="Rectangle 2"/>
          <p:cNvSpPr>
            <a:spLocks noGrp="1" noChangeArrowheads="1"/>
          </p:cNvSpPr>
          <p:nvPr>
            <p:ph type="title"/>
          </p:nvPr>
        </p:nvSpPr>
        <p:spPr>
          <a:xfrm>
            <a:off x="685800" y="350044"/>
            <a:ext cx="7772400" cy="656035"/>
          </a:xfrm>
        </p:spPr>
        <p:txBody>
          <a:bodyPr>
            <a:normAutofit fontScale="90000"/>
          </a:bodyPr>
          <a:lstStyle/>
          <a:p>
            <a:r>
              <a:rPr lang="en-US" altLang="en-US">
                <a:latin typeface="Arial" pitchFamily="34" charset="0"/>
                <a:cs typeface="Arial" pitchFamily="34" charset="0"/>
              </a:rPr>
              <a:t>Strategi Global</a:t>
            </a:r>
            <a:endParaRPr lang="en-US" altLang="en-US" smtClean="0">
              <a:latin typeface="Arial" pitchFamily="34" charset="0"/>
              <a:cs typeface="Arial" pitchFamily="34" charset="0"/>
            </a:endParaRPr>
          </a:p>
        </p:txBody>
      </p:sp>
    </p:spTree>
  </p:cSld>
  <p:clrMapOvr>
    <a:masterClrMapping/>
  </p:clrMapOvr>
  <p:transition>
    <p:strip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r>
              <a:rPr lang="en-US" altLang="en-US" sz="3200" smtClean="0">
                <a:latin typeface="Arial" pitchFamily="34" charset="0"/>
                <a:cs typeface="Arial" pitchFamily="34" charset="0"/>
              </a:rPr>
              <a:t>Pertumbuhan Perdagangan Dunia</a:t>
            </a:r>
          </a:p>
        </p:txBody>
      </p:sp>
      <p:sp>
        <p:nvSpPr>
          <p:cNvPr id="353302" name="Text Box 22"/>
          <p:cNvSpPr txBox="1">
            <a:spLocks noChangeArrowheads="1"/>
          </p:cNvSpPr>
          <p:nvPr/>
        </p:nvSpPr>
        <p:spPr bwMode="auto">
          <a:xfrm>
            <a:off x="7819729" y="614491"/>
            <a:ext cx="12698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smtClean="0">
                <a:latin typeface="Arial" pitchFamily="34" charset="0"/>
              </a:rPr>
              <a:t>Gambar </a:t>
            </a:r>
            <a:r>
              <a:rPr lang="en-US" altLang="en-US" sz="1600">
                <a:solidFill>
                  <a:schemeClr val="tx2"/>
                </a:solidFill>
                <a:latin typeface="Arial" pitchFamily="34" charset="0"/>
              </a:rPr>
              <a:t>2.1</a:t>
            </a:r>
          </a:p>
        </p:txBody>
      </p:sp>
      <p:grpSp>
        <p:nvGrpSpPr>
          <p:cNvPr id="6" name="Group 5"/>
          <p:cNvGrpSpPr>
            <a:grpSpLocks/>
          </p:cNvGrpSpPr>
          <p:nvPr/>
        </p:nvGrpSpPr>
        <p:grpSpPr bwMode="auto">
          <a:xfrm>
            <a:off x="1681748" y="1044178"/>
            <a:ext cx="5346799" cy="4571123"/>
            <a:chOff x="1682015" y="1392242"/>
            <a:chExt cx="5346824" cy="6095338"/>
          </a:xfrm>
        </p:grpSpPr>
        <p:sp>
          <p:nvSpPr>
            <p:cNvPr id="353286" name="Rectangle 6"/>
            <p:cNvSpPr>
              <a:spLocks noChangeArrowheads="1"/>
            </p:cNvSpPr>
            <p:nvPr/>
          </p:nvSpPr>
          <p:spPr bwMode="auto">
            <a:xfrm>
              <a:off x="2298970" y="1417644"/>
              <a:ext cx="4648222" cy="4335823"/>
            </a:xfrm>
            <a:prstGeom prst="rect">
              <a:avLst/>
            </a:prstGeom>
            <a:solidFill>
              <a:schemeClr val="accent3"/>
            </a:solidFill>
            <a:ln w="28575">
              <a:solidFill>
                <a:schemeClr val="tx1"/>
              </a:solidFill>
              <a:miter lim="800000"/>
              <a:headEnd/>
              <a:tailEnd/>
            </a:ln>
            <a:effectLst/>
            <a:extLst/>
          </p:spPr>
          <p:txBody>
            <a:bodyPr wrap="none" anchor="ctr"/>
            <a:lstStyle/>
            <a:p>
              <a:pPr algn="ctr" fontAlgn="auto">
                <a:spcBef>
                  <a:spcPts val="0"/>
                </a:spcBef>
                <a:spcAft>
                  <a:spcPts val="0"/>
                </a:spcAft>
                <a:defRPr/>
              </a:pPr>
              <a:endParaRPr lang="en-US">
                <a:latin typeface="Arial"/>
                <a:cs typeface="Arial"/>
              </a:endParaRPr>
            </a:p>
          </p:txBody>
        </p:sp>
        <p:sp>
          <p:nvSpPr>
            <p:cNvPr id="34821" name="Text Box 5"/>
            <p:cNvSpPr txBox="1">
              <a:spLocks noChangeArrowheads="1"/>
            </p:cNvSpPr>
            <p:nvPr/>
          </p:nvSpPr>
          <p:spPr bwMode="auto">
            <a:xfrm>
              <a:off x="1799167" y="1392242"/>
              <a:ext cx="673100" cy="60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189000"/>
                </a:lnSpc>
              </a:pPr>
              <a:r>
                <a:rPr lang="en-US" altLang="en-US" sz="1400" b="1">
                  <a:latin typeface="Arial" pitchFamily="34" charset="0"/>
                </a:rPr>
                <a:t>60 –</a:t>
              </a:r>
            </a:p>
            <a:p>
              <a:pPr algn="r">
                <a:lnSpc>
                  <a:spcPct val="189000"/>
                </a:lnSpc>
              </a:pPr>
              <a:r>
                <a:rPr lang="en-US" altLang="en-US" sz="1400" b="1">
                  <a:latin typeface="Arial" pitchFamily="34" charset="0"/>
                </a:rPr>
                <a:t>55 –</a:t>
              </a:r>
            </a:p>
            <a:p>
              <a:pPr algn="r">
                <a:lnSpc>
                  <a:spcPct val="189000"/>
                </a:lnSpc>
              </a:pPr>
              <a:r>
                <a:rPr lang="en-US" altLang="en-US" sz="1400" b="1">
                  <a:latin typeface="Arial" pitchFamily="34" charset="0"/>
                </a:rPr>
                <a:t>50 –</a:t>
              </a:r>
            </a:p>
            <a:p>
              <a:pPr algn="r">
                <a:lnSpc>
                  <a:spcPct val="189000"/>
                </a:lnSpc>
              </a:pPr>
              <a:r>
                <a:rPr lang="en-US" altLang="en-US" sz="1400" b="1">
                  <a:latin typeface="Arial" pitchFamily="34" charset="0"/>
                </a:rPr>
                <a:t>45 –</a:t>
              </a:r>
            </a:p>
            <a:p>
              <a:pPr algn="r">
                <a:lnSpc>
                  <a:spcPct val="189000"/>
                </a:lnSpc>
              </a:pPr>
              <a:r>
                <a:rPr lang="en-US" altLang="en-US" sz="1400" b="1">
                  <a:latin typeface="Arial" pitchFamily="34" charset="0"/>
                </a:rPr>
                <a:t>40 –</a:t>
              </a:r>
            </a:p>
            <a:p>
              <a:pPr algn="r">
                <a:lnSpc>
                  <a:spcPct val="189000"/>
                </a:lnSpc>
              </a:pPr>
              <a:r>
                <a:rPr lang="en-US" altLang="en-US" sz="1400" b="1">
                  <a:latin typeface="Arial" pitchFamily="34" charset="0"/>
                </a:rPr>
                <a:t>35 –</a:t>
              </a:r>
            </a:p>
            <a:p>
              <a:pPr algn="r">
                <a:lnSpc>
                  <a:spcPct val="189000"/>
                </a:lnSpc>
              </a:pPr>
              <a:r>
                <a:rPr lang="en-US" altLang="en-US" sz="1400" b="1">
                  <a:latin typeface="Arial" pitchFamily="34" charset="0"/>
                </a:rPr>
                <a:t>30 –</a:t>
              </a:r>
            </a:p>
            <a:p>
              <a:pPr algn="r">
                <a:lnSpc>
                  <a:spcPct val="189000"/>
                </a:lnSpc>
              </a:pPr>
              <a:r>
                <a:rPr lang="en-US" altLang="en-US" sz="1400" b="1">
                  <a:latin typeface="Arial" pitchFamily="34" charset="0"/>
                </a:rPr>
                <a:t>25 –</a:t>
              </a:r>
            </a:p>
            <a:p>
              <a:pPr algn="r">
                <a:lnSpc>
                  <a:spcPct val="189000"/>
                </a:lnSpc>
              </a:pPr>
              <a:r>
                <a:rPr lang="en-US" altLang="en-US" sz="1400" b="1">
                  <a:latin typeface="Arial" pitchFamily="34" charset="0"/>
                </a:rPr>
                <a:t>20 –</a:t>
              </a:r>
            </a:p>
            <a:p>
              <a:pPr algn="r">
                <a:lnSpc>
                  <a:spcPct val="189000"/>
                </a:lnSpc>
              </a:pPr>
              <a:r>
                <a:rPr lang="en-US" altLang="en-US" sz="1400" b="1">
                  <a:latin typeface="Arial" pitchFamily="34" charset="0"/>
                </a:rPr>
                <a:t>15 –</a:t>
              </a:r>
            </a:p>
            <a:p>
              <a:pPr algn="r">
                <a:lnSpc>
                  <a:spcPct val="189000"/>
                </a:lnSpc>
              </a:pPr>
              <a:r>
                <a:rPr lang="en-US" altLang="en-US" sz="1400" b="1">
                  <a:latin typeface="Arial" pitchFamily="34" charset="0"/>
                </a:rPr>
                <a:t>10 –</a:t>
              </a:r>
            </a:p>
          </p:txBody>
        </p:sp>
        <p:sp>
          <p:nvSpPr>
            <p:cNvPr id="34822" name="Text Box 13"/>
            <p:cNvSpPr txBox="1">
              <a:spLocks noChangeArrowheads="1"/>
            </p:cNvSpPr>
            <p:nvPr/>
          </p:nvSpPr>
          <p:spPr bwMode="auto">
            <a:xfrm>
              <a:off x="1938960" y="5506150"/>
              <a:ext cx="5089879" cy="80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1pPr>
              <a:lvl2pPr marL="742950" indent="-28575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2pPr>
              <a:lvl3pPr marL="1143000" indent="-22860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3pPr>
              <a:lvl4pPr marL="1600200" indent="-22860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4pPr>
              <a:lvl5pPr marL="2057400" indent="-228600">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55600" algn="ctr"/>
                  <a:tab pos="901700" algn="ctr"/>
                  <a:tab pos="1435100" algn="ctr"/>
                  <a:tab pos="1968500" algn="ctr"/>
                  <a:tab pos="2514600" algn="ctr"/>
                  <a:tab pos="3048000" algn="ctr"/>
                  <a:tab pos="3594100" algn="ctr"/>
                  <a:tab pos="4127500" algn="ctr"/>
                  <a:tab pos="4660900" algn="ctr"/>
                  <a:tab pos="6007100" algn="ctr"/>
                  <a:tab pos="6642100" algn="ctr"/>
                  <a:tab pos="6908800" algn="l"/>
                </a:tabLst>
                <a:defRPr>
                  <a:solidFill>
                    <a:schemeClr val="tx1"/>
                  </a:solidFill>
                  <a:latin typeface="Calibri" pitchFamily="34" charset="0"/>
                  <a:cs typeface="Arial" pitchFamily="34" charset="0"/>
                </a:defRPr>
              </a:lvl9pPr>
            </a:lstStyle>
            <a:p>
              <a:pPr>
                <a:spcAft>
                  <a:spcPts val="600"/>
                </a:spcAft>
              </a:pPr>
              <a:r>
                <a:rPr lang="en-US" altLang="en-US" sz="1400" b="1">
                  <a:latin typeface="Arial" pitchFamily="34" charset="0"/>
                  <a:ea typeface="MS PGothic" pitchFamily="34" charset="-128"/>
                </a:rPr>
                <a:t>	</a:t>
              </a:r>
              <a:r>
                <a:rPr lang="en-US" altLang="en-US" sz="1000" b="1">
                  <a:latin typeface="Arial" pitchFamily="34" charset="0"/>
                  <a:ea typeface="MS PGothic" pitchFamily="34" charset="-128"/>
                </a:rPr>
                <a:t>|	|	|	|	|	|	|	|	|</a:t>
              </a:r>
            </a:p>
            <a:p>
              <a:r>
                <a:rPr lang="en-US" altLang="en-US" sz="1400" b="1">
                  <a:latin typeface="Arial" pitchFamily="34" charset="0"/>
                  <a:ea typeface="MS PGothic" pitchFamily="34" charset="-128"/>
                </a:rPr>
                <a:t>	1970	1975	1980	1985	1990	1995	2000	2005	2010</a:t>
              </a:r>
            </a:p>
          </p:txBody>
        </p:sp>
        <p:sp>
          <p:nvSpPr>
            <p:cNvPr id="34823" name="Text Box 14"/>
            <p:cNvSpPr txBox="1">
              <a:spLocks noChangeArrowheads="1"/>
            </p:cNvSpPr>
            <p:nvPr/>
          </p:nvSpPr>
          <p:spPr bwMode="auto">
            <a:xfrm>
              <a:off x="4276725" y="6163063"/>
              <a:ext cx="783360" cy="451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smtClean="0">
                  <a:latin typeface="Arial" pitchFamily="34" charset="0"/>
                </a:rPr>
                <a:t>Tahun</a:t>
              </a:r>
              <a:endParaRPr lang="en-US" altLang="en-US" sz="1600" b="1">
                <a:latin typeface="Arial" pitchFamily="34" charset="0"/>
              </a:endParaRPr>
            </a:p>
          </p:txBody>
        </p:sp>
        <p:sp>
          <p:nvSpPr>
            <p:cNvPr id="34824" name="Text Box 19"/>
            <p:cNvSpPr txBox="1">
              <a:spLocks noChangeArrowheads="1"/>
            </p:cNvSpPr>
            <p:nvPr/>
          </p:nvSpPr>
          <p:spPr bwMode="auto">
            <a:xfrm rot="16200000">
              <a:off x="1272881" y="3450754"/>
              <a:ext cx="1156823" cy="338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b="1" smtClean="0">
                  <a:latin typeface="Arial" pitchFamily="34" charset="0"/>
                </a:rPr>
                <a:t>Persen</a:t>
              </a:r>
              <a:endParaRPr lang="en-US" altLang="en-US" sz="1600" b="1">
                <a:latin typeface="Arial" pitchFamily="34" charset="0"/>
              </a:endParaRPr>
            </a:p>
          </p:txBody>
        </p:sp>
        <p:sp>
          <p:nvSpPr>
            <p:cNvPr id="3" name="Freeform 2"/>
            <p:cNvSpPr/>
            <p:nvPr/>
          </p:nvSpPr>
          <p:spPr>
            <a:xfrm>
              <a:off x="2294208" y="2294017"/>
              <a:ext cx="4386283" cy="2649757"/>
            </a:xfrm>
            <a:custGeom>
              <a:avLst/>
              <a:gdLst>
                <a:gd name="connsiteX0" fmla="*/ 0 w 4385733"/>
                <a:gd name="connsiteY0" fmla="*/ 2650066 h 2650066"/>
                <a:gd name="connsiteX1" fmla="*/ 67733 w 4385733"/>
                <a:gd name="connsiteY1" fmla="*/ 2565400 h 2650066"/>
                <a:gd name="connsiteX2" fmla="*/ 266700 w 4385733"/>
                <a:gd name="connsiteY2" fmla="*/ 2523066 h 2650066"/>
                <a:gd name="connsiteX3" fmla="*/ 389466 w 4385733"/>
                <a:gd name="connsiteY3" fmla="*/ 2264833 h 2650066"/>
                <a:gd name="connsiteX4" fmla="*/ 482600 w 4385733"/>
                <a:gd name="connsiteY4" fmla="*/ 1769533 h 2650066"/>
                <a:gd name="connsiteX5" fmla="*/ 584200 w 4385733"/>
                <a:gd name="connsiteY5" fmla="*/ 1955800 h 2650066"/>
                <a:gd name="connsiteX6" fmla="*/ 694266 w 4385733"/>
                <a:gd name="connsiteY6" fmla="*/ 1845733 h 2650066"/>
                <a:gd name="connsiteX7" fmla="*/ 812800 w 4385733"/>
                <a:gd name="connsiteY7" fmla="*/ 1828800 h 2650066"/>
                <a:gd name="connsiteX8" fmla="*/ 905933 w 4385733"/>
                <a:gd name="connsiteY8" fmla="*/ 1871133 h 2650066"/>
                <a:gd name="connsiteX9" fmla="*/ 1121833 w 4385733"/>
                <a:gd name="connsiteY9" fmla="*/ 1375833 h 2650066"/>
                <a:gd name="connsiteX10" fmla="*/ 1248833 w 4385733"/>
                <a:gd name="connsiteY10" fmla="*/ 1502833 h 2650066"/>
                <a:gd name="connsiteX11" fmla="*/ 1439333 w 4385733"/>
                <a:gd name="connsiteY11" fmla="*/ 1782233 h 2650066"/>
                <a:gd name="connsiteX12" fmla="*/ 1553633 w 4385733"/>
                <a:gd name="connsiteY12" fmla="*/ 1701800 h 2650066"/>
                <a:gd name="connsiteX13" fmla="*/ 1651000 w 4385733"/>
                <a:gd name="connsiteY13" fmla="*/ 1799166 h 2650066"/>
                <a:gd name="connsiteX14" fmla="*/ 1748366 w 4385733"/>
                <a:gd name="connsiteY14" fmla="*/ 1989666 h 2650066"/>
                <a:gd name="connsiteX15" fmla="*/ 1985433 w 4385733"/>
                <a:gd name="connsiteY15" fmla="*/ 1807633 h 2650066"/>
                <a:gd name="connsiteX16" fmla="*/ 2192866 w 4385733"/>
                <a:gd name="connsiteY16" fmla="*/ 1680633 h 2650066"/>
                <a:gd name="connsiteX17" fmla="*/ 2290233 w 4385733"/>
                <a:gd name="connsiteY17" fmla="*/ 1756833 h 2650066"/>
                <a:gd name="connsiteX18" fmla="*/ 2421466 w 4385733"/>
                <a:gd name="connsiteY18" fmla="*/ 1744133 h 2650066"/>
                <a:gd name="connsiteX19" fmla="*/ 2506133 w 4385733"/>
                <a:gd name="connsiteY19" fmla="*/ 1794933 h 2650066"/>
                <a:gd name="connsiteX20" fmla="*/ 2654300 w 4385733"/>
                <a:gd name="connsiteY20" fmla="*/ 1604433 h 2650066"/>
                <a:gd name="connsiteX21" fmla="*/ 2730500 w 4385733"/>
                <a:gd name="connsiteY21" fmla="*/ 1464733 h 2650066"/>
                <a:gd name="connsiteX22" fmla="*/ 2954866 w 4385733"/>
                <a:gd name="connsiteY22" fmla="*/ 1265766 h 2650066"/>
                <a:gd name="connsiteX23" fmla="*/ 3149600 w 4385733"/>
                <a:gd name="connsiteY23" fmla="*/ 1316566 h 2650066"/>
                <a:gd name="connsiteX24" fmla="*/ 3263900 w 4385733"/>
                <a:gd name="connsiteY24" fmla="*/ 1003300 h 2650066"/>
                <a:gd name="connsiteX25" fmla="*/ 3373966 w 4385733"/>
                <a:gd name="connsiteY25" fmla="*/ 1121833 h 2650066"/>
                <a:gd name="connsiteX26" fmla="*/ 3471333 w 4385733"/>
                <a:gd name="connsiteY26" fmla="*/ 1092200 h 2650066"/>
                <a:gd name="connsiteX27" fmla="*/ 3581400 w 4385733"/>
                <a:gd name="connsiteY27" fmla="*/ 994833 h 2650066"/>
                <a:gd name="connsiteX28" fmla="*/ 3716866 w 4385733"/>
                <a:gd name="connsiteY28" fmla="*/ 685800 h 2650066"/>
                <a:gd name="connsiteX29" fmla="*/ 3810000 w 4385733"/>
                <a:gd name="connsiteY29" fmla="*/ 512233 h 2650066"/>
                <a:gd name="connsiteX30" fmla="*/ 3903133 w 4385733"/>
                <a:gd name="connsiteY30" fmla="*/ 304800 h 2650066"/>
                <a:gd name="connsiteX31" fmla="*/ 4038600 w 4385733"/>
                <a:gd name="connsiteY31" fmla="*/ 194733 h 2650066"/>
                <a:gd name="connsiteX32" fmla="*/ 4131733 w 4385733"/>
                <a:gd name="connsiteY32" fmla="*/ 0 h 2650066"/>
                <a:gd name="connsiteX33" fmla="*/ 4229100 w 4385733"/>
                <a:gd name="connsiteY33" fmla="*/ 867833 h 2650066"/>
                <a:gd name="connsiteX34" fmla="*/ 4385733 w 4385733"/>
                <a:gd name="connsiteY34" fmla="*/ 575733 h 265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5733" h="2650066">
                  <a:moveTo>
                    <a:pt x="0" y="2650066"/>
                  </a:moveTo>
                  <a:lnTo>
                    <a:pt x="67733" y="2565400"/>
                  </a:lnTo>
                  <a:lnTo>
                    <a:pt x="266700" y="2523066"/>
                  </a:lnTo>
                  <a:lnTo>
                    <a:pt x="389466" y="2264833"/>
                  </a:lnTo>
                  <a:lnTo>
                    <a:pt x="482600" y="1769533"/>
                  </a:lnTo>
                  <a:lnTo>
                    <a:pt x="584200" y="1955800"/>
                  </a:lnTo>
                  <a:lnTo>
                    <a:pt x="694266" y="1845733"/>
                  </a:lnTo>
                  <a:lnTo>
                    <a:pt x="812800" y="1828800"/>
                  </a:lnTo>
                  <a:lnTo>
                    <a:pt x="905933" y="1871133"/>
                  </a:lnTo>
                  <a:lnTo>
                    <a:pt x="1121833" y="1375833"/>
                  </a:lnTo>
                  <a:lnTo>
                    <a:pt x="1248833" y="1502833"/>
                  </a:lnTo>
                  <a:lnTo>
                    <a:pt x="1439333" y="1782233"/>
                  </a:lnTo>
                  <a:lnTo>
                    <a:pt x="1553633" y="1701800"/>
                  </a:lnTo>
                  <a:lnTo>
                    <a:pt x="1651000" y="1799166"/>
                  </a:lnTo>
                  <a:lnTo>
                    <a:pt x="1748366" y="1989666"/>
                  </a:lnTo>
                  <a:lnTo>
                    <a:pt x="1985433" y="1807633"/>
                  </a:lnTo>
                  <a:lnTo>
                    <a:pt x="2192866" y="1680633"/>
                  </a:lnTo>
                  <a:lnTo>
                    <a:pt x="2290233" y="1756833"/>
                  </a:lnTo>
                  <a:lnTo>
                    <a:pt x="2421466" y="1744133"/>
                  </a:lnTo>
                  <a:lnTo>
                    <a:pt x="2506133" y="1794933"/>
                  </a:lnTo>
                  <a:lnTo>
                    <a:pt x="2654300" y="1604433"/>
                  </a:lnTo>
                  <a:lnTo>
                    <a:pt x="2730500" y="1464733"/>
                  </a:lnTo>
                  <a:lnTo>
                    <a:pt x="2954866" y="1265766"/>
                  </a:lnTo>
                  <a:lnTo>
                    <a:pt x="3149600" y="1316566"/>
                  </a:lnTo>
                  <a:lnTo>
                    <a:pt x="3263900" y="1003300"/>
                  </a:lnTo>
                  <a:lnTo>
                    <a:pt x="3373966" y="1121833"/>
                  </a:lnTo>
                  <a:lnTo>
                    <a:pt x="3471333" y="1092200"/>
                  </a:lnTo>
                  <a:lnTo>
                    <a:pt x="3581400" y="994833"/>
                  </a:lnTo>
                  <a:lnTo>
                    <a:pt x="3716866" y="685800"/>
                  </a:lnTo>
                  <a:lnTo>
                    <a:pt x="3810000" y="512233"/>
                  </a:lnTo>
                  <a:lnTo>
                    <a:pt x="3903133" y="304800"/>
                  </a:lnTo>
                  <a:lnTo>
                    <a:pt x="4038600" y="194733"/>
                  </a:lnTo>
                  <a:lnTo>
                    <a:pt x="4131733" y="0"/>
                  </a:lnTo>
                  <a:lnTo>
                    <a:pt x="4229100" y="867833"/>
                  </a:lnTo>
                  <a:lnTo>
                    <a:pt x="4385733" y="575733"/>
                  </a:lnTo>
                </a:path>
              </a:pathLst>
            </a:custGeom>
            <a:ln w="57150" cmpd="sng">
              <a:solidFill>
                <a:schemeClr val="tx2"/>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latin typeface="Arial"/>
                <a:cs typeface="Arial"/>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2/3*#ppt_w"/>
                                          </p:val>
                                        </p:tav>
                                        <p:tav tm="100000">
                                          <p:val>
                                            <p:strVal val="#ppt_w"/>
                                          </p:val>
                                        </p:tav>
                                      </p:tavLst>
                                    </p:anim>
                                    <p:anim calcmode="lin" valueType="num">
                                      <p:cBhvr>
                                        <p:cTn id="8" dur="1000" fill="hold"/>
                                        <p:tgtEl>
                                          <p:spTgt spid="6"/>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53302"/>
                                        </p:tgtEl>
                                        <p:attrNameLst>
                                          <p:attrName>style.visibility</p:attrName>
                                        </p:attrNameLst>
                                      </p:cBhvr>
                                      <p:to>
                                        <p:strVal val="visible"/>
                                      </p:to>
                                    </p:set>
                                    <p:animEffect transition="in" filter="wipe(left)">
                                      <p:cBhvr>
                                        <p:cTn id="12" dur="1000"/>
                                        <p:tgtEl>
                                          <p:spTgt spid="353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30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85800" y="326232"/>
            <a:ext cx="7772400" cy="656035"/>
          </a:xfrm>
        </p:spPr>
        <p:txBody>
          <a:bodyPr>
            <a:normAutofit fontScale="90000"/>
          </a:bodyPr>
          <a:lstStyle/>
          <a:p>
            <a:r>
              <a:rPr lang="en-AU" altLang="en-US" smtClean="0">
                <a:latin typeface="Arial" pitchFamily="34" charset="0"/>
                <a:cs typeface="Arial" pitchFamily="34" charset="0"/>
              </a:rPr>
              <a:t>6 Alasan </a:t>
            </a:r>
            <a:r>
              <a:rPr lang="en-AU" altLang="en-US" smtClean="0">
                <a:latin typeface="Arial" pitchFamily="34" charset="0"/>
                <a:cs typeface="Arial" pitchFamily="34" charset="0"/>
              </a:rPr>
              <a:t>Globalisasi</a:t>
            </a:r>
          </a:p>
        </p:txBody>
      </p:sp>
      <p:sp>
        <p:nvSpPr>
          <p:cNvPr id="195589" name="Text Box 5"/>
          <p:cNvSpPr txBox="1">
            <a:spLocks noChangeArrowheads="1"/>
          </p:cNvSpPr>
          <p:nvPr/>
        </p:nvSpPr>
        <p:spPr bwMode="auto">
          <a:xfrm>
            <a:off x="820739" y="1381125"/>
            <a:ext cx="7510461" cy="2880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Memperbaiki rantai pasokan</a:t>
            </a: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Mengurangi biaya (tenaga kerja, pajak, bea masuk, dsb.)</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Memperbaiki operasi</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Memahami pasar</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Memperbaiki produk</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a:p>
            <a:pPr>
              <a:lnSpc>
                <a:spcPct val="90000"/>
              </a:lnSpc>
              <a:spcBef>
                <a:spcPct val="25000"/>
              </a:spcBef>
              <a:buFont typeface="Arial" pitchFamily="34" charset="0"/>
              <a:buAutoNum type="arabicPeriod"/>
            </a:pPr>
            <a:r>
              <a:rPr lang="en-US" altLang="en-US" sz="2400" smtClean="0">
                <a:effectLst>
                  <a:outerShdw blurRad="38100" dist="38100" dir="2700000" algn="tl">
                    <a:srgbClr val="000000">
                      <a:alpha val="43137"/>
                    </a:srgbClr>
                  </a:outerShdw>
                </a:effectLst>
                <a:latin typeface="Arial" pitchFamily="34" charset="0"/>
                <a:ea typeface="MS PGothic" pitchFamily="34" charset="-128"/>
              </a:rPr>
              <a:t>Menarik dan membertahankan bakat global</a:t>
            </a:r>
            <a:endParaRPr lang="en-US" altLang="en-US" sz="2400">
              <a:effectLst>
                <a:outerShdw blurRad="38100" dist="38100" dir="2700000" algn="tl">
                  <a:srgbClr val="000000">
                    <a:alpha val="43137"/>
                  </a:srgbClr>
                </a:outerShdw>
              </a:effectLst>
              <a:latin typeface="Arial" pitchFamily="34" charset="0"/>
              <a:ea typeface="MS PGothic" pitchFamily="34" charset="-12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95589"/>
                                        </p:tgtEl>
                                        <p:attrNameLst>
                                          <p:attrName>style.visibility</p:attrName>
                                        </p:attrNameLst>
                                      </p:cBhvr>
                                      <p:to>
                                        <p:strVal val="visible"/>
                                      </p:to>
                                    </p:set>
                                    <p:animEffect transition="in" filter="strips(downRight)">
                                      <p:cBhvr>
                                        <p:cTn id="7" dur="1000"/>
                                        <p:tgtEl>
                                          <p:spTgt spid="195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971551" y="1383056"/>
            <a:ext cx="7267575" cy="2171700"/>
          </a:xfrm>
        </p:spPr>
        <p:txBody>
          <a:bodyPr>
            <a:noAutofit/>
          </a:bodyPr>
          <a:lstStyle/>
          <a:p>
            <a:pPr marL="533400" indent="-533400">
              <a:buFont typeface="Wingdings" pitchFamily="2" charset="2"/>
              <a:buChar char="v"/>
            </a:pPr>
            <a:r>
              <a:rPr lang="en-US" altLang="en-US" sz="2800" smtClean="0">
                <a:latin typeface="Arial" pitchFamily="34" charset="0"/>
                <a:cs typeface="Arial" pitchFamily="34" charset="0"/>
              </a:rPr>
              <a:t>Menempatkan fasilitas produksi di dekat sumberdaya unik</a:t>
            </a:r>
          </a:p>
          <a:p>
            <a:pPr marL="1168400" lvl="1" indent="-455613">
              <a:buFont typeface="Arial Unicode MS" pitchFamily="34" charset="-128"/>
              <a:buChar char="❀"/>
            </a:pPr>
            <a:r>
              <a:rPr lang="en-US" altLang="en-US" sz="2400" smtClean="0">
                <a:latin typeface="Arial" pitchFamily="34" charset="0"/>
                <a:cs typeface="Arial" pitchFamily="34" charset="0"/>
              </a:rPr>
              <a:t>Mobil didesain di California</a:t>
            </a:r>
          </a:p>
          <a:p>
            <a:pPr marL="1168400" lvl="1" indent="-455613">
              <a:buFont typeface="Arial Unicode MS" pitchFamily="34" charset="-128"/>
              <a:buChar char="❀"/>
            </a:pPr>
            <a:r>
              <a:rPr lang="en-US" altLang="en-US" sz="2400" smtClean="0">
                <a:latin typeface="Arial" pitchFamily="34" charset="0"/>
                <a:cs typeface="Arial" pitchFamily="34" charset="0"/>
              </a:rPr>
              <a:t>Produksi sepatu olahraga di China</a:t>
            </a:r>
          </a:p>
          <a:p>
            <a:pPr marL="1168400" lvl="1" indent="-455613">
              <a:buFont typeface="Arial Unicode MS" pitchFamily="34" charset="-128"/>
              <a:buChar char="❀"/>
            </a:pPr>
            <a:r>
              <a:rPr lang="en-US" altLang="en-US" sz="2400" smtClean="0">
                <a:latin typeface="Arial" pitchFamily="34" charset="0"/>
                <a:cs typeface="Arial" pitchFamily="34" charset="0"/>
              </a:rPr>
              <a:t>Pabrikasi parfum di Perancis</a:t>
            </a:r>
          </a:p>
        </p:txBody>
      </p:sp>
      <p:sp>
        <p:nvSpPr>
          <p:cNvPr id="37889" name="Rectangle 2"/>
          <p:cNvSpPr>
            <a:spLocks noGrp="1" noChangeArrowheads="1"/>
          </p:cNvSpPr>
          <p:nvPr>
            <p:ph type="title"/>
          </p:nvPr>
        </p:nvSpPr>
        <p:spPr>
          <a:xfrm>
            <a:off x="685800" y="431007"/>
            <a:ext cx="7772400" cy="656035"/>
          </a:xfrm>
        </p:spPr>
        <p:txBody>
          <a:bodyPr>
            <a:normAutofit fontScale="90000"/>
          </a:bodyPr>
          <a:lstStyle/>
          <a:p>
            <a:r>
              <a:rPr lang="en-US" altLang="en-US" smtClean="0">
                <a:latin typeface="Arial" pitchFamily="34" charset="0"/>
                <a:cs typeface="Arial" pitchFamily="34" charset="0"/>
              </a:rPr>
              <a:t>Memperbaiki rantai pasokan</a:t>
            </a:r>
          </a:p>
        </p:txBody>
      </p:sp>
    </p:spTree>
  </p:cSld>
  <p:clrMapOvr>
    <a:masterClrMapping/>
  </p:clrMapOvr>
  <p:transition>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1"/>
          </p:nvPr>
        </p:nvSpPr>
        <p:spPr>
          <a:xfrm>
            <a:off x="793751" y="1190625"/>
            <a:ext cx="7559675" cy="3343275"/>
          </a:xfrm>
        </p:spPr>
        <p:txBody>
          <a:bodyPr>
            <a:normAutofit fontScale="77500" lnSpcReduction="20000"/>
          </a:bodyPr>
          <a:lstStyle/>
          <a:p>
            <a:pPr marL="533400" indent="-533400">
              <a:buFont typeface="Wingdings" pitchFamily="2" charset="2"/>
              <a:buChar char="v"/>
            </a:pPr>
            <a:r>
              <a:rPr lang="en-US" altLang="en-US" sz="3000" smtClean="0">
                <a:latin typeface="Arial" pitchFamily="34" charset="0"/>
                <a:cs typeface="Arial" pitchFamily="34" charset="0"/>
              </a:rPr>
              <a:t>Lokasi luar negeri dengan tarip upah lebih rendah dapat menurunkan biaya langsung dan biaya tak langsung</a:t>
            </a:r>
          </a:p>
          <a:p>
            <a:pPr marL="533400" indent="-533400">
              <a:buFont typeface="Wingdings" pitchFamily="2" charset="2"/>
              <a:buChar char="v"/>
            </a:pPr>
            <a:r>
              <a:rPr lang="en-US" altLang="en-US" sz="3000" smtClean="0">
                <a:latin typeface="Arial" pitchFamily="34" charset="0"/>
                <a:cs typeface="Arial" pitchFamily="34" charset="0"/>
              </a:rPr>
              <a:t>Perjanjian perdagangan dapat menurunkan tarip</a:t>
            </a:r>
          </a:p>
          <a:p>
            <a:pPr marL="1168400" lvl="1" indent="-455613">
              <a:buFont typeface="Arial Unicode MS" pitchFamily="34" charset="-128"/>
              <a:buChar char="❀"/>
            </a:pPr>
            <a:r>
              <a:rPr lang="en-US" altLang="en-US" sz="2600" smtClean="0">
                <a:latin typeface="Arial" pitchFamily="34" charset="0"/>
                <a:cs typeface="Arial" pitchFamily="34" charset="0"/>
              </a:rPr>
              <a:t>Maquiladoras</a:t>
            </a:r>
            <a:endParaRPr lang="en-US" altLang="en-US" sz="2600">
              <a:latin typeface="Arial" pitchFamily="34" charset="0"/>
              <a:cs typeface="Arial" pitchFamily="34" charset="0"/>
            </a:endParaRPr>
          </a:p>
          <a:p>
            <a:pPr marL="1168400" lvl="1" indent="-455613">
              <a:buFont typeface="Arial Unicode MS" pitchFamily="34" charset="-128"/>
              <a:buChar char="❀"/>
            </a:pPr>
            <a:r>
              <a:rPr lang="en-US" altLang="en-US" sz="2600">
                <a:latin typeface="Arial" pitchFamily="34" charset="0"/>
                <a:cs typeface="Arial" pitchFamily="34" charset="0"/>
              </a:rPr>
              <a:t>World Trade Organization (WTO)</a:t>
            </a:r>
          </a:p>
          <a:p>
            <a:pPr marL="1168400" lvl="1" indent="-455613">
              <a:buFont typeface="Arial Unicode MS" pitchFamily="34" charset="-128"/>
              <a:buChar char="❀"/>
            </a:pPr>
            <a:r>
              <a:rPr lang="en-US" altLang="en-US" sz="2600">
                <a:latin typeface="Arial" pitchFamily="34" charset="0"/>
                <a:cs typeface="Arial" pitchFamily="34" charset="0"/>
              </a:rPr>
              <a:t>North American Free Trade Agreement (NAFTA)</a:t>
            </a:r>
          </a:p>
          <a:p>
            <a:pPr marL="1168400" lvl="1" indent="-455613">
              <a:buFont typeface="Arial Unicode MS" pitchFamily="34" charset="-128"/>
              <a:buChar char="❀"/>
            </a:pPr>
            <a:r>
              <a:rPr lang="en-US" altLang="en-US" sz="2600">
                <a:latin typeface="Arial" pitchFamily="34" charset="0"/>
                <a:cs typeface="Arial" pitchFamily="34" charset="0"/>
              </a:rPr>
              <a:t>APEC, SEATO, MERCOSUR, CAFTA</a:t>
            </a:r>
          </a:p>
          <a:p>
            <a:pPr marL="1168400" lvl="1" indent="-455613">
              <a:buFont typeface="Arial Unicode MS" pitchFamily="34" charset="-128"/>
              <a:buChar char="❀"/>
            </a:pPr>
            <a:r>
              <a:rPr lang="en-US" altLang="en-US" sz="2600">
                <a:latin typeface="Arial" pitchFamily="34" charset="0"/>
                <a:cs typeface="Arial" pitchFamily="34" charset="0"/>
              </a:rPr>
              <a:t>European Union (EU)</a:t>
            </a:r>
          </a:p>
        </p:txBody>
      </p:sp>
      <p:sp>
        <p:nvSpPr>
          <p:cNvPr id="39937" name="Rectangle 2"/>
          <p:cNvSpPr>
            <a:spLocks noGrp="1" noChangeArrowheads="1"/>
          </p:cNvSpPr>
          <p:nvPr>
            <p:ph type="title"/>
          </p:nvPr>
        </p:nvSpPr>
        <p:spPr>
          <a:xfrm>
            <a:off x="685800" y="326232"/>
            <a:ext cx="7772400" cy="656035"/>
          </a:xfrm>
        </p:spPr>
        <p:txBody>
          <a:bodyPr>
            <a:normAutofit fontScale="90000"/>
          </a:bodyPr>
          <a:lstStyle/>
          <a:p>
            <a:r>
              <a:rPr lang="en-US" altLang="en-US" smtClean="0">
                <a:latin typeface="Arial" pitchFamily="34" charset="0"/>
                <a:cs typeface="Arial" pitchFamily="34" charset="0"/>
              </a:rPr>
              <a:t>Mengurangi Biaya</a:t>
            </a:r>
          </a:p>
        </p:txBody>
      </p:sp>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971551" y="1395413"/>
            <a:ext cx="7267575" cy="3286125"/>
          </a:xfrm>
        </p:spPr>
        <p:txBody>
          <a:bodyPr>
            <a:normAutofit/>
          </a:bodyPr>
          <a:lstStyle/>
          <a:p>
            <a:pPr marL="533400" indent="-533400">
              <a:buFont typeface="Wingdings" pitchFamily="2" charset="2"/>
              <a:buChar char="v"/>
            </a:pPr>
            <a:r>
              <a:rPr lang="en-US" altLang="en-US" sz="2800" smtClean="0">
                <a:latin typeface="Arial" pitchFamily="34" charset="0"/>
                <a:cs typeface="Arial" pitchFamily="34" charset="0"/>
              </a:rPr>
              <a:t>Memahami perbedaan antara bagaimana bisnis ditangani di negara lain</a:t>
            </a:r>
          </a:p>
          <a:p>
            <a:pPr marL="1168400" lvl="1" indent="-455613">
              <a:lnSpc>
                <a:spcPct val="80000"/>
              </a:lnSpc>
              <a:buFont typeface="Arial Unicode MS" pitchFamily="34" charset="-128"/>
              <a:buChar char="❀"/>
            </a:pPr>
            <a:r>
              <a:rPr lang="en-US" altLang="en-US" sz="2400" smtClean="0">
                <a:latin typeface="Arial" pitchFamily="34" charset="0"/>
                <a:cs typeface="Arial" pitchFamily="34" charset="0"/>
              </a:rPr>
              <a:t>Japanese </a:t>
            </a:r>
            <a:r>
              <a:rPr lang="en-US" altLang="en-US" sz="2400">
                <a:latin typeface="Arial" pitchFamily="34" charset="0"/>
                <a:cs typeface="Arial" pitchFamily="34" charset="0"/>
              </a:rPr>
              <a:t>– </a:t>
            </a:r>
            <a:r>
              <a:rPr lang="en-US" altLang="en-US" sz="2400" smtClean="0">
                <a:latin typeface="Arial" pitchFamily="34" charset="0"/>
                <a:cs typeface="Arial" pitchFamily="34" charset="0"/>
              </a:rPr>
              <a:t>manajemen persediaan</a:t>
            </a:r>
            <a:endParaRPr lang="en-US" altLang="en-US" sz="2400">
              <a:latin typeface="Arial" pitchFamily="34" charset="0"/>
              <a:cs typeface="Arial" pitchFamily="34" charset="0"/>
            </a:endParaRPr>
          </a:p>
          <a:p>
            <a:pPr marL="1168400" lvl="1" indent="-455613">
              <a:lnSpc>
                <a:spcPct val="80000"/>
              </a:lnSpc>
              <a:buFont typeface="Arial Unicode MS" pitchFamily="34" charset="-128"/>
              <a:buChar char="❀"/>
            </a:pPr>
            <a:r>
              <a:rPr lang="en-US" altLang="en-US" sz="2400">
                <a:latin typeface="Arial" pitchFamily="34" charset="0"/>
                <a:cs typeface="Arial" pitchFamily="34" charset="0"/>
              </a:rPr>
              <a:t>Scandinavians – </a:t>
            </a:r>
            <a:r>
              <a:rPr lang="en-US" altLang="en-US" sz="2400" smtClean="0">
                <a:latin typeface="Arial" pitchFamily="34" charset="0"/>
                <a:cs typeface="Arial" pitchFamily="34" charset="0"/>
              </a:rPr>
              <a:t>ergonom</a:t>
            </a:r>
            <a:endParaRPr lang="en-US" altLang="en-US" sz="2400">
              <a:latin typeface="Arial" pitchFamily="34" charset="0"/>
              <a:cs typeface="Arial" pitchFamily="34" charset="0"/>
            </a:endParaRPr>
          </a:p>
          <a:p>
            <a:pPr marL="533400" indent="-533400">
              <a:buFont typeface="Wingdings" pitchFamily="2" charset="2"/>
              <a:buChar char="v"/>
            </a:pPr>
            <a:r>
              <a:rPr lang="en-US" altLang="en-US" sz="2800" smtClean="0">
                <a:latin typeface="Arial" pitchFamily="34" charset="0"/>
                <a:cs typeface="Arial" pitchFamily="34" charset="0"/>
              </a:rPr>
              <a:t>Operasi internasional dapat memperbaiki waktu respon dan layanan pelanggan</a:t>
            </a:r>
          </a:p>
        </p:txBody>
      </p:sp>
      <p:sp>
        <p:nvSpPr>
          <p:cNvPr id="41985" name="Rectangle 2"/>
          <p:cNvSpPr>
            <a:spLocks noGrp="1" noChangeArrowheads="1"/>
          </p:cNvSpPr>
          <p:nvPr>
            <p:ph type="title"/>
          </p:nvPr>
        </p:nvSpPr>
        <p:spPr>
          <a:xfrm>
            <a:off x="685800" y="297657"/>
            <a:ext cx="7772400" cy="913210"/>
          </a:xfrm>
        </p:spPr>
        <p:txBody>
          <a:bodyPr/>
          <a:lstStyle/>
          <a:p>
            <a:r>
              <a:rPr lang="en-US" altLang="en-US" smtClean="0">
                <a:latin typeface="Arial" pitchFamily="34" charset="0"/>
                <a:cs typeface="Arial" pitchFamily="34" charset="0"/>
              </a:rPr>
              <a:t>Memperbaiki Operasi</a:t>
            </a:r>
          </a:p>
        </p:txBody>
      </p:sp>
    </p:spTree>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628650" y="1157287"/>
            <a:ext cx="7412038" cy="3548063"/>
          </a:xfrm>
        </p:spPr>
        <p:txBody>
          <a:bodyPr>
            <a:normAutofit/>
          </a:bodyPr>
          <a:lstStyle/>
          <a:p>
            <a:pPr marL="533400" indent="-533400">
              <a:buFont typeface="Wingdings" pitchFamily="2" charset="2"/>
              <a:buChar char="v"/>
            </a:pPr>
            <a:r>
              <a:rPr lang="en-US" altLang="en-US" smtClean="0">
                <a:latin typeface="Arial" pitchFamily="34" charset="0"/>
                <a:cs typeface="Arial" pitchFamily="34" charset="0"/>
              </a:rPr>
              <a:t>Berinteraksi dengan pelanggan, pemasok, persaingan di luar negeri dapat memunculkan peluang baru</a:t>
            </a:r>
          </a:p>
          <a:p>
            <a:pPr marL="1085850" lvl="1" indent="-373063">
              <a:buFont typeface="Courier New" pitchFamily="49" charset="0"/>
              <a:buChar char="o"/>
            </a:pPr>
            <a:r>
              <a:rPr lang="en-US" altLang="en-US" smtClean="0">
                <a:latin typeface="Arial" pitchFamily="34" charset="0"/>
                <a:cs typeface="Arial" pitchFamily="34" charset="0"/>
              </a:rPr>
              <a:t>Desain ponsel </a:t>
            </a:r>
          </a:p>
          <a:p>
            <a:pPr marL="1078547" lvl="2" indent="0">
              <a:buNone/>
            </a:pPr>
            <a:r>
              <a:rPr lang="en-US" altLang="en-US" smtClean="0">
                <a:latin typeface="Arial" pitchFamily="34" charset="0"/>
                <a:cs typeface="Arial" pitchFamily="34" charset="0"/>
              </a:rPr>
              <a:t>pindah dari </a:t>
            </a:r>
          </a:p>
          <a:p>
            <a:pPr marL="1078547" lvl="2" indent="0">
              <a:buNone/>
            </a:pPr>
            <a:r>
              <a:rPr lang="en-US" altLang="en-US" smtClean="0">
                <a:latin typeface="Arial" pitchFamily="34" charset="0"/>
                <a:cs typeface="Arial" pitchFamily="34" charset="0"/>
              </a:rPr>
              <a:t>Eropa ke </a:t>
            </a:r>
          </a:p>
          <a:p>
            <a:pPr marL="1078547" lvl="2" indent="0">
              <a:buNone/>
            </a:pPr>
            <a:r>
              <a:rPr lang="en-US" altLang="en-US" smtClean="0">
                <a:latin typeface="Arial" pitchFamily="34" charset="0"/>
                <a:cs typeface="Arial" pitchFamily="34" charset="0"/>
              </a:rPr>
              <a:t>Jepang</a:t>
            </a:r>
          </a:p>
          <a:p>
            <a:pPr marL="1085850" lvl="1" indent="-373063">
              <a:buFont typeface="Courier New" pitchFamily="49" charset="0"/>
              <a:buChar char="o"/>
            </a:pPr>
            <a:r>
              <a:rPr lang="en-US" altLang="en-US" smtClean="0">
                <a:latin typeface="Arial" pitchFamily="34" charset="0"/>
                <a:cs typeface="Arial" pitchFamily="34" charset="0"/>
              </a:rPr>
              <a:t>Memperluas</a:t>
            </a:r>
          </a:p>
          <a:p>
            <a:pPr marL="1078547" lvl="2" indent="0">
              <a:buNone/>
            </a:pPr>
            <a:r>
              <a:rPr lang="en-US" altLang="en-US" smtClean="0">
                <a:latin typeface="Arial" pitchFamily="34" charset="0"/>
                <a:cs typeface="Arial" pitchFamily="34" charset="0"/>
              </a:rPr>
              <a:t>Daur hidup</a:t>
            </a:r>
          </a:p>
          <a:p>
            <a:pPr marL="1078547" lvl="2" indent="0">
              <a:buNone/>
            </a:pPr>
            <a:r>
              <a:rPr lang="en-US" altLang="en-US" smtClean="0">
                <a:latin typeface="Arial" pitchFamily="34" charset="0"/>
                <a:cs typeface="Arial" pitchFamily="34" charset="0"/>
              </a:rPr>
              <a:t>produk</a:t>
            </a:r>
          </a:p>
        </p:txBody>
      </p:sp>
      <p:sp>
        <p:nvSpPr>
          <p:cNvPr id="44033" name="Rectangle 2"/>
          <p:cNvSpPr>
            <a:spLocks noGrp="1" noChangeArrowheads="1"/>
          </p:cNvSpPr>
          <p:nvPr>
            <p:ph type="title"/>
          </p:nvPr>
        </p:nvSpPr>
        <p:spPr>
          <a:xfrm>
            <a:off x="685800" y="421482"/>
            <a:ext cx="7772400" cy="656035"/>
          </a:xfrm>
        </p:spPr>
        <p:txBody>
          <a:bodyPr>
            <a:normAutofit fontScale="90000"/>
          </a:bodyPr>
          <a:lstStyle/>
          <a:p>
            <a:r>
              <a:rPr lang="en-US" altLang="en-US" smtClean="0">
                <a:latin typeface="Arial" pitchFamily="34" charset="0"/>
                <a:cs typeface="Arial" pitchFamily="34" charset="0"/>
              </a:rPr>
              <a:t>Memahami Pasar</a:t>
            </a:r>
          </a:p>
        </p:txBody>
      </p:sp>
      <p:pic>
        <p:nvPicPr>
          <p:cNvPr id="203780" name="Picture 4" descr="colored fridges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026" y="2457450"/>
            <a:ext cx="4067175" cy="195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0"/>
                                  </p:stCondLst>
                                  <p:childTnLst>
                                    <p:set>
                                      <p:cBhvr>
                                        <p:cTn id="6" dur="1" fill="hold">
                                          <p:stCondLst>
                                            <p:cond delay="0"/>
                                          </p:stCondLst>
                                        </p:cTn>
                                        <p:tgtEl>
                                          <p:spTgt spid="203780"/>
                                        </p:tgtEl>
                                        <p:attrNameLst>
                                          <p:attrName>style.visibility</p:attrName>
                                        </p:attrNameLst>
                                      </p:cBhvr>
                                      <p:to>
                                        <p:strVal val="visible"/>
                                      </p:to>
                                    </p:set>
                                    <p:anim calcmode="lin" valueType="num">
                                      <p:cBhvr>
                                        <p:cTn id="7" dur="1000" fill="hold"/>
                                        <p:tgtEl>
                                          <p:spTgt spid="203780"/>
                                        </p:tgtEl>
                                        <p:attrNameLst>
                                          <p:attrName>ppt_w</p:attrName>
                                        </p:attrNameLst>
                                      </p:cBhvr>
                                      <p:tavLst>
                                        <p:tav tm="0">
                                          <p:val>
                                            <p:strVal val="2/3*#ppt_w"/>
                                          </p:val>
                                        </p:tav>
                                        <p:tav tm="100000">
                                          <p:val>
                                            <p:strVal val="#ppt_w"/>
                                          </p:val>
                                        </p:tav>
                                      </p:tavLst>
                                    </p:anim>
                                    <p:anim calcmode="lin" valueType="num">
                                      <p:cBhvr>
                                        <p:cTn id="8" dur="1000" fill="hold"/>
                                        <p:tgtEl>
                                          <p:spTgt spid="203780"/>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Rectangle 3"/>
          <p:cNvSpPr>
            <a:spLocks noGrp="1" noChangeArrowheads="1"/>
          </p:cNvSpPr>
          <p:nvPr>
            <p:ph idx="1"/>
          </p:nvPr>
        </p:nvSpPr>
        <p:spPr>
          <a:xfrm>
            <a:off x="971551" y="1652588"/>
            <a:ext cx="7267575" cy="2581275"/>
          </a:xfrm>
        </p:spPr>
        <p:txBody>
          <a:bodyPr rtlCol="0">
            <a:normAutofit/>
          </a:bodyPr>
          <a:lstStyle/>
          <a:p>
            <a:pPr marL="533400" indent="-533400" fontAlgn="auto">
              <a:lnSpc>
                <a:spcPct val="100000"/>
              </a:lnSpc>
              <a:spcBef>
                <a:spcPts val="0"/>
              </a:spcBef>
              <a:defRPr/>
            </a:pPr>
            <a:r>
              <a:rPr lang="en-US" smtClean="0"/>
              <a:t>Mempertahankan keterbukaan pada aliran ide-ide dengan leluasa</a:t>
            </a:r>
          </a:p>
          <a:p>
            <a:pPr marL="533400" indent="-533400" fontAlgn="auto">
              <a:lnSpc>
                <a:spcPct val="100000"/>
              </a:lnSpc>
              <a:spcBef>
                <a:spcPts val="0"/>
              </a:spcBef>
              <a:defRPr/>
            </a:pPr>
            <a:r>
              <a:rPr lang="en-US" smtClean="0"/>
              <a:t>Toyota dan BMW memanaje “joint </a:t>
            </a:r>
            <a:r>
              <a:rPr lang="en-US" dirty="0" smtClean="0"/>
              <a:t>research </a:t>
            </a:r>
            <a:r>
              <a:rPr lang="en-US" smtClean="0"/>
              <a:t>and development”</a:t>
            </a:r>
            <a:endParaRPr lang="en-US" dirty="0" smtClean="0"/>
          </a:p>
          <a:p>
            <a:pPr marL="933450" lvl="1" indent="-533400" fontAlgn="auto">
              <a:lnSpc>
                <a:spcPct val="100000"/>
              </a:lnSpc>
              <a:spcBef>
                <a:spcPts val="0"/>
              </a:spcBef>
              <a:defRPr/>
            </a:pPr>
            <a:r>
              <a:rPr lang="en-US" smtClean="0"/>
              <a:t>Menurunkan risiko, desain state-of-the-art, biaya lebih rendah</a:t>
            </a:r>
            <a:endParaRPr lang="en-US" dirty="0" smtClean="0"/>
          </a:p>
          <a:p>
            <a:pPr marL="533400" indent="-533400" fontAlgn="auto">
              <a:lnSpc>
                <a:spcPct val="100000"/>
              </a:lnSpc>
              <a:spcBef>
                <a:spcPts val="0"/>
              </a:spcBef>
              <a:defRPr/>
            </a:pPr>
            <a:r>
              <a:rPr lang="en-US" smtClean="0"/>
              <a:t>Samsung dan Bosch kerjasama memproduksi batere</a:t>
            </a:r>
            <a:endParaRPr lang="en-US" dirty="0"/>
          </a:p>
        </p:txBody>
      </p:sp>
      <p:sp>
        <p:nvSpPr>
          <p:cNvPr id="46081" name="Rectangle 2"/>
          <p:cNvSpPr>
            <a:spLocks noGrp="1" noChangeArrowheads="1"/>
          </p:cNvSpPr>
          <p:nvPr>
            <p:ph type="title"/>
          </p:nvPr>
        </p:nvSpPr>
        <p:spPr>
          <a:xfrm>
            <a:off x="685800" y="457200"/>
            <a:ext cx="7772400" cy="1017985"/>
          </a:xfrm>
        </p:spPr>
        <p:txBody>
          <a:bodyPr/>
          <a:lstStyle/>
          <a:p>
            <a:r>
              <a:rPr lang="en-US" altLang="en-US" smtClean="0">
                <a:latin typeface="Arial" pitchFamily="34" charset="0"/>
                <a:cs typeface="Arial" pitchFamily="34" charset="0"/>
              </a:rPr>
              <a:t>Memperbaiki Produk</a:t>
            </a:r>
          </a:p>
        </p:txBody>
      </p:sp>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971551" y="1585913"/>
            <a:ext cx="7267575" cy="2381250"/>
          </a:xfrm>
        </p:spPr>
        <p:txBody>
          <a:bodyPr>
            <a:normAutofit/>
          </a:bodyPr>
          <a:lstStyle/>
          <a:p>
            <a:pPr marL="533400" indent="-533400">
              <a:buFont typeface="Wingdings" pitchFamily="2" charset="2"/>
              <a:buChar char="v"/>
            </a:pPr>
            <a:r>
              <a:rPr lang="en-US" altLang="en-US" smtClean="0">
                <a:latin typeface="Arial" pitchFamily="34" charset="0"/>
                <a:cs typeface="Arial" pitchFamily="34" charset="0"/>
              </a:rPr>
              <a:t>Menawarkan peluang kerja lebih baik</a:t>
            </a:r>
          </a:p>
          <a:p>
            <a:pPr marL="1168400" lvl="1" indent="-455613">
              <a:buFont typeface="Courier New" pitchFamily="49" charset="0"/>
              <a:buChar char="o"/>
            </a:pPr>
            <a:r>
              <a:rPr lang="en-US" altLang="en-US" smtClean="0">
                <a:latin typeface="Arial" pitchFamily="34" charset="0"/>
                <a:cs typeface="Arial" pitchFamily="34" charset="0"/>
              </a:rPr>
              <a:t>Peluang </a:t>
            </a:r>
            <a:r>
              <a:rPr lang="en-US" altLang="en-US">
                <a:latin typeface="Arial" pitchFamily="34" charset="0"/>
                <a:cs typeface="Arial" pitchFamily="34" charset="0"/>
              </a:rPr>
              <a:t>pertumbuhan dan isolasi lebih baik melawan </a:t>
            </a:r>
            <a:r>
              <a:rPr lang="en-US" altLang="en-US" smtClean="0">
                <a:latin typeface="Arial" pitchFamily="34" charset="0"/>
                <a:cs typeface="Arial" pitchFamily="34" charset="0"/>
              </a:rPr>
              <a:t>pengangguran</a:t>
            </a:r>
          </a:p>
          <a:p>
            <a:pPr marL="1168400" lvl="1" indent="-455613">
              <a:buFont typeface="Courier New" pitchFamily="49" charset="0"/>
              <a:buChar char="o"/>
            </a:pPr>
            <a:r>
              <a:rPr lang="en-US" altLang="en-US">
                <a:latin typeface="Arial" pitchFamily="34" charset="0"/>
                <a:cs typeface="Arial" pitchFamily="34" charset="0"/>
              </a:rPr>
              <a:t>Relokasi personil yang tidak dibutuhkan ke tempat yang lebih makmur</a:t>
            </a:r>
            <a:endParaRPr lang="en-US" altLang="en-US" smtClean="0">
              <a:latin typeface="Arial" pitchFamily="34" charset="0"/>
              <a:cs typeface="Arial" pitchFamily="34" charset="0"/>
            </a:endParaRPr>
          </a:p>
        </p:txBody>
      </p:sp>
      <p:sp>
        <p:nvSpPr>
          <p:cNvPr id="207874" name="Rectangle 2"/>
          <p:cNvSpPr>
            <a:spLocks noGrp="1" noChangeArrowheads="1"/>
          </p:cNvSpPr>
          <p:nvPr>
            <p:ph type="title"/>
          </p:nvPr>
        </p:nvSpPr>
        <p:spPr>
          <a:xfrm>
            <a:off x="685800" y="381000"/>
            <a:ext cx="7772400" cy="1017985"/>
          </a:xfrm>
          <a:extLst/>
        </p:spPr>
        <p:txBody>
          <a:bodyPr rtlCol="0">
            <a:normAutofit fontScale="90000"/>
          </a:bodyPr>
          <a:lstStyle/>
          <a:p>
            <a:pPr fontAlgn="auto">
              <a:spcAft>
                <a:spcPts val="0"/>
              </a:spcAft>
              <a:defRPr/>
            </a:pPr>
            <a:r>
              <a:rPr lang="en-US" smtClean="0"/>
              <a:t>Menarik/merekrut </a:t>
            </a:r>
            <a:r>
              <a:rPr lang="en-US" smtClean="0"/>
              <a:t>dan mempertahankan Bakat Global</a:t>
            </a:r>
            <a:endParaRPr lang="en-US"/>
          </a:p>
        </p:txBody>
      </p:sp>
      <p:sp>
        <p:nvSpPr>
          <p:cNvPr id="2" name="Oval 1"/>
          <p:cNvSpPr/>
          <p:nvPr/>
        </p:nvSpPr>
        <p:spPr>
          <a:xfrm>
            <a:off x="5359400" y="3967163"/>
            <a:ext cx="723900" cy="6302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869950" y="1228725"/>
            <a:ext cx="7404100" cy="1209675"/>
          </a:xfrm>
        </p:spPr>
        <p:txBody>
          <a:bodyPr>
            <a:normAutofit/>
          </a:bodyPr>
          <a:lstStyle/>
          <a:p>
            <a:pPr marL="533400" indent="-533400">
              <a:buFont typeface="Arial Unicode MS" pitchFamily="34" charset="-128"/>
              <a:buChar char="▶"/>
            </a:pPr>
            <a:r>
              <a:rPr lang="en-US" altLang="en-US" smtClean="0">
                <a:latin typeface="Arial" pitchFamily="34" charset="0"/>
                <a:cs typeface="Arial" pitchFamily="34" charset="0"/>
              </a:rPr>
              <a:t>Budaya bisa sangat berbeda</a:t>
            </a:r>
          </a:p>
          <a:p>
            <a:pPr marL="533400" indent="-533400">
              <a:buFont typeface="Arial Unicode MS" pitchFamily="34" charset="-128"/>
              <a:buChar char="▶"/>
            </a:pPr>
            <a:r>
              <a:rPr lang="en-US" altLang="en-US" smtClean="0">
                <a:latin typeface="Arial" pitchFamily="34" charset="0"/>
                <a:cs typeface="Arial" pitchFamily="34" charset="0"/>
              </a:rPr>
              <a:t>Sikap bisa sangat berbeda</a:t>
            </a:r>
          </a:p>
        </p:txBody>
      </p:sp>
      <p:sp>
        <p:nvSpPr>
          <p:cNvPr id="50177" name="Rectangle 2"/>
          <p:cNvSpPr>
            <a:spLocks noGrp="1" noChangeArrowheads="1"/>
          </p:cNvSpPr>
          <p:nvPr>
            <p:ph type="title"/>
          </p:nvPr>
        </p:nvSpPr>
        <p:spPr>
          <a:xfrm>
            <a:off x="685800" y="392906"/>
            <a:ext cx="7772400" cy="666750"/>
          </a:xfrm>
        </p:spPr>
        <p:txBody>
          <a:bodyPr/>
          <a:lstStyle/>
          <a:p>
            <a:pPr>
              <a:lnSpc>
                <a:spcPct val="80000"/>
              </a:lnSpc>
            </a:pPr>
            <a:r>
              <a:rPr lang="en-US" altLang="en-US" smtClean="0">
                <a:latin typeface="Arial" pitchFamily="34" charset="0"/>
                <a:cs typeface="Arial" pitchFamily="34" charset="0"/>
              </a:rPr>
              <a:t>Isu Budaya dan Etika</a:t>
            </a:r>
          </a:p>
        </p:txBody>
      </p:sp>
      <p:sp>
        <p:nvSpPr>
          <p:cNvPr id="209924" name="Text Box 4"/>
          <p:cNvSpPr txBox="1">
            <a:spLocks noChangeArrowheads="1"/>
          </p:cNvSpPr>
          <p:nvPr/>
        </p:nvSpPr>
        <p:spPr bwMode="auto">
          <a:xfrm>
            <a:off x="1431925" y="2522935"/>
            <a:ext cx="3498073"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Ketepatan waktu</a:t>
            </a:r>
          </a:p>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Istirahat makan siang</a:t>
            </a:r>
          </a:p>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Lingkungan Hidup</a:t>
            </a:r>
          </a:p>
          <a:p>
            <a:pPr>
              <a:lnSpc>
                <a:spcPct val="90000"/>
              </a:lnSpc>
              <a:spcAft>
                <a:spcPts val="1200"/>
              </a:spcAft>
              <a:buClr>
                <a:srgbClr val="FFFF00"/>
              </a:buClr>
              <a:buSzPct val="99000"/>
              <a:buFont typeface="Courier New" pitchFamily="49" charset="0"/>
              <a:buChar char="o"/>
            </a:pPr>
            <a:r>
              <a:rPr lang="en-US" altLang="en-US" sz="2000">
                <a:latin typeface="Arial" pitchFamily="34" charset="0"/>
                <a:ea typeface="MS PGothic" pitchFamily="34" charset="-128"/>
              </a:rPr>
              <a:t>Hak </a:t>
            </a:r>
            <a:r>
              <a:rPr lang="en-US" altLang="en-US" sz="2000" smtClean="0">
                <a:latin typeface="Arial" pitchFamily="34" charset="0"/>
                <a:ea typeface="MS PGothic" pitchFamily="34" charset="-128"/>
              </a:rPr>
              <a:t>kekayaan </a:t>
            </a:r>
            <a:r>
              <a:rPr lang="en-US" altLang="en-US" sz="2000">
                <a:latin typeface="Arial" pitchFamily="34" charset="0"/>
                <a:ea typeface="MS PGothic" pitchFamily="34" charset="-128"/>
              </a:rPr>
              <a:t>intelektual</a:t>
            </a:r>
            <a:endParaRPr lang="en-AU" altLang="en-US" sz="2000">
              <a:latin typeface="Arial" pitchFamily="34" charset="0"/>
              <a:ea typeface="MS PGothic" pitchFamily="34" charset="-128"/>
            </a:endParaRPr>
          </a:p>
        </p:txBody>
      </p:sp>
      <p:sp>
        <p:nvSpPr>
          <p:cNvPr id="209925" name="Text Box 5"/>
          <p:cNvSpPr txBox="1">
            <a:spLocks noChangeArrowheads="1"/>
          </p:cNvSpPr>
          <p:nvPr/>
        </p:nvSpPr>
        <p:spPr bwMode="auto">
          <a:xfrm>
            <a:off x="5407026" y="2522935"/>
            <a:ext cx="2143536"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457200" indent="-457200">
              <a:lnSpc>
                <a:spcPct val="90000"/>
              </a:lnSpc>
              <a:spcAft>
                <a:spcPts val="1200"/>
              </a:spcAft>
              <a:buClr>
                <a:srgbClr val="FFFF00"/>
              </a:buClr>
              <a:buSzPct val="99000"/>
              <a:buFont typeface="Courier New" pitchFamily="49" charset="0"/>
              <a:buChar char="o"/>
              <a:defRPr sz="2000">
                <a:ea typeface="MS PGothic" pitchFamily="34" charset="-128"/>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defTabSz="457200" fontAlgn="base">
              <a:spcBef>
                <a:spcPct val="0"/>
              </a:spcBef>
              <a:spcAft>
                <a:spcPct val="0"/>
              </a:spcAft>
              <a:defRPr>
                <a:latin typeface="Calibri" pitchFamily="34" charset="0"/>
              </a:defRPr>
            </a:lvl6pPr>
            <a:lvl7pPr marL="2971800" indent="-228600" defTabSz="457200" fontAlgn="base">
              <a:spcBef>
                <a:spcPct val="0"/>
              </a:spcBef>
              <a:spcAft>
                <a:spcPct val="0"/>
              </a:spcAft>
              <a:defRPr>
                <a:latin typeface="Calibri" pitchFamily="34" charset="0"/>
              </a:defRPr>
            </a:lvl7pPr>
            <a:lvl8pPr marL="3429000" indent="-228600" defTabSz="457200" fontAlgn="base">
              <a:spcBef>
                <a:spcPct val="0"/>
              </a:spcBef>
              <a:spcAft>
                <a:spcPct val="0"/>
              </a:spcAft>
              <a:defRPr>
                <a:latin typeface="Calibri" pitchFamily="34" charset="0"/>
              </a:defRPr>
            </a:lvl8pPr>
            <a:lvl9pPr marL="3886200" indent="-228600" defTabSz="457200" fontAlgn="base">
              <a:spcBef>
                <a:spcPct val="0"/>
              </a:spcBef>
              <a:spcAft>
                <a:spcPct val="0"/>
              </a:spcAft>
              <a:defRPr>
                <a:latin typeface="Calibri" pitchFamily="34" charset="0"/>
              </a:defRPr>
            </a:lvl9pPr>
          </a:lstStyle>
          <a:p>
            <a:r>
              <a:rPr lang="en-US" altLang="en-US"/>
              <a:t>Pencurian</a:t>
            </a:r>
          </a:p>
          <a:p>
            <a:r>
              <a:rPr lang="en-US" altLang="en-US"/>
              <a:t>Penyuapan</a:t>
            </a:r>
          </a:p>
          <a:p>
            <a:r>
              <a:rPr lang="en-US" altLang="en-US"/>
              <a:t>Pekerja anak</a:t>
            </a:r>
            <a:endParaRPr lang="en-AU" altLang="en-US"/>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09924"/>
                                        </p:tgtEl>
                                        <p:attrNameLst>
                                          <p:attrName>style.visibility</p:attrName>
                                        </p:attrNameLst>
                                      </p:cBhvr>
                                      <p:to>
                                        <p:strVal val="visible"/>
                                      </p:to>
                                    </p:set>
                                    <p:animEffect transition="in" filter="strips(downRight)">
                                      <p:cBhvr>
                                        <p:cTn id="7" dur="1000"/>
                                        <p:tgtEl>
                                          <p:spTgt spid="209924"/>
                                        </p:tgtEl>
                                      </p:cBhvr>
                                    </p:animEffect>
                                  </p:childTnLst>
                                </p:cTn>
                              </p:par>
                            </p:childTnLst>
                          </p:cTn>
                        </p:par>
                        <p:par>
                          <p:cTn id="8" fill="hold" nodeType="afterGroup">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209925"/>
                                        </p:tgtEl>
                                        <p:attrNameLst>
                                          <p:attrName>style.visibility</p:attrName>
                                        </p:attrNameLst>
                                      </p:cBhvr>
                                      <p:to>
                                        <p:strVal val="visible"/>
                                      </p:to>
                                    </p:set>
                                    <p:animEffect transition="in" filter="strips(downRight)">
                                      <p:cBhvr>
                                        <p:cTn id="11" dur="1000"/>
                                        <p:tgtEl>
                                          <p:spTgt spid="209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4" grpId="0"/>
      <p:bldP spid="2099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635001" y="1146572"/>
            <a:ext cx="4056063" cy="3457575"/>
          </a:xfrm>
          <a:noFill/>
          <a:ln>
            <a:noFill/>
          </a:ln>
        </p:spPr>
        <p:txBody>
          <a:bodyPr lIns="91427" tIns="45713" rIns="91427" bIns="45713">
            <a:normAutofit lnSpcReduction="10000"/>
          </a:bodyPr>
          <a:lstStyle/>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Tingkat melek huruf nasional</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Tingkat inovasi</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Tingkat perubahan teknologi</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Jumlah pekerja terampil</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Stabilitas politik</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Hukum pertanggungjawaban produk</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Pembatasan ekspor</a:t>
            </a:r>
          </a:p>
          <a:p>
            <a:pPr marL="444500" indent="-444500" defTabSz="457200" fontAlgn="base">
              <a:lnSpc>
                <a:spcPct val="90000"/>
              </a:lnSpc>
              <a:spcBef>
                <a:spcPct val="0"/>
              </a:spcBef>
              <a:spcAft>
                <a:spcPts val="1200"/>
              </a:spcAft>
              <a:buClr>
                <a:srgbClr val="FFFF00"/>
              </a:buClr>
              <a:buSzPct val="99000"/>
              <a:buChar char="q"/>
            </a:pPr>
            <a:r>
              <a:rPr lang="en-US" altLang="en-US" sz="2000">
                <a:latin typeface="Arial" pitchFamily="34" charset="0"/>
                <a:cs typeface="Arial" pitchFamily="34" charset="0"/>
              </a:rPr>
              <a:t>Variasi dalam bahasa</a:t>
            </a:r>
          </a:p>
        </p:txBody>
      </p:sp>
      <p:sp>
        <p:nvSpPr>
          <p:cNvPr id="52225" name="Rectangle 2"/>
          <p:cNvSpPr>
            <a:spLocks noGrp="1" noChangeArrowheads="1"/>
          </p:cNvSpPr>
          <p:nvPr>
            <p:ph type="title"/>
          </p:nvPr>
        </p:nvSpPr>
        <p:spPr>
          <a:xfrm>
            <a:off x="685800" y="326231"/>
            <a:ext cx="7772400" cy="628650"/>
          </a:xfrm>
        </p:spPr>
        <p:txBody>
          <a:bodyPr>
            <a:normAutofit fontScale="90000"/>
          </a:bodyPr>
          <a:lstStyle/>
          <a:p>
            <a:r>
              <a:rPr lang="en-US" altLang="en-US" sz="4000" smtClean="0">
                <a:latin typeface="Arial" pitchFamily="34" charset="0"/>
                <a:cs typeface="Arial" pitchFamily="34" charset="0"/>
              </a:rPr>
              <a:t>Perusahaan mempertimbangkan</a:t>
            </a:r>
          </a:p>
        </p:txBody>
      </p:sp>
      <p:sp>
        <p:nvSpPr>
          <p:cNvPr id="211972" name="Rectangle 4"/>
          <p:cNvSpPr>
            <a:spLocks noChangeArrowheads="1"/>
          </p:cNvSpPr>
          <p:nvPr/>
        </p:nvSpPr>
        <p:spPr bwMode="auto">
          <a:xfrm>
            <a:off x="4962526" y="1146572"/>
            <a:ext cx="3609975"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99000"/>
              <a:buFont typeface="Wingdings" pitchFamily="2" charset="2"/>
              <a:buChar char="q"/>
            </a:pPr>
            <a:r>
              <a:rPr lang="en-US" altLang="en-US" sz="2000">
                <a:latin typeface="Arial" pitchFamily="34" charset="0"/>
              </a:rPr>
              <a:t>Etos kerja</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Tarif pajak</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Inflasi</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Ketersediaan bahan baku</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Suku bunga</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Populasi</a:t>
            </a:r>
          </a:p>
          <a:p>
            <a:pPr>
              <a:lnSpc>
                <a:spcPct val="90000"/>
              </a:lnSpc>
              <a:spcAft>
                <a:spcPts val="1200"/>
              </a:spcAft>
              <a:buClr>
                <a:srgbClr val="FFFF00"/>
              </a:buClr>
              <a:buSzPct val="99000"/>
              <a:buFont typeface="Wingdings" pitchFamily="2" charset="2"/>
              <a:buChar char="q"/>
            </a:pPr>
            <a:r>
              <a:rPr lang="en-US" altLang="en-US" sz="2000">
                <a:latin typeface="Arial" pitchFamily="34" charset="0"/>
              </a:rPr>
              <a:t>Jumlah mil dari jalan rayaPhone system</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11972"/>
                                        </p:tgtEl>
                                        <p:attrNameLst>
                                          <p:attrName>style.visibility</p:attrName>
                                        </p:attrNameLst>
                                      </p:cBhvr>
                                      <p:to>
                                        <p:strVal val="visible"/>
                                      </p:to>
                                    </p:set>
                                    <p:animEffect transition="in" filter="strips(downRight)">
                                      <p:cBhvr>
                                        <p:cTn id="7" dur="1000"/>
                                        <p:tgtEl>
                                          <p:spTgt spid="211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2"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85800" y="266700"/>
            <a:ext cx="7772400" cy="609600"/>
          </a:xfrm>
        </p:spPr>
        <p:txBody>
          <a:bodyPr/>
          <a:lstStyle/>
          <a:p>
            <a:r>
              <a:rPr lang="en-US" altLang="en-US" sz="3600" smtClean="0">
                <a:latin typeface="Arial" pitchFamily="34" charset="0"/>
                <a:cs typeface="Arial" pitchFamily="34" charset="0"/>
              </a:rPr>
              <a:t>Menyesuaikan Produk dan Parent</a:t>
            </a:r>
          </a:p>
        </p:txBody>
      </p:sp>
      <p:sp>
        <p:nvSpPr>
          <p:cNvPr id="214020" name="Rectangle 4"/>
          <p:cNvSpPr>
            <a:spLocks noChangeArrowheads="1"/>
          </p:cNvSpPr>
          <p:nvPr/>
        </p:nvSpPr>
        <p:spPr bwMode="auto">
          <a:xfrm>
            <a:off x="4884738" y="1096239"/>
            <a:ext cx="3733800" cy="290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tx1"/>
              </a:buClr>
              <a:buFontTx/>
              <a:buAutoNum type="arabicPeriod"/>
            </a:pPr>
            <a:r>
              <a:rPr lang="en-US" altLang="en-US" sz="1600">
                <a:latin typeface="Arial" pitchFamily="34" charset="0"/>
              </a:rPr>
              <a:t>Volkswagen</a:t>
            </a:r>
          </a:p>
          <a:p>
            <a:pPr>
              <a:lnSpc>
                <a:spcPct val="90000"/>
              </a:lnSpc>
              <a:spcAft>
                <a:spcPts val="1200"/>
              </a:spcAft>
              <a:buClr>
                <a:schemeClr val="tx1"/>
              </a:buClr>
              <a:buFontTx/>
              <a:buAutoNum type="arabicPeriod"/>
            </a:pPr>
            <a:r>
              <a:rPr lang="en-US" altLang="en-US" sz="1600">
                <a:latin typeface="Arial" pitchFamily="34" charset="0"/>
              </a:rPr>
              <a:t>Bridgestone</a:t>
            </a:r>
          </a:p>
          <a:p>
            <a:pPr>
              <a:lnSpc>
                <a:spcPct val="90000"/>
              </a:lnSpc>
              <a:spcAft>
                <a:spcPts val="1200"/>
              </a:spcAft>
              <a:buClr>
                <a:schemeClr val="tx1"/>
              </a:buClr>
              <a:buFontTx/>
              <a:buAutoNum type="arabicPeriod"/>
            </a:pPr>
            <a:r>
              <a:rPr lang="en-US" altLang="en-US" sz="1600">
                <a:latin typeface="Arial" pitchFamily="34" charset="0"/>
              </a:rPr>
              <a:t>Campbell Soup</a:t>
            </a:r>
          </a:p>
          <a:p>
            <a:pPr>
              <a:lnSpc>
                <a:spcPct val="90000"/>
              </a:lnSpc>
              <a:spcAft>
                <a:spcPts val="1200"/>
              </a:spcAft>
              <a:buClr>
                <a:schemeClr val="tx1"/>
              </a:buClr>
              <a:buFontTx/>
              <a:buAutoNum type="arabicPeriod"/>
            </a:pPr>
            <a:r>
              <a:rPr lang="en-US" altLang="en-US" sz="1600">
                <a:latin typeface="Arial" pitchFamily="34" charset="0"/>
              </a:rPr>
              <a:t>Tata Motors Limited</a:t>
            </a:r>
          </a:p>
          <a:p>
            <a:pPr>
              <a:lnSpc>
                <a:spcPct val="90000"/>
              </a:lnSpc>
              <a:spcAft>
                <a:spcPts val="1200"/>
              </a:spcAft>
              <a:buClr>
                <a:schemeClr val="tx1"/>
              </a:buClr>
              <a:buFontTx/>
              <a:buAutoNum type="arabicPeriod"/>
            </a:pPr>
            <a:r>
              <a:rPr lang="en-US" altLang="en-US" sz="1600">
                <a:latin typeface="Arial" pitchFamily="34" charset="0"/>
              </a:rPr>
              <a:t>Proctor and Gamble</a:t>
            </a:r>
          </a:p>
          <a:p>
            <a:pPr>
              <a:lnSpc>
                <a:spcPct val="90000"/>
              </a:lnSpc>
              <a:spcAft>
                <a:spcPts val="1200"/>
              </a:spcAft>
              <a:buClr>
                <a:schemeClr val="tx1"/>
              </a:buClr>
              <a:buFontTx/>
              <a:buAutoNum type="arabicPeriod"/>
            </a:pPr>
            <a:r>
              <a:rPr lang="en-US" altLang="en-US" sz="1600">
                <a:latin typeface="Arial" pitchFamily="34" charset="0"/>
              </a:rPr>
              <a:t>Nestlé</a:t>
            </a:r>
          </a:p>
          <a:p>
            <a:pPr>
              <a:lnSpc>
                <a:spcPct val="90000"/>
              </a:lnSpc>
              <a:spcAft>
                <a:spcPts val="1200"/>
              </a:spcAft>
              <a:buClr>
                <a:schemeClr val="tx1"/>
              </a:buClr>
              <a:buFontTx/>
              <a:buAutoNum type="arabicPeriod"/>
            </a:pPr>
            <a:r>
              <a:rPr lang="en-US" altLang="en-US" sz="1600">
                <a:latin typeface="Arial" pitchFamily="34" charset="0"/>
              </a:rPr>
              <a:t>Pillsbury</a:t>
            </a:r>
          </a:p>
          <a:p>
            <a:pPr>
              <a:lnSpc>
                <a:spcPct val="90000"/>
              </a:lnSpc>
              <a:spcAft>
                <a:spcPts val="1200"/>
              </a:spcAft>
              <a:buClr>
                <a:schemeClr val="tx1"/>
              </a:buClr>
              <a:buFontTx/>
              <a:buAutoNum type="arabicPeriod"/>
            </a:pPr>
            <a:r>
              <a:rPr lang="en-US" altLang="en-US" sz="1600">
                <a:latin typeface="Arial" pitchFamily="34" charset="0"/>
              </a:rPr>
              <a:t>Sony</a:t>
            </a:r>
          </a:p>
        </p:txBody>
      </p:sp>
      <p:sp>
        <p:nvSpPr>
          <p:cNvPr id="6" name="TextBox 5"/>
          <p:cNvSpPr txBox="1">
            <a:spLocks noChangeArrowheads="1"/>
          </p:cNvSpPr>
          <p:nvPr/>
        </p:nvSpPr>
        <p:spPr bwMode="auto">
          <a:xfrm>
            <a:off x="635000" y="993288"/>
            <a:ext cx="4394200" cy="302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defPPr>
              <a:defRPr lang="en-US"/>
            </a:defPPr>
            <a:lvl1pPr marL="444500" indent="-444500" defTabSz="836613">
              <a:lnSpc>
                <a:spcPct val="90000"/>
              </a:lnSpc>
              <a:spcAft>
                <a:spcPts val="1200"/>
              </a:spcAft>
              <a:buClr>
                <a:schemeClr val="tx1"/>
              </a:buClr>
              <a:buFontTx/>
              <a:buAutoNum type="arabicPeriod"/>
              <a:defRPr sz="1600"/>
            </a:lvl1pPr>
            <a:lvl2pPr marL="742950" indent="-285750" defTabSz="836613">
              <a:defRPr>
                <a:latin typeface="Calibri" pitchFamily="34" charset="0"/>
              </a:defRPr>
            </a:lvl2pPr>
            <a:lvl3pPr marL="1143000" indent="-228600" defTabSz="836613">
              <a:defRPr>
                <a:latin typeface="Calibri" pitchFamily="34" charset="0"/>
              </a:defRPr>
            </a:lvl3pPr>
            <a:lvl4pPr marL="1600200" indent="-228600" defTabSz="836613">
              <a:defRPr>
                <a:latin typeface="Calibri" pitchFamily="34" charset="0"/>
              </a:defRPr>
            </a:lvl4pPr>
            <a:lvl5pPr marL="2057400" indent="-228600" defTabSz="836613">
              <a:defRPr>
                <a:latin typeface="Calibri" pitchFamily="34" charset="0"/>
              </a:defRPr>
            </a:lvl5pPr>
            <a:lvl6pPr marL="2514600" indent="-228600" defTabSz="836613" fontAlgn="base">
              <a:spcBef>
                <a:spcPct val="0"/>
              </a:spcBef>
              <a:spcAft>
                <a:spcPct val="0"/>
              </a:spcAft>
              <a:defRPr>
                <a:latin typeface="Calibri" pitchFamily="34" charset="0"/>
              </a:defRPr>
            </a:lvl6pPr>
            <a:lvl7pPr marL="2971800" indent="-228600" defTabSz="836613" fontAlgn="base">
              <a:spcBef>
                <a:spcPct val="0"/>
              </a:spcBef>
              <a:spcAft>
                <a:spcPct val="0"/>
              </a:spcAft>
              <a:defRPr>
                <a:latin typeface="Calibri" pitchFamily="34" charset="0"/>
              </a:defRPr>
            </a:lvl7pPr>
            <a:lvl8pPr marL="3429000" indent="-228600" defTabSz="836613" fontAlgn="base">
              <a:spcBef>
                <a:spcPct val="0"/>
              </a:spcBef>
              <a:spcAft>
                <a:spcPct val="0"/>
              </a:spcAft>
              <a:defRPr>
                <a:latin typeface="Calibri" pitchFamily="34" charset="0"/>
              </a:defRPr>
            </a:lvl8pPr>
            <a:lvl9pPr marL="3886200" indent="-228600" defTabSz="836613" fontAlgn="base">
              <a:spcBef>
                <a:spcPct val="0"/>
              </a:spcBef>
              <a:spcAft>
                <a:spcPct val="0"/>
              </a:spcAft>
              <a:defRPr>
                <a:latin typeface="Calibri" pitchFamily="34" charset="0"/>
              </a:defRPr>
            </a:lvl9pPr>
          </a:lstStyle>
          <a:p>
            <a:r>
              <a:rPr lang="en-US" altLang="en-US" sz="1800"/>
              <a:t>Braun Household Appliances</a:t>
            </a:r>
          </a:p>
          <a:p>
            <a:r>
              <a:rPr lang="en-US" altLang="en-US" sz="1800"/>
              <a:t>Firestone Tires</a:t>
            </a:r>
          </a:p>
          <a:p>
            <a:r>
              <a:rPr lang="en-US" altLang="en-US" sz="1800"/>
              <a:t>Godiva Chocolate</a:t>
            </a:r>
          </a:p>
          <a:p>
            <a:r>
              <a:rPr lang="en-US" altLang="en-US" sz="1800"/>
              <a:t>Haagen-Dazs Ice Cream</a:t>
            </a:r>
          </a:p>
          <a:p>
            <a:r>
              <a:rPr lang="en-US" altLang="en-US" sz="1800"/>
              <a:t>Jaguar Autos</a:t>
            </a:r>
          </a:p>
          <a:p>
            <a:r>
              <a:rPr lang="en-US" altLang="en-US" sz="1800"/>
              <a:t>MGM Movies</a:t>
            </a:r>
          </a:p>
          <a:p>
            <a:r>
              <a:rPr lang="en-US" altLang="en-US" sz="1800"/>
              <a:t>Lamborghini Autos</a:t>
            </a:r>
          </a:p>
          <a:p>
            <a:r>
              <a:rPr lang="en-US" altLang="en-US" sz="1800"/>
              <a:t>Alpo Petfoods</a:t>
            </a:r>
          </a:p>
        </p:txBody>
      </p:sp>
      <p:grpSp>
        <p:nvGrpSpPr>
          <p:cNvPr id="7" name="Group 6"/>
          <p:cNvGrpSpPr/>
          <p:nvPr/>
        </p:nvGrpSpPr>
        <p:grpSpPr>
          <a:xfrm>
            <a:off x="3096420" y="1085851"/>
            <a:ext cx="1754187" cy="2876550"/>
            <a:chOff x="3249613" y="1339454"/>
            <a:chExt cx="1754187" cy="2876550"/>
          </a:xfrm>
        </p:grpSpPr>
        <p:sp>
          <p:nvSpPr>
            <p:cNvPr id="8" name="Line 5"/>
            <p:cNvSpPr>
              <a:spLocks noChangeShapeType="1"/>
            </p:cNvSpPr>
            <p:nvPr/>
          </p:nvSpPr>
          <p:spPr bwMode="auto">
            <a:xfrm>
              <a:off x="3556000" y="1339454"/>
              <a:ext cx="1365250" cy="1545431"/>
            </a:xfrm>
            <a:prstGeom prst="line">
              <a:avLst/>
            </a:prstGeom>
            <a:ln>
              <a:headEnd/>
              <a:tailEnd type="triangle" w="sm" len="sm"/>
            </a:ln>
            <a:extLst/>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9" name="Line 6"/>
            <p:cNvSpPr>
              <a:spLocks noChangeShapeType="1"/>
            </p:cNvSpPr>
            <p:nvPr/>
          </p:nvSpPr>
          <p:spPr bwMode="auto">
            <a:xfrm flipV="1">
              <a:off x="3249613" y="2545557"/>
              <a:ext cx="1712912" cy="632222"/>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0" name="Line 7"/>
            <p:cNvSpPr>
              <a:spLocks noChangeShapeType="1"/>
            </p:cNvSpPr>
            <p:nvPr/>
          </p:nvSpPr>
          <p:spPr bwMode="auto">
            <a:xfrm>
              <a:off x="3494088" y="1858566"/>
              <a:ext cx="1509712" cy="54769"/>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1" name="Line 8"/>
            <p:cNvSpPr>
              <a:spLocks noChangeShapeType="1"/>
            </p:cNvSpPr>
            <p:nvPr/>
          </p:nvSpPr>
          <p:spPr bwMode="auto">
            <a:xfrm flipV="1">
              <a:off x="3913189" y="2206229"/>
              <a:ext cx="1074737" cy="11906"/>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2" name="Freeform 9"/>
            <p:cNvSpPr>
              <a:spLocks/>
            </p:cNvSpPr>
            <p:nvPr/>
          </p:nvSpPr>
          <p:spPr bwMode="auto">
            <a:xfrm>
              <a:off x="3590925" y="1534716"/>
              <a:ext cx="1373188" cy="2243138"/>
            </a:xfrm>
            <a:custGeom>
              <a:avLst/>
              <a:gdLst>
                <a:gd name="T0" fmla="*/ 0 w 865"/>
                <a:gd name="T1" fmla="*/ 2990850 h 1884"/>
                <a:gd name="T2" fmla="*/ 995363 w 865"/>
                <a:gd name="T3" fmla="*/ 231775 h 1884"/>
                <a:gd name="T4" fmla="*/ 1373188 w 865"/>
                <a:gd name="T5" fmla="*/ 0 h 1884"/>
                <a:gd name="T6" fmla="*/ 0 60000 65536"/>
                <a:gd name="T7" fmla="*/ 0 60000 65536"/>
                <a:gd name="T8" fmla="*/ 0 60000 65536"/>
                <a:gd name="T9" fmla="*/ 0 w 865"/>
                <a:gd name="T10" fmla="*/ 0 h 1884"/>
                <a:gd name="T11" fmla="*/ 865 w 865"/>
                <a:gd name="T12" fmla="*/ 1884 h 1884"/>
              </a:gdLst>
              <a:ahLst/>
              <a:cxnLst>
                <a:cxn ang="T6">
                  <a:pos x="T0" y="T1"/>
                </a:cxn>
                <a:cxn ang="T7">
                  <a:pos x="T2" y="T3"/>
                </a:cxn>
                <a:cxn ang="T8">
                  <a:pos x="T4" y="T5"/>
                </a:cxn>
              </a:cxnLst>
              <a:rect l="T9" t="T10" r="T11" b="T12"/>
              <a:pathLst>
                <a:path w="865" h="1884">
                  <a:moveTo>
                    <a:pt x="0" y="1884"/>
                  </a:moveTo>
                  <a:lnTo>
                    <a:pt x="627" y="146"/>
                  </a:lnTo>
                  <a:lnTo>
                    <a:pt x="865" y="0"/>
                  </a:lnTo>
                </a:path>
              </a:pathLst>
            </a:custGeom>
            <a:ln>
              <a:headEnd type="none" w="med" len="me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3" name="Line 10"/>
            <p:cNvSpPr>
              <a:spLocks noChangeShapeType="1"/>
            </p:cNvSpPr>
            <p:nvPr/>
          </p:nvSpPr>
          <p:spPr bwMode="auto">
            <a:xfrm>
              <a:off x="3621088" y="2682478"/>
              <a:ext cx="1262062" cy="957263"/>
            </a:xfrm>
            <a:prstGeom prst="line">
              <a:avLst/>
            </a:prstGeom>
            <a:ln>
              <a:headEnd/>
              <a:tailEnd type="triangle" w="sm" len="sm"/>
            </a:ln>
            <a:extLst/>
          </p:spPr>
          <p:style>
            <a:lnRef idx="3">
              <a:schemeClr val="accent2"/>
            </a:lnRef>
            <a:fillRef idx="0">
              <a:schemeClr val="accent2"/>
            </a:fillRef>
            <a:effectRef idx="2">
              <a:schemeClr val="accent2"/>
            </a:effectRef>
            <a:fontRef idx="minor">
              <a:schemeClr val="tx1"/>
            </a:fontRef>
          </p:style>
          <p:txBody>
            <a:bodyPr/>
            <a:lstStyle/>
            <a:p>
              <a:endParaRPr lang="en-US"/>
            </a:p>
          </p:txBody>
        </p:sp>
        <p:sp>
          <p:nvSpPr>
            <p:cNvPr id="14" name="Freeform 11"/>
            <p:cNvSpPr>
              <a:spLocks/>
            </p:cNvSpPr>
            <p:nvPr/>
          </p:nvSpPr>
          <p:spPr bwMode="auto">
            <a:xfrm>
              <a:off x="3443289" y="3324225"/>
              <a:ext cx="1539875" cy="891779"/>
            </a:xfrm>
            <a:custGeom>
              <a:avLst/>
              <a:gdLst>
                <a:gd name="T0" fmla="*/ 0 w 970"/>
                <a:gd name="T1" fmla="*/ 1189038 h 749"/>
                <a:gd name="T2" fmla="*/ 649288 w 970"/>
                <a:gd name="T3" fmla="*/ 995363 h 749"/>
                <a:gd name="T4" fmla="*/ 968375 w 970"/>
                <a:gd name="T5" fmla="*/ 96838 h 749"/>
                <a:gd name="T6" fmla="*/ 1539875 w 970"/>
                <a:gd name="T7" fmla="*/ 0 h 749"/>
                <a:gd name="T8" fmla="*/ 0 60000 65536"/>
                <a:gd name="T9" fmla="*/ 0 60000 65536"/>
                <a:gd name="T10" fmla="*/ 0 60000 65536"/>
                <a:gd name="T11" fmla="*/ 0 60000 65536"/>
                <a:gd name="T12" fmla="*/ 0 w 970"/>
                <a:gd name="T13" fmla="*/ 0 h 749"/>
                <a:gd name="T14" fmla="*/ 970 w 970"/>
                <a:gd name="T15" fmla="*/ 749 h 749"/>
              </a:gdLst>
              <a:ahLst/>
              <a:cxnLst>
                <a:cxn ang="T8">
                  <a:pos x="T0" y="T1"/>
                </a:cxn>
                <a:cxn ang="T9">
                  <a:pos x="T2" y="T3"/>
                </a:cxn>
                <a:cxn ang="T10">
                  <a:pos x="T4" y="T5"/>
                </a:cxn>
                <a:cxn ang="T11">
                  <a:pos x="T6" y="T7"/>
                </a:cxn>
              </a:cxnLst>
              <a:rect l="T12" t="T13" r="T14" b="T15"/>
              <a:pathLst>
                <a:path w="970" h="749">
                  <a:moveTo>
                    <a:pt x="0" y="749"/>
                  </a:moveTo>
                  <a:lnTo>
                    <a:pt x="409" y="627"/>
                  </a:lnTo>
                  <a:lnTo>
                    <a:pt x="610" y="61"/>
                  </a:lnTo>
                  <a:lnTo>
                    <a:pt x="970" y="0"/>
                  </a:lnTo>
                </a:path>
              </a:pathLst>
            </a:custGeom>
            <a:ln>
              <a:headEnd type="none" w="med" len="me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sp>
          <p:nvSpPr>
            <p:cNvPr id="15" name="Line 12"/>
            <p:cNvSpPr>
              <a:spLocks noChangeShapeType="1"/>
            </p:cNvSpPr>
            <p:nvPr/>
          </p:nvSpPr>
          <p:spPr bwMode="auto">
            <a:xfrm>
              <a:off x="3254375" y="3507581"/>
              <a:ext cx="1682750" cy="467916"/>
            </a:xfrm>
            <a:prstGeom prst="line">
              <a:avLst/>
            </a:prstGeom>
            <a:ln>
              <a:headEnd/>
              <a:tailEnd type="triangle" w="sm" len="sm"/>
            </a:ln>
            <a:extLst/>
          </p:spPr>
          <p:style>
            <a:lnRef idx="3">
              <a:schemeClr val="accent1"/>
            </a:lnRef>
            <a:fillRef idx="0">
              <a:schemeClr val="accent1"/>
            </a:fillRef>
            <a:effectRef idx="2">
              <a:schemeClr val="accent1"/>
            </a:effectRef>
            <a:fontRef idx="minor">
              <a:schemeClr val="tx1"/>
            </a:fontRef>
          </p:style>
          <p:txBody>
            <a:bodyPr/>
            <a:lstStyle/>
            <a:p>
              <a:endParaRPr lang="en-US"/>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14020"/>
                                        </p:tgtEl>
                                        <p:attrNameLst>
                                          <p:attrName>style.visibility</p:attrName>
                                        </p:attrNameLst>
                                      </p:cBhvr>
                                      <p:to>
                                        <p:strVal val="visible"/>
                                      </p:to>
                                    </p:set>
                                    <p:animEffect transition="in" filter="strips(downRight)">
                                      <p:cBhvr>
                                        <p:cTn id="11" dur="1000"/>
                                        <p:tgtEl>
                                          <p:spTgt spid="214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0"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85800" y="333375"/>
            <a:ext cx="7772400" cy="647700"/>
          </a:xfrm>
        </p:spPr>
        <p:txBody>
          <a:bodyPr/>
          <a:lstStyle/>
          <a:p>
            <a:r>
              <a:rPr lang="en-US" altLang="en-US" smtClean="0">
                <a:latin typeface="Arial" pitchFamily="34" charset="0"/>
                <a:cs typeface="Arial" pitchFamily="34" charset="0"/>
              </a:rPr>
              <a:t>Match Product &amp; Country</a:t>
            </a:r>
          </a:p>
        </p:txBody>
      </p:sp>
      <p:sp>
        <p:nvSpPr>
          <p:cNvPr id="218116" name="Rectangle 4"/>
          <p:cNvSpPr>
            <a:spLocks noChangeArrowheads="1"/>
          </p:cNvSpPr>
          <p:nvPr/>
        </p:nvSpPr>
        <p:spPr bwMode="auto">
          <a:xfrm>
            <a:off x="5102225" y="1419472"/>
            <a:ext cx="3048000" cy="208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88938" indent="-388938">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Arial" pitchFamily="34" charset="0"/>
              <a:buAutoNum type="arabicPeriod"/>
            </a:pPr>
            <a:r>
              <a:rPr lang="en-US" altLang="en-US" sz="2400">
                <a:latin typeface="Arial" pitchFamily="34" charset="0"/>
              </a:rPr>
              <a:t>Great Britain</a:t>
            </a:r>
          </a:p>
          <a:p>
            <a:pPr>
              <a:lnSpc>
                <a:spcPct val="90000"/>
              </a:lnSpc>
              <a:spcAft>
                <a:spcPct val="40000"/>
              </a:spcAft>
              <a:buClr>
                <a:schemeClr val="tx1"/>
              </a:buClr>
              <a:buFont typeface="Arial" pitchFamily="34" charset="0"/>
              <a:buAutoNum type="arabicPeriod"/>
            </a:pPr>
            <a:r>
              <a:rPr lang="en-US" altLang="en-US" sz="2400">
                <a:latin typeface="Arial" pitchFamily="34" charset="0"/>
              </a:rPr>
              <a:t>Germany</a:t>
            </a:r>
          </a:p>
          <a:p>
            <a:pPr>
              <a:lnSpc>
                <a:spcPct val="90000"/>
              </a:lnSpc>
              <a:spcAft>
                <a:spcPct val="40000"/>
              </a:spcAft>
              <a:buClr>
                <a:schemeClr val="tx1"/>
              </a:buClr>
              <a:buFont typeface="Arial" pitchFamily="34" charset="0"/>
              <a:buAutoNum type="arabicPeriod"/>
            </a:pPr>
            <a:r>
              <a:rPr lang="en-US" altLang="en-US" sz="2400">
                <a:latin typeface="Arial" pitchFamily="34" charset="0"/>
              </a:rPr>
              <a:t>Japan</a:t>
            </a:r>
          </a:p>
          <a:p>
            <a:pPr>
              <a:lnSpc>
                <a:spcPct val="90000"/>
              </a:lnSpc>
              <a:spcAft>
                <a:spcPct val="40000"/>
              </a:spcAft>
              <a:buClr>
                <a:schemeClr val="tx1"/>
              </a:buClr>
              <a:buFont typeface="Arial" pitchFamily="34" charset="0"/>
              <a:buAutoNum type="arabicPeriod"/>
            </a:pPr>
            <a:r>
              <a:rPr lang="en-US" altLang="en-US" sz="2400">
                <a:latin typeface="Arial" pitchFamily="34" charset="0"/>
              </a:rPr>
              <a:t>United States</a:t>
            </a:r>
          </a:p>
          <a:p>
            <a:pPr>
              <a:lnSpc>
                <a:spcPct val="90000"/>
              </a:lnSpc>
              <a:spcAft>
                <a:spcPct val="40000"/>
              </a:spcAft>
              <a:buClr>
                <a:schemeClr val="tx1"/>
              </a:buClr>
              <a:buFont typeface="Arial" pitchFamily="34" charset="0"/>
              <a:buAutoNum type="arabicPeriod"/>
            </a:pPr>
            <a:r>
              <a:rPr lang="en-US" altLang="en-US" sz="2400">
                <a:latin typeface="Arial" pitchFamily="34" charset="0"/>
              </a:rPr>
              <a:t>Switzerland</a:t>
            </a:r>
          </a:p>
          <a:p>
            <a:pPr>
              <a:lnSpc>
                <a:spcPct val="90000"/>
              </a:lnSpc>
              <a:spcAft>
                <a:spcPct val="40000"/>
              </a:spcAft>
              <a:buClr>
                <a:schemeClr val="tx1"/>
              </a:buClr>
              <a:buFont typeface="Arial" pitchFamily="34" charset="0"/>
              <a:buAutoNum type="arabicPeriod"/>
            </a:pPr>
            <a:r>
              <a:rPr lang="en-US" altLang="en-US" sz="2400">
                <a:latin typeface="Arial" pitchFamily="34" charset="0"/>
              </a:rPr>
              <a:t>India</a:t>
            </a:r>
          </a:p>
        </p:txBody>
      </p:sp>
      <p:sp>
        <p:nvSpPr>
          <p:cNvPr id="6" name="TextBox 5"/>
          <p:cNvSpPr txBox="1">
            <a:spLocks noChangeArrowheads="1"/>
          </p:cNvSpPr>
          <p:nvPr/>
        </p:nvSpPr>
        <p:spPr bwMode="auto">
          <a:xfrm>
            <a:off x="635000" y="1085851"/>
            <a:ext cx="36703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indent="-449263"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Braun Household Appliances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Firestone Tires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Godiva Chocolate</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Haagen-Dazs Ice Cream</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Jaguar Autos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MGM Movies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Lamborghini Autos</a:t>
            </a:r>
          </a:p>
          <a:p>
            <a:pPr>
              <a:lnSpc>
                <a:spcPct val="90000"/>
              </a:lnSpc>
              <a:spcAft>
                <a:spcPts val="1200"/>
              </a:spcAft>
              <a:buClr>
                <a:schemeClr val="accent1"/>
              </a:buClr>
              <a:buSzPct val="60000"/>
              <a:buFont typeface="Wingdings" pitchFamily="2" charset="2"/>
              <a:buChar char="q"/>
            </a:pPr>
            <a:r>
              <a:rPr lang="en-US" altLang="en-US" sz="2000">
                <a:latin typeface="Arial" pitchFamily="34" charset="0"/>
              </a:rPr>
              <a:t>Alpo Petfoods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18116"/>
                                        </p:tgtEl>
                                        <p:attrNameLst>
                                          <p:attrName>style.visibility</p:attrName>
                                        </p:attrNameLst>
                                      </p:cBhvr>
                                      <p:to>
                                        <p:strVal val="visible"/>
                                      </p:to>
                                    </p:set>
                                    <p:animEffect transition="in" filter="strips(downRight)">
                                      <p:cBhvr>
                                        <p:cTn id="11" dur="1000"/>
                                        <p:tgtEl>
                                          <p:spTgt spid="218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6" grpId="0" autoUpdateAnimBg="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685800" y="333375"/>
            <a:ext cx="7772400" cy="647700"/>
          </a:xfrm>
        </p:spPr>
        <p:txBody>
          <a:bodyPr/>
          <a:lstStyle/>
          <a:p>
            <a:r>
              <a:rPr lang="en-US" altLang="en-US" smtClean="0">
                <a:latin typeface="Arial" pitchFamily="34" charset="0"/>
                <a:cs typeface="Arial" pitchFamily="34" charset="0"/>
              </a:rPr>
              <a:t>Match Product &amp; Country</a:t>
            </a:r>
          </a:p>
        </p:txBody>
      </p:sp>
      <p:sp>
        <p:nvSpPr>
          <p:cNvPr id="60418" name="Rectangle 4"/>
          <p:cNvSpPr>
            <a:spLocks noChangeArrowheads="1"/>
          </p:cNvSpPr>
          <p:nvPr/>
        </p:nvSpPr>
        <p:spPr bwMode="auto">
          <a:xfrm>
            <a:off x="5299841" y="2177653"/>
            <a:ext cx="3048000" cy="210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88938" indent="-388938">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chemeClr val="tx1"/>
              </a:buClr>
              <a:buFont typeface="Arial" pitchFamily="34" charset="0"/>
              <a:buAutoNum type="arabicPeriod"/>
            </a:pPr>
            <a:r>
              <a:rPr lang="en-US" altLang="en-US" sz="2400">
                <a:latin typeface="Arial" pitchFamily="34" charset="0"/>
              </a:rPr>
              <a:t>Great Britain</a:t>
            </a:r>
          </a:p>
          <a:p>
            <a:pPr>
              <a:lnSpc>
                <a:spcPct val="90000"/>
              </a:lnSpc>
              <a:spcAft>
                <a:spcPct val="40000"/>
              </a:spcAft>
              <a:buClr>
                <a:schemeClr val="tx1"/>
              </a:buClr>
              <a:buFont typeface="Arial" pitchFamily="34" charset="0"/>
              <a:buAutoNum type="arabicPeriod"/>
            </a:pPr>
            <a:r>
              <a:rPr lang="en-US" altLang="en-US" sz="2400">
                <a:latin typeface="Arial" pitchFamily="34" charset="0"/>
              </a:rPr>
              <a:t>Germany</a:t>
            </a:r>
          </a:p>
          <a:p>
            <a:pPr>
              <a:lnSpc>
                <a:spcPct val="90000"/>
              </a:lnSpc>
              <a:spcAft>
                <a:spcPct val="40000"/>
              </a:spcAft>
              <a:buClr>
                <a:schemeClr val="tx1"/>
              </a:buClr>
              <a:buFont typeface="Arial" pitchFamily="34" charset="0"/>
              <a:buAutoNum type="arabicPeriod"/>
            </a:pPr>
            <a:r>
              <a:rPr lang="en-US" altLang="en-US" sz="2400">
                <a:latin typeface="Arial" pitchFamily="34" charset="0"/>
              </a:rPr>
              <a:t>Japan</a:t>
            </a:r>
          </a:p>
          <a:p>
            <a:pPr>
              <a:lnSpc>
                <a:spcPct val="90000"/>
              </a:lnSpc>
              <a:spcAft>
                <a:spcPct val="40000"/>
              </a:spcAft>
              <a:buClr>
                <a:schemeClr val="tx1"/>
              </a:buClr>
              <a:buFont typeface="Arial" pitchFamily="34" charset="0"/>
              <a:buAutoNum type="arabicPeriod"/>
            </a:pPr>
            <a:r>
              <a:rPr lang="en-US" altLang="en-US" sz="2400">
                <a:latin typeface="Arial" pitchFamily="34" charset="0"/>
              </a:rPr>
              <a:t>United States</a:t>
            </a:r>
          </a:p>
          <a:p>
            <a:pPr>
              <a:lnSpc>
                <a:spcPct val="90000"/>
              </a:lnSpc>
              <a:spcAft>
                <a:spcPct val="40000"/>
              </a:spcAft>
              <a:buClr>
                <a:schemeClr val="tx1"/>
              </a:buClr>
              <a:buFont typeface="Arial" pitchFamily="34" charset="0"/>
              <a:buAutoNum type="arabicPeriod"/>
            </a:pPr>
            <a:r>
              <a:rPr lang="en-US" altLang="en-US" sz="2400">
                <a:latin typeface="Arial" pitchFamily="34" charset="0"/>
              </a:rPr>
              <a:t>Switzerland</a:t>
            </a:r>
          </a:p>
          <a:p>
            <a:pPr>
              <a:lnSpc>
                <a:spcPct val="90000"/>
              </a:lnSpc>
              <a:spcAft>
                <a:spcPct val="40000"/>
              </a:spcAft>
              <a:buClr>
                <a:schemeClr val="tx1"/>
              </a:buClr>
              <a:buFont typeface="Arial" pitchFamily="34" charset="0"/>
              <a:buAutoNum type="arabicPeriod"/>
            </a:pPr>
            <a:r>
              <a:rPr lang="en-US" altLang="en-US" sz="2400">
                <a:latin typeface="Arial" pitchFamily="34" charset="0"/>
              </a:rPr>
              <a:t>India</a:t>
            </a:r>
          </a:p>
        </p:txBody>
      </p:sp>
      <p:sp>
        <p:nvSpPr>
          <p:cNvPr id="60419" name="Line 5"/>
          <p:cNvSpPr>
            <a:spLocks noChangeShapeType="1"/>
          </p:cNvSpPr>
          <p:nvPr/>
        </p:nvSpPr>
        <p:spPr bwMode="auto">
          <a:xfrm>
            <a:off x="3600451" y="1479948"/>
            <a:ext cx="1535113" cy="1425178"/>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0" name="Line 6"/>
          <p:cNvSpPr>
            <a:spLocks noChangeShapeType="1"/>
          </p:cNvSpPr>
          <p:nvPr/>
        </p:nvSpPr>
        <p:spPr bwMode="auto">
          <a:xfrm>
            <a:off x="3460751" y="1930004"/>
            <a:ext cx="1687513" cy="707231"/>
          </a:xfrm>
          <a:prstGeom prst="line">
            <a:avLst/>
          </a:prstGeom>
          <a:noFill/>
          <a:ln w="57150">
            <a:solidFill>
              <a:srgbClr val="BF092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1" name="Freeform 7"/>
          <p:cNvSpPr>
            <a:spLocks/>
          </p:cNvSpPr>
          <p:nvPr/>
        </p:nvSpPr>
        <p:spPr bwMode="auto">
          <a:xfrm>
            <a:off x="3670301" y="2314575"/>
            <a:ext cx="1438275" cy="1483519"/>
          </a:xfrm>
          <a:custGeom>
            <a:avLst/>
            <a:gdLst>
              <a:gd name="T0" fmla="*/ 0 w 906"/>
              <a:gd name="T1" fmla="*/ 1978025 h 1206"/>
              <a:gd name="T2" fmla="*/ 858838 w 906"/>
              <a:gd name="T3" fmla="*/ 270625 h 1206"/>
              <a:gd name="T4" fmla="*/ 1438275 w 906"/>
              <a:gd name="T5" fmla="*/ 0 h 1206"/>
              <a:gd name="T6" fmla="*/ 0 60000 65536"/>
              <a:gd name="T7" fmla="*/ 0 60000 65536"/>
              <a:gd name="T8" fmla="*/ 0 60000 65536"/>
              <a:gd name="T9" fmla="*/ 0 w 906"/>
              <a:gd name="T10" fmla="*/ 0 h 1206"/>
              <a:gd name="T11" fmla="*/ 906 w 906"/>
              <a:gd name="T12" fmla="*/ 1206 h 1206"/>
            </a:gdLst>
            <a:ahLst/>
            <a:cxnLst>
              <a:cxn ang="T6">
                <a:pos x="T0" y="T1"/>
              </a:cxn>
              <a:cxn ang="T7">
                <a:pos x="T2" y="T3"/>
              </a:cxn>
              <a:cxn ang="T8">
                <a:pos x="T4" y="T5"/>
              </a:cxn>
            </a:cxnLst>
            <a:rect l="T9" t="T10" r="T11" b="T12"/>
            <a:pathLst>
              <a:path w="906" h="1206">
                <a:moveTo>
                  <a:pt x="0" y="1206"/>
                </a:moveTo>
                <a:lnTo>
                  <a:pt x="541" y="165"/>
                </a:lnTo>
                <a:lnTo>
                  <a:pt x="906" y="0"/>
                </a:lnTo>
              </a:path>
            </a:pathLst>
          </a:custGeom>
          <a:noFill/>
          <a:ln w="57150">
            <a:solidFill>
              <a:schemeClr val="hlink"/>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22" name="Freeform 8"/>
          <p:cNvSpPr>
            <a:spLocks/>
          </p:cNvSpPr>
          <p:nvPr/>
        </p:nvSpPr>
        <p:spPr bwMode="auto">
          <a:xfrm>
            <a:off x="3162300" y="2705100"/>
            <a:ext cx="1943100" cy="871538"/>
          </a:xfrm>
          <a:custGeom>
            <a:avLst/>
            <a:gdLst>
              <a:gd name="T0" fmla="*/ 0 w 1344"/>
              <a:gd name="T1" fmla="*/ 1162050 h 700"/>
              <a:gd name="T2" fmla="*/ 533485 w 1344"/>
              <a:gd name="T3" fmla="*/ 469800 h 700"/>
              <a:gd name="T4" fmla="*/ 1943100 w 1344"/>
              <a:gd name="T5" fmla="*/ 0 h 700"/>
              <a:gd name="T6" fmla="*/ 0 60000 65536"/>
              <a:gd name="T7" fmla="*/ 0 60000 65536"/>
              <a:gd name="T8" fmla="*/ 0 60000 65536"/>
              <a:gd name="T9" fmla="*/ 0 w 1344"/>
              <a:gd name="T10" fmla="*/ 0 h 700"/>
              <a:gd name="T11" fmla="*/ 1344 w 1344"/>
              <a:gd name="T12" fmla="*/ 700 h 700"/>
            </a:gdLst>
            <a:ahLst/>
            <a:cxnLst>
              <a:cxn ang="T6">
                <a:pos x="T0" y="T1"/>
              </a:cxn>
              <a:cxn ang="T7">
                <a:pos x="T2" y="T3"/>
              </a:cxn>
              <a:cxn ang="T8">
                <a:pos x="T4" y="T5"/>
              </a:cxn>
            </a:cxnLst>
            <a:rect l="T9" t="T10" r="T11" b="T12"/>
            <a:pathLst>
              <a:path w="1344" h="700">
                <a:moveTo>
                  <a:pt x="0" y="700"/>
                </a:moveTo>
                <a:lnTo>
                  <a:pt x="369" y="283"/>
                </a:lnTo>
                <a:lnTo>
                  <a:pt x="1344" y="0"/>
                </a:lnTo>
              </a:path>
            </a:pathLst>
          </a:custGeom>
          <a:noFill/>
          <a:ln w="57150">
            <a:solidFill>
              <a:srgbClr val="BF0922"/>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23" name="Line 9"/>
          <p:cNvSpPr>
            <a:spLocks noChangeShapeType="1"/>
          </p:cNvSpPr>
          <p:nvPr/>
        </p:nvSpPr>
        <p:spPr bwMode="auto">
          <a:xfrm>
            <a:off x="3208339" y="3231356"/>
            <a:ext cx="1870075" cy="486966"/>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4" name="Line 10"/>
          <p:cNvSpPr>
            <a:spLocks noChangeShapeType="1"/>
          </p:cNvSpPr>
          <p:nvPr/>
        </p:nvSpPr>
        <p:spPr bwMode="auto">
          <a:xfrm>
            <a:off x="3575051" y="2790825"/>
            <a:ext cx="1497013" cy="233363"/>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5" name="Line 11"/>
          <p:cNvSpPr>
            <a:spLocks noChangeShapeType="1"/>
          </p:cNvSpPr>
          <p:nvPr/>
        </p:nvSpPr>
        <p:spPr bwMode="auto">
          <a:xfrm>
            <a:off x="3790950" y="2376488"/>
            <a:ext cx="1258888" cy="573881"/>
          </a:xfrm>
          <a:prstGeom prst="line">
            <a:avLst/>
          </a:prstGeom>
          <a:noFill/>
          <a:ln w="57150">
            <a:solidFill>
              <a:schemeClr val="tx2"/>
            </a:solidFill>
            <a:round/>
            <a:headEnd/>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60426" name="Freeform 12"/>
          <p:cNvSpPr>
            <a:spLocks/>
          </p:cNvSpPr>
          <p:nvPr/>
        </p:nvSpPr>
        <p:spPr bwMode="auto">
          <a:xfrm>
            <a:off x="3535363" y="3429001"/>
            <a:ext cx="1592262" cy="879872"/>
          </a:xfrm>
          <a:custGeom>
            <a:avLst/>
            <a:gdLst>
              <a:gd name="T0" fmla="*/ 0 w 1171"/>
              <a:gd name="T1" fmla="*/ 1173163 h 723"/>
              <a:gd name="T2" fmla="*/ 836243 w 1171"/>
              <a:gd name="T3" fmla="*/ 804825 h 723"/>
              <a:gd name="T4" fmla="*/ 1592262 w 1171"/>
              <a:gd name="T5" fmla="*/ 0 h 723"/>
              <a:gd name="T6" fmla="*/ 0 60000 65536"/>
              <a:gd name="T7" fmla="*/ 0 60000 65536"/>
              <a:gd name="T8" fmla="*/ 0 60000 65536"/>
              <a:gd name="T9" fmla="*/ 0 w 1171"/>
              <a:gd name="T10" fmla="*/ 0 h 723"/>
              <a:gd name="T11" fmla="*/ 1171 w 1171"/>
              <a:gd name="T12" fmla="*/ 723 h 723"/>
            </a:gdLst>
            <a:ahLst/>
            <a:cxnLst>
              <a:cxn ang="T6">
                <a:pos x="T0" y="T1"/>
              </a:cxn>
              <a:cxn ang="T7">
                <a:pos x="T2" y="T3"/>
              </a:cxn>
              <a:cxn ang="T8">
                <a:pos x="T4" y="T5"/>
              </a:cxn>
            </a:cxnLst>
            <a:rect l="T9" t="T10" r="T11" b="T12"/>
            <a:pathLst>
              <a:path w="1171" h="723">
                <a:moveTo>
                  <a:pt x="0" y="723"/>
                </a:moveTo>
                <a:lnTo>
                  <a:pt x="615" y="496"/>
                </a:lnTo>
                <a:lnTo>
                  <a:pt x="1171" y="0"/>
                </a:lnTo>
              </a:path>
            </a:pathLst>
          </a:custGeom>
          <a:noFill/>
          <a:ln w="57150">
            <a:solidFill>
              <a:srgbClr val="6F0D7B"/>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27" name="TextBox 13"/>
          <p:cNvSpPr txBox="1">
            <a:spLocks noChangeArrowheads="1"/>
          </p:cNvSpPr>
          <p:nvPr/>
        </p:nvSpPr>
        <p:spPr bwMode="auto">
          <a:xfrm>
            <a:off x="635000" y="1085851"/>
            <a:ext cx="4513264"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9263" indent="-449263"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chemeClr val="accent1"/>
              </a:buClr>
              <a:buSzPct val="60000"/>
              <a:buFont typeface="Lucida Grande"/>
              <a:buChar char="►"/>
            </a:pPr>
            <a:r>
              <a:rPr lang="en-US" altLang="en-US" sz="2000">
                <a:latin typeface="Arial" pitchFamily="34" charset="0"/>
              </a:rPr>
              <a:t>Braun Household Appliances</a:t>
            </a:r>
          </a:p>
          <a:p>
            <a:pPr>
              <a:lnSpc>
                <a:spcPct val="90000"/>
              </a:lnSpc>
              <a:spcAft>
                <a:spcPts val="1200"/>
              </a:spcAft>
              <a:buClr>
                <a:schemeClr val="accent1"/>
              </a:buClr>
              <a:buSzPct val="60000"/>
              <a:buFont typeface="Lucida Grande"/>
              <a:buChar char="►"/>
            </a:pPr>
            <a:r>
              <a:rPr lang="en-US" altLang="en-US" sz="2000">
                <a:latin typeface="Arial" pitchFamily="34" charset="0"/>
              </a:rPr>
              <a:t>Firestone Tires</a:t>
            </a:r>
          </a:p>
          <a:p>
            <a:pPr>
              <a:lnSpc>
                <a:spcPct val="90000"/>
              </a:lnSpc>
              <a:spcAft>
                <a:spcPts val="1200"/>
              </a:spcAft>
              <a:buClr>
                <a:schemeClr val="accent1"/>
              </a:buClr>
              <a:buSzPct val="60000"/>
              <a:buFont typeface="Lucida Grande"/>
              <a:buChar char="►"/>
            </a:pPr>
            <a:r>
              <a:rPr lang="en-US" altLang="en-US" sz="2000">
                <a:latin typeface="Arial" pitchFamily="34" charset="0"/>
              </a:rPr>
              <a:t>Godiva Chocolate</a:t>
            </a:r>
          </a:p>
          <a:p>
            <a:pPr>
              <a:lnSpc>
                <a:spcPct val="90000"/>
              </a:lnSpc>
              <a:spcAft>
                <a:spcPts val="1200"/>
              </a:spcAft>
              <a:buClr>
                <a:schemeClr val="accent1"/>
              </a:buClr>
              <a:buSzPct val="60000"/>
              <a:buFont typeface="Lucida Grande"/>
              <a:buChar char="►"/>
            </a:pPr>
            <a:r>
              <a:rPr lang="en-US" altLang="en-US" sz="2000">
                <a:latin typeface="Arial" pitchFamily="34" charset="0"/>
              </a:rPr>
              <a:t>Haagen-Dazs Ice Cream</a:t>
            </a:r>
          </a:p>
          <a:p>
            <a:pPr>
              <a:lnSpc>
                <a:spcPct val="90000"/>
              </a:lnSpc>
              <a:spcAft>
                <a:spcPts val="1200"/>
              </a:spcAft>
              <a:buClr>
                <a:schemeClr val="accent1"/>
              </a:buClr>
              <a:buSzPct val="60000"/>
              <a:buFont typeface="Lucida Grande"/>
              <a:buChar char="►"/>
            </a:pPr>
            <a:r>
              <a:rPr lang="en-US" altLang="en-US" sz="2000">
                <a:latin typeface="Arial" pitchFamily="34" charset="0"/>
              </a:rPr>
              <a:t>Jaguar Autos</a:t>
            </a:r>
          </a:p>
          <a:p>
            <a:pPr>
              <a:lnSpc>
                <a:spcPct val="90000"/>
              </a:lnSpc>
              <a:spcAft>
                <a:spcPts val="1200"/>
              </a:spcAft>
              <a:buClr>
                <a:schemeClr val="accent1"/>
              </a:buClr>
              <a:buSzPct val="60000"/>
              <a:buFont typeface="Lucida Grande"/>
              <a:buChar char="►"/>
            </a:pPr>
            <a:r>
              <a:rPr lang="en-US" altLang="en-US" sz="2000">
                <a:latin typeface="Arial" pitchFamily="34" charset="0"/>
              </a:rPr>
              <a:t>MGM Movies</a:t>
            </a:r>
          </a:p>
          <a:p>
            <a:pPr>
              <a:lnSpc>
                <a:spcPct val="90000"/>
              </a:lnSpc>
              <a:spcAft>
                <a:spcPts val="1200"/>
              </a:spcAft>
              <a:buClr>
                <a:schemeClr val="accent1"/>
              </a:buClr>
              <a:buSzPct val="60000"/>
              <a:buFont typeface="Lucida Grande"/>
              <a:buChar char="►"/>
            </a:pPr>
            <a:r>
              <a:rPr lang="en-US" altLang="en-US" sz="2000">
                <a:latin typeface="Arial" pitchFamily="34" charset="0"/>
              </a:rPr>
              <a:t>Lamborghini Autos</a:t>
            </a:r>
          </a:p>
          <a:p>
            <a:pPr>
              <a:lnSpc>
                <a:spcPct val="90000"/>
              </a:lnSpc>
              <a:spcAft>
                <a:spcPts val="1200"/>
              </a:spcAft>
              <a:buClr>
                <a:schemeClr val="accent1"/>
              </a:buClr>
              <a:buSzPct val="60000"/>
              <a:buFont typeface="Lucida Grande"/>
              <a:buChar char="►"/>
            </a:pPr>
            <a:r>
              <a:rPr lang="en-US" altLang="en-US" sz="2000">
                <a:latin typeface="Arial" pitchFamily="34" charset="0"/>
              </a:rPr>
              <a:t>Alpo Petfoods</a:t>
            </a:r>
          </a:p>
        </p:txBody>
      </p:sp>
    </p:spTree>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ctrTitle"/>
          </p:nvPr>
        </p:nvSpPr>
        <p:spPr>
          <a:xfrm>
            <a:off x="677864" y="638175"/>
            <a:ext cx="7788275" cy="1066800"/>
          </a:xfrm>
          <a:extLst/>
        </p:spPr>
        <p:txBody>
          <a:bodyPr rtlCol="0">
            <a:noAutofit/>
          </a:bodyPr>
          <a:lstStyle/>
          <a:p>
            <a:pPr fontAlgn="auto">
              <a:spcAft>
                <a:spcPts val="0"/>
              </a:spcAft>
              <a:defRPr/>
            </a:pPr>
            <a:r>
              <a:rPr lang="en-US" sz="3600" smtClean="0"/>
              <a:t>Mengembangkan Misi dan Strategi</a:t>
            </a:r>
            <a:endParaRPr lang="en-US" sz="3600"/>
          </a:p>
        </p:txBody>
      </p:sp>
      <p:sp>
        <p:nvSpPr>
          <p:cNvPr id="222211" name="Text Box 3"/>
          <p:cNvSpPr txBox="1">
            <a:spLocks noChangeArrowheads="1"/>
          </p:cNvSpPr>
          <p:nvPr/>
        </p:nvSpPr>
        <p:spPr bwMode="auto">
          <a:xfrm>
            <a:off x="2175641" y="2038348"/>
            <a:ext cx="6290498"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smtClean="0">
                <a:solidFill>
                  <a:srgbClr val="00B0F0"/>
                </a:solidFill>
              </a:rPr>
              <a:t>Misi</a:t>
            </a:r>
            <a:r>
              <a:rPr lang="en-AU" altLang="en-US" sz="3200" smtClean="0"/>
              <a:t> pernyataan sebuah organisasi kemana akan pergi</a:t>
            </a:r>
            <a:endParaRPr lang="en-AU" altLang="en-US" sz="3200"/>
          </a:p>
        </p:txBody>
      </p:sp>
      <p:sp>
        <p:nvSpPr>
          <p:cNvPr id="222212" name="Text Box 4"/>
          <p:cNvSpPr txBox="1">
            <a:spLocks noChangeArrowheads="1"/>
          </p:cNvSpPr>
          <p:nvPr/>
        </p:nvSpPr>
        <p:spPr bwMode="auto">
          <a:xfrm>
            <a:off x="2175641" y="3017077"/>
            <a:ext cx="5533643"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sz="3200" b="1" smtClean="0">
                <a:solidFill>
                  <a:srgbClr val="00B0F0"/>
                </a:solidFill>
              </a:rPr>
              <a:t>Strategi</a:t>
            </a:r>
            <a:r>
              <a:rPr lang="en-AU" altLang="en-US" sz="3200" smtClean="0">
                <a:solidFill>
                  <a:schemeClr val="hlink"/>
                </a:solidFill>
              </a:rPr>
              <a:t> </a:t>
            </a:r>
            <a:r>
              <a:rPr lang="en-AU" altLang="en-US" sz="3200" smtClean="0"/>
              <a:t>perkataan organisasi bagaimana mendapatkan</a:t>
            </a:r>
          </a:p>
          <a:p>
            <a:pPr>
              <a:lnSpc>
                <a:spcPct val="90000"/>
              </a:lnSpc>
            </a:pPr>
            <a:endParaRPr lang="en-AU" altLang="en-US" sz="320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22211"/>
                                        </p:tgtEl>
                                        <p:attrNameLst>
                                          <p:attrName>style.visibility</p:attrName>
                                        </p:attrNameLst>
                                      </p:cBhvr>
                                      <p:to>
                                        <p:strVal val="visible"/>
                                      </p:to>
                                    </p:set>
                                    <p:animEffect transition="in" filter="strips(downRight)">
                                      <p:cBhvr>
                                        <p:cTn id="7" dur="1000"/>
                                        <p:tgtEl>
                                          <p:spTgt spid="22221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22212"/>
                                        </p:tgtEl>
                                        <p:attrNameLst>
                                          <p:attrName>style.visibility</p:attrName>
                                        </p:attrNameLst>
                                      </p:cBhvr>
                                      <p:to>
                                        <p:strVal val="visible"/>
                                      </p:to>
                                    </p:set>
                                    <p:animEffect transition="in" filter="strips(downRight)">
                                      <p:cBhvr>
                                        <p:cTn id="11" dur="1000"/>
                                        <p:tgtEl>
                                          <p:spTgt spid="222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1" grpId="0"/>
      <p:bldP spid="2222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3"/>
          <p:cNvSpPr>
            <a:spLocks noGrp="1" noChangeArrowheads="1"/>
          </p:cNvSpPr>
          <p:nvPr>
            <p:ph type="title"/>
          </p:nvPr>
        </p:nvSpPr>
        <p:spPr>
          <a:xfrm>
            <a:off x="685800" y="326231"/>
            <a:ext cx="7772400" cy="619125"/>
          </a:xfrm>
        </p:spPr>
        <p:txBody>
          <a:bodyPr/>
          <a:lstStyle/>
          <a:p>
            <a:r>
              <a:rPr lang="en-US" altLang="en-US" smtClean="0">
                <a:latin typeface="Arial" pitchFamily="34" charset="0"/>
                <a:cs typeface="Arial" pitchFamily="34" charset="0"/>
              </a:rPr>
              <a:t>Misi</a:t>
            </a:r>
          </a:p>
        </p:txBody>
      </p:sp>
      <p:sp>
        <p:nvSpPr>
          <p:cNvPr id="224260" name="Rectangle 4"/>
          <p:cNvSpPr>
            <a:spLocks noChangeArrowheads="1"/>
          </p:cNvSpPr>
          <p:nvPr/>
        </p:nvSpPr>
        <p:spPr bwMode="auto">
          <a:xfrm>
            <a:off x="842964" y="1266825"/>
            <a:ext cx="7458075" cy="305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00B0F0"/>
              </a:buClr>
              <a:buSzPct val="99000"/>
              <a:buFont typeface="Wingdings" pitchFamily="2" charset="2"/>
              <a:buChar char="q"/>
            </a:pPr>
            <a:r>
              <a:rPr lang="en-US" altLang="en-US" sz="2800">
                <a:latin typeface="Arial" pitchFamily="34" charset="0"/>
              </a:rPr>
              <a:t>Misi</a:t>
            </a:r>
            <a:r>
              <a:rPr lang="en-US" altLang="en-US" sz="3200" smtClean="0">
                <a:latin typeface="Arial" pitchFamily="34" charset="0"/>
              </a:rPr>
              <a:t> – ke mana organisasi menuju?</a:t>
            </a:r>
          </a:p>
          <a:p>
            <a:pPr lvl="1">
              <a:lnSpc>
                <a:spcPct val="90000"/>
              </a:lnSpc>
              <a:spcAft>
                <a:spcPts val="1200"/>
              </a:spcAft>
              <a:buClr>
                <a:srgbClr val="FFFF00"/>
              </a:buClr>
              <a:buSzPct val="99000"/>
              <a:buFont typeface="Wingdings" pitchFamily="2" charset="2"/>
              <a:buChar char="v"/>
            </a:pPr>
            <a:r>
              <a:rPr lang="en-US" altLang="en-US" sz="2800" smtClean="0">
                <a:latin typeface="Arial" pitchFamily="34" charset="0"/>
              </a:rPr>
              <a:t>Tujuan organisasi untuk menjadi apa</a:t>
            </a:r>
          </a:p>
          <a:p>
            <a:pPr lvl="1">
              <a:lnSpc>
                <a:spcPct val="90000"/>
              </a:lnSpc>
              <a:spcAft>
                <a:spcPts val="1200"/>
              </a:spcAft>
              <a:buClr>
                <a:srgbClr val="FFFF00"/>
              </a:buClr>
              <a:buSzPct val="99000"/>
              <a:buFont typeface="Wingdings" pitchFamily="2" charset="2"/>
              <a:buChar char="v"/>
            </a:pPr>
            <a:r>
              <a:rPr lang="en-US" altLang="en-US" sz="2800" smtClean="0">
                <a:latin typeface="Arial" pitchFamily="34" charset="0"/>
              </a:rPr>
              <a:t>Menjawab pertanyaan ‘Apa yang kita sumbangkan kepada masyarakat?’</a:t>
            </a:r>
            <a:endParaRPr lang="en-US" altLang="en-US" sz="2800">
              <a:latin typeface="Arial" pitchFamily="34" charset="0"/>
            </a:endParaRPr>
          </a:p>
          <a:p>
            <a:pPr lvl="1">
              <a:lnSpc>
                <a:spcPct val="90000"/>
              </a:lnSpc>
              <a:spcAft>
                <a:spcPts val="1200"/>
              </a:spcAft>
              <a:buClr>
                <a:srgbClr val="FFFF00"/>
              </a:buClr>
              <a:buSzPct val="99000"/>
              <a:buFont typeface="Wingdings" pitchFamily="2" charset="2"/>
              <a:buChar char="v"/>
            </a:pPr>
            <a:r>
              <a:rPr lang="en-US" altLang="en-US" sz="2800" smtClean="0">
                <a:latin typeface="Arial" pitchFamily="34" charset="0"/>
              </a:rPr>
              <a:t>Memberikan batas-batas dan fokus</a:t>
            </a:r>
            <a:endParaRPr lang="en-US" altLang="en-US" sz="2800">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24260"/>
                                        </p:tgtEl>
                                        <p:attrNameLst>
                                          <p:attrName>style.visibility</p:attrName>
                                        </p:attrNameLst>
                                      </p:cBhvr>
                                      <p:to>
                                        <p:strVal val="visible"/>
                                      </p:to>
                                    </p:set>
                                    <p:animEffect transition="in" filter="strips(downRight)">
                                      <p:cBhvr>
                                        <p:cTn id="7" dur="1000"/>
                                        <p:tgtEl>
                                          <p:spTgt spid="22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6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6" name="Text Box 4"/>
          <p:cNvSpPr txBox="1">
            <a:spLocks noChangeArrowheads="1"/>
          </p:cNvSpPr>
          <p:nvPr/>
        </p:nvSpPr>
        <p:spPr bwMode="auto">
          <a:xfrm>
            <a:off x="7324726" y="44362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2.2</a:t>
            </a:r>
          </a:p>
        </p:txBody>
      </p:sp>
      <p:graphicFrame>
        <p:nvGraphicFramePr>
          <p:cNvPr id="3" name="Table 2"/>
          <p:cNvGraphicFramePr>
            <a:graphicFrameLocks noGrp="1"/>
          </p:cNvGraphicFramePr>
          <p:nvPr>
            <p:extLst>
              <p:ext uri="{D42A27DB-BD31-4B8C-83A1-F6EECF244321}">
                <p14:modId xmlns:p14="http://schemas.microsoft.com/office/powerpoint/2010/main" val="2949660925"/>
              </p:ext>
            </p:extLst>
          </p:nvPr>
        </p:nvGraphicFramePr>
        <p:xfrm>
          <a:off x="685800" y="685800"/>
          <a:ext cx="7793038" cy="3996984"/>
        </p:xfrm>
        <a:graphic>
          <a:graphicData uri="http://schemas.openxmlformats.org/drawingml/2006/table">
            <a:tbl>
              <a:tblPr firstRow="1" bandRow="1">
                <a:tableStyleId>{2D5ABB26-0587-4C30-8999-92F81FD0307C}</a:tableStyleId>
              </a:tblPr>
              <a:tblGrid>
                <a:gridCol w="7793038"/>
              </a:tblGrid>
              <a:tr h="786912">
                <a:tc>
                  <a:txBody>
                    <a:bodyPr/>
                    <a:lstStyle/>
                    <a:p>
                      <a:pPr algn="ctr">
                        <a:spcBef>
                          <a:spcPts val="600"/>
                        </a:spcBef>
                      </a:pPr>
                      <a:r>
                        <a:rPr lang="en-US" sz="2400" dirty="0" smtClean="0">
                          <a:latin typeface="Arial"/>
                          <a:cs typeface="Arial"/>
                        </a:rPr>
                        <a:t>Merck</a:t>
                      </a:r>
                      <a:endParaRPr lang="en-US" sz="2400" dirty="0">
                        <a:latin typeface="Arial"/>
                        <a:cs typeface="Arial"/>
                      </a:endParaRPr>
                    </a:p>
                  </a:txBody>
                  <a:tcPr marL="360011" marR="360011" marT="210576" marB="210576">
                    <a:solidFill>
                      <a:schemeClr val="accent4">
                        <a:lumMod val="75000"/>
                      </a:schemeClr>
                    </a:solidFill>
                  </a:tcPr>
                </a:tc>
              </a:tr>
              <a:tr h="2661432">
                <a:tc>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2100" smtClean="0">
                          <a:latin typeface="Arial"/>
                          <a:cs typeface="Arial"/>
                        </a:rPr>
                        <a:t>Misi Merck adalah </a:t>
                      </a:r>
                    </a:p>
                    <a:p>
                      <a:pPr marL="342900" marR="0" indent="-342900" algn="l" defTabSz="457200" rtl="0" eaLnBrk="1" fontAlgn="auto" latinLnBrk="0" hangingPunct="1">
                        <a:lnSpc>
                          <a:spcPct val="100000"/>
                        </a:lnSpc>
                        <a:spcBef>
                          <a:spcPts val="600"/>
                        </a:spcBef>
                        <a:spcAft>
                          <a:spcPts val="0"/>
                        </a:spcAft>
                        <a:buClrTx/>
                        <a:buSzTx/>
                        <a:buFont typeface="Wingdings" pitchFamily="2" charset="2"/>
                        <a:buChar char="§"/>
                        <a:tabLst/>
                        <a:defRPr/>
                      </a:pPr>
                      <a:r>
                        <a:rPr lang="en-US" sz="2100" smtClean="0">
                          <a:latin typeface="Arial"/>
                          <a:cs typeface="Arial"/>
                        </a:rPr>
                        <a:t>Untuk memberi masyarakat produk dan layanan unggulan </a:t>
                      </a:r>
                    </a:p>
                    <a:p>
                      <a:pPr marL="342900" marR="0" indent="-342900" algn="l" defTabSz="457200" rtl="0" eaLnBrk="1" fontAlgn="auto" latinLnBrk="0" hangingPunct="1">
                        <a:lnSpc>
                          <a:spcPct val="100000"/>
                        </a:lnSpc>
                        <a:spcBef>
                          <a:spcPts val="600"/>
                        </a:spcBef>
                        <a:spcAft>
                          <a:spcPts val="0"/>
                        </a:spcAft>
                        <a:buClrTx/>
                        <a:buSzTx/>
                        <a:buFont typeface="Wingdings" pitchFamily="2" charset="2"/>
                        <a:buChar char="§"/>
                        <a:tabLst/>
                        <a:defRPr/>
                      </a:pPr>
                      <a:r>
                        <a:rPr lang="en-US" sz="2100" smtClean="0">
                          <a:latin typeface="Arial"/>
                          <a:cs typeface="Arial"/>
                        </a:rPr>
                        <a:t>Inovasi dan solusi yang meningkatkan kualitas hidup dan memenuhi kebutuhan pelanggan </a:t>
                      </a:r>
                    </a:p>
                    <a:p>
                      <a:pPr marL="342900" marR="0" indent="-342900" algn="l" defTabSz="457200" rtl="0" eaLnBrk="1" fontAlgn="auto" latinLnBrk="0" hangingPunct="1">
                        <a:lnSpc>
                          <a:spcPct val="100000"/>
                        </a:lnSpc>
                        <a:spcBef>
                          <a:spcPts val="600"/>
                        </a:spcBef>
                        <a:spcAft>
                          <a:spcPts val="0"/>
                        </a:spcAft>
                        <a:buClrTx/>
                        <a:buSzTx/>
                        <a:buFont typeface="Wingdings" pitchFamily="2" charset="2"/>
                        <a:buChar char="§"/>
                        <a:tabLst/>
                        <a:defRPr/>
                      </a:pPr>
                      <a:r>
                        <a:rPr lang="en-US" sz="2100" smtClean="0">
                          <a:latin typeface="Arial"/>
                          <a:cs typeface="Arial"/>
                        </a:rPr>
                        <a:t>Untuk memberi kesempatan kerja dan kesempatan kerja bagi para karyawan dan peluang dengan tingkat pengembalian yang superior.</a:t>
                      </a:r>
                      <a:endParaRPr lang="en-US" sz="2100" dirty="0" smtClean="0">
                        <a:latin typeface="Arial"/>
                        <a:cs typeface="Arial"/>
                      </a:endParaRPr>
                    </a:p>
                  </a:txBody>
                  <a:tcPr marL="360011" marR="360011" marT="210576" marB="210576">
                    <a:solidFill>
                      <a:schemeClr val="accent4"/>
                    </a:solidFill>
                  </a:tcPr>
                </a:tc>
              </a:tr>
            </a:tbl>
          </a:graphicData>
        </a:graphic>
      </p:graphicFrame>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228356"/>
                                        </p:tgtEl>
                                        <p:attrNameLst>
                                          <p:attrName>style.visibility</p:attrName>
                                        </p:attrNameLst>
                                      </p:cBhvr>
                                      <p:to>
                                        <p:strVal val="visible"/>
                                      </p:to>
                                    </p:set>
                                    <p:animEffect transition="in" filter="wipe(left)">
                                      <p:cBhvr>
                                        <p:cTn id="12" dur="1000"/>
                                        <p:tgtEl>
                                          <p:spTgt spid="228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4"/>
          <p:cNvSpPr txBox="1">
            <a:spLocks noChangeArrowheads="1"/>
          </p:cNvSpPr>
          <p:nvPr/>
        </p:nvSpPr>
        <p:spPr bwMode="auto">
          <a:xfrm>
            <a:off x="7324726" y="44362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2.2</a:t>
            </a:r>
          </a:p>
        </p:txBody>
      </p:sp>
      <p:graphicFrame>
        <p:nvGraphicFramePr>
          <p:cNvPr id="7" name="Table 6"/>
          <p:cNvGraphicFramePr>
            <a:graphicFrameLocks noGrp="1"/>
          </p:cNvGraphicFramePr>
          <p:nvPr>
            <p:extLst>
              <p:ext uri="{D42A27DB-BD31-4B8C-83A1-F6EECF244321}">
                <p14:modId xmlns:p14="http://schemas.microsoft.com/office/powerpoint/2010/main" val="245220527"/>
              </p:ext>
            </p:extLst>
          </p:nvPr>
        </p:nvGraphicFramePr>
        <p:xfrm>
          <a:off x="685800" y="514351"/>
          <a:ext cx="7793038" cy="4408587"/>
        </p:xfrm>
        <a:graphic>
          <a:graphicData uri="http://schemas.openxmlformats.org/drawingml/2006/table">
            <a:tbl>
              <a:tblPr firstRow="1" bandRow="1">
                <a:tableStyleId>{2D5ABB26-0587-4C30-8999-92F81FD0307C}</a:tableStyleId>
              </a:tblPr>
              <a:tblGrid>
                <a:gridCol w="7793038"/>
              </a:tblGrid>
              <a:tr h="786977">
                <a:tc>
                  <a:txBody>
                    <a:bodyPr/>
                    <a:lstStyle/>
                    <a:p>
                      <a:pPr algn="ctr">
                        <a:spcBef>
                          <a:spcPts val="600"/>
                        </a:spcBef>
                      </a:pPr>
                      <a:r>
                        <a:rPr lang="en-US" sz="2400" dirty="0" err="1" smtClean="0">
                          <a:latin typeface="Arial"/>
                          <a:cs typeface="Arial"/>
                        </a:rPr>
                        <a:t>PespsiCo</a:t>
                      </a:r>
                      <a:endParaRPr lang="en-US" sz="2400" dirty="0">
                        <a:latin typeface="Arial"/>
                        <a:cs typeface="Arial"/>
                      </a:endParaRPr>
                    </a:p>
                  </a:txBody>
                  <a:tcPr marL="360011" marR="360011" marT="210605" marB="210605">
                    <a:solidFill>
                      <a:schemeClr val="accent4">
                        <a:lumMod val="75000"/>
                      </a:schemeClr>
                    </a:solidFill>
                  </a:tcPr>
                </a:tc>
              </a:tr>
              <a:tr h="3301630">
                <a:tc>
                  <a:txBody>
                    <a:bodyPr/>
                    <a:lstStyle/>
                    <a:p>
                      <a:pPr marL="0" indent="0" defTabSz="836613">
                        <a:buFont typeface="Wingdings" charset="0"/>
                        <a:buNone/>
                      </a:pPr>
                      <a:r>
                        <a:rPr lang="en-US" sz="2100" smtClean="0">
                          <a:latin typeface="Arial"/>
                          <a:cs typeface="Arial"/>
                        </a:rPr>
                        <a:t>Misi kami adalah </a:t>
                      </a:r>
                    </a:p>
                    <a:p>
                      <a:pPr marL="342900" indent="-342900" algn="just" defTabSz="836613">
                        <a:buFont typeface="Courier New" pitchFamily="49" charset="0"/>
                        <a:buChar char="o"/>
                      </a:pPr>
                      <a:r>
                        <a:rPr lang="en-US" sz="2100" smtClean="0">
                          <a:latin typeface="Arial"/>
                          <a:cs typeface="Arial"/>
                        </a:rPr>
                        <a:t>Menjadi perusahaan produk konsumen utama di dunia yang berfokus pada makanan dan minuman yang nyaman. </a:t>
                      </a:r>
                    </a:p>
                    <a:p>
                      <a:pPr marL="342900" indent="-342900" algn="just" defTabSz="836613">
                        <a:buFont typeface="Courier New" pitchFamily="49" charset="0"/>
                        <a:buChar char="o"/>
                      </a:pPr>
                      <a:r>
                        <a:rPr lang="en-US" sz="2100" smtClean="0">
                          <a:latin typeface="Arial"/>
                          <a:cs typeface="Arial"/>
                        </a:rPr>
                        <a:t>Kami berusaha menghasilkan penghargaan finansial bagi investor karena kami memberikan kesempatan untuk pertumbuhan dan pengayaan kepada karyawan, mitra bisnis dan komunitas tempat kami beroperasi. </a:t>
                      </a:r>
                    </a:p>
                    <a:p>
                      <a:pPr marL="342900" indent="-342900" algn="just" defTabSz="836613">
                        <a:buFont typeface="Courier New" pitchFamily="49" charset="0"/>
                        <a:buChar char="o"/>
                      </a:pPr>
                      <a:r>
                        <a:rPr lang="en-US" sz="2100" smtClean="0">
                          <a:latin typeface="Arial"/>
                          <a:cs typeface="Arial"/>
                        </a:rPr>
                        <a:t>Dan dalam segala hal yang kita lakukan, kita berusaha untuk kejujuran, keadilan dan integritas.</a:t>
                      </a:r>
                      <a:endParaRPr lang="en-US" sz="2100" dirty="0" smtClean="0">
                        <a:latin typeface="Arial"/>
                        <a:cs typeface="Arial"/>
                      </a:endParaRPr>
                    </a:p>
                  </a:txBody>
                  <a:tcPr marL="360011" marR="360011" marT="210605" marB="210605">
                    <a:solidFill>
                      <a:schemeClr val="accent4"/>
                    </a:solidFill>
                  </a:tcPr>
                </a:tc>
              </a:tr>
            </a:tbl>
          </a:graphicData>
        </a:graphic>
      </p:graphicFrame>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2/3*#ppt_w"/>
                                          </p:val>
                                        </p:tav>
                                        <p:tav tm="100000">
                                          <p:val>
                                            <p:strVal val="#ppt_w"/>
                                          </p:val>
                                        </p:tav>
                                      </p:tavLst>
                                    </p:anim>
                                    <p:anim calcmode="lin" valueType="num">
                                      <p:cBhvr>
                                        <p:cTn id="8" dur="1000" fill="hold"/>
                                        <p:tgtEl>
                                          <p:spTgt spid="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Box 4"/>
          <p:cNvSpPr txBox="1">
            <a:spLocks noChangeArrowheads="1"/>
          </p:cNvSpPr>
          <p:nvPr/>
        </p:nvSpPr>
        <p:spPr bwMode="auto">
          <a:xfrm>
            <a:off x="7324726" y="44362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2.2</a:t>
            </a:r>
          </a:p>
        </p:txBody>
      </p:sp>
      <p:graphicFrame>
        <p:nvGraphicFramePr>
          <p:cNvPr id="7" name="Table 6"/>
          <p:cNvGraphicFramePr>
            <a:graphicFrameLocks noGrp="1"/>
          </p:cNvGraphicFramePr>
          <p:nvPr>
            <p:extLst>
              <p:ext uri="{D42A27DB-BD31-4B8C-83A1-F6EECF244321}">
                <p14:modId xmlns:p14="http://schemas.microsoft.com/office/powerpoint/2010/main" val="588878300"/>
              </p:ext>
            </p:extLst>
          </p:nvPr>
        </p:nvGraphicFramePr>
        <p:xfrm>
          <a:off x="685800" y="685800"/>
          <a:ext cx="7793038" cy="2648218"/>
        </p:xfrm>
        <a:graphic>
          <a:graphicData uri="http://schemas.openxmlformats.org/drawingml/2006/table">
            <a:tbl>
              <a:tblPr firstRow="1" bandRow="1">
                <a:tableStyleId>{2D5ABB26-0587-4C30-8999-92F81FD0307C}</a:tableStyleId>
              </a:tblPr>
              <a:tblGrid>
                <a:gridCol w="7793038"/>
              </a:tblGrid>
              <a:tr h="786899">
                <a:tc>
                  <a:txBody>
                    <a:bodyPr/>
                    <a:lstStyle/>
                    <a:p>
                      <a:pPr algn="ctr">
                        <a:spcBef>
                          <a:spcPts val="600"/>
                        </a:spcBef>
                      </a:pPr>
                      <a:r>
                        <a:rPr lang="en-AU" sz="2400" dirty="0" smtClean="0">
                          <a:latin typeface="Arial"/>
                          <a:cs typeface="Arial"/>
                        </a:rPr>
                        <a:t>Arnold Palmer Hospital</a:t>
                      </a:r>
                      <a:endParaRPr lang="en-US" sz="2400" dirty="0">
                        <a:latin typeface="Arial"/>
                        <a:cs typeface="Arial"/>
                      </a:endParaRPr>
                    </a:p>
                  </a:txBody>
                  <a:tcPr marL="360011" marR="360011" marT="210569" marB="210569">
                    <a:solidFill>
                      <a:schemeClr val="accent4">
                        <a:lumMod val="75000"/>
                      </a:schemeClr>
                    </a:solidFill>
                  </a:tcPr>
                </a:tc>
              </a:tr>
              <a:tr h="1861319">
                <a:tc>
                  <a:txBody>
                    <a:bodyPr/>
                    <a:lstStyle/>
                    <a:p>
                      <a:pPr>
                        <a:lnSpc>
                          <a:spcPct val="90000"/>
                        </a:lnSpc>
                      </a:pPr>
                      <a:r>
                        <a:rPr lang="en-AU" sz="2100" smtClean="0">
                          <a:latin typeface="Arial"/>
                          <a:cs typeface="Arial"/>
                        </a:rPr>
                        <a:t>Rumah Sakit Arnold Palmer untuk Anak-anak memberikan perawatan kesehatan, berpusat pada keluarga dan berfokus pada pemulihan anak-anak di lingkungan kasih sayang, penyembuhan, dan harapan.</a:t>
                      </a:r>
                      <a:endParaRPr lang="en-AU" sz="2100" dirty="0" smtClean="0">
                        <a:latin typeface="Arial"/>
                        <a:cs typeface="Arial"/>
                      </a:endParaRPr>
                    </a:p>
                  </a:txBody>
                  <a:tcPr marL="360011" marR="360011" marT="210569" marB="210569">
                    <a:solidFill>
                      <a:schemeClr val="accent4"/>
                    </a:solidFill>
                  </a:tcPr>
                </a:tc>
              </a:tr>
            </a:tbl>
          </a:graphicData>
        </a:graphic>
      </p:graphicFrame>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2/3*#ppt_w"/>
                                          </p:val>
                                        </p:tav>
                                        <p:tav tm="100000">
                                          <p:val>
                                            <p:strVal val="#ppt_w"/>
                                          </p:val>
                                        </p:tav>
                                      </p:tavLst>
                                    </p:anim>
                                    <p:anim calcmode="lin" valueType="num">
                                      <p:cBhvr>
                                        <p:cTn id="8" dur="1000" fill="hold"/>
                                        <p:tgtEl>
                                          <p:spTgt spid="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4498" name="Group 2"/>
          <p:cNvGrpSpPr>
            <a:grpSpLocks/>
          </p:cNvGrpSpPr>
          <p:nvPr/>
        </p:nvGrpSpPr>
        <p:grpSpPr bwMode="auto">
          <a:xfrm>
            <a:off x="3697289" y="3057526"/>
            <a:ext cx="1760537" cy="1887141"/>
            <a:chOff x="2321" y="2800"/>
            <a:chExt cx="1109" cy="1585"/>
          </a:xfrm>
        </p:grpSpPr>
        <p:sp>
          <p:nvSpPr>
            <p:cNvPr id="234499" name="Rectangle 3"/>
            <p:cNvSpPr>
              <a:spLocks noChangeArrowheads="1"/>
            </p:cNvSpPr>
            <p:nvPr/>
          </p:nvSpPr>
          <p:spPr bwMode="auto">
            <a:xfrm>
              <a:off x="2321" y="3382"/>
              <a:ext cx="1109" cy="1003"/>
            </a:xfrm>
            <a:prstGeom prst="rect">
              <a:avLst/>
            </a:prstGeom>
            <a:solidFill>
              <a:schemeClr val="accent4"/>
            </a:solidFill>
            <a:ln w="9525">
              <a:solidFill>
                <a:schemeClr val="tx1"/>
              </a:solidFill>
              <a:miter lim="800000"/>
              <a:headEnd/>
              <a:tailEnd/>
            </a:ln>
          </p:spPr>
          <p:txBody>
            <a:bodyPr lIns="144000" tIns="180000" rIns="144000" bIns="180000">
              <a:spAutoFit/>
            </a:bodyPr>
            <a:lstStyle/>
            <a:p>
              <a:pPr algn="ctr" defTabSz="1000125" fontAlgn="auto">
                <a:spcBef>
                  <a:spcPct val="40000"/>
                </a:spcBef>
                <a:spcAft>
                  <a:spcPts val="0"/>
                </a:spcAft>
                <a:defRPr/>
              </a:pPr>
              <a:r>
                <a:rPr lang="en-US" b="1" smtClean="0">
                  <a:latin typeface="Arial"/>
                  <a:cs typeface="Arial"/>
                </a:rPr>
                <a:t>Manfaat untuk Masyarakat</a:t>
              </a:r>
              <a:endParaRPr lang="en-US" b="1">
                <a:latin typeface="Arial"/>
                <a:cs typeface="Arial"/>
              </a:endParaRPr>
            </a:p>
          </p:txBody>
        </p:sp>
        <p:sp>
          <p:nvSpPr>
            <p:cNvPr id="72721" name="Line 4"/>
            <p:cNvSpPr>
              <a:spLocks noChangeShapeType="1"/>
            </p:cNvSpPr>
            <p:nvPr/>
          </p:nvSpPr>
          <p:spPr bwMode="auto">
            <a:xfrm>
              <a:off x="2872" y="2800"/>
              <a:ext cx="0" cy="576"/>
            </a:xfrm>
            <a:prstGeom prst="line">
              <a:avLst/>
            </a:prstGeom>
            <a:noFill/>
            <a:ln w="101600">
              <a:solidFill>
                <a:srgbClr val="D3332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34501" name="Group 5"/>
          <p:cNvGrpSpPr>
            <a:grpSpLocks/>
          </p:cNvGrpSpPr>
          <p:nvPr/>
        </p:nvGrpSpPr>
        <p:grpSpPr bwMode="auto">
          <a:xfrm>
            <a:off x="2698750" y="1885950"/>
            <a:ext cx="3473450" cy="1462088"/>
            <a:chOff x="1700" y="1792"/>
            <a:chExt cx="2188" cy="1228"/>
          </a:xfrm>
        </p:grpSpPr>
        <p:sp>
          <p:nvSpPr>
            <p:cNvPr id="72714" name="Rectangle 6"/>
            <p:cNvSpPr>
              <a:spLocks noChangeArrowheads="1"/>
            </p:cNvSpPr>
            <p:nvPr/>
          </p:nvSpPr>
          <p:spPr bwMode="auto">
            <a:xfrm>
              <a:off x="2574" y="2376"/>
              <a:ext cx="603" cy="538"/>
            </a:xfrm>
            <a:prstGeom prst="rect">
              <a:avLst/>
            </a:prstGeom>
            <a:solidFill>
              <a:schemeClr val="tx2"/>
            </a:solidFill>
            <a:ln w="9525">
              <a:solidFill>
                <a:schemeClr val="tx1"/>
              </a:solidFill>
              <a:miter lim="800000"/>
              <a:headEnd/>
              <a:tailEnd/>
            </a:ln>
          </p:spPr>
          <p:txBody>
            <a:bodyPr wrap="none" lIns="252000" tIns="180000" rIns="252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chemeClr val="bg1"/>
                  </a:solidFill>
                  <a:latin typeface="Arial" pitchFamily="34" charset="0"/>
                </a:rPr>
                <a:t>Misi</a:t>
              </a:r>
              <a:endParaRPr lang="en-US" altLang="en-US" b="1">
                <a:solidFill>
                  <a:schemeClr val="bg1"/>
                </a:solidFill>
                <a:latin typeface="Arial" pitchFamily="34" charset="0"/>
              </a:endParaRPr>
            </a:p>
          </p:txBody>
        </p:sp>
        <p:sp>
          <p:nvSpPr>
            <p:cNvPr id="72715" name="Line 7"/>
            <p:cNvSpPr>
              <a:spLocks noChangeShapeType="1"/>
            </p:cNvSpPr>
            <p:nvPr/>
          </p:nvSpPr>
          <p:spPr bwMode="auto">
            <a:xfrm>
              <a:off x="2880" y="1792"/>
              <a:ext cx="0" cy="576"/>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6" name="Line 8"/>
            <p:cNvSpPr>
              <a:spLocks noChangeShapeType="1"/>
            </p:cNvSpPr>
            <p:nvPr/>
          </p:nvSpPr>
          <p:spPr bwMode="auto">
            <a:xfrm>
              <a:off x="1768" y="2160"/>
              <a:ext cx="648" cy="320"/>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7" name="Line 9"/>
            <p:cNvSpPr>
              <a:spLocks noChangeShapeType="1"/>
            </p:cNvSpPr>
            <p:nvPr/>
          </p:nvSpPr>
          <p:spPr bwMode="auto">
            <a:xfrm flipH="1">
              <a:off x="3328" y="2176"/>
              <a:ext cx="560" cy="296"/>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8" name="Line 10"/>
            <p:cNvSpPr>
              <a:spLocks noChangeShapeType="1"/>
            </p:cNvSpPr>
            <p:nvPr/>
          </p:nvSpPr>
          <p:spPr bwMode="auto">
            <a:xfrm rot="-5400000">
              <a:off x="1908" y="2500"/>
              <a:ext cx="312" cy="728"/>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9" name="Line 11"/>
            <p:cNvSpPr>
              <a:spLocks noChangeShapeType="1"/>
            </p:cNvSpPr>
            <p:nvPr/>
          </p:nvSpPr>
          <p:spPr bwMode="auto">
            <a:xfrm rot="5400000" flipH="1">
              <a:off x="3440" y="2584"/>
              <a:ext cx="288" cy="536"/>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72707" name="Rectangle 12"/>
          <p:cNvSpPr>
            <a:spLocks noGrp="1" noChangeArrowheads="1"/>
          </p:cNvSpPr>
          <p:nvPr>
            <p:ph type="title"/>
          </p:nvPr>
        </p:nvSpPr>
        <p:spPr>
          <a:xfrm>
            <a:off x="331077" y="326231"/>
            <a:ext cx="8655268" cy="666750"/>
          </a:xfrm>
        </p:spPr>
        <p:txBody>
          <a:bodyPr/>
          <a:lstStyle/>
          <a:p>
            <a:r>
              <a:rPr lang="en-US" altLang="en-US" smtClean="0">
                <a:latin typeface="Arial" pitchFamily="34" charset="0"/>
                <a:cs typeface="Arial" pitchFamily="34" charset="0"/>
              </a:rPr>
              <a:t>Faktor yang mempengaruhi misi</a:t>
            </a:r>
          </a:p>
        </p:txBody>
      </p:sp>
      <p:grpSp>
        <p:nvGrpSpPr>
          <p:cNvPr id="234509" name="Group 13"/>
          <p:cNvGrpSpPr>
            <a:grpSpLocks/>
          </p:cNvGrpSpPr>
          <p:nvPr/>
        </p:nvGrpSpPr>
        <p:grpSpPr bwMode="auto">
          <a:xfrm>
            <a:off x="1195389" y="1198960"/>
            <a:ext cx="6986588" cy="2513409"/>
            <a:chOff x="753" y="1215"/>
            <a:chExt cx="4401" cy="2111"/>
          </a:xfrm>
        </p:grpSpPr>
        <p:sp>
          <p:nvSpPr>
            <p:cNvPr id="72709" name="Rectangle 14"/>
            <p:cNvSpPr>
              <a:spLocks noChangeArrowheads="1"/>
            </p:cNvSpPr>
            <p:nvPr/>
          </p:nvSpPr>
          <p:spPr bwMode="auto">
            <a:xfrm>
              <a:off x="2257" y="1215"/>
              <a:ext cx="1235" cy="771"/>
            </a:xfrm>
            <a:prstGeom prst="rect">
              <a:avLst/>
            </a:prstGeom>
            <a:solidFill>
              <a:schemeClr val="accent2"/>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Filosofi dan Nilai-nilai</a:t>
              </a:r>
              <a:endParaRPr lang="en-US" altLang="en-US" b="1">
                <a:latin typeface="Arial" pitchFamily="34" charset="0"/>
              </a:endParaRPr>
            </a:p>
          </p:txBody>
        </p:sp>
        <p:sp>
          <p:nvSpPr>
            <p:cNvPr id="72710" name="Rectangle 15"/>
            <p:cNvSpPr>
              <a:spLocks noChangeArrowheads="1"/>
            </p:cNvSpPr>
            <p:nvPr/>
          </p:nvSpPr>
          <p:spPr bwMode="auto">
            <a:xfrm>
              <a:off x="3845" y="1832"/>
              <a:ext cx="1309" cy="1003"/>
            </a:xfrm>
            <a:prstGeom prst="rect">
              <a:avLst/>
            </a:prstGeom>
            <a:solidFill>
              <a:schemeClr val="accent2"/>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Profitabilitas dan Pertumbuhan</a:t>
              </a:r>
              <a:endParaRPr lang="en-US" altLang="en-US" b="1">
                <a:latin typeface="Arial" pitchFamily="34" charset="0"/>
              </a:endParaRPr>
            </a:p>
          </p:txBody>
        </p:sp>
        <p:sp>
          <p:nvSpPr>
            <p:cNvPr id="72711" name="Rectangle 16"/>
            <p:cNvSpPr>
              <a:spLocks noChangeArrowheads="1"/>
            </p:cNvSpPr>
            <p:nvPr/>
          </p:nvSpPr>
          <p:spPr bwMode="auto">
            <a:xfrm>
              <a:off x="753" y="1935"/>
              <a:ext cx="1007" cy="538"/>
            </a:xfrm>
            <a:prstGeom prst="rect">
              <a:avLst/>
            </a:prstGeom>
            <a:solidFill>
              <a:schemeClr val="accent2"/>
            </a:solidFill>
            <a:ln w="9525">
              <a:solidFill>
                <a:schemeClr val="tx1"/>
              </a:solidFill>
              <a:miter lim="800000"/>
              <a:headEnd/>
              <a:tailEnd/>
            </a:ln>
          </p:spPr>
          <p:txBody>
            <a:bodyPr wrap="none"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Lingkungan</a:t>
              </a:r>
              <a:endParaRPr lang="en-US" altLang="en-US" b="1">
                <a:latin typeface="Arial" pitchFamily="34" charset="0"/>
              </a:endParaRPr>
            </a:p>
          </p:txBody>
        </p:sp>
        <p:sp>
          <p:nvSpPr>
            <p:cNvPr id="72712" name="Rectangle 17"/>
            <p:cNvSpPr>
              <a:spLocks noChangeArrowheads="1"/>
            </p:cNvSpPr>
            <p:nvPr/>
          </p:nvSpPr>
          <p:spPr bwMode="auto">
            <a:xfrm>
              <a:off x="782" y="2788"/>
              <a:ext cx="918" cy="538"/>
            </a:xfrm>
            <a:prstGeom prst="rect">
              <a:avLst/>
            </a:prstGeom>
            <a:solidFill>
              <a:schemeClr val="accent2"/>
            </a:solidFill>
            <a:ln w="9525">
              <a:solidFill>
                <a:schemeClr val="tx1"/>
              </a:solidFill>
              <a:miter lim="800000"/>
              <a:headEnd/>
              <a:tailEnd/>
            </a:ln>
          </p:spPr>
          <p:txBody>
            <a:bodyPr wrap="none"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Pelanggan</a:t>
              </a:r>
              <a:endParaRPr lang="en-US" altLang="en-US" b="1">
                <a:latin typeface="Arial" pitchFamily="34" charset="0"/>
              </a:endParaRPr>
            </a:p>
          </p:txBody>
        </p:sp>
        <p:sp>
          <p:nvSpPr>
            <p:cNvPr id="72713" name="Rectangle 18"/>
            <p:cNvSpPr>
              <a:spLocks noChangeArrowheads="1"/>
            </p:cNvSpPr>
            <p:nvPr/>
          </p:nvSpPr>
          <p:spPr bwMode="auto">
            <a:xfrm>
              <a:off x="3926" y="2788"/>
              <a:ext cx="910" cy="538"/>
            </a:xfrm>
            <a:prstGeom prst="rect">
              <a:avLst/>
            </a:prstGeom>
            <a:solidFill>
              <a:schemeClr val="accent2"/>
            </a:solidFill>
            <a:ln w="9525">
              <a:solidFill>
                <a:schemeClr val="tx1"/>
              </a:solidFill>
              <a:miter lim="800000"/>
              <a:headEnd/>
              <a:tailEnd/>
            </a:ln>
          </p:spPr>
          <p:txBody>
            <a:bodyPr wrap="none"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40000"/>
                </a:spcBef>
              </a:pPr>
              <a:r>
                <a:rPr lang="en-US" altLang="en-US" b="1" smtClean="0">
                  <a:solidFill>
                    <a:srgbClr val="000000"/>
                  </a:solidFill>
                  <a:latin typeface="Arial" pitchFamily="34" charset="0"/>
                </a:rPr>
                <a:t>Citr Publik</a:t>
              </a:r>
              <a:endParaRPr lang="en-US" altLang="en-US" b="1">
                <a:latin typeface="Arial" pitchFamily="34" charset="0"/>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1000"/>
                                  </p:stCondLst>
                                  <p:childTnLst>
                                    <p:set>
                                      <p:cBhvr>
                                        <p:cTn id="6" dur="1" fill="hold">
                                          <p:stCondLst>
                                            <p:cond delay="0"/>
                                          </p:stCondLst>
                                        </p:cTn>
                                        <p:tgtEl>
                                          <p:spTgt spid="234509"/>
                                        </p:tgtEl>
                                        <p:attrNameLst>
                                          <p:attrName>style.visibility</p:attrName>
                                        </p:attrNameLst>
                                      </p:cBhvr>
                                      <p:to>
                                        <p:strVal val="visible"/>
                                      </p:to>
                                    </p:set>
                                    <p:animEffect transition="in" filter="dissolve">
                                      <p:cBhvr>
                                        <p:cTn id="7" dur="1000"/>
                                        <p:tgtEl>
                                          <p:spTgt spid="234509"/>
                                        </p:tgtEl>
                                      </p:cBhvr>
                                    </p:animEffect>
                                  </p:childTnLst>
                                </p:cTn>
                              </p:par>
                            </p:childTnLst>
                          </p:cTn>
                        </p:par>
                        <p:par>
                          <p:cTn id="8" fill="hold" nodeType="afterGroup">
                            <p:stCondLst>
                              <p:cond delay="2000"/>
                            </p:stCondLst>
                            <p:childTnLst>
                              <p:par>
                                <p:cTn id="9" presetID="4" presetClass="entr" presetSubtype="16" fill="hold" nodeType="afterEffect">
                                  <p:stCondLst>
                                    <p:cond delay="1000"/>
                                  </p:stCondLst>
                                  <p:childTnLst>
                                    <p:set>
                                      <p:cBhvr>
                                        <p:cTn id="10" dur="1" fill="hold">
                                          <p:stCondLst>
                                            <p:cond delay="0"/>
                                          </p:stCondLst>
                                        </p:cTn>
                                        <p:tgtEl>
                                          <p:spTgt spid="234501"/>
                                        </p:tgtEl>
                                        <p:attrNameLst>
                                          <p:attrName>style.visibility</p:attrName>
                                        </p:attrNameLst>
                                      </p:cBhvr>
                                      <p:to>
                                        <p:strVal val="visible"/>
                                      </p:to>
                                    </p:set>
                                    <p:animEffect transition="in" filter="box(in)">
                                      <p:cBhvr>
                                        <p:cTn id="11" dur="1000"/>
                                        <p:tgtEl>
                                          <p:spTgt spid="234501"/>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234498"/>
                                        </p:tgtEl>
                                        <p:attrNameLst>
                                          <p:attrName>style.visibility</p:attrName>
                                        </p:attrNameLst>
                                      </p:cBhvr>
                                      <p:to>
                                        <p:strVal val="visible"/>
                                      </p:to>
                                    </p:set>
                                    <p:animEffect transition="in" filter="wipe(up)">
                                      <p:cBhvr>
                                        <p:cTn id="15" dur="1000"/>
                                        <p:tgtEl>
                                          <p:spTgt spid="234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85800" y="326231"/>
            <a:ext cx="7772400" cy="628650"/>
          </a:xfrm>
        </p:spPr>
        <p:txBody>
          <a:bodyPr/>
          <a:lstStyle/>
          <a:p>
            <a:r>
              <a:rPr lang="en-US" altLang="en-US" smtClean="0">
                <a:latin typeface="Arial" pitchFamily="34" charset="0"/>
                <a:cs typeface="Arial" pitchFamily="34" charset="0"/>
              </a:rPr>
              <a:t>Proses Strategik</a:t>
            </a:r>
          </a:p>
        </p:txBody>
      </p:sp>
      <p:grpSp>
        <p:nvGrpSpPr>
          <p:cNvPr id="240643" name="Group 3"/>
          <p:cNvGrpSpPr>
            <a:grpSpLocks/>
          </p:cNvGrpSpPr>
          <p:nvPr/>
        </p:nvGrpSpPr>
        <p:grpSpPr bwMode="auto">
          <a:xfrm>
            <a:off x="954089" y="2981322"/>
            <a:ext cx="7620001" cy="1721643"/>
            <a:chOff x="601" y="2808"/>
            <a:chExt cx="4800" cy="1446"/>
          </a:xfrm>
        </p:grpSpPr>
        <p:grpSp>
          <p:nvGrpSpPr>
            <p:cNvPr id="74759" name="Group 4"/>
            <p:cNvGrpSpPr>
              <a:grpSpLocks/>
            </p:cNvGrpSpPr>
            <p:nvPr/>
          </p:nvGrpSpPr>
          <p:grpSpPr bwMode="auto">
            <a:xfrm>
              <a:off x="1063" y="2808"/>
              <a:ext cx="3733" cy="664"/>
              <a:chOff x="1063" y="2808"/>
              <a:chExt cx="3733" cy="664"/>
            </a:xfrm>
          </p:grpSpPr>
          <p:sp>
            <p:nvSpPr>
              <p:cNvPr id="74764" name="Freeform 5"/>
              <p:cNvSpPr>
                <a:spLocks/>
              </p:cNvSpPr>
              <p:nvPr/>
            </p:nvSpPr>
            <p:spPr bwMode="auto">
              <a:xfrm>
                <a:off x="2872" y="2808"/>
                <a:ext cx="8" cy="664"/>
              </a:xfrm>
              <a:custGeom>
                <a:avLst/>
                <a:gdLst>
                  <a:gd name="T0" fmla="*/ 8 w 8"/>
                  <a:gd name="T1" fmla="*/ 0 h 664"/>
                  <a:gd name="T2" fmla="*/ 0 w 8"/>
                  <a:gd name="T3" fmla="*/ 664 h 664"/>
                  <a:gd name="T4" fmla="*/ 0 60000 65536"/>
                  <a:gd name="T5" fmla="*/ 0 60000 65536"/>
                  <a:gd name="T6" fmla="*/ 0 w 8"/>
                  <a:gd name="T7" fmla="*/ 0 h 664"/>
                  <a:gd name="T8" fmla="*/ 8 w 8"/>
                  <a:gd name="T9" fmla="*/ 664 h 664"/>
                </a:gdLst>
                <a:ahLst/>
                <a:cxnLst>
                  <a:cxn ang="T4">
                    <a:pos x="T0" y="T1"/>
                  </a:cxn>
                  <a:cxn ang="T5">
                    <a:pos x="T2" y="T3"/>
                  </a:cxn>
                </a:cxnLst>
                <a:rect l="T6" t="T7" r="T8" b="T9"/>
                <a:pathLst>
                  <a:path w="8" h="664">
                    <a:moveTo>
                      <a:pt x="8" y="0"/>
                    </a:moveTo>
                    <a:lnTo>
                      <a:pt x="0" y="664"/>
                    </a:lnTo>
                  </a:path>
                </a:pathLst>
              </a:custGeom>
              <a:noFill/>
              <a:ln w="101600">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4765" name="Freeform 6"/>
              <p:cNvSpPr>
                <a:spLocks/>
              </p:cNvSpPr>
              <p:nvPr/>
            </p:nvSpPr>
            <p:spPr bwMode="auto">
              <a:xfrm>
                <a:off x="1063" y="3056"/>
                <a:ext cx="3733" cy="416"/>
              </a:xfrm>
              <a:custGeom>
                <a:avLst/>
                <a:gdLst>
                  <a:gd name="T0" fmla="*/ 0 w 3733"/>
                  <a:gd name="T1" fmla="*/ 416 h 416"/>
                  <a:gd name="T2" fmla="*/ 9 w 3733"/>
                  <a:gd name="T3" fmla="*/ 0 h 416"/>
                  <a:gd name="T4" fmla="*/ 3721 w 3733"/>
                  <a:gd name="T5" fmla="*/ 0 h 416"/>
                  <a:gd name="T6" fmla="*/ 3733 w 3733"/>
                  <a:gd name="T7" fmla="*/ 320 h 416"/>
                  <a:gd name="T8" fmla="*/ 0 60000 65536"/>
                  <a:gd name="T9" fmla="*/ 0 60000 65536"/>
                  <a:gd name="T10" fmla="*/ 0 60000 65536"/>
                  <a:gd name="T11" fmla="*/ 0 60000 65536"/>
                  <a:gd name="T12" fmla="*/ 0 w 3733"/>
                  <a:gd name="T13" fmla="*/ 0 h 416"/>
                  <a:gd name="T14" fmla="*/ 3733 w 3733"/>
                  <a:gd name="T15" fmla="*/ 416 h 416"/>
                </a:gdLst>
                <a:ahLst/>
                <a:cxnLst>
                  <a:cxn ang="T8">
                    <a:pos x="T0" y="T1"/>
                  </a:cxn>
                  <a:cxn ang="T9">
                    <a:pos x="T2" y="T3"/>
                  </a:cxn>
                  <a:cxn ang="T10">
                    <a:pos x="T4" y="T5"/>
                  </a:cxn>
                  <a:cxn ang="T11">
                    <a:pos x="T6" y="T7"/>
                  </a:cxn>
                </a:cxnLst>
                <a:rect l="T12" t="T13" r="T14" b="T15"/>
                <a:pathLst>
                  <a:path w="3733" h="416">
                    <a:moveTo>
                      <a:pt x="0" y="416"/>
                    </a:moveTo>
                    <a:lnTo>
                      <a:pt x="9" y="0"/>
                    </a:lnTo>
                    <a:lnTo>
                      <a:pt x="3721" y="0"/>
                    </a:lnTo>
                    <a:lnTo>
                      <a:pt x="3733" y="320"/>
                    </a:lnTo>
                  </a:path>
                </a:pathLst>
              </a:custGeom>
              <a:noFill/>
              <a:ln w="1016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4760" name="Group 7"/>
            <p:cNvGrpSpPr>
              <a:grpSpLocks/>
            </p:cNvGrpSpPr>
            <p:nvPr/>
          </p:nvGrpSpPr>
          <p:grpSpPr bwMode="auto">
            <a:xfrm>
              <a:off x="601" y="3380"/>
              <a:ext cx="4800" cy="874"/>
              <a:chOff x="625" y="3204"/>
              <a:chExt cx="4800" cy="874"/>
            </a:xfrm>
          </p:grpSpPr>
          <p:sp>
            <p:nvSpPr>
              <p:cNvPr id="240648" name="Rectangle 8"/>
              <p:cNvSpPr>
                <a:spLocks noChangeArrowheads="1"/>
              </p:cNvSpPr>
              <p:nvPr/>
            </p:nvSpPr>
            <p:spPr bwMode="auto">
              <a:xfrm>
                <a:off x="625" y="3307"/>
                <a:ext cx="959" cy="608"/>
              </a:xfrm>
              <a:prstGeom prst="rect">
                <a:avLst/>
              </a:prstGeom>
              <a:solidFill>
                <a:schemeClr val="accent4"/>
              </a:solidFill>
              <a:ln w="9525">
                <a:solidFill>
                  <a:schemeClr val="tx1"/>
                </a:solidFill>
                <a:miter lim="800000"/>
                <a:headEnd/>
                <a:tailEnd/>
              </a:ln>
            </p:spPr>
            <p:txBody>
              <a:bodyPr wrap="none" lIns="144000" tIns="180000" rIns="144000" bIns="180000">
                <a:spAutoFit/>
              </a:bodyPr>
              <a:lstStyle/>
              <a:p>
                <a:pPr algn="ctr" defTabSz="1000125" fontAlgn="auto">
                  <a:lnSpc>
                    <a:spcPct val="90000"/>
                  </a:lnSpc>
                  <a:spcBef>
                    <a:spcPct val="40000"/>
                  </a:spcBef>
                  <a:spcAft>
                    <a:spcPts val="0"/>
                  </a:spcAft>
                  <a:defRPr/>
                </a:pPr>
                <a:r>
                  <a:rPr lang="en-US" b="1" smtClean="0">
                    <a:solidFill>
                      <a:srgbClr val="000000"/>
                    </a:solidFill>
                    <a:latin typeface="Arial"/>
                    <a:cs typeface="Arial"/>
                  </a:rPr>
                  <a:t>Pemasaran</a:t>
                </a:r>
                <a:endParaRPr lang="en-US" sz="2600" b="1">
                  <a:latin typeface="Arial"/>
                  <a:cs typeface="Arial"/>
                </a:endParaRPr>
              </a:p>
            </p:txBody>
          </p:sp>
          <p:sp>
            <p:nvSpPr>
              <p:cNvPr id="240649" name="Rectangle 9"/>
              <p:cNvSpPr>
                <a:spLocks noChangeArrowheads="1"/>
              </p:cNvSpPr>
              <p:nvPr/>
            </p:nvSpPr>
            <p:spPr bwMode="auto">
              <a:xfrm>
                <a:off x="2284" y="3307"/>
                <a:ext cx="1227" cy="608"/>
              </a:xfrm>
              <a:prstGeom prst="rect">
                <a:avLst/>
              </a:prstGeom>
              <a:solidFill>
                <a:schemeClr val="accent4"/>
              </a:solidFill>
              <a:ln w="9525">
                <a:solidFill>
                  <a:schemeClr val="tx1"/>
                </a:solidFill>
                <a:miter lim="800000"/>
                <a:headEnd/>
                <a:tailEnd/>
              </a:ln>
            </p:spPr>
            <p:txBody>
              <a:bodyPr lIns="144000" tIns="180000" rIns="144000" bIns="180000">
                <a:spAutoFit/>
              </a:bodyPr>
              <a:lstStyle/>
              <a:p>
                <a:pPr algn="ctr" defTabSz="1000125" fontAlgn="auto">
                  <a:lnSpc>
                    <a:spcPct val="90000"/>
                  </a:lnSpc>
                  <a:spcBef>
                    <a:spcPct val="40000"/>
                  </a:spcBef>
                  <a:spcAft>
                    <a:spcPts val="0"/>
                  </a:spcAft>
                  <a:defRPr/>
                </a:pPr>
                <a:r>
                  <a:rPr lang="en-US" b="1" smtClean="0">
                    <a:solidFill>
                      <a:srgbClr val="000000"/>
                    </a:solidFill>
                    <a:latin typeface="Arial"/>
                    <a:cs typeface="Arial"/>
                  </a:rPr>
                  <a:t>Operasi</a:t>
                </a:r>
                <a:endParaRPr lang="en-US" sz="2600" b="1">
                  <a:latin typeface="Arial"/>
                  <a:cs typeface="Arial"/>
                </a:endParaRPr>
              </a:p>
            </p:txBody>
          </p:sp>
          <p:sp>
            <p:nvSpPr>
              <p:cNvPr id="240650" name="Rectangle 10"/>
              <p:cNvSpPr>
                <a:spLocks noChangeArrowheads="1"/>
              </p:cNvSpPr>
              <p:nvPr/>
            </p:nvSpPr>
            <p:spPr bwMode="auto">
              <a:xfrm>
                <a:off x="4148" y="3204"/>
                <a:ext cx="1277" cy="874"/>
              </a:xfrm>
              <a:prstGeom prst="rect">
                <a:avLst/>
              </a:prstGeom>
              <a:solidFill>
                <a:schemeClr val="accent4"/>
              </a:solidFill>
              <a:ln w="9525">
                <a:solidFill>
                  <a:schemeClr val="tx1"/>
                </a:solidFill>
                <a:miter lim="800000"/>
                <a:headEnd/>
                <a:tailEnd/>
              </a:ln>
            </p:spPr>
            <p:txBody>
              <a:bodyPr lIns="144000" tIns="180000" rIns="144000" bIns="180000">
                <a:spAutoFit/>
              </a:bodyPr>
              <a:lstStyle/>
              <a:p>
                <a:pPr algn="ctr" defTabSz="1000125" fontAlgn="auto">
                  <a:spcBef>
                    <a:spcPts val="0"/>
                  </a:spcBef>
                  <a:spcAft>
                    <a:spcPts val="0"/>
                  </a:spcAft>
                  <a:defRPr/>
                </a:pPr>
                <a:r>
                  <a:rPr lang="en-US" b="1" smtClean="0">
                    <a:solidFill>
                      <a:srgbClr val="000000"/>
                    </a:solidFill>
                    <a:latin typeface="Arial"/>
                    <a:cs typeface="Arial"/>
                  </a:rPr>
                  <a:t>Keuangan/</a:t>
                </a:r>
              </a:p>
              <a:p>
                <a:pPr algn="ctr" defTabSz="1000125" fontAlgn="auto">
                  <a:spcBef>
                    <a:spcPts val="0"/>
                  </a:spcBef>
                  <a:spcAft>
                    <a:spcPts val="0"/>
                  </a:spcAft>
                  <a:defRPr/>
                </a:pPr>
                <a:r>
                  <a:rPr lang="en-US" b="1" smtClean="0">
                    <a:solidFill>
                      <a:srgbClr val="000000"/>
                    </a:solidFill>
                    <a:latin typeface="Arial"/>
                    <a:cs typeface="Arial"/>
                  </a:rPr>
                  <a:t>Akunting</a:t>
                </a:r>
                <a:endParaRPr lang="en-US" sz="2600" b="1">
                  <a:latin typeface="Arial"/>
                  <a:cs typeface="Arial"/>
                </a:endParaRPr>
              </a:p>
            </p:txBody>
          </p:sp>
        </p:grpSp>
      </p:grpSp>
      <p:grpSp>
        <p:nvGrpSpPr>
          <p:cNvPr id="240651" name="Group 11"/>
          <p:cNvGrpSpPr>
            <a:grpSpLocks/>
          </p:cNvGrpSpPr>
          <p:nvPr/>
        </p:nvGrpSpPr>
        <p:grpSpPr bwMode="auto">
          <a:xfrm>
            <a:off x="3319464" y="1733549"/>
            <a:ext cx="2479675" cy="1325165"/>
            <a:chOff x="2091" y="1728"/>
            <a:chExt cx="1562" cy="1113"/>
          </a:xfrm>
        </p:grpSpPr>
        <p:sp>
          <p:nvSpPr>
            <p:cNvPr id="74757" name="Line 12"/>
            <p:cNvSpPr>
              <a:spLocks noChangeShapeType="1"/>
            </p:cNvSpPr>
            <p:nvPr/>
          </p:nvSpPr>
          <p:spPr bwMode="auto">
            <a:xfrm>
              <a:off x="2880" y="1728"/>
              <a:ext cx="0" cy="52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58" name="Rectangle 13"/>
            <p:cNvSpPr>
              <a:spLocks noChangeArrowheads="1"/>
            </p:cNvSpPr>
            <p:nvPr/>
          </p:nvSpPr>
          <p:spPr bwMode="auto">
            <a:xfrm>
              <a:off x="2091" y="2233"/>
              <a:ext cx="1562" cy="608"/>
            </a:xfrm>
            <a:prstGeom prst="rect">
              <a:avLst/>
            </a:prstGeom>
            <a:solidFill>
              <a:schemeClr val="tx2"/>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US" altLang="en-US" b="1" smtClean="0">
                  <a:solidFill>
                    <a:schemeClr val="bg1"/>
                  </a:solidFill>
                  <a:latin typeface="Arial" pitchFamily="34" charset="0"/>
                </a:rPr>
                <a:t>Misi Area Funsional</a:t>
              </a:r>
              <a:endParaRPr lang="en-US" altLang="en-US" sz="2600" b="1">
                <a:solidFill>
                  <a:schemeClr val="bg1"/>
                </a:solidFill>
                <a:latin typeface="Arial" pitchFamily="34" charset="0"/>
              </a:endParaRPr>
            </a:p>
          </p:txBody>
        </p:sp>
      </p:grpSp>
      <p:sp>
        <p:nvSpPr>
          <p:cNvPr id="240654" name="Rectangle 14"/>
          <p:cNvSpPr>
            <a:spLocks noChangeArrowheads="1"/>
          </p:cNvSpPr>
          <p:nvPr/>
        </p:nvSpPr>
        <p:spPr bwMode="auto">
          <a:xfrm>
            <a:off x="3294063" y="1129904"/>
            <a:ext cx="2532062" cy="612815"/>
          </a:xfrm>
          <a:prstGeom prst="rect">
            <a:avLst/>
          </a:prstGeom>
          <a:solidFill>
            <a:schemeClr val="accent1"/>
          </a:solidFill>
          <a:ln w="9525">
            <a:solidFill>
              <a:schemeClr val="tx1"/>
            </a:solidFill>
            <a:miter lim="800000"/>
            <a:headEnd/>
            <a:tailEnd/>
          </a:ln>
        </p:spPr>
        <p:txBody>
          <a:bodyPr lIns="144000" tIns="180000" rIns="144000" bIns="1800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US" altLang="en-US" b="1" smtClean="0">
                <a:solidFill>
                  <a:schemeClr val="bg1"/>
                </a:solidFill>
                <a:latin typeface="Arial" pitchFamily="34" charset="0"/>
              </a:rPr>
              <a:t>Misi Organisasi</a:t>
            </a:r>
            <a:endParaRPr lang="en-US" altLang="en-US" b="1">
              <a:solidFill>
                <a:schemeClr val="bg1"/>
              </a:solidFill>
              <a:latin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240654"/>
                                        </p:tgtEl>
                                        <p:attrNameLst>
                                          <p:attrName>style.visibility</p:attrName>
                                        </p:attrNameLst>
                                      </p:cBhvr>
                                      <p:to>
                                        <p:strVal val="visible"/>
                                      </p:to>
                                    </p:set>
                                    <p:animEffect transition="in" filter="wipe(up)">
                                      <p:cBhvr>
                                        <p:cTn id="7" dur="1000"/>
                                        <p:tgtEl>
                                          <p:spTgt spid="240654"/>
                                        </p:tgtEl>
                                      </p:cBhvr>
                                    </p:animEffect>
                                  </p:childTnLst>
                                </p:cTn>
                              </p:par>
                            </p:childTnLst>
                          </p:cTn>
                        </p:par>
                        <p:par>
                          <p:cTn id="8" fill="hold" nodeType="afterGroup">
                            <p:stCondLst>
                              <p:cond delay="2000"/>
                            </p:stCondLst>
                            <p:childTnLst>
                              <p:par>
                                <p:cTn id="9" presetID="22" presetClass="entr" presetSubtype="1" fill="hold" nodeType="afterEffect">
                                  <p:stCondLst>
                                    <p:cond delay="2000"/>
                                  </p:stCondLst>
                                  <p:childTnLst>
                                    <p:set>
                                      <p:cBhvr>
                                        <p:cTn id="10" dur="1" fill="hold">
                                          <p:stCondLst>
                                            <p:cond delay="0"/>
                                          </p:stCondLst>
                                        </p:cTn>
                                        <p:tgtEl>
                                          <p:spTgt spid="240651"/>
                                        </p:tgtEl>
                                        <p:attrNameLst>
                                          <p:attrName>style.visibility</p:attrName>
                                        </p:attrNameLst>
                                      </p:cBhvr>
                                      <p:to>
                                        <p:strVal val="visible"/>
                                      </p:to>
                                    </p:set>
                                    <p:animEffect transition="in" filter="wipe(up)">
                                      <p:cBhvr>
                                        <p:cTn id="11" dur="1000"/>
                                        <p:tgtEl>
                                          <p:spTgt spid="240651"/>
                                        </p:tgtEl>
                                      </p:cBhvr>
                                    </p:animEffect>
                                  </p:childTnLst>
                                </p:cTn>
                              </p:par>
                            </p:childTnLst>
                          </p:cTn>
                        </p:par>
                        <p:par>
                          <p:cTn id="12" fill="hold" nodeType="afterGroup">
                            <p:stCondLst>
                              <p:cond delay="5000"/>
                            </p:stCondLst>
                            <p:childTnLst>
                              <p:par>
                                <p:cTn id="13" presetID="22" presetClass="entr" presetSubtype="1" fill="hold" nodeType="afterEffect">
                                  <p:stCondLst>
                                    <p:cond delay="2000"/>
                                  </p:stCondLst>
                                  <p:childTnLst>
                                    <p:set>
                                      <p:cBhvr>
                                        <p:cTn id="14" dur="1" fill="hold">
                                          <p:stCondLst>
                                            <p:cond delay="0"/>
                                          </p:stCondLst>
                                        </p:cTn>
                                        <p:tgtEl>
                                          <p:spTgt spid="240643"/>
                                        </p:tgtEl>
                                        <p:attrNameLst>
                                          <p:attrName>style.visibility</p:attrName>
                                        </p:attrNameLst>
                                      </p:cBhvr>
                                      <p:to>
                                        <p:strVal val="visible"/>
                                      </p:to>
                                    </p:set>
                                    <p:animEffect transition="in" filter="wipe(up)">
                                      <p:cBhvr>
                                        <p:cTn id="15" dur="1000"/>
                                        <p:tgtEl>
                                          <p:spTgt spid="240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5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Contoh Misi</a:t>
            </a:r>
          </a:p>
        </p:txBody>
      </p:sp>
      <p:graphicFrame>
        <p:nvGraphicFramePr>
          <p:cNvPr id="236563" name="Group 19"/>
          <p:cNvGraphicFramePr>
            <a:graphicFrameLocks noGrp="1"/>
          </p:cNvGraphicFramePr>
          <p:nvPr>
            <p:extLst>
              <p:ext uri="{D42A27DB-BD31-4B8C-83A1-F6EECF244321}">
                <p14:modId xmlns:p14="http://schemas.microsoft.com/office/powerpoint/2010/main" val="3471091886"/>
              </p:ext>
            </p:extLst>
          </p:nvPr>
        </p:nvGraphicFramePr>
        <p:xfrm>
          <a:off x="681038" y="1403747"/>
          <a:ext cx="7766050" cy="2533762"/>
        </p:xfrm>
        <a:graphic>
          <a:graphicData uri="http://schemas.openxmlformats.org/drawingml/2006/table">
            <a:tbl>
              <a:tblPr/>
              <a:tblGrid>
                <a:gridCol w="7766050"/>
              </a:tblGrid>
              <a:tr h="457440">
                <a:tc>
                  <a:txBody>
                    <a:bodyPr/>
                    <a:lstStyle/>
                    <a:p>
                      <a:pPr marL="0" marR="0" lvl="0" indent="0" algn="ctr" defTabSz="914400" rtl="0" eaLnBrk="0" fontAlgn="base" latinLnBrk="0" hangingPunct="0">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smtClean="0">
                          <a:ln>
                            <a:noFill/>
                          </a:ln>
                          <a:solidFill>
                            <a:schemeClr val="bg1"/>
                          </a:solidFill>
                          <a:effectLst/>
                          <a:latin typeface="Arial" charset="0"/>
                          <a:ea typeface="ＭＳ Ｐゴシック" charset="0"/>
                          <a:cs typeface="ＭＳ Ｐゴシック" charset="0"/>
                        </a:rPr>
                        <a:t>Contoh Misi Perusahaan</a:t>
                      </a:r>
                      <a:endParaRPr kumimoji="0" lang="en-US" sz="18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r>
              <a:tr h="857055">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500" b="1" i="0" u="none" strike="noStrike" cap="none" normalizeH="0" baseline="0" smtClean="0">
                          <a:ln>
                            <a:noFill/>
                          </a:ln>
                          <a:solidFill>
                            <a:schemeClr val="tx1"/>
                          </a:solidFill>
                          <a:effectLst/>
                          <a:latin typeface="Arial" charset="0"/>
                          <a:ea typeface="ＭＳ Ｐゴシック" charset="0"/>
                          <a:cs typeface="ＭＳ Ｐゴシック" charset="0"/>
                        </a:rPr>
                        <a:t>Untuk memproduksi dan melayani bisnis komunikasi microwave inovatif, tumbuh, dan menguntungkan di seluruh dunia yang melebihi harapan pelanggan kami.</a:t>
                      </a:r>
                      <a:endParaRPr kumimoji="0" lang="en-US" sz="15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r>
              <a:tr h="457440">
                <a:tc>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smtClean="0">
                          <a:ln>
                            <a:noFill/>
                          </a:ln>
                          <a:solidFill>
                            <a:schemeClr val="bg1"/>
                          </a:solidFill>
                          <a:effectLst/>
                          <a:latin typeface="Arial" charset="0"/>
                          <a:ea typeface="ＭＳ Ｐゴシック" charset="0"/>
                          <a:cs typeface="ＭＳ Ｐゴシック" charset="0"/>
                        </a:rPr>
                        <a:t>Contoh Misi Manajemen Operasi</a:t>
                      </a: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r>
              <a:tr h="761827">
                <a:tc>
                  <a:txBody>
                    <a:bodyPr/>
                    <a:lstStyle/>
                    <a:p>
                      <a:pPr rtl="0"/>
                      <a:r>
                        <a:rPr lang="en-US" sz="1800" b="1" i="0" kern="1200" smtClean="0">
                          <a:solidFill>
                            <a:schemeClr val="bg1"/>
                          </a:solidFill>
                          <a:effectLst/>
                          <a:latin typeface="+mn-lt"/>
                          <a:ea typeface="+mn-ea"/>
                          <a:cs typeface="+mn-cs"/>
                        </a:rPr>
                        <a:t>Untuk menghasilkan produk yang konsisten dengan misi perusahaan sebagai produsen harga murah di seluruh dunia</a:t>
                      </a:r>
                      <a:r>
                        <a:rPr lang="en-US" sz="1800" b="1" i="0" kern="1200" smtClean="0">
                          <a:solidFill>
                            <a:schemeClr val="tx1"/>
                          </a:solidFill>
                          <a:effectLst/>
                          <a:latin typeface="+mn-lt"/>
                          <a:ea typeface="+mn-ea"/>
                          <a:cs typeface="+mn-cs"/>
                        </a:rPr>
                        <a:t>.</a:t>
                      </a:r>
                      <a:endParaRPr lang="en-US" sz="1800" b="1" i="0" kern="1200">
                        <a:solidFill>
                          <a:schemeClr val="tx1"/>
                        </a:solidFill>
                        <a:effectLst/>
                        <a:latin typeface="+mn-lt"/>
                        <a:ea typeface="+mn-ea"/>
                        <a:cs typeface="+mn-cs"/>
                      </a:endParaRPr>
                    </a:p>
                  </a:txBody>
                  <a:tcPr marL="180000" marR="180000" marT="105276" marB="10527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DD6AE"/>
                    </a:solidFill>
                  </a:tcPr>
                </a:tc>
              </a:tr>
            </a:tbl>
          </a:graphicData>
        </a:graphic>
      </p:graphicFrame>
      <p:sp>
        <p:nvSpPr>
          <p:cNvPr id="236559"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6563"/>
                                        </p:tgtEl>
                                        <p:attrNameLst>
                                          <p:attrName>style.visibility</p:attrName>
                                        </p:attrNameLst>
                                      </p:cBhvr>
                                      <p:to>
                                        <p:strVal val="visible"/>
                                      </p:to>
                                    </p:set>
                                    <p:anim calcmode="lin" valueType="num">
                                      <p:cBhvr>
                                        <p:cTn id="7" dur="1000" fill="hold"/>
                                        <p:tgtEl>
                                          <p:spTgt spid="236563"/>
                                        </p:tgtEl>
                                        <p:attrNameLst>
                                          <p:attrName>ppt_w</p:attrName>
                                        </p:attrNameLst>
                                      </p:cBhvr>
                                      <p:tavLst>
                                        <p:tav tm="0">
                                          <p:val>
                                            <p:strVal val="2/3*#ppt_w"/>
                                          </p:val>
                                        </p:tav>
                                        <p:tav tm="100000">
                                          <p:val>
                                            <p:strVal val="#ppt_w"/>
                                          </p:val>
                                        </p:tav>
                                      </p:tavLst>
                                    </p:anim>
                                    <p:anim calcmode="lin" valueType="num">
                                      <p:cBhvr>
                                        <p:cTn id="8" dur="1000" fill="hold"/>
                                        <p:tgtEl>
                                          <p:spTgt spid="236563"/>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1000"/>
                                  </p:stCondLst>
                                  <p:childTnLst>
                                    <p:set>
                                      <p:cBhvr>
                                        <p:cTn id="11" dur="1" fill="hold">
                                          <p:stCondLst>
                                            <p:cond delay="0"/>
                                          </p:stCondLst>
                                        </p:cTn>
                                        <p:tgtEl>
                                          <p:spTgt spid="236559"/>
                                        </p:tgtEl>
                                        <p:attrNameLst>
                                          <p:attrName>style.visibility</p:attrName>
                                        </p:attrNameLst>
                                      </p:cBhvr>
                                      <p:to>
                                        <p:strVal val="visible"/>
                                      </p:to>
                                    </p:set>
                                    <p:animEffect transition="in" filter="wipe(left)">
                                      <p:cBhvr>
                                        <p:cTn id="12" dur="1000"/>
                                        <p:tgtEl>
                                          <p:spTgt spid="236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5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Sample Missions</a:t>
            </a:r>
          </a:p>
        </p:txBody>
      </p:sp>
      <p:graphicFrame>
        <p:nvGraphicFramePr>
          <p:cNvPr id="237588" name="Group 20"/>
          <p:cNvGraphicFramePr>
            <a:graphicFrameLocks noGrp="1"/>
          </p:cNvGraphicFramePr>
          <p:nvPr>
            <p:extLst>
              <p:ext uri="{D42A27DB-BD31-4B8C-83A1-F6EECF244321}">
                <p14:modId xmlns:p14="http://schemas.microsoft.com/office/powerpoint/2010/main" val="3736866350"/>
              </p:ext>
            </p:extLst>
          </p:nvPr>
        </p:nvGraphicFramePr>
        <p:xfrm>
          <a:off x="685800" y="1104900"/>
          <a:ext cx="7772400" cy="3242441"/>
        </p:xfrm>
        <a:graphic>
          <a:graphicData uri="http://schemas.openxmlformats.org/drawingml/2006/table">
            <a:tbl>
              <a:tblPr/>
              <a:tblGrid>
                <a:gridCol w="2667000"/>
                <a:gridCol w="5105400"/>
              </a:tblGrid>
              <a:tr h="457200">
                <a:tc gridSpan="2">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smtClean="0">
                          <a:ln>
                            <a:noFill/>
                          </a:ln>
                          <a:solidFill>
                            <a:schemeClr val="bg1"/>
                          </a:solidFill>
                          <a:effectLst/>
                          <a:latin typeface="Arial" charset="0"/>
                          <a:ea typeface="ＭＳ Ｐゴシック" charset="0"/>
                          <a:cs typeface="ＭＳ Ｐゴシック" charset="0"/>
                        </a:rPr>
                        <a:t>Contoh Misi Departemen Manajemen Operasi</a:t>
                      </a:r>
                    </a:p>
                  </a:txBody>
                  <a:tcPr marL="90000" marR="90000" marT="35100" marB="351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r>
              <a:tr h="613541">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Desain Produk</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Untuk mendesain dan memproduksi barang dan jasa dengan kualitas baik dan nilai pelanggan</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r h="10858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Manajemen Kualitas</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rPr>
                        <a:t>To attain the exceptional value that is consistent with our company mission and marketing objectives by close attention to design, procurement, production, and field service operations</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r h="10858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smtClean="0">
                          <a:ln>
                            <a:noFill/>
                          </a:ln>
                          <a:solidFill>
                            <a:schemeClr val="tx1"/>
                          </a:solidFill>
                          <a:effectLst/>
                          <a:latin typeface="Arial" charset="0"/>
                          <a:ea typeface="ＭＳ Ｐゴシック" charset="0"/>
                          <a:cs typeface="ＭＳ Ｐゴシック" charset="0"/>
                        </a:rPr>
                        <a:t>Desain Proses</a:t>
                      </a:r>
                      <a:endParaRPr kumimoji="0" lang="en-US" sz="1400" b="1" i="0" u="none" strike="noStrike" cap="none" normalizeH="0" baseline="0">
                        <a:ln>
                          <a:noFill/>
                        </a:ln>
                        <a:solidFill>
                          <a:schemeClr val="tx1"/>
                        </a:solidFill>
                        <a:effectLst/>
                        <a:latin typeface="Arial" charset="0"/>
                        <a:ea typeface="ＭＳ Ｐゴシック" charset="0"/>
                        <a:cs typeface="ＭＳ Ｐゴシック" charset="0"/>
                      </a:endParaRP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rPr>
                        <a:t>To determine, design, and produce the production process and equipment that will be compatible with low-cost product, high quality, and good quality of work life at economical cost.</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bl>
          </a:graphicData>
        </a:graphic>
      </p:graphicFrame>
      <p:sp>
        <p:nvSpPr>
          <p:cNvPr id="77841"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7588"/>
                                        </p:tgtEl>
                                        <p:attrNameLst>
                                          <p:attrName>style.visibility</p:attrName>
                                        </p:attrNameLst>
                                      </p:cBhvr>
                                      <p:to>
                                        <p:strVal val="visible"/>
                                      </p:to>
                                    </p:set>
                                    <p:anim calcmode="lin" valueType="num">
                                      <p:cBhvr>
                                        <p:cTn id="7" dur="1000" fill="hold"/>
                                        <p:tgtEl>
                                          <p:spTgt spid="237588"/>
                                        </p:tgtEl>
                                        <p:attrNameLst>
                                          <p:attrName>ppt_w</p:attrName>
                                        </p:attrNameLst>
                                      </p:cBhvr>
                                      <p:tavLst>
                                        <p:tav tm="0">
                                          <p:val>
                                            <p:strVal val="2/3*#ppt_w"/>
                                          </p:val>
                                        </p:tav>
                                        <p:tav tm="100000">
                                          <p:val>
                                            <p:strVal val="#ppt_w"/>
                                          </p:val>
                                        </p:tav>
                                      </p:tavLst>
                                    </p:anim>
                                    <p:anim calcmode="lin" valueType="num">
                                      <p:cBhvr>
                                        <p:cTn id="8" dur="1000" fill="hold"/>
                                        <p:tgtEl>
                                          <p:spTgt spid="237588"/>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Sample Missions</a:t>
            </a:r>
          </a:p>
        </p:txBody>
      </p:sp>
      <p:graphicFrame>
        <p:nvGraphicFramePr>
          <p:cNvPr id="238612" name="Group 20"/>
          <p:cNvGraphicFramePr>
            <a:graphicFrameLocks noGrp="1"/>
          </p:cNvGraphicFramePr>
          <p:nvPr>
            <p:extLst>
              <p:ext uri="{D42A27DB-BD31-4B8C-83A1-F6EECF244321}">
                <p14:modId xmlns:p14="http://schemas.microsoft.com/office/powerpoint/2010/main" val="2973784732"/>
              </p:ext>
            </p:extLst>
          </p:nvPr>
        </p:nvGraphicFramePr>
        <p:xfrm>
          <a:off x="685800" y="1085850"/>
          <a:ext cx="7772400" cy="3314700"/>
        </p:xfrm>
        <a:graphic>
          <a:graphicData uri="http://schemas.openxmlformats.org/drawingml/2006/table">
            <a:tbl>
              <a:tblPr/>
              <a:tblGrid>
                <a:gridCol w="2667000"/>
                <a:gridCol w="5105400"/>
              </a:tblGrid>
              <a:tr h="457200">
                <a:tc gridSpan="2">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dirty="0">
                          <a:ln>
                            <a:noFill/>
                          </a:ln>
                          <a:solidFill>
                            <a:schemeClr val="bg1"/>
                          </a:solidFill>
                          <a:effectLst/>
                          <a:latin typeface="Arial" charset="0"/>
                          <a:ea typeface="ＭＳ Ｐゴシック" charset="0"/>
                          <a:cs typeface="ＭＳ Ｐゴシック" charset="0"/>
                        </a:rPr>
                        <a:t>Sample OM Department Missions</a:t>
                      </a:r>
                    </a:p>
                  </a:txBody>
                  <a:tcPr marL="90000" marR="90000" marT="35100" marB="351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r>
              <a:tr h="8572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Location</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To locate, design, and build efficient and economical facilities that will yield high value to the company, its employees, and the community.</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9144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Layout design</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through skill, imagination, and resourcefulness in layout and work methods, production effectiveness and efficiency while supporting a high quality of work life.</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10858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Human resources</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provide a good quality of work life, with well-designed, safe, rewarding jobs, stable employment, and equitable pay, in exchange for outstanding individual contribution from employees at all levels.</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bl>
          </a:graphicData>
        </a:graphic>
      </p:graphicFrame>
      <p:sp>
        <p:nvSpPr>
          <p:cNvPr id="78865"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8612"/>
                                        </p:tgtEl>
                                        <p:attrNameLst>
                                          <p:attrName>style.visibility</p:attrName>
                                        </p:attrNameLst>
                                      </p:cBhvr>
                                      <p:to>
                                        <p:strVal val="visible"/>
                                      </p:to>
                                    </p:set>
                                    <p:anim calcmode="lin" valueType="num">
                                      <p:cBhvr>
                                        <p:cTn id="7" dur="1000" fill="hold"/>
                                        <p:tgtEl>
                                          <p:spTgt spid="238612"/>
                                        </p:tgtEl>
                                        <p:attrNameLst>
                                          <p:attrName>ppt_w</p:attrName>
                                        </p:attrNameLst>
                                      </p:cBhvr>
                                      <p:tavLst>
                                        <p:tav tm="0">
                                          <p:val>
                                            <p:strVal val="2/3*#ppt_w"/>
                                          </p:val>
                                        </p:tav>
                                        <p:tav tm="100000">
                                          <p:val>
                                            <p:strVal val="#ppt_w"/>
                                          </p:val>
                                        </p:tav>
                                      </p:tavLst>
                                    </p:anim>
                                    <p:anim calcmode="lin" valueType="num">
                                      <p:cBhvr>
                                        <p:cTn id="8" dur="1000" fill="hold"/>
                                        <p:tgtEl>
                                          <p:spTgt spid="23861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85800" y="326232"/>
            <a:ext cx="7772400" cy="650081"/>
          </a:xfrm>
        </p:spPr>
        <p:txBody>
          <a:bodyPr/>
          <a:lstStyle/>
          <a:p>
            <a:r>
              <a:rPr lang="en-US" altLang="en-US" smtClean="0">
                <a:latin typeface="Arial" pitchFamily="34" charset="0"/>
                <a:cs typeface="Arial" pitchFamily="34" charset="0"/>
              </a:rPr>
              <a:t>Sample Missions</a:t>
            </a:r>
          </a:p>
        </p:txBody>
      </p:sp>
      <p:graphicFrame>
        <p:nvGraphicFramePr>
          <p:cNvPr id="239639" name="Group 23"/>
          <p:cNvGraphicFramePr>
            <a:graphicFrameLocks noGrp="1"/>
          </p:cNvGraphicFramePr>
          <p:nvPr>
            <p:extLst>
              <p:ext uri="{D42A27DB-BD31-4B8C-83A1-F6EECF244321}">
                <p14:modId xmlns:p14="http://schemas.microsoft.com/office/powerpoint/2010/main" val="807608103"/>
              </p:ext>
            </p:extLst>
          </p:nvPr>
        </p:nvGraphicFramePr>
        <p:xfrm>
          <a:off x="685800" y="1047750"/>
          <a:ext cx="7772400" cy="3371850"/>
        </p:xfrm>
        <a:graphic>
          <a:graphicData uri="http://schemas.openxmlformats.org/drawingml/2006/table">
            <a:tbl>
              <a:tblPr/>
              <a:tblGrid>
                <a:gridCol w="2667000"/>
                <a:gridCol w="5105400"/>
              </a:tblGrid>
              <a:tr h="457200">
                <a:tc gridSpan="2">
                  <a:txBody>
                    <a:bodyPr/>
                    <a:lstStyle/>
                    <a:p>
                      <a:pPr marL="0" marR="0" lvl="0" indent="0" algn="ctr"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800" b="1" i="0" u="none" strike="noStrike" cap="none" normalizeH="0" baseline="0">
                          <a:ln>
                            <a:noFill/>
                          </a:ln>
                          <a:solidFill>
                            <a:schemeClr val="bg1"/>
                          </a:solidFill>
                          <a:effectLst/>
                          <a:latin typeface="Arial" charset="0"/>
                          <a:ea typeface="ＭＳ Ｐゴシック" charset="0"/>
                          <a:cs typeface="ＭＳ Ｐゴシック" charset="0"/>
                        </a:rPr>
                        <a:t>Sample OM Department Missions</a:t>
                      </a:r>
                    </a:p>
                  </a:txBody>
                  <a:tcPr marL="90000" marR="90000" marT="35100" marB="3510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r>
              <a:tr h="6858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Supply-chain</a:t>
                      </a:r>
                      <a:b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b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  management</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To collaborate with suppliers to develop innovative products from stable, effective, and efficient sources of supply.</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6858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Inventory</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low investment in inventory consistent with high customer service levels and high facility utilization.</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68580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Scheduling</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high levels of throughput and timely customer delivery through effective scheduling.</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r h="857250">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a:ln>
                            <a:noFill/>
                          </a:ln>
                          <a:solidFill>
                            <a:schemeClr val="bg1"/>
                          </a:solidFill>
                          <a:effectLst/>
                          <a:latin typeface="Arial" charset="0"/>
                          <a:ea typeface="ＭＳ Ｐゴシック" charset="0"/>
                          <a:cs typeface="ＭＳ Ｐゴシック" charset="0"/>
                        </a:rPr>
                        <a:t>Maintenance</a:t>
                      </a:r>
                    </a:p>
                  </a:txBody>
                  <a:tcPr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c>
                  <a:txBody>
                    <a:bodyPr/>
                    <a:lstStyle/>
                    <a:p>
                      <a:pPr marL="0" marR="0" lvl="0" indent="0" algn="l" defTabSz="914400" rtl="0" eaLnBrk="1" fontAlgn="base" latinLnBrk="0" hangingPunct="1">
                        <a:lnSpc>
                          <a:spcPct val="90000"/>
                        </a:lnSpc>
                        <a:spcBef>
                          <a:spcPct val="0"/>
                        </a:spcBef>
                        <a:spcAft>
                          <a:spcPct val="40000"/>
                        </a:spcAft>
                        <a:buClr>
                          <a:srgbClr val="BF0922"/>
                        </a:buClr>
                        <a:buSzTx/>
                        <a:buFont typeface="Wingdings" charset="0"/>
                        <a:buNone/>
                        <a:tabLst/>
                      </a:pPr>
                      <a:r>
                        <a:rPr kumimoji="0" lang="en-US" sz="1400" b="1" i="0" u="none" strike="noStrike" cap="none" normalizeH="0" baseline="0" dirty="0">
                          <a:ln>
                            <a:noFill/>
                          </a:ln>
                          <a:solidFill>
                            <a:schemeClr val="bg1"/>
                          </a:solidFill>
                          <a:effectLst/>
                          <a:latin typeface="Arial" charset="0"/>
                          <a:ea typeface="ＭＳ Ｐゴシック" charset="0"/>
                          <a:cs typeface="ＭＳ Ｐゴシック" charset="0"/>
                        </a:rPr>
                        <a:t>To achieve high utilization of facilities and equipment by effective preventive maintenance and prompt repair of facilities and equipment.</a:t>
                      </a:r>
                    </a:p>
                  </a:txBody>
                  <a:tcPr marT="34290" marB="34290"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FACC7"/>
                    </a:solidFill>
                  </a:tcPr>
                </a:tc>
              </a:tr>
            </a:tbl>
          </a:graphicData>
        </a:graphic>
      </p:graphicFrame>
      <p:sp>
        <p:nvSpPr>
          <p:cNvPr id="79892" name="Text Box 15"/>
          <p:cNvSpPr txBox="1">
            <a:spLocks noChangeArrowheads="1"/>
          </p:cNvSpPr>
          <p:nvPr/>
        </p:nvSpPr>
        <p:spPr bwMode="auto">
          <a:xfrm>
            <a:off x="7464425" y="449341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2.3</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39639"/>
                                        </p:tgtEl>
                                        <p:attrNameLst>
                                          <p:attrName>style.visibility</p:attrName>
                                        </p:attrNameLst>
                                      </p:cBhvr>
                                      <p:to>
                                        <p:strVal val="visible"/>
                                      </p:to>
                                    </p:set>
                                    <p:anim calcmode="lin" valueType="num">
                                      <p:cBhvr>
                                        <p:cTn id="7" dur="1000" fill="hold"/>
                                        <p:tgtEl>
                                          <p:spTgt spid="239639"/>
                                        </p:tgtEl>
                                        <p:attrNameLst>
                                          <p:attrName>ppt_w</p:attrName>
                                        </p:attrNameLst>
                                      </p:cBhvr>
                                      <p:tavLst>
                                        <p:tav tm="0">
                                          <p:val>
                                            <p:strVal val="2/3*#ppt_w"/>
                                          </p:val>
                                        </p:tav>
                                        <p:tav tm="100000">
                                          <p:val>
                                            <p:strVal val="#ppt_w"/>
                                          </p:val>
                                        </p:tav>
                                      </p:tavLst>
                                    </p:anim>
                                    <p:anim calcmode="lin" valueType="num">
                                      <p:cBhvr>
                                        <p:cTn id="8" dur="1000" fill="hold"/>
                                        <p:tgtEl>
                                          <p:spTgt spid="23963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489" y="1726406"/>
            <a:ext cx="3946525"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8" name="Rectangle 3"/>
          <p:cNvSpPr>
            <a:spLocks noGrp="1" noChangeArrowheads="1"/>
          </p:cNvSpPr>
          <p:nvPr>
            <p:ph type="title"/>
          </p:nvPr>
        </p:nvSpPr>
        <p:spPr>
          <a:xfrm>
            <a:off x="685800" y="326231"/>
            <a:ext cx="7772400" cy="657225"/>
          </a:xfrm>
        </p:spPr>
        <p:txBody>
          <a:bodyPr/>
          <a:lstStyle/>
          <a:p>
            <a:r>
              <a:rPr lang="en-US" altLang="en-US" smtClean="0">
                <a:latin typeface="Arial" pitchFamily="34" charset="0"/>
                <a:cs typeface="Arial" pitchFamily="34" charset="0"/>
              </a:rPr>
              <a:t>Strategi</a:t>
            </a:r>
          </a:p>
        </p:txBody>
      </p:sp>
      <p:sp>
        <p:nvSpPr>
          <p:cNvPr id="242692" name="Rectangle 4"/>
          <p:cNvSpPr>
            <a:spLocks noChangeArrowheads="1"/>
          </p:cNvSpPr>
          <p:nvPr/>
        </p:nvSpPr>
        <p:spPr bwMode="auto">
          <a:xfrm>
            <a:off x="528638" y="1295400"/>
            <a:ext cx="4233862" cy="287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7" tIns="48615" rIns="98967" bIns="48615"/>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87000"/>
              <a:buFont typeface="Wingdings" pitchFamily="2" charset="2"/>
              <a:buChar char="q"/>
            </a:pPr>
            <a:r>
              <a:rPr lang="en-US" altLang="en-US" sz="2400" smtClean="0">
                <a:latin typeface="Arial" pitchFamily="34" charset="0"/>
              </a:rPr>
              <a:t>Rencana aksi untuk mencapai misi</a:t>
            </a:r>
          </a:p>
          <a:p>
            <a:pPr>
              <a:lnSpc>
                <a:spcPct val="90000"/>
              </a:lnSpc>
              <a:spcAft>
                <a:spcPts val="1200"/>
              </a:spcAft>
              <a:buClr>
                <a:srgbClr val="FFFF00"/>
              </a:buClr>
              <a:buSzPct val="87000"/>
              <a:buFont typeface="Wingdings" pitchFamily="2" charset="2"/>
              <a:buChar char="q"/>
            </a:pPr>
            <a:r>
              <a:rPr lang="en-US" altLang="en-US" sz="2400" smtClean="0">
                <a:latin typeface="Arial" pitchFamily="34" charset="0"/>
              </a:rPr>
              <a:t>Area Fungsional memiliki strategi</a:t>
            </a:r>
            <a:endParaRPr lang="en-US" altLang="en-US" sz="2400">
              <a:latin typeface="Arial" pitchFamily="34" charset="0"/>
            </a:endParaRPr>
          </a:p>
          <a:p>
            <a:pPr>
              <a:lnSpc>
                <a:spcPct val="90000"/>
              </a:lnSpc>
              <a:spcAft>
                <a:spcPts val="1200"/>
              </a:spcAft>
              <a:buClr>
                <a:srgbClr val="FFFF00"/>
              </a:buClr>
              <a:buSzPct val="87000"/>
              <a:buFont typeface="Wingdings" pitchFamily="2" charset="2"/>
              <a:buChar char="q"/>
            </a:pPr>
            <a:r>
              <a:rPr lang="en-US" altLang="en-US" sz="2400" smtClean="0">
                <a:latin typeface="Arial" pitchFamily="34" charset="0"/>
              </a:rPr>
              <a:t>Strategi mengekploitasi peluang dan kekuatan, menetralkan hambatan, dan menghilangkan kelemahan</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42692"/>
                                        </p:tgtEl>
                                        <p:attrNameLst>
                                          <p:attrName>style.visibility</p:attrName>
                                        </p:attrNameLst>
                                      </p:cBhvr>
                                      <p:to>
                                        <p:strVal val="visible"/>
                                      </p:to>
                                    </p:set>
                                    <p:animEffect transition="in" filter="strips(downRight)">
                                      <p:cBhvr>
                                        <p:cTn id="7" dur="1000"/>
                                        <p:tgtEl>
                                          <p:spTgt spid="242692"/>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242690"/>
                                        </p:tgtEl>
                                        <p:attrNameLst>
                                          <p:attrName>style.visibility</p:attrName>
                                        </p:attrNameLst>
                                      </p:cBhvr>
                                      <p:to>
                                        <p:strVal val="visible"/>
                                      </p:to>
                                    </p:set>
                                    <p:animEffect transition="in" filter="dissolve">
                                      <p:cBhvr>
                                        <p:cTn id="11" dur="1000"/>
                                        <p:tgtEl>
                                          <p:spTgt spid="242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2"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a:xfrm>
            <a:off x="990600" y="1799035"/>
            <a:ext cx="7137400" cy="2184797"/>
          </a:xfrm>
        </p:spPr>
        <p:txBody>
          <a:bodyPr>
            <a:noAutofit/>
          </a:bodyPr>
          <a:lstStyle/>
          <a:p>
            <a:pPr marL="533400" indent="-533400" defTabSz="836613">
              <a:buFont typeface="Calibri" pitchFamily="34" charset="0"/>
              <a:buAutoNum type="arabicPeriod"/>
            </a:pPr>
            <a:r>
              <a:rPr lang="en-US" altLang="en-US" sz="2800" smtClean="0">
                <a:latin typeface="Arial" pitchFamily="34" charset="0"/>
                <a:cs typeface="Arial" pitchFamily="34" charset="0"/>
              </a:rPr>
              <a:t>Diferensiasi — lebih baik, atau minimial berbeda dari pesaing</a:t>
            </a:r>
          </a:p>
          <a:p>
            <a:pPr marL="533400" indent="-533400" defTabSz="836613">
              <a:buFont typeface="Calibri" pitchFamily="34" charset="0"/>
              <a:buAutoNum type="arabicPeriod"/>
            </a:pPr>
            <a:r>
              <a:rPr lang="en-US" altLang="en-US" sz="2800" smtClean="0">
                <a:latin typeface="Arial" pitchFamily="34" charset="0"/>
                <a:cs typeface="Arial" pitchFamily="34" charset="0"/>
              </a:rPr>
              <a:t>Kepemimpinan harga – Lebih murah</a:t>
            </a:r>
          </a:p>
          <a:p>
            <a:pPr marL="533400" indent="-533400" defTabSz="836613">
              <a:buFont typeface="Calibri" pitchFamily="34" charset="0"/>
              <a:buAutoNum type="arabicPeriod"/>
            </a:pPr>
            <a:r>
              <a:rPr lang="en-US" altLang="en-US" sz="2800" smtClean="0">
                <a:latin typeface="Arial" pitchFamily="34" charset="0"/>
                <a:cs typeface="Arial" pitchFamily="34" charset="0"/>
              </a:rPr>
              <a:t>Response – lebih responsive</a:t>
            </a:r>
          </a:p>
        </p:txBody>
      </p:sp>
      <p:sp>
        <p:nvSpPr>
          <p:cNvPr id="244738" name="Rectangle 2"/>
          <p:cNvSpPr>
            <a:spLocks noGrp="1" noChangeArrowheads="1"/>
          </p:cNvSpPr>
          <p:nvPr>
            <p:ph type="title"/>
          </p:nvPr>
        </p:nvSpPr>
        <p:spPr>
          <a:xfrm>
            <a:off x="508001" y="367904"/>
            <a:ext cx="8043863" cy="1028700"/>
          </a:xfrm>
          <a:extLst/>
        </p:spPr>
        <p:txBody>
          <a:bodyPr rtlCol="0">
            <a:normAutofit fontScale="90000"/>
          </a:bodyPr>
          <a:lstStyle/>
          <a:p>
            <a:pPr fontAlgn="auto">
              <a:spcAft>
                <a:spcPts val="0"/>
              </a:spcAft>
              <a:defRPr/>
            </a:pPr>
            <a:r>
              <a:rPr lang="en-US" smtClean="0"/>
              <a:t>Strategi untuk Keunggulan Bersaing</a:t>
            </a:r>
            <a:endParaRPr lang="en-US">
              <a:solidFill>
                <a:srgbClr val="6600FF"/>
              </a:solidFill>
            </a:endParaRPr>
          </a:p>
        </p:txBody>
      </p:sp>
    </p:spTree>
  </p:cSld>
  <p:clrMapOvr>
    <a:masterClrMapping/>
  </p:clrMapOvr>
  <p:transition>
    <p:pull dir="l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idx="1"/>
          </p:nvPr>
        </p:nvSpPr>
        <p:spPr>
          <a:xfrm>
            <a:off x="914400" y="1362075"/>
            <a:ext cx="7340600" cy="1781175"/>
          </a:xfrm>
        </p:spPr>
        <p:txBody>
          <a:bodyPr>
            <a:normAutofit/>
          </a:bodyPr>
          <a:lstStyle/>
          <a:p>
            <a:pPr marL="0" indent="0" algn="ctr">
              <a:buFont typeface="Wingdings" pitchFamily="2" charset="2"/>
              <a:buNone/>
            </a:pPr>
            <a:r>
              <a:rPr lang="en-US" altLang="en-US" smtClean="0">
                <a:latin typeface="Arial" pitchFamily="34" charset="0"/>
                <a:cs typeface="Arial" pitchFamily="34" charset="0"/>
              </a:rPr>
              <a:t>Keunikan dapat diluar karakteristik fisik dan atribut layanan untuk menerobos setiap yang mempengaruhi persepsi nilai pelanggan </a:t>
            </a:r>
          </a:p>
        </p:txBody>
      </p:sp>
      <p:sp>
        <p:nvSpPr>
          <p:cNvPr id="246786" name="Rectangle 2"/>
          <p:cNvSpPr>
            <a:spLocks noGrp="1" noChangeArrowheads="1"/>
          </p:cNvSpPr>
          <p:nvPr>
            <p:ph type="title"/>
          </p:nvPr>
        </p:nvSpPr>
        <p:spPr>
          <a:xfrm>
            <a:off x="685800" y="285750"/>
            <a:ext cx="7772400" cy="1009650"/>
          </a:xfrm>
          <a:extLst/>
        </p:spPr>
        <p:txBody>
          <a:bodyPr rtlCol="0">
            <a:normAutofit/>
          </a:bodyPr>
          <a:lstStyle/>
          <a:p>
            <a:pPr fontAlgn="auto">
              <a:spcAft>
                <a:spcPts val="0"/>
              </a:spcAft>
              <a:defRPr/>
            </a:pPr>
            <a:r>
              <a:rPr lang="en-US" smtClean="0"/>
              <a:t>Bersaing melalui Diferensiasi</a:t>
            </a:r>
            <a:endParaRPr lang="en-US"/>
          </a:p>
        </p:txBody>
      </p:sp>
      <p:sp>
        <p:nvSpPr>
          <p:cNvPr id="246788" name="Text Box 4"/>
          <p:cNvSpPr txBox="1">
            <a:spLocks noChangeArrowheads="1"/>
          </p:cNvSpPr>
          <p:nvPr/>
        </p:nvSpPr>
        <p:spPr bwMode="auto">
          <a:xfrm>
            <a:off x="982664" y="2992042"/>
            <a:ext cx="7196137" cy="172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457200" indent="-457200">
              <a:lnSpc>
                <a:spcPct val="90000"/>
              </a:lnSpc>
              <a:spcAft>
                <a:spcPts val="1200"/>
              </a:spcAft>
              <a:buClr>
                <a:srgbClr val="FFFF00"/>
              </a:buClr>
              <a:buSzPct val="99000"/>
              <a:buFont typeface="Wingdings" pitchFamily="2" charset="2"/>
              <a:buChar char="v"/>
            </a:pPr>
            <a:r>
              <a:rPr lang="en-AU" altLang="en-US" sz="2400">
                <a:latin typeface="Arial" pitchFamily="34" charset="0"/>
                <a:ea typeface="MS PGothic" pitchFamily="34" charset="-128"/>
              </a:rPr>
              <a:t>Safeskin gloves – leading edge products</a:t>
            </a:r>
          </a:p>
          <a:p>
            <a:pPr marL="457200" indent="-457200">
              <a:lnSpc>
                <a:spcPct val="90000"/>
              </a:lnSpc>
              <a:spcAft>
                <a:spcPts val="1200"/>
              </a:spcAft>
              <a:buClr>
                <a:srgbClr val="FFFF00"/>
              </a:buClr>
              <a:buSzPct val="99000"/>
              <a:buFont typeface="Wingdings" pitchFamily="2" charset="2"/>
              <a:buChar char="v"/>
            </a:pPr>
            <a:r>
              <a:rPr lang="en-AU" altLang="en-US" sz="2400">
                <a:latin typeface="Arial" pitchFamily="34" charset="0"/>
                <a:ea typeface="MS PGothic" pitchFamily="34" charset="-128"/>
              </a:rPr>
              <a:t>Walt Disney Magic Kingdom – experience differentiation</a:t>
            </a:r>
          </a:p>
          <a:p>
            <a:pPr marL="457200" indent="-457200">
              <a:lnSpc>
                <a:spcPct val="90000"/>
              </a:lnSpc>
              <a:spcAft>
                <a:spcPts val="1200"/>
              </a:spcAft>
              <a:buClr>
                <a:srgbClr val="FFFF00"/>
              </a:buClr>
              <a:buSzPct val="99000"/>
              <a:buFont typeface="Wingdings" pitchFamily="2" charset="2"/>
              <a:buChar char="v"/>
            </a:pPr>
            <a:r>
              <a:rPr lang="en-AU" altLang="en-US" sz="2400">
                <a:latin typeface="Arial" pitchFamily="34" charset="0"/>
                <a:ea typeface="MS PGothic" pitchFamily="34" charset="-128"/>
              </a:rPr>
              <a:t>Hard Rock Cafe – dining experience</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46788"/>
                                        </p:tgtEl>
                                        <p:attrNameLst>
                                          <p:attrName>style.visibility</p:attrName>
                                        </p:attrNameLst>
                                      </p:cBhvr>
                                      <p:to>
                                        <p:strVal val="visible"/>
                                      </p:to>
                                    </p:set>
                                    <p:animEffect transition="in" filter="strips(downRight)">
                                      <p:cBhvr>
                                        <p:cTn id="7" dur="1000"/>
                                        <p:tgtEl>
                                          <p:spTgt spid="246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a:xfrm>
            <a:off x="1003300" y="1190625"/>
            <a:ext cx="7099300" cy="1085850"/>
          </a:xfrm>
        </p:spPr>
        <p:txBody>
          <a:bodyPr>
            <a:normAutofit/>
          </a:bodyPr>
          <a:lstStyle/>
          <a:p>
            <a:pPr marL="0" indent="0" algn="ctr">
              <a:buFont typeface="Wingdings" pitchFamily="2" charset="2"/>
              <a:buNone/>
            </a:pPr>
            <a:r>
              <a:rPr lang="en-US" altLang="en-US" smtClean="0">
                <a:latin typeface="Arial" pitchFamily="34" charset="0"/>
                <a:cs typeface="Arial" pitchFamily="34" charset="0"/>
              </a:rPr>
              <a:t>Menyediakan nilai maksimum yang dipersepsikan oleh konsumen. Tidak berpengaruh pada kualitas</a:t>
            </a:r>
          </a:p>
        </p:txBody>
      </p:sp>
      <p:sp>
        <p:nvSpPr>
          <p:cNvPr id="87041" name="Rectangle 2"/>
          <p:cNvSpPr>
            <a:spLocks noGrp="1" noChangeArrowheads="1"/>
          </p:cNvSpPr>
          <p:nvPr>
            <p:ph type="title"/>
          </p:nvPr>
        </p:nvSpPr>
        <p:spPr>
          <a:xfrm>
            <a:off x="685800" y="326231"/>
            <a:ext cx="7772400" cy="762000"/>
          </a:xfrm>
        </p:spPr>
        <p:txBody>
          <a:bodyPr/>
          <a:lstStyle/>
          <a:p>
            <a:r>
              <a:rPr lang="en-US" altLang="en-US" smtClean="0">
                <a:latin typeface="Arial" pitchFamily="34" charset="0"/>
                <a:cs typeface="Arial" pitchFamily="34" charset="0"/>
              </a:rPr>
              <a:t>Bersaing melalui harga</a:t>
            </a:r>
          </a:p>
        </p:txBody>
      </p:sp>
      <p:sp>
        <p:nvSpPr>
          <p:cNvPr id="248836" name="Text Box 4"/>
          <p:cNvSpPr txBox="1">
            <a:spLocks noChangeArrowheads="1"/>
          </p:cNvSpPr>
          <p:nvPr/>
        </p:nvSpPr>
        <p:spPr bwMode="auto">
          <a:xfrm>
            <a:off x="1014414" y="2382441"/>
            <a:ext cx="711358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200"/>
              </a:spcAft>
              <a:buClr>
                <a:srgbClr val="FFFF00"/>
              </a:buClr>
              <a:buSzPct val="88000"/>
              <a:buFont typeface="Wingdings" pitchFamily="2" charset="2"/>
              <a:buChar char="q"/>
            </a:pPr>
            <a:r>
              <a:rPr lang="en-AU" altLang="en-US" sz="2000">
                <a:latin typeface="Arial" pitchFamily="34" charset="0"/>
                <a:ea typeface="MS PGothic" pitchFamily="34" charset="-128"/>
              </a:rPr>
              <a:t>Southwest Airlines – secondary airports, no frills service, efficient utilization of equipment</a:t>
            </a:r>
          </a:p>
          <a:p>
            <a:pPr>
              <a:lnSpc>
                <a:spcPct val="90000"/>
              </a:lnSpc>
              <a:spcAft>
                <a:spcPts val="1200"/>
              </a:spcAft>
              <a:buClr>
                <a:srgbClr val="FFFF00"/>
              </a:buClr>
              <a:buSzPct val="88000"/>
              <a:buFont typeface="Wingdings" pitchFamily="2" charset="2"/>
              <a:buChar char="q"/>
            </a:pPr>
            <a:r>
              <a:rPr lang="en-AU" altLang="en-US" sz="2000">
                <a:latin typeface="Arial" pitchFamily="34" charset="0"/>
                <a:ea typeface="MS PGothic" pitchFamily="34" charset="-128"/>
              </a:rPr>
              <a:t>Walmart – small overhead, shrinkage, and distribution costs</a:t>
            </a:r>
          </a:p>
          <a:p>
            <a:pPr>
              <a:lnSpc>
                <a:spcPct val="90000"/>
              </a:lnSpc>
              <a:spcAft>
                <a:spcPts val="1200"/>
              </a:spcAft>
              <a:buClr>
                <a:srgbClr val="FFFF00"/>
              </a:buClr>
              <a:buSzPct val="88000"/>
              <a:buFont typeface="Wingdings" pitchFamily="2" charset="2"/>
              <a:buChar char="q"/>
            </a:pPr>
            <a:r>
              <a:rPr lang="en-AU" altLang="en-US" sz="2000">
                <a:latin typeface="Arial" pitchFamily="34" charset="0"/>
                <a:ea typeface="MS PGothic" pitchFamily="34" charset="-128"/>
              </a:rPr>
              <a:t>Franz Colruyt – no bags, no bright lights, no music, and doors on freezers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48836"/>
                                        </p:tgtEl>
                                        <p:attrNameLst>
                                          <p:attrName>style.visibility</p:attrName>
                                        </p:attrNameLst>
                                      </p:cBhvr>
                                      <p:to>
                                        <p:strVal val="visible"/>
                                      </p:to>
                                    </p:set>
                                    <p:animEffect transition="in" filter="strips(downRight)">
                                      <p:cBhvr>
                                        <p:cTn id="7" dur="1000"/>
                                        <p:tgtEl>
                                          <p:spTgt spid="248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idx="1"/>
          </p:nvPr>
        </p:nvSpPr>
        <p:spPr>
          <a:xfrm>
            <a:off x="685800" y="1162050"/>
            <a:ext cx="7772400" cy="3590925"/>
          </a:xfrm>
        </p:spPr>
        <p:txBody>
          <a:bodyPr>
            <a:normAutofit fontScale="92500" lnSpcReduction="20000"/>
          </a:bodyPr>
          <a:lstStyle/>
          <a:p>
            <a:pPr marL="457200" indent="-457200">
              <a:buFont typeface="Courier New" pitchFamily="49" charset="0"/>
              <a:buChar char="o"/>
            </a:pPr>
            <a:r>
              <a:rPr lang="en-US" altLang="en-US" sz="2800" smtClean="0">
                <a:latin typeface="Arial" pitchFamily="34" charset="0"/>
                <a:cs typeface="Arial" pitchFamily="34" charset="0"/>
              </a:rPr>
              <a:t>Flexibility is matching market changes in design innovation and volumes</a:t>
            </a:r>
          </a:p>
          <a:p>
            <a:pPr marL="990600" lvl="1" indent="-366713">
              <a:buFont typeface="Courier New" pitchFamily="49" charset="0"/>
              <a:buChar char="o"/>
            </a:pPr>
            <a:r>
              <a:rPr lang="en-US" altLang="en-US" sz="2400" smtClean="0">
                <a:latin typeface="Arial" pitchFamily="34" charset="0"/>
                <a:cs typeface="Arial" pitchFamily="34" charset="0"/>
              </a:rPr>
              <a:t>A way of life at Hewlett-Packard</a:t>
            </a:r>
          </a:p>
          <a:p>
            <a:pPr marL="457200" indent="-457200">
              <a:buFont typeface="Courier New" pitchFamily="49" charset="0"/>
              <a:buChar char="o"/>
            </a:pPr>
            <a:r>
              <a:rPr lang="en-US" altLang="en-US" sz="2800" smtClean="0">
                <a:latin typeface="Arial" pitchFamily="34" charset="0"/>
                <a:cs typeface="Arial" pitchFamily="34" charset="0"/>
              </a:rPr>
              <a:t>Reliability is meeting schedules</a:t>
            </a:r>
          </a:p>
          <a:p>
            <a:pPr marL="990600" lvl="1" indent="-366713">
              <a:buFont typeface="Courier New" pitchFamily="49" charset="0"/>
              <a:buChar char="o"/>
            </a:pPr>
            <a:r>
              <a:rPr lang="en-US" altLang="en-US" sz="2400" smtClean="0">
                <a:latin typeface="Arial" pitchFamily="34" charset="0"/>
                <a:cs typeface="Arial" pitchFamily="34" charset="0"/>
              </a:rPr>
              <a:t>German machine industry</a:t>
            </a:r>
          </a:p>
          <a:p>
            <a:pPr marL="457200" indent="-457200">
              <a:buFont typeface="Courier New" pitchFamily="49" charset="0"/>
              <a:buChar char="o"/>
            </a:pPr>
            <a:r>
              <a:rPr lang="en-US" altLang="en-US" sz="2800" smtClean="0">
                <a:latin typeface="Arial" pitchFamily="34" charset="0"/>
                <a:cs typeface="Arial" pitchFamily="34" charset="0"/>
              </a:rPr>
              <a:t>Timeliness is quickness </a:t>
            </a:r>
            <a:br>
              <a:rPr lang="en-US" altLang="en-US" sz="2800" smtClean="0">
                <a:latin typeface="Arial" pitchFamily="34" charset="0"/>
                <a:cs typeface="Arial" pitchFamily="34" charset="0"/>
              </a:rPr>
            </a:br>
            <a:r>
              <a:rPr lang="en-US" altLang="en-US" sz="2800" smtClean="0">
                <a:latin typeface="Arial" pitchFamily="34" charset="0"/>
                <a:cs typeface="Arial" pitchFamily="34" charset="0"/>
              </a:rPr>
              <a:t>in design, production, </a:t>
            </a:r>
            <a:br>
              <a:rPr lang="en-US" altLang="en-US" sz="2800" smtClean="0">
                <a:latin typeface="Arial" pitchFamily="34" charset="0"/>
                <a:cs typeface="Arial" pitchFamily="34" charset="0"/>
              </a:rPr>
            </a:br>
            <a:r>
              <a:rPr lang="en-US" altLang="en-US" sz="2800" smtClean="0">
                <a:latin typeface="Arial" pitchFamily="34" charset="0"/>
                <a:cs typeface="Arial" pitchFamily="34" charset="0"/>
              </a:rPr>
              <a:t>and delivery</a:t>
            </a:r>
          </a:p>
          <a:p>
            <a:pPr marL="990600" lvl="1" indent="-366713">
              <a:buFont typeface="Courier New" pitchFamily="49" charset="0"/>
              <a:buChar char="o"/>
            </a:pPr>
            <a:r>
              <a:rPr lang="en-US" altLang="en-US" sz="2400" smtClean="0">
                <a:latin typeface="Arial" pitchFamily="34" charset="0"/>
                <a:cs typeface="Arial" pitchFamily="34" charset="0"/>
              </a:rPr>
              <a:t>Johnson Electric, </a:t>
            </a:r>
            <a:br>
              <a:rPr lang="en-US" altLang="en-US" sz="2400" smtClean="0">
                <a:latin typeface="Arial" pitchFamily="34" charset="0"/>
                <a:cs typeface="Arial" pitchFamily="34" charset="0"/>
              </a:rPr>
            </a:br>
            <a:r>
              <a:rPr lang="en-US" altLang="en-US" sz="2400" smtClean="0">
                <a:latin typeface="Arial" pitchFamily="34" charset="0"/>
                <a:cs typeface="Arial" pitchFamily="34" charset="0"/>
              </a:rPr>
              <a:t>Pizza Hut, Motorola</a:t>
            </a:r>
          </a:p>
        </p:txBody>
      </p:sp>
      <p:sp>
        <p:nvSpPr>
          <p:cNvPr id="89089" name="Rectangle 2"/>
          <p:cNvSpPr>
            <a:spLocks noGrp="1" noChangeArrowheads="1"/>
          </p:cNvSpPr>
          <p:nvPr>
            <p:ph type="title"/>
          </p:nvPr>
        </p:nvSpPr>
        <p:spPr>
          <a:xfrm>
            <a:off x="685800" y="326231"/>
            <a:ext cx="7772400" cy="704850"/>
          </a:xfrm>
        </p:spPr>
        <p:txBody>
          <a:bodyPr/>
          <a:lstStyle/>
          <a:p>
            <a:r>
              <a:rPr lang="en-US" altLang="en-US" smtClean="0">
                <a:latin typeface="Arial" pitchFamily="34" charset="0"/>
                <a:cs typeface="Arial" pitchFamily="34" charset="0"/>
              </a:rPr>
              <a:t>Bersaing melalui Respon</a:t>
            </a:r>
          </a:p>
        </p:txBody>
      </p:sp>
      <p:pic>
        <p:nvPicPr>
          <p:cNvPr id="250884" name="Picture 4" descr="piz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019426"/>
            <a:ext cx="3124200" cy="156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0"/>
                                  </p:stCondLst>
                                  <p:childTnLst>
                                    <p:set>
                                      <p:cBhvr>
                                        <p:cTn id="6" dur="1" fill="hold">
                                          <p:stCondLst>
                                            <p:cond delay="0"/>
                                          </p:stCondLst>
                                        </p:cTn>
                                        <p:tgtEl>
                                          <p:spTgt spid="250884"/>
                                        </p:tgtEl>
                                        <p:attrNameLst>
                                          <p:attrName>style.visibility</p:attrName>
                                        </p:attrNameLst>
                                      </p:cBhvr>
                                      <p:to>
                                        <p:strVal val="visible"/>
                                      </p:to>
                                    </p:set>
                                    <p:anim calcmode="lin" valueType="num">
                                      <p:cBhvr>
                                        <p:cTn id="7" dur="1000" fill="hold"/>
                                        <p:tgtEl>
                                          <p:spTgt spid="250884"/>
                                        </p:tgtEl>
                                        <p:attrNameLst>
                                          <p:attrName>ppt_w</p:attrName>
                                        </p:attrNameLst>
                                      </p:cBhvr>
                                      <p:tavLst>
                                        <p:tav tm="0">
                                          <p:val>
                                            <p:strVal val="2/3*#ppt_w"/>
                                          </p:val>
                                        </p:tav>
                                        <p:tav tm="100000">
                                          <p:val>
                                            <p:strVal val="#ppt_w"/>
                                          </p:val>
                                        </p:tav>
                                      </p:tavLst>
                                    </p:anim>
                                    <p:anim calcmode="lin" valueType="num">
                                      <p:cBhvr>
                                        <p:cTn id="8" dur="1000" fill="hold"/>
                                        <p:tgtEl>
                                          <p:spTgt spid="25088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584200" y="238125"/>
            <a:ext cx="7937500" cy="485775"/>
          </a:xfrm>
        </p:spPr>
        <p:txBody>
          <a:bodyPr/>
          <a:lstStyle/>
          <a:p>
            <a:pPr>
              <a:lnSpc>
                <a:spcPct val="80000"/>
              </a:lnSpc>
            </a:pPr>
            <a:r>
              <a:rPr lang="en-US" altLang="en-US" sz="4000" smtClean="0">
                <a:latin typeface="Arial" pitchFamily="34" charset="0"/>
                <a:cs typeface="Arial" pitchFamily="34" charset="0"/>
              </a:rPr>
              <a:t>OM’s Contribution to Strategy</a:t>
            </a:r>
            <a:endParaRPr lang="en-US" altLang="en-US" sz="2800" smtClean="0">
              <a:solidFill>
                <a:srgbClr val="33CC33"/>
              </a:solidFill>
              <a:latin typeface="Arial" pitchFamily="34" charset="0"/>
              <a:cs typeface="Arial" pitchFamily="34" charset="0"/>
            </a:endParaRPr>
          </a:p>
        </p:txBody>
      </p:sp>
      <p:grpSp>
        <p:nvGrpSpPr>
          <p:cNvPr id="252931" name="Group 3"/>
          <p:cNvGrpSpPr>
            <a:grpSpLocks/>
          </p:cNvGrpSpPr>
          <p:nvPr/>
        </p:nvGrpSpPr>
        <p:grpSpPr bwMode="auto">
          <a:xfrm>
            <a:off x="228600" y="1108473"/>
            <a:ext cx="1646238" cy="3637360"/>
            <a:chOff x="160" y="1075"/>
            <a:chExt cx="1037" cy="3055"/>
          </a:xfrm>
        </p:grpSpPr>
        <p:sp>
          <p:nvSpPr>
            <p:cNvPr id="252932" name="AutoShape 4"/>
            <p:cNvSpPr>
              <a:spLocks noChangeArrowheads="1"/>
            </p:cNvSpPr>
            <p:nvPr/>
          </p:nvSpPr>
          <p:spPr bwMode="auto">
            <a:xfrm>
              <a:off x="160" y="1075"/>
              <a:ext cx="1037" cy="3046"/>
            </a:xfrm>
            <a:prstGeom prst="homePlate">
              <a:avLst>
                <a:gd name="adj" fmla="val 25000"/>
              </a:avLst>
            </a:prstGeom>
            <a:solidFill>
              <a:schemeClr val="accent4"/>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91152" name="Text Box 5"/>
            <p:cNvSpPr txBox="1">
              <a:spLocks noChangeArrowheads="1"/>
            </p:cNvSpPr>
            <p:nvPr/>
          </p:nvSpPr>
          <p:spPr bwMode="auto">
            <a:xfrm>
              <a:off x="168" y="1148"/>
              <a:ext cx="973" cy="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0000"/>
                </a:lnSpc>
                <a:spcBef>
                  <a:spcPct val="140000"/>
                </a:spcBef>
              </a:pPr>
              <a:r>
                <a:rPr lang="en-AU" altLang="en-US" sz="1050" b="1">
                  <a:latin typeface="Arial" pitchFamily="34" charset="0"/>
                </a:rPr>
                <a:t>Product</a:t>
              </a:r>
            </a:p>
            <a:p>
              <a:pPr>
                <a:lnSpc>
                  <a:spcPct val="80000"/>
                </a:lnSpc>
                <a:spcBef>
                  <a:spcPct val="140000"/>
                </a:spcBef>
              </a:pPr>
              <a:r>
                <a:rPr lang="en-AU" altLang="en-US" sz="1050" b="1">
                  <a:latin typeface="Arial" pitchFamily="34" charset="0"/>
                </a:rPr>
                <a:t>Quality</a:t>
              </a:r>
            </a:p>
            <a:p>
              <a:pPr>
                <a:lnSpc>
                  <a:spcPct val="80000"/>
                </a:lnSpc>
                <a:spcBef>
                  <a:spcPct val="140000"/>
                </a:spcBef>
              </a:pPr>
              <a:r>
                <a:rPr lang="en-AU" altLang="en-US" sz="1050" b="1">
                  <a:latin typeface="Arial" pitchFamily="34" charset="0"/>
                </a:rPr>
                <a:t>Process</a:t>
              </a:r>
            </a:p>
            <a:p>
              <a:pPr>
                <a:lnSpc>
                  <a:spcPct val="80000"/>
                </a:lnSpc>
                <a:spcBef>
                  <a:spcPct val="140000"/>
                </a:spcBef>
              </a:pPr>
              <a:r>
                <a:rPr lang="en-AU" altLang="en-US" sz="1050" b="1">
                  <a:latin typeface="Arial" pitchFamily="34" charset="0"/>
                </a:rPr>
                <a:t>Location</a:t>
              </a:r>
            </a:p>
            <a:p>
              <a:pPr>
                <a:lnSpc>
                  <a:spcPct val="80000"/>
                </a:lnSpc>
                <a:spcBef>
                  <a:spcPct val="140000"/>
                </a:spcBef>
              </a:pPr>
              <a:r>
                <a:rPr lang="en-AU" altLang="en-US" sz="1050" b="1">
                  <a:latin typeface="Arial" pitchFamily="34" charset="0"/>
                </a:rPr>
                <a:t>Layout</a:t>
              </a:r>
            </a:p>
            <a:p>
              <a:pPr>
                <a:lnSpc>
                  <a:spcPct val="80000"/>
                </a:lnSpc>
                <a:spcBef>
                  <a:spcPct val="140000"/>
                </a:spcBef>
              </a:pPr>
              <a:r>
                <a:rPr lang="en-AU" altLang="en-US" sz="1050" b="1">
                  <a:latin typeface="Arial" pitchFamily="34" charset="0"/>
                </a:rPr>
                <a:t>Human</a:t>
              </a:r>
              <a:br>
                <a:rPr lang="en-AU" altLang="en-US" sz="1050" b="1">
                  <a:latin typeface="Arial" pitchFamily="34" charset="0"/>
                </a:rPr>
              </a:br>
              <a:r>
                <a:rPr lang="en-AU" altLang="en-US" sz="1050" b="1">
                  <a:latin typeface="Arial" pitchFamily="34" charset="0"/>
                </a:rPr>
                <a:t>  resource</a:t>
              </a:r>
            </a:p>
            <a:p>
              <a:pPr>
                <a:lnSpc>
                  <a:spcPct val="80000"/>
                </a:lnSpc>
                <a:spcBef>
                  <a:spcPct val="140000"/>
                </a:spcBef>
              </a:pPr>
              <a:r>
                <a:rPr lang="en-AU" altLang="en-US" sz="1050" b="1">
                  <a:latin typeface="Arial" pitchFamily="34" charset="0"/>
                </a:rPr>
                <a:t>Supply chain</a:t>
              </a:r>
            </a:p>
            <a:p>
              <a:pPr>
                <a:lnSpc>
                  <a:spcPct val="80000"/>
                </a:lnSpc>
                <a:spcBef>
                  <a:spcPct val="140000"/>
                </a:spcBef>
              </a:pPr>
              <a:r>
                <a:rPr lang="en-AU" altLang="en-US" sz="1050" b="1">
                  <a:latin typeface="Arial" pitchFamily="34" charset="0"/>
                </a:rPr>
                <a:t>Inventory</a:t>
              </a:r>
            </a:p>
            <a:p>
              <a:pPr>
                <a:lnSpc>
                  <a:spcPct val="80000"/>
                </a:lnSpc>
                <a:spcBef>
                  <a:spcPct val="140000"/>
                </a:spcBef>
              </a:pPr>
              <a:r>
                <a:rPr lang="en-AU" altLang="en-US" sz="1050" b="1">
                  <a:latin typeface="Arial" pitchFamily="34" charset="0"/>
                </a:rPr>
                <a:t>Scheduling</a:t>
              </a:r>
            </a:p>
            <a:p>
              <a:pPr>
                <a:lnSpc>
                  <a:spcPct val="80000"/>
                </a:lnSpc>
                <a:spcBef>
                  <a:spcPct val="140000"/>
                </a:spcBef>
              </a:pPr>
              <a:r>
                <a:rPr lang="en-AU" altLang="en-US" sz="1050" b="1">
                  <a:latin typeface="Arial" pitchFamily="34" charset="0"/>
                </a:rPr>
                <a:t>Maintenance</a:t>
              </a:r>
            </a:p>
          </p:txBody>
        </p:sp>
      </p:grpSp>
      <p:grpSp>
        <p:nvGrpSpPr>
          <p:cNvPr id="252945" name="Group 17"/>
          <p:cNvGrpSpPr>
            <a:grpSpLocks/>
          </p:cNvGrpSpPr>
          <p:nvPr/>
        </p:nvGrpSpPr>
        <p:grpSpPr bwMode="auto">
          <a:xfrm>
            <a:off x="1549400" y="1108473"/>
            <a:ext cx="5791200" cy="3652838"/>
            <a:chOff x="976" y="931"/>
            <a:chExt cx="3648" cy="3068"/>
          </a:xfrm>
        </p:grpSpPr>
        <p:sp>
          <p:nvSpPr>
            <p:cNvPr id="91149" name="Freeform 6"/>
            <p:cNvSpPr>
              <a:spLocks/>
            </p:cNvSpPr>
            <p:nvPr/>
          </p:nvSpPr>
          <p:spPr bwMode="auto">
            <a:xfrm>
              <a:off x="976" y="931"/>
              <a:ext cx="3648" cy="3046"/>
            </a:xfrm>
            <a:custGeom>
              <a:avLst/>
              <a:gdLst>
                <a:gd name="T0" fmla="*/ 0 w 3197"/>
                <a:gd name="T1" fmla="*/ 3046 h 2592"/>
                <a:gd name="T2" fmla="*/ 254 w 3197"/>
                <a:gd name="T3" fmla="*/ 1536 h 2592"/>
                <a:gd name="T4" fmla="*/ 0 w 3197"/>
                <a:gd name="T5" fmla="*/ 0 h 2592"/>
                <a:gd name="T6" fmla="*/ 3157 w 3197"/>
                <a:gd name="T7" fmla="*/ 0 h 2592"/>
                <a:gd name="T8" fmla="*/ 3648 w 3197"/>
                <a:gd name="T9" fmla="*/ 1523 h 2592"/>
                <a:gd name="T10" fmla="*/ 3157 w 3197"/>
                <a:gd name="T11" fmla="*/ 3046 h 2592"/>
                <a:gd name="T12" fmla="*/ 0 w 3197"/>
                <a:gd name="T13" fmla="*/ 3046 h 2592"/>
                <a:gd name="T14" fmla="*/ 0 60000 65536"/>
                <a:gd name="T15" fmla="*/ 0 60000 65536"/>
                <a:gd name="T16" fmla="*/ 0 60000 65536"/>
                <a:gd name="T17" fmla="*/ 0 60000 65536"/>
                <a:gd name="T18" fmla="*/ 0 60000 65536"/>
                <a:gd name="T19" fmla="*/ 0 60000 65536"/>
                <a:gd name="T20" fmla="*/ 0 60000 65536"/>
                <a:gd name="T21" fmla="*/ 0 w 3197"/>
                <a:gd name="T22" fmla="*/ 0 h 2592"/>
                <a:gd name="T23" fmla="*/ 3197 w 3197"/>
                <a:gd name="T24" fmla="*/ 2592 h 25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7" h="2592">
                  <a:moveTo>
                    <a:pt x="0" y="2592"/>
                  </a:moveTo>
                  <a:lnTo>
                    <a:pt x="223" y="1307"/>
                  </a:lnTo>
                  <a:lnTo>
                    <a:pt x="0" y="0"/>
                  </a:lnTo>
                  <a:lnTo>
                    <a:pt x="2767" y="0"/>
                  </a:lnTo>
                  <a:lnTo>
                    <a:pt x="3197" y="1296"/>
                  </a:lnTo>
                  <a:lnTo>
                    <a:pt x="2767" y="2592"/>
                  </a:lnTo>
                  <a:lnTo>
                    <a:pt x="0" y="2592"/>
                  </a:lnTo>
                  <a:close/>
                </a:path>
              </a:pathLst>
            </a:custGeom>
            <a:solidFill>
              <a:schemeClr val="accent2"/>
            </a:solidFill>
            <a:ln w="9525">
              <a:solidFill>
                <a:schemeClr val="tx1"/>
              </a:solidFill>
              <a:round/>
              <a:headEnd/>
              <a:tailEnd/>
            </a:ln>
          </p:spPr>
          <p:txBody>
            <a:bodyPr wrap="none" anchor="ctr"/>
            <a:lstStyle/>
            <a:p>
              <a:endParaRPr lang="en-US"/>
            </a:p>
          </p:txBody>
        </p:sp>
        <p:sp>
          <p:nvSpPr>
            <p:cNvPr id="91150" name="Text Box 7"/>
            <p:cNvSpPr txBox="1">
              <a:spLocks noChangeArrowheads="1"/>
            </p:cNvSpPr>
            <p:nvPr/>
          </p:nvSpPr>
          <p:spPr bwMode="auto">
            <a:xfrm>
              <a:off x="1066" y="1014"/>
              <a:ext cx="3317" cy="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marL="2425700" indent="-2425700" defTabSz="1000125">
                <a:tabLst>
                  <a:tab pos="2247900" algn="l"/>
                </a:tabLst>
                <a:defRPr>
                  <a:solidFill>
                    <a:schemeClr val="tx1"/>
                  </a:solidFill>
                  <a:latin typeface="Calibri" pitchFamily="34" charset="0"/>
                  <a:cs typeface="Arial" pitchFamily="34" charset="0"/>
                </a:defRPr>
              </a:lvl1pPr>
              <a:lvl2pPr marL="742950" indent="-285750" defTabSz="1000125">
                <a:tabLst>
                  <a:tab pos="2247900" algn="l"/>
                </a:tabLst>
                <a:defRPr>
                  <a:solidFill>
                    <a:schemeClr val="tx1"/>
                  </a:solidFill>
                  <a:latin typeface="Calibri" pitchFamily="34" charset="0"/>
                  <a:cs typeface="Arial" pitchFamily="34" charset="0"/>
                </a:defRPr>
              </a:lvl2pPr>
              <a:lvl3pPr marL="1143000" indent="-228600" defTabSz="1000125">
                <a:tabLst>
                  <a:tab pos="2247900" algn="l"/>
                </a:tabLst>
                <a:defRPr>
                  <a:solidFill>
                    <a:schemeClr val="tx1"/>
                  </a:solidFill>
                  <a:latin typeface="Calibri" pitchFamily="34" charset="0"/>
                  <a:cs typeface="Arial" pitchFamily="34" charset="0"/>
                </a:defRPr>
              </a:lvl3pPr>
              <a:lvl4pPr marL="1600200" indent="-228600" defTabSz="1000125">
                <a:tabLst>
                  <a:tab pos="2247900" algn="l"/>
                </a:tabLst>
                <a:defRPr>
                  <a:solidFill>
                    <a:schemeClr val="tx1"/>
                  </a:solidFill>
                  <a:latin typeface="Calibri" pitchFamily="34" charset="0"/>
                  <a:cs typeface="Arial" pitchFamily="34" charset="0"/>
                </a:defRPr>
              </a:lvl4pPr>
              <a:lvl5pPr marL="2057400" indent="-228600" defTabSz="1000125">
                <a:tabLst>
                  <a:tab pos="2247900" algn="l"/>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2247900" algn="l"/>
                </a:tabLst>
                <a:defRPr>
                  <a:solidFill>
                    <a:schemeClr val="tx1"/>
                  </a:solidFill>
                  <a:latin typeface="Calibri" pitchFamily="34" charset="0"/>
                  <a:cs typeface="Arial" pitchFamily="34" charset="0"/>
                </a:defRPr>
              </a:lvl9pPr>
            </a:lstStyle>
            <a:p>
              <a:pPr>
                <a:lnSpc>
                  <a:spcPct val="85000"/>
                </a:lnSpc>
              </a:pPr>
              <a:r>
                <a:rPr lang="en-US" altLang="en-US" sz="1200" b="1">
                  <a:solidFill>
                    <a:schemeClr val="bg1"/>
                  </a:solidFill>
                  <a:latin typeface="Arial" pitchFamily="34" charset="0"/>
                  <a:ea typeface="MS PGothic" pitchFamily="34" charset="-128"/>
                </a:rPr>
                <a:t>DIFFERENTIATION:</a:t>
              </a:r>
            </a:p>
            <a:p>
              <a:pPr>
                <a:lnSpc>
                  <a:spcPct val="85000"/>
                </a:lnSpc>
              </a:pPr>
              <a:r>
                <a:rPr lang="en-US" altLang="en-US" sz="1200" b="1">
                  <a:solidFill>
                    <a:srgbClr val="FFFFFF"/>
                  </a:solidFill>
                  <a:latin typeface="Arial" pitchFamily="34" charset="0"/>
                  <a:ea typeface="MS PGothic" pitchFamily="34" charset="-128"/>
                </a:rPr>
                <a:t>Innovative design</a:t>
              </a:r>
              <a:r>
                <a:rPr lang="en-US" altLang="en-US" sz="1200" b="1">
                  <a:latin typeface="Arial" pitchFamily="34" charset="0"/>
                  <a:ea typeface="MS PGothic" pitchFamily="34" charset="-128"/>
                </a:rPr>
                <a:t>	Safeskin’s innovative gloves</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Broad product line</a:t>
              </a:r>
              <a:r>
                <a:rPr lang="en-US" altLang="en-US" sz="1200" b="1">
                  <a:latin typeface="Arial" pitchFamily="34" charset="0"/>
                  <a:ea typeface="MS PGothic" pitchFamily="34" charset="-128"/>
                </a:rPr>
                <a:t>	Fidelity Security’s mutual funds</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After-sales service</a:t>
              </a:r>
              <a:r>
                <a:rPr lang="en-US" altLang="en-US" sz="1200" b="1">
                  <a:latin typeface="Arial" pitchFamily="34" charset="0"/>
                  <a:ea typeface="MS PGothic" pitchFamily="34" charset="-128"/>
                </a:rPr>
                <a:t>	Caterpillar’s heavy equipment service</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Experience</a:t>
              </a:r>
              <a:r>
                <a:rPr lang="en-US" altLang="en-US" sz="1200" b="1">
                  <a:latin typeface="Arial" pitchFamily="34" charset="0"/>
                  <a:ea typeface="MS PGothic" pitchFamily="34" charset="-128"/>
                </a:rPr>
                <a:t>	Hard Rock Café’s dining experience</a:t>
              </a:r>
            </a:p>
            <a:p>
              <a:pPr>
                <a:lnSpc>
                  <a:spcPct val="85000"/>
                </a:lnSpc>
              </a:pPr>
              <a:endParaRPr lang="en-US" altLang="en-US" sz="1200" b="1">
                <a:latin typeface="Arial" pitchFamily="34" charset="0"/>
                <a:ea typeface="MS PGothic" pitchFamily="34" charset="-128"/>
              </a:endParaRP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COST LEADERSHIP:</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Low overhead</a:t>
              </a:r>
              <a:r>
                <a:rPr lang="en-US" altLang="en-US" sz="1200" b="1">
                  <a:latin typeface="Arial" pitchFamily="34" charset="0"/>
                  <a:ea typeface="MS PGothic" pitchFamily="34" charset="-128"/>
                </a:rPr>
                <a:t>	Franz-Colruyt’s warehouse-type stores</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Effective capacity 	</a:t>
              </a:r>
              <a:r>
                <a:rPr lang="en-US" altLang="en-US" sz="1200" b="1">
                  <a:latin typeface="Arial" pitchFamily="34" charset="0"/>
                  <a:ea typeface="MS PGothic" pitchFamily="34" charset="-128"/>
                </a:rPr>
                <a:t>Southwest Airline’s</a:t>
              </a:r>
              <a:endParaRPr lang="en-US" altLang="en-US" sz="1200" b="1">
                <a:solidFill>
                  <a:srgbClr val="FFFFFF"/>
                </a:solidFill>
                <a:latin typeface="Arial" pitchFamily="34" charset="0"/>
                <a:ea typeface="MS PGothic" pitchFamily="34" charset="-128"/>
              </a:endParaRPr>
            </a:p>
            <a:p>
              <a:pPr>
                <a:lnSpc>
                  <a:spcPct val="85000"/>
                </a:lnSpc>
              </a:pPr>
              <a:r>
                <a:rPr lang="en-US" altLang="en-US" sz="1200" b="1">
                  <a:solidFill>
                    <a:srgbClr val="FFFFFF"/>
                  </a:solidFill>
                  <a:latin typeface="Arial" pitchFamily="34" charset="0"/>
                  <a:ea typeface="MS PGothic" pitchFamily="34" charset="-128"/>
                </a:rPr>
                <a:t>            use</a:t>
              </a:r>
              <a:r>
                <a:rPr lang="en-US" altLang="en-US" sz="1200" b="1">
                  <a:latin typeface="Arial" pitchFamily="34" charset="0"/>
                  <a:ea typeface="MS PGothic" pitchFamily="34" charset="-128"/>
                </a:rPr>
                <a:t>		aircraft utilization</a:t>
              </a:r>
            </a:p>
            <a:p>
              <a:pPr>
                <a:lnSpc>
                  <a:spcPct val="85000"/>
                </a:lnSpc>
              </a:pPr>
              <a:r>
                <a:rPr lang="en-US" altLang="en-US" sz="1200" b="1">
                  <a:latin typeface="Arial" pitchFamily="34" charset="0"/>
                  <a:ea typeface="MS PGothic" pitchFamily="34" charset="-128"/>
                </a:rPr>
                <a:t>		</a:t>
              </a:r>
            </a:p>
            <a:p>
              <a:pPr>
                <a:lnSpc>
                  <a:spcPct val="85000"/>
                </a:lnSpc>
              </a:pPr>
              <a:r>
                <a:rPr lang="en-US" altLang="en-US" sz="1200" b="1">
                  <a:solidFill>
                    <a:srgbClr val="FFFFFF"/>
                  </a:solidFill>
                  <a:latin typeface="Arial" pitchFamily="34" charset="0"/>
                  <a:ea typeface="MS PGothic" pitchFamily="34" charset="-128"/>
                </a:rPr>
                <a:t>         Inventory </a:t>
              </a:r>
              <a:r>
                <a:rPr lang="en-US" altLang="en-US" sz="1200" b="1">
                  <a:latin typeface="Arial" pitchFamily="34" charset="0"/>
                  <a:ea typeface="MS PGothic" pitchFamily="34" charset="-128"/>
                </a:rPr>
                <a:t>	Walmart’s sophisticated</a:t>
              </a:r>
            </a:p>
            <a:p>
              <a:pPr>
                <a:lnSpc>
                  <a:spcPct val="85000"/>
                </a:lnSpc>
              </a:pPr>
              <a:r>
                <a:rPr lang="en-US" altLang="en-US" sz="1200" b="1">
                  <a:latin typeface="Arial" pitchFamily="34" charset="0"/>
                  <a:ea typeface="MS PGothic" pitchFamily="34" charset="-128"/>
                </a:rPr>
                <a:t>           </a:t>
              </a:r>
              <a:r>
                <a:rPr lang="en-US" altLang="en-US" sz="1200" b="1">
                  <a:solidFill>
                    <a:schemeClr val="bg1"/>
                  </a:solidFill>
                  <a:latin typeface="Arial" pitchFamily="34" charset="0"/>
                  <a:ea typeface="MS PGothic" pitchFamily="34" charset="-128"/>
                </a:rPr>
                <a:t>management</a:t>
              </a:r>
              <a:r>
                <a:rPr lang="en-US" altLang="en-US" sz="1200" b="1">
                  <a:latin typeface="Arial" pitchFamily="34" charset="0"/>
                  <a:ea typeface="MS PGothic" pitchFamily="34" charset="-128"/>
                </a:rPr>
                <a:t>		distribution system</a:t>
              </a:r>
            </a:p>
            <a:p>
              <a:pPr>
                <a:lnSpc>
                  <a:spcPct val="85000"/>
                </a:lnSpc>
              </a:pPr>
              <a:r>
                <a:rPr lang="en-US" altLang="en-US" sz="1200" b="1">
                  <a:latin typeface="Arial" pitchFamily="34" charset="0"/>
                  <a:ea typeface="MS PGothic" pitchFamily="34" charset="-128"/>
                </a:rPr>
                <a:t>		</a:t>
              </a:r>
            </a:p>
            <a:p>
              <a:pPr>
                <a:lnSpc>
                  <a:spcPct val="85000"/>
                </a:lnSpc>
              </a:pPr>
              <a:endParaRPr lang="en-US" altLang="en-US" sz="1200" b="1">
                <a:latin typeface="Arial" pitchFamily="34" charset="0"/>
                <a:ea typeface="MS PGothic" pitchFamily="34" charset="-128"/>
              </a:endParaRP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RESPONSE:</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Flexibility</a:t>
              </a:r>
              <a:r>
                <a:rPr lang="en-US" altLang="en-US" sz="1200" b="1">
                  <a:latin typeface="Arial" pitchFamily="34" charset="0"/>
                  <a:ea typeface="MS PGothic" pitchFamily="34" charset="-128"/>
                </a:rPr>
                <a:t>	Hewlett-Packard’s response to volatile world market</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Reliability</a:t>
              </a:r>
              <a:r>
                <a:rPr lang="en-US" altLang="en-US" sz="1200" b="1">
                  <a:latin typeface="Arial" pitchFamily="34" charset="0"/>
                  <a:ea typeface="MS PGothic" pitchFamily="34" charset="-128"/>
                </a:rPr>
                <a:t>	FedEx’s “absolutely, positively, on time”</a:t>
              </a:r>
            </a:p>
            <a:p>
              <a:pPr>
                <a:lnSpc>
                  <a:spcPct val="85000"/>
                </a:lnSpc>
              </a:pPr>
              <a:r>
                <a:rPr lang="en-US" altLang="en-US" sz="1200" b="1">
                  <a:latin typeface="Arial" pitchFamily="34" charset="0"/>
                  <a:ea typeface="MS PGothic" pitchFamily="34" charset="-128"/>
                </a:rPr>
                <a:t>   </a:t>
              </a:r>
              <a:r>
                <a:rPr lang="en-US" altLang="en-US" sz="1200" b="1">
                  <a:solidFill>
                    <a:srgbClr val="FFFFFF"/>
                  </a:solidFill>
                  <a:latin typeface="Arial" pitchFamily="34" charset="0"/>
                  <a:ea typeface="MS PGothic" pitchFamily="34" charset="-128"/>
                </a:rPr>
                <a:t>Quickness</a:t>
              </a:r>
              <a:r>
                <a:rPr lang="en-US" altLang="en-US" sz="1200" b="1">
                  <a:latin typeface="Arial" pitchFamily="34" charset="0"/>
                  <a:ea typeface="MS PGothic" pitchFamily="34" charset="-128"/>
                </a:rPr>
                <a:t>	Pizza Hut’s 5-minute guarantee </a:t>
              </a:r>
              <a:br>
                <a:rPr lang="en-US" altLang="en-US" sz="1200" b="1">
                  <a:latin typeface="Arial" pitchFamily="34" charset="0"/>
                  <a:ea typeface="MS PGothic" pitchFamily="34" charset="-128"/>
                </a:rPr>
              </a:br>
              <a:r>
                <a:rPr lang="en-US" altLang="en-US" sz="1200" b="1">
                  <a:latin typeface="Arial" pitchFamily="34" charset="0"/>
                  <a:ea typeface="MS PGothic" pitchFamily="34" charset="-128"/>
                </a:rPr>
                <a:t>at lunchtime</a:t>
              </a:r>
            </a:p>
          </p:txBody>
        </p:sp>
      </p:grpSp>
      <p:sp>
        <p:nvSpPr>
          <p:cNvPr id="252936" name="Text Box 8"/>
          <p:cNvSpPr txBox="1">
            <a:spLocks noChangeArrowheads="1"/>
          </p:cNvSpPr>
          <p:nvPr/>
        </p:nvSpPr>
        <p:spPr bwMode="auto">
          <a:xfrm>
            <a:off x="7283560" y="4464844"/>
            <a:ext cx="12698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smtClean="0">
                <a:latin typeface="Arial" pitchFamily="34" charset="0"/>
              </a:rPr>
              <a:t>Gambar </a:t>
            </a:r>
            <a:r>
              <a:rPr lang="en-AU" altLang="en-US" sz="1600">
                <a:solidFill>
                  <a:schemeClr val="tx2"/>
                </a:solidFill>
                <a:latin typeface="Arial" pitchFamily="34" charset="0"/>
              </a:rPr>
              <a:t>2.4</a:t>
            </a:r>
          </a:p>
        </p:txBody>
      </p:sp>
      <p:sp>
        <p:nvSpPr>
          <p:cNvPr id="252937" name="Text Box 9"/>
          <p:cNvSpPr txBox="1">
            <a:spLocks noChangeArrowheads="1"/>
          </p:cNvSpPr>
          <p:nvPr/>
        </p:nvSpPr>
        <p:spPr bwMode="auto">
          <a:xfrm>
            <a:off x="225426" y="760810"/>
            <a:ext cx="8613775" cy="458587"/>
          </a:xfrm>
          <a:prstGeom prst="rect">
            <a:avLst/>
          </a:prstGeom>
          <a:solidFill>
            <a:srgbClr val="175097"/>
          </a:solidFill>
          <a:ln w="9525">
            <a:solidFill>
              <a:schemeClr val="tx1"/>
            </a:solidFill>
            <a:miter lim="800000"/>
            <a:headEnd/>
            <a:tailEnd/>
          </a:ln>
        </p:spPr>
        <p:txBody>
          <a:bodyPr>
            <a:spAutoFit/>
          </a:bodyPr>
          <a:lstStyle>
            <a:lvl1pPr>
              <a:tabLst>
                <a:tab pos="533400" algn="ctr"/>
                <a:tab pos="2057400" algn="ctr"/>
                <a:tab pos="4927600" algn="ctr"/>
                <a:tab pos="7531100" algn="ctr"/>
              </a:tabLst>
              <a:defRPr>
                <a:solidFill>
                  <a:schemeClr val="tx1"/>
                </a:solidFill>
                <a:latin typeface="Calibri" pitchFamily="34" charset="0"/>
                <a:cs typeface="Arial" pitchFamily="34" charset="0"/>
              </a:defRPr>
            </a:lvl1pPr>
            <a:lvl2pPr marL="742950" indent="-285750">
              <a:tabLst>
                <a:tab pos="533400" algn="ctr"/>
                <a:tab pos="2057400" algn="ctr"/>
                <a:tab pos="4927600" algn="ctr"/>
                <a:tab pos="7531100" algn="ctr"/>
              </a:tabLst>
              <a:defRPr>
                <a:solidFill>
                  <a:schemeClr val="tx1"/>
                </a:solidFill>
                <a:latin typeface="Calibri" pitchFamily="34" charset="0"/>
                <a:cs typeface="Arial" pitchFamily="34" charset="0"/>
              </a:defRPr>
            </a:lvl2pPr>
            <a:lvl3pPr marL="1143000" indent="-228600">
              <a:tabLst>
                <a:tab pos="533400" algn="ctr"/>
                <a:tab pos="2057400" algn="ctr"/>
                <a:tab pos="4927600" algn="ctr"/>
                <a:tab pos="7531100" algn="ctr"/>
              </a:tabLst>
              <a:defRPr>
                <a:solidFill>
                  <a:schemeClr val="tx1"/>
                </a:solidFill>
                <a:latin typeface="Calibri" pitchFamily="34" charset="0"/>
                <a:cs typeface="Arial" pitchFamily="34" charset="0"/>
              </a:defRPr>
            </a:lvl3pPr>
            <a:lvl4pPr marL="1600200" indent="-228600">
              <a:tabLst>
                <a:tab pos="533400" algn="ctr"/>
                <a:tab pos="2057400" algn="ctr"/>
                <a:tab pos="4927600" algn="ctr"/>
                <a:tab pos="7531100" algn="ctr"/>
              </a:tabLst>
              <a:defRPr>
                <a:solidFill>
                  <a:schemeClr val="tx1"/>
                </a:solidFill>
                <a:latin typeface="Calibri" pitchFamily="34" charset="0"/>
                <a:cs typeface="Arial" pitchFamily="34" charset="0"/>
              </a:defRPr>
            </a:lvl4pPr>
            <a:lvl5pPr marL="2057400" indent="-228600">
              <a:tabLst>
                <a:tab pos="533400" algn="ctr"/>
                <a:tab pos="2057400" algn="ctr"/>
                <a:tab pos="4927600" algn="ctr"/>
                <a:tab pos="7531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533400" algn="ctr"/>
                <a:tab pos="2057400" algn="ctr"/>
                <a:tab pos="4927600" algn="ctr"/>
                <a:tab pos="7531100" algn="ctr"/>
              </a:tabLst>
              <a:defRPr>
                <a:solidFill>
                  <a:schemeClr val="tx1"/>
                </a:solidFill>
                <a:latin typeface="Calibri" pitchFamily="34" charset="0"/>
                <a:cs typeface="Arial" pitchFamily="34" charset="0"/>
              </a:defRPr>
            </a:lvl9pPr>
          </a:lstStyle>
          <a:p>
            <a:pPr>
              <a:lnSpc>
                <a:spcPct val="85000"/>
              </a:lnSpc>
            </a:pPr>
            <a:r>
              <a:rPr lang="en-AU" altLang="en-US" sz="1400" b="1">
                <a:solidFill>
                  <a:srgbClr val="F9F9F9"/>
                </a:solidFill>
                <a:latin typeface="Arial" pitchFamily="34" charset="0"/>
                <a:ea typeface="MS PGothic" pitchFamily="34" charset="-128"/>
              </a:rPr>
              <a:t>	10 Operations			Competitive</a:t>
            </a:r>
          </a:p>
          <a:p>
            <a:pPr>
              <a:lnSpc>
                <a:spcPct val="85000"/>
              </a:lnSpc>
            </a:pPr>
            <a:r>
              <a:rPr lang="en-AU" altLang="en-US" sz="1400" b="1">
                <a:solidFill>
                  <a:srgbClr val="F9F9F9"/>
                </a:solidFill>
                <a:latin typeface="Arial" pitchFamily="34" charset="0"/>
                <a:ea typeface="MS PGothic" pitchFamily="34" charset="-128"/>
              </a:rPr>
              <a:t>	Decisions	Strategy	Example	Advantage</a:t>
            </a:r>
          </a:p>
        </p:txBody>
      </p:sp>
      <p:grpSp>
        <p:nvGrpSpPr>
          <p:cNvPr id="252938" name="Group 10"/>
          <p:cNvGrpSpPr>
            <a:grpSpLocks/>
          </p:cNvGrpSpPr>
          <p:nvPr/>
        </p:nvGrpSpPr>
        <p:grpSpPr bwMode="auto">
          <a:xfrm>
            <a:off x="6958014" y="1765739"/>
            <a:ext cx="2058986" cy="2326440"/>
            <a:chOff x="4288" y="1864"/>
            <a:chExt cx="1408" cy="1717"/>
          </a:xfrm>
        </p:grpSpPr>
        <p:sp>
          <p:nvSpPr>
            <p:cNvPr id="252939" name="Oval 11"/>
            <p:cNvSpPr>
              <a:spLocks noChangeArrowheads="1"/>
            </p:cNvSpPr>
            <p:nvPr/>
          </p:nvSpPr>
          <p:spPr bwMode="auto">
            <a:xfrm>
              <a:off x="4288" y="2632"/>
              <a:ext cx="904" cy="904"/>
            </a:xfrm>
            <a:prstGeom prst="ellipse">
              <a:avLst/>
            </a:prstGeom>
            <a:solidFill>
              <a:schemeClr val="accent3"/>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252940" name="Oval 12"/>
            <p:cNvSpPr>
              <a:spLocks noChangeArrowheads="1"/>
            </p:cNvSpPr>
            <p:nvPr/>
          </p:nvSpPr>
          <p:spPr bwMode="auto">
            <a:xfrm>
              <a:off x="4792" y="2324"/>
              <a:ext cx="904" cy="904"/>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91145" name="Oval 13"/>
            <p:cNvSpPr>
              <a:spLocks noChangeArrowheads="1"/>
            </p:cNvSpPr>
            <p:nvPr/>
          </p:nvSpPr>
          <p:spPr bwMode="auto">
            <a:xfrm>
              <a:off x="4368" y="1864"/>
              <a:ext cx="904" cy="904"/>
            </a:xfrm>
            <a:prstGeom prst="ellipse">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1146" name="Text Box 14"/>
            <p:cNvSpPr txBox="1">
              <a:spLocks noChangeArrowheads="1"/>
            </p:cNvSpPr>
            <p:nvPr/>
          </p:nvSpPr>
          <p:spPr bwMode="auto">
            <a:xfrm>
              <a:off x="4923" y="2712"/>
              <a:ext cx="679"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300" b="1">
                  <a:latin typeface="Arial" pitchFamily="34" charset="0"/>
                  <a:ea typeface="MS PGothic" pitchFamily="34" charset="-128"/>
                </a:rPr>
                <a:t>Response</a:t>
              </a:r>
            </a:p>
            <a:p>
              <a:pPr algn="ctr"/>
              <a:r>
                <a:rPr lang="en-US" altLang="en-US" sz="1300" b="1">
                  <a:latin typeface="Arial" pitchFamily="34" charset="0"/>
                  <a:ea typeface="MS PGothic" pitchFamily="34" charset="-128"/>
                </a:rPr>
                <a:t>(faster)</a:t>
              </a:r>
            </a:p>
          </p:txBody>
        </p:sp>
        <p:sp>
          <p:nvSpPr>
            <p:cNvPr id="91147" name="Text Box 15"/>
            <p:cNvSpPr txBox="1">
              <a:spLocks noChangeArrowheads="1"/>
            </p:cNvSpPr>
            <p:nvPr/>
          </p:nvSpPr>
          <p:spPr bwMode="auto">
            <a:xfrm>
              <a:off x="4332" y="2992"/>
              <a:ext cx="768"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300" b="1">
                  <a:latin typeface="Arial" pitchFamily="34" charset="0"/>
                  <a:ea typeface="MS PGothic" pitchFamily="34" charset="-128"/>
                </a:rPr>
                <a:t>Cost leadership</a:t>
              </a:r>
            </a:p>
            <a:p>
              <a:pPr algn="ctr"/>
              <a:r>
                <a:rPr lang="en-US" altLang="en-US" sz="1300" b="1">
                  <a:latin typeface="Arial" pitchFamily="34" charset="0"/>
                  <a:ea typeface="MS PGothic" pitchFamily="34" charset="-128"/>
                </a:rPr>
                <a:t>(cheaper)</a:t>
              </a:r>
            </a:p>
          </p:txBody>
        </p:sp>
        <p:sp>
          <p:nvSpPr>
            <p:cNvPr id="91148" name="Text Box 16"/>
            <p:cNvSpPr txBox="1">
              <a:spLocks noChangeArrowheads="1"/>
            </p:cNvSpPr>
            <p:nvPr/>
          </p:nvSpPr>
          <p:spPr bwMode="auto">
            <a:xfrm>
              <a:off x="4400" y="2172"/>
              <a:ext cx="854"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1300" b="1">
                  <a:latin typeface="Arial" pitchFamily="34" charset="0"/>
                  <a:ea typeface="MS PGothic" pitchFamily="34" charset="-128"/>
                </a:rPr>
                <a:t>Differentiation</a:t>
              </a:r>
            </a:p>
            <a:p>
              <a:pPr algn="ctr"/>
              <a:r>
                <a:rPr lang="en-US" altLang="en-US" sz="1300" b="1">
                  <a:latin typeface="Arial" pitchFamily="34" charset="0"/>
                  <a:ea typeface="MS PGothic" pitchFamily="34" charset="-128"/>
                </a:rPr>
                <a:t>(better)</a:t>
              </a: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252937"/>
                                        </p:tgtEl>
                                        <p:attrNameLst>
                                          <p:attrName>style.visibility</p:attrName>
                                        </p:attrNameLst>
                                      </p:cBhvr>
                                      <p:to>
                                        <p:strVal val="visible"/>
                                      </p:to>
                                    </p:set>
                                    <p:animEffect transition="in" filter="wipe(left)">
                                      <p:cBhvr>
                                        <p:cTn id="7" dur="1000"/>
                                        <p:tgtEl>
                                          <p:spTgt spid="252937"/>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52931"/>
                                        </p:tgtEl>
                                        <p:attrNameLst>
                                          <p:attrName>style.visibility</p:attrName>
                                        </p:attrNameLst>
                                      </p:cBhvr>
                                      <p:to>
                                        <p:strVal val="visible"/>
                                      </p:to>
                                    </p:set>
                                    <p:animEffect transition="in" filter="wipe(left)">
                                      <p:cBhvr>
                                        <p:cTn id="11" dur="1000"/>
                                        <p:tgtEl>
                                          <p:spTgt spid="25293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52945"/>
                                        </p:tgtEl>
                                        <p:attrNameLst>
                                          <p:attrName>style.visibility</p:attrName>
                                        </p:attrNameLst>
                                      </p:cBhvr>
                                      <p:to>
                                        <p:strVal val="visible"/>
                                      </p:to>
                                    </p:set>
                                    <p:animEffect transition="in" filter="wipe(left)">
                                      <p:cBhvr>
                                        <p:cTn id="16" dur="1000"/>
                                        <p:tgtEl>
                                          <p:spTgt spid="252945"/>
                                        </p:tgtEl>
                                      </p:cBhvr>
                                    </p:animEffect>
                                  </p:childTnLst>
                                </p:cTn>
                              </p:par>
                            </p:childTnLst>
                          </p:cTn>
                        </p:par>
                        <p:par>
                          <p:cTn id="17" fill="hold" nodeType="afterGroup">
                            <p:stCondLst>
                              <p:cond delay="1000"/>
                            </p:stCondLst>
                            <p:childTnLst>
                              <p:par>
                                <p:cTn id="18" presetID="22" presetClass="entr" presetSubtype="8" fill="hold" nodeType="afterEffect">
                                  <p:stCondLst>
                                    <p:cond delay="1000"/>
                                  </p:stCondLst>
                                  <p:childTnLst>
                                    <p:set>
                                      <p:cBhvr>
                                        <p:cTn id="19" dur="1" fill="hold">
                                          <p:stCondLst>
                                            <p:cond delay="0"/>
                                          </p:stCondLst>
                                        </p:cTn>
                                        <p:tgtEl>
                                          <p:spTgt spid="252938"/>
                                        </p:tgtEl>
                                        <p:attrNameLst>
                                          <p:attrName>style.visibility</p:attrName>
                                        </p:attrNameLst>
                                      </p:cBhvr>
                                      <p:to>
                                        <p:strVal val="visible"/>
                                      </p:to>
                                    </p:set>
                                    <p:animEffect transition="in" filter="wipe(left)">
                                      <p:cBhvr>
                                        <p:cTn id="20" dur="1000"/>
                                        <p:tgtEl>
                                          <p:spTgt spid="252938"/>
                                        </p:tgtEl>
                                      </p:cBhvr>
                                    </p:animEffect>
                                  </p:childTnLst>
                                </p:cTn>
                              </p:par>
                            </p:childTnLst>
                          </p:cTn>
                        </p:par>
                        <p:par>
                          <p:cTn id="21" fill="hold" nodeType="afterGroup">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252936"/>
                                        </p:tgtEl>
                                        <p:attrNameLst>
                                          <p:attrName>style.visibility</p:attrName>
                                        </p:attrNameLst>
                                      </p:cBhvr>
                                      <p:to>
                                        <p:strVal val="visible"/>
                                      </p:to>
                                    </p:set>
                                    <p:animEffect transition="in" filter="wipe(left)">
                                      <p:cBhvr>
                                        <p:cTn id="24" dur="1000"/>
                                        <p:tgtEl>
                                          <p:spTgt spid="252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6" grpId="0" autoUpdateAnimBg="0"/>
      <p:bldP spid="252937"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idx="1"/>
          </p:nvPr>
        </p:nvSpPr>
        <p:spPr>
          <a:xfrm>
            <a:off x="1219200" y="1438275"/>
            <a:ext cx="7086600" cy="3086100"/>
          </a:xfrm>
        </p:spPr>
        <p:txBody>
          <a:bodyPr>
            <a:normAutofit/>
          </a:bodyPr>
          <a:lstStyle/>
          <a:p>
            <a:pPr marL="536575" indent="-536575">
              <a:buFont typeface="Wingdings" pitchFamily="2" charset="2"/>
              <a:buChar char="q"/>
            </a:pPr>
            <a:r>
              <a:rPr lang="en-US" altLang="en-US" sz="2800" smtClean="0">
                <a:latin typeface="Arial" pitchFamily="34" charset="0"/>
                <a:cs typeface="Arial" pitchFamily="34" charset="0"/>
              </a:rPr>
              <a:t>Pandangan sumberdaya</a:t>
            </a:r>
          </a:p>
          <a:p>
            <a:pPr marL="536575" indent="-536575">
              <a:buFont typeface="Wingdings" pitchFamily="2" charset="2"/>
              <a:buChar char="q"/>
            </a:pPr>
            <a:r>
              <a:rPr lang="en-US" altLang="en-US" sz="2800" smtClean="0">
                <a:latin typeface="Arial" pitchFamily="34" charset="0"/>
                <a:cs typeface="Arial" pitchFamily="34" charset="0"/>
              </a:rPr>
              <a:t>Analisis Rantai Pasokan</a:t>
            </a:r>
          </a:p>
          <a:p>
            <a:pPr marL="536575" indent="-536575">
              <a:buFont typeface="Wingdings" pitchFamily="2" charset="2"/>
              <a:buChar char="q"/>
            </a:pPr>
            <a:r>
              <a:rPr lang="en-US" altLang="en-US" sz="2800" smtClean="0">
                <a:latin typeface="Arial" pitchFamily="34" charset="0"/>
                <a:cs typeface="Arial" pitchFamily="34" charset="0"/>
              </a:rPr>
              <a:t>Model Porter’s Five Forces</a:t>
            </a:r>
          </a:p>
          <a:p>
            <a:pPr marL="536575" indent="-536575">
              <a:buFont typeface="Wingdings" pitchFamily="2" charset="2"/>
              <a:buChar char="q"/>
            </a:pPr>
            <a:r>
              <a:rPr lang="en-US" altLang="en-US" sz="2800" smtClean="0">
                <a:latin typeface="Arial" pitchFamily="34" charset="0"/>
                <a:cs typeface="Arial" pitchFamily="34" charset="0"/>
              </a:rPr>
              <a:t>Operasi di sistem dengan banyak faktor eksternal</a:t>
            </a:r>
          </a:p>
          <a:p>
            <a:pPr marL="536575" indent="-536575">
              <a:buFont typeface="Wingdings" pitchFamily="2" charset="2"/>
              <a:buChar char="q"/>
            </a:pPr>
            <a:r>
              <a:rPr lang="en-US" altLang="en-US" sz="2800" smtClean="0">
                <a:latin typeface="Arial" pitchFamily="34" charset="0"/>
                <a:cs typeface="Arial" pitchFamily="34" charset="0"/>
              </a:rPr>
              <a:t>Perubahan konstan</a:t>
            </a:r>
          </a:p>
        </p:txBody>
      </p:sp>
      <p:sp>
        <p:nvSpPr>
          <p:cNvPr id="93185" name="Rectangle 2"/>
          <p:cNvSpPr>
            <a:spLocks noGrp="1" noChangeArrowheads="1"/>
          </p:cNvSpPr>
          <p:nvPr>
            <p:ph type="title"/>
          </p:nvPr>
        </p:nvSpPr>
        <p:spPr>
          <a:xfrm>
            <a:off x="685800" y="326231"/>
            <a:ext cx="7772400" cy="628650"/>
          </a:xfrm>
        </p:spPr>
        <p:txBody>
          <a:bodyPr/>
          <a:lstStyle/>
          <a:p>
            <a:r>
              <a:rPr lang="en-US" altLang="en-US" sz="4000" smtClean="0">
                <a:latin typeface="Arial" pitchFamily="34" charset="0"/>
                <a:cs typeface="Arial" pitchFamily="34" charset="0"/>
              </a:rPr>
              <a:t>Isu-isu Strategi Operasi</a:t>
            </a:r>
          </a:p>
        </p:txBody>
      </p:sp>
    </p:spTree>
  </p:cSld>
  <p:clrMapOvr>
    <a:masterClrMapping/>
  </p:clrMapOvr>
  <p:transition>
    <p:pull dir="l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85800" y="390525"/>
            <a:ext cx="7772400" cy="676275"/>
          </a:xfrm>
        </p:spPr>
        <p:txBody>
          <a:bodyPr/>
          <a:lstStyle/>
          <a:p>
            <a:r>
              <a:rPr lang="en-US" altLang="en-US" smtClean="0">
                <a:latin typeface="Arial" pitchFamily="34" charset="0"/>
                <a:cs typeface="Arial" pitchFamily="34" charset="0"/>
              </a:rPr>
              <a:t>Product Life Cycle</a:t>
            </a:r>
          </a:p>
        </p:txBody>
      </p:sp>
      <p:grpSp>
        <p:nvGrpSpPr>
          <p:cNvPr id="280579" name="Group 3"/>
          <p:cNvGrpSpPr>
            <a:grpSpLocks/>
          </p:cNvGrpSpPr>
          <p:nvPr/>
        </p:nvGrpSpPr>
        <p:grpSpPr bwMode="auto">
          <a:xfrm>
            <a:off x="1177925" y="1407319"/>
            <a:ext cx="7239000" cy="1815703"/>
            <a:chOff x="742" y="1358"/>
            <a:chExt cx="4560" cy="1525"/>
          </a:xfrm>
        </p:grpSpPr>
        <p:sp>
          <p:nvSpPr>
            <p:cNvPr id="94256" name="Text Box 4"/>
            <p:cNvSpPr txBox="1">
              <a:spLocks noChangeArrowheads="1"/>
            </p:cNvSpPr>
            <p:nvPr/>
          </p:nvSpPr>
          <p:spPr bwMode="auto">
            <a:xfrm>
              <a:off x="742" y="1358"/>
              <a:ext cx="1157" cy="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Best period to increase market share</a:t>
              </a:r>
            </a:p>
            <a:p>
              <a:endParaRPr lang="en-AU" altLang="en-US" sz="1400" b="1">
                <a:latin typeface="Arial" pitchFamily="34" charset="0"/>
              </a:endParaRPr>
            </a:p>
            <a:p>
              <a:r>
                <a:rPr lang="en-AU" altLang="en-US" sz="1400" b="1">
                  <a:latin typeface="Arial" pitchFamily="34" charset="0"/>
                </a:rPr>
                <a:t>R&amp;D engineering is critical</a:t>
              </a:r>
            </a:p>
          </p:txBody>
        </p:sp>
        <p:sp>
          <p:nvSpPr>
            <p:cNvPr id="94257" name="Text Box 5"/>
            <p:cNvSpPr txBox="1">
              <a:spLocks noChangeArrowheads="1"/>
            </p:cNvSpPr>
            <p:nvPr/>
          </p:nvSpPr>
          <p:spPr bwMode="auto">
            <a:xfrm>
              <a:off x="1926" y="1358"/>
              <a:ext cx="1171"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Practical to change price or quality image</a:t>
              </a:r>
            </a:p>
            <a:p>
              <a:endParaRPr lang="en-AU" altLang="en-US" sz="1400" b="1">
                <a:latin typeface="Arial" pitchFamily="34" charset="0"/>
              </a:endParaRPr>
            </a:p>
            <a:p>
              <a:r>
                <a:rPr lang="en-AU" altLang="en-US" sz="1400" b="1">
                  <a:latin typeface="Arial" pitchFamily="34" charset="0"/>
                </a:rPr>
                <a:t>Strengthen niche</a:t>
              </a:r>
            </a:p>
          </p:txBody>
        </p:sp>
        <p:sp>
          <p:nvSpPr>
            <p:cNvPr id="94258" name="Text Box 6"/>
            <p:cNvSpPr txBox="1">
              <a:spLocks noChangeArrowheads="1"/>
            </p:cNvSpPr>
            <p:nvPr/>
          </p:nvSpPr>
          <p:spPr bwMode="auto">
            <a:xfrm>
              <a:off x="3110" y="1358"/>
              <a:ext cx="1180" cy="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Poor time to change image, price, or quality</a:t>
              </a:r>
            </a:p>
            <a:p>
              <a:endParaRPr lang="en-AU" altLang="en-US" sz="1400" b="1">
                <a:latin typeface="Arial" pitchFamily="34" charset="0"/>
              </a:endParaRPr>
            </a:p>
            <a:p>
              <a:r>
                <a:rPr lang="en-AU" altLang="en-US" sz="1400" b="1">
                  <a:latin typeface="Arial" pitchFamily="34" charset="0"/>
                </a:rPr>
                <a:t>Competitive costs become critical</a:t>
              </a:r>
            </a:p>
            <a:p>
              <a:r>
                <a:rPr lang="en-AU" altLang="en-US" sz="1400" b="1">
                  <a:latin typeface="Arial" pitchFamily="34" charset="0"/>
                </a:rPr>
                <a:t>Defend market position</a:t>
              </a:r>
            </a:p>
          </p:txBody>
        </p:sp>
        <p:sp>
          <p:nvSpPr>
            <p:cNvPr id="94259" name="Text Box 7"/>
            <p:cNvSpPr txBox="1">
              <a:spLocks noChangeArrowheads="1"/>
            </p:cNvSpPr>
            <p:nvPr/>
          </p:nvSpPr>
          <p:spPr bwMode="auto">
            <a:xfrm>
              <a:off x="4294" y="1358"/>
              <a:ext cx="1008"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400" b="1">
                  <a:latin typeface="Arial" pitchFamily="34" charset="0"/>
                </a:rPr>
                <a:t>Cost control critical</a:t>
              </a:r>
            </a:p>
          </p:txBody>
        </p:sp>
      </p:grpSp>
      <p:grpSp>
        <p:nvGrpSpPr>
          <p:cNvPr id="280584" name="Group 8"/>
          <p:cNvGrpSpPr>
            <a:grpSpLocks/>
          </p:cNvGrpSpPr>
          <p:nvPr/>
        </p:nvGrpSpPr>
        <p:grpSpPr bwMode="auto">
          <a:xfrm>
            <a:off x="709614" y="1048941"/>
            <a:ext cx="7710487" cy="3456384"/>
            <a:chOff x="447" y="1057"/>
            <a:chExt cx="4857" cy="2903"/>
          </a:xfrm>
        </p:grpSpPr>
        <p:grpSp>
          <p:nvGrpSpPr>
            <p:cNvPr id="94241" name="Group 9"/>
            <p:cNvGrpSpPr>
              <a:grpSpLocks/>
            </p:cNvGrpSpPr>
            <p:nvPr/>
          </p:nvGrpSpPr>
          <p:grpSpPr bwMode="auto">
            <a:xfrm>
              <a:off x="447" y="1057"/>
              <a:ext cx="4857" cy="2903"/>
              <a:chOff x="447" y="1057"/>
              <a:chExt cx="4857" cy="2903"/>
            </a:xfrm>
          </p:grpSpPr>
          <p:grpSp>
            <p:nvGrpSpPr>
              <p:cNvPr id="94243" name="Group 10"/>
              <p:cNvGrpSpPr>
                <a:grpSpLocks/>
              </p:cNvGrpSpPr>
              <p:nvPr/>
            </p:nvGrpSpPr>
            <p:grpSpPr bwMode="auto">
              <a:xfrm>
                <a:off x="728" y="1360"/>
                <a:ext cx="4576" cy="2593"/>
                <a:chOff x="576" y="1728"/>
                <a:chExt cx="4576" cy="2176"/>
              </a:xfrm>
            </p:grpSpPr>
            <p:sp>
              <p:nvSpPr>
                <p:cNvPr id="94251" name="Line 11"/>
                <p:cNvSpPr>
                  <a:spLocks noChangeShapeType="1"/>
                </p:cNvSpPr>
                <p:nvPr/>
              </p:nvSpPr>
              <p:spPr bwMode="auto">
                <a:xfrm>
                  <a:off x="57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2" name="Line 12"/>
                <p:cNvSpPr>
                  <a:spLocks noChangeShapeType="1"/>
                </p:cNvSpPr>
                <p:nvPr/>
              </p:nvSpPr>
              <p:spPr bwMode="auto">
                <a:xfrm>
                  <a:off x="176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3" name="Line 13"/>
                <p:cNvSpPr>
                  <a:spLocks noChangeShapeType="1"/>
                </p:cNvSpPr>
                <p:nvPr/>
              </p:nvSpPr>
              <p:spPr bwMode="auto">
                <a:xfrm>
                  <a:off x="2949"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4" name="Line 14"/>
                <p:cNvSpPr>
                  <a:spLocks noChangeShapeType="1"/>
                </p:cNvSpPr>
                <p:nvPr/>
              </p:nvSpPr>
              <p:spPr bwMode="auto">
                <a:xfrm>
                  <a:off x="413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5" name="Line 15"/>
                <p:cNvSpPr>
                  <a:spLocks noChangeShapeType="1"/>
                </p:cNvSpPr>
                <p:nvPr/>
              </p:nvSpPr>
              <p:spPr bwMode="auto">
                <a:xfrm>
                  <a:off x="515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244" name="Group 16"/>
              <p:cNvGrpSpPr>
                <a:grpSpLocks/>
              </p:cNvGrpSpPr>
              <p:nvPr/>
            </p:nvGrpSpPr>
            <p:grpSpPr bwMode="auto">
              <a:xfrm>
                <a:off x="728" y="1059"/>
                <a:ext cx="4568" cy="303"/>
                <a:chOff x="576" y="1235"/>
                <a:chExt cx="4568" cy="303"/>
              </a:xfrm>
            </p:grpSpPr>
            <p:sp>
              <p:nvSpPr>
                <p:cNvPr id="94246" name="Rectangle 17"/>
                <p:cNvSpPr>
                  <a:spLocks noChangeArrowheads="1"/>
                </p:cNvSpPr>
                <p:nvPr/>
              </p:nvSpPr>
              <p:spPr bwMode="auto">
                <a:xfrm>
                  <a:off x="576" y="1239"/>
                  <a:ext cx="4568" cy="296"/>
                </a:xfrm>
                <a:prstGeom prst="rect">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600">
                    <a:latin typeface="Arial" pitchFamily="34" charset="0"/>
                  </a:endParaRPr>
                </a:p>
              </p:txBody>
            </p:sp>
            <p:sp>
              <p:nvSpPr>
                <p:cNvPr id="94247" name="Text Box 18"/>
                <p:cNvSpPr txBox="1">
                  <a:spLocks noChangeArrowheads="1"/>
                </p:cNvSpPr>
                <p:nvPr/>
              </p:nvSpPr>
              <p:spPr bwMode="auto">
                <a:xfrm>
                  <a:off x="638" y="1254"/>
                  <a:ext cx="433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2603500" algn="ctr"/>
                      <a:tab pos="4572000" algn="ctr"/>
                      <a:tab pos="6273800" algn="ctr"/>
                    </a:tabLst>
                    <a:defRPr>
                      <a:solidFill>
                        <a:schemeClr val="tx1"/>
                      </a:solidFill>
                      <a:latin typeface="Calibri" pitchFamily="34" charset="0"/>
                      <a:cs typeface="Arial" pitchFamily="34" charset="0"/>
                    </a:defRPr>
                  </a:lvl1pPr>
                  <a:lvl2pPr marL="742950" indent="-285750">
                    <a:tabLst>
                      <a:tab pos="2603500" algn="ctr"/>
                      <a:tab pos="4572000" algn="ctr"/>
                      <a:tab pos="6273800" algn="ctr"/>
                    </a:tabLst>
                    <a:defRPr>
                      <a:solidFill>
                        <a:schemeClr val="tx1"/>
                      </a:solidFill>
                      <a:latin typeface="Calibri" pitchFamily="34" charset="0"/>
                      <a:cs typeface="Arial" pitchFamily="34" charset="0"/>
                    </a:defRPr>
                  </a:lvl2pPr>
                  <a:lvl3pPr marL="1143000" indent="-228600">
                    <a:tabLst>
                      <a:tab pos="2603500" algn="ctr"/>
                      <a:tab pos="4572000" algn="ctr"/>
                      <a:tab pos="6273800" algn="ctr"/>
                    </a:tabLst>
                    <a:defRPr>
                      <a:solidFill>
                        <a:schemeClr val="tx1"/>
                      </a:solidFill>
                      <a:latin typeface="Calibri" pitchFamily="34" charset="0"/>
                      <a:cs typeface="Arial" pitchFamily="34" charset="0"/>
                    </a:defRPr>
                  </a:lvl3pPr>
                  <a:lvl4pPr marL="1600200" indent="-228600">
                    <a:tabLst>
                      <a:tab pos="2603500" algn="ctr"/>
                      <a:tab pos="4572000" algn="ctr"/>
                      <a:tab pos="6273800" algn="ctr"/>
                    </a:tabLst>
                    <a:defRPr>
                      <a:solidFill>
                        <a:schemeClr val="tx1"/>
                      </a:solidFill>
                      <a:latin typeface="Calibri" pitchFamily="34" charset="0"/>
                      <a:cs typeface="Arial" pitchFamily="34" charset="0"/>
                    </a:defRPr>
                  </a:lvl4pPr>
                  <a:lvl5pPr marL="2057400" indent="-228600">
                    <a:tabLst>
                      <a:tab pos="2603500" algn="ctr"/>
                      <a:tab pos="4572000" algn="ctr"/>
                      <a:tab pos="62738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9pPr>
                </a:lstStyle>
                <a:p>
                  <a:r>
                    <a:rPr lang="en-AU" altLang="en-US" sz="1600" b="1">
                      <a:solidFill>
                        <a:schemeClr val="bg1"/>
                      </a:solidFill>
                      <a:latin typeface="Arial" pitchFamily="34" charset="0"/>
                      <a:ea typeface="MS PGothic" pitchFamily="34" charset="-128"/>
                    </a:rPr>
                    <a:t>Introduction	Growth	Maturity	Decline</a:t>
                  </a:r>
                </a:p>
              </p:txBody>
            </p:sp>
            <p:sp>
              <p:nvSpPr>
                <p:cNvPr id="94248" name="Line 19"/>
                <p:cNvSpPr>
                  <a:spLocks noChangeShapeType="1"/>
                </p:cNvSpPr>
                <p:nvPr/>
              </p:nvSpPr>
              <p:spPr bwMode="auto">
                <a:xfrm>
                  <a:off x="1764"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49" name="Line 20"/>
                <p:cNvSpPr>
                  <a:spLocks noChangeShapeType="1"/>
                </p:cNvSpPr>
                <p:nvPr/>
              </p:nvSpPr>
              <p:spPr bwMode="auto">
                <a:xfrm>
                  <a:off x="4135"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50" name="Line 21"/>
                <p:cNvSpPr>
                  <a:spLocks noChangeShapeType="1"/>
                </p:cNvSpPr>
                <p:nvPr/>
              </p:nvSpPr>
              <p:spPr bwMode="auto">
                <a:xfrm>
                  <a:off x="2948"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4245" name="Text Box 22"/>
              <p:cNvSpPr txBox="1">
                <a:spLocks noChangeArrowheads="1"/>
              </p:cNvSpPr>
              <p:nvPr/>
            </p:nvSpPr>
            <p:spPr bwMode="auto">
              <a:xfrm rot="-5400000">
                <a:off x="-875" y="2379"/>
                <a:ext cx="2903" cy="260"/>
              </a:xfrm>
              <a:prstGeom prst="rect">
                <a:avLst/>
              </a:prstGeom>
              <a:solidFill>
                <a:schemeClr val="tx2"/>
              </a:solidFill>
              <a:ln w="9525">
                <a:solidFill>
                  <a:schemeClr val="tx1"/>
                </a:solidFill>
                <a:miter lim="800000"/>
                <a:headEnd/>
                <a:tailEnd/>
              </a:ln>
            </p:spPr>
            <p:txBody>
              <a:bodyPr tIns="82800" bIns="82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b="1">
                    <a:solidFill>
                      <a:schemeClr val="bg1"/>
                    </a:solidFill>
                    <a:latin typeface="Arial" pitchFamily="34" charset="0"/>
                  </a:rPr>
                  <a:t>Company Strategy/Issues</a:t>
                </a:r>
              </a:p>
            </p:txBody>
          </p:sp>
        </p:grpSp>
        <p:sp>
          <p:nvSpPr>
            <p:cNvPr id="94242" name="Line 23"/>
            <p:cNvSpPr>
              <a:spLocks noChangeShapeType="1"/>
            </p:cNvSpPr>
            <p:nvPr/>
          </p:nvSpPr>
          <p:spPr bwMode="auto">
            <a:xfrm>
              <a:off x="728" y="3952"/>
              <a:ext cx="457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80600" name="Text Box 24"/>
          <p:cNvSpPr txBox="1">
            <a:spLocks noChangeArrowheads="1"/>
          </p:cNvSpPr>
          <p:nvPr/>
        </p:nvSpPr>
        <p:spPr bwMode="auto">
          <a:xfrm>
            <a:off x="7185025" y="45124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2.5</a:t>
            </a:r>
          </a:p>
        </p:txBody>
      </p:sp>
      <p:grpSp>
        <p:nvGrpSpPr>
          <p:cNvPr id="280628" name="Group 52"/>
          <p:cNvGrpSpPr>
            <a:grpSpLocks/>
          </p:cNvGrpSpPr>
          <p:nvPr/>
        </p:nvGrpSpPr>
        <p:grpSpPr bwMode="auto">
          <a:xfrm>
            <a:off x="1085850" y="2552700"/>
            <a:ext cx="7334250" cy="1949054"/>
            <a:chOff x="684" y="2144"/>
            <a:chExt cx="4620" cy="1637"/>
          </a:xfrm>
        </p:grpSpPr>
        <p:sp>
          <p:nvSpPr>
            <p:cNvPr id="280601" name="Freeform 25"/>
            <p:cNvSpPr>
              <a:spLocks/>
            </p:cNvSpPr>
            <p:nvPr/>
          </p:nvSpPr>
          <p:spPr bwMode="auto">
            <a:xfrm>
              <a:off x="684" y="2368"/>
              <a:ext cx="4620" cy="1413"/>
            </a:xfrm>
            <a:custGeom>
              <a:avLst/>
              <a:gdLst>
                <a:gd name="T0" fmla="*/ 0 w 4620"/>
                <a:gd name="T1" fmla="*/ 1413 h 1413"/>
                <a:gd name="T2" fmla="*/ 27 w 4620"/>
                <a:gd name="T3" fmla="*/ 1377 h 1413"/>
                <a:gd name="T4" fmla="*/ 471 w 4620"/>
                <a:gd name="T5" fmla="*/ 1335 h 1413"/>
                <a:gd name="T6" fmla="*/ 660 w 4620"/>
                <a:gd name="T7" fmla="*/ 1302 h 1413"/>
                <a:gd name="T8" fmla="*/ 984 w 4620"/>
                <a:gd name="T9" fmla="*/ 1167 h 1413"/>
                <a:gd name="T10" fmla="*/ 1311 w 4620"/>
                <a:gd name="T11" fmla="*/ 972 h 1413"/>
                <a:gd name="T12" fmla="*/ 1614 w 4620"/>
                <a:gd name="T13" fmla="*/ 723 h 1413"/>
                <a:gd name="T14" fmla="*/ 1902 w 4620"/>
                <a:gd name="T15" fmla="*/ 477 h 1413"/>
                <a:gd name="T16" fmla="*/ 2145 w 4620"/>
                <a:gd name="T17" fmla="*/ 279 h 1413"/>
                <a:gd name="T18" fmla="*/ 2346 w 4620"/>
                <a:gd name="T19" fmla="*/ 141 h 1413"/>
                <a:gd name="T20" fmla="*/ 2754 w 4620"/>
                <a:gd name="T21" fmla="*/ 12 h 1413"/>
                <a:gd name="T22" fmla="*/ 3066 w 4620"/>
                <a:gd name="T23" fmla="*/ 0 h 1413"/>
                <a:gd name="T24" fmla="*/ 3390 w 4620"/>
                <a:gd name="T25" fmla="*/ 60 h 1413"/>
                <a:gd name="T26" fmla="*/ 3723 w 4620"/>
                <a:gd name="T27" fmla="*/ 225 h 1413"/>
                <a:gd name="T28" fmla="*/ 3978 w 4620"/>
                <a:gd name="T29" fmla="*/ 468 h 1413"/>
                <a:gd name="T30" fmla="*/ 4149 w 4620"/>
                <a:gd name="T31" fmla="*/ 708 h 1413"/>
                <a:gd name="T32" fmla="*/ 4311 w 4620"/>
                <a:gd name="T33" fmla="*/ 1017 h 1413"/>
                <a:gd name="T34" fmla="*/ 4452 w 4620"/>
                <a:gd name="T35" fmla="*/ 1209 h 1413"/>
                <a:gd name="T36" fmla="*/ 4548 w 4620"/>
                <a:gd name="T37" fmla="*/ 1254 h 1413"/>
                <a:gd name="T38" fmla="*/ 4620 w 4620"/>
                <a:gd name="T39" fmla="*/ 1269 h 1413"/>
                <a:gd name="T40" fmla="*/ 4620 w 4620"/>
                <a:gd name="T41" fmla="*/ 1404 h 1413"/>
                <a:gd name="T42" fmla="*/ 0 w 4620"/>
                <a:gd name="T43" fmla="*/ 1413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20" h="1413">
                  <a:moveTo>
                    <a:pt x="0" y="1413"/>
                  </a:moveTo>
                  <a:lnTo>
                    <a:pt x="27" y="1377"/>
                  </a:lnTo>
                  <a:lnTo>
                    <a:pt x="471" y="1335"/>
                  </a:lnTo>
                  <a:lnTo>
                    <a:pt x="660" y="1302"/>
                  </a:lnTo>
                  <a:lnTo>
                    <a:pt x="984" y="1167"/>
                  </a:lnTo>
                  <a:lnTo>
                    <a:pt x="1311" y="972"/>
                  </a:lnTo>
                  <a:lnTo>
                    <a:pt x="1614" y="723"/>
                  </a:lnTo>
                  <a:lnTo>
                    <a:pt x="1902" y="477"/>
                  </a:lnTo>
                  <a:lnTo>
                    <a:pt x="2145" y="279"/>
                  </a:lnTo>
                  <a:lnTo>
                    <a:pt x="2346" y="141"/>
                  </a:lnTo>
                  <a:lnTo>
                    <a:pt x="2754" y="12"/>
                  </a:lnTo>
                  <a:lnTo>
                    <a:pt x="3066" y="0"/>
                  </a:lnTo>
                  <a:lnTo>
                    <a:pt x="3390" y="60"/>
                  </a:lnTo>
                  <a:lnTo>
                    <a:pt x="3723" y="225"/>
                  </a:lnTo>
                  <a:lnTo>
                    <a:pt x="3978" y="468"/>
                  </a:lnTo>
                  <a:lnTo>
                    <a:pt x="4149" y="708"/>
                  </a:lnTo>
                  <a:lnTo>
                    <a:pt x="4311" y="1017"/>
                  </a:lnTo>
                  <a:lnTo>
                    <a:pt x="4452" y="1209"/>
                  </a:lnTo>
                  <a:lnTo>
                    <a:pt x="4548" y="1254"/>
                  </a:lnTo>
                  <a:lnTo>
                    <a:pt x="4620" y="1269"/>
                  </a:lnTo>
                  <a:lnTo>
                    <a:pt x="4620" y="1404"/>
                  </a:lnTo>
                  <a:lnTo>
                    <a:pt x="0" y="1413"/>
                  </a:lnTo>
                  <a:close/>
                </a:path>
              </a:pathLst>
            </a:custGeom>
            <a:solidFill>
              <a:schemeClr val="accent4"/>
            </a:solidFill>
            <a:ln>
              <a:noFill/>
            </a:ln>
            <a:effectLst/>
            <a:extLst/>
          </p:spPr>
          <p:txBody>
            <a:bodyPr/>
            <a:lstStyle/>
            <a:p>
              <a:pPr fontAlgn="auto">
                <a:spcBef>
                  <a:spcPts val="0"/>
                </a:spcBef>
                <a:spcAft>
                  <a:spcPts val="0"/>
                </a:spcAft>
                <a:defRPr/>
              </a:pPr>
              <a:endParaRPr lang="en-US" sz="1400">
                <a:latin typeface="Arial"/>
                <a:cs typeface="Arial"/>
              </a:endParaRPr>
            </a:p>
          </p:txBody>
        </p:sp>
        <p:sp>
          <p:nvSpPr>
            <p:cNvPr id="94215" name="Line 41"/>
            <p:cNvSpPr>
              <a:spLocks noChangeShapeType="1"/>
            </p:cNvSpPr>
            <p:nvPr/>
          </p:nvSpPr>
          <p:spPr bwMode="auto">
            <a:xfrm>
              <a:off x="1914" y="3439"/>
              <a:ext cx="0" cy="339"/>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4216" name="Text Box 26"/>
            <p:cNvSpPr txBox="1">
              <a:spLocks noChangeArrowheads="1"/>
            </p:cNvSpPr>
            <p:nvPr/>
          </p:nvSpPr>
          <p:spPr bwMode="auto">
            <a:xfrm>
              <a:off x="1760" y="2225"/>
              <a:ext cx="1408"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1400" b="1">
                  <a:latin typeface="Arial" pitchFamily="34" charset="0"/>
                </a:rPr>
                <a:t>Internet search engines</a:t>
              </a:r>
            </a:p>
          </p:txBody>
        </p:sp>
        <p:sp>
          <p:nvSpPr>
            <p:cNvPr id="94217" name="Text Box 27"/>
            <p:cNvSpPr txBox="1">
              <a:spLocks noChangeArrowheads="1"/>
            </p:cNvSpPr>
            <p:nvPr/>
          </p:nvSpPr>
          <p:spPr bwMode="auto">
            <a:xfrm>
              <a:off x="928" y="2960"/>
              <a:ext cx="46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Sales</a:t>
              </a:r>
            </a:p>
          </p:txBody>
        </p:sp>
        <p:sp>
          <p:nvSpPr>
            <p:cNvPr id="94218" name="Text Box 29"/>
            <p:cNvSpPr txBox="1">
              <a:spLocks noChangeArrowheads="1"/>
            </p:cNvSpPr>
            <p:nvPr/>
          </p:nvSpPr>
          <p:spPr bwMode="auto">
            <a:xfrm>
              <a:off x="4064" y="2144"/>
              <a:ext cx="993" cy="3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1400" b="1">
                  <a:latin typeface="Arial" pitchFamily="34" charset="0"/>
                </a:rPr>
                <a:t>Drive-through restaurants</a:t>
              </a:r>
            </a:p>
          </p:txBody>
        </p:sp>
        <p:sp>
          <p:nvSpPr>
            <p:cNvPr id="94219" name="Text Box 30"/>
            <p:cNvSpPr txBox="1">
              <a:spLocks noChangeArrowheads="1"/>
            </p:cNvSpPr>
            <p:nvPr/>
          </p:nvSpPr>
          <p:spPr bwMode="auto">
            <a:xfrm>
              <a:off x="4496" y="2448"/>
              <a:ext cx="764"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DVDs</a:t>
              </a:r>
            </a:p>
          </p:txBody>
        </p:sp>
        <p:sp>
          <p:nvSpPr>
            <p:cNvPr id="94220" name="Text Box 31"/>
            <p:cNvSpPr txBox="1">
              <a:spLocks noChangeArrowheads="1"/>
            </p:cNvSpPr>
            <p:nvPr/>
          </p:nvSpPr>
          <p:spPr bwMode="auto">
            <a:xfrm>
              <a:off x="4386" y="3320"/>
              <a:ext cx="624"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1400" b="1">
                  <a:latin typeface="Arial" pitchFamily="34" charset="0"/>
                </a:rPr>
                <a:t>Analog TVs</a:t>
              </a:r>
            </a:p>
          </p:txBody>
        </p:sp>
        <p:sp>
          <p:nvSpPr>
            <p:cNvPr id="94221" name="Line 32"/>
            <p:cNvSpPr>
              <a:spLocks noChangeShapeType="1"/>
            </p:cNvSpPr>
            <p:nvPr/>
          </p:nvSpPr>
          <p:spPr bwMode="auto">
            <a:xfrm>
              <a:off x="1159" y="3143"/>
              <a:ext cx="432" cy="34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4222" name="Oval 35"/>
            <p:cNvSpPr>
              <a:spLocks noChangeArrowheads="1"/>
            </p:cNvSpPr>
            <p:nvPr/>
          </p:nvSpPr>
          <p:spPr bwMode="auto">
            <a:xfrm>
              <a:off x="1390" y="3575"/>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3" name="Oval 36"/>
            <p:cNvSpPr>
              <a:spLocks noChangeArrowheads="1"/>
            </p:cNvSpPr>
            <p:nvPr/>
          </p:nvSpPr>
          <p:spPr bwMode="auto">
            <a:xfrm>
              <a:off x="1863" y="3345"/>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4" name="Oval 37"/>
            <p:cNvSpPr>
              <a:spLocks noChangeArrowheads="1"/>
            </p:cNvSpPr>
            <p:nvPr/>
          </p:nvSpPr>
          <p:spPr bwMode="auto">
            <a:xfrm>
              <a:off x="2762" y="2580"/>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5" name="Oval 38"/>
            <p:cNvSpPr>
              <a:spLocks noChangeArrowheads="1"/>
            </p:cNvSpPr>
            <p:nvPr/>
          </p:nvSpPr>
          <p:spPr bwMode="auto">
            <a:xfrm>
              <a:off x="3360" y="2328"/>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6" name="Oval 39"/>
            <p:cNvSpPr>
              <a:spLocks noChangeArrowheads="1"/>
            </p:cNvSpPr>
            <p:nvPr/>
          </p:nvSpPr>
          <p:spPr bwMode="auto">
            <a:xfrm>
              <a:off x="4016" y="2368"/>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7" name="Oval 40"/>
            <p:cNvSpPr>
              <a:spLocks noChangeArrowheads="1"/>
            </p:cNvSpPr>
            <p:nvPr/>
          </p:nvSpPr>
          <p:spPr bwMode="auto">
            <a:xfrm>
              <a:off x="4988" y="3417"/>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28" name="Line 42"/>
            <p:cNvSpPr>
              <a:spLocks noChangeShapeType="1"/>
            </p:cNvSpPr>
            <p:nvPr/>
          </p:nvSpPr>
          <p:spPr bwMode="auto">
            <a:xfrm>
              <a:off x="3098" y="2516"/>
              <a:ext cx="11" cy="126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4229" name="Line 43"/>
            <p:cNvSpPr>
              <a:spLocks noChangeShapeType="1"/>
            </p:cNvSpPr>
            <p:nvPr/>
          </p:nvSpPr>
          <p:spPr bwMode="auto">
            <a:xfrm>
              <a:off x="4289" y="2550"/>
              <a:ext cx="0" cy="1221"/>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94230" name="Oval 44"/>
            <p:cNvSpPr>
              <a:spLocks noChangeArrowheads="1"/>
            </p:cNvSpPr>
            <p:nvPr/>
          </p:nvSpPr>
          <p:spPr bwMode="auto">
            <a:xfrm>
              <a:off x="4344" y="2515"/>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31" name="Oval 45"/>
            <p:cNvSpPr>
              <a:spLocks noChangeArrowheads="1"/>
            </p:cNvSpPr>
            <p:nvPr/>
          </p:nvSpPr>
          <p:spPr bwMode="auto">
            <a:xfrm>
              <a:off x="2193" y="3068"/>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32" name="Text Box 46"/>
            <p:cNvSpPr txBox="1">
              <a:spLocks noChangeArrowheads="1"/>
            </p:cNvSpPr>
            <p:nvPr/>
          </p:nvSpPr>
          <p:spPr bwMode="auto">
            <a:xfrm>
              <a:off x="1711" y="2715"/>
              <a:ext cx="717" cy="2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Boeing 787</a:t>
              </a:r>
            </a:p>
          </p:txBody>
        </p:sp>
        <p:sp>
          <p:nvSpPr>
            <p:cNvPr id="94233" name="Text Box 47"/>
            <p:cNvSpPr txBox="1">
              <a:spLocks noChangeArrowheads="1"/>
            </p:cNvSpPr>
            <p:nvPr/>
          </p:nvSpPr>
          <p:spPr bwMode="auto">
            <a:xfrm>
              <a:off x="1986" y="3391"/>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Electric vehicles</a:t>
              </a:r>
            </a:p>
          </p:txBody>
        </p:sp>
        <p:sp>
          <p:nvSpPr>
            <p:cNvPr id="94234" name="Oval 48"/>
            <p:cNvSpPr>
              <a:spLocks noChangeArrowheads="1"/>
            </p:cNvSpPr>
            <p:nvPr/>
          </p:nvSpPr>
          <p:spPr bwMode="auto">
            <a:xfrm>
              <a:off x="2986" y="2444"/>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94235" name="Text Box 33"/>
            <p:cNvSpPr txBox="1">
              <a:spLocks noChangeArrowheads="1"/>
            </p:cNvSpPr>
            <p:nvPr/>
          </p:nvSpPr>
          <p:spPr bwMode="auto">
            <a:xfrm>
              <a:off x="3010" y="2614"/>
              <a:ext cx="864" cy="231"/>
            </a:xfrm>
            <a:prstGeom prst="rect">
              <a:avLst/>
            </a:prstGeom>
            <a:solidFill>
              <a:srgbClr val="BDD6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iPods</a:t>
              </a:r>
            </a:p>
          </p:txBody>
        </p:sp>
        <p:sp>
          <p:nvSpPr>
            <p:cNvPr id="94236" name="Text Box 28"/>
            <p:cNvSpPr txBox="1">
              <a:spLocks noChangeArrowheads="1"/>
            </p:cNvSpPr>
            <p:nvPr/>
          </p:nvSpPr>
          <p:spPr bwMode="auto">
            <a:xfrm>
              <a:off x="796" y="3338"/>
              <a:ext cx="690"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3-D game players</a:t>
              </a:r>
            </a:p>
          </p:txBody>
        </p:sp>
        <p:sp>
          <p:nvSpPr>
            <p:cNvPr id="94237" name="Text Box 49"/>
            <p:cNvSpPr txBox="1">
              <a:spLocks noChangeArrowheads="1"/>
            </p:cNvSpPr>
            <p:nvPr/>
          </p:nvSpPr>
          <p:spPr bwMode="auto">
            <a:xfrm>
              <a:off x="2314" y="3079"/>
              <a:ext cx="78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AU" altLang="en-US" sz="1400" b="1">
                  <a:latin typeface="Arial" pitchFamily="34" charset="0"/>
                </a:rPr>
                <a:t>3D printers</a:t>
              </a:r>
            </a:p>
          </p:txBody>
        </p:sp>
        <p:sp>
          <p:nvSpPr>
            <p:cNvPr id="94238" name="Freeform 34"/>
            <p:cNvSpPr>
              <a:spLocks/>
            </p:cNvSpPr>
            <p:nvPr/>
          </p:nvSpPr>
          <p:spPr bwMode="auto">
            <a:xfrm>
              <a:off x="720" y="2368"/>
              <a:ext cx="4584" cy="1376"/>
            </a:xfrm>
            <a:custGeom>
              <a:avLst/>
              <a:gdLst>
                <a:gd name="T0" fmla="*/ 0 w 4584"/>
                <a:gd name="T1" fmla="*/ 1376 h 1376"/>
                <a:gd name="T2" fmla="*/ 688 w 4584"/>
                <a:gd name="T3" fmla="*/ 1280 h 1376"/>
                <a:gd name="T4" fmla="*/ 1320 w 4584"/>
                <a:gd name="T5" fmla="*/ 952 h 1376"/>
                <a:gd name="T6" fmla="*/ 1972 w 4584"/>
                <a:gd name="T7" fmla="*/ 384 h 1376"/>
                <a:gd name="T8" fmla="*/ 2372 w 4584"/>
                <a:gd name="T9" fmla="*/ 124 h 1376"/>
                <a:gd name="T10" fmla="*/ 2968 w 4584"/>
                <a:gd name="T11" fmla="*/ 0 h 1376"/>
                <a:gd name="T12" fmla="*/ 3560 w 4584"/>
                <a:gd name="T13" fmla="*/ 144 h 1376"/>
                <a:gd name="T14" fmla="*/ 3928 w 4584"/>
                <a:gd name="T15" fmla="*/ 440 h 1376"/>
                <a:gd name="T16" fmla="*/ 4148 w 4584"/>
                <a:gd name="T17" fmla="*/ 780 h 1376"/>
                <a:gd name="T18" fmla="*/ 4420 w 4584"/>
                <a:gd name="T19" fmla="*/ 1208 h 1376"/>
                <a:gd name="T20" fmla="*/ 4584 w 4584"/>
                <a:gd name="T21" fmla="*/ 1264 h 13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84"/>
                <a:gd name="T34" fmla="*/ 0 h 1376"/>
                <a:gd name="T35" fmla="*/ 4584 w 4584"/>
                <a:gd name="T36" fmla="*/ 1376 h 13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84" h="1376">
                  <a:moveTo>
                    <a:pt x="0" y="1376"/>
                  </a:moveTo>
                  <a:cubicBezTo>
                    <a:pt x="115" y="1360"/>
                    <a:pt x="468" y="1351"/>
                    <a:pt x="688" y="1280"/>
                  </a:cubicBezTo>
                  <a:cubicBezTo>
                    <a:pt x="908" y="1209"/>
                    <a:pt x="1106" y="1101"/>
                    <a:pt x="1320" y="952"/>
                  </a:cubicBezTo>
                  <a:cubicBezTo>
                    <a:pt x="1534" y="803"/>
                    <a:pt x="1797" y="522"/>
                    <a:pt x="1972" y="384"/>
                  </a:cubicBezTo>
                  <a:cubicBezTo>
                    <a:pt x="2147" y="246"/>
                    <a:pt x="2228" y="192"/>
                    <a:pt x="2372" y="124"/>
                  </a:cubicBezTo>
                  <a:cubicBezTo>
                    <a:pt x="2516" y="56"/>
                    <a:pt x="2748" y="0"/>
                    <a:pt x="2968" y="0"/>
                  </a:cubicBezTo>
                  <a:cubicBezTo>
                    <a:pt x="3188" y="0"/>
                    <a:pt x="3416" y="68"/>
                    <a:pt x="3560" y="144"/>
                  </a:cubicBezTo>
                  <a:cubicBezTo>
                    <a:pt x="3714" y="221"/>
                    <a:pt x="3864" y="368"/>
                    <a:pt x="3928" y="440"/>
                  </a:cubicBezTo>
                  <a:cubicBezTo>
                    <a:pt x="3992" y="512"/>
                    <a:pt x="4088" y="672"/>
                    <a:pt x="4148" y="780"/>
                  </a:cubicBezTo>
                  <a:cubicBezTo>
                    <a:pt x="4208" y="888"/>
                    <a:pt x="4348" y="1148"/>
                    <a:pt x="4420" y="1208"/>
                  </a:cubicBezTo>
                  <a:cubicBezTo>
                    <a:pt x="4492" y="1268"/>
                    <a:pt x="4550" y="1252"/>
                    <a:pt x="4584" y="1264"/>
                  </a:cubicBezTo>
                </a:path>
              </a:pathLst>
            </a:custGeom>
            <a:noFill/>
            <a:ln w="101600">
              <a:solidFill>
                <a:srgbClr val="17509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239" name="Text Box 50"/>
            <p:cNvSpPr txBox="1">
              <a:spLocks noChangeArrowheads="1"/>
            </p:cNvSpPr>
            <p:nvPr/>
          </p:nvSpPr>
          <p:spPr bwMode="auto">
            <a:xfrm>
              <a:off x="2030" y="2488"/>
              <a:ext cx="611" cy="2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400" b="1">
                  <a:latin typeface="Arial" pitchFamily="34" charset="0"/>
                </a:rPr>
                <a:t>Xbox 360</a:t>
              </a:r>
            </a:p>
          </p:txBody>
        </p:sp>
        <p:sp>
          <p:nvSpPr>
            <p:cNvPr id="94240" name="Oval 51"/>
            <p:cNvSpPr>
              <a:spLocks noChangeArrowheads="1"/>
            </p:cNvSpPr>
            <p:nvPr/>
          </p:nvSpPr>
          <p:spPr bwMode="auto">
            <a:xfrm>
              <a:off x="2521" y="2780"/>
              <a:ext cx="128" cy="128"/>
            </a:xfrm>
            <a:prstGeom prst="ellipse">
              <a:avLst/>
            </a:prstGeom>
            <a:solidFill>
              <a:srgbClr val="175097"/>
            </a:solidFill>
            <a:ln w="9525">
              <a:solidFill>
                <a:srgbClr val="175097"/>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80584"/>
                                        </p:tgtEl>
                                        <p:attrNameLst>
                                          <p:attrName>style.visibility</p:attrName>
                                        </p:attrNameLst>
                                      </p:cBhvr>
                                      <p:to>
                                        <p:strVal val="visible"/>
                                      </p:to>
                                    </p:set>
                                    <p:animEffect transition="in" filter="strips(downRight)">
                                      <p:cBhvr>
                                        <p:cTn id="7" dur="1000"/>
                                        <p:tgtEl>
                                          <p:spTgt spid="280584"/>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80628"/>
                                        </p:tgtEl>
                                        <p:attrNameLst>
                                          <p:attrName>style.visibility</p:attrName>
                                        </p:attrNameLst>
                                      </p:cBhvr>
                                      <p:to>
                                        <p:strVal val="visible"/>
                                      </p:to>
                                    </p:set>
                                    <p:animEffect transition="in" filter="wipe(left)">
                                      <p:cBhvr>
                                        <p:cTn id="11" dur="1000"/>
                                        <p:tgtEl>
                                          <p:spTgt spid="28062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280579"/>
                                        </p:tgtEl>
                                        <p:attrNameLst>
                                          <p:attrName>style.visibility</p:attrName>
                                        </p:attrNameLst>
                                      </p:cBhvr>
                                      <p:to>
                                        <p:strVal val="visible"/>
                                      </p:to>
                                    </p:set>
                                    <p:animEffect transition="in" filter="strips(downRight)">
                                      <p:cBhvr>
                                        <p:cTn id="16" dur="1000"/>
                                        <p:tgtEl>
                                          <p:spTgt spid="280579"/>
                                        </p:tgtEl>
                                      </p:cBhvr>
                                    </p:animEffect>
                                  </p:childTnLst>
                                </p:cTn>
                              </p:par>
                            </p:childTnLst>
                          </p:cTn>
                        </p:par>
                        <p:par>
                          <p:cTn id="17" fill="hold" nodeType="afterGroup">
                            <p:stCondLst>
                              <p:cond delay="1000"/>
                            </p:stCondLst>
                            <p:childTnLst>
                              <p:par>
                                <p:cTn id="18" presetID="22" presetClass="entr" presetSubtype="8" fill="hold" grpId="0" nodeType="afterEffect">
                                  <p:stCondLst>
                                    <p:cond delay="1000"/>
                                  </p:stCondLst>
                                  <p:childTnLst>
                                    <p:set>
                                      <p:cBhvr>
                                        <p:cTn id="19" dur="1" fill="hold">
                                          <p:stCondLst>
                                            <p:cond delay="0"/>
                                          </p:stCondLst>
                                        </p:cTn>
                                        <p:tgtEl>
                                          <p:spTgt spid="280600"/>
                                        </p:tgtEl>
                                        <p:attrNameLst>
                                          <p:attrName>style.visibility</p:attrName>
                                        </p:attrNameLst>
                                      </p:cBhvr>
                                      <p:to>
                                        <p:strVal val="visible"/>
                                      </p:to>
                                    </p:set>
                                    <p:animEffect transition="in" filter="wipe(left)">
                                      <p:cBhvr>
                                        <p:cTn id="20" dur="1000"/>
                                        <p:tgtEl>
                                          <p:spTgt spid="280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60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85800" y="390525"/>
            <a:ext cx="7772400" cy="676275"/>
          </a:xfrm>
        </p:spPr>
        <p:txBody>
          <a:bodyPr/>
          <a:lstStyle/>
          <a:p>
            <a:r>
              <a:rPr lang="en-US" altLang="en-US" smtClean="0">
                <a:latin typeface="Arial" pitchFamily="34" charset="0"/>
                <a:cs typeface="Arial" pitchFamily="34" charset="0"/>
              </a:rPr>
              <a:t>Product Life Cycle</a:t>
            </a:r>
          </a:p>
        </p:txBody>
      </p:sp>
      <p:sp>
        <p:nvSpPr>
          <p:cNvPr id="96258" name="Text Box 3"/>
          <p:cNvSpPr txBox="1">
            <a:spLocks noChangeArrowheads="1"/>
          </p:cNvSpPr>
          <p:nvPr/>
        </p:nvSpPr>
        <p:spPr bwMode="auto">
          <a:xfrm>
            <a:off x="1152526" y="1420416"/>
            <a:ext cx="1839913" cy="272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Product design and development critical</a:t>
            </a:r>
          </a:p>
          <a:p>
            <a:pPr>
              <a:lnSpc>
                <a:spcPct val="85000"/>
              </a:lnSpc>
              <a:spcBef>
                <a:spcPct val="40000"/>
              </a:spcBef>
            </a:pPr>
            <a:r>
              <a:rPr lang="en-US" altLang="en-US" sz="1400" b="1">
                <a:latin typeface="Arial" pitchFamily="34" charset="0"/>
              </a:rPr>
              <a:t>Frequent product and process design changes</a:t>
            </a:r>
          </a:p>
          <a:p>
            <a:pPr>
              <a:lnSpc>
                <a:spcPct val="85000"/>
              </a:lnSpc>
              <a:spcBef>
                <a:spcPct val="40000"/>
              </a:spcBef>
            </a:pPr>
            <a:r>
              <a:rPr lang="en-US" altLang="en-US" sz="1400" b="1">
                <a:latin typeface="Arial" pitchFamily="34" charset="0"/>
              </a:rPr>
              <a:t>Short production runs</a:t>
            </a:r>
          </a:p>
          <a:p>
            <a:pPr>
              <a:lnSpc>
                <a:spcPct val="85000"/>
              </a:lnSpc>
              <a:spcBef>
                <a:spcPct val="40000"/>
              </a:spcBef>
            </a:pPr>
            <a:r>
              <a:rPr lang="en-US" altLang="en-US" sz="1400" b="1">
                <a:latin typeface="Arial" pitchFamily="34" charset="0"/>
              </a:rPr>
              <a:t>High production costs</a:t>
            </a:r>
          </a:p>
          <a:p>
            <a:pPr>
              <a:lnSpc>
                <a:spcPct val="85000"/>
              </a:lnSpc>
              <a:spcBef>
                <a:spcPct val="40000"/>
              </a:spcBef>
            </a:pPr>
            <a:r>
              <a:rPr lang="en-US" altLang="en-US" sz="1400" b="1">
                <a:latin typeface="Arial" pitchFamily="34" charset="0"/>
              </a:rPr>
              <a:t>Limited models</a:t>
            </a:r>
          </a:p>
          <a:p>
            <a:pPr>
              <a:lnSpc>
                <a:spcPct val="85000"/>
              </a:lnSpc>
              <a:spcBef>
                <a:spcPct val="40000"/>
              </a:spcBef>
            </a:pPr>
            <a:r>
              <a:rPr lang="en-US" altLang="en-US" sz="1400" b="1">
                <a:latin typeface="Arial" pitchFamily="34" charset="0"/>
              </a:rPr>
              <a:t>Attention to quality</a:t>
            </a:r>
            <a:endParaRPr lang="en-AU" altLang="en-US" sz="1400" b="1">
              <a:latin typeface="Arial" pitchFamily="34" charset="0"/>
            </a:endParaRPr>
          </a:p>
        </p:txBody>
      </p:sp>
      <p:grpSp>
        <p:nvGrpSpPr>
          <p:cNvPr id="96259" name="Group 4"/>
          <p:cNvGrpSpPr>
            <a:grpSpLocks/>
          </p:cNvGrpSpPr>
          <p:nvPr/>
        </p:nvGrpSpPr>
        <p:grpSpPr bwMode="auto">
          <a:xfrm>
            <a:off x="1085850" y="2819400"/>
            <a:ext cx="7334250" cy="1682354"/>
            <a:chOff x="684" y="2544"/>
            <a:chExt cx="4620" cy="1413"/>
          </a:xfrm>
        </p:grpSpPr>
        <p:sp>
          <p:nvSpPr>
            <p:cNvPr id="96278" name="Line 5"/>
            <p:cNvSpPr>
              <a:spLocks noChangeShapeType="1"/>
            </p:cNvSpPr>
            <p:nvPr/>
          </p:nvSpPr>
          <p:spPr bwMode="auto">
            <a:xfrm>
              <a:off x="728" y="3952"/>
              <a:ext cx="4576" cy="0"/>
            </a:xfrm>
            <a:prstGeom prst="line">
              <a:avLst/>
            </a:prstGeom>
            <a:noFill/>
            <a:ln w="28575">
              <a:solidFill>
                <a:srgbClr val="17509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9" name="Freeform 6"/>
            <p:cNvSpPr>
              <a:spLocks/>
            </p:cNvSpPr>
            <p:nvPr/>
          </p:nvSpPr>
          <p:spPr bwMode="auto">
            <a:xfrm>
              <a:off x="684" y="2544"/>
              <a:ext cx="4620" cy="1413"/>
            </a:xfrm>
            <a:custGeom>
              <a:avLst/>
              <a:gdLst>
                <a:gd name="T0" fmla="*/ 0 w 4620"/>
                <a:gd name="T1" fmla="*/ 1413 h 1413"/>
                <a:gd name="T2" fmla="*/ 27 w 4620"/>
                <a:gd name="T3" fmla="*/ 1377 h 1413"/>
                <a:gd name="T4" fmla="*/ 471 w 4620"/>
                <a:gd name="T5" fmla="*/ 1335 h 1413"/>
                <a:gd name="T6" fmla="*/ 660 w 4620"/>
                <a:gd name="T7" fmla="*/ 1302 h 1413"/>
                <a:gd name="T8" fmla="*/ 984 w 4620"/>
                <a:gd name="T9" fmla="*/ 1167 h 1413"/>
                <a:gd name="T10" fmla="*/ 1311 w 4620"/>
                <a:gd name="T11" fmla="*/ 972 h 1413"/>
                <a:gd name="T12" fmla="*/ 1614 w 4620"/>
                <a:gd name="T13" fmla="*/ 723 h 1413"/>
                <a:gd name="T14" fmla="*/ 1902 w 4620"/>
                <a:gd name="T15" fmla="*/ 477 h 1413"/>
                <a:gd name="T16" fmla="*/ 2145 w 4620"/>
                <a:gd name="T17" fmla="*/ 279 h 1413"/>
                <a:gd name="T18" fmla="*/ 2346 w 4620"/>
                <a:gd name="T19" fmla="*/ 141 h 1413"/>
                <a:gd name="T20" fmla="*/ 2754 w 4620"/>
                <a:gd name="T21" fmla="*/ 12 h 1413"/>
                <a:gd name="T22" fmla="*/ 3066 w 4620"/>
                <a:gd name="T23" fmla="*/ 0 h 1413"/>
                <a:gd name="T24" fmla="*/ 3390 w 4620"/>
                <a:gd name="T25" fmla="*/ 60 h 1413"/>
                <a:gd name="T26" fmla="*/ 3723 w 4620"/>
                <a:gd name="T27" fmla="*/ 225 h 1413"/>
                <a:gd name="T28" fmla="*/ 3978 w 4620"/>
                <a:gd name="T29" fmla="*/ 468 h 1413"/>
                <a:gd name="T30" fmla="*/ 4149 w 4620"/>
                <a:gd name="T31" fmla="*/ 708 h 1413"/>
                <a:gd name="T32" fmla="*/ 4311 w 4620"/>
                <a:gd name="T33" fmla="*/ 1017 h 1413"/>
                <a:gd name="T34" fmla="*/ 4452 w 4620"/>
                <a:gd name="T35" fmla="*/ 1209 h 1413"/>
                <a:gd name="T36" fmla="*/ 4548 w 4620"/>
                <a:gd name="T37" fmla="*/ 1254 h 1413"/>
                <a:gd name="T38" fmla="*/ 4620 w 4620"/>
                <a:gd name="T39" fmla="*/ 1269 h 1413"/>
                <a:gd name="T40" fmla="*/ 4620 w 4620"/>
                <a:gd name="T41" fmla="*/ 1404 h 1413"/>
                <a:gd name="T42" fmla="*/ 0 w 4620"/>
                <a:gd name="T43" fmla="*/ 1413 h 14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20"/>
                <a:gd name="T67" fmla="*/ 0 h 1413"/>
                <a:gd name="T68" fmla="*/ 4620 w 4620"/>
                <a:gd name="T69" fmla="*/ 1413 h 14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20" h="1413">
                  <a:moveTo>
                    <a:pt x="0" y="1413"/>
                  </a:moveTo>
                  <a:lnTo>
                    <a:pt x="27" y="1377"/>
                  </a:lnTo>
                  <a:lnTo>
                    <a:pt x="471" y="1335"/>
                  </a:lnTo>
                  <a:lnTo>
                    <a:pt x="660" y="1302"/>
                  </a:lnTo>
                  <a:lnTo>
                    <a:pt x="984" y="1167"/>
                  </a:lnTo>
                  <a:lnTo>
                    <a:pt x="1311" y="972"/>
                  </a:lnTo>
                  <a:lnTo>
                    <a:pt x="1614" y="723"/>
                  </a:lnTo>
                  <a:lnTo>
                    <a:pt x="1902" y="477"/>
                  </a:lnTo>
                  <a:lnTo>
                    <a:pt x="2145" y="279"/>
                  </a:lnTo>
                  <a:lnTo>
                    <a:pt x="2346" y="141"/>
                  </a:lnTo>
                  <a:lnTo>
                    <a:pt x="2754" y="12"/>
                  </a:lnTo>
                  <a:lnTo>
                    <a:pt x="3066" y="0"/>
                  </a:lnTo>
                  <a:lnTo>
                    <a:pt x="3390" y="60"/>
                  </a:lnTo>
                  <a:lnTo>
                    <a:pt x="3723" y="225"/>
                  </a:lnTo>
                  <a:lnTo>
                    <a:pt x="3978" y="468"/>
                  </a:lnTo>
                  <a:lnTo>
                    <a:pt x="4149" y="708"/>
                  </a:lnTo>
                  <a:lnTo>
                    <a:pt x="4311" y="1017"/>
                  </a:lnTo>
                  <a:lnTo>
                    <a:pt x="4452" y="1209"/>
                  </a:lnTo>
                  <a:lnTo>
                    <a:pt x="4548" y="1254"/>
                  </a:lnTo>
                  <a:lnTo>
                    <a:pt x="4620" y="1269"/>
                  </a:lnTo>
                  <a:lnTo>
                    <a:pt x="4620" y="1404"/>
                  </a:lnTo>
                  <a:lnTo>
                    <a:pt x="0" y="1413"/>
                  </a:lnTo>
                  <a:close/>
                </a:path>
              </a:pathLst>
            </a:custGeom>
            <a:solidFill>
              <a:srgbClr val="BDD6AE"/>
            </a:solidFill>
            <a:ln w="9525">
              <a:solidFill>
                <a:srgbClr val="175097"/>
              </a:solidFill>
              <a:round/>
              <a:headEnd/>
              <a:tailEnd/>
            </a:ln>
          </p:spPr>
          <p:txBody>
            <a:bodyPr/>
            <a:lstStyle/>
            <a:p>
              <a:endParaRPr lang="en-US"/>
            </a:p>
          </p:txBody>
        </p:sp>
        <p:sp>
          <p:nvSpPr>
            <p:cNvPr id="282631" name="Freeform 7"/>
            <p:cNvSpPr>
              <a:spLocks/>
            </p:cNvSpPr>
            <p:nvPr/>
          </p:nvSpPr>
          <p:spPr bwMode="auto">
            <a:xfrm>
              <a:off x="720" y="2544"/>
              <a:ext cx="4584" cy="1376"/>
            </a:xfrm>
            <a:custGeom>
              <a:avLst/>
              <a:gdLst>
                <a:gd name="T0" fmla="*/ 0 w 4584"/>
                <a:gd name="T1" fmla="*/ 1376 h 1376"/>
                <a:gd name="T2" fmla="*/ 688 w 4584"/>
                <a:gd name="T3" fmla="*/ 1280 h 1376"/>
                <a:gd name="T4" fmla="*/ 1320 w 4584"/>
                <a:gd name="T5" fmla="*/ 952 h 1376"/>
                <a:gd name="T6" fmla="*/ 1972 w 4584"/>
                <a:gd name="T7" fmla="*/ 384 h 1376"/>
                <a:gd name="T8" fmla="*/ 2372 w 4584"/>
                <a:gd name="T9" fmla="*/ 124 h 1376"/>
                <a:gd name="T10" fmla="*/ 2968 w 4584"/>
                <a:gd name="T11" fmla="*/ 0 h 1376"/>
                <a:gd name="T12" fmla="*/ 3560 w 4584"/>
                <a:gd name="T13" fmla="*/ 144 h 1376"/>
                <a:gd name="T14" fmla="*/ 3928 w 4584"/>
                <a:gd name="T15" fmla="*/ 440 h 1376"/>
                <a:gd name="T16" fmla="*/ 4148 w 4584"/>
                <a:gd name="T17" fmla="*/ 780 h 1376"/>
                <a:gd name="T18" fmla="*/ 4420 w 4584"/>
                <a:gd name="T19" fmla="*/ 1208 h 1376"/>
                <a:gd name="T20" fmla="*/ 4584 w 4584"/>
                <a:gd name="T21" fmla="*/ 1264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84" h="1376">
                  <a:moveTo>
                    <a:pt x="0" y="1376"/>
                  </a:moveTo>
                  <a:cubicBezTo>
                    <a:pt x="115" y="1360"/>
                    <a:pt x="468" y="1351"/>
                    <a:pt x="688" y="1280"/>
                  </a:cubicBezTo>
                  <a:cubicBezTo>
                    <a:pt x="908" y="1209"/>
                    <a:pt x="1106" y="1101"/>
                    <a:pt x="1320" y="952"/>
                  </a:cubicBezTo>
                  <a:cubicBezTo>
                    <a:pt x="1534" y="803"/>
                    <a:pt x="1797" y="522"/>
                    <a:pt x="1972" y="384"/>
                  </a:cubicBezTo>
                  <a:cubicBezTo>
                    <a:pt x="2147" y="246"/>
                    <a:pt x="2228" y="192"/>
                    <a:pt x="2372" y="124"/>
                  </a:cubicBezTo>
                  <a:cubicBezTo>
                    <a:pt x="2516" y="56"/>
                    <a:pt x="2748" y="0"/>
                    <a:pt x="2968" y="0"/>
                  </a:cubicBezTo>
                  <a:cubicBezTo>
                    <a:pt x="3188" y="0"/>
                    <a:pt x="3416" y="68"/>
                    <a:pt x="3560" y="144"/>
                  </a:cubicBezTo>
                  <a:cubicBezTo>
                    <a:pt x="3714" y="221"/>
                    <a:pt x="3864" y="368"/>
                    <a:pt x="3928" y="440"/>
                  </a:cubicBezTo>
                  <a:cubicBezTo>
                    <a:pt x="3992" y="512"/>
                    <a:pt x="4088" y="672"/>
                    <a:pt x="4148" y="780"/>
                  </a:cubicBezTo>
                  <a:cubicBezTo>
                    <a:pt x="4208" y="888"/>
                    <a:pt x="4348" y="1148"/>
                    <a:pt x="4420" y="1208"/>
                  </a:cubicBezTo>
                  <a:cubicBezTo>
                    <a:pt x="4492" y="1268"/>
                    <a:pt x="4550" y="1252"/>
                    <a:pt x="4584" y="1264"/>
                  </a:cubicBezTo>
                </a:path>
              </a:pathLst>
            </a:custGeom>
            <a:solidFill>
              <a:schemeClr val="accent4"/>
            </a:solidFill>
            <a:ln w="101600">
              <a:solidFill>
                <a:srgbClr val="175097"/>
              </a:solidFill>
              <a:round/>
              <a:headEnd/>
              <a:tailEnd/>
            </a:ln>
            <a:effectLst/>
            <a:extLst/>
          </p:spPr>
          <p:txBody>
            <a:bodyPr/>
            <a:lstStyle/>
            <a:p>
              <a:pPr fontAlgn="auto">
                <a:spcBef>
                  <a:spcPts val="0"/>
                </a:spcBef>
                <a:spcAft>
                  <a:spcPts val="0"/>
                </a:spcAft>
                <a:defRPr/>
              </a:pPr>
              <a:endParaRPr lang="en-US">
                <a:latin typeface="Arial"/>
                <a:cs typeface="Arial"/>
              </a:endParaRPr>
            </a:p>
          </p:txBody>
        </p:sp>
      </p:grpSp>
      <p:grpSp>
        <p:nvGrpSpPr>
          <p:cNvPr id="96260" name="Group 8"/>
          <p:cNvGrpSpPr>
            <a:grpSpLocks/>
          </p:cNvGrpSpPr>
          <p:nvPr/>
        </p:nvGrpSpPr>
        <p:grpSpPr bwMode="auto">
          <a:xfrm>
            <a:off x="709614" y="1048941"/>
            <a:ext cx="7710487" cy="3456384"/>
            <a:chOff x="447" y="1057"/>
            <a:chExt cx="4857" cy="2903"/>
          </a:xfrm>
        </p:grpSpPr>
        <p:grpSp>
          <p:nvGrpSpPr>
            <p:cNvPr id="96265" name="Group 9"/>
            <p:cNvGrpSpPr>
              <a:grpSpLocks/>
            </p:cNvGrpSpPr>
            <p:nvPr/>
          </p:nvGrpSpPr>
          <p:grpSpPr bwMode="auto">
            <a:xfrm>
              <a:off x="728" y="1360"/>
              <a:ext cx="4576" cy="2593"/>
              <a:chOff x="576" y="1728"/>
              <a:chExt cx="4576" cy="2176"/>
            </a:xfrm>
          </p:grpSpPr>
          <p:sp>
            <p:nvSpPr>
              <p:cNvPr id="96273" name="Line 10"/>
              <p:cNvSpPr>
                <a:spLocks noChangeShapeType="1"/>
              </p:cNvSpPr>
              <p:nvPr/>
            </p:nvSpPr>
            <p:spPr bwMode="auto">
              <a:xfrm>
                <a:off x="57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4" name="Line 11"/>
              <p:cNvSpPr>
                <a:spLocks noChangeShapeType="1"/>
              </p:cNvSpPr>
              <p:nvPr/>
            </p:nvSpPr>
            <p:spPr bwMode="auto">
              <a:xfrm>
                <a:off x="176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5" name="Line 12"/>
              <p:cNvSpPr>
                <a:spLocks noChangeShapeType="1"/>
              </p:cNvSpPr>
              <p:nvPr/>
            </p:nvSpPr>
            <p:spPr bwMode="auto">
              <a:xfrm>
                <a:off x="2949"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6" name="Line 13"/>
              <p:cNvSpPr>
                <a:spLocks noChangeShapeType="1"/>
              </p:cNvSpPr>
              <p:nvPr/>
            </p:nvSpPr>
            <p:spPr bwMode="auto">
              <a:xfrm>
                <a:off x="4136"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7" name="Line 14"/>
              <p:cNvSpPr>
                <a:spLocks noChangeShapeType="1"/>
              </p:cNvSpPr>
              <p:nvPr/>
            </p:nvSpPr>
            <p:spPr bwMode="auto">
              <a:xfrm>
                <a:off x="5152" y="1728"/>
                <a:ext cx="0" cy="21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6266" name="Group 15"/>
            <p:cNvGrpSpPr>
              <a:grpSpLocks/>
            </p:cNvGrpSpPr>
            <p:nvPr/>
          </p:nvGrpSpPr>
          <p:grpSpPr bwMode="auto">
            <a:xfrm>
              <a:off x="728" y="1059"/>
              <a:ext cx="4568" cy="303"/>
              <a:chOff x="576" y="1235"/>
              <a:chExt cx="4568" cy="303"/>
            </a:xfrm>
          </p:grpSpPr>
          <p:sp>
            <p:nvSpPr>
              <p:cNvPr id="96268" name="Rectangle 16"/>
              <p:cNvSpPr>
                <a:spLocks noChangeArrowheads="1"/>
              </p:cNvSpPr>
              <p:nvPr/>
            </p:nvSpPr>
            <p:spPr bwMode="auto">
              <a:xfrm>
                <a:off x="576" y="1239"/>
                <a:ext cx="4568" cy="296"/>
              </a:xfrm>
              <a:prstGeom prst="rect">
                <a:avLst/>
              </a:prstGeom>
              <a:solidFill>
                <a:schemeClr val="tx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96269" name="Text Box 17"/>
              <p:cNvSpPr txBox="1">
                <a:spLocks noChangeArrowheads="1"/>
              </p:cNvSpPr>
              <p:nvPr/>
            </p:nvSpPr>
            <p:spPr bwMode="auto">
              <a:xfrm>
                <a:off x="638" y="1254"/>
                <a:ext cx="4337" cy="28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2603500" algn="ctr"/>
                    <a:tab pos="4572000" algn="ctr"/>
                    <a:tab pos="6273800" algn="ctr"/>
                  </a:tabLst>
                  <a:defRPr>
                    <a:solidFill>
                      <a:schemeClr val="tx1"/>
                    </a:solidFill>
                    <a:latin typeface="Calibri" pitchFamily="34" charset="0"/>
                    <a:cs typeface="Arial" pitchFamily="34" charset="0"/>
                  </a:defRPr>
                </a:lvl1pPr>
                <a:lvl2pPr marL="742950" indent="-285750">
                  <a:tabLst>
                    <a:tab pos="2603500" algn="ctr"/>
                    <a:tab pos="4572000" algn="ctr"/>
                    <a:tab pos="6273800" algn="ctr"/>
                  </a:tabLst>
                  <a:defRPr>
                    <a:solidFill>
                      <a:schemeClr val="tx1"/>
                    </a:solidFill>
                    <a:latin typeface="Calibri" pitchFamily="34" charset="0"/>
                    <a:cs typeface="Arial" pitchFamily="34" charset="0"/>
                  </a:defRPr>
                </a:lvl2pPr>
                <a:lvl3pPr marL="1143000" indent="-228600">
                  <a:tabLst>
                    <a:tab pos="2603500" algn="ctr"/>
                    <a:tab pos="4572000" algn="ctr"/>
                    <a:tab pos="6273800" algn="ctr"/>
                  </a:tabLst>
                  <a:defRPr>
                    <a:solidFill>
                      <a:schemeClr val="tx1"/>
                    </a:solidFill>
                    <a:latin typeface="Calibri" pitchFamily="34" charset="0"/>
                    <a:cs typeface="Arial" pitchFamily="34" charset="0"/>
                  </a:defRPr>
                </a:lvl3pPr>
                <a:lvl4pPr marL="1600200" indent="-228600">
                  <a:tabLst>
                    <a:tab pos="2603500" algn="ctr"/>
                    <a:tab pos="4572000" algn="ctr"/>
                    <a:tab pos="6273800" algn="ctr"/>
                  </a:tabLst>
                  <a:defRPr>
                    <a:solidFill>
                      <a:schemeClr val="tx1"/>
                    </a:solidFill>
                    <a:latin typeface="Calibri" pitchFamily="34" charset="0"/>
                    <a:cs typeface="Arial" pitchFamily="34" charset="0"/>
                  </a:defRPr>
                </a:lvl4pPr>
                <a:lvl5pPr marL="2057400" indent="-228600">
                  <a:tabLst>
                    <a:tab pos="2603500" algn="ctr"/>
                    <a:tab pos="4572000" algn="ctr"/>
                    <a:tab pos="62738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603500" algn="ctr"/>
                    <a:tab pos="4572000" algn="ctr"/>
                    <a:tab pos="6273800" algn="ctr"/>
                  </a:tabLst>
                  <a:defRPr>
                    <a:solidFill>
                      <a:schemeClr val="tx1"/>
                    </a:solidFill>
                    <a:latin typeface="Calibri" pitchFamily="34" charset="0"/>
                    <a:cs typeface="Arial" pitchFamily="34" charset="0"/>
                  </a:defRPr>
                </a:lvl9pPr>
              </a:lstStyle>
              <a:p>
                <a:r>
                  <a:rPr lang="en-AU" altLang="en-US" sz="1600" b="1">
                    <a:solidFill>
                      <a:schemeClr val="bg1"/>
                    </a:solidFill>
                    <a:latin typeface="Arial" pitchFamily="34" charset="0"/>
                    <a:ea typeface="MS PGothic" pitchFamily="34" charset="-128"/>
                  </a:rPr>
                  <a:t>Introduction	Growth	Maturity	Decline</a:t>
                </a:r>
              </a:p>
            </p:txBody>
          </p:sp>
          <p:sp>
            <p:nvSpPr>
              <p:cNvPr id="96270" name="Line 18"/>
              <p:cNvSpPr>
                <a:spLocks noChangeShapeType="1"/>
              </p:cNvSpPr>
              <p:nvPr/>
            </p:nvSpPr>
            <p:spPr bwMode="auto">
              <a:xfrm>
                <a:off x="1764"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1" name="Line 19"/>
              <p:cNvSpPr>
                <a:spLocks noChangeShapeType="1"/>
              </p:cNvSpPr>
              <p:nvPr/>
            </p:nvSpPr>
            <p:spPr bwMode="auto">
              <a:xfrm>
                <a:off x="4135"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72" name="Line 20"/>
              <p:cNvSpPr>
                <a:spLocks noChangeShapeType="1"/>
              </p:cNvSpPr>
              <p:nvPr/>
            </p:nvSpPr>
            <p:spPr bwMode="auto">
              <a:xfrm>
                <a:off x="2948" y="1235"/>
                <a:ext cx="0" cy="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6267" name="Text Box 21"/>
            <p:cNvSpPr txBox="1">
              <a:spLocks noChangeArrowheads="1"/>
            </p:cNvSpPr>
            <p:nvPr/>
          </p:nvSpPr>
          <p:spPr bwMode="auto">
            <a:xfrm rot="-5400000">
              <a:off x="-875" y="2379"/>
              <a:ext cx="2903" cy="260"/>
            </a:xfrm>
            <a:prstGeom prst="rect">
              <a:avLst/>
            </a:prstGeom>
            <a:solidFill>
              <a:schemeClr val="tx2"/>
            </a:solidFill>
            <a:ln w="9525">
              <a:solidFill>
                <a:schemeClr val="tx1"/>
              </a:solidFill>
              <a:miter lim="800000"/>
              <a:headEnd/>
              <a:tailEnd/>
            </a:ln>
          </p:spPr>
          <p:txBody>
            <a:bodyPr tIns="82800" bIns="82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b="1">
                  <a:solidFill>
                    <a:schemeClr val="bg1"/>
                  </a:solidFill>
                  <a:latin typeface="Arial" pitchFamily="34" charset="0"/>
                </a:rPr>
                <a:t>OM Strategy/Issues</a:t>
              </a:r>
            </a:p>
          </p:txBody>
        </p:sp>
      </p:grpSp>
      <p:sp>
        <p:nvSpPr>
          <p:cNvPr id="96261" name="Text Box 22"/>
          <p:cNvSpPr txBox="1">
            <a:spLocks noChangeArrowheads="1"/>
          </p:cNvSpPr>
          <p:nvPr/>
        </p:nvSpPr>
        <p:spPr bwMode="auto">
          <a:xfrm>
            <a:off x="3032125" y="1420416"/>
            <a:ext cx="1893888" cy="272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Forecasting critical</a:t>
            </a:r>
          </a:p>
          <a:p>
            <a:pPr>
              <a:lnSpc>
                <a:spcPct val="85000"/>
              </a:lnSpc>
              <a:spcBef>
                <a:spcPct val="40000"/>
              </a:spcBef>
            </a:pPr>
            <a:r>
              <a:rPr lang="en-US" altLang="en-US" sz="1400" b="1">
                <a:latin typeface="Arial" pitchFamily="34" charset="0"/>
              </a:rPr>
              <a:t>Product and process reliability</a:t>
            </a:r>
          </a:p>
          <a:p>
            <a:pPr>
              <a:lnSpc>
                <a:spcPct val="85000"/>
              </a:lnSpc>
              <a:spcBef>
                <a:spcPct val="40000"/>
              </a:spcBef>
            </a:pPr>
            <a:r>
              <a:rPr lang="en-US" altLang="en-US" sz="1400" b="1">
                <a:latin typeface="Arial" pitchFamily="34" charset="0"/>
              </a:rPr>
              <a:t>Competitive product improvements and options</a:t>
            </a:r>
          </a:p>
          <a:p>
            <a:pPr>
              <a:lnSpc>
                <a:spcPct val="85000"/>
              </a:lnSpc>
              <a:spcBef>
                <a:spcPct val="40000"/>
              </a:spcBef>
            </a:pPr>
            <a:r>
              <a:rPr lang="en-US" altLang="en-US" sz="1400" b="1">
                <a:latin typeface="Arial" pitchFamily="34" charset="0"/>
              </a:rPr>
              <a:t>Increase capacity</a:t>
            </a:r>
          </a:p>
          <a:p>
            <a:pPr>
              <a:lnSpc>
                <a:spcPct val="85000"/>
              </a:lnSpc>
              <a:spcBef>
                <a:spcPct val="40000"/>
              </a:spcBef>
            </a:pPr>
            <a:r>
              <a:rPr lang="en-US" altLang="en-US" sz="1400" b="1">
                <a:latin typeface="Arial" pitchFamily="34" charset="0"/>
              </a:rPr>
              <a:t>Shift toward product focus</a:t>
            </a:r>
          </a:p>
          <a:p>
            <a:pPr>
              <a:lnSpc>
                <a:spcPct val="85000"/>
              </a:lnSpc>
              <a:spcBef>
                <a:spcPct val="40000"/>
              </a:spcBef>
            </a:pPr>
            <a:r>
              <a:rPr lang="en-US" altLang="en-US" sz="1400" b="1">
                <a:latin typeface="Arial" pitchFamily="34" charset="0"/>
              </a:rPr>
              <a:t>Enhance distribution</a:t>
            </a:r>
            <a:endParaRPr lang="en-AU" altLang="en-US" sz="1400" b="1">
              <a:latin typeface="Arial" pitchFamily="34" charset="0"/>
            </a:endParaRPr>
          </a:p>
        </p:txBody>
      </p:sp>
      <p:sp>
        <p:nvSpPr>
          <p:cNvPr id="96262" name="Text Box 23"/>
          <p:cNvSpPr txBox="1">
            <a:spLocks noChangeArrowheads="1"/>
          </p:cNvSpPr>
          <p:nvPr/>
        </p:nvSpPr>
        <p:spPr bwMode="auto">
          <a:xfrm>
            <a:off x="4924425" y="1420416"/>
            <a:ext cx="1866900" cy="272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Standardization</a:t>
            </a:r>
          </a:p>
          <a:p>
            <a:pPr>
              <a:lnSpc>
                <a:spcPct val="85000"/>
              </a:lnSpc>
              <a:spcBef>
                <a:spcPct val="40000"/>
              </a:spcBef>
            </a:pPr>
            <a:r>
              <a:rPr lang="en-US" altLang="en-US" sz="1400" b="1">
                <a:latin typeface="Arial" pitchFamily="34" charset="0"/>
              </a:rPr>
              <a:t>Fewer product changes, more minor changes</a:t>
            </a:r>
          </a:p>
          <a:p>
            <a:pPr>
              <a:lnSpc>
                <a:spcPct val="85000"/>
              </a:lnSpc>
              <a:spcBef>
                <a:spcPct val="40000"/>
              </a:spcBef>
            </a:pPr>
            <a:r>
              <a:rPr lang="en-US" altLang="en-US" sz="1400" b="1">
                <a:latin typeface="Arial" pitchFamily="34" charset="0"/>
              </a:rPr>
              <a:t>Optimum capacity</a:t>
            </a:r>
          </a:p>
          <a:p>
            <a:pPr>
              <a:lnSpc>
                <a:spcPct val="85000"/>
              </a:lnSpc>
              <a:spcBef>
                <a:spcPct val="40000"/>
              </a:spcBef>
            </a:pPr>
            <a:r>
              <a:rPr lang="en-US" altLang="en-US" sz="1400" b="1">
                <a:latin typeface="Arial" pitchFamily="34" charset="0"/>
              </a:rPr>
              <a:t>Increasing stability of process</a:t>
            </a:r>
          </a:p>
          <a:p>
            <a:pPr>
              <a:lnSpc>
                <a:spcPct val="85000"/>
              </a:lnSpc>
              <a:spcBef>
                <a:spcPct val="40000"/>
              </a:spcBef>
            </a:pPr>
            <a:r>
              <a:rPr lang="en-US" altLang="en-US" sz="1400" b="1">
                <a:latin typeface="Arial" pitchFamily="34" charset="0"/>
              </a:rPr>
              <a:t>Long production runs</a:t>
            </a:r>
          </a:p>
          <a:p>
            <a:pPr>
              <a:lnSpc>
                <a:spcPct val="85000"/>
              </a:lnSpc>
              <a:spcBef>
                <a:spcPct val="40000"/>
              </a:spcBef>
            </a:pPr>
            <a:r>
              <a:rPr lang="en-US" altLang="en-US" sz="1400" b="1">
                <a:latin typeface="Arial" pitchFamily="34" charset="0"/>
              </a:rPr>
              <a:t>Product improvement and cost cutting</a:t>
            </a:r>
            <a:endParaRPr lang="en-AU" altLang="en-US" sz="1400" b="1">
              <a:latin typeface="Arial" pitchFamily="34" charset="0"/>
            </a:endParaRPr>
          </a:p>
        </p:txBody>
      </p:sp>
      <p:sp>
        <p:nvSpPr>
          <p:cNvPr id="96263" name="Text Box 24"/>
          <p:cNvSpPr txBox="1">
            <a:spLocks noChangeArrowheads="1"/>
          </p:cNvSpPr>
          <p:nvPr/>
        </p:nvSpPr>
        <p:spPr bwMode="auto">
          <a:xfrm>
            <a:off x="6804026" y="1420416"/>
            <a:ext cx="1541463" cy="263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spcBef>
                <a:spcPct val="40000"/>
              </a:spcBef>
            </a:pPr>
            <a:r>
              <a:rPr lang="en-US" altLang="en-US" sz="1400" b="1">
                <a:latin typeface="Arial" pitchFamily="34" charset="0"/>
              </a:rPr>
              <a:t>Little product differentiation</a:t>
            </a:r>
          </a:p>
          <a:p>
            <a:pPr>
              <a:lnSpc>
                <a:spcPct val="85000"/>
              </a:lnSpc>
              <a:spcBef>
                <a:spcPct val="40000"/>
              </a:spcBef>
            </a:pPr>
            <a:r>
              <a:rPr lang="en-US" altLang="en-US" sz="1400" b="1">
                <a:latin typeface="Arial" pitchFamily="34" charset="0"/>
              </a:rPr>
              <a:t>Cost minimization</a:t>
            </a:r>
          </a:p>
          <a:p>
            <a:pPr>
              <a:lnSpc>
                <a:spcPct val="85000"/>
              </a:lnSpc>
              <a:spcBef>
                <a:spcPct val="40000"/>
              </a:spcBef>
            </a:pPr>
            <a:r>
              <a:rPr lang="en-US" altLang="en-US" sz="1400" b="1">
                <a:latin typeface="Arial" pitchFamily="34" charset="0"/>
              </a:rPr>
              <a:t>Overcapacity in the industry</a:t>
            </a:r>
          </a:p>
          <a:p>
            <a:pPr>
              <a:lnSpc>
                <a:spcPct val="85000"/>
              </a:lnSpc>
              <a:spcBef>
                <a:spcPct val="40000"/>
              </a:spcBef>
            </a:pPr>
            <a:r>
              <a:rPr lang="en-US" altLang="en-US" sz="1400" b="1">
                <a:latin typeface="Arial" pitchFamily="34" charset="0"/>
              </a:rPr>
              <a:t>Prune line to eliminate items not returning good margin</a:t>
            </a:r>
          </a:p>
          <a:p>
            <a:pPr>
              <a:lnSpc>
                <a:spcPct val="85000"/>
              </a:lnSpc>
              <a:spcBef>
                <a:spcPct val="40000"/>
              </a:spcBef>
            </a:pPr>
            <a:r>
              <a:rPr lang="en-US" altLang="en-US" sz="1400" b="1">
                <a:latin typeface="Arial" pitchFamily="34" charset="0"/>
              </a:rPr>
              <a:t>Reduce capacity</a:t>
            </a:r>
            <a:endParaRPr lang="en-AU" altLang="en-US" sz="1400" b="1">
              <a:latin typeface="Arial" pitchFamily="34" charset="0"/>
            </a:endParaRPr>
          </a:p>
        </p:txBody>
      </p:sp>
      <p:sp>
        <p:nvSpPr>
          <p:cNvPr id="96264" name="Text Box 25"/>
          <p:cNvSpPr txBox="1">
            <a:spLocks noChangeArrowheads="1"/>
          </p:cNvSpPr>
          <p:nvPr/>
        </p:nvSpPr>
        <p:spPr bwMode="auto">
          <a:xfrm>
            <a:off x="7185025" y="4512469"/>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rgbClr val="255898"/>
                </a:solidFill>
                <a:latin typeface="Arial" pitchFamily="34" charset="0"/>
              </a:rPr>
              <a:t>2.5</a:t>
            </a:r>
          </a:p>
        </p:txBody>
      </p:sp>
    </p:spTree>
  </p:cSld>
  <p:clrMapOvr>
    <a:masterClrMapping/>
  </p:clrMapOvr>
  <p:transition spd="med">
    <p:strips dir="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4674" name="Group 2"/>
          <p:cNvGrpSpPr>
            <a:grpSpLocks/>
          </p:cNvGrpSpPr>
          <p:nvPr/>
        </p:nvGrpSpPr>
        <p:grpSpPr bwMode="auto">
          <a:xfrm>
            <a:off x="3660776" y="3028951"/>
            <a:ext cx="1820863" cy="1464221"/>
            <a:chOff x="2306" y="2744"/>
            <a:chExt cx="1147" cy="1003"/>
          </a:xfrm>
        </p:grpSpPr>
        <p:sp>
          <p:nvSpPr>
            <p:cNvPr id="98332" name="Line 3"/>
            <p:cNvSpPr>
              <a:spLocks noChangeShapeType="1"/>
            </p:cNvSpPr>
            <p:nvPr/>
          </p:nvSpPr>
          <p:spPr bwMode="auto">
            <a:xfrm>
              <a:off x="2880" y="2744"/>
              <a:ext cx="0" cy="56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8333" name="Group 4"/>
            <p:cNvGrpSpPr>
              <a:grpSpLocks/>
            </p:cNvGrpSpPr>
            <p:nvPr/>
          </p:nvGrpSpPr>
          <p:grpSpPr bwMode="auto">
            <a:xfrm>
              <a:off x="2306" y="3304"/>
              <a:ext cx="1147" cy="443"/>
              <a:chOff x="2306" y="3304"/>
              <a:chExt cx="1147" cy="443"/>
            </a:xfrm>
          </p:grpSpPr>
          <p:sp>
            <p:nvSpPr>
              <p:cNvPr id="284677" name="Rectangle 5"/>
              <p:cNvSpPr>
                <a:spLocks noChangeArrowheads="1"/>
              </p:cNvSpPr>
              <p:nvPr/>
            </p:nvSpPr>
            <p:spPr bwMode="auto">
              <a:xfrm>
                <a:off x="2306" y="3304"/>
                <a:ext cx="1147" cy="443"/>
              </a:xfrm>
              <a:prstGeom prst="rect">
                <a:avLst/>
              </a:prstGeom>
              <a:solidFill>
                <a:schemeClr val="accent4"/>
              </a:solidFill>
              <a:ln w="23813">
                <a:solidFill>
                  <a:srgbClr val="000000"/>
                </a:solidFill>
                <a:miter lim="800000"/>
                <a:headEnd/>
                <a:tailEnd/>
              </a:ln>
            </p:spPr>
            <p:txBody>
              <a:bodyPr/>
              <a:lstStyle/>
              <a:p>
                <a:pPr fontAlgn="auto">
                  <a:spcBef>
                    <a:spcPts val="0"/>
                  </a:spcBef>
                  <a:spcAft>
                    <a:spcPts val="0"/>
                  </a:spcAft>
                  <a:defRPr/>
                </a:pPr>
                <a:endParaRPr lang="en-US">
                  <a:latin typeface="Arial"/>
                  <a:cs typeface="Arial"/>
                </a:endParaRPr>
              </a:p>
            </p:txBody>
          </p:sp>
          <p:sp>
            <p:nvSpPr>
              <p:cNvPr id="98335" name="Rectangle 6"/>
              <p:cNvSpPr>
                <a:spLocks noChangeArrowheads="1"/>
              </p:cNvSpPr>
              <p:nvPr/>
            </p:nvSpPr>
            <p:spPr bwMode="auto">
              <a:xfrm>
                <a:off x="2521" y="3410"/>
                <a:ext cx="72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latin typeface="Arial" pitchFamily="34" charset="0"/>
                  </a:rPr>
                  <a:t>STRATEGI</a:t>
                </a:r>
                <a:endParaRPr lang="en-US" altLang="en-US" sz="2600" b="1">
                  <a:latin typeface="Arial" pitchFamily="34" charset="0"/>
                </a:endParaRPr>
              </a:p>
            </p:txBody>
          </p:sp>
        </p:grpSp>
      </p:grpSp>
      <p:grpSp>
        <p:nvGrpSpPr>
          <p:cNvPr id="284679" name="Group 7"/>
          <p:cNvGrpSpPr>
            <a:grpSpLocks/>
          </p:cNvGrpSpPr>
          <p:nvPr/>
        </p:nvGrpSpPr>
        <p:grpSpPr bwMode="auto">
          <a:xfrm>
            <a:off x="2870200" y="1857375"/>
            <a:ext cx="3390900" cy="1543050"/>
            <a:chOff x="1808" y="1760"/>
            <a:chExt cx="2136" cy="1296"/>
          </a:xfrm>
        </p:grpSpPr>
        <p:sp>
          <p:nvSpPr>
            <p:cNvPr id="98324" name="Line 8"/>
            <p:cNvSpPr>
              <a:spLocks noChangeShapeType="1"/>
            </p:cNvSpPr>
            <p:nvPr/>
          </p:nvSpPr>
          <p:spPr bwMode="auto">
            <a:xfrm flipV="1">
              <a:off x="1808" y="2656"/>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5" name="Line 9"/>
            <p:cNvSpPr>
              <a:spLocks noChangeShapeType="1"/>
            </p:cNvSpPr>
            <p:nvPr/>
          </p:nvSpPr>
          <p:spPr bwMode="auto">
            <a:xfrm>
              <a:off x="1808" y="2056"/>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6" name="Line 10"/>
            <p:cNvSpPr>
              <a:spLocks noChangeShapeType="1"/>
            </p:cNvSpPr>
            <p:nvPr/>
          </p:nvSpPr>
          <p:spPr bwMode="auto">
            <a:xfrm flipH="1" flipV="1">
              <a:off x="3464" y="2656"/>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7" name="Line 11"/>
            <p:cNvSpPr>
              <a:spLocks noChangeShapeType="1"/>
            </p:cNvSpPr>
            <p:nvPr/>
          </p:nvSpPr>
          <p:spPr bwMode="auto">
            <a:xfrm flipH="1">
              <a:off x="3464" y="2072"/>
              <a:ext cx="480" cy="40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8328" name="Line 12"/>
            <p:cNvSpPr>
              <a:spLocks noChangeShapeType="1"/>
            </p:cNvSpPr>
            <p:nvPr/>
          </p:nvSpPr>
          <p:spPr bwMode="auto">
            <a:xfrm>
              <a:off x="2880" y="1760"/>
              <a:ext cx="0" cy="56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8329" name="Group 13"/>
            <p:cNvGrpSpPr>
              <a:grpSpLocks/>
            </p:cNvGrpSpPr>
            <p:nvPr/>
          </p:nvGrpSpPr>
          <p:grpSpPr bwMode="auto">
            <a:xfrm>
              <a:off x="2306" y="2335"/>
              <a:ext cx="1147" cy="443"/>
              <a:chOff x="2306" y="2408"/>
              <a:chExt cx="1147" cy="443"/>
            </a:xfrm>
          </p:grpSpPr>
          <p:sp>
            <p:nvSpPr>
              <p:cNvPr id="98330" name="Rectangle 14"/>
              <p:cNvSpPr>
                <a:spLocks noChangeArrowheads="1"/>
              </p:cNvSpPr>
              <p:nvPr/>
            </p:nvSpPr>
            <p:spPr bwMode="auto">
              <a:xfrm>
                <a:off x="2306" y="2408"/>
                <a:ext cx="1147" cy="443"/>
              </a:xfrm>
              <a:prstGeom prst="rect">
                <a:avLst/>
              </a:prstGeom>
              <a:solidFill>
                <a:schemeClr val="tx2"/>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b="1">
                  <a:solidFill>
                    <a:schemeClr val="bg1"/>
                  </a:solidFill>
                  <a:latin typeface="Arial" pitchFamily="34" charset="0"/>
                </a:endParaRPr>
              </a:p>
            </p:txBody>
          </p:sp>
          <p:sp>
            <p:nvSpPr>
              <p:cNvPr id="98331" name="Text Box 15"/>
              <p:cNvSpPr txBox="1">
                <a:spLocks noChangeArrowheads="1"/>
              </p:cNvSpPr>
              <p:nvPr/>
            </p:nvSpPr>
            <p:spPr bwMode="auto">
              <a:xfrm>
                <a:off x="2523" y="2485"/>
                <a:ext cx="7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b="1">
                    <a:solidFill>
                      <a:schemeClr val="bg1"/>
                    </a:solidFill>
                    <a:latin typeface="Arial" pitchFamily="34" charset="0"/>
                  </a:rPr>
                  <a:t>Analysis</a:t>
                </a:r>
              </a:p>
            </p:txBody>
          </p:sp>
        </p:grpSp>
      </p:grpSp>
      <p:sp>
        <p:nvSpPr>
          <p:cNvPr id="98307" name="Rectangle 16"/>
          <p:cNvSpPr>
            <a:spLocks noGrp="1" noChangeArrowheads="1"/>
          </p:cNvSpPr>
          <p:nvPr>
            <p:ph type="title"/>
          </p:nvPr>
        </p:nvSpPr>
        <p:spPr>
          <a:xfrm>
            <a:off x="685800" y="326231"/>
            <a:ext cx="7772400" cy="695325"/>
          </a:xfrm>
        </p:spPr>
        <p:txBody>
          <a:bodyPr/>
          <a:lstStyle/>
          <a:p>
            <a:pPr>
              <a:lnSpc>
                <a:spcPct val="80000"/>
              </a:lnSpc>
            </a:pPr>
            <a:r>
              <a:rPr lang="en-US" altLang="en-US" smtClean="0">
                <a:latin typeface="Arial" pitchFamily="34" charset="0"/>
                <a:cs typeface="Arial" pitchFamily="34" charset="0"/>
              </a:rPr>
              <a:t>Analisis SWOT</a:t>
            </a:r>
          </a:p>
        </p:txBody>
      </p:sp>
      <p:grpSp>
        <p:nvGrpSpPr>
          <p:cNvPr id="284689" name="Group 17"/>
          <p:cNvGrpSpPr>
            <a:grpSpLocks/>
          </p:cNvGrpSpPr>
          <p:nvPr/>
        </p:nvGrpSpPr>
        <p:grpSpPr bwMode="auto">
          <a:xfrm>
            <a:off x="758825" y="1388268"/>
            <a:ext cx="7670800" cy="2978780"/>
            <a:chOff x="478" y="1366"/>
            <a:chExt cx="4832" cy="2083"/>
          </a:xfrm>
        </p:grpSpPr>
        <p:grpSp>
          <p:nvGrpSpPr>
            <p:cNvPr id="98309" name="Group 18"/>
            <p:cNvGrpSpPr>
              <a:grpSpLocks/>
            </p:cNvGrpSpPr>
            <p:nvPr/>
          </p:nvGrpSpPr>
          <p:grpSpPr bwMode="auto">
            <a:xfrm>
              <a:off x="478" y="1867"/>
              <a:ext cx="1436" cy="615"/>
              <a:chOff x="512" y="1635"/>
              <a:chExt cx="1436" cy="615"/>
            </a:xfrm>
          </p:grpSpPr>
          <p:sp>
            <p:nvSpPr>
              <p:cNvPr id="98322" name="Rectangle 19"/>
              <p:cNvSpPr>
                <a:spLocks noChangeArrowheads="1"/>
              </p:cNvSpPr>
              <p:nvPr/>
            </p:nvSpPr>
            <p:spPr bwMode="auto">
              <a:xfrm>
                <a:off x="512" y="1635"/>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23" name="Rectangle 20"/>
              <p:cNvSpPr>
                <a:spLocks noChangeArrowheads="1"/>
              </p:cNvSpPr>
              <p:nvPr/>
            </p:nvSpPr>
            <p:spPr bwMode="auto">
              <a:xfrm>
                <a:off x="728" y="1681"/>
                <a:ext cx="1004" cy="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Internal: Kekuatan</a:t>
                </a:r>
                <a:endParaRPr lang="en-US" altLang="en-US" sz="2600" b="1">
                  <a:solidFill>
                    <a:schemeClr val="bg1"/>
                  </a:solidFill>
                  <a:latin typeface="Arial" pitchFamily="34" charset="0"/>
                </a:endParaRPr>
              </a:p>
            </p:txBody>
          </p:sp>
        </p:grpSp>
        <p:grpSp>
          <p:nvGrpSpPr>
            <p:cNvPr id="98310" name="Group 21"/>
            <p:cNvGrpSpPr>
              <a:grpSpLocks/>
            </p:cNvGrpSpPr>
            <p:nvPr/>
          </p:nvGrpSpPr>
          <p:grpSpPr bwMode="auto">
            <a:xfrm>
              <a:off x="478" y="2833"/>
              <a:ext cx="1436" cy="553"/>
              <a:chOff x="564" y="2929"/>
              <a:chExt cx="1436" cy="553"/>
            </a:xfrm>
          </p:grpSpPr>
          <p:sp>
            <p:nvSpPr>
              <p:cNvPr id="98320" name="Rectangle 22"/>
              <p:cNvSpPr>
                <a:spLocks noChangeArrowheads="1"/>
              </p:cNvSpPr>
              <p:nvPr/>
            </p:nvSpPr>
            <p:spPr bwMode="auto">
              <a:xfrm>
                <a:off x="564" y="2929"/>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21" name="Rectangle 23"/>
              <p:cNvSpPr>
                <a:spLocks noChangeArrowheads="1"/>
              </p:cNvSpPr>
              <p:nvPr/>
            </p:nvSpPr>
            <p:spPr bwMode="auto">
              <a:xfrm>
                <a:off x="698" y="2976"/>
                <a:ext cx="1170"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Interna;:</a:t>
                </a:r>
              </a:p>
              <a:p>
                <a:pPr algn="ctr"/>
                <a:r>
                  <a:rPr lang="en-US" altLang="en-US" b="1" smtClean="0">
                    <a:solidFill>
                      <a:schemeClr val="bg1"/>
                    </a:solidFill>
                    <a:latin typeface="Arial" pitchFamily="34" charset="0"/>
                  </a:rPr>
                  <a:t>Kelemahan</a:t>
                </a:r>
                <a:endParaRPr lang="en-US" altLang="en-US" sz="2600" b="1">
                  <a:solidFill>
                    <a:schemeClr val="bg1"/>
                  </a:solidFill>
                  <a:latin typeface="Arial" pitchFamily="34" charset="0"/>
                </a:endParaRPr>
              </a:p>
            </p:txBody>
          </p:sp>
        </p:grpSp>
        <p:grpSp>
          <p:nvGrpSpPr>
            <p:cNvPr id="98311" name="Group 24"/>
            <p:cNvGrpSpPr>
              <a:grpSpLocks/>
            </p:cNvGrpSpPr>
            <p:nvPr/>
          </p:nvGrpSpPr>
          <p:grpSpPr bwMode="auto">
            <a:xfrm>
              <a:off x="3874" y="1867"/>
              <a:ext cx="1436" cy="553"/>
              <a:chOff x="3960" y="1906"/>
              <a:chExt cx="1436" cy="553"/>
            </a:xfrm>
          </p:grpSpPr>
          <p:sp>
            <p:nvSpPr>
              <p:cNvPr id="98318" name="Rectangle 25"/>
              <p:cNvSpPr>
                <a:spLocks noChangeArrowheads="1"/>
              </p:cNvSpPr>
              <p:nvPr/>
            </p:nvSpPr>
            <p:spPr bwMode="auto">
              <a:xfrm>
                <a:off x="3960" y="1906"/>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19" name="Rectangle 26"/>
              <p:cNvSpPr>
                <a:spLocks noChangeArrowheads="1"/>
              </p:cNvSpPr>
              <p:nvPr/>
            </p:nvSpPr>
            <p:spPr bwMode="auto">
              <a:xfrm>
                <a:off x="3982" y="1953"/>
                <a:ext cx="1393"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External: Peluang</a:t>
                </a:r>
                <a:endParaRPr lang="en-US" altLang="en-US" sz="2600" b="1">
                  <a:solidFill>
                    <a:schemeClr val="bg1"/>
                  </a:solidFill>
                  <a:latin typeface="Arial" pitchFamily="34" charset="0"/>
                </a:endParaRPr>
              </a:p>
            </p:txBody>
          </p:sp>
        </p:grpSp>
        <p:grpSp>
          <p:nvGrpSpPr>
            <p:cNvPr id="98312" name="Group 27"/>
            <p:cNvGrpSpPr>
              <a:grpSpLocks/>
            </p:cNvGrpSpPr>
            <p:nvPr/>
          </p:nvGrpSpPr>
          <p:grpSpPr bwMode="auto">
            <a:xfrm>
              <a:off x="3874" y="2833"/>
              <a:ext cx="1436" cy="616"/>
              <a:chOff x="3812" y="2929"/>
              <a:chExt cx="1436" cy="616"/>
            </a:xfrm>
          </p:grpSpPr>
          <p:sp>
            <p:nvSpPr>
              <p:cNvPr id="98316" name="Rectangle 28"/>
              <p:cNvSpPr>
                <a:spLocks noChangeArrowheads="1"/>
              </p:cNvSpPr>
              <p:nvPr/>
            </p:nvSpPr>
            <p:spPr bwMode="auto">
              <a:xfrm>
                <a:off x="3812" y="2929"/>
                <a:ext cx="1436" cy="55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17" name="Rectangle 29"/>
              <p:cNvSpPr>
                <a:spLocks noChangeArrowheads="1"/>
              </p:cNvSpPr>
              <p:nvPr/>
            </p:nvSpPr>
            <p:spPr bwMode="auto">
              <a:xfrm>
                <a:off x="4046" y="2976"/>
                <a:ext cx="969" cy="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a:solidFill>
                      <a:schemeClr val="bg1"/>
                    </a:solidFill>
                    <a:latin typeface="Arial" pitchFamily="34" charset="0"/>
                  </a:rPr>
                  <a:t>External </a:t>
                </a:r>
                <a:r>
                  <a:rPr lang="en-US" altLang="en-US" b="1" smtClean="0">
                    <a:solidFill>
                      <a:schemeClr val="bg1"/>
                    </a:solidFill>
                    <a:latin typeface="Arial" pitchFamily="34" charset="0"/>
                  </a:rPr>
                  <a:t>: Tantangan</a:t>
                </a:r>
                <a:endParaRPr lang="en-US" altLang="en-US" sz="2600" b="1">
                  <a:solidFill>
                    <a:schemeClr val="bg1"/>
                  </a:solidFill>
                  <a:latin typeface="Arial" pitchFamily="34" charset="0"/>
                </a:endParaRPr>
              </a:p>
            </p:txBody>
          </p:sp>
        </p:grpSp>
        <p:grpSp>
          <p:nvGrpSpPr>
            <p:cNvPr id="98313" name="Group 30"/>
            <p:cNvGrpSpPr>
              <a:grpSpLocks/>
            </p:cNvGrpSpPr>
            <p:nvPr/>
          </p:nvGrpSpPr>
          <p:grpSpPr bwMode="auto">
            <a:xfrm>
              <a:off x="2307" y="1366"/>
              <a:ext cx="1147" cy="443"/>
              <a:chOff x="2307" y="1366"/>
              <a:chExt cx="1147" cy="443"/>
            </a:xfrm>
          </p:grpSpPr>
          <p:sp>
            <p:nvSpPr>
              <p:cNvPr id="98314" name="Rectangle 31"/>
              <p:cNvSpPr>
                <a:spLocks noChangeArrowheads="1"/>
              </p:cNvSpPr>
              <p:nvPr/>
            </p:nvSpPr>
            <p:spPr bwMode="auto">
              <a:xfrm>
                <a:off x="2307" y="1366"/>
                <a:ext cx="1147" cy="443"/>
              </a:xfrm>
              <a:prstGeom prst="rect">
                <a:avLst/>
              </a:prstGeom>
              <a:solidFill>
                <a:schemeClr val="accent1"/>
              </a:solidFill>
              <a:ln w="23813">
                <a:solidFill>
                  <a:srgbClr val="000000"/>
                </a:solidFill>
                <a:miter lim="800000"/>
                <a:headEnd/>
                <a:tailEnd/>
              </a:ln>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sp>
            <p:nvSpPr>
              <p:cNvPr id="98315" name="Rectangle 32"/>
              <p:cNvSpPr>
                <a:spLocks noChangeArrowheads="1"/>
              </p:cNvSpPr>
              <p:nvPr/>
            </p:nvSpPr>
            <p:spPr bwMode="auto">
              <a:xfrm>
                <a:off x="2740" y="1472"/>
                <a:ext cx="283"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r>
                  <a:rPr lang="en-US" altLang="en-US" b="1" smtClean="0">
                    <a:solidFill>
                      <a:schemeClr val="bg1"/>
                    </a:solidFill>
                    <a:latin typeface="Arial" pitchFamily="34" charset="0"/>
                  </a:rPr>
                  <a:t>Misi</a:t>
                </a:r>
                <a:endParaRPr lang="en-US" altLang="en-US" sz="2600" b="1">
                  <a:solidFill>
                    <a:schemeClr val="bg1"/>
                  </a:solidFill>
                  <a:latin typeface="Arial" pitchFamily="34" charset="0"/>
                </a:endParaRPr>
              </a:p>
            </p:txBody>
          </p:sp>
        </p:gr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284689"/>
                                        </p:tgtEl>
                                        <p:attrNameLst>
                                          <p:attrName>style.visibility</p:attrName>
                                        </p:attrNameLst>
                                      </p:cBhvr>
                                      <p:to>
                                        <p:strVal val="visible"/>
                                      </p:to>
                                    </p:set>
                                    <p:animEffect transition="in" filter="dissolve">
                                      <p:cBhvr>
                                        <p:cTn id="7" dur="1000"/>
                                        <p:tgtEl>
                                          <p:spTgt spid="284689"/>
                                        </p:tgtEl>
                                      </p:cBhvr>
                                    </p:animEffect>
                                  </p:childTnLst>
                                </p:cTn>
                              </p:par>
                            </p:childTnLst>
                          </p:cTn>
                        </p:par>
                        <p:par>
                          <p:cTn id="8" fill="hold" nodeType="afterGroup">
                            <p:stCondLst>
                              <p:cond delay="2000"/>
                            </p:stCondLst>
                            <p:childTnLst>
                              <p:par>
                                <p:cTn id="9" presetID="4" presetClass="entr" presetSubtype="16" fill="hold" nodeType="afterEffect">
                                  <p:stCondLst>
                                    <p:cond delay="2000"/>
                                  </p:stCondLst>
                                  <p:childTnLst>
                                    <p:set>
                                      <p:cBhvr>
                                        <p:cTn id="10" dur="1" fill="hold">
                                          <p:stCondLst>
                                            <p:cond delay="0"/>
                                          </p:stCondLst>
                                        </p:cTn>
                                        <p:tgtEl>
                                          <p:spTgt spid="284679"/>
                                        </p:tgtEl>
                                        <p:attrNameLst>
                                          <p:attrName>style.visibility</p:attrName>
                                        </p:attrNameLst>
                                      </p:cBhvr>
                                      <p:to>
                                        <p:strVal val="visible"/>
                                      </p:to>
                                    </p:set>
                                    <p:animEffect transition="in" filter="box(in)">
                                      <p:cBhvr>
                                        <p:cTn id="11" dur="1000"/>
                                        <p:tgtEl>
                                          <p:spTgt spid="284679"/>
                                        </p:tgtEl>
                                      </p:cBhvr>
                                    </p:animEffect>
                                  </p:childTnLst>
                                </p:cTn>
                              </p:par>
                            </p:childTnLst>
                          </p:cTn>
                        </p:par>
                        <p:par>
                          <p:cTn id="12" fill="hold" nodeType="afterGroup">
                            <p:stCondLst>
                              <p:cond delay="5000"/>
                            </p:stCondLst>
                            <p:childTnLst>
                              <p:par>
                                <p:cTn id="13" presetID="22" presetClass="entr" presetSubtype="1" fill="hold" nodeType="afterEffect">
                                  <p:stCondLst>
                                    <p:cond delay="2000"/>
                                  </p:stCondLst>
                                  <p:childTnLst>
                                    <p:set>
                                      <p:cBhvr>
                                        <p:cTn id="14" dur="1" fill="hold">
                                          <p:stCondLst>
                                            <p:cond delay="0"/>
                                          </p:stCondLst>
                                        </p:cTn>
                                        <p:tgtEl>
                                          <p:spTgt spid="284674"/>
                                        </p:tgtEl>
                                        <p:attrNameLst>
                                          <p:attrName>style.visibility</p:attrName>
                                        </p:attrNameLst>
                                      </p:cBhvr>
                                      <p:to>
                                        <p:strVal val="visible"/>
                                      </p:to>
                                    </p:set>
                                    <p:animEffect transition="in" filter="wipe(up)">
                                      <p:cBhvr>
                                        <p:cTn id="15" dur="1000"/>
                                        <p:tgtEl>
                                          <p:spTgt spid="284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85800" y="323850"/>
            <a:ext cx="7772400" cy="609600"/>
          </a:xfrm>
        </p:spPr>
        <p:txBody>
          <a:bodyPr/>
          <a:lstStyle/>
          <a:p>
            <a:pPr algn="ctr"/>
            <a:r>
              <a:rPr lang="en-US" altLang="en-US" sz="3600" smtClean="0">
                <a:latin typeface="Arial" pitchFamily="34" charset="0"/>
                <a:cs typeface="Arial" pitchFamily="34" charset="0"/>
              </a:rPr>
              <a:t>Proses Pengembangan Strategi</a:t>
            </a:r>
          </a:p>
        </p:txBody>
      </p:sp>
      <p:grpSp>
        <p:nvGrpSpPr>
          <p:cNvPr id="286723" name="Group 3"/>
          <p:cNvGrpSpPr>
            <a:grpSpLocks/>
          </p:cNvGrpSpPr>
          <p:nvPr/>
        </p:nvGrpSpPr>
        <p:grpSpPr bwMode="auto">
          <a:xfrm>
            <a:off x="677864" y="1881188"/>
            <a:ext cx="7788275" cy="1278731"/>
            <a:chOff x="427" y="1844"/>
            <a:chExt cx="4906" cy="1074"/>
          </a:xfrm>
        </p:grpSpPr>
        <p:sp>
          <p:nvSpPr>
            <p:cNvPr id="100364" name="AutoShape 4"/>
            <p:cNvSpPr>
              <a:spLocks noChangeArrowheads="1"/>
            </p:cNvSpPr>
            <p:nvPr/>
          </p:nvSpPr>
          <p:spPr bwMode="auto">
            <a:xfrm rot="5400000">
              <a:off x="2700" y="1531"/>
              <a:ext cx="360" cy="986"/>
            </a:xfrm>
            <a:prstGeom prst="rightArrow">
              <a:avLst>
                <a:gd name="adj1" fmla="val 48278"/>
                <a:gd name="adj2" fmla="val 62778"/>
              </a:avLst>
            </a:prstGeom>
            <a:solidFill>
              <a:schemeClr val="tx2"/>
            </a:solidFill>
            <a:ln w="9525">
              <a:solidFill>
                <a:srgbClr val="00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100365" name="Group 5"/>
            <p:cNvGrpSpPr>
              <a:grpSpLocks/>
            </p:cNvGrpSpPr>
            <p:nvPr/>
          </p:nvGrpSpPr>
          <p:grpSpPr bwMode="auto">
            <a:xfrm>
              <a:off x="427" y="2213"/>
              <a:ext cx="4906" cy="705"/>
              <a:chOff x="427" y="2168"/>
              <a:chExt cx="4906" cy="705"/>
            </a:xfrm>
          </p:grpSpPr>
          <p:sp>
            <p:nvSpPr>
              <p:cNvPr id="100366" name="Rectangle 6"/>
              <p:cNvSpPr>
                <a:spLocks noChangeArrowheads="1"/>
              </p:cNvSpPr>
              <p:nvPr/>
            </p:nvSpPr>
            <p:spPr bwMode="auto">
              <a:xfrm>
                <a:off x="427" y="2168"/>
                <a:ext cx="4906" cy="705"/>
              </a:xfrm>
              <a:prstGeom prst="rect">
                <a:avLst/>
              </a:prstGeom>
              <a:solidFill>
                <a:srgbClr val="FFDF76"/>
              </a:solidFill>
              <a:ln w="38100">
                <a:solidFill>
                  <a:srgbClr val="000000"/>
                </a:solidFill>
                <a:miter lim="800000"/>
                <a:headEnd/>
                <a:tailEnd/>
              </a:ln>
            </p:spPr>
            <p:txBody>
              <a:bodyPr wrap="none" lIns="100008" tIns="50004" rIns="100008" bIns="50004" anchor="ct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endParaRPr lang="en-US" altLang="en-US" sz="2600">
                  <a:solidFill>
                    <a:srgbClr val="003300"/>
                  </a:solidFill>
                  <a:latin typeface="Arial" pitchFamily="34" charset="0"/>
                </a:endParaRPr>
              </a:p>
            </p:txBody>
          </p:sp>
          <p:sp>
            <p:nvSpPr>
              <p:cNvPr id="100367" name="Rectangle 7"/>
              <p:cNvSpPr>
                <a:spLocks noChangeArrowheads="1"/>
              </p:cNvSpPr>
              <p:nvPr/>
            </p:nvSpPr>
            <p:spPr bwMode="auto">
              <a:xfrm>
                <a:off x="988" y="2249"/>
                <a:ext cx="3784"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42900" indent="-3429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spcAft>
                    <a:spcPct val="40000"/>
                  </a:spcAft>
                  <a:buClr>
                    <a:srgbClr val="BF0922"/>
                  </a:buClr>
                  <a:buFont typeface="Wingdings" pitchFamily="2" charset="2"/>
                  <a:buNone/>
                </a:pPr>
                <a:r>
                  <a:rPr lang="en-US" altLang="en-US" b="1">
                    <a:solidFill>
                      <a:schemeClr val="bg1"/>
                    </a:solidFill>
                    <a:latin typeface="Arial" pitchFamily="34" charset="0"/>
                  </a:rPr>
                  <a:t>Determine the Corporate Mission</a:t>
                </a:r>
              </a:p>
              <a:p>
                <a:pPr algn="ctr">
                  <a:lnSpc>
                    <a:spcPct val="90000"/>
                  </a:lnSpc>
                  <a:spcBef>
                    <a:spcPct val="25000"/>
                  </a:spcBef>
                  <a:spcAft>
                    <a:spcPct val="40000"/>
                  </a:spcAft>
                  <a:buClr>
                    <a:srgbClr val="BF0922"/>
                  </a:buClr>
                  <a:buFont typeface="Wingdings" pitchFamily="2" charset="2"/>
                  <a:buNone/>
                </a:pPr>
                <a:r>
                  <a:rPr lang="en-US" altLang="en-US" sz="1600">
                    <a:solidFill>
                      <a:schemeClr val="bg1"/>
                    </a:solidFill>
                    <a:latin typeface="Arial" pitchFamily="34" charset="0"/>
                  </a:rPr>
                  <a:t>State the reason for the firm’s existence and identify the value it wishes to create.</a:t>
                </a:r>
              </a:p>
            </p:txBody>
          </p:sp>
        </p:grpSp>
      </p:grpSp>
      <p:grpSp>
        <p:nvGrpSpPr>
          <p:cNvPr id="286728" name="Group 8"/>
          <p:cNvGrpSpPr>
            <a:grpSpLocks/>
          </p:cNvGrpSpPr>
          <p:nvPr/>
        </p:nvGrpSpPr>
        <p:grpSpPr bwMode="auto">
          <a:xfrm>
            <a:off x="677864" y="3151584"/>
            <a:ext cx="7788275" cy="1744681"/>
            <a:chOff x="427" y="2911"/>
            <a:chExt cx="4906" cy="1162"/>
          </a:xfrm>
        </p:grpSpPr>
        <p:sp>
          <p:nvSpPr>
            <p:cNvPr id="100360" name="AutoShape 9"/>
            <p:cNvSpPr>
              <a:spLocks noChangeArrowheads="1"/>
            </p:cNvSpPr>
            <p:nvPr/>
          </p:nvSpPr>
          <p:spPr bwMode="auto">
            <a:xfrm rot="5400000">
              <a:off x="2700" y="2598"/>
              <a:ext cx="360" cy="986"/>
            </a:xfrm>
            <a:prstGeom prst="rightArrow">
              <a:avLst>
                <a:gd name="adj1" fmla="val 48278"/>
                <a:gd name="adj2" fmla="val 62778"/>
              </a:avLst>
            </a:prstGeom>
            <a:solidFill>
              <a:srgbClr val="255898"/>
            </a:solidFill>
            <a:ln w="9525">
              <a:solidFill>
                <a:srgbClr val="00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100361" name="Group 10"/>
            <p:cNvGrpSpPr>
              <a:grpSpLocks/>
            </p:cNvGrpSpPr>
            <p:nvPr/>
          </p:nvGrpSpPr>
          <p:grpSpPr bwMode="auto">
            <a:xfrm>
              <a:off x="427" y="3280"/>
              <a:ext cx="4906" cy="793"/>
              <a:chOff x="427" y="3280"/>
              <a:chExt cx="4906" cy="793"/>
            </a:xfrm>
          </p:grpSpPr>
          <p:sp>
            <p:nvSpPr>
              <p:cNvPr id="100362" name="Rectangle 11"/>
              <p:cNvSpPr>
                <a:spLocks noChangeArrowheads="1"/>
              </p:cNvSpPr>
              <p:nvPr/>
            </p:nvSpPr>
            <p:spPr bwMode="auto">
              <a:xfrm>
                <a:off x="427" y="3280"/>
                <a:ext cx="4906" cy="793"/>
              </a:xfrm>
              <a:prstGeom prst="rect">
                <a:avLst/>
              </a:prstGeom>
              <a:solidFill>
                <a:srgbClr val="FFDF76"/>
              </a:solidFill>
              <a:ln w="38100">
                <a:solidFill>
                  <a:srgbClr val="00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00363" name="Rectangle 12"/>
              <p:cNvSpPr>
                <a:spLocks noChangeArrowheads="1"/>
              </p:cNvSpPr>
              <p:nvPr/>
            </p:nvSpPr>
            <p:spPr bwMode="auto">
              <a:xfrm>
                <a:off x="828" y="3317"/>
                <a:ext cx="4104" cy="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marL="342900" indent="-3429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spcAft>
                    <a:spcPct val="40000"/>
                  </a:spcAft>
                  <a:buClr>
                    <a:srgbClr val="BF0922"/>
                  </a:buClr>
                  <a:buFont typeface="Wingdings" pitchFamily="2" charset="2"/>
                  <a:buNone/>
                </a:pPr>
                <a:r>
                  <a:rPr lang="en-US" altLang="en-US" b="1">
                    <a:solidFill>
                      <a:schemeClr val="bg1"/>
                    </a:solidFill>
                    <a:latin typeface="Arial" pitchFamily="34" charset="0"/>
                  </a:rPr>
                  <a:t>Form a Strategy</a:t>
                </a:r>
              </a:p>
              <a:p>
                <a:pPr algn="ctr">
                  <a:lnSpc>
                    <a:spcPct val="90000"/>
                  </a:lnSpc>
                  <a:spcBef>
                    <a:spcPct val="25000"/>
                  </a:spcBef>
                  <a:spcAft>
                    <a:spcPct val="40000"/>
                  </a:spcAft>
                  <a:buClr>
                    <a:srgbClr val="BF0922"/>
                  </a:buClr>
                  <a:buFont typeface="Wingdings" pitchFamily="2" charset="2"/>
                  <a:buNone/>
                </a:pPr>
                <a:r>
                  <a:rPr lang="en-US" altLang="en-US" sz="1600">
                    <a:solidFill>
                      <a:schemeClr val="bg1"/>
                    </a:solidFill>
                    <a:latin typeface="Arial" pitchFamily="34" charset="0"/>
                  </a:rPr>
                  <a:t>Build a competitive advantage, such as low price, design, or volume flexibility, quality, quick delivery, dependability, after-sale service, broad product lines.</a:t>
                </a:r>
              </a:p>
            </p:txBody>
          </p:sp>
        </p:grpSp>
      </p:grpSp>
      <p:grpSp>
        <p:nvGrpSpPr>
          <p:cNvPr id="286733" name="Group 13"/>
          <p:cNvGrpSpPr>
            <a:grpSpLocks/>
          </p:cNvGrpSpPr>
          <p:nvPr/>
        </p:nvGrpSpPr>
        <p:grpSpPr bwMode="auto">
          <a:xfrm>
            <a:off x="677864" y="1050130"/>
            <a:ext cx="7788275" cy="1046683"/>
            <a:chOff x="427" y="1146"/>
            <a:chExt cx="4906" cy="796"/>
          </a:xfrm>
        </p:grpSpPr>
        <p:sp>
          <p:nvSpPr>
            <p:cNvPr id="286734" name="Rectangle 14"/>
            <p:cNvSpPr>
              <a:spLocks noChangeArrowheads="1"/>
            </p:cNvSpPr>
            <p:nvPr/>
          </p:nvSpPr>
          <p:spPr bwMode="auto">
            <a:xfrm>
              <a:off x="427" y="1146"/>
              <a:ext cx="4906" cy="705"/>
            </a:xfrm>
            <a:prstGeom prst="rect">
              <a:avLst/>
            </a:prstGeom>
            <a:solidFill>
              <a:schemeClr val="bg2">
                <a:lumMod val="75000"/>
              </a:schemeClr>
            </a:solidFill>
            <a:ln w="38100">
              <a:solidFill>
                <a:schemeClr val="tx1"/>
              </a:solidFill>
              <a:miter lim="800000"/>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00359" name="Text Box 15"/>
            <p:cNvSpPr txBox="1">
              <a:spLocks noChangeArrowheads="1"/>
            </p:cNvSpPr>
            <p:nvPr/>
          </p:nvSpPr>
          <p:spPr bwMode="auto">
            <a:xfrm>
              <a:off x="746" y="1231"/>
              <a:ext cx="4268" cy="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25000"/>
                </a:spcBef>
              </a:pPr>
              <a:r>
                <a:rPr lang="en-US" altLang="en-US" b="1">
                  <a:latin typeface="Arial" pitchFamily="34" charset="0"/>
                </a:rPr>
                <a:t>Analyze the Environment</a:t>
              </a:r>
            </a:p>
            <a:p>
              <a:pPr algn="ctr">
                <a:lnSpc>
                  <a:spcPct val="90000"/>
                </a:lnSpc>
                <a:spcBef>
                  <a:spcPct val="25000"/>
                </a:spcBef>
              </a:pPr>
              <a:r>
                <a:rPr lang="en-US" altLang="en-US" sz="1600">
                  <a:latin typeface="Arial" pitchFamily="34" charset="0"/>
                </a:rPr>
                <a:t>Identify the strengths, weaknesses, opportunities, and threats. Understand the environment, customers, industry, and competitors.</a:t>
              </a:r>
              <a:endParaRPr lang="en-AU" altLang="en-US" sz="1600">
                <a:latin typeface="Arial" pitchFamily="34" charset="0"/>
              </a:endParaRPr>
            </a:p>
          </p:txBody>
        </p:sp>
      </p:grpSp>
      <p:sp>
        <p:nvSpPr>
          <p:cNvPr id="286736" name="Text Box 16"/>
          <p:cNvSpPr txBox="1">
            <a:spLocks noChangeArrowheads="1"/>
          </p:cNvSpPr>
          <p:nvPr/>
        </p:nvSpPr>
        <p:spPr bwMode="auto">
          <a:xfrm>
            <a:off x="7439025" y="455771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2.6</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1000"/>
                                  </p:stCondLst>
                                  <p:childTnLst>
                                    <p:set>
                                      <p:cBhvr>
                                        <p:cTn id="6" dur="1" fill="hold">
                                          <p:stCondLst>
                                            <p:cond delay="0"/>
                                          </p:stCondLst>
                                        </p:cTn>
                                        <p:tgtEl>
                                          <p:spTgt spid="286733"/>
                                        </p:tgtEl>
                                        <p:attrNameLst>
                                          <p:attrName>style.visibility</p:attrName>
                                        </p:attrNameLst>
                                      </p:cBhvr>
                                      <p:to>
                                        <p:strVal val="visible"/>
                                      </p:to>
                                    </p:set>
                                    <p:animEffect transition="in" filter="wipe(up)">
                                      <p:cBhvr>
                                        <p:cTn id="7" dur="1000"/>
                                        <p:tgtEl>
                                          <p:spTgt spid="2867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86723"/>
                                        </p:tgtEl>
                                        <p:attrNameLst>
                                          <p:attrName>style.visibility</p:attrName>
                                        </p:attrNameLst>
                                      </p:cBhvr>
                                      <p:to>
                                        <p:strVal val="visible"/>
                                      </p:to>
                                    </p:set>
                                    <p:animEffect transition="in" filter="wipe(up)">
                                      <p:cBhvr>
                                        <p:cTn id="12" dur="1000"/>
                                        <p:tgtEl>
                                          <p:spTgt spid="2867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86728"/>
                                        </p:tgtEl>
                                        <p:attrNameLst>
                                          <p:attrName>style.visibility</p:attrName>
                                        </p:attrNameLst>
                                      </p:cBhvr>
                                      <p:to>
                                        <p:strVal val="visible"/>
                                      </p:to>
                                    </p:set>
                                    <p:animEffect transition="in" filter="wipe(up)">
                                      <p:cBhvr>
                                        <p:cTn id="17" dur="1000"/>
                                        <p:tgtEl>
                                          <p:spTgt spid="286728"/>
                                        </p:tgtEl>
                                      </p:cBhvr>
                                    </p:animEffect>
                                  </p:childTnLst>
                                </p:cTn>
                              </p:par>
                            </p:childTnLst>
                          </p:cTn>
                        </p:par>
                        <p:par>
                          <p:cTn id="18" fill="hold" nodeType="afterGroup">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86736"/>
                                        </p:tgtEl>
                                        <p:attrNameLst>
                                          <p:attrName>style.visibility</p:attrName>
                                        </p:attrNameLst>
                                      </p:cBhvr>
                                      <p:to>
                                        <p:strVal val="visible"/>
                                      </p:to>
                                    </p:set>
                                    <p:animEffect transition="in" filter="wipe(left)">
                                      <p:cBhvr>
                                        <p:cTn id="21" dur="1000"/>
                                        <p:tgtEl>
                                          <p:spTgt spid="286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idx="1"/>
          </p:nvPr>
        </p:nvSpPr>
        <p:spPr>
          <a:xfrm>
            <a:off x="965200" y="1671638"/>
            <a:ext cx="7213600" cy="1514475"/>
          </a:xfrm>
        </p:spPr>
        <p:txBody>
          <a:bodyPr>
            <a:normAutofit/>
          </a:bodyPr>
          <a:lstStyle/>
          <a:p>
            <a:pPr marL="533400" indent="-533400">
              <a:buFont typeface="Arial Unicode MS" pitchFamily="34" charset="-128"/>
              <a:buChar char="▶"/>
            </a:pPr>
            <a:r>
              <a:rPr lang="en-US" altLang="en-US" smtClean="0">
                <a:latin typeface="Arial" pitchFamily="34" charset="0"/>
                <a:cs typeface="Arial" pitchFamily="34" charset="0"/>
              </a:rPr>
              <a:t>Identifikasi Faktor Kunci Keberhasilan (KSF)</a:t>
            </a:r>
          </a:p>
          <a:p>
            <a:pPr marL="533400" indent="-533400">
              <a:buFont typeface="Arial Unicode MS" pitchFamily="34" charset="-128"/>
              <a:buChar char="▶"/>
            </a:pPr>
            <a:r>
              <a:rPr lang="en-US" altLang="en-US" smtClean="0">
                <a:latin typeface="Arial" pitchFamily="34" charset="0"/>
                <a:cs typeface="Arial" pitchFamily="34" charset="0"/>
              </a:rPr>
              <a:t>Mengintegrasikan MO denagn kegiatan lain</a:t>
            </a:r>
          </a:p>
          <a:p>
            <a:pPr marL="533400" indent="-533400">
              <a:buFont typeface="Arial Unicode MS" pitchFamily="34" charset="-128"/>
              <a:buChar char="▶"/>
            </a:pPr>
            <a:r>
              <a:rPr lang="en-US" altLang="en-US" smtClean="0">
                <a:latin typeface="Arial" pitchFamily="34" charset="0"/>
                <a:cs typeface="Arial" pitchFamily="34" charset="0"/>
              </a:rPr>
              <a:t>Membentuk dan staffing organisasi</a:t>
            </a:r>
          </a:p>
        </p:txBody>
      </p:sp>
      <p:sp>
        <p:nvSpPr>
          <p:cNvPr id="288770" name="Rectangle 2"/>
          <p:cNvSpPr>
            <a:spLocks noGrp="1" noChangeArrowheads="1"/>
          </p:cNvSpPr>
          <p:nvPr>
            <p:ph type="title"/>
          </p:nvPr>
        </p:nvSpPr>
        <p:spPr>
          <a:xfrm>
            <a:off x="685800" y="457200"/>
            <a:ext cx="7772400" cy="952500"/>
          </a:xfrm>
          <a:extLst/>
        </p:spPr>
        <p:txBody>
          <a:bodyPr rtlCol="0">
            <a:normAutofit fontScale="90000"/>
          </a:bodyPr>
          <a:lstStyle/>
          <a:p>
            <a:pPr fontAlgn="auto">
              <a:spcAft>
                <a:spcPts val="0"/>
              </a:spcAft>
              <a:defRPr/>
            </a:pPr>
            <a:r>
              <a:rPr lang="en-US" smtClean="0"/>
              <a:t>Pengembangan dan Implementasi Strategi</a:t>
            </a:r>
            <a:endParaRPr lang="en-US"/>
          </a:p>
        </p:txBody>
      </p:sp>
      <p:sp>
        <p:nvSpPr>
          <p:cNvPr id="288772" name="Text Box 4"/>
          <p:cNvSpPr txBox="1">
            <a:spLocks noChangeArrowheads="1"/>
          </p:cNvSpPr>
          <p:nvPr/>
        </p:nvSpPr>
        <p:spPr bwMode="auto">
          <a:xfrm>
            <a:off x="477839" y="3220641"/>
            <a:ext cx="8161337" cy="1863817"/>
          </a:xfrm>
          <a:prstGeom prst="rect">
            <a:avLst/>
          </a:prstGeom>
          <a:solidFill>
            <a:schemeClr val="accent2"/>
          </a:solidFill>
          <a:ln w="9525">
            <a:solidFill>
              <a:schemeClr val="tx1"/>
            </a:solidFill>
            <a:miter lim="800000"/>
            <a:headEnd/>
            <a:tailEnd/>
          </a:ln>
        </p:spPr>
        <p:txBody>
          <a:bodyPr lIns="360000" tIns="154800" rIns="360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800" i="1" smtClean="0">
                <a:latin typeface="Arial" pitchFamily="34" charset="0"/>
              </a:rPr>
              <a:t>Pekerjaan manajer operasi adalah mengimplementasi strategi MO, menghasilkan keunggulan bersaing, dan meningkatkan produktivitas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8772"/>
                                        </p:tgtEl>
                                        <p:attrNameLst>
                                          <p:attrName>style.visibility</p:attrName>
                                        </p:attrNameLst>
                                      </p:cBhvr>
                                      <p:to>
                                        <p:strVal val="visible"/>
                                      </p:to>
                                    </p:set>
                                    <p:animEffect transition="in" filter="strips(downRight)">
                                      <p:cBhvr>
                                        <p:cTn id="7" dur="1000"/>
                                        <p:tgtEl>
                                          <p:spTgt spid="288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0955" name="Group 139"/>
          <p:cNvGrpSpPr>
            <a:grpSpLocks/>
          </p:cNvGrpSpPr>
          <p:nvPr/>
        </p:nvGrpSpPr>
        <p:grpSpPr bwMode="auto">
          <a:xfrm>
            <a:off x="1625600" y="1200150"/>
            <a:ext cx="5638800" cy="352425"/>
            <a:chOff x="1024" y="1008"/>
            <a:chExt cx="3552" cy="296"/>
          </a:xfrm>
        </p:grpSpPr>
        <p:sp>
          <p:nvSpPr>
            <p:cNvPr id="104486" name="Freeform 137"/>
            <p:cNvSpPr>
              <a:spLocks/>
            </p:cNvSpPr>
            <p:nvPr/>
          </p:nvSpPr>
          <p:spPr bwMode="auto">
            <a:xfrm>
              <a:off x="1024" y="1160"/>
              <a:ext cx="3552" cy="144"/>
            </a:xfrm>
            <a:custGeom>
              <a:avLst/>
              <a:gdLst>
                <a:gd name="T0" fmla="*/ 0 w 3552"/>
                <a:gd name="T1" fmla="*/ 144 h 144"/>
                <a:gd name="T2" fmla="*/ 0 w 3552"/>
                <a:gd name="T3" fmla="*/ 0 h 144"/>
                <a:gd name="T4" fmla="*/ 3552 w 3552"/>
                <a:gd name="T5" fmla="*/ 0 h 144"/>
                <a:gd name="T6" fmla="*/ 3552 w 3552"/>
                <a:gd name="T7" fmla="*/ 128 h 144"/>
                <a:gd name="T8" fmla="*/ 0 60000 65536"/>
                <a:gd name="T9" fmla="*/ 0 60000 65536"/>
                <a:gd name="T10" fmla="*/ 0 60000 65536"/>
                <a:gd name="T11" fmla="*/ 0 60000 65536"/>
                <a:gd name="T12" fmla="*/ 0 w 3552"/>
                <a:gd name="T13" fmla="*/ 0 h 144"/>
                <a:gd name="T14" fmla="*/ 3552 w 3552"/>
                <a:gd name="T15" fmla="*/ 144 h 144"/>
              </a:gdLst>
              <a:ahLst/>
              <a:cxnLst>
                <a:cxn ang="T8">
                  <a:pos x="T0" y="T1"/>
                </a:cxn>
                <a:cxn ang="T9">
                  <a:pos x="T2" y="T3"/>
                </a:cxn>
                <a:cxn ang="T10">
                  <a:pos x="T4" y="T5"/>
                </a:cxn>
                <a:cxn ang="T11">
                  <a:pos x="T6" y="T7"/>
                </a:cxn>
              </a:cxnLst>
              <a:rect l="T12" t="T13" r="T14" b="T15"/>
              <a:pathLst>
                <a:path w="3552" h="144">
                  <a:moveTo>
                    <a:pt x="0" y="144"/>
                  </a:moveTo>
                  <a:lnTo>
                    <a:pt x="0" y="0"/>
                  </a:lnTo>
                  <a:lnTo>
                    <a:pt x="3552" y="0"/>
                  </a:lnTo>
                  <a:lnTo>
                    <a:pt x="3552" y="128"/>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87" name="Line 138"/>
            <p:cNvSpPr>
              <a:spLocks noChangeShapeType="1"/>
            </p:cNvSpPr>
            <p:nvPr/>
          </p:nvSpPr>
          <p:spPr bwMode="auto">
            <a:xfrm>
              <a:off x="2800" y="1008"/>
              <a:ext cx="0"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450" name="Rectangle 2"/>
          <p:cNvSpPr>
            <a:spLocks noGrp="1" noChangeArrowheads="1"/>
          </p:cNvSpPr>
          <p:nvPr>
            <p:ph type="title"/>
          </p:nvPr>
        </p:nvSpPr>
        <p:spPr>
          <a:xfrm>
            <a:off x="685800" y="295275"/>
            <a:ext cx="7772400" cy="600075"/>
          </a:xfrm>
        </p:spPr>
        <p:txBody>
          <a:bodyPr/>
          <a:lstStyle/>
          <a:p>
            <a:pPr>
              <a:lnSpc>
                <a:spcPct val="80000"/>
              </a:lnSpc>
            </a:pPr>
            <a:r>
              <a:rPr lang="en-US" altLang="en-US" smtClean="0">
                <a:latin typeface="Arial" pitchFamily="34" charset="0"/>
                <a:cs typeface="Arial" pitchFamily="34" charset="0"/>
              </a:rPr>
              <a:t>Faktor Kunci Keberhasilan</a:t>
            </a:r>
          </a:p>
        </p:txBody>
      </p:sp>
      <p:grpSp>
        <p:nvGrpSpPr>
          <p:cNvPr id="290958" name="Group 142"/>
          <p:cNvGrpSpPr>
            <a:grpSpLocks/>
          </p:cNvGrpSpPr>
          <p:nvPr/>
        </p:nvGrpSpPr>
        <p:grpSpPr bwMode="auto">
          <a:xfrm>
            <a:off x="4075114" y="1510904"/>
            <a:ext cx="4510087" cy="3208734"/>
            <a:chOff x="2567" y="1269"/>
            <a:chExt cx="2841" cy="2695"/>
          </a:xfrm>
        </p:grpSpPr>
        <p:sp>
          <p:nvSpPr>
            <p:cNvPr id="290820" name="Freeform 4"/>
            <p:cNvSpPr>
              <a:spLocks/>
            </p:cNvSpPr>
            <p:nvPr/>
          </p:nvSpPr>
          <p:spPr bwMode="auto">
            <a:xfrm>
              <a:off x="5191" y="1392"/>
              <a:ext cx="216" cy="2572"/>
            </a:xfrm>
            <a:custGeom>
              <a:avLst/>
              <a:gdLst>
                <a:gd name="T0" fmla="*/ 213 w 216"/>
                <a:gd name="T1" fmla="*/ 0 h 2854"/>
                <a:gd name="T2" fmla="*/ 198 w 216"/>
                <a:gd name="T3" fmla="*/ 1015 h 2854"/>
                <a:gd name="T4" fmla="*/ 162 w 216"/>
                <a:gd name="T5" fmla="*/ 2302 h 2854"/>
                <a:gd name="T6" fmla="*/ 12 w 216"/>
                <a:gd name="T7" fmla="*/ 2854 h 2854"/>
                <a:gd name="T8" fmla="*/ 33 w 216"/>
                <a:gd name="T9" fmla="*/ 811 h 2854"/>
                <a:gd name="T10" fmla="*/ 213 w 216"/>
                <a:gd name="T11" fmla="*/ 0 h 2854"/>
              </a:gdLst>
              <a:ahLst/>
              <a:cxnLst>
                <a:cxn ang="0">
                  <a:pos x="T0" y="T1"/>
                </a:cxn>
                <a:cxn ang="0">
                  <a:pos x="T2" y="T3"/>
                </a:cxn>
                <a:cxn ang="0">
                  <a:pos x="T4" y="T5"/>
                </a:cxn>
                <a:cxn ang="0">
                  <a:pos x="T6" y="T7"/>
                </a:cxn>
                <a:cxn ang="0">
                  <a:pos x="T8" y="T9"/>
                </a:cxn>
                <a:cxn ang="0">
                  <a:pos x="T10" y="T11"/>
                </a:cxn>
              </a:cxnLst>
              <a:rect l="0" t="0" r="r" b="b"/>
              <a:pathLst>
                <a:path w="216" h="2854">
                  <a:moveTo>
                    <a:pt x="213" y="0"/>
                  </a:moveTo>
                  <a:cubicBezTo>
                    <a:pt x="216" y="580"/>
                    <a:pt x="203" y="640"/>
                    <a:pt x="198" y="1015"/>
                  </a:cubicBezTo>
                  <a:cubicBezTo>
                    <a:pt x="189" y="1399"/>
                    <a:pt x="193" y="1996"/>
                    <a:pt x="162" y="2302"/>
                  </a:cubicBezTo>
                  <a:cubicBezTo>
                    <a:pt x="131" y="2608"/>
                    <a:pt x="78" y="2842"/>
                    <a:pt x="12" y="2854"/>
                  </a:cubicBezTo>
                  <a:cubicBezTo>
                    <a:pt x="15" y="2578"/>
                    <a:pt x="0" y="1287"/>
                    <a:pt x="33" y="811"/>
                  </a:cubicBezTo>
                  <a:cubicBezTo>
                    <a:pt x="66" y="335"/>
                    <a:pt x="175" y="169"/>
                    <a:pt x="213" y="0"/>
                  </a:cubicBezTo>
                  <a:close/>
                </a:path>
              </a:pathLst>
            </a:custGeom>
            <a:solidFill>
              <a:schemeClr val="accent4">
                <a:lumMod val="50000"/>
              </a:schemeClr>
            </a:solidFill>
            <a:ln w="9525">
              <a:solidFill>
                <a:schemeClr val="tx1"/>
              </a:solidFill>
              <a:round/>
              <a:headEnd/>
              <a:tailEnd/>
            </a:ln>
            <a:effectLst/>
            <a:extLst/>
          </p:spPr>
          <p:txBody>
            <a:bodyPr/>
            <a:lstStyle/>
            <a:p>
              <a:pPr fontAlgn="auto">
                <a:spcBef>
                  <a:spcPts val="0"/>
                </a:spcBef>
                <a:spcAft>
                  <a:spcPts val="0"/>
                </a:spcAft>
                <a:defRPr/>
              </a:pPr>
              <a:endParaRPr lang="en-US">
                <a:latin typeface="Arial"/>
                <a:cs typeface="Arial"/>
              </a:endParaRPr>
            </a:p>
          </p:txBody>
        </p:sp>
        <p:grpSp>
          <p:nvGrpSpPr>
            <p:cNvPr id="104483" name="Group 141"/>
            <p:cNvGrpSpPr>
              <a:grpSpLocks/>
            </p:cNvGrpSpPr>
            <p:nvPr/>
          </p:nvGrpSpPr>
          <p:grpSpPr bwMode="auto">
            <a:xfrm>
              <a:off x="2567" y="1269"/>
              <a:ext cx="2841" cy="1291"/>
              <a:chOff x="2567" y="1269"/>
              <a:chExt cx="2841" cy="1291"/>
            </a:xfrm>
          </p:grpSpPr>
          <p:sp>
            <p:nvSpPr>
              <p:cNvPr id="290821" name="Freeform 5"/>
              <p:cNvSpPr>
                <a:spLocks/>
              </p:cNvSpPr>
              <p:nvPr/>
            </p:nvSpPr>
            <p:spPr bwMode="auto">
              <a:xfrm>
                <a:off x="2567" y="1351"/>
                <a:ext cx="2841" cy="1209"/>
              </a:xfrm>
              <a:custGeom>
                <a:avLst/>
                <a:gdLst>
                  <a:gd name="T0" fmla="*/ 1184 w 2851"/>
                  <a:gd name="T1" fmla="*/ 17 h 1209"/>
                  <a:gd name="T2" fmla="*/ 1185 w 2851"/>
                  <a:gd name="T3" fmla="*/ 960 h 1209"/>
                  <a:gd name="T4" fmla="*/ 1040 w 2851"/>
                  <a:gd name="T5" fmla="*/ 1097 h 1209"/>
                  <a:gd name="T6" fmla="*/ 0 w 2851"/>
                  <a:gd name="T7" fmla="*/ 1209 h 1209"/>
                  <a:gd name="T8" fmla="*/ 2640 w 2851"/>
                  <a:gd name="T9" fmla="*/ 1185 h 1209"/>
                  <a:gd name="T10" fmla="*/ 2817 w 2851"/>
                  <a:gd name="T11" fmla="*/ 852 h 1209"/>
                  <a:gd name="T12" fmla="*/ 2844 w 2851"/>
                  <a:gd name="T13" fmla="*/ 0 h 1209"/>
                  <a:gd name="T14" fmla="*/ 1184 w 2851"/>
                  <a:gd name="T15" fmla="*/ 17 h 12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1" h="1209">
                    <a:moveTo>
                      <a:pt x="1184" y="17"/>
                    </a:moveTo>
                    <a:cubicBezTo>
                      <a:pt x="1188" y="261"/>
                      <a:pt x="1185" y="933"/>
                      <a:pt x="1185" y="960"/>
                    </a:cubicBezTo>
                    <a:cubicBezTo>
                      <a:pt x="1185" y="987"/>
                      <a:pt x="1152" y="1086"/>
                      <a:pt x="1040" y="1097"/>
                    </a:cubicBezTo>
                    <a:cubicBezTo>
                      <a:pt x="928" y="1108"/>
                      <a:pt x="207" y="1176"/>
                      <a:pt x="0" y="1209"/>
                    </a:cubicBezTo>
                    <a:cubicBezTo>
                      <a:pt x="282" y="1203"/>
                      <a:pt x="2196" y="1182"/>
                      <a:pt x="2640" y="1185"/>
                    </a:cubicBezTo>
                    <a:cubicBezTo>
                      <a:pt x="2661" y="1167"/>
                      <a:pt x="2783" y="1049"/>
                      <a:pt x="2817" y="852"/>
                    </a:cubicBezTo>
                    <a:cubicBezTo>
                      <a:pt x="2851" y="655"/>
                      <a:pt x="2841" y="489"/>
                      <a:pt x="2844" y="0"/>
                    </a:cubicBezTo>
                    <a:cubicBezTo>
                      <a:pt x="2583" y="0"/>
                      <a:pt x="1530" y="14"/>
                      <a:pt x="1184" y="17"/>
                    </a:cubicBezTo>
                    <a:close/>
                  </a:path>
                </a:pathLst>
              </a:custGeom>
              <a:solidFill>
                <a:schemeClr val="accent4"/>
              </a:solidFill>
              <a:ln w="9525">
                <a:solidFill>
                  <a:schemeClr val="tx1"/>
                </a:solidFill>
                <a:round/>
                <a:headEnd/>
                <a:tailEnd/>
              </a:ln>
              <a:effectLst/>
              <a:extLst/>
            </p:spPr>
            <p:txBody>
              <a:bodyPr/>
              <a:lstStyle/>
              <a:p>
                <a:pPr fontAlgn="auto">
                  <a:spcBef>
                    <a:spcPts val="0"/>
                  </a:spcBef>
                  <a:spcAft>
                    <a:spcPts val="0"/>
                  </a:spcAft>
                  <a:defRPr/>
                </a:pPr>
                <a:endParaRPr lang="en-US">
                  <a:latin typeface="Arial"/>
                  <a:cs typeface="Arial"/>
                </a:endParaRPr>
              </a:p>
            </p:txBody>
          </p:sp>
          <p:sp>
            <p:nvSpPr>
              <p:cNvPr id="290831" name="Text Box 15"/>
              <p:cNvSpPr txBox="1">
                <a:spLocks noChangeArrowheads="1"/>
              </p:cNvSpPr>
              <p:nvPr/>
            </p:nvSpPr>
            <p:spPr bwMode="auto">
              <a:xfrm>
                <a:off x="3744" y="1269"/>
                <a:ext cx="1660" cy="323"/>
              </a:xfrm>
              <a:prstGeom prst="rect">
                <a:avLst/>
              </a:prstGeom>
              <a:solidFill>
                <a:schemeClr val="accent4">
                  <a:lumMod val="75000"/>
                </a:schemeClr>
              </a:solidFill>
              <a:ln w="19050">
                <a:solidFill>
                  <a:schemeClr val="tx1"/>
                </a:solidFill>
                <a:miter lim="800000"/>
                <a:headEnd/>
                <a:tailEnd/>
              </a:ln>
              <a:effectLst/>
              <a:extLst/>
            </p:spPr>
            <p:txBody>
              <a:bodyPr lIns="100008" tIns="108000" rIns="100008" bIns="108000">
                <a:spAutoFit/>
              </a:bodyPr>
              <a:lstStyle>
                <a:lvl1pPr defTabSz="1000125">
                  <a:defRPr sz="2400">
                    <a:solidFill>
                      <a:schemeClr val="tx1"/>
                    </a:solidFill>
                    <a:latin typeface="Arial" charset="0"/>
                    <a:ea typeface="ＭＳ Ｐゴシック" charset="0"/>
                    <a:cs typeface="ＭＳ Ｐゴシック" charset="0"/>
                  </a:defRPr>
                </a:lvl1pPr>
                <a:lvl2pPr marL="500063" defTabSz="1000125">
                  <a:defRPr sz="2400">
                    <a:solidFill>
                      <a:schemeClr val="tx1"/>
                    </a:solidFill>
                    <a:latin typeface="Arial" charset="0"/>
                    <a:ea typeface="ＭＳ Ｐゴシック" charset="0"/>
                  </a:defRPr>
                </a:lvl2pPr>
                <a:lvl3pPr marL="1000125" defTabSz="1000125">
                  <a:defRPr sz="2400">
                    <a:solidFill>
                      <a:schemeClr val="tx1"/>
                    </a:solidFill>
                    <a:latin typeface="Arial" charset="0"/>
                    <a:ea typeface="ＭＳ Ｐゴシック" charset="0"/>
                  </a:defRPr>
                </a:lvl3pPr>
                <a:lvl4pPr marL="1500188" defTabSz="1000125">
                  <a:defRPr sz="2400">
                    <a:solidFill>
                      <a:schemeClr val="tx1"/>
                    </a:solidFill>
                    <a:latin typeface="Arial" charset="0"/>
                    <a:ea typeface="ＭＳ Ｐゴシック" charset="0"/>
                  </a:defRPr>
                </a:lvl4pPr>
                <a:lvl5pPr marL="2000250" defTabSz="1000125">
                  <a:defRPr sz="2400">
                    <a:solidFill>
                      <a:schemeClr val="tx1"/>
                    </a:solidFill>
                    <a:latin typeface="Arial" charset="0"/>
                    <a:ea typeface="ＭＳ Ｐゴシック" charset="0"/>
                  </a:defRPr>
                </a:lvl5pPr>
                <a:lvl6pPr marL="2457450" defTabSz="1000125" eaLnBrk="0" fontAlgn="base" hangingPunct="0">
                  <a:spcBef>
                    <a:spcPct val="0"/>
                  </a:spcBef>
                  <a:spcAft>
                    <a:spcPct val="0"/>
                  </a:spcAft>
                  <a:defRPr sz="2400">
                    <a:solidFill>
                      <a:schemeClr val="tx1"/>
                    </a:solidFill>
                    <a:latin typeface="Arial" charset="0"/>
                    <a:ea typeface="ＭＳ Ｐゴシック" charset="0"/>
                  </a:defRPr>
                </a:lvl6pPr>
                <a:lvl7pPr marL="2914650" defTabSz="1000125" eaLnBrk="0" fontAlgn="base" hangingPunct="0">
                  <a:spcBef>
                    <a:spcPct val="0"/>
                  </a:spcBef>
                  <a:spcAft>
                    <a:spcPct val="0"/>
                  </a:spcAft>
                  <a:defRPr sz="2400">
                    <a:solidFill>
                      <a:schemeClr val="tx1"/>
                    </a:solidFill>
                    <a:latin typeface="Arial" charset="0"/>
                    <a:ea typeface="ＭＳ Ｐゴシック" charset="0"/>
                  </a:defRPr>
                </a:lvl7pPr>
                <a:lvl8pPr marL="3371850" defTabSz="1000125" eaLnBrk="0" fontAlgn="base" hangingPunct="0">
                  <a:spcBef>
                    <a:spcPct val="0"/>
                  </a:spcBef>
                  <a:spcAft>
                    <a:spcPct val="0"/>
                  </a:spcAft>
                  <a:defRPr sz="2400">
                    <a:solidFill>
                      <a:schemeClr val="tx1"/>
                    </a:solidFill>
                    <a:latin typeface="Arial" charset="0"/>
                    <a:ea typeface="ＭＳ Ｐゴシック" charset="0"/>
                  </a:defRPr>
                </a:lvl8pPr>
                <a:lvl9pPr marL="3829050" defTabSz="1000125"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lnSpc>
                    <a:spcPct val="90000"/>
                  </a:lnSpc>
                  <a:spcBef>
                    <a:spcPts val="0"/>
                  </a:spcBef>
                  <a:spcAft>
                    <a:spcPts val="0"/>
                  </a:spcAft>
                  <a:defRPr/>
                </a:pPr>
                <a:r>
                  <a:rPr lang="en-US" sz="1200" b="1" smtClean="0">
                    <a:solidFill>
                      <a:schemeClr val="bg1"/>
                    </a:solidFill>
                    <a:latin typeface="Arial"/>
                    <a:cs typeface="Arial"/>
                  </a:rPr>
                  <a:t>Produksi/Operasi</a:t>
                </a:r>
                <a:endParaRPr lang="en-US" sz="1200" b="1">
                  <a:solidFill>
                    <a:schemeClr val="bg1"/>
                  </a:solidFill>
                  <a:latin typeface="Arial"/>
                  <a:cs typeface="Arial"/>
                </a:endParaRPr>
              </a:p>
            </p:txBody>
          </p:sp>
        </p:grpSp>
      </p:grpSp>
      <p:sp>
        <p:nvSpPr>
          <p:cNvPr id="290832" name="Text Box 16"/>
          <p:cNvSpPr txBox="1">
            <a:spLocks noChangeArrowheads="1"/>
          </p:cNvSpPr>
          <p:nvPr/>
        </p:nvSpPr>
        <p:spPr bwMode="auto">
          <a:xfrm>
            <a:off x="6869114" y="477678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rgbClr val="255898"/>
                </a:solidFill>
                <a:latin typeface="Arial" pitchFamily="34" charset="0"/>
              </a:rPr>
              <a:t>2.7</a:t>
            </a:r>
          </a:p>
        </p:txBody>
      </p:sp>
      <p:graphicFrame>
        <p:nvGraphicFramePr>
          <p:cNvPr id="290951" name="Group 135"/>
          <p:cNvGraphicFramePr>
            <a:graphicFrameLocks noGrp="1"/>
          </p:cNvGraphicFramePr>
          <p:nvPr>
            <p:extLst>
              <p:ext uri="{D42A27DB-BD31-4B8C-83A1-F6EECF244321}">
                <p14:modId xmlns:p14="http://schemas.microsoft.com/office/powerpoint/2010/main" val="1815095173"/>
              </p:ext>
            </p:extLst>
          </p:nvPr>
        </p:nvGraphicFramePr>
        <p:xfrm>
          <a:off x="622300" y="1504951"/>
          <a:ext cx="2057400" cy="1327547"/>
        </p:xfrm>
        <a:graphic>
          <a:graphicData uri="http://schemas.openxmlformats.org/drawingml/2006/table">
            <a:tbl>
              <a:tblPr/>
              <a:tblGrid>
                <a:gridCol w="2057400"/>
              </a:tblGrid>
              <a:tr h="295275">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bg1"/>
                          </a:solidFill>
                          <a:effectLst/>
                          <a:latin typeface="Arial" charset="0"/>
                          <a:ea typeface="ＭＳ Ｐゴシック" charset="0"/>
                          <a:cs typeface="ＭＳ Ｐゴシック" charset="0"/>
                        </a:rPr>
                        <a:t>Pemasaran</a:t>
                      </a:r>
                      <a:endPar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0000" marR="90000" marT="35100" marB="351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r>
              <a:tr h="1032272">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Layanan</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Distribusi</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Promosi</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Saluran distribusi</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Posisioning Produk</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 (citra, fungsi)</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34290" marB="3429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r>
            </a:tbl>
          </a:graphicData>
        </a:graphic>
      </p:graphicFrame>
      <p:graphicFrame>
        <p:nvGraphicFramePr>
          <p:cNvPr id="290956" name="Group 140"/>
          <p:cNvGraphicFramePr>
            <a:graphicFrameLocks noGrp="1"/>
          </p:cNvGraphicFramePr>
          <p:nvPr>
            <p:extLst>
              <p:ext uri="{D42A27DB-BD31-4B8C-83A1-F6EECF244321}">
                <p14:modId xmlns:p14="http://schemas.microsoft.com/office/powerpoint/2010/main" val="3583039166"/>
              </p:ext>
            </p:extLst>
          </p:nvPr>
        </p:nvGraphicFramePr>
        <p:xfrm>
          <a:off x="3403600" y="1504951"/>
          <a:ext cx="2058988" cy="1327547"/>
        </p:xfrm>
        <a:graphic>
          <a:graphicData uri="http://schemas.openxmlformats.org/drawingml/2006/table">
            <a:tbl>
              <a:tblPr/>
              <a:tblGrid>
                <a:gridCol w="2058988"/>
              </a:tblGrid>
              <a:tr h="295275">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bg1"/>
                          </a:solidFill>
                          <a:effectLst/>
                          <a:latin typeface="Arial" charset="0"/>
                          <a:ea typeface="ＭＳ Ｐゴシック" charset="0"/>
                          <a:cs typeface="ＭＳ Ｐゴシック" charset="0"/>
                        </a:rPr>
                        <a:t>Keuangan/Akunting</a:t>
                      </a:r>
                      <a:endPar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0000" marR="90000" marT="35100" marB="3510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r>
              <a:tr h="1032272">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Leverage</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Biaya modal</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Modal Kerja</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Piutang</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Utang</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Pengendalian keuangan</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tx1"/>
                          </a:solidFill>
                          <a:effectLst/>
                          <a:latin typeface="Arial" charset="0"/>
                          <a:ea typeface="ＭＳ Ｐゴシック" charset="0"/>
                          <a:cs typeface="ＭＳ Ｐゴシック" charset="0"/>
                        </a:rPr>
                        <a:t>Lines </a:t>
                      </a: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of credit</a:t>
                      </a:r>
                    </a:p>
                  </a:txBody>
                  <a:tcPr marT="34290" marB="3429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r>
            </a:tbl>
          </a:graphicData>
        </a:graphic>
      </p:graphicFrame>
      <p:graphicFrame>
        <p:nvGraphicFramePr>
          <p:cNvPr id="290949" name="Group 133"/>
          <p:cNvGraphicFramePr>
            <a:graphicFrameLocks noGrp="1"/>
          </p:cNvGraphicFramePr>
          <p:nvPr>
            <p:extLst>
              <p:ext uri="{D42A27DB-BD31-4B8C-83A1-F6EECF244321}">
                <p14:modId xmlns:p14="http://schemas.microsoft.com/office/powerpoint/2010/main" val="1918896421"/>
              </p:ext>
            </p:extLst>
          </p:nvPr>
        </p:nvGraphicFramePr>
        <p:xfrm>
          <a:off x="622300" y="3009900"/>
          <a:ext cx="7645400" cy="1704975"/>
        </p:xfrm>
        <a:graphic>
          <a:graphicData uri="http://schemas.openxmlformats.org/drawingml/2006/table">
            <a:tbl>
              <a:tblPr/>
              <a:tblGrid>
                <a:gridCol w="1997075"/>
                <a:gridCol w="4643438"/>
                <a:gridCol w="1004887"/>
              </a:tblGrid>
              <a:tr h="333375">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smtClean="0">
                          <a:ln>
                            <a:noFill/>
                          </a:ln>
                          <a:solidFill>
                            <a:schemeClr val="bg1"/>
                          </a:solidFill>
                          <a:effectLst/>
                          <a:latin typeface="Arial" charset="0"/>
                          <a:ea typeface="ＭＳ Ｐゴシック" charset="0"/>
                          <a:cs typeface="ＭＳ Ｐゴシック" charset="0"/>
                        </a:rPr>
                        <a:t>10 Keputusan MO</a:t>
                      </a:r>
                      <a:endPar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endParaRPr>
                    </a:p>
                  </a:txBody>
                  <a:tcPr marL="90000" marR="90000" marT="35100" marB="35100"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rPr>
                        <a:t>Sample Options</a:t>
                      </a:r>
                    </a:p>
                  </a:txBody>
                  <a:tcPr marL="90000" marR="90000" marT="35100" marB="35100"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bg1"/>
                          </a:solidFill>
                          <a:effectLst/>
                          <a:latin typeface="Arial" charset="0"/>
                          <a:ea typeface="ＭＳ Ｐゴシック" charset="0"/>
                          <a:cs typeface="ＭＳ Ｐゴシック" charset="0"/>
                        </a:rPr>
                        <a:t>Chapter</a:t>
                      </a:r>
                    </a:p>
                  </a:txBody>
                  <a:tcPr marL="90000" marR="90000" marT="35100" marB="35100"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75000"/>
                      </a:schemeClr>
                    </a:solidFill>
                  </a:tcPr>
                </a:tc>
              </a:tr>
              <a:tr h="1371600">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Product</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Quality</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Process</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Location</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Layout</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Human resource</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Supply chain</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Inventory</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Schedule</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Maintenance</a:t>
                      </a:r>
                    </a:p>
                  </a:txBody>
                  <a:tcPr marT="34290" marB="34290" horzOverflow="overflow">
                    <a:lnL w="190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Customized, or </a:t>
                      </a:r>
                      <a:r>
                        <a:rPr kumimoji="0" lang="en-US" sz="900" b="1" i="0" u="none" strike="noStrike" cap="none" normalizeH="0" baseline="0" dirty="0" smtClean="0">
                          <a:ln>
                            <a:noFill/>
                          </a:ln>
                          <a:solidFill>
                            <a:schemeClr val="tx1"/>
                          </a:solidFill>
                          <a:effectLst/>
                          <a:latin typeface="Arial" charset="0"/>
                          <a:ea typeface="ＭＳ Ｐゴシック" charset="0"/>
                          <a:cs typeface="ＭＳ Ｐゴシック" charset="0"/>
                        </a:rPr>
                        <a:t>standardized; sustainability</a:t>
                      </a: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Define customer expectations and how to achieve them</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Facility size, technology, </a:t>
                      </a:r>
                      <a:r>
                        <a:rPr kumimoji="0" lang="en-US" sz="900" b="1" i="0" u="none" strike="noStrike" cap="none" normalizeH="0" baseline="0" dirty="0" smtClean="0">
                          <a:ln>
                            <a:noFill/>
                          </a:ln>
                          <a:solidFill>
                            <a:schemeClr val="tx1"/>
                          </a:solidFill>
                          <a:effectLst/>
                          <a:latin typeface="Arial" charset="0"/>
                          <a:ea typeface="ＭＳ Ｐゴシック" charset="0"/>
                          <a:cs typeface="ＭＳ Ｐゴシック" charset="0"/>
                        </a:rPr>
                        <a:t>capacity, automation</a:t>
                      </a: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Near supplier or near customer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Work cells or assembly line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Specialized or enriched jobs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Single or multiple suppliers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When to reorder, how much to keep on hand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Stable or fluctuating production rate	</a:t>
                      </a:r>
                    </a:p>
                    <a:p>
                      <a:pPr marL="0" marR="0" lvl="0" indent="0" algn="l"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Repair as required or preventive maintenance</a:t>
                      </a:r>
                    </a:p>
                  </a:txBody>
                  <a:tcPr marT="34290" marB="34290" horzOverflow="overflow">
                    <a:lnL>
                      <a:noFill/>
                    </a:lnL>
                    <a:lnR>
                      <a:noFill/>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smtClean="0">
                          <a:ln>
                            <a:noFill/>
                          </a:ln>
                          <a:solidFill>
                            <a:schemeClr val="tx1"/>
                          </a:solidFill>
                          <a:effectLst/>
                          <a:latin typeface="Arial" charset="0"/>
                          <a:ea typeface="ＭＳ Ｐゴシック" charset="0"/>
                          <a:cs typeface="ＭＳ Ｐゴシック" charset="0"/>
                        </a:rPr>
                        <a:t>5, </a:t>
                      </a:r>
                      <a:r>
                        <a:rPr kumimoji="0" lang="en-US" sz="900" b="1" i="0" u="none" strike="noStrike" cap="none" normalizeH="0" baseline="0" dirty="0" err="1" smtClean="0">
                          <a:ln>
                            <a:noFill/>
                          </a:ln>
                          <a:solidFill>
                            <a:schemeClr val="tx1"/>
                          </a:solidFill>
                          <a:effectLst/>
                          <a:latin typeface="Arial" charset="0"/>
                          <a:ea typeface="ＭＳ Ｐゴシック" charset="0"/>
                          <a:cs typeface="ＭＳ Ｐゴシック" charset="0"/>
                        </a:rPr>
                        <a:t>S5</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6, </a:t>
                      </a:r>
                      <a:r>
                        <a:rPr kumimoji="0" lang="en-US" sz="900" b="1" i="0" u="none" strike="noStrike" cap="none" normalizeH="0" baseline="0" dirty="0" err="1">
                          <a:ln>
                            <a:noFill/>
                          </a:ln>
                          <a:solidFill>
                            <a:schemeClr val="tx1"/>
                          </a:solidFill>
                          <a:effectLst/>
                          <a:latin typeface="Arial" charset="0"/>
                          <a:ea typeface="ＭＳ Ｐゴシック" charset="0"/>
                          <a:cs typeface="ＭＳ Ｐゴシック" charset="0"/>
                        </a:rPr>
                        <a:t>S6</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7, </a:t>
                      </a:r>
                      <a:r>
                        <a:rPr kumimoji="0" lang="en-US" sz="900" b="1" i="0" u="none" strike="noStrike" cap="none" normalizeH="0" baseline="0" dirty="0" err="1">
                          <a:ln>
                            <a:noFill/>
                          </a:ln>
                          <a:solidFill>
                            <a:schemeClr val="tx1"/>
                          </a:solidFill>
                          <a:effectLst/>
                          <a:latin typeface="Arial" charset="0"/>
                          <a:ea typeface="ＭＳ Ｐゴシック" charset="0"/>
                          <a:cs typeface="ＭＳ Ｐゴシック" charset="0"/>
                        </a:rPr>
                        <a:t>S7</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8</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9</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10</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11, </a:t>
                      </a:r>
                      <a:r>
                        <a:rPr kumimoji="0" lang="en-US" sz="900" b="1" i="0" u="none" strike="noStrike" cap="none" normalizeH="0" baseline="0" dirty="0" err="1">
                          <a:ln>
                            <a:noFill/>
                          </a:ln>
                          <a:solidFill>
                            <a:schemeClr val="tx1"/>
                          </a:solidFill>
                          <a:effectLst/>
                          <a:latin typeface="Arial" charset="0"/>
                          <a:ea typeface="ＭＳ Ｐゴシック" charset="0"/>
                          <a:cs typeface="ＭＳ Ｐゴシック" charset="0"/>
                        </a:rPr>
                        <a:t>S11</a:t>
                      </a:r>
                      <a:endPar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endParaRP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12, 14, 16</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13, 15</a:t>
                      </a:r>
                    </a:p>
                    <a:p>
                      <a:pPr marL="0" marR="0" lvl="0" indent="0" algn="ctr" defTabSz="914400" rtl="0" eaLnBrk="1" fontAlgn="base" latinLnBrk="0" hangingPunct="1">
                        <a:lnSpc>
                          <a:spcPct val="90000"/>
                        </a:lnSpc>
                        <a:spcBef>
                          <a:spcPct val="0"/>
                        </a:spcBef>
                        <a:spcAft>
                          <a:spcPct val="0"/>
                        </a:spcAft>
                        <a:buClr>
                          <a:srgbClr val="BF0922"/>
                        </a:buClr>
                        <a:buSzTx/>
                        <a:buFont typeface="Wingdings" charset="0"/>
                        <a:buNone/>
                        <a:tabLst/>
                      </a:pPr>
                      <a:r>
                        <a:rPr kumimoji="0" lang="en-US" sz="900" b="1" i="0" u="none" strike="noStrike" cap="none" normalizeH="0" baseline="0" dirty="0">
                          <a:ln>
                            <a:noFill/>
                          </a:ln>
                          <a:solidFill>
                            <a:schemeClr val="tx1"/>
                          </a:solidFill>
                          <a:effectLst/>
                          <a:latin typeface="Arial" charset="0"/>
                          <a:ea typeface="ＭＳ Ｐゴシック" charset="0"/>
                          <a:cs typeface="ＭＳ Ｐゴシック" charset="0"/>
                        </a:rPr>
                        <a:t>17</a:t>
                      </a:r>
                    </a:p>
                  </a:txBody>
                  <a:tcPr marT="34290" marB="34290" horzOverflow="overflow">
                    <a:lnL>
                      <a:noFill/>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accent4"/>
                    </a:solidFill>
                  </a:tcPr>
                </a:tc>
              </a:tr>
            </a:tbl>
          </a:graphicData>
        </a:graphic>
      </p:graphicFrame>
      <p:sp>
        <p:nvSpPr>
          <p:cNvPr id="290952" name="Text Box 136"/>
          <p:cNvSpPr txBox="1">
            <a:spLocks noChangeArrowheads="1"/>
          </p:cNvSpPr>
          <p:nvPr/>
        </p:nvSpPr>
        <p:spPr bwMode="auto">
          <a:xfrm>
            <a:off x="622301" y="845344"/>
            <a:ext cx="7954963" cy="499616"/>
          </a:xfrm>
          <a:prstGeom prst="rect">
            <a:avLst/>
          </a:prstGeom>
          <a:solidFill>
            <a:schemeClr val="accent3"/>
          </a:solidFill>
          <a:ln w="19050">
            <a:solidFill>
              <a:schemeClr val="tx1"/>
            </a:solidFill>
            <a:miter lim="800000"/>
            <a:headEnd/>
            <a:tailEnd/>
          </a:ln>
          <a:effectLst/>
          <a:extLst/>
        </p:spPr>
        <p:txBody>
          <a:bodyPr tIns="82800" bIns="82800">
            <a:spAutoFit/>
          </a:bodyPr>
          <a:lstStyle/>
          <a:p>
            <a:pPr algn="ctr" fontAlgn="auto">
              <a:lnSpc>
                <a:spcPct val="90000"/>
              </a:lnSpc>
              <a:spcBef>
                <a:spcPts val="0"/>
              </a:spcBef>
              <a:spcAft>
                <a:spcPts val="0"/>
              </a:spcAft>
              <a:defRPr/>
            </a:pPr>
            <a:r>
              <a:rPr lang="en-US" sz="1200" b="1" smtClean="0">
                <a:latin typeface="Arial"/>
                <a:cs typeface="Arial"/>
              </a:rPr>
              <a:t>Mendukung Kompetensi Inti dan Mengimplementasi Strategi dengan Mengidentifikasi dan Melaksanakan Faktor Kunci Keberhasilan dalam Area Funsional</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90952"/>
                                        </p:tgtEl>
                                        <p:attrNameLst>
                                          <p:attrName>style.visibility</p:attrName>
                                        </p:attrNameLst>
                                      </p:cBhvr>
                                      <p:to>
                                        <p:strVal val="visible"/>
                                      </p:to>
                                    </p:set>
                                    <p:animEffect transition="in" filter="strips(downRight)">
                                      <p:cBhvr>
                                        <p:cTn id="7" dur="1000"/>
                                        <p:tgtEl>
                                          <p:spTgt spid="290952"/>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290955"/>
                                        </p:tgtEl>
                                        <p:attrNameLst>
                                          <p:attrName>style.visibility</p:attrName>
                                        </p:attrNameLst>
                                      </p:cBhvr>
                                      <p:to>
                                        <p:strVal val="visible"/>
                                      </p:to>
                                    </p:set>
                                    <p:animEffect transition="in" filter="wipe(up)">
                                      <p:cBhvr>
                                        <p:cTn id="11" dur="1000"/>
                                        <p:tgtEl>
                                          <p:spTgt spid="290955"/>
                                        </p:tgtEl>
                                      </p:cBhvr>
                                    </p:animEffect>
                                  </p:childTnLst>
                                </p:cTn>
                              </p:par>
                            </p:childTnLst>
                          </p:cTn>
                        </p:par>
                        <p:par>
                          <p:cTn id="12" fill="hold" nodeType="afterGroup">
                            <p:stCondLst>
                              <p:cond delay="4000"/>
                            </p:stCondLst>
                            <p:childTnLst>
                              <p:par>
                                <p:cTn id="13" presetID="18" presetClass="entr" presetSubtype="6" fill="hold" nodeType="afterEffect">
                                  <p:stCondLst>
                                    <p:cond delay="0"/>
                                  </p:stCondLst>
                                  <p:childTnLst>
                                    <p:set>
                                      <p:cBhvr>
                                        <p:cTn id="14" dur="1" fill="hold">
                                          <p:stCondLst>
                                            <p:cond delay="0"/>
                                          </p:stCondLst>
                                        </p:cTn>
                                        <p:tgtEl>
                                          <p:spTgt spid="290951"/>
                                        </p:tgtEl>
                                        <p:attrNameLst>
                                          <p:attrName>style.visibility</p:attrName>
                                        </p:attrNameLst>
                                      </p:cBhvr>
                                      <p:to>
                                        <p:strVal val="visible"/>
                                      </p:to>
                                    </p:set>
                                    <p:animEffect transition="in" filter="strips(downRight)">
                                      <p:cBhvr>
                                        <p:cTn id="15" dur="1000"/>
                                        <p:tgtEl>
                                          <p:spTgt spid="290951"/>
                                        </p:tgtEl>
                                      </p:cBhvr>
                                    </p:animEffect>
                                  </p:childTnLst>
                                </p:cTn>
                              </p:par>
                              <p:par>
                                <p:cTn id="16" presetID="18" presetClass="entr" presetSubtype="6" fill="hold" nodeType="withEffect">
                                  <p:stCondLst>
                                    <p:cond delay="0"/>
                                  </p:stCondLst>
                                  <p:childTnLst>
                                    <p:set>
                                      <p:cBhvr>
                                        <p:cTn id="17" dur="1" fill="hold">
                                          <p:stCondLst>
                                            <p:cond delay="0"/>
                                          </p:stCondLst>
                                        </p:cTn>
                                        <p:tgtEl>
                                          <p:spTgt spid="290956"/>
                                        </p:tgtEl>
                                        <p:attrNameLst>
                                          <p:attrName>style.visibility</p:attrName>
                                        </p:attrNameLst>
                                      </p:cBhvr>
                                      <p:to>
                                        <p:strVal val="visible"/>
                                      </p:to>
                                    </p:set>
                                    <p:animEffect transition="in" filter="strips(downRight)">
                                      <p:cBhvr>
                                        <p:cTn id="18" dur="1000"/>
                                        <p:tgtEl>
                                          <p:spTgt spid="290956"/>
                                        </p:tgtEl>
                                      </p:cBhvr>
                                    </p:animEffect>
                                  </p:childTnLst>
                                </p:cTn>
                              </p:par>
                              <p:par>
                                <p:cTn id="19" presetID="18" presetClass="entr" presetSubtype="12" fill="hold" nodeType="withEffect">
                                  <p:stCondLst>
                                    <p:cond delay="0"/>
                                  </p:stCondLst>
                                  <p:childTnLst>
                                    <p:set>
                                      <p:cBhvr>
                                        <p:cTn id="20" dur="1" fill="hold">
                                          <p:stCondLst>
                                            <p:cond delay="0"/>
                                          </p:stCondLst>
                                        </p:cTn>
                                        <p:tgtEl>
                                          <p:spTgt spid="290958"/>
                                        </p:tgtEl>
                                        <p:attrNameLst>
                                          <p:attrName>style.visibility</p:attrName>
                                        </p:attrNameLst>
                                      </p:cBhvr>
                                      <p:to>
                                        <p:strVal val="visible"/>
                                      </p:to>
                                    </p:set>
                                    <p:animEffect transition="in" filter="strips(downLeft)">
                                      <p:cBhvr>
                                        <p:cTn id="21" dur="1000"/>
                                        <p:tgtEl>
                                          <p:spTgt spid="290958"/>
                                        </p:tgtEl>
                                      </p:cBhvr>
                                    </p:animEffect>
                                  </p:childTnLst>
                                </p:cTn>
                              </p:par>
                              <p:par>
                                <p:cTn id="22" presetID="18" presetClass="entr" presetSubtype="12" fill="hold" nodeType="withEffect">
                                  <p:stCondLst>
                                    <p:cond delay="0"/>
                                  </p:stCondLst>
                                  <p:childTnLst>
                                    <p:set>
                                      <p:cBhvr>
                                        <p:cTn id="23" dur="1" fill="hold">
                                          <p:stCondLst>
                                            <p:cond delay="0"/>
                                          </p:stCondLst>
                                        </p:cTn>
                                        <p:tgtEl>
                                          <p:spTgt spid="290949"/>
                                        </p:tgtEl>
                                        <p:attrNameLst>
                                          <p:attrName>style.visibility</p:attrName>
                                        </p:attrNameLst>
                                      </p:cBhvr>
                                      <p:to>
                                        <p:strVal val="visible"/>
                                      </p:to>
                                    </p:set>
                                    <p:animEffect transition="in" filter="strips(downLeft)">
                                      <p:cBhvr>
                                        <p:cTn id="24" dur="1000"/>
                                        <p:tgtEl>
                                          <p:spTgt spid="290949"/>
                                        </p:tgtEl>
                                      </p:cBhvr>
                                    </p:animEffect>
                                  </p:childTnLst>
                                </p:cTn>
                              </p:par>
                            </p:childTnLst>
                          </p:cTn>
                        </p:par>
                        <p:par>
                          <p:cTn id="25" fill="hold" nodeType="afterGroup">
                            <p:stCondLst>
                              <p:cond delay="5000"/>
                            </p:stCondLst>
                            <p:childTnLst>
                              <p:par>
                                <p:cTn id="26" presetID="22" presetClass="entr" presetSubtype="8" fill="hold" grpId="0" nodeType="afterEffect">
                                  <p:stCondLst>
                                    <p:cond delay="0"/>
                                  </p:stCondLst>
                                  <p:childTnLst>
                                    <p:set>
                                      <p:cBhvr>
                                        <p:cTn id="27" dur="1" fill="hold">
                                          <p:stCondLst>
                                            <p:cond delay="0"/>
                                          </p:stCondLst>
                                        </p:cTn>
                                        <p:tgtEl>
                                          <p:spTgt spid="290832"/>
                                        </p:tgtEl>
                                        <p:attrNameLst>
                                          <p:attrName>style.visibility</p:attrName>
                                        </p:attrNameLst>
                                      </p:cBhvr>
                                      <p:to>
                                        <p:strVal val="visible"/>
                                      </p:to>
                                    </p:set>
                                    <p:animEffect transition="in" filter="wipe(left)">
                                      <p:cBhvr>
                                        <p:cTn id="28" dur="1000"/>
                                        <p:tgtEl>
                                          <p:spTgt spid="290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32" grpId="0"/>
      <p:bldP spid="29095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2867" name="Group 3"/>
          <p:cNvGrpSpPr>
            <a:grpSpLocks/>
          </p:cNvGrpSpPr>
          <p:nvPr/>
        </p:nvGrpSpPr>
        <p:grpSpPr bwMode="auto">
          <a:xfrm>
            <a:off x="431801" y="1040607"/>
            <a:ext cx="8229601" cy="4001293"/>
            <a:chOff x="256" y="874"/>
            <a:chExt cx="5243" cy="3166"/>
          </a:xfrm>
        </p:grpSpPr>
        <p:sp>
          <p:nvSpPr>
            <p:cNvPr id="106500"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01" name="Group 5"/>
            <p:cNvGrpSpPr>
              <a:grpSpLocks/>
            </p:cNvGrpSpPr>
            <p:nvPr/>
          </p:nvGrpSpPr>
          <p:grpSpPr bwMode="auto">
            <a:xfrm>
              <a:off x="1814" y="874"/>
              <a:ext cx="1653" cy="874"/>
              <a:chOff x="2134" y="874"/>
              <a:chExt cx="1653" cy="874"/>
            </a:xfrm>
          </p:grpSpPr>
          <p:sp>
            <p:nvSpPr>
              <p:cNvPr id="106525"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6" name="Text Box 7"/>
              <p:cNvSpPr txBox="1">
                <a:spLocks noChangeArrowheads="1"/>
              </p:cNvSpPr>
              <p:nvPr/>
            </p:nvSpPr>
            <p:spPr bwMode="auto">
              <a:xfrm>
                <a:off x="2155" y="1052"/>
                <a:ext cx="1611"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b="1">
                    <a:solidFill>
                      <a:schemeClr val="bg1"/>
                    </a:solidFill>
                    <a:latin typeface="Arial" pitchFamily="34" charset="0"/>
                    <a:ea typeface="MS PGothic" pitchFamily="34" charset="-128"/>
                  </a:rPr>
                  <a:t>Courteous, but Limited Passenger Service</a:t>
                </a:r>
              </a:p>
            </p:txBody>
          </p:sp>
        </p:grpSp>
        <p:grpSp>
          <p:nvGrpSpPr>
            <p:cNvPr id="106502" name="Group 8"/>
            <p:cNvGrpSpPr>
              <a:grpSpLocks/>
            </p:cNvGrpSpPr>
            <p:nvPr/>
          </p:nvGrpSpPr>
          <p:grpSpPr bwMode="auto">
            <a:xfrm>
              <a:off x="1870" y="3166"/>
              <a:ext cx="1653" cy="874"/>
              <a:chOff x="2134" y="3086"/>
              <a:chExt cx="1653" cy="874"/>
            </a:xfrm>
          </p:grpSpPr>
          <p:sp>
            <p:nvSpPr>
              <p:cNvPr id="106523"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4" name="Text Box 10"/>
              <p:cNvSpPr txBox="1">
                <a:spLocks noChangeArrowheads="1"/>
              </p:cNvSpPr>
              <p:nvPr/>
            </p:nvSpPr>
            <p:spPr bwMode="auto">
              <a:xfrm>
                <a:off x="2208" y="3325"/>
                <a:ext cx="1504"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Standardized Fleet of Boeing 737 Aircraft</a:t>
                </a:r>
              </a:p>
            </p:txBody>
          </p:sp>
        </p:grpSp>
        <p:sp>
          <p:nvSpPr>
            <p:cNvPr id="106503"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6504"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05"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6506"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6507" name="Group 15"/>
            <p:cNvGrpSpPr>
              <a:grpSpLocks/>
            </p:cNvGrpSpPr>
            <p:nvPr/>
          </p:nvGrpSpPr>
          <p:grpSpPr bwMode="auto">
            <a:xfrm>
              <a:off x="256" y="1529"/>
              <a:ext cx="5243" cy="2110"/>
              <a:chOff x="256" y="1529"/>
              <a:chExt cx="5243" cy="2110"/>
            </a:xfrm>
          </p:grpSpPr>
          <p:grpSp>
            <p:nvGrpSpPr>
              <p:cNvPr id="106509" name="Group 16"/>
              <p:cNvGrpSpPr>
                <a:grpSpLocks/>
              </p:cNvGrpSpPr>
              <p:nvPr/>
            </p:nvGrpSpPr>
            <p:grpSpPr bwMode="auto">
              <a:xfrm>
                <a:off x="256" y="1529"/>
                <a:ext cx="1238" cy="926"/>
                <a:chOff x="256" y="1594"/>
                <a:chExt cx="1238" cy="926"/>
              </a:xfrm>
            </p:grpSpPr>
            <p:sp>
              <p:nvSpPr>
                <p:cNvPr id="106521"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2" name="Text Box 18"/>
                <p:cNvSpPr txBox="1">
                  <a:spLocks noChangeArrowheads="1"/>
                </p:cNvSpPr>
                <p:nvPr/>
              </p:nvSpPr>
              <p:spPr bwMode="auto">
                <a:xfrm>
                  <a:off x="256" y="1832"/>
                  <a:ext cx="123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Lean, Productive Employees</a:t>
                  </a:r>
                </a:p>
              </p:txBody>
            </p:sp>
          </p:grpSp>
          <p:grpSp>
            <p:nvGrpSpPr>
              <p:cNvPr id="106510" name="Group 19"/>
              <p:cNvGrpSpPr>
                <a:grpSpLocks/>
              </p:cNvGrpSpPr>
              <p:nvPr/>
            </p:nvGrpSpPr>
            <p:grpSpPr bwMode="auto">
              <a:xfrm>
                <a:off x="3555" y="1533"/>
                <a:ext cx="1944" cy="919"/>
                <a:chOff x="3763" y="1658"/>
                <a:chExt cx="1944" cy="919"/>
              </a:xfrm>
            </p:grpSpPr>
            <p:sp>
              <p:nvSpPr>
                <p:cNvPr id="106519"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20" name="Text Box 21"/>
                <p:cNvSpPr txBox="1">
                  <a:spLocks noChangeArrowheads="1"/>
                </p:cNvSpPr>
                <p:nvPr/>
              </p:nvSpPr>
              <p:spPr bwMode="auto">
                <a:xfrm>
                  <a:off x="3823" y="1880"/>
                  <a:ext cx="182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Short Haul, Point-to-Point Routes, Often to Secondary Airports</a:t>
                  </a:r>
                </a:p>
              </p:txBody>
            </p:sp>
          </p:grpSp>
          <p:grpSp>
            <p:nvGrpSpPr>
              <p:cNvPr id="106511" name="Group 22"/>
              <p:cNvGrpSpPr>
                <a:grpSpLocks/>
              </p:cNvGrpSpPr>
              <p:nvPr/>
            </p:nvGrpSpPr>
            <p:grpSpPr bwMode="auto">
              <a:xfrm>
                <a:off x="315" y="2816"/>
                <a:ext cx="1120" cy="823"/>
                <a:chOff x="267" y="2726"/>
                <a:chExt cx="1120" cy="823"/>
              </a:xfrm>
            </p:grpSpPr>
            <p:sp>
              <p:nvSpPr>
                <p:cNvPr id="106517"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8" name="Text Box 24"/>
                <p:cNvSpPr txBox="1">
                  <a:spLocks noChangeArrowheads="1"/>
                </p:cNvSpPr>
                <p:nvPr/>
              </p:nvSpPr>
              <p:spPr bwMode="auto">
                <a:xfrm>
                  <a:off x="368" y="2952"/>
                  <a:ext cx="918" cy="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High Aircraft Utilization</a:t>
                  </a:r>
                </a:p>
              </p:txBody>
            </p:sp>
          </p:grpSp>
          <p:grpSp>
            <p:nvGrpSpPr>
              <p:cNvPr id="106512" name="Group 25"/>
              <p:cNvGrpSpPr>
                <a:grpSpLocks/>
              </p:cNvGrpSpPr>
              <p:nvPr/>
            </p:nvGrpSpPr>
            <p:grpSpPr bwMode="auto">
              <a:xfrm>
                <a:off x="3841" y="2832"/>
                <a:ext cx="1373" cy="792"/>
                <a:chOff x="4054" y="2777"/>
                <a:chExt cx="1373" cy="792"/>
              </a:xfrm>
            </p:grpSpPr>
            <p:sp>
              <p:nvSpPr>
                <p:cNvPr id="106515"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6516" name="Text Box 27"/>
                <p:cNvSpPr txBox="1">
                  <a:spLocks noChangeArrowheads="1"/>
                </p:cNvSpPr>
                <p:nvPr/>
              </p:nvSpPr>
              <p:spPr bwMode="auto">
                <a:xfrm>
                  <a:off x="4095" y="2977"/>
                  <a:ext cx="129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600" b="1">
                      <a:solidFill>
                        <a:schemeClr val="bg1"/>
                      </a:solidFill>
                      <a:latin typeface="Arial" pitchFamily="34" charset="0"/>
                      <a:ea typeface="MS PGothic" pitchFamily="34" charset="-128"/>
                    </a:rPr>
                    <a:t>Frequent, Reliable Schedules</a:t>
                  </a:r>
                </a:p>
              </p:txBody>
            </p:sp>
          </p:grpSp>
          <p:sp>
            <p:nvSpPr>
              <p:cNvPr id="106513"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6514"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6508"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92895"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
        <p:nvSpPr>
          <p:cNvPr id="33" name="Rectangle 31"/>
          <p:cNvSpPr>
            <a:spLocks noGrp="1" noChangeArrowheads="1"/>
          </p:cNvSpPr>
          <p:nvPr>
            <p:ph type="title"/>
          </p:nvPr>
        </p:nvSpPr>
        <p:spPr>
          <a:xfrm>
            <a:off x="729318" y="411892"/>
            <a:ext cx="7543800" cy="68580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1000"/>
                                  </p:stCondLst>
                                  <p:childTnLst>
                                    <p:set>
                                      <p:cBhvr>
                                        <p:cTn id="6" dur="1" fill="hold">
                                          <p:stCondLst>
                                            <p:cond delay="0"/>
                                          </p:stCondLst>
                                        </p:cTn>
                                        <p:tgtEl>
                                          <p:spTgt spid="292867"/>
                                        </p:tgtEl>
                                        <p:attrNameLst>
                                          <p:attrName>style.visibility</p:attrName>
                                        </p:attrNameLst>
                                      </p:cBhvr>
                                      <p:to>
                                        <p:strVal val="visible"/>
                                      </p:to>
                                    </p:set>
                                    <p:animEffect transition="in" filter="circle(in)">
                                      <p:cBhvr>
                                        <p:cTn id="7" dur="1000"/>
                                        <p:tgtEl>
                                          <p:spTgt spid="292867"/>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92895"/>
                                        </p:tgtEl>
                                        <p:attrNameLst>
                                          <p:attrName>style.visibility</p:attrName>
                                        </p:attrNameLst>
                                      </p:cBhvr>
                                      <p:to>
                                        <p:strVal val="visible"/>
                                      </p:to>
                                    </p:set>
                                    <p:animEffect transition="in" filter="wipe(left)">
                                      <p:cBhvr>
                                        <p:cTn id="11" dur="1000"/>
                                        <p:tgtEl>
                                          <p:spTgt spid="292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9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95" name="Rectangle 31"/>
          <p:cNvSpPr>
            <a:spLocks noGrp="1" noChangeArrowheads="1"/>
          </p:cNvSpPr>
          <p:nvPr>
            <p:ph type="title"/>
          </p:nvPr>
        </p:nvSpPr>
        <p:spPr>
          <a:xfrm>
            <a:off x="673100" y="116681"/>
            <a:ext cx="7772400" cy="85725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108546" name="Group 32"/>
          <p:cNvGrpSpPr>
            <a:grpSpLocks/>
          </p:cNvGrpSpPr>
          <p:nvPr/>
        </p:nvGrpSpPr>
        <p:grpSpPr bwMode="auto">
          <a:xfrm>
            <a:off x="431801" y="1040607"/>
            <a:ext cx="8323263" cy="3815953"/>
            <a:chOff x="256" y="874"/>
            <a:chExt cx="5243" cy="3205"/>
          </a:xfrm>
        </p:grpSpPr>
        <p:sp>
          <p:nvSpPr>
            <p:cNvPr id="108551" name="Freeform 33"/>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8552" name="Group 34"/>
            <p:cNvGrpSpPr>
              <a:grpSpLocks/>
            </p:cNvGrpSpPr>
            <p:nvPr/>
          </p:nvGrpSpPr>
          <p:grpSpPr bwMode="auto">
            <a:xfrm>
              <a:off x="1814" y="874"/>
              <a:ext cx="1653" cy="922"/>
              <a:chOff x="2134" y="874"/>
              <a:chExt cx="1653" cy="922"/>
            </a:xfrm>
          </p:grpSpPr>
          <p:sp>
            <p:nvSpPr>
              <p:cNvPr id="108576" name="Oval 35"/>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8577" name="Text Box 36"/>
              <p:cNvSpPr txBox="1">
                <a:spLocks noChangeArrowheads="1"/>
              </p:cNvSpPr>
              <p:nvPr/>
            </p:nvSpPr>
            <p:spPr bwMode="auto">
              <a:xfrm>
                <a:off x="2155" y="1052"/>
                <a:ext cx="161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Courteous, but Limited Passenger Service</a:t>
                </a:r>
              </a:p>
            </p:txBody>
          </p:sp>
        </p:grpSp>
        <p:grpSp>
          <p:nvGrpSpPr>
            <p:cNvPr id="108553" name="Group 37"/>
            <p:cNvGrpSpPr>
              <a:grpSpLocks/>
            </p:cNvGrpSpPr>
            <p:nvPr/>
          </p:nvGrpSpPr>
          <p:grpSpPr bwMode="auto">
            <a:xfrm>
              <a:off x="1870" y="3166"/>
              <a:ext cx="1653" cy="913"/>
              <a:chOff x="2134" y="3086"/>
              <a:chExt cx="1653" cy="913"/>
            </a:xfrm>
          </p:grpSpPr>
          <p:sp>
            <p:nvSpPr>
              <p:cNvPr id="108574" name="Oval 38"/>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8575" name="Text Box 39"/>
              <p:cNvSpPr txBox="1">
                <a:spLocks noChangeArrowheads="1"/>
              </p:cNvSpPr>
              <p:nvPr/>
            </p:nvSpPr>
            <p:spPr bwMode="auto">
              <a:xfrm>
                <a:off x="2208" y="3255"/>
                <a:ext cx="1504"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Standardized Fleet of Boeing 737 Aircraft</a:t>
                </a:r>
              </a:p>
            </p:txBody>
          </p:sp>
        </p:grpSp>
        <p:sp>
          <p:nvSpPr>
            <p:cNvPr id="108554" name="Text Box 40"/>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08555" name="Line 41"/>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56" name="Freeform 42"/>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8557" name="Line 43"/>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08558" name="Group 44"/>
            <p:cNvGrpSpPr>
              <a:grpSpLocks/>
            </p:cNvGrpSpPr>
            <p:nvPr/>
          </p:nvGrpSpPr>
          <p:grpSpPr bwMode="auto">
            <a:xfrm>
              <a:off x="256" y="1529"/>
              <a:ext cx="5243" cy="2167"/>
              <a:chOff x="256" y="1529"/>
              <a:chExt cx="5243" cy="2167"/>
            </a:xfrm>
          </p:grpSpPr>
          <p:grpSp>
            <p:nvGrpSpPr>
              <p:cNvPr id="108560" name="Group 45"/>
              <p:cNvGrpSpPr>
                <a:grpSpLocks/>
              </p:cNvGrpSpPr>
              <p:nvPr/>
            </p:nvGrpSpPr>
            <p:grpSpPr bwMode="auto">
              <a:xfrm>
                <a:off x="256" y="1529"/>
                <a:ext cx="1238" cy="932"/>
                <a:chOff x="256" y="1594"/>
                <a:chExt cx="1238" cy="932"/>
              </a:xfrm>
            </p:grpSpPr>
            <p:sp>
              <p:nvSpPr>
                <p:cNvPr id="108572" name="Oval 46"/>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8573" name="Text Box 47"/>
                <p:cNvSpPr txBox="1">
                  <a:spLocks noChangeArrowheads="1"/>
                </p:cNvSpPr>
                <p:nvPr/>
              </p:nvSpPr>
              <p:spPr bwMode="auto">
                <a:xfrm>
                  <a:off x="256" y="1782"/>
                  <a:ext cx="123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Lean, Productive Employees</a:t>
                  </a:r>
                </a:p>
              </p:txBody>
            </p:sp>
          </p:grpSp>
          <p:grpSp>
            <p:nvGrpSpPr>
              <p:cNvPr id="108561" name="Group 48"/>
              <p:cNvGrpSpPr>
                <a:grpSpLocks/>
              </p:cNvGrpSpPr>
              <p:nvPr/>
            </p:nvGrpSpPr>
            <p:grpSpPr bwMode="auto">
              <a:xfrm>
                <a:off x="3555" y="1533"/>
                <a:ext cx="1944" cy="936"/>
                <a:chOff x="3763" y="1658"/>
                <a:chExt cx="1944" cy="936"/>
              </a:xfrm>
            </p:grpSpPr>
            <p:sp>
              <p:nvSpPr>
                <p:cNvPr id="108570" name="Oval 49"/>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8571" name="Text Box 50"/>
                <p:cNvSpPr txBox="1">
                  <a:spLocks noChangeArrowheads="1"/>
                </p:cNvSpPr>
                <p:nvPr/>
              </p:nvSpPr>
              <p:spPr bwMode="auto">
                <a:xfrm>
                  <a:off x="3823" y="1850"/>
                  <a:ext cx="1825"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Short Haul, Point-to-Point Routes, Often to Secondary Airports</a:t>
                  </a:r>
                </a:p>
              </p:txBody>
            </p:sp>
          </p:grpSp>
          <p:grpSp>
            <p:nvGrpSpPr>
              <p:cNvPr id="108562" name="Group 51"/>
              <p:cNvGrpSpPr>
                <a:grpSpLocks/>
              </p:cNvGrpSpPr>
              <p:nvPr/>
            </p:nvGrpSpPr>
            <p:grpSpPr bwMode="auto">
              <a:xfrm>
                <a:off x="315" y="2816"/>
                <a:ext cx="1120" cy="880"/>
                <a:chOff x="267" y="2726"/>
                <a:chExt cx="1120" cy="880"/>
              </a:xfrm>
            </p:grpSpPr>
            <p:sp>
              <p:nvSpPr>
                <p:cNvPr id="108568" name="Oval 52"/>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8569" name="Text Box 53"/>
                <p:cNvSpPr txBox="1">
                  <a:spLocks noChangeArrowheads="1"/>
                </p:cNvSpPr>
                <p:nvPr/>
              </p:nvSpPr>
              <p:spPr bwMode="auto">
                <a:xfrm>
                  <a:off x="368" y="2862"/>
                  <a:ext cx="91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High Aircraft Utilization</a:t>
                  </a:r>
                </a:p>
              </p:txBody>
            </p:sp>
          </p:grpSp>
          <p:grpSp>
            <p:nvGrpSpPr>
              <p:cNvPr id="108563" name="Group 54"/>
              <p:cNvGrpSpPr>
                <a:grpSpLocks/>
              </p:cNvGrpSpPr>
              <p:nvPr/>
            </p:nvGrpSpPr>
            <p:grpSpPr bwMode="auto">
              <a:xfrm>
                <a:off x="3841" y="2832"/>
                <a:ext cx="1373" cy="864"/>
                <a:chOff x="4054" y="2777"/>
                <a:chExt cx="1373" cy="864"/>
              </a:xfrm>
            </p:grpSpPr>
            <p:sp>
              <p:nvSpPr>
                <p:cNvPr id="108566" name="Oval 55"/>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8567" name="Text Box 56"/>
                <p:cNvSpPr txBox="1">
                  <a:spLocks noChangeArrowheads="1"/>
                </p:cNvSpPr>
                <p:nvPr/>
              </p:nvSpPr>
              <p:spPr bwMode="auto">
                <a:xfrm>
                  <a:off x="4095" y="2897"/>
                  <a:ext cx="129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Frequent, Reliable Schedules</a:t>
                  </a:r>
                </a:p>
              </p:txBody>
            </p:sp>
          </p:grpSp>
          <p:sp>
            <p:nvSpPr>
              <p:cNvPr id="108564" name="Line 57"/>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8565" name="Line 58"/>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9" name="Freeform 59"/>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08547" name="Group 61"/>
          <p:cNvGrpSpPr>
            <a:grpSpLocks/>
          </p:cNvGrpSpPr>
          <p:nvPr/>
        </p:nvGrpSpPr>
        <p:grpSpPr bwMode="auto">
          <a:xfrm>
            <a:off x="2570164" y="2085975"/>
            <a:ext cx="3238500" cy="1999060"/>
            <a:chOff x="1651" y="1752"/>
            <a:chExt cx="2040" cy="1679"/>
          </a:xfrm>
        </p:grpSpPr>
        <p:sp>
          <p:nvSpPr>
            <p:cNvPr id="108549" name="AutoShape 62"/>
            <p:cNvSpPr>
              <a:spLocks noChangeArrowheads="1"/>
            </p:cNvSpPr>
            <p:nvPr/>
          </p:nvSpPr>
          <p:spPr bwMode="auto">
            <a:xfrm>
              <a:off x="2424" y="1752"/>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08550" name="Text Box 63"/>
            <p:cNvSpPr txBox="1">
              <a:spLocks noChangeArrowheads="1"/>
            </p:cNvSpPr>
            <p:nvPr/>
          </p:nvSpPr>
          <p:spPr bwMode="auto">
            <a:xfrm>
              <a:off x="1651" y="2052"/>
              <a:ext cx="2040" cy="1379"/>
            </a:xfrm>
            <a:prstGeom prst="rect">
              <a:avLst/>
            </a:prstGeom>
            <a:solidFill>
              <a:srgbClr val="255898"/>
            </a:solidFill>
            <a:ln w="9525">
              <a:solidFill>
                <a:schemeClr val="tx1"/>
              </a:solidFill>
              <a:miter lim="800000"/>
              <a:headEnd/>
              <a:tailEnd/>
            </a:ln>
          </p:spPr>
          <p:txBody>
            <a:bodyPr wrap="none"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Automated ticketing machines</a:t>
              </a:r>
            </a:p>
            <a:p>
              <a:pPr algn="ctr">
                <a:lnSpc>
                  <a:spcPct val="90000"/>
                </a:lnSpc>
                <a:spcBef>
                  <a:spcPct val="40000"/>
                </a:spcBef>
              </a:pPr>
              <a:r>
                <a:rPr lang="en-AU" altLang="en-US" b="1">
                  <a:solidFill>
                    <a:srgbClr val="FFFFFF"/>
                  </a:solidFill>
                </a:rPr>
                <a:t>No seat assignments</a:t>
              </a:r>
            </a:p>
            <a:p>
              <a:pPr algn="ctr">
                <a:lnSpc>
                  <a:spcPct val="90000"/>
                </a:lnSpc>
                <a:spcBef>
                  <a:spcPct val="40000"/>
                </a:spcBef>
              </a:pPr>
              <a:r>
                <a:rPr lang="en-AU" altLang="en-US" b="1">
                  <a:solidFill>
                    <a:srgbClr val="FFFFFF"/>
                  </a:solidFill>
                </a:rPr>
                <a:t>No baggage transfers</a:t>
              </a:r>
            </a:p>
            <a:p>
              <a:pPr algn="ctr">
                <a:lnSpc>
                  <a:spcPct val="90000"/>
                </a:lnSpc>
                <a:spcBef>
                  <a:spcPct val="40000"/>
                </a:spcBef>
              </a:pPr>
              <a:r>
                <a:rPr lang="en-AU" altLang="en-US" b="1">
                  <a:solidFill>
                    <a:srgbClr val="FFFFFF"/>
                  </a:solidFill>
                </a:rPr>
                <a:t>No meals (peanuts)</a:t>
              </a:r>
            </a:p>
          </p:txBody>
        </p:sp>
      </p:grpSp>
      <p:sp>
        <p:nvSpPr>
          <p:cNvPr id="108548"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Tree>
  </p:cSld>
  <p:clrMapOvr>
    <a:masterClrMapping/>
  </p:clrMapOvr>
  <p:transition>
    <p:wipe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673100" y="116681"/>
            <a:ext cx="7772400" cy="85725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110594" name="Group 3"/>
          <p:cNvGrpSpPr>
            <a:grpSpLocks/>
          </p:cNvGrpSpPr>
          <p:nvPr/>
        </p:nvGrpSpPr>
        <p:grpSpPr bwMode="auto">
          <a:xfrm>
            <a:off x="431801" y="1040607"/>
            <a:ext cx="8323263" cy="3815953"/>
            <a:chOff x="256" y="874"/>
            <a:chExt cx="5243" cy="3205"/>
          </a:xfrm>
        </p:grpSpPr>
        <p:sp>
          <p:nvSpPr>
            <p:cNvPr id="110599"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0600" name="Group 5"/>
            <p:cNvGrpSpPr>
              <a:grpSpLocks/>
            </p:cNvGrpSpPr>
            <p:nvPr/>
          </p:nvGrpSpPr>
          <p:grpSpPr bwMode="auto">
            <a:xfrm>
              <a:off x="1814" y="874"/>
              <a:ext cx="1653" cy="922"/>
              <a:chOff x="2134" y="874"/>
              <a:chExt cx="1653" cy="922"/>
            </a:xfrm>
          </p:grpSpPr>
          <p:sp>
            <p:nvSpPr>
              <p:cNvPr id="110624"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0625" name="Text Box 7"/>
              <p:cNvSpPr txBox="1">
                <a:spLocks noChangeArrowheads="1"/>
              </p:cNvSpPr>
              <p:nvPr/>
            </p:nvSpPr>
            <p:spPr bwMode="auto">
              <a:xfrm>
                <a:off x="2155" y="1052"/>
                <a:ext cx="161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Courteous, but Limited Passenger Service</a:t>
                </a:r>
              </a:p>
            </p:txBody>
          </p:sp>
        </p:grpSp>
        <p:grpSp>
          <p:nvGrpSpPr>
            <p:cNvPr id="110601" name="Group 8"/>
            <p:cNvGrpSpPr>
              <a:grpSpLocks/>
            </p:cNvGrpSpPr>
            <p:nvPr/>
          </p:nvGrpSpPr>
          <p:grpSpPr bwMode="auto">
            <a:xfrm>
              <a:off x="1870" y="3166"/>
              <a:ext cx="1653" cy="913"/>
              <a:chOff x="2134" y="3086"/>
              <a:chExt cx="1653" cy="913"/>
            </a:xfrm>
          </p:grpSpPr>
          <p:sp>
            <p:nvSpPr>
              <p:cNvPr id="110622"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0623" name="Text Box 10"/>
              <p:cNvSpPr txBox="1">
                <a:spLocks noChangeArrowheads="1"/>
              </p:cNvSpPr>
              <p:nvPr/>
            </p:nvSpPr>
            <p:spPr bwMode="auto">
              <a:xfrm>
                <a:off x="2208" y="3255"/>
                <a:ext cx="1504"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Standardized Fleet of Boeing 737 Aircraft</a:t>
                </a:r>
              </a:p>
            </p:txBody>
          </p:sp>
        </p:grpSp>
        <p:sp>
          <p:nvSpPr>
            <p:cNvPr id="110602"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10603"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0604"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0605"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10606" name="Group 15"/>
            <p:cNvGrpSpPr>
              <a:grpSpLocks/>
            </p:cNvGrpSpPr>
            <p:nvPr/>
          </p:nvGrpSpPr>
          <p:grpSpPr bwMode="auto">
            <a:xfrm>
              <a:off x="256" y="1529"/>
              <a:ext cx="5243" cy="2167"/>
              <a:chOff x="256" y="1529"/>
              <a:chExt cx="5243" cy="2167"/>
            </a:xfrm>
          </p:grpSpPr>
          <p:grpSp>
            <p:nvGrpSpPr>
              <p:cNvPr id="110608" name="Group 16"/>
              <p:cNvGrpSpPr>
                <a:grpSpLocks/>
              </p:cNvGrpSpPr>
              <p:nvPr/>
            </p:nvGrpSpPr>
            <p:grpSpPr bwMode="auto">
              <a:xfrm>
                <a:off x="256" y="1529"/>
                <a:ext cx="1238" cy="932"/>
                <a:chOff x="256" y="1594"/>
                <a:chExt cx="1238" cy="932"/>
              </a:xfrm>
            </p:grpSpPr>
            <p:sp>
              <p:nvSpPr>
                <p:cNvPr id="110620"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0621" name="Text Box 18"/>
                <p:cNvSpPr txBox="1">
                  <a:spLocks noChangeArrowheads="1"/>
                </p:cNvSpPr>
                <p:nvPr/>
              </p:nvSpPr>
              <p:spPr bwMode="auto">
                <a:xfrm>
                  <a:off x="256" y="1782"/>
                  <a:ext cx="123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Lean, Productive Employees</a:t>
                  </a:r>
                </a:p>
              </p:txBody>
            </p:sp>
          </p:grpSp>
          <p:grpSp>
            <p:nvGrpSpPr>
              <p:cNvPr id="110609" name="Group 19"/>
              <p:cNvGrpSpPr>
                <a:grpSpLocks/>
              </p:cNvGrpSpPr>
              <p:nvPr/>
            </p:nvGrpSpPr>
            <p:grpSpPr bwMode="auto">
              <a:xfrm>
                <a:off x="3555" y="1533"/>
                <a:ext cx="1944" cy="936"/>
                <a:chOff x="3763" y="1658"/>
                <a:chExt cx="1944" cy="936"/>
              </a:xfrm>
            </p:grpSpPr>
            <p:sp>
              <p:nvSpPr>
                <p:cNvPr id="110618"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0619" name="Text Box 21"/>
                <p:cNvSpPr txBox="1">
                  <a:spLocks noChangeArrowheads="1"/>
                </p:cNvSpPr>
                <p:nvPr/>
              </p:nvSpPr>
              <p:spPr bwMode="auto">
                <a:xfrm>
                  <a:off x="3823" y="1850"/>
                  <a:ext cx="1825"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Short Haul, Point-to-Point Routes, Often to Secondary Airports</a:t>
                  </a:r>
                </a:p>
              </p:txBody>
            </p:sp>
          </p:grpSp>
          <p:grpSp>
            <p:nvGrpSpPr>
              <p:cNvPr id="110610" name="Group 22"/>
              <p:cNvGrpSpPr>
                <a:grpSpLocks/>
              </p:cNvGrpSpPr>
              <p:nvPr/>
            </p:nvGrpSpPr>
            <p:grpSpPr bwMode="auto">
              <a:xfrm>
                <a:off x="315" y="2816"/>
                <a:ext cx="1120" cy="880"/>
                <a:chOff x="267" y="2726"/>
                <a:chExt cx="1120" cy="880"/>
              </a:xfrm>
            </p:grpSpPr>
            <p:sp>
              <p:nvSpPr>
                <p:cNvPr id="110616"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0617" name="Text Box 24"/>
                <p:cNvSpPr txBox="1">
                  <a:spLocks noChangeArrowheads="1"/>
                </p:cNvSpPr>
                <p:nvPr/>
              </p:nvSpPr>
              <p:spPr bwMode="auto">
                <a:xfrm>
                  <a:off x="368" y="2862"/>
                  <a:ext cx="91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High Aircraft Utilization</a:t>
                  </a:r>
                </a:p>
              </p:txBody>
            </p:sp>
          </p:grpSp>
          <p:grpSp>
            <p:nvGrpSpPr>
              <p:cNvPr id="110611" name="Group 25"/>
              <p:cNvGrpSpPr>
                <a:grpSpLocks/>
              </p:cNvGrpSpPr>
              <p:nvPr/>
            </p:nvGrpSpPr>
            <p:grpSpPr bwMode="auto">
              <a:xfrm>
                <a:off x="3841" y="2832"/>
                <a:ext cx="1373" cy="864"/>
                <a:chOff x="4054" y="2777"/>
                <a:chExt cx="1373" cy="864"/>
              </a:xfrm>
            </p:grpSpPr>
            <p:sp>
              <p:nvSpPr>
                <p:cNvPr id="110614"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0615" name="Text Box 27"/>
                <p:cNvSpPr txBox="1">
                  <a:spLocks noChangeArrowheads="1"/>
                </p:cNvSpPr>
                <p:nvPr/>
              </p:nvSpPr>
              <p:spPr bwMode="auto">
                <a:xfrm>
                  <a:off x="4095" y="2897"/>
                  <a:ext cx="129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Frequent, Reliable Schedules</a:t>
                  </a:r>
                </a:p>
              </p:txBody>
            </p:sp>
          </p:grpSp>
          <p:sp>
            <p:nvSpPr>
              <p:cNvPr id="110612"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0613"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10607"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10595" name="Group 32"/>
          <p:cNvGrpSpPr>
            <a:grpSpLocks/>
          </p:cNvGrpSpPr>
          <p:nvPr/>
        </p:nvGrpSpPr>
        <p:grpSpPr bwMode="auto">
          <a:xfrm>
            <a:off x="785814" y="1791891"/>
            <a:ext cx="4872037" cy="1531144"/>
            <a:chOff x="495" y="1505"/>
            <a:chExt cx="3069" cy="1286"/>
          </a:xfrm>
        </p:grpSpPr>
        <p:sp>
          <p:nvSpPr>
            <p:cNvPr id="110597" name="AutoShape 33"/>
            <p:cNvSpPr>
              <a:spLocks noChangeArrowheads="1"/>
            </p:cNvSpPr>
            <p:nvPr/>
          </p:nvSpPr>
          <p:spPr bwMode="auto">
            <a:xfrm rot="5400000">
              <a:off x="3144" y="1824"/>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0598" name="Text Box 34"/>
            <p:cNvSpPr txBox="1">
              <a:spLocks noChangeArrowheads="1"/>
            </p:cNvSpPr>
            <p:nvPr/>
          </p:nvSpPr>
          <p:spPr bwMode="auto">
            <a:xfrm>
              <a:off x="495" y="1505"/>
              <a:ext cx="2821" cy="1286"/>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No meals (peanuts)</a:t>
              </a:r>
            </a:p>
            <a:p>
              <a:pPr algn="ctr">
                <a:lnSpc>
                  <a:spcPct val="90000"/>
                </a:lnSpc>
                <a:spcBef>
                  <a:spcPct val="40000"/>
                </a:spcBef>
              </a:pPr>
              <a:r>
                <a:rPr lang="en-AU" altLang="en-US" b="1">
                  <a:solidFill>
                    <a:srgbClr val="FFFFFF"/>
                  </a:solidFill>
                </a:rPr>
                <a:t>Lower gate costs at secondary airports</a:t>
              </a:r>
            </a:p>
            <a:p>
              <a:pPr algn="ctr">
                <a:lnSpc>
                  <a:spcPct val="90000"/>
                </a:lnSpc>
                <a:spcBef>
                  <a:spcPct val="40000"/>
                </a:spcBef>
              </a:pPr>
              <a:r>
                <a:rPr lang="en-AU" altLang="en-US" b="1">
                  <a:solidFill>
                    <a:srgbClr val="FFFFFF"/>
                  </a:solidFill>
                </a:rPr>
                <a:t>High number of flights reduces employee idle time between flights</a:t>
              </a:r>
            </a:p>
          </p:txBody>
        </p:sp>
      </p:grpSp>
      <p:sp>
        <p:nvSpPr>
          <p:cNvPr id="110596"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673100" y="116681"/>
            <a:ext cx="7772400" cy="85725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112642" name="Group 3"/>
          <p:cNvGrpSpPr>
            <a:grpSpLocks/>
          </p:cNvGrpSpPr>
          <p:nvPr/>
        </p:nvGrpSpPr>
        <p:grpSpPr bwMode="auto">
          <a:xfrm>
            <a:off x="431801" y="1040607"/>
            <a:ext cx="8323263" cy="3815953"/>
            <a:chOff x="256" y="874"/>
            <a:chExt cx="5243" cy="3205"/>
          </a:xfrm>
        </p:grpSpPr>
        <p:sp>
          <p:nvSpPr>
            <p:cNvPr id="112647"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2648" name="Group 5"/>
            <p:cNvGrpSpPr>
              <a:grpSpLocks/>
            </p:cNvGrpSpPr>
            <p:nvPr/>
          </p:nvGrpSpPr>
          <p:grpSpPr bwMode="auto">
            <a:xfrm>
              <a:off x="1814" y="874"/>
              <a:ext cx="1653" cy="922"/>
              <a:chOff x="2134" y="874"/>
              <a:chExt cx="1653" cy="922"/>
            </a:xfrm>
          </p:grpSpPr>
          <p:sp>
            <p:nvSpPr>
              <p:cNvPr id="112672"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2673" name="Text Box 7"/>
              <p:cNvSpPr txBox="1">
                <a:spLocks noChangeArrowheads="1"/>
              </p:cNvSpPr>
              <p:nvPr/>
            </p:nvSpPr>
            <p:spPr bwMode="auto">
              <a:xfrm>
                <a:off x="2155" y="1052"/>
                <a:ext cx="161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Courteous, but Limited Passenger Service</a:t>
                </a:r>
              </a:p>
            </p:txBody>
          </p:sp>
        </p:grpSp>
        <p:grpSp>
          <p:nvGrpSpPr>
            <p:cNvPr id="112649" name="Group 8"/>
            <p:cNvGrpSpPr>
              <a:grpSpLocks/>
            </p:cNvGrpSpPr>
            <p:nvPr/>
          </p:nvGrpSpPr>
          <p:grpSpPr bwMode="auto">
            <a:xfrm>
              <a:off x="1870" y="3166"/>
              <a:ext cx="1653" cy="913"/>
              <a:chOff x="2134" y="3086"/>
              <a:chExt cx="1653" cy="913"/>
            </a:xfrm>
          </p:grpSpPr>
          <p:sp>
            <p:nvSpPr>
              <p:cNvPr id="112670"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2671" name="Text Box 10"/>
              <p:cNvSpPr txBox="1">
                <a:spLocks noChangeArrowheads="1"/>
              </p:cNvSpPr>
              <p:nvPr/>
            </p:nvSpPr>
            <p:spPr bwMode="auto">
              <a:xfrm>
                <a:off x="2208" y="3255"/>
                <a:ext cx="1504"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Standardized Fleet of Boeing 737 Aircraft</a:t>
                </a:r>
              </a:p>
            </p:txBody>
          </p:sp>
        </p:grpSp>
        <p:sp>
          <p:nvSpPr>
            <p:cNvPr id="112650"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12651"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52"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653"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12654" name="Group 15"/>
            <p:cNvGrpSpPr>
              <a:grpSpLocks/>
            </p:cNvGrpSpPr>
            <p:nvPr/>
          </p:nvGrpSpPr>
          <p:grpSpPr bwMode="auto">
            <a:xfrm>
              <a:off x="256" y="1529"/>
              <a:ext cx="5243" cy="2167"/>
              <a:chOff x="256" y="1529"/>
              <a:chExt cx="5243" cy="2167"/>
            </a:xfrm>
          </p:grpSpPr>
          <p:grpSp>
            <p:nvGrpSpPr>
              <p:cNvPr id="112656" name="Group 16"/>
              <p:cNvGrpSpPr>
                <a:grpSpLocks/>
              </p:cNvGrpSpPr>
              <p:nvPr/>
            </p:nvGrpSpPr>
            <p:grpSpPr bwMode="auto">
              <a:xfrm>
                <a:off x="256" y="1529"/>
                <a:ext cx="1238" cy="932"/>
                <a:chOff x="256" y="1594"/>
                <a:chExt cx="1238" cy="932"/>
              </a:xfrm>
            </p:grpSpPr>
            <p:sp>
              <p:nvSpPr>
                <p:cNvPr id="112668"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2669" name="Text Box 18"/>
                <p:cNvSpPr txBox="1">
                  <a:spLocks noChangeArrowheads="1"/>
                </p:cNvSpPr>
                <p:nvPr/>
              </p:nvSpPr>
              <p:spPr bwMode="auto">
                <a:xfrm>
                  <a:off x="256" y="1782"/>
                  <a:ext cx="123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Lean, Productive Employees</a:t>
                  </a:r>
                </a:p>
              </p:txBody>
            </p:sp>
          </p:grpSp>
          <p:grpSp>
            <p:nvGrpSpPr>
              <p:cNvPr id="112657" name="Group 19"/>
              <p:cNvGrpSpPr>
                <a:grpSpLocks/>
              </p:cNvGrpSpPr>
              <p:nvPr/>
            </p:nvGrpSpPr>
            <p:grpSpPr bwMode="auto">
              <a:xfrm>
                <a:off x="3555" y="1533"/>
                <a:ext cx="1944" cy="936"/>
                <a:chOff x="3763" y="1658"/>
                <a:chExt cx="1944" cy="936"/>
              </a:xfrm>
            </p:grpSpPr>
            <p:sp>
              <p:nvSpPr>
                <p:cNvPr id="112666"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2667" name="Text Box 21"/>
                <p:cNvSpPr txBox="1">
                  <a:spLocks noChangeArrowheads="1"/>
                </p:cNvSpPr>
                <p:nvPr/>
              </p:nvSpPr>
              <p:spPr bwMode="auto">
                <a:xfrm>
                  <a:off x="3823" y="1850"/>
                  <a:ext cx="1825"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Short Haul, Point-to-Point Routes, Often to Secondary Airports</a:t>
                  </a:r>
                </a:p>
              </p:txBody>
            </p:sp>
          </p:grpSp>
          <p:grpSp>
            <p:nvGrpSpPr>
              <p:cNvPr id="112658" name="Group 22"/>
              <p:cNvGrpSpPr>
                <a:grpSpLocks/>
              </p:cNvGrpSpPr>
              <p:nvPr/>
            </p:nvGrpSpPr>
            <p:grpSpPr bwMode="auto">
              <a:xfrm>
                <a:off x="315" y="2816"/>
                <a:ext cx="1120" cy="880"/>
                <a:chOff x="267" y="2726"/>
                <a:chExt cx="1120" cy="880"/>
              </a:xfrm>
            </p:grpSpPr>
            <p:sp>
              <p:nvSpPr>
                <p:cNvPr id="112664"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2665" name="Text Box 24"/>
                <p:cNvSpPr txBox="1">
                  <a:spLocks noChangeArrowheads="1"/>
                </p:cNvSpPr>
                <p:nvPr/>
              </p:nvSpPr>
              <p:spPr bwMode="auto">
                <a:xfrm>
                  <a:off x="368" y="2862"/>
                  <a:ext cx="91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High Aircraft Utilization</a:t>
                  </a:r>
                </a:p>
              </p:txBody>
            </p:sp>
          </p:grpSp>
          <p:grpSp>
            <p:nvGrpSpPr>
              <p:cNvPr id="112659" name="Group 25"/>
              <p:cNvGrpSpPr>
                <a:grpSpLocks/>
              </p:cNvGrpSpPr>
              <p:nvPr/>
            </p:nvGrpSpPr>
            <p:grpSpPr bwMode="auto">
              <a:xfrm>
                <a:off x="3841" y="2832"/>
                <a:ext cx="1373" cy="864"/>
                <a:chOff x="4054" y="2777"/>
                <a:chExt cx="1373" cy="864"/>
              </a:xfrm>
            </p:grpSpPr>
            <p:sp>
              <p:nvSpPr>
                <p:cNvPr id="112662"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2663" name="Text Box 27"/>
                <p:cNvSpPr txBox="1">
                  <a:spLocks noChangeArrowheads="1"/>
                </p:cNvSpPr>
                <p:nvPr/>
              </p:nvSpPr>
              <p:spPr bwMode="auto">
                <a:xfrm>
                  <a:off x="4095" y="2897"/>
                  <a:ext cx="129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Frequent, Reliable Schedules</a:t>
                  </a:r>
                </a:p>
              </p:txBody>
            </p:sp>
          </p:grpSp>
          <p:sp>
            <p:nvSpPr>
              <p:cNvPr id="112660"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61"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12655"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12643" name="Group 32"/>
          <p:cNvGrpSpPr>
            <a:grpSpLocks/>
          </p:cNvGrpSpPr>
          <p:nvPr/>
        </p:nvGrpSpPr>
        <p:grpSpPr bwMode="auto">
          <a:xfrm>
            <a:off x="1103314" y="2611041"/>
            <a:ext cx="4999037" cy="2888456"/>
            <a:chOff x="695" y="2193"/>
            <a:chExt cx="3149" cy="2426"/>
          </a:xfrm>
        </p:grpSpPr>
        <p:sp>
          <p:nvSpPr>
            <p:cNvPr id="112645" name="AutoShape 33"/>
            <p:cNvSpPr>
              <a:spLocks noChangeArrowheads="1"/>
            </p:cNvSpPr>
            <p:nvPr/>
          </p:nvSpPr>
          <p:spPr bwMode="auto">
            <a:xfrm rot="5400000">
              <a:off x="3424" y="305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2646" name="Text Box 34"/>
            <p:cNvSpPr txBox="1">
              <a:spLocks noChangeArrowheads="1"/>
            </p:cNvSpPr>
            <p:nvPr/>
          </p:nvSpPr>
          <p:spPr bwMode="auto">
            <a:xfrm>
              <a:off x="695" y="2193"/>
              <a:ext cx="2821" cy="2426"/>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High number of flights reduces employee idle time between flights</a:t>
              </a:r>
            </a:p>
            <a:p>
              <a:pPr algn="ctr">
                <a:lnSpc>
                  <a:spcPct val="90000"/>
                </a:lnSpc>
                <a:spcBef>
                  <a:spcPct val="40000"/>
                </a:spcBef>
              </a:pPr>
              <a:r>
                <a:rPr lang="en-AU" altLang="en-US" b="1">
                  <a:solidFill>
                    <a:srgbClr val="FFFFFF"/>
                  </a:solidFill>
                </a:rPr>
                <a:t>Saturate a city with flights, lowering administrative costs (advertising, HR, etc.) per passenger for that city</a:t>
              </a:r>
            </a:p>
            <a:p>
              <a:pPr algn="ctr">
                <a:lnSpc>
                  <a:spcPct val="90000"/>
                </a:lnSpc>
                <a:spcBef>
                  <a:spcPct val="40000"/>
                </a:spcBef>
              </a:pPr>
              <a:r>
                <a:rPr lang="en-AU" altLang="en-US" b="1">
                  <a:solidFill>
                    <a:srgbClr val="FFFFFF"/>
                  </a:solidFill>
                </a:rPr>
                <a:t>Pilot training required on only one type of aircraft</a:t>
              </a:r>
            </a:p>
            <a:p>
              <a:pPr algn="ctr">
                <a:lnSpc>
                  <a:spcPct val="90000"/>
                </a:lnSpc>
                <a:spcBef>
                  <a:spcPct val="40000"/>
                </a:spcBef>
              </a:pPr>
              <a:r>
                <a:rPr lang="en-AU" altLang="en-US" b="1">
                  <a:solidFill>
                    <a:srgbClr val="FFFFFF"/>
                  </a:solidFill>
                </a:rPr>
                <a:t>Reduced maintenance inventory required because of only one type of aircraft</a:t>
              </a:r>
            </a:p>
          </p:txBody>
        </p:sp>
      </p:grpSp>
      <p:sp>
        <p:nvSpPr>
          <p:cNvPr id="112644"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a:xfrm>
            <a:off x="673100" y="116681"/>
            <a:ext cx="7772400" cy="85725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114690" name="Group 3"/>
          <p:cNvGrpSpPr>
            <a:grpSpLocks/>
          </p:cNvGrpSpPr>
          <p:nvPr/>
        </p:nvGrpSpPr>
        <p:grpSpPr bwMode="auto">
          <a:xfrm>
            <a:off x="431801" y="1040607"/>
            <a:ext cx="8323263" cy="3815953"/>
            <a:chOff x="256" y="874"/>
            <a:chExt cx="5243" cy="3205"/>
          </a:xfrm>
        </p:grpSpPr>
        <p:sp>
          <p:nvSpPr>
            <p:cNvPr id="114695"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4696" name="Group 5"/>
            <p:cNvGrpSpPr>
              <a:grpSpLocks/>
            </p:cNvGrpSpPr>
            <p:nvPr/>
          </p:nvGrpSpPr>
          <p:grpSpPr bwMode="auto">
            <a:xfrm>
              <a:off x="1814" y="874"/>
              <a:ext cx="1653" cy="922"/>
              <a:chOff x="2134" y="874"/>
              <a:chExt cx="1653" cy="922"/>
            </a:xfrm>
          </p:grpSpPr>
          <p:sp>
            <p:nvSpPr>
              <p:cNvPr id="114720"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4721" name="Text Box 7"/>
              <p:cNvSpPr txBox="1">
                <a:spLocks noChangeArrowheads="1"/>
              </p:cNvSpPr>
              <p:nvPr/>
            </p:nvSpPr>
            <p:spPr bwMode="auto">
              <a:xfrm>
                <a:off x="2155" y="1052"/>
                <a:ext cx="161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Courteous, but Limited Passenger Service</a:t>
                </a:r>
              </a:p>
            </p:txBody>
          </p:sp>
        </p:grpSp>
        <p:grpSp>
          <p:nvGrpSpPr>
            <p:cNvPr id="114697" name="Group 8"/>
            <p:cNvGrpSpPr>
              <a:grpSpLocks/>
            </p:cNvGrpSpPr>
            <p:nvPr/>
          </p:nvGrpSpPr>
          <p:grpSpPr bwMode="auto">
            <a:xfrm>
              <a:off x="1870" y="3166"/>
              <a:ext cx="1653" cy="913"/>
              <a:chOff x="2134" y="3086"/>
              <a:chExt cx="1653" cy="913"/>
            </a:xfrm>
          </p:grpSpPr>
          <p:sp>
            <p:nvSpPr>
              <p:cNvPr id="114718"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4719" name="Text Box 10"/>
              <p:cNvSpPr txBox="1">
                <a:spLocks noChangeArrowheads="1"/>
              </p:cNvSpPr>
              <p:nvPr/>
            </p:nvSpPr>
            <p:spPr bwMode="auto">
              <a:xfrm>
                <a:off x="2208" y="3255"/>
                <a:ext cx="1504"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Standardized Fleet of Boeing 737 Aircraft</a:t>
                </a:r>
              </a:p>
            </p:txBody>
          </p:sp>
        </p:grpSp>
        <p:sp>
          <p:nvSpPr>
            <p:cNvPr id="114698"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14699"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4700"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4701"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14702" name="Group 15"/>
            <p:cNvGrpSpPr>
              <a:grpSpLocks/>
            </p:cNvGrpSpPr>
            <p:nvPr/>
          </p:nvGrpSpPr>
          <p:grpSpPr bwMode="auto">
            <a:xfrm>
              <a:off x="256" y="1529"/>
              <a:ext cx="5243" cy="2167"/>
              <a:chOff x="256" y="1529"/>
              <a:chExt cx="5243" cy="2167"/>
            </a:xfrm>
          </p:grpSpPr>
          <p:grpSp>
            <p:nvGrpSpPr>
              <p:cNvPr id="114704" name="Group 16"/>
              <p:cNvGrpSpPr>
                <a:grpSpLocks/>
              </p:cNvGrpSpPr>
              <p:nvPr/>
            </p:nvGrpSpPr>
            <p:grpSpPr bwMode="auto">
              <a:xfrm>
                <a:off x="256" y="1529"/>
                <a:ext cx="1238" cy="932"/>
                <a:chOff x="256" y="1594"/>
                <a:chExt cx="1238" cy="932"/>
              </a:xfrm>
            </p:grpSpPr>
            <p:sp>
              <p:nvSpPr>
                <p:cNvPr id="114716"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4717" name="Text Box 18"/>
                <p:cNvSpPr txBox="1">
                  <a:spLocks noChangeArrowheads="1"/>
                </p:cNvSpPr>
                <p:nvPr/>
              </p:nvSpPr>
              <p:spPr bwMode="auto">
                <a:xfrm>
                  <a:off x="256" y="1782"/>
                  <a:ext cx="123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Lean, Productive Employees</a:t>
                  </a:r>
                </a:p>
              </p:txBody>
            </p:sp>
          </p:grpSp>
          <p:grpSp>
            <p:nvGrpSpPr>
              <p:cNvPr id="114705" name="Group 19"/>
              <p:cNvGrpSpPr>
                <a:grpSpLocks/>
              </p:cNvGrpSpPr>
              <p:nvPr/>
            </p:nvGrpSpPr>
            <p:grpSpPr bwMode="auto">
              <a:xfrm>
                <a:off x="3555" y="1533"/>
                <a:ext cx="1944" cy="936"/>
                <a:chOff x="3763" y="1658"/>
                <a:chExt cx="1944" cy="936"/>
              </a:xfrm>
            </p:grpSpPr>
            <p:sp>
              <p:nvSpPr>
                <p:cNvPr id="114714"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4715" name="Text Box 21"/>
                <p:cNvSpPr txBox="1">
                  <a:spLocks noChangeArrowheads="1"/>
                </p:cNvSpPr>
                <p:nvPr/>
              </p:nvSpPr>
              <p:spPr bwMode="auto">
                <a:xfrm>
                  <a:off x="3823" y="1850"/>
                  <a:ext cx="1825"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Short Haul, Point-to-Point Routes, Often to Secondary Airports</a:t>
                  </a:r>
                </a:p>
              </p:txBody>
            </p:sp>
          </p:grpSp>
          <p:grpSp>
            <p:nvGrpSpPr>
              <p:cNvPr id="114706" name="Group 22"/>
              <p:cNvGrpSpPr>
                <a:grpSpLocks/>
              </p:cNvGrpSpPr>
              <p:nvPr/>
            </p:nvGrpSpPr>
            <p:grpSpPr bwMode="auto">
              <a:xfrm>
                <a:off x="315" y="2816"/>
                <a:ext cx="1120" cy="880"/>
                <a:chOff x="267" y="2726"/>
                <a:chExt cx="1120" cy="880"/>
              </a:xfrm>
            </p:grpSpPr>
            <p:sp>
              <p:nvSpPr>
                <p:cNvPr id="114712"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4713" name="Text Box 24"/>
                <p:cNvSpPr txBox="1">
                  <a:spLocks noChangeArrowheads="1"/>
                </p:cNvSpPr>
                <p:nvPr/>
              </p:nvSpPr>
              <p:spPr bwMode="auto">
                <a:xfrm>
                  <a:off x="368" y="2862"/>
                  <a:ext cx="91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High Aircraft Utilization</a:t>
                  </a:r>
                </a:p>
              </p:txBody>
            </p:sp>
          </p:grpSp>
          <p:grpSp>
            <p:nvGrpSpPr>
              <p:cNvPr id="114707" name="Group 25"/>
              <p:cNvGrpSpPr>
                <a:grpSpLocks/>
              </p:cNvGrpSpPr>
              <p:nvPr/>
            </p:nvGrpSpPr>
            <p:grpSpPr bwMode="auto">
              <a:xfrm>
                <a:off x="3841" y="2832"/>
                <a:ext cx="1373" cy="864"/>
                <a:chOff x="4054" y="2777"/>
                <a:chExt cx="1373" cy="864"/>
              </a:xfrm>
            </p:grpSpPr>
            <p:sp>
              <p:nvSpPr>
                <p:cNvPr id="114710"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4711" name="Text Box 27"/>
                <p:cNvSpPr txBox="1">
                  <a:spLocks noChangeArrowheads="1"/>
                </p:cNvSpPr>
                <p:nvPr/>
              </p:nvSpPr>
              <p:spPr bwMode="auto">
                <a:xfrm>
                  <a:off x="4095" y="2897"/>
                  <a:ext cx="129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Frequent, Reliable Schedules</a:t>
                  </a:r>
                </a:p>
              </p:txBody>
            </p:sp>
          </p:grpSp>
          <p:sp>
            <p:nvSpPr>
              <p:cNvPr id="114708"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4709"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14703"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14691" name="Group 32"/>
          <p:cNvGrpSpPr>
            <a:grpSpLocks/>
          </p:cNvGrpSpPr>
          <p:nvPr/>
        </p:nvGrpSpPr>
        <p:grpSpPr bwMode="auto">
          <a:xfrm>
            <a:off x="2065339" y="1841897"/>
            <a:ext cx="4478337" cy="2030015"/>
            <a:chOff x="1301" y="1547"/>
            <a:chExt cx="2821" cy="1705"/>
          </a:xfrm>
        </p:grpSpPr>
        <p:sp>
          <p:nvSpPr>
            <p:cNvPr id="114693" name="AutoShape 33"/>
            <p:cNvSpPr>
              <a:spLocks noChangeArrowheads="1"/>
            </p:cNvSpPr>
            <p:nvPr/>
          </p:nvSpPr>
          <p:spPr bwMode="auto">
            <a:xfrm rot="10800000">
              <a:off x="2464" y="282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4694" name="Text Box 34"/>
            <p:cNvSpPr txBox="1">
              <a:spLocks noChangeArrowheads="1"/>
            </p:cNvSpPr>
            <p:nvPr/>
          </p:nvSpPr>
          <p:spPr bwMode="auto">
            <a:xfrm>
              <a:off x="1301" y="1547"/>
              <a:ext cx="2821" cy="1705"/>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Pilot training required on only one type of aircraft</a:t>
              </a:r>
            </a:p>
            <a:p>
              <a:pPr algn="ctr">
                <a:lnSpc>
                  <a:spcPct val="90000"/>
                </a:lnSpc>
                <a:spcBef>
                  <a:spcPct val="40000"/>
                </a:spcBef>
              </a:pPr>
              <a:r>
                <a:rPr lang="en-AU" altLang="en-US" b="1">
                  <a:solidFill>
                    <a:srgbClr val="FFFFFF"/>
                  </a:solidFill>
                </a:rPr>
                <a:t>Reduced maintenance inventory required because of only one type of aircraft</a:t>
              </a:r>
            </a:p>
            <a:p>
              <a:pPr algn="ctr">
                <a:lnSpc>
                  <a:spcPct val="90000"/>
                </a:lnSpc>
                <a:spcBef>
                  <a:spcPct val="40000"/>
                </a:spcBef>
              </a:pPr>
              <a:r>
                <a:rPr lang="en-AU" altLang="en-US" b="1">
                  <a:solidFill>
                    <a:srgbClr val="FFFFFF"/>
                  </a:solidFill>
                </a:rPr>
                <a:t>Excellent supplier relations with Boeing has aided financing</a:t>
              </a:r>
            </a:p>
          </p:txBody>
        </p:sp>
      </p:grpSp>
      <p:sp>
        <p:nvSpPr>
          <p:cNvPr id="114692"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a:xfrm>
            <a:off x="673100" y="116681"/>
            <a:ext cx="7772400" cy="85725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116738" name="Group 3"/>
          <p:cNvGrpSpPr>
            <a:grpSpLocks/>
          </p:cNvGrpSpPr>
          <p:nvPr/>
        </p:nvGrpSpPr>
        <p:grpSpPr bwMode="auto">
          <a:xfrm>
            <a:off x="431801" y="1040607"/>
            <a:ext cx="8323263" cy="3815953"/>
            <a:chOff x="256" y="874"/>
            <a:chExt cx="5243" cy="3205"/>
          </a:xfrm>
        </p:grpSpPr>
        <p:sp>
          <p:nvSpPr>
            <p:cNvPr id="116746"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6747" name="Group 5"/>
            <p:cNvGrpSpPr>
              <a:grpSpLocks/>
            </p:cNvGrpSpPr>
            <p:nvPr/>
          </p:nvGrpSpPr>
          <p:grpSpPr bwMode="auto">
            <a:xfrm>
              <a:off x="1814" y="874"/>
              <a:ext cx="1653" cy="922"/>
              <a:chOff x="2134" y="874"/>
              <a:chExt cx="1653" cy="922"/>
            </a:xfrm>
          </p:grpSpPr>
          <p:sp>
            <p:nvSpPr>
              <p:cNvPr id="116771"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6772" name="Text Box 7"/>
              <p:cNvSpPr txBox="1">
                <a:spLocks noChangeArrowheads="1"/>
              </p:cNvSpPr>
              <p:nvPr/>
            </p:nvSpPr>
            <p:spPr bwMode="auto">
              <a:xfrm>
                <a:off x="2155" y="1052"/>
                <a:ext cx="161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Courteous, but Limited Passenger Service</a:t>
                </a:r>
              </a:p>
            </p:txBody>
          </p:sp>
        </p:grpSp>
        <p:grpSp>
          <p:nvGrpSpPr>
            <p:cNvPr id="116748" name="Group 8"/>
            <p:cNvGrpSpPr>
              <a:grpSpLocks/>
            </p:cNvGrpSpPr>
            <p:nvPr/>
          </p:nvGrpSpPr>
          <p:grpSpPr bwMode="auto">
            <a:xfrm>
              <a:off x="1870" y="3166"/>
              <a:ext cx="1653" cy="913"/>
              <a:chOff x="2134" y="3086"/>
              <a:chExt cx="1653" cy="913"/>
            </a:xfrm>
          </p:grpSpPr>
          <p:sp>
            <p:nvSpPr>
              <p:cNvPr id="116769"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6770" name="Text Box 10"/>
              <p:cNvSpPr txBox="1">
                <a:spLocks noChangeArrowheads="1"/>
              </p:cNvSpPr>
              <p:nvPr/>
            </p:nvSpPr>
            <p:spPr bwMode="auto">
              <a:xfrm>
                <a:off x="2208" y="3255"/>
                <a:ext cx="1504"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Standardized Fleet of Boeing 737 Aircraft</a:t>
                </a:r>
              </a:p>
            </p:txBody>
          </p:sp>
        </p:grpSp>
        <p:sp>
          <p:nvSpPr>
            <p:cNvPr id="116749"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16750"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6751"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6752"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16753" name="Group 15"/>
            <p:cNvGrpSpPr>
              <a:grpSpLocks/>
            </p:cNvGrpSpPr>
            <p:nvPr/>
          </p:nvGrpSpPr>
          <p:grpSpPr bwMode="auto">
            <a:xfrm>
              <a:off x="256" y="1529"/>
              <a:ext cx="5243" cy="2167"/>
              <a:chOff x="256" y="1529"/>
              <a:chExt cx="5243" cy="2167"/>
            </a:xfrm>
          </p:grpSpPr>
          <p:grpSp>
            <p:nvGrpSpPr>
              <p:cNvPr id="116755" name="Group 16"/>
              <p:cNvGrpSpPr>
                <a:grpSpLocks/>
              </p:cNvGrpSpPr>
              <p:nvPr/>
            </p:nvGrpSpPr>
            <p:grpSpPr bwMode="auto">
              <a:xfrm>
                <a:off x="256" y="1529"/>
                <a:ext cx="1238" cy="932"/>
                <a:chOff x="256" y="1594"/>
                <a:chExt cx="1238" cy="932"/>
              </a:xfrm>
            </p:grpSpPr>
            <p:sp>
              <p:nvSpPr>
                <p:cNvPr id="116767"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6768" name="Text Box 18"/>
                <p:cNvSpPr txBox="1">
                  <a:spLocks noChangeArrowheads="1"/>
                </p:cNvSpPr>
                <p:nvPr/>
              </p:nvSpPr>
              <p:spPr bwMode="auto">
                <a:xfrm>
                  <a:off x="256" y="1782"/>
                  <a:ext cx="123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Lean, Productive Employees</a:t>
                  </a:r>
                </a:p>
              </p:txBody>
            </p:sp>
          </p:grpSp>
          <p:grpSp>
            <p:nvGrpSpPr>
              <p:cNvPr id="116756" name="Group 19"/>
              <p:cNvGrpSpPr>
                <a:grpSpLocks/>
              </p:cNvGrpSpPr>
              <p:nvPr/>
            </p:nvGrpSpPr>
            <p:grpSpPr bwMode="auto">
              <a:xfrm>
                <a:off x="3555" y="1533"/>
                <a:ext cx="1944" cy="936"/>
                <a:chOff x="3763" y="1658"/>
                <a:chExt cx="1944" cy="936"/>
              </a:xfrm>
            </p:grpSpPr>
            <p:sp>
              <p:nvSpPr>
                <p:cNvPr id="116765"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6766" name="Text Box 21"/>
                <p:cNvSpPr txBox="1">
                  <a:spLocks noChangeArrowheads="1"/>
                </p:cNvSpPr>
                <p:nvPr/>
              </p:nvSpPr>
              <p:spPr bwMode="auto">
                <a:xfrm>
                  <a:off x="3823" y="1850"/>
                  <a:ext cx="1825"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Short Haul, Point-to-Point Routes, Often to Secondary Airports</a:t>
                  </a:r>
                </a:p>
              </p:txBody>
            </p:sp>
          </p:grpSp>
          <p:grpSp>
            <p:nvGrpSpPr>
              <p:cNvPr id="116757" name="Group 22"/>
              <p:cNvGrpSpPr>
                <a:grpSpLocks/>
              </p:cNvGrpSpPr>
              <p:nvPr/>
            </p:nvGrpSpPr>
            <p:grpSpPr bwMode="auto">
              <a:xfrm>
                <a:off x="315" y="2816"/>
                <a:ext cx="1120" cy="880"/>
                <a:chOff x="267" y="2726"/>
                <a:chExt cx="1120" cy="880"/>
              </a:xfrm>
            </p:grpSpPr>
            <p:sp>
              <p:nvSpPr>
                <p:cNvPr id="116763"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6764" name="Text Box 24"/>
                <p:cNvSpPr txBox="1">
                  <a:spLocks noChangeArrowheads="1"/>
                </p:cNvSpPr>
                <p:nvPr/>
              </p:nvSpPr>
              <p:spPr bwMode="auto">
                <a:xfrm>
                  <a:off x="368" y="2862"/>
                  <a:ext cx="91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High Aircraft Utilization</a:t>
                  </a:r>
                </a:p>
              </p:txBody>
            </p:sp>
          </p:grpSp>
          <p:grpSp>
            <p:nvGrpSpPr>
              <p:cNvPr id="116758" name="Group 25"/>
              <p:cNvGrpSpPr>
                <a:grpSpLocks/>
              </p:cNvGrpSpPr>
              <p:nvPr/>
            </p:nvGrpSpPr>
            <p:grpSpPr bwMode="auto">
              <a:xfrm>
                <a:off x="3841" y="2832"/>
                <a:ext cx="1373" cy="864"/>
                <a:chOff x="4054" y="2777"/>
                <a:chExt cx="1373" cy="864"/>
              </a:xfrm>
            </p:grpSpPr>
            <p:sp>
              <p:nvSpPr>
                <p:cNvPr id="116761"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6762" name="Text Box 27"/>
                <p:cNvSpPr txBox="1">
                  <a:spLocks noChangeArrowheads="1"/>
                </p:cNvSpPr>
                <p:nvPr/>
              </p:nvSpPr>
              <p:spPr bwMode="auto">
                <a:xfrm>
                  <a:off x="4095" y="2897"/>
                  <a:ext cx="129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Frequent, Reliable Schedules</a:t>
                  </a:r>
                </a:p>
              </p:txBody>
            </p:sp>
          </p:grpSp>
          <p:sp>
            <p:nvSpPr>
              <p:cNvPr id="116759"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6760"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16754"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16739" name="Group 32"/>
          <p:cNvGrpSpPr>
            <a:grpSpLocks/>
          </p:cNvGrpSpPr>
          <p:nvPr/>
        </p:nvGrpSpPr>
        <p:grpSpPr bwMode="auto">
          <a:xfrm>
            <a:off x="2317751" y="2422922"/>
            <a:ext cx="5013325" cy="2389585"/>
            <a:chOff x="1460" y="2035"/>
            <a:chExt cx="3158" cy="2007"/>
          </a:xfrm>
        </p:grpSpPr>
        <p:sp>
          <p:nvSpPr>
            <p:cNvPr id="116744" name="AutoShape 33"/>
            <p:cNvSpPr>
              <a:spLocks noChangeArrowheads="1"/>
            </p:cNvSpPr>
            <p:nvPr/>
          </p:nvSpPr>
          <p:spPr bwMode="auto">
            <a:xfrm rot="-5400000">
              <a:off x="1376" y="306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6745" name="Text Box 34"/>
            <p:cNvSpPr txBox="1">
              <a:spLocks noChangeArrowheads="1"/>
            </p:cNvSpPr>
            <p:nvPr/>
          </p:nvSpPr>
          <p:spPr bwMode="auto">
            <a:xfrm>
              <a:off x="1797" y="2035"/>
              <a:ext cx="2821" cy="2007"/>
            </a:xfrm>
            <a:prstGeom prst="rect">
              <a:avLst/>
            </a:prstGeom>
            <a:solidFill>
              <a:srgbClr val="255898"/>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Reduced maintenance inventory required because of only one type of aircraft</a:t>
              </a:r>
            </a:p>
            <a:p>
              <a:pPr algn="ctr">
                <a:lnSpc>
                  <a:spcPct val="90000"/>
                </a:lnSpc>
                <a:spcBef>
                  <a:spcPct val="40000"/>
                </a:spcBef>
              </a:pPr>
              <a:r>
                <a:rPr lang="en-AU" altLang="en-US" b="1">
                  <a:solidFill>
                    <a:srgbClr val="FFFFFF"/>
                  </a:solidFill>
                </a:rPr>
                <a:t>Flexible employees and standard planes aid scheduling</a:t>
              </a:r>
            </a:p>
            <a:p>
              <a:pPr algn="ctr">
                <a:lnSpc>
                  <a:spcPct val="90000"/>
                </a:lnSpc>
                <a:spcBef>
                  <a:spcPct val="40000"/>
                </a:spcBef>
              </a:pPr>
              <a:r>
                <a:rPr lang="en-AU" altLang="en-US" b="1">
                  <a:solidFill>
                    <a:srgbClr val="FFFFFF"/>
                  </a:solidFill>
                </a:rPr>
                <a:t>Maintenance personnel trained only one type of aircraft</a:t>
              </a:r>
            </a:p>
            <a:p>
              <a:pPr algn="ctr">
                <a:lnSpc>
                  <a:spcPct val="90000"/>
                </a:lnSpc>
                <a:spcBef>
                  <a:spcPct val="40000"/>
                </a:spcBef>
              </a:pPr>
              <a:r>
                <a:rPr lang="en-AU" altLang="en-US" b="1">
                  <a:solidFill>
                    <a:srgbClr val="FFFFFF"/>
                  </a:solidFill>
                </a:rPr>
                <a:t>20-minute gate turnarounds</a:t>
              </a:r>
            </a:p>
          </p:txBody>
        </p:sp>
      </p:grpSp>
      <p:grpSp>
        <p:nvGrpSpPr>
          <p:cNvPr id="377891" name="Group 35"/>
          <p:cNvGrpSpPr>
            <a:grpSpLocks/>
          </p:cNvGrpSpPr>
          <p:nvPr/>
        </p:nvGrpSpPr>
        <p:grpSpPr bwMode="auto">
          <a:xfrm>
            <a:off x="368300" y="2796780"/>
            <a:ext cx="2565400" cy="866775"/>
            <a:chOff x="480" y="1877"/>
            <a:chExt cx="1616" cy="728"/>
          </a:xfrm>
        </p:grpSpPr>
        <p:sp>
          <p:nvSpPr>
            <p:cNvPr id="116742" name="AutoShape 36"/>
            <p:cNvSpPr>
              <a:spLocks noChangeArrowheads="1"/>
            </p:cNvSpPr>
            <p:nvPr/>
          </p:nvSpPr>
          <p:spPr bwMode="auto">
            <a:xfrm>
              <a:off x="1664" y="1992"/>
              <a:ext cx="432" cy="344"/>
            </a:xfrm>
            <a:prstGeom prst="rightArrow">
              <a:avLst>
                <a:gd name="adj1" fmla="val 45352"/>
                <a:gd name="adj2" fmla="val 47674"/>
              </a:avLst>
            </a:prstGeom>
            <a:solidFill>
              <a:srgbClr val="F79646"/>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77893" name="Text Box 37"/>
            <p:cNvSpPr txBox="1">
              <a:spLocks noChangeArrowheads="1"/>
            </p:cNvSpPr>
            <p:nvPr/>
          </p:nvSpPr>
          <p:spPr bwMode="auto">
            <a:xfrm>
              <a:off x="480" y="1877"/>
              <a:ext cx="1302" cy="728"/>
            </a:xfrm>
            <a:prstGeom prst="rect">
              <a:avLst/>
            </a:prstGeom>
            <a:solidFill>
              <a:schemeClr val="accent6"/>
            </a:solidFill>
            <a:ln w="9525">
              <a:solidFill>
                <a:schemeClr val="tx1"/>
              </a:solidFill>
              <a:miter lim="800000"/>
              <a:headEnd/>
              <a:tailEnd/>
            </a:ln>
            <a:effectLst/>
            <a:extLst/>
          </p:spPr>
          <p:txBody>
            <a:bodyPr lIns="162000" tIns="154800" rIns="162000" bIns="154800">
              <a:spAutoFit/>
            </a:bodyPr>
            <a:lstStyle/>
            <a:p>
              <a:pPr algn="ctr" fontAlgn="auto">
                <a:spcBef>
                  <a:spcPts val="0"/>
                </a:spcBef>
                <a:spcAft>
                  <a:spcPts val="0"/>
                </a:spcAft>
                <a:defRPr/>
              </a:pPr>
              <a:r>
                <a:rPr lang="en-AU" b="1">
                  <a:latin typeface="+mn-lt"/>
                  <a:cs typeface="+mn-cs"/>
                </a:rPr>
                <a:t>Flexible union contracts</a:t>
              </a:r>
            </a:p>
          </p:txBody>
        </p:sp>
      </p:grpSp>
      <p:sp>
        <p:nvSpPr>
          <p:cNvPr id="116741"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2000"/>
                                  </p:stCondLst>
                                  <p:childTnLst>
                                    <p:set>
                                      <p:cBhvr>
                                        <p:cTn id="6" dur="1" fill="hold">
                                          <p:stCondLst>
                                            <p:cond delay="0"/>
                                          </p:stCondLst>
                                        </p:cTn>
                                        <p:tgtEl>
                                          <p:spTgt spid="377891"/>
                                        </p:tgtEl>
                                        <p:attrNameLst>
                                          <p:attrName>style.visibility</p:attrName>
                                        </p:attrNameLst>
                                      </p:cBhvr>
                                      <p:to>
                                        <p:strVal val="visible"/>
                                      </p:to>
                                    </p:set>
                                    <p:animEffect transition="in" filter="wipe(left)">
                                      <p:cBhvr>
                                        <p:cTn id="7" dur="1000"/>
                                        <p:tgtEl>
                                          <p:spTgt spid="37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a:xfrm>
            <a:off x="673100" y="116681"/>
            <a:ext cx="7772400" cy="857250"/>
          </a:xfrm>
        </p:spPr>
        <p:txBody>
          <a:bodyPr rtlCol="0">
            <a:normAutofit fontScale="90000"/>
          </a:bodyPr>
          <a:lstStyle/>
          <a:p>
            <a:pPr fontAlgn="auto">
              <a:spcAft>
                <a:spcPts val="0"/>
              </a:spcAft>
              <a:defRPr/>
            </a:pPr>
            <a:r>
              <a:rPr lang="en-US" sz="4000"/>
              <a:t>Activity Mapping at</a:t>
            </a:r>
            <a:br>
              <a:rPr lang="en-US" sz="4000"/>
            </a:br>
            <a:r>
              <a:rPr lang="en-US" sz="4000"/>
              <a:t>Southwest Airlines</a:t>
            </a:r>
          </a:p>
        </p:txBody>
      </p:sp>
      <p:grpSp>
        <p:nvGrpSpPr>
          <p:cNvPr id="118786" name="Group 3"/>
          <p:cNvGrpSpPr>
            <a:grpSpLocks/>
          </p:cNvGrpSpPr>
          <p:nvPr/>
        </p:nvGrpSpPr>
        <p:grpSpPr bwMode="auto">
          <a:xfrm>
            <a:off x="431801" y="1040607"/>
            <a:ext cx="8323263" cy="3815953"/>
            <a:chOff x="256" y="874"/>
            <a:chExt cx="5243" cy="3205"/>
          </a:xfrm>
        </p:grpSpPr>
        <p:sp>
          <p:nvSpPr>
            <p:cNvPr id="118791" name="Freeform 4"/>
            <p:cNvSpPr>
              <a:spLocks/>
            </p:cNvSpPr>
            <p:nvPr/>
          </p:nvSpPr>
          <p:spPr bwMode="auto">
            <a:xfrm>
              <a:off x="873" y="1353"/>
              <a:ext cx="3657" cy="2154"/>
            </a:xfrm>
            <a:custGeom>
              <a:avLst/>
              <a:gdLst>
                <a:gd name="T0" fmla="*/ 981 w 3657"/>
                <a:gd name="T1" fmla="*/ 81 h 2154"/>
                <a:gd name="T2" fmla="*/ 2592 w 3657"/>
                <a:gd name="T3" fmla="*/ 0 h 2154"/>
                <a:gd name="T4" fmla="*/ 3072 w 3657"/>
                <a:gd name="T5" fmla="*/ 276 h 2154"/>
                <a:gd name="T6" fmla="*/ 3657 w 3657"/>
                <a:gd name="T7" fmla="*/ 1098 h 2154"/>
                <a:gd name="T8" fmla="*/ 3654 w 3657"/>
                <a:gd name="T9" fmla="*/ 1482 h 2154"/>
                <a:gd name="T10" fmla="*/ 2988 w 3657"/>
                <a:gd name="T11" fmla="*/ 1986 h 2154"/>
                <a:gd name="T12" fmla="*/ 2625 w 3657"/>
                <a:gd name="T13" fmla="*/ 2151 h 2154"/>
                <a:gd name="T14" fmla="*/ 1014 w 3657"/>
                <a:gd name="T15" fmla="*/ 2154 h 2154"/>
                <a:gd name="T16" fmla="*/ 525 w 3657"/>
                <a:gd name="T17" fmla="*/ 1980 h 2154"/>
                <a:gd name="T18" fmla="*/ 3 w 3657"/>
                <a:gd name="T19" fmla="*/ 1476 h 2154"/>
                <a:gd name="T20" fmla="*/ 0 w 3657"/>
                <a:gd name="T21" fmla="*/ 1095 h 2154"/>
                <a:gd name="T22" fmla="*/ 486 w 3657"/>
                <a:gd name="T23" fmla="*/ 378 h 2154"/>
                <a:gd name="T24" fmla="*/ 981 w 3657"/>
                <a:gd name="T25" fmla="*/ 81 h 21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57"/>
                <a:gd name="T40" fmla="*/ 0 h 2154"/>
                <a:gd name="T41" fmla="*/ 3657 w 3657"/>
                <a:gd name="T42" fmla="*/ 2154 h 21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57" h="2154">
                  <a:moveTo>
                    <a:pt x="981" y="81"/>
                  </a:moveTo>
                  <a:lnTo>
                    <a:pt x="2592" y="0"/>
                  </a:lnTo>
                  <a:lnTo>
                    <a:pt x="3072" y="276"/>
                  </a:lnTo>
                  <a:lnTo>
                    <a:pt x="3657" y="1098"/>
                  </a:lnTo>
                  <a:lnTo>
                    <a:pt x="3654" y="1482"/>
                  </a:lnTo>
                  <a:lnTo>
                    <a:pt x="2988" y="1986"/>
                  </a:lnTo>
                  <a:lnTo>
                    <a:pt x="2625" y="2151"/>
                  </a:lnTo>
                  <a:lnTo>
                    <a:pt x="1014" y="2154"/>
                  </a:lnTo>
                  <a:lnTo>
                    <a:pt x="525" y="1980"/>
                  </a:lnTo>
                  <a:lnTo>
                    <a:pt x="3" y="1476"/>
                  </a:lnTo>
                  <a:lnTo>
                    <a:pt x="0" y="1095"/>
                  </a:lnTo>
                  <a:lnTo>
                    <a:pt x="486" y="378"/>
                  </a:lnTo>
                  <a:lnTo>
                    <a:pt x="981" y="81"/>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8792" name="Group 5"/>
            <p:cNvGrpSpPr>
              <a:grpSpLocks/>
            </p:cNvGrpSpPr>
            <p:nvPr/>
          </p:nvGrpSpPr>
          <p:grpSpPr bwMode="auto">
            <a:xfrm>
              <a:off x="1814" y="874"/>
              <a:ext cx="1653" cy="922"/>
              <a:chOff x="2134" y="874"/>
              <a:chExt cx="1653" cy="922"/>
            </a:xfrm>
          </p:grpSpPr>
          <p:sp>
            <p:nvSpPr>
              <p:cNvPr id="118816" name="Oval 6"/>
              <p:cNvSpPr>
                <a:spLocks noChangeArrowheads="1"/>
              </p:cNvSpPr>
              <p:nvPr/>
            </p:nvSpPr>
            <p:spPr bwMode="auto">
              <a:xfrm>
                <a:off x="2134" y="874"/>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8817" name="Text Box 7"/>
              <p:cNvSpPr txBox="1">
                <a:spLocks noChangeArrowheads="1"/>
              </p:cNvSpPr>
              <p:nvPr/>
            </p:nvSpPr>
            <p:spPr bwMode="auto">
              <a:xfrm>
                <a:off x="2155" y="1052"/>
                <a:ext cx="161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Courteous, but Limited Passenger Service</a:t>
                </a:r>
              </a:p>
            </p:txBody>
          </p:sp>
        </p:grpSp>
        <p:grpSp>
          <p:nvGrpSpPr>
            <p:cNvPr id="118793" name="Group 8"/>
            <p:cNvGrpSpPr>
              <a:grpSpLocks/>
            </p:cNvGrpSpPr>
            <p:nvPr/>
          </p:nvGrpSpPr>
          <p:grpSpPr bwMode="auto">
            <a:xfrm>
              <a:off x="1870" y="3166"/>
              <a:ext cx="1653" cy="913"/>
              <a:chOff x="2134" y="3086"/>
              <a:chExt cx="1653" cy="913"/>
            </a:xfrm>
          </p:grpSpPr>
          <p:sp>
            <p:nvSpPr>
              <p:cNvPr id="118814" name="Oval 9"/>
              <p:cNvSpPr>
                <a:spLocks noChangeArrowheads="1"/>
              </p:cNvSpPr>
              <p:nvPr/>
            </p:nvSpPr>
            <p:spPr bwMode="auto">
              <a:xfrm>
                <a:off x="2134" y="3086"/>
                <a:ext cx="1653" cy="874"/>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8815" name="Text Box 10"/>
              <p:cNvSpPr txBox="1">
                <a:spLocks noChangeArrowheads="1"/>
              </p:cNvSpPr>
              <p:nvPr/>
            </p:nvSpPr>
            <p:spPr bwMode="auto">
              <a:xfrm>
                <a:off x="2208" y="3255"/>
                <a:ext cx="1504"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Standardized Fleet of Boeing 737 Aircraft</a:t>
                </a:r>
              </a:p>
            </p:txBody>
          </p:sp>
        </p:grpSp>
        <p:sp>
          <p:nvSpPr>
            <p:cNvPr id="118794" name="Text Box 11"/>
            <p:cNvSpPr txBox="1">
              <a:spLocks noChangeArrowheads="1"/>
            </p:cNvSpPr>
            <p:nvPr/>
          </p:nvSpPr>
          <p:spPr bwMode="auto">
            <a:xfrm>
              <a:off x="1432" y="2351"/>
              <a:ext cx="2374"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400" b="1">
                  <a:latin typeface="Arial" pitchFamily="34" charset="0"/>
                  <a:ea typeface="MS PGothic" pitchFamily="34" charset="-128"/>
                </a:rPr>
                <a:t>Competitive Advantage:</a:t>
              </a:r>
            </a:p>
            <a:p>
              <a:pPr algn="ctr">
                <a:lnSpc>
                  <a:spcPct val="85000"/>
                </a:lnSpc>
              </a:pPr>
              <a:r>
                <a:rPr lang="en-US" altLang="en-US" sz="2400" b="1">
                  <a:latin typeface="Arial" pitchFamily="34" charset="0"/>
                  <a:ea typeface="MS PGothic" pitchFamily="34" charset="-128"/>
                </a:rPr>
                <a:t>Low Cost</a:t>
              </a:r>
            </a:p>
          </p:txBody>
        </p:sp>
        <p:sp>
          <p:nvSpPr>
            <p:cNvPr id="118795" name="Line 12"/>
            <p:cNvSpPr>
              <a:spLocks noChangeShapeType="1"/>
            </p:cNvSpPr>
            <p:nvPr/>
          </p:nvSpPr>
          <p:spPr bwMode="auto">
            <a:xfrm>
              <a:off x="3454" y="1345"/>
              <a:ext cx="472" cy="272"/>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796" name="Freeform 13"/>
            <p:cNvSpPr>
              <a:spLocks/>
            </p:cNvSpPr>
            <p:nvPr/>
          </p:nvSpPr>
          <p:spPr bwMode="auto">
            <a:xfrm>
              <a:off x="1427" y="3347"/>
              <a:ext cx="443" cy="153"/>
            </a:xfrm>
            <a:custGeom>
              <a:avLst/>
              <a:gdLst>
                <a:gd name="T0" fmla="*/ 443 w 1064"/>
                <a:gd name="T1" fmla="*/ 153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8797" name="Line 14"/>
            <p:cNvSpPr>
              <a:spLocks noChangeShapeType="1"/>
            </p:cNvSpPr>
            <p:nvPr/>
          </p:nvSpPr>
          <p:spPr bwMode="auto">
            <a:xfrm flipH="1">
              <a:off x="1350" y="1440"/>
              <a:ext cx="493" cy="291"/>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18798" name="Group 15"/>
            <p:cNvGrpSpPr>
              <a:grpSpLocks/>
            </p:cNvGrpSpPr>
            <p:nvPr/>
          </p:nvGrpSpPr>
          <p:grpSpPr bwMode="auto">
            <a:xfrm>
              <a:off x="256" y="1529"/>
              <a:ext cx="5243" cy="2167"/>
              <a:chOff x="256" y="1529"/>
              <a:chExt cx="5243" cy="2167"/>
            </a:xfrm>
          </p:grpSpPr>
          <p:grpSp>
            <p:nvGrpSpPr>
              <p:cNvPr id="118800" name="Group 16"/>
              <p:cNvGrpSpPr>
                <a:grpSpLocks/>
              </p:cNvGrpSpPr>
              <p:nvPr/>
            </p:nvGrpSpPr>
            <p:grpSpPr bwMode="auto">
              <a:xfrm>
                <a:off x="256" y="1529"/>
                <a:ext cx="1238" cy="932"/>
                <a:chOff x="256" y="1594"/>
                <a:chExt cx="1238" cy="932"/>
              </a:xfrm>
            </p:grpSpPr>
            <p:sp>
              <p:nvSpPr>
                <p:cNvPr id="118812" name="Oval 17"/>
                <p:cNvSpPr>
                  <a:spLocks noChangeArrowheads="1"/>
                </p:cNvSpPr>
                <p:nvPr/>
              </p:nvSpPr>
              <p:spPr bwMode="auto">
                <a:xfrm>
                  <a:off x="288" y="1594"/>
                  <a:ext cx="1174" cy="926"/>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8813" name="Text Box 18"/>
                <p:cNvSpPr txBox="1">
                  <a:spLocks noChangeArrowheads="1"/>
                </p:cNvSpPr>
                <p:nvPr/>
              </p:nvSpPr>
              <p:spPr bwMode="auto">
                <a:xfrm>
                  <a:off x="256" y="1782"/>
                  <a:ext cx="123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Lean, Productive Employees</a:t>
                  </a:r>
                </a:p>
              </p:txBody>
            </p:sp>
          </p:grpSp>
          <p:grpSp>
            <p:nvGrpSpPr>
              <p:cNvPr id="118801" name="Group 19"/>
              <p:cNvGrpSpPr>
                <a:grpSpLocks/>
              </p:cNvGrpSpPr>
              <p:nvPr/>
            </p:nvGrpSpPr>
            <p:grpSpPr bwMode="auto">
              <a:xfrm>
                <a:off x="3555" y="1533"/>
                <a:ext cx="1944" cy="936"/>
                <a:chOff x="3763" y="1658"/>
                <a:chExt cx="1944" cy="936"/>
              </a:xfrm>
            </p:grpSpPr>
            <p:sp>
              <p:nvSpPr>
                <p:cNvPr id="118810" name="Oval 20"/>
                <p:cNvSpPr>
                  <a:spLocks noChangeArrowheads="1"/>
                </p:cNvSpPr>
                <p:nvPr/>
              </p:nvSpPr>
              <p:spPr bwMode="auto">
                <a:xfrm>
                  <a:off x="3763" y="1658"/>
                  <a:ext cx="1944" cy="919"/>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8811" name="Text Box 21"/>
                <p:cNvSpPr txBox="1">
                  <a:spLocks noChangeArrowheads="1"/>
                </p:cNvSpPr>
                <p:nvPr/>
              </p:nvSpPr>
              <p:spPr bwMode="auto">
                <a:xfrm>
                  <a:off x="3823" y="1850"/>
                  <a:ext cx="1825"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Short Haul, Point-to-Point Routes, Often to Secondary Airports</a:t>
                  </a:r>
                </a:p>
              </p:txBody>
            </p:sp>
          </p:grpSp>
          <p:grpSp>
            <p:nvGrpSpPr>
              <p:cNvPr id="118802" name="Group 22"/>
              <p:cNvGrpSpPr>
                <a:grpSpLocks/>
              </p:cNvGrpSpPr>
              <p:nvPr/>
            </p:nvGrpSpPr>
            <p:grpSpPr bwMode="auto">
              <a:xfrm>
                <a:off x="315" y="2816"/>
                <a:ext cx="1120" cy="880"/>
                <a:chOff x="267" y="2726"/>
                <a:chExt cx="1120" cy="880"/>
              </a:xfrm>
            </p:grpSpPr>
            <p:sp>
              <p:nvSpPr>
                <p:cNvPr id="118808" name="Oval 23"/>
                <p:cNvSpPr>
                  <a:spLocks noChangeArrowheads="1"/>
                </p:cNvSpPr>
                <p:nvPr/>
              </p:nvSpPr>
              <p:spPr bwMode="auto">
                <a:xfrm>
                  <a:off x="267" y="2726"/>
                  <a:ext cx="1120" cy="823"/>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8809" name="Text Box 24"/>
                <p:cNvSpPr txBox="1">
                  <a:spLocks noChangeArrowheads="1"/>
                </p:cNvSpPr>
                <p:nvPr/>
              </p:nvSpPr>
              <p:spPr bwMode="auto">
                <a:xfrm>
                  <a:off x="368" y="2862"/>
                  <a:ext cx="91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High Aircraft Utilization</a:t>
                  </a:r>
                </a:p>
              </p:txBody>
            </p:sp>
          </p:grpSp>
          <p:grpSp>
            <p:nvGrpSpPr>
              <p:cNvPr id="118803" name="Group 25"/>
              <p:cNvGrpSpPr>
                <a:grpSpLocks/>
              </p:cNvGrpSpPr>
              <p:nvPr/>
            </p:nvGrpSpPr>
            <p:grpSpPr bwMode="auto">
              <a:xfrm>
                <a:off x="3841" y="2832"/>
                <a:ext cx="1373" cy="864"/>
                <a:chOff x="4054" y="2777"/>
                <a:chExt cx="1373" cy="864"/>
              </a:xfrm>
            </p:grpSpPr>
            <p:sp>
              <p:nvSpPr>
                <p:cNvPr id="118806" name="Oval 26"/>
                <p:cNvSpPr>
                  <a:spLocks noChangeArrowheads="1"/>
                </p:cNvSpPr>
                <p:nvPr/>
              </p:nvSpPr>
              <p:spPr bwMode="auto">
                <a:xfrm>
                  <a:off x="4054" y="2777"/>
                  <a:ext cx="1373" cy="792"/>
                </a:xfrm>
                <a:prstGeom prst="ellipse">
                  <a:avLst/>
                </a:prstGeom>
                <a:solidFill>
                  <a:srgbClr val="009999"/>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8807" name="Text Box 27"/>
                <p:cNvSpPr txBox="1">
                  <a:spLocks noChangeArrowheads="1"/>
                </p:cNvSpPr>
                <p:nvPr/>
              </p:nvSpPr>
              <p:spPr bwMode="auto">
                <a:xfrm>
                  <a:off x="4095" y="2897"/>
                  <a:ext cx="129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000" b="1">
                      <a:solidFill>
                        <a:schemeClr val="bg1"/>
                      </a:solidFill>
                      <a:latin typeface="Arial" pitchFamily="34" charset="0"/>
                      <a:ea typeface="MS PGothic" pitchFamily="34" charset="-128"/>
                    </a:rPr>
                    <a:t>Frequent, Reliable Schedules</a:t>
                  </a:r>
                </a:p>
              </p:txBody>
            </p:sp>
          </p:grpSp>
          <p:sp>
            <p:nvSpPr>
              <p:cNvPr id="118804" name="Line 28"/>
              <p:cNvSpPr>
                <a:spLocks noChangeShapeType="1"/>
              </p:cNvSpPr>
              <p:nvPr/>
            </p:nvSpPr>
            <p:spPr bwMode="auto">
              <a:xfrm>
                <a:off x="875"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805" name="Line 29"/>
              <p:cNvSpPr>
                <a:spLocks noChangeShapeType="1"/>
              </p:cNvSpPr>
              <p:nvPr/>
            </p:nvSpPr>
            <p:spPr bwMode="auto">
              <a:xfrm>
                <a:off x="4527" y="2436"/>
                <a:ext cx="0" cy="393"/>
              </a:xfrm>
              <a:prstGeom prst="line">
                <a:avLst/>
              </a:prstGeom>
              <a:noFill/>
              <a:ln w="76200">
                <a:solidFill>
                  <a:srgbClr val="BF092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18799" name="Freeform 30"/>
            <p:cNvSpPr>
              <a:spLocks/>
            </p:cNvSpPr>
            <p:nvPr/>
          </p:nvSpPr>
          <p:spPr bwMode="auto">
            <a:xfrm flipH="1">
              <a:off x="3499" y="3339"/>
              <a:ext cx="363" cy="169"/>
            </a:xfrm>
            <a:custGeom>
              <a:avLst/>
              <a:gdLst>
                <a:gd name="T0" fmla="*/ 363 w 1064"/>
                <a:gd name="T1" fmla="*/ 169 h 64"/>
                <a:gd name="T2" fmla="*/ 0 w 1064"/>
                <a:gd name="T3" fmla="*/ 0 h 64"/>
                <a:gd name="T4" fmla="*/ 0 60000 65536"/>
                <a:gd name="T5" fmla="*/ 0 60000 65536"/>
                <a:gd name="T6" fmla="*/ 0 w 1064"/>
                <a:gd name="T7" fmla="*/ 0 h 64"/>
                <a:gd name="T8" fmla="*/ 1064 w 1064"/>
                <a:gd name="T9" fmla="*/ 64 h 64"/>
              </a:gdLst>
              <a:ahLst/>
              <a:cxnLst>
                <a:cxn ang="T4">
                  <a:pos x="T0" y="T1"/>
                </a:cxn>
                <a:cxn ang="T5">
                  <a:pos x="T2" y="T3"/>
                </a:cxn>
              </a:cxnLst>
              <a:rect l="T6" t="T7" r="T8" b="T9"/>
              <a:pathLst>
                <a:path w="1064" h="64">
                  <a:moveTo>
                    <a:pt x="1064" y="64"/>
                  </a:moveTo>
                  <a:lnTo>
                    <a:pt x="0" y="0"/>
                  </a:lnTo>
                </a:path>
              </a:pathLst>
            </a:custGeom>
            <a:noFill/>
            <a:ln w="76200" cmpd="sng">
              <a:solidFill>
                <a:srgbClr val="BF0922"/>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18787" name="Group 32"/>
          <p:cNvGrpSpPr>
            <a:grpSpLocks/>
          </p:cNvGrpSpPr>
          <p:nvPr/>
        </p:nvGrpSpPr>
        <p:grpSpPr bwMode="auto">
          <a:xfrm>
            <a:off x="2343150" y="1375172"/>
            <a:ext cx="4987925" cy="2612231"/>
            <a:chOff x="1476" y="1155"/>
            <a:chExt cx="3142" cy="2194"/>
          </a:xfrm>
        </p:grpSpPr>
        <p:sp>
          <p:nvSpPr>
            <p:cNvPr id="118789" name="AutoShape 33"/>
            <p:cNvSpPr>
              <a:spLocks noChangeArrowheads="1"/>
            </p:cNvSpPr>
            <p:nvPr/>
          </p:nvSpPr>
          <p:spPr bwMode="auto">
            <a:xfrm rot="-5400000">
              <a:off x="1392" y="1826"/>
              <a:ext cx="504" cy="336"/>
            </a:xfrm>
            <a:prstGeom prst="upArrow">
              <a:avLst>
                <a:gd name="adj1" fmla="val 37306"/>
                <a:gd name="adj2" fmla="val 51190"/>
              </a:avLst>
            </a:prstGeom>
            <a:solidFill>
              <a:srgbClr val="255898"/>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18790" name="Text Box 34"/>
            <p:cNvSpPr txBox="1">
              <a:spLocks noChangeArrowheads="1"/>
            </p:cNvSpPr>
            <p:nvPr/>
          </p:nvSpPr>
          <p:spPr bwMode="auto">
            <a:xfrm>
              <a:off x="1797" y="1155"/>
              <a:ext cx="2821" cy="2194"/>
            </a:xfrm>
            <a:prstGeom prst="rect">
              <a:avLst/>
            </a:prstGeom>
            <a:solidFill>
              <a:schemeClr val="tx2"/>
            </a:solidFill>
            <a:ln w="9525">
              <a:solidFill>
                <a:schemeClr val="tx1"/>
              </a:solidFill>
              <a:miter lim="800000"/>
              <a:headEnd/>
              <a:tailEnd/>
            </a:ln>
          </p:spPr>
          <p:txBody>
            <a:bodyPr lIns="162000" tIns="154800" rIns="162000" bIns="154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spcBef>
                  <a:spcPct val="40000"/>
                </a:spcBef>
              </a:pPr>
              <a:r>
                <a:rPr lang="en-AU" altLang="en-US" b="1">
                  <a:solidFill>
                    <a:srgbClr val="FFFFFF"/>
                  </a:solidFill>
                </a:rPr>
                <a:t>Automated ticketing machines</a:t>
              </a:r>
            </a:p>
            <a:p>
              <a:pPr algn="ctr">
                <a:lnSpc>
                  <a:spcPct val="90000"/>
                </a:lnSpc>
                <a:spcBef>
                  <a:spcPct val="40000"/>
                </a:spcBef>
              </a:pPr>
              <a:r>
                <a:rPr lang="en-AU" altLang="en-US" b="1">
                  <a:solidFill>
                    <a:srgbClr val="FFFFFF"/>
                  </a:solidFill>
                </a:rPr>
                <a:t>Empowered employees</a:t>
              </a:r>
            </a:p>
            <a:p>
              <a:pPr algn="ctr">
                <a:lnSpc>
                  <a:spcPct val="90000"/>
                </a:lnSpc>
                <a:spcBef>
                  <a:spcPct val="40000"/>
                </a:spcBef>
              </a:pPr>
              <a:r>
                <a:rPr lang="en-AU" altLang="en-US" b="1">
                  <a:solidFill>
                    <a:srgbClr val="FFFFFF"/>
                  </a:solidFill>
                </a:rPr>
                <a:t>High employee compensation</a:t>
              </a:r>
            </a:p>
            <a:p>
              <a:pPr algn="ctr">
                <a:lnSpc>
                  <a:spcPct val="90000"/>
                </a:lnSpc>
                <a:spcBef>
                  <a:spcPct val="40000"/>
                </a:spcBef>
              </a:pPr>
              <a:r>
                <a:rPr lang="en-AU" altLang="en-US" b="1">
                  <a:solidFill>
                    <a:srgbClr val="FFFFFF"/>
                  </a:solidFill>
                </a:rPr>
                <a:t>Hire for attitude, then train</a:t>
              </a:r>
            </a:p>
            <a:p>
              <a:pPr algn="ctr">
                <a:lnSpc>
                  <a:spcPct val="90000"/>
                </a:lnSpc>
                <a:spcBef>
                  <a:spcPct val="40000"/>
                </a:spcBef>
              </a:pPr>
              <a:r>
                <a:rPr lang="en-AU" altLang="en-US" b="1">
                  <a:solidFill>
                    <a:srgbClr val="FFFFFF"/>
                  </a:solidFill>
                </a:rPr>
                <a:t>High level of stock ownership</a:t>
              </a:r>
            </a:p>
            <a:p>
              <a:pPr algn="ctr">
                <a:lnSpc>
                  <a:spcPct val="90000"/>
                </a:lnSpc>
                <a:spcBef>
                  <a:spcPct val="40000"/>
                </a:spcBef>
              </a:pPr>
              <a:r>
                <a:rPr lang="en-AU" altLang="en-US" b="1">
                  <a:solidFill>
                    <a:srgbClr val="FFFFFF"/>
                  </a:solidFill>
                </a:rPr>
                <a:t>High number of flights reduces employee idle time between flights</a:t>
              </a:r>
            </a:p>
          </p:txBody>
        </p:sp>
      </p:grpSp>
      <p:sp>
        <p:nvSpPr>
          <p:cNvPr id="118788" name="Text Box 31"/>
          <p:cNvSpPr txBox="1">
            <a:spLocks noChangeArrowheads="1"/>
          </p:cNvSpPr>
          <p:nvPr/>
        </p:nvSpPr>
        <p:spPr bwMode="auto">
          <a:xfrm>
            <a:off x="7388225" y="45767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2.8</a:t>
            </a:r>
          </a:p>
        </p:txBody>
      </p:sp>
    </p:spTree>
  </p:cSld>
  <p:clrMapOvr>
    <a:masterClrMapping/>
  </p:clrMapOvr>
  <p:transition>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Implementing Strategic Decisions</a:t>
            </a:r>
            <a:endParaRPr lang="en-US" dirty="0"/>
          </a:p>
        </p:txBody>
      </p:sp>
      <p:graphicFrame>
        <p:nvGraphicFramePr>
          <p:cNvPr id="3" name="Table 2"/>
          <p:cNvGraphicFramePr>
            <a:graphicFrameLocks noGrp="1"/>
          </p:cNvGraphicFramePr>
          <p:nvPr/>
        </p:nvGraphicFramePr>
        <p:xfrm>
          <a:off x="457200" y="1358503"/>
          <a:ext cx="8229600" cy="2926038"/>
        </p:xfrm>
        <a:graphic>
          <a:graphicData uri="http://schemas.openxmlformats.org/drawingml/2006/table">
            <a:tbl>
              <a:tblPr firstRow="1" bandRow="1">
                <a:tableStyleId>{2D5ABB26-0587-4C30-8999-92F81FD0307C}</a:tableStyleId>
              </a:tblPr>
              <a:tblGrid>
                <a:gridCol w="1511300"/>
                <a:gridCol w="3352800"/>
                <a:gridCol w="3365500"/>
              </a:tblGrid>
              <a:tr h="228594">
                <a:tc>
                  <a:txBody>
                    <a:bodyPr/>
                    <a:lstStyle/>
                    <a:p>
                      <a:r>
                        <a:rPr lang="en-US" sz="1100" b="1" dirty="0" smtClean="0">
                          <a:solidFill>
                            <a:schemeClr val="bg1"/>
                          </a:solidFill>
                          <a:latin typeface="Arial"/>
                          <a:cs typeface="Arial"/>
                        </a:rPr>
                        <a:t>TABLE 2.1</a:t>
                      </a:r>
                      <a:endParaRPr lang="en-US" sz="1100" b="1" dirty="0">
                        <a:solidFill>
                          <a:schemeClr val="bg1"/>
                        </a:solidFill>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2">
                  <a:txBody>
                    <a:bodyPr/>
                    <a:lstStyle/>
                    <a:p>
                      <a:r>
                        <a:rPr lang="en-US" sz="1100" b="1" dirty="0" smtClean="0">
                          <a:latin typeface="Arial"/>
                          <a:cs typeface="Arial"/>
                        </a:rPr>
                        <a:t>Operations Strategies of Two Drug Companies</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594">
                <a:tc rowSpan="2">
                  <a:txBody>
                    <a:bodyPr/>
                    <a:lstStyle/>
                    <a:p>
                      <a:r>
                        <a:rPr lang="en-US" sz="1100" b="1" dirty="0" smtClean="0">
                          <a:solidFill>
                            <a:srgbClr val="FFFFFF"/>
                          </a:solidFill>
                          <a:latin typeface="Arial"/>
                          <a:cs typeface="Arial"/>
                        </a:rPr>
                        <a:t>COMPETITIVE ADVANTAGE</a:t>
                      </a:r>
                      <a:endParaRPr lang="en-US" sz="1100" b="1" dirty="0">
                        <a:solidFill>
                          <a:srgbClr val="FFFFFF"/>
                        </a:solidFill>
                        <a:latin typeface="Arial"/>
                        <a:cs typeface="Arial"/>
                      </a:endParaRPr>
                    </a:p>
                  </a:txBody>
                  <a:tcPr marT="34287" marB="34287"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100" b="1" dirty="0" smtClean="0">
                          <a:solidFill>
                            <a:srgbClr val="FFFFFF"/>
                          </a:solidFill>
                          <a:latin typeface="Arial"/>
                          <a:cs typeface="Arial"/>
                        </a:rPr>
                        <a:t>BRAND NAME DRUGS, INC.</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100" b="1" dirty="0" smtClean="0">
                          <a:solidFill>
                            <a:srgbClr val="FFFFFF"/>
                          </a:solidFill>
                          <a:latin typeface="Arial"/>
                          <a:cs typeface="Arial"/>
                        </a:rPr>
                        <a:t>GENERIC DRUGS</a:t>
                      </a:r>
                      <a:r>
                        <a:rPr lang="en-US" sz="1100" b="1" baseline="0" dirty="0" smtClean="0">
                          <a:solidFill>
                            <a:srgbClr val="FFFFFF"/>
                          </a:solidFill>
                          <a:latin typeface="Arial"/>
                          <a:cs typeface="Arial"/>
                        </a:rPr>
                        <a:t> CORP.</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388614">
                <a:tc vMerge="1">
                  <a:txBody>
                    <a:bodyPr/>
                    <a:lstStyle/>
                    <a:p>
                      <a:endParaRPr lang="en-US" sz="1200" dirty="0">
                        <a:latin typeface="Arial"/>
                        <a:cs typeface="Arial"/>
                      </a:endParaRPr>
                    </a:p>
                  </a:txBody>
                  <a:tcPr/>
                </a:tc>
                <a:tc>
                  <a:txBody>
                    <a:bodyPr/>
                    <a:lstStyle/>
                    <a:p>
                      <a:r>
                        <a:rPr lang="en-US" sz="1100" b="1" dirty="0" smtClean="0">
                          <a:solidFill>
                            <a:srgbClr val="FFFFFF"/>
                          </a:solidFill>
                          <a:latin typeface="Arial"/>
                          <a:cs typeface="Arial"/>
                        </a:rPr>
                        <a:t>PRODUCT DIFFERENTIATION</a:t>
                      </a:r>
                      <a:r>
                        <a:rPr lang="en-US" sz="1100" b="1" baseline="0" dirty="0" smtClean="0">
                          <a:solidFill>
                            <a:srgbClr val="FFFFFF"/>
                          </a:solidFill>
                          <a:latin typeface="Arial"/>
                          <a:cs typeface="Arial"/>
                        </a:rPr>
                        <a:t> STRATEGY</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r>
                        <a:rPr lang="en-US" sz="1100" b="1" dirty="0" smtClean="0">
                          <a:solidFill>
                            <a:srgbClr val="FFFFFF"/>
                          </a:solidFill>
                          <a:latin typeface="Arial"/>
                          <a:cs typeface="Arial"/>
                        </a:rPr>
                        <a:t>LOW COST STRATEGY</a:t>
                      </a:r>
                      <a:endParaRPr lang="en-US" sz="1100" b="1" dirty="0">
                        <a:solidFill>
                          <a:srgbClr val="FFFFFF"/>
                        </a:solidFill>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548634">
                <a:tc>
                  <a:txBody>
                    <a:bodyPr/>
                    <a:lstStyle/>
                    <a:p>
                      <a:r>
                        <a:rPr lang="en-US" sz="1100" b="1" dirty="0" smtClean="0">
                          <a:latin typeface="Arial"/>
                          <a:cs typeface="Arial"/>
                        </a:rPr>
                        <a:t>Product selection and design</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Heavy R&amp;D investment; extensive labs; focus on development in a broad range of drug categories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Low R&amp;D investment; focus on development of generic drugs</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14">
                <a:tc>
                  <a:txBody>
                    <a:bodyPr/>
                    <a:lstStyle/>
                    <a:p>
                      <a:r>
                        <a:rPr lang="en-US" sz="1100" b="1" dirty="0" smtClean="0">
                          <a:latin typeface="Arial"/>
                          <a:cs typeface="Arial"/>
                        </a:rPr>
                        <a:t>Quality </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Quality is major priority, standards exceed regulatory requirements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Meets regulatory requirements on a country-by-country basis, as necessary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708654">
                <a:tc>
                  <a:txBody>
                    <a:bodyPr/>
                    <a:lstStyle/>
                    <a:p>
                      <a:r>
                        <a:rPr lang="en-US" sz="1100" b="1" dirty="0" smtClean="0">
                          <a:latin typeface="Arial"/>
                          <a:cs typeface="Arial"/>
                        </a:rPr>
                        <a:t>Process </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Product and modular production process; tries to have long product runs in specialized facilities; builds capacity ahead of demand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Process focused; general production processes; “job shop” approach, short-run production; focus on high utilization </a:t>
                      </a: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14">
                <a:tc>
                  <a:txBody>
                    <a:bodyPr/>
                    <a:lstStyle/>
                    <a:p>
                      <a:r>
                        <a:rPr lang="en-US" sz="1100" b="1" dirty="0" smtClean="0">
                          <a:latin typeface="Arial"/>
                          <a:cs typeface="Arial"/>
                        </a:rPr>
                        <a:t>Location </a:t>
                      </a:r>
                      <a:endParaRPr lang="en-US" sz="1100" b="1" dirty="0">
                        <a:latin typeface="Arial"/>
                        <a:cs typeface="Arial"/>
                      </a:endParaRPr>
                    </a:p>
                  </a:txBody>
                  <a:tcPr marT="34287" marB="34287">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Still located in city where it was founded </a:t>
                      </a:r>
                      <a:endParaRPr lang="en-US" sz="1100" dirty="0">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Recently moved to low-tax, low-labor-cost environment </a:t>
                      </a:r>
                      <a:endParaRPr lang="en-US" sz="1100" dirty="0">
                        <a:latin typeface="Arial"/>
                        <a:cs typeface="Arial"/>
                      </a:endParaRPr>
                    </a:p>
                  </a:txBody>
                  <a:tcPr marT="34287" marB="34287">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Implementing Strategic Decisions</a:t>
            </a:r>
            <a:endParaRPr lang="en-US" dirty="0"/>
          </a:p>
        </p:txBody>
      </p:sp>
      <p:graphicFrame>
        <p:nvGraphicFramePr>
          <p:cNvPr id="3" name="Table 2"/>
          <p:cNvGraphicFramePr>
            <a:graphicFrameLocks noGrp="1"/>
          </p:cNvGraphicFramePr>
          <p:nvPr/>
        </p:nvGraphicFramePr>
        <p:xfrm>
          <a:off x="457200" y="1206104"/>
          <a:ext cx="8229600" cy="3528452"/>
        </p:xfrm>
        <a:graphic>
          <a:graphicData uri="http://schemas.openxmlformats.org/drawingml/2006/table">
            <a:tbl>
              <a:tblPr firstRow="1" bandRow="1">
                <a:tableStyleId>{2D5ABB26-0587-4C30-8999-92F81FD0307C}</a:tableStyleId>
              </a:tblPr>
              <a:tblGrid>
                <a:gridCol w="1511300"/>
                <a:gridCol w="3352800"/>
                <a:gridCol w="3365500"/>
              </a:tblGrid>
              <a:tr h="228632">
                <a:tc>
                  <a:txBody>
                    <a:bodyPr/>
                    <a:lstStyle/>
                    <a:p>
                      <a:r>
                        <a:rPr lang="en-US" sz="1100" b="1" dirty="0" smtClean="0">
                          <a:solidFill>
                            <a:schemeClr val="bg1"/>
                          </a:solidFill>
                          <a:latin typeface="Arial"/>
                          <a:cs typeface="Arial"/>
                        </a:rPr>
                        <a:t>TABLE 2.1</a:t>
                      </a:r>
                      <a:endParaRPr lang="en-US" sz="1100" b="1" dirty="0">
                        <a:solidFill>
                          <a:schemeClr val="bg1"/>
                        </a:solidFill>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2">
                  <a:txBody>
                    <a:bodyPr/>
                    <a:lstStyle/>
                    <a:p>
                      <a:r>
                        <a:rPr lang="en-US" sz="1100" b="1" dirty="0" smtClean="0">
                          <a:latin typeface="Arial"/>
                          <a:cs typeface="Arial"/>
                        </a:rPr>
                        <a:t>Operations Strategies of Two Drug Companies</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4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8632">
                <a:tc rowSpan="2">
                  <a:txBody>
                    <a:bodyPr/>
                    <a:lstStyle/>
                    <a:p>
                      <a:r>
                        <a:rPr lang="en-US" sz="1100" b="1" dirty="0" smtClean="0">
                          <a:solidFill>
                            <a:srgbClr val="FFFFFF"/>
                          </a:solidFill>
                          <a:latin typeface="Arial"/>
                          <a:cs typeface="Arial"/>
                        </a:rPr>
                        <a:t>COMPETITIVE ADVANTAGE</a:t>
                      </a:r>
                      <a:endParaRPr lang="en-US" sz="1100" b="1" dirty="0">
                        <a:solidFill>
                          <a:srgbClr val="FFFFFF"/>
                        </a:solidFill>
                        <a:latin typeface="Arial"/>
                        <a:cs typeface="Arial"/>
                      </a:endParaRPr>
                    </a:p>
                  </a:txBody>
                  <a:tcPr marT="34295" marB="34295"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a:txBody>
                    <a:bodyPr/>
                    <a:lstStyle/>
                    <a:p>
                      <a:r>
                        <a:rPr lang="en-US" sz="1100" b="1" dirty="0" smtClean="0">
                          <a:solidFill>
                            <a:srgbClr val="FFFFFF"/>
                          </a:solidFill>
                          <a:latin typeface="Arial"/>
                          <a:cs typeface="Arial"/>
                        </a:rPr>
                        <a:t>BRAND NAME DRUGS, INC.</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a:txBody>
                    <a:bodyPr/>
                    <a:lstStyle/>
                    <a:p>
                      <a:r>
                        <a:rPr lang="en-US" sz="1100" b="1" dirty="0" smtClean="0">
                          <a:solidFill>
                            <a:srgbClr val="FFFFFF"/>
                          </a:solidFill>
                          <a:latin typeface="Arial"/>
                          <a:cs typeface="Arial"/>
                        </a:rPr>
                        <a:t>GENERIC DRUGS</a:t>
                      </a:r>
                      <a:r>
                        <a:rPr lang="en-US" sz="1100" b="1" baseline="0" dirty="0" smtClean="0">
                          <a:solidFill>
                            <a:srgbClr val="FFFFFF"/>
                          </a:solidFill>
                          <a:latin typeface="Arial"/>
                          <a:cs typeface="Arial"/>
                        </a:rPr>
                        <a:t> CORP.</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r>
              <a:tr h="388673">
                <a:tc vMerge="1">
                  <a:txBody>
                    <a:bodyPr/>
                    <a:lstStyle/>
                    <a:p>
                      <a:endParaRPr lang="en-US" sz="1200" dirty="0">
                        <a:latin typeface="Arial"/>
                        <a:cs typeface="Arial"/>
                      </a:endParaRPr>
                    </a:p>
                  </a:txBody>
                  <a:tcPr/>
                </a:tc>
                <a:tc>
                  <a:txBody>
                    <a:bodyPr/>
                    <a:lstStyle/>
                    <a:p>
                      <a:r>
                        <a:rPr lang="en-US" sz="1100" b="1" dirty="0" smtClean="0">
                          <a:solidFill>
                            <a:srgbClr val="FFFFFF"/>
                          </a:solidFill>
                          <a:latin typeface="Arial"/>
                          <a:cs typeface="Arial"/>
                        </a:rPr>
                        <a:t>PRODUCT DIFFERENTIATION</a:t>
                      </a:r>
                      <a:r>
                        <a:rPr lang="en-US" sz="1100" b="1" baseline="0" dirty="0" smtClean="0">
                          <a:solidFill>
                            <a:srgbClr val="FFFFFF"/>
                          </a:solidFill>
                          <a:latin typeface="Arial"/>
                          <a:cs typeface="Arial"/>
                        </a:rPr>
                        <a:t> STRATEGY</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a:txBody>
                    <a:bodyPr/>
                    <a:lstStyle/>
                    <a:p>
                      <a:r>
                        <a:rPr lang="en-US" sz="1100" b="1" dirty="0" smtClean="0">
                          <a:solidFill>
                            <a:srgbClr val="FFFFFF"/>
                          </a:solidFill>
                          <a:latin typeface="Arial"/>
                          <a:cs typeface="Arial"/>
                        </a:rPr>
                        <a:t>LOW COST STRATEGY</a:t>
                      </a:r>
                      <a:endParaRPr lang="en-US" sz="1100" b="1" dirty="0">
                        <a:solidFill>
                          <a:srgbClr val="FFFFFF"/>
                        </a:solidFill>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r>
              <a:tr h="388673">
                <a:tc>
                  <a:txBody>
                    <a:bodyPr/>
                    <a:lstStyle/>
                    <a:p>
                      <a:r>
                        <a:rPr lang="en-US" sz="1100" b="1" dirty="0" smtClean="0">
                          <a:latin typeface="Arial"/>
                          <a:cs typeface="Arial"/>
                        </a:rPr>
                        <a:t>Layout </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Layout supports automated product-focused production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Layout supports process-focused “job shop” practices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548715">
                <a:tc>
                  <a:txBody>
                    <a:bodyPr/>
                    <a:lstStyle/>
                    <a:p>
                      <a:r>
                        <a:rPr lang="en-US" sz="1100" b="1" dirty="0" smtClean="0">
                          <a:latin typeface="Arial"/>
                          <a:cs typeface="Arial"/>
                        </a:rPr>
                        <a:t>Human resources</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Hire the best; nationwide searches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Very experienced top executives provide direction; other personnel paid below industry average </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3">
                <a:tc>
                  <a:txBody>
                    <a:bodyPr/>
                    <a:lstStyle/>
                    <a:p>
                      <a:r>
                        <a:rPr lang="en-US" sz="1100" b="1" dirty="0" smtClean="0">
                          <a:latin typeface="Arial"/>
                          <a:cs typeface="Arial"/>
                        </a:rPr>
                        <a:t>Supply chain</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Long-term supplier relationships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Tends to purchase competitively to find bargains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548715">
                <a:tc>
                  <a:txBody>
                    <a:bodyPr/>
                    <a:lstStyle/>
                    <a:p>
                      <a:r>
                        <a:rPr lang="en-US" sz="1100" b="1" dirty="0" smtClean="0">
                          <a:latin typeface="Arial"/>
                          <a:cs typeface="Arial"/>
                        </a:rPr>
                        <a:t>Inventory </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Maintains high finished goods inventory primarily to ensure all demands are met </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100" dirty="0" smtClean="0">
                          <a:latin typeface="Arial"/>
                          <a:cs typeface="Arial"/>
                        </a:rPr>
                        <a:t>Process focus drives up work-in-process inventory; finished goods inventory tends to be low </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3">
                <a:tc>
                  <a:txBody>
                    <a:bodyPr/>
                    <a:lstStyle/>
                    <a:p>
                      <a:r>
                        <a:rPr lang="en-US" sz="1100" b="1" dirty="0" smtClean="0">
                          <a:latin typeface="Arial"/>
                          <a:cs typeface="Arial"/>
                        </a:rPr>
                        <a:t>Scheduling </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Centralized production planning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Many short-run products complicate scheduling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88673">
                <a:tc>
                  <a:txBody>
                    <a:bodyPr/>
                    <a:lstStyle/>
                    <a:p>
                      <a:r>
                        <a:rPr lang="en-US" sz="1100" b="1" dirty="0" smtClean="0">
                          <a:latin typeface="Arial"/>
                          <a:cs typeface="Arial"/>
                        </a:rPr>
                        <a:t>Maintenance</a:t>
                      </a:r>
                      <a:endParaRPr lang="en-US" sz="1100" b="1" dirty="0">
                        <a:latin typeface="Arial"/>
                        <a:cs typeface="Arial"/>
                      </a:endParaRPr>
                    </a:p>
                  </a:txBody>
                  <a:tcPr marT="34295" marB="34295">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Highly trained staff; extensive parts inventory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smtClean="0">
                          <a:latin typeface="Arial"/>
                          <a:cs typeface="Arial"/>
                        </a:rPr>
                        <a:t>Highly trained staff to meet changing demands </a:t>
                      </a:r>
                      <a:endParaRPr lang="en-US" sz="1100" dirty="0">
                        <a:latin typeface="Arial"/>
                        <a:cs typeface="Arial"/>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strips/>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1371600"/>
            <a:ext cx="7518400" cy="3590925"/>
          </a:xfrm>
        </p:spPr>
        <p:txBody>
          <a:bodyPr rtlCol="0">
            <a:normAutofit/>
          </a:bodyPr>
          <a:lstStyle/>
          <a:p>
            <a:pPr fontAlgn="auto">
              <a:lnSpc>
                <a:spcPct val="100000"/>
              </a:lnSpc>
              <a:spcBef>
                <a:spcPts val="0"/>
              </a:spcBef>
              <a:defRPr/>
            </a:pPr>
            <a:r>
              <a:rPr lang="en-US" dirty="0" smtClean="0"/>
              <a:t>Outsourcing – transferring activities that traditionally </a:t>
            </a:r>
            <a:r>
              <a:rPr lang="en-US" dirty="0"/>
              <a:t>been </a:t>
            </a:r>
            <a:r>
              <a:rPr lang="en-US" dirty="0" smtClean="0"/>
              <a:t>internal </a:t>
            </a:r>
            <a:r>
              <a:rPr lang="en-US" dirty="0"/>
              <a:t>to external </a:t>
            </a:r>
            <a:r>
              <a:rPr lang="en-US" dirty="0" smtClean="0"/>
              <a:t>suppliers</a:t>
            </a:r>
            <a:endParaRPr lang="en-US" dirty="0"/>
          </a:p>
          <a:p>
            <a:pPr fontAlgn="auto">
              <a:lnSpc>
                <a:spcPct val="100000"/>
              </a:lnSpc>
              <a:spcBef>
                <a:spcPts val="0"/>
              </a:spcBef>
              <a:defRPr/>
            </a:pPr>
            <a:r>
              <a:rPr lang="en-US" dirty="0" smtClean="0"/>
              <a:t>Accelerating due to</a:t>
            </a:r>
          </a:p>
          <a:p>
            <a:pPr lvl="1" fontAlgn="auto">
              <a:lnSpc>
                <a:spcPct val="100000"/>
              </a:lnSpc>
              <a:spcBef>
                <a:spcPts val="0"/>
              </a:spcBef>
              <a:defRPr/>
            </a:pPr>
            <a:r>
              <a:rPr lang="en-US" dirty="0"/>
              <a:t>I</a:t>
            </a:r>
            <a:r>
              <a:rPr lang="en-US" dirty="0" smtClean="0"/>
              <a:t>ncreased </a:t>
            </a:r>
            <a:r>
              <a:rPr lang="en-US" dirty="0"/>
              <a:t>technological </a:t>
            </a:r>
            <a:r>
              <a:rPr lang="en-US" dirty="0" smtClean="0"/>
              <a:t>expertise</a:t>
            </a:r>
          </a:p>
          <a:p>
            <a:pPr lvl="1" fontAlgn="auto">
              <a:lnSpc>
                <a:spcPct val="100000"/>
              </a:lnSpc>
              <a:spcBef>
                <a:spcPts val="0"/>
              </a:spcBef>
              <a:defRPr/>
            </a:pPr>
            <a:r>
              <a:rPr lang="en-US" dirty="0" smtClean="0"/>
              <a:t>More </a:t>
            </a:r>
            <a:r>
              <a:rPr lang="en-US" dirty="0"/>
              <a:t>reliable and cheaper </a:t>
            </a:r>
            <a:r>
              <a:rPr lang="en-US" dirty="0" smtClean="0"/>
              <a:t>transportation</a:t>
            </a:r>
          </a:p>
          <a:p>
            <a:pPr lvl="1" fontAlgn="auto">
              <a:lnSpc>
                <a:spcPct val="100000"/>
              </a:lnSpc>
              <a:spcBef>
                <a:spcPts val="0"/>
              </a:spcBef>
              <a:defRPr/>
            </a:pPr>
            <a:r>
              <a:rPr lang="en-US" dirty="0" smtClean="0"/>
              <a:t>Rapid </a:t>
            </a:r>
            <a:r>
              <a:rPr lang="en-US" dirty="0"/>
              <a:t>development and deployment of advancements in telecommunications and </a:t>
            </a:r>
            <a:r>
              <a:rPr lang="en-US" dirty="0" smtClean="0"/>
              <a:t>computers</a:t>
            </a:r>
            <a:endParaRPr lang="en-US" dirty="0"/>
          </a:p>
          <a:p>
            <a:pPr fontAlgn="auto">
              <a:lnSpc>
                <a:spcPct val="100000"/>
              </a:lnSpc>
              <a:spcBef>
                <a:spcPts val="0"/>
              </a:spcBef>
              <a:defRPr/>
            </a:pPr>
            <a:endParaRPr lang="en-US" dirty="0"/>
          </a:p>
        </p:txBody>
      </p:sp>
      <p:sp>
        <p:nvSpPr>
          <p:cNvPr id="2" name="Title 1"/>
          <p:cNvSpPr>
            <a:spLocks noGrp="1"/>
          </p:cNvSpPr>
          <p:nvPr>
            <p:ph type="title"/>
          </p:nvPr>
        </p:nvSpPr>
        <p:spPr/>
        <p:txBody>
          <a:bodyPr rtlCol="0">
            <a:normAutofit fontScale="90000"/>
          </a:bodyPr>
          <a:lstStyle/>
          <a:p>
            <a:pPr fontAlgn="auto">
              <a:spcAft>
                <a:spcPts val="0"/>
              </a:spcAft>
              <a:defRPr/>
            </a:pPr>
            <a:r>
              <a:rPr lang="en-US" dirty="0" smtClean="0"/>
              <a:t>Strategic Planning, Core Competencies, and Outsourcing</a:t>
            </a:r>
            <a:endParaRPr lang="en-US" dirty="0"/>
          </a:p>
        </p:txBody>
      </p:sp>
    </p:spTree>
  </p:cSld>
  <p:clrMapOvr>
    <a:masterClrMapping/>
  </p:clrMapOvr>
  <p:transition spd="slow">
    <p:pull dir="l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Content Placeholder 2"/>
          <p:cNvSpPr>
            <a:spLocks noGrp="1"/>
          </p:cNvSpPr>
          <p:nvPr>
            <p:ph idx="1"/>
          </p:nvPr>
        </p:nvSpPr>
        <p:spPr>
          <a:xfrm>
            <a:off x="812800" y="1371600"/>
            <a:ext cx="7518400" cy="1447800"/>
          </a:xfrm>
        </p:spPr>
        <p:txBody>
          <a:bodyPr/>
          <a:lstStyle/>
          <a:p>
            <a:pPr>
              <a:buFont typeface="Arial Unicode MS" pitchFamily="34" charset="-128"/>
              <a:buChar char="▶"/>
            </a:pPr>
            <a:r>
              <a:rPr lang="en-US" altLang="en-US" smtClean="0">
                <a:latin typeface="Arial" pitchFamily="34" charset="0"/>
                <a:cs typeface="Arial" pitchFamily="34" charset="0"/>
              </a:rPr>
              <a:t>Subcontracting - contract manufacturing</a:t>
            </a:r>
          </a:p>
          <a:p>
            <a:pPr>
              <a:buFont typeface="Arial Unicode MS" pitchFamily="34" charset="-128"/>
              <a:buChar char="▶"/>
            </a:pPr>
            <a:r>
              <a:rPr lang="en-US" altLang="en-US" smtClean="0">
                <a:latin typeface="Arial" pitchFamily="34" charset="0"/>
                <a:cs typeface="Arial" pitchFamily="34" charset="0"/>
              </a:rPr>
              <a:t>Outsourced activities</a:t>
            </a:r>
          </a:p>
        </p:txBody>
      </p:sp>
      <p:sp>
        <p:nvSpPr>
          <p:cNvPr id="2" name="Title 1"/>
          <p:cNvSpPr>
            <a:spLocks noGrp="1"/>
          </p:cNvSpPr>
          <p:nvPr>
            <p:ph type="title"/>
          </p:nvPr>
        </p:nvSpPr>
        <p:spPr/>
        <p:txBody>
          <a:bodyPr rtlCol="0">
            <a:normAutofit fontScale="90000"/>
          </a:bodyPr>
          <a:lstStyle/>
          <a:p>
            <a:pPr fontAlgn="auto">
              <a:spcAft>
                <a:spcPts val="0"/>
              </a:spcAft>
              <a:defRPr/>
            </a:pPr>
            <a:r>
              <a:rPr lang="en-US" dirty="0" smtClean="0"/>
              <a:t>Strategic Planning, Core Competencies, and Outsourcing</a:t>
            </a:r>
            <a:endParaRPr lang="en-US" dirty="0"/>
          </a:p>
        </p:txBody>
      </p:sp>
      <p:sp>
        <p:nvSpPr>
          <p:cNvPr id="4" name="TextBox 3"/>
          <p:cNvSpPr txBox="1"/>
          <p:nvPr/>
        </p:nvSpPr>
        <p:spPr>
          <a:xfrm>
            <a:off x="1219200" y="2723502"/>
            <a:ext cx="6121400" cy="1951303"/>
          </a:xfrm>
          <a:prstGeom prst="rect">
            <a:avLst/>
          </a:prstGeom>
          <a:noFill/>
        </p:spPr>
        <p:txBody>
          <a:bodyPr numCol="2" spcCol="468000">
            <a:spAutoFit/>
          </a:bodyPr>
          <a:lstStyle/>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Legal services</a:t>
            </a: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Travel services</a:t>
            </a: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Payroll</a:t>
            </a:r>
            <a:br>
              <a:rPr lang="en-US" sz="2800" dirty="0">
                <a:latin typeface="Arial"/>
                <a:cs typeface="Arial"/>
              </a:rPr>
            </a:br>
            <a:r>
              <a:rPr lang="en-US" sz="2800" dirty="0">
                <a:latin typeface="Arial"/>
                <a:cs typeface="Arial"/>
              </a:rPr>
              <a:t/>
            </a:r>
            <a:br>
              <a:rPr lang="en-US" sz="2800" dirty="0">
                <a:latin typeface="Arial"/>
                <a:cs typeface="Arial"/>
              </a:rPr>
            </a:br>
            <a:endParaRPr lang="en-US" sz="2800" dirty="0">
              <a:latin typeface="Arial"/>
              <a:cs typeface="Arial"/>
            </a:endParaRP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Production</a:t>
            </a:r>
          </a:p>
          <a:p>
            <a:pPr marL="355600" lvl="1" indent="-355600" fontAlgn="auto">
              <a:lnSpc>
                <a:spcPct val="90000"/>
              </a:lnSpc>
              <a:spcBef>
                <a:spcPts val="0"/>
              </a:spcBef>
              <a:spcAft>
                <a:spcPts val="1200"/>
              </a:spcAft>
              <a:buClr>
                <a:schemeClr val="accent1"/>
              </a:buClr>
              <a:buSzPct val="60000"/>
              <a:buFont typeface="Lucida Grande"/>
              <a:buChar char="►"/>
              <a:defRPr/>
            </a:pPr>
            <a:r>
              <a:rPr lang="en-US" sz="2800" dirty="0">
                <a:latin typeface="Arial"/>
                <a:cs typeface="Arial"/>
              </a:rPr>
              <a:t>Surgery</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Content Placeholder 2"/>
          <p:cNvSpPr>
            <a:spLocks noGrp="1"/>
          </p:cNvSpPr>
          <p:nvPr>
            <p:ph idx="1"/>
          </p:nvPr>
        </p:nvSpPr>
        <p:spPr>
          <a:xfrm>
            <a:off x="920750" y="1428750"/>
            <a:ext cx="7302500" cy="2905125"/>
          </a:xfrm>
        </p:spPr>
        <p:txBody>
          <a:bodyPr/>
          <a:lstStyle/>
          <a:p>
            <a:pPr>
              <a:buFont typeface="Arial Unicode MS" pitchFamily="34" charset="-128"/>
              <a:buChar char="▶"/>
            </a:pPr>
            <a:r>
              <a:rPr lang="en-US" altLang="en-US" smtClean="0">
                <a:latin typeface="Arial" pitchFamily="34" charset="0"/>
                <a:cs typeface="Arial" pitchFamily="34" charset="0"/>
              </a:rPr>
              <a:t>If an external provider can perform activities more productively than the purchasing firm, then the external provider should do the work</a:t>
            </a:r>
          </a:p>
          <a:p>
            <a:pPr>
              <a:buFont typeface="Arial Unicode MS" pitchFamily="34" charset="-128"/>
              <a:buChar char="▶"/>
            </a:pPr>
            <a:r>
              <a:rPr lang="en-US" altLang="en-US" smtClean="0">
                <a:latin typeface="Arial" pitchFamily="34" charset="0"/>
                <a:cs typeface="Arial" pitchFamily="34" charset="0"/>
              </a:rPr>
              <a:t>Purchasing firm focuses on core competencies</a:t>
            </a:r>
          </a:p>
          <a:p>
            <a:pPr>
              <a:buFont typeface="Arial Unicode MS" pitchFamily="34" charset="-128"/>
              <a:buChar char="▶"/>
            </a:pPr>
            <a:r>
              <a:rPr lang="en-US" altLang="en-US" smtClean="0">
                <a:latin typeface="Arial" pitchFamily="34" charset="0"/>
                <a:cs typeface="Arial" pitchFamily="34" charset="0"/>
              </a:rPr>
              <a:t>Drives outsourcing</a:t>
            </a:r>
          </a:p>
        </p:txBody>
      </p:sp>
      <p:sp>
        <p:nvSpPr>
          <p:cNvPr id="2" name="Title 1"/>
          <p:cNvSpPr>
            <a:spLocks noGrp="1"/>
          </p:cNvSpPr>
          <p:nvPr>
            <p:ph type="title"/>
          </p:nvPr>
        </p:nvSpPr>
        <p:spPr/>
        <p:txBody>
          <a:bodyPr rtlCol="0">
            <a:normAutofit fontScale="90000"/>
          </a:bodyPr>
          <a:lstStyle/>
          <a:p>
            <a:pPr fontAlgn="auto">
              <a:spcAft>
                <a:spcPts val="0"/>
              </a:spcAft>
              <a:defRPr/>
            </a:pPr>
            <a:r>
              <a:rPr lang="en-US" dirty="0" smtClean="0"/>
              <a:t>Theory </a:t>
            </a:r>
            <a:r>
              <a:rPr lang="en-US" dirty="0"/>
              <a:t>of Comparative Advantage </a:t>
            </a:r>
          </a:p>
        </p:txBody>
      </p:sp>
    </p:spTree>
  </p:cSld>
  <p:clrMapOvr>
    <a:masterClrMapping/>
  </p:clrMapOvr>
  <p:transition spd="slow">
    <p:pull dir="l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altLang="en-US" smtClean="0">
                <a:latin typeface="Arial" pitchFamily="34" charset="0"/>
                <a:cs typeface="Arial" pitchFamily="34" charset="0"/>
              </a:rPr>
              <a:t>Risks of Outsourcing</a:t>
            </a:r>
          </a:p>
        </p:txBody>
      </p:sp>
      <p:graphicFrame>
        <p:nvGraphicFramePr>
          <p:cNvPr id="5" name="Table 4"/>
          <p:cNvGraphicFramePr>
            <a:graphicFrameLocks noGrp="1"/>
          </p:cNvGraphicFramePr>
          <p:nvPr/>
        </p:nvGraphicFramePr>
        <p:xfrm>
          <a:off x="647700" y="1377554"/>
          <a:ext cx="7810500" cy="2369724"/>
        </p:xfrm>
        <a:graphic>
          <a:graphicData uri="http://schemas.openxmlformats.org/drawingml/2006/table">
            <a:tbl>
              <a:tblPr firstRow="1" bandRow="1">
                <a:tableStyleId>{2D5ABB26-0587-4C30-8999-92F81FD0307C}</a:tableStyleId>
              </a:tblPr>
              <a:tblGrid>
                <a:gridCol w="1435100"/>
                <a:gridCol w="2470150"/>
                <a:gridCol w="3905250"/>
              </a:tblGrid>
              <a:tr h="278074">
                <a:tc>
                  <a:txBody>
                    <a:bodyPr/>
                    <a:lstStyle/>
                    <a:p>
                      <a:pPr algn="ctr"/>
                      <a:r>
                        <a:rPr lang="en-US" sz="1400" b="1" dirty="0" smtClean="0">
                          <a:solidFill>
                            <a:srgbClr val="FFFFFF"/>
                          </a:solidFill>
                        </a:rPr>
                        <a:t>TABLE 2.2</a:t>
                      </a:r>
                      <a:endParaRPr lang="en-US" sz="1400" b="1" dirty="0">
                        <a:solidFill>
                          <a:srgbClr val="FFFFFF"/>
                        </a:solidFill>
                      </a:endParaRPr>
                    </a:p>
                  </a:txBody>
                  <a:tcPr marT="34283" marB="342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2">
                  <a:txBody>
                    <a:bodyPr/>
                    <a:lstStyle/>
                    <a:p>
                      <a:r>
                        <a:rPr lang="en-US" sz="1400" b="1" kern="1200" dirty="0" smtClean="0">
                          <a:solidFill>
                            <a:schemeClr val="tx1"/>
                          </a:solidFill>
                          <a:effectLst/>
                          <a:latin typeface="+mn-lt"/>
                          <a:ea typeface="+mn-ea"/>
                          <a:cs typeface="+mn-cs"/>
                        </a:rPr>
                        <a:t>Potential Advantages and Disadvantages of Outsourcing </a:t>
                      </a:r>
                      <a:endParaRPr lang="en-US" sz="1400" dirty="0"/>
                    </a:p>
                  </a:txBody>
                  <a:tcPr marT="34283" marB="34283">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hMerge="1">
                  <a:txBody>
                    <a:bodyPr/>
                    <a:lstStyle/>
                    <a:p>
                      <a:endParaRPr lang="en-US" dirty="0"/>
                    </a:p>
                  </a:txBody>
                  <a:tcPr/>
                </a:tc>
              </a:tr>
              <a:tr h="278074">
                <a:tc gridSpan="2">
                  <a:txBody>
                    <a:bodyPr/>
                    <a:lstStyle/>
                    <a:p>
                      <a:r>
                        <a:rPr lang="en-US" sz="1400" b="1" dirty="0" smtClean="0">
                          <a:solidFill>
                            <a:srgbClr val="FFFFFF"/>
                          </a:solidFill>
                        </a:rPr>
                        <a:t>ADVANTAGES</a:t>
                      </a:r>
                      <a:endParaRPr lang="en-US" sz="1400" b="1" dirty="0">
                        <a:solidFill>
                          <a:srgbClr val="FFFFFF"/>
                        </a:solidFil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400" b="1" dirty="0" smtClean="0">
                          <a:solidFill>
                            <a:srgbClr val="FFFFFF"/>
                          </a:solidFill>
                        </a:rPr>
                        <a:t>DISADVANTAGES</a:t>
                      </a:r>
                      <a:endParaRPr lang="en-US" sz="1400" b="1" dirty="0">
                        <a:solidFill>
                          <a:srgbClr val="FFFFFF"/>
                        </a:solidFil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07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Cost savings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Increased logistics and inventory costs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74">
                <a:tc gridSpan="2">
                  <a:txBody>
                    <a:bodyPr/>
                    <a:lstStyle/>
                    <a:p>
                      <a:r>
                        <a:rPr lang="en-US" sz="1400" b="0" kern="1200" dirty="0" smtClean="0">
                          <a:solidFill>
                            <a:schemeClr val="tx1"/>
                          </a:solidFill>
                          <a:effectLst/>
                          <a:latin typeface="+mn-lt"/>
                          <a:ea typeface="+mn-ea"/>
                          <a:cs typeface="+mn-cs"/>
                        </a:rPr>
                        <a:t>Gaining outside expertise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Loss of control (quality, delivery, etc.)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074">
                <a:tc gridSpan="2">
                  <a:txBody>
                    <a:bodyPr/>
                    <a:lstStyle/>
                    <a:p>
                      <a:r>
                        <a:rPr lang="en-US" sz="1400" b="0" kern="1200" dirty="0" smtClean="0">
                          <a:solidFill>
                            <a:schemeClr val="tx1"/>
                          </a:solidFill>
                          <a:effectLst/>
                          <a:latin typeface="+mn-lt"/>
                          <a:ea typeface="+mn-ea"/>
                          <a:cs typeface="+mn-cs"/>
                        </a:rPr>
                        <a:t>Improving operations and service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Potential creation of future competition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047">
                <a:tc gridSpan="2">
                  <a:txBody>
                    <a:bodyPr/>
                    <a:lstStyle/>
                    <a:p>
                      <a:r>
                        <a:rPr lang="en-US" sz="1400" b="0" kern="1200" dirty="0" smtClean="0">
                          <a:solidFill>
                            <a:schemeClr val="tx1"/>
                          </a:solidFill>
                          <a:effectLst/>
                          <a:latin typeface="+mn-lt"/>
                          <a:ea typeface="+mn-ea"/>
                          <a:cs typeface="+mn-cs"/>
                        </a:rPr>
                        <a:t>Maintaining a focus on core competencies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Negative impact on employees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047">
                <a:tc gridSpan="2">
                  <a:txBody>
                    <a:bodyPr/>
                    <a:lstStyle/>
                    <a:p>
                      <a:r>
                        <a:rPr lang="en-US" sz="1400" b="0" kern="1200" dirty="0" smtClean="0">
                          <a:solidFill>
                            <a:schemeClr val="tx1"/>
                          </a:solidFill>
                          <a:effectLst/>
                          <a:latin typeface="+mn-lt"/>
                          <a:ea typeface="+mn-ea"/>
                          <a:cs typeface="+mn-cs"/>
                        </a:rPr>
                        <a:t>Accessing outside technology </a:t>
                      </a:r>
                      <a:endParaRPr lang="en-US" sz="1400" dirty="0"/>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dirty="0"/>
                    </a:p>
                  </a:txBody>
                  <a:tcPr/>
                </a:tc>
                <a:tc>
                  <a:txBody>
                    <a:bodyPr/>
                    <a:lstStyle/>
                    <a:p>
                      <a:r>
                        <a:rPr lang="en-US" sz="1400" b="0" kern="1200" dirty="0" smtClean="0">
                          <a:solidFill>
                            <a:schemeClr val="tx1"/>
                          </a:solidFill>
                          <a:effectLst/>
                          <a:latin typeface="+mn-lt"/>
                          <a:ea typeface="+mn-ea"/>
                          <a:cs typeface="+mn-cs"/>
                        </a:rPr>
                        <a:t>Risks may not manifest themselves for years </a:t>
                      </a:r>
                      <a:endParaRPr lang="en-US" sz="1400" dirty="0"/>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2/3*#ppt_w"/>
                                          </p:val>
                                        </p:tav>
                                        <p:tav tm="100000">
                                          <p:val>
                                            <p:strVal val="#ppt_w"/>
                                          </p:val>
                                        </p:tav>
                                      </p:tavLst>
                                    </p:anim>
                                    <p:anim calcmode="lin" valueType="num">
                                      <p:cBhvr>
                                        <p:cTn id="8" dur="1000" fill="hold"/>
                                        <p:tgtEl>
                                          <p:spTgt spid="5"/>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Content Placeholder 2"/>
          <p:cNvSpPr>
            <a:spLocks noGrp="1"/>
          </p:cNvSpPr>
          <p:nvPr>
            <p:ph idx="1"/>
          </p:nvPr>
        </p:nvSpPr>
        <p:spPr>
          <a:xfrm>
            <a:off x="685800" y="1323975"/>
            <a:ext cx="7569200" cy="2152650"/>
          </a:xfrm>
        </p:spPr>
        <p:txBody>
          <a:bodyPr/>
          <a:lstStyle/>
          <a:p>
            <a:pPr>
              <a:buFont typeface="Arial Unicode MS" pitchFamily="34" charset="-128"/>
              <a:buChar char="▶"/>
            </a:pPr>
            <a:r>
              <a:rPr lang="en-US" altLang="en-US" smtClean="0">
                <a:latin typeface="Arial" pitchFamily="34" charset="0"/>
                <a:cs typeface="Arial" pitchFamily="34" charset="0"/>
              </a:rPr>
              <a:t>Insufficient analysis most common reason for failure</a:t>
            </a:r>
          </a:p>
          <a:p>
            <a:pPr>
              <a:buFont typeface="Arial Unicode MS" pitchFamily="34" charset="-128"/>
              <a:buChar char="▶"/>
            </a:pPr>
            <a:r>
              <a:rPr lang="en-US" altLang="en-US" smtClean="0">
                <a:latin typeface="Arial" pitchFamily="34" charset="0"/>
                <a:cs typeface="Arial" pitchFamily="34" charset="0"/>
              </a:rPr>
              <a:t>Factor rating method</a:t>
            </a:r>
          </a:p>
          <a:p>
            <a:pPr>
              <a:buFont typeface="Arial Unicode MS" pitchFamily="34" charset="-128"/>
              <a:buChar char="▶"/>
            </a:pPr>
            <a:r>
              <a:rPr lang="en-US" altLang="en-US" smtClean="0">
                <a:latin typeface="Arial" pitchFamily="34" charset="0"/>
                <a:cs typeface="Arial" pitchFamily="34" charset="0"/>
              </a:rPr>
              <a:t>Points and weights assigned for each factor to each</a:t>
            </a:r>
          </a:p>
        </p:txBody>
      </p:sp>
      <p:sp>
        <p:nvSpPr>
          <p:cNvPr id="126977" name="Title 1"/>
          <p:cNvSpPr>
            <a:spLocks noGrp="1"/>
          </p:cNvSpPr>
          <p:nvPr>
            <p:ph type="title"/>
          </p:nvPr>
        </p:nvSpPr>
        <p:spPr/>
        <p:txBody>
          <a:bodyPr/>
          <a:lstStyle/>
          <a:p>
            <a:r>
              <a:rPr lang="en-US" altLang="en-US" smtClean="0">
                <a:latin typeface="Arial" pitchFamily="34" charset="0"/>
                <a:cs typeface="Arial" pitchFamily="34" charset="0"/>
              </a:rPr>
              <a:t>Rating Outsourcing Providers</a:t>
            </a:r>
          </a:p>
        </p:txBody>
      </p:sp>
    </p:spTree>
  </p:cSld>
  <p:clrMapOvr>
    <a:masterClrMapping/>
  </p:clrMapOvr>
  <p:transition spd="slow">
    <p:pull dir="l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Rating </a:t>
            </a:r>
            <a:r>
              <a:rPr lang="en-US" dirty="0"/>
              <a:t>P</a:t>
            </a:r>
            <a:r>
              <a:rPr lang="en-US" dirty="0" smtClean="0"/>
              <a:t>rovider Selection Criteria</a:t>
            </a:r>
            <a:endParaRPr lang="en-US" dirty="0"/>
          </a:p>
        </p:txBody>
      </p:sp>
      <p:graphicFrame>
        <p:nvGraphicFramePr>
          <p:cNvPr id="4" name="Table 3"/>
          <p:cNvGraphicFramePr>
            <a:graphicFrameLocks noGrp="1"/>
          </p:cNvGraphicFramePr>
          <p:nvPr/>
        </p:nvGraphicFramePr>
        <p:xfrm>
          <a:off x="457200" y="1343025"/>
          <a:ext cx="8229603" cy="2704031"/>
        </p:xfrm>
        <a:graphic>
          <a:graphicData uri="http://schemas.openxmlformats.org/drawingml/2006/table">
            <a:tbl>
              <a:tblPr firstRow="1" bandRow="1">
                <a:tableStyleId>{2D5ABB26-0587-4C30-8999-92F81FD0307C}</a:tableStyleId>
              </a:tblPr>
              <a:tblGrid>
                <a:gridCol w="1058817"/>
                <a:gridCol w="2357480"/>
                <a:gridCol w="546100"/>
                <a:gridCol w="457200"/>
                <a:gridCol w="482600"/>
                <a:gridCol w="266700"/>
                <a:gridCol w="495300"/>
                <a:gridCol w="254000"/>
                <a:gridCol w="266700"/>
                <a:gridCol w="482600"/>
                <a:gridCol w="279400"/>
                <a:gridCol w="419100"/>
                <a:gridCol w="482600"/>
                <a:gridCol w="381006"/>
              </a:tblGrid>
              <a:tr h="224251">
                <a:tc>
                  <a:txBody>
                    <a:bodyPr/>
                    <a:lstStyle/>
                    <a:p>
                      <a:pPr algn="ctr"/>
                      <a:r>
                        <a:rPr lang="en-US" sz="900" b="1" dirty="0" smtClean="0">
                          <a:solidFill>
                            <a:srgbClr val="FFFFFF"/>
                          </a:solidFill>
                          <a:latin typeface="Arial"/>
                          <a:cs typeface="Arial"/>
                        </a:rPr>
                        <a:t>TABLE 2.3</a:t>
                      </a:r>
                      <a:endParaRPr lang="en-US" sz="900" b="1" dirty="0">
                        <a:solidFill>
                          <a:srgbClr val="FFFFFF"/>
                        </a:solidFill>
                        <a:latin typeface="Arial"/>
                        <a:cs typeface="Arial"/>
                      </a:endParaRPr>
                    </a:p>
                  </a:txBody>
                  <a:tcPr marT="34283" marB="34283">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gridSpan="13">
                  <a:txBody>
                    <a:bodyPr/>
                    <a:lstStyle/>
                    <a:p>
                      <a:r>
                        <a:rPr lang="en-US" sz="900" b="1" kern="1200" dirty="0" smtClean="0">
                          <a:solidFill>
                            <a:schemeClr val="tx1"/>
                          </a:solidFill>
                          <a:effectLst/>
                          <a:latin typeface="Arial"/>
                          <a:ea typeface="+mn-ea"/>
                          <a:cs typeface="Arial"/>
                        </a:rPr>
                        <a:t>Factor Ratings Applied to National </a:t>
                      </a:r>
                      <a:r>
                        <a:rPr lang="en-US" sz="900" b="1" kern="1200" dirty="0" err="1" smtClean="0">
                          <a:solidFill>
                            <a:schemeClr val="tx1"/>
                          </a:solidFill>
                          <a:effectLst/>
                          <a:latin typeface="Arial"/>
                          <a:ea typeface="+mn-ea"/>
                          <a:cs typeface="Arial"/>
                        </a:rPr>
                        <a:t>Architects’s</a:t>
                      </a:r>
                      <a:r>
                        <a:rPr lang="en-US" sz="900" b="1" kern="1200" dirty="0" smtClean="0">
                          <a:solidFill>
                            <a:schemeClr val="tx1"/>
                          </a:solidFill>
                          <a:effectLst/>
                          <a:latin typeface="Arial"/>
                          <a:ea typeface="+mn-ea"/>
                          <a:cs typeface="Arial"/>
                        </a:rPr>
                        <a:t> Potential IT Outsourcing Providers </a:t>
                      </a:r>
                      <a:endParaRPr lang="en-US" sz="900" dirty="0">
                        <a:latin typeface="Arial"/>
                        <a:cs typeface="Arial"/>
                      </a:endParaRPr>
                    </a:p>
                  </a:txBody>
                  <a:tcPr marT="34283" marB="34283">
                    <a:lnB w="12700" cap="flat" cmpd="sng" algn="ctr">
                      <a:solidFill>
                        <a:srgbClr val="000000"/>
                      </a:solidFill>
                      <a:prstDash val="solid"/>
                      <a:round/>
                      <a:headEnd type="none" w="med" len="med"/>
                      <a:tailEnd type="none" w="med" len="med"/>
                    </a:lnB>
                  </a:tcPr>
                </a:tc>
                <a:tc hMerge="1">
                  <a:txBody>
                    <a:bodyPr/>
                    <a:lstStyle/>
                    <a:p>
                      <a:pPr algn="ctr"/>
                      <a:endParaRPr lang="en-US" sz="1200" dirty="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dirty="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a:latin typeface="Arial"/>
                        <a:cs typeface="Arial"/>
                      </a:endParaRPr>
                    </a:p>
                  </a:txBody>
                  <a:tcPr/>
                </a:tc>
                <a:tc hMerge="1">
                  <a:txBody>
                    <a:bodyPr/>
                    <a:lstStyle/>
                    <a:p>
                      <a:endParaRPr lang="en-US" sz="1200" dirty="0">
                        <a:latin typeface="Arial"/>
                        <a:cs typeface="Arial"/>
                      </a:endParaRPr>
                    </a:p>
                  </a:txBody>
                  <a:tcPr/>
                </a:tc>
              </a:tr>
              <a:tr h="224251">
                <a:tc gridSpan="2">
                  <a:txBody>
                    <a:bodyPr/>
                    <a:lstStyle/>
                    <a:p>
                      <a:endParaRPr lang="en-US" sz="900" b="1" dirty="0">
                        <a:solidFill>
                          <a:srgbClr val="FFFFFF"/>
                        </a:solidFill>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D33320"/>
                    </a:solidFill>
                  </a:tcPr>
                </a:tc>
                <a:tc hMerge="1">
                  <a:txBody>
                    <a:bodyPr/>
                    <a:lstStyle/>
                    <a:p>
                      <a:endParaRPr lang="en-US" sz="1200" dirty="0">
                        <a:latin typeface="Arial"/>
                        <a:cs typeface="Arial"/>
                      </a:endParaRPr>
                    </a:p>
                  </a:txBody>
                  <a:tcPr/>
                </a:tc>
                <a:tc rowSpan="2"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IMPORTANCE WEIGHTS</a:t>
                      </a:r>
                    </a:p>
                  </a:txBody>
                  <a:tcPr marT="34283" marB="34283"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D33320"/>
                    </a:solidFill>
                  </a:tcPr>
                </a:tc>
                <a:tc rowSpan="2" hMerge="1">
                  <a:txBody>
                    <a:bodyPr/>
                    <a:lstStyle/>
                    <a:p>
                      <a:pPr algn="ctr"/>
                      <a:endParaRPr lang="en-US" sz="1200">
                        <a:latin typeface="Arial"/>
                        <a:cs typeface="Arial"/>
                      </a:endParaRPr>
                    </a:p>
                  </a:txBody>
                  <a:tcPr/>
                </a:tc>
                <a:tc rowSpan="2" hMerge="1">
                  <a:txBody>
                    <a:bodyPr/>
                    <a:lstStyle/>
                    <a:p>
                      <a:pPr algn="ctr"/>
                      <a:endParaRPr lang="en-US" sz="1200" dirty="0">
                        <a:latin typeface="Arial"/>
                        <a:cs typeface="Arial"/>
                      </a:endParaRPr>
                    </a:p>
                  </a:txBody>
                  <a:tcPr/>
                </a:tc>
                <a:tc gridSpan="9">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OUTSOURCING PROVIDERS</a:t>
                      </a: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pPr algn="ctr"/>
                      <a:endParaRPr lang="en-US" sz="1200">
                        <a:latin typeface="Arial"/>
                        <a:cs typeface="Arial"/>
                      </a:endParaRPr>
                    </a:p>
                  </a:txBody>
                  <a:tcPr/>
                </a:tc>
                <a:tc hMerge="1">
                  <a:txBody>
                    <a:bodyPr/>
                    <a:lstStyle/>
                    <a:p>
                      <a:endParaRPr lang="en-US" sz="1200" dirty="0">
                        <a:latin typeface="Arial"/>
                        <a:cs typeface="Arial"/>
                      </a:endParaRPr>
                    </a:p>
                  </a:txBody>
                  <a:tcPr/>
                </a:tc>
              </a:tr>
              <a:tr h="342885">
                <a:tc gridSpan="2">
                  <a:txBody>
                    <a:bodyPr/>
                    <a:lstStyle/>
                    <a:p>
                      <a:r>
                        <a:rPr lang="en-US" sz="900" b="1" dirty="0" smtClean="0">
                          <a:solidFill>
                            <a:srgbClr val="FFFFFF"/>
                          </a:solidFill>
                          <a:latin typeface="Arial"/>
                          <a:cs typeface="Arial"/>
                        </a:rPr>
                        <a:t>FACTOR (CRITERION)</a:t>
                      </a:r>
                      <a:endParaRPr lang="en-US" sz="900" b="1" dirty="0">
                        <a:solidFill>
                          <a:srgbClr val="FFFFFF"/>
                        </a:solidFill>
                        <a:latin typeface="Arial"/>
                        <a:cs typeface="Arial"/>
                      </a:endParaRPr>
                    </a:p>
                  </a:txBody>
                  <a:tcPr marT="34283" marB="34283" anchor="b">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gridSpan="3"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FFFF"/>
                        </a:solidFill>
                        <a:latin typeface="Arial"/>
                        <a:cs typeface="Arial"/>
                      </a:endParaRPr>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vMerge="1">
                  <a:txBody>
                    <a:bodyPr/>
                    <a:lstStyle/>
                    <a:p>
                      <a:endParaRPr lang="en-US" sz="1200" dirty="0">
                        <a:latin typeface="Arial"/>
                        <a:cs typeface="Arial"/>
                      </a:endParaRPr>
                    </a:p>
                  </a:txBody>
                  <a:tcPr/>
                </a:tc>
                <a:tc hMerge="1" vMerge="1">
                  <a:txBody>
                    <a:bodyPr/>
                    <a:lstStyle/>
                    <a:p>
                      <a:endParaRPr lang="en-US" sz="1200" dirty="0">
                        <a:latin typeface="Arial"/>
                        <a:cs typeface="Arial"/>
                      </a:endParaRPr>
                    </a:p>
                  </a:txBody>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BIM </a:t>
                      </a:r>
                      <a:br>
                        <a:rPr lang="en-US" sz="900" b="1" dirty="0" smtClean="0">
                          <a:solidFill>
                            <a:srgbClr val="FFFFFF"/>
                          </a:solidFill>
                          <a:latin typeface="Arial"/>
                          <a:cs typeface="Arial"/>
                        </a:rPr>
                      </a:br>
                      <a:r>
                        <a:rPr lang="en-US" sz="900" b="1" dirty="0" smtClean="0">
                          <a:solidFill>
                            <a:srgbClr val="FFFFFF"/>
                          </a:solidFill>
                          <a:latin typeface="Arial"/>
                          <a:cs typeface="Arial"/>
                        </a:rPr>
                        <a:t>(U.S.)</a:t>
                      </a: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hMerge="1">
                  <a:txBody>
                    <a:bodyPr/>
                    <a:lstStyle/>
                    <a:p>
                      <a:endParaRPr lang="en-US" sz="1200" dirty="0">
                        <a:latin typeface="Arial"/>
                        <a:cs typeface="Arial"/>
                      </a:endParaRPr>
                    </a:p>
                  </a:txBody>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err="1" smtClean="0">
                          <a:solidFill>
                            <a:srgbClr val="FFFFFF"/>
                          </a:solidFill>
                          <a:latin typeface="Arial"/>
                          <a:cs typeface="Arial"/>
                        </a:rPr>
                        <a:t>S.P.C</a:t>
                      </a:r>
                      <a:r>
                        <a:rPr lang="en-US" sz="900" b="1" dirty="0" smtClean="0">
                          <a:solidFill>
                            <a:srgbClr val="FFFFFF"/>
                          </a:solidFill>
                          <a:latin typeface="Arial"/>
                          <a:cs typeface="Arial"/>
                        </a:rPr>
                        <a:t>.</a:t>
                      </a:r>
                      <a:br>
                        <a:rPr lang="en-US" sz="900" b="1" dirty="0" smtClean="0">
                          <a:solidFill>
                            <a:srgbClr val="FFFFFF"/>
                          </a:solidFill>
                          <a:latin typeface="Arial"/>
                          <a:cs typeface="Arial"/>
                        </a:rPr>
                      </a:br>
                      <a:r>
                        <a:rPr lang="en-US" sz="900" b="1" dirty="0" smtClean="0">
                          <a:solidFill>
                            <a:srgbClr val="FFFFFF"/>
                          </a:solidFill>
                          <a:latin typeface="Arial"/>
                          <a:cs typeface="Arial"/>
                        </a:rPr>
                        <a:t>(INDIA)</a:t>
                      </a: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hMerge="1">
                  <a:txBody>
                    <a:bodyPr/>
                    <a:lstStyle/>
                    <a:p>
                      <a:endParaRPr lang="en-US" sz="1200" dirty="0">
                        <a:latin typeface="Arial"/>
                        <a:cs typeface="Arial"/>
                      </a:endParaRPr>
                    </a:p>
                  </a:txBody>
                  <a:tcPr/>
                </a:tc>
                <a:tc grid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latin typeface="Arial"/>
                          <a:cs typeface="Arial"/>
                        </a:rPr>
                        <a:t>TELCO</a:t>
                      </a:r>
                      <a:r>
                        <a:rPr lang="en-US" sz="900" b="1" baseline="0" dirty="0" smtClean="0">
                          <a:solidFill>
                            <a:srgbClr val="FFFFFF"/>
                          </a:solidFill>
                          <a:latin typeface="Arial"/>
                          <a:cs typeface="Arial"/>
                        </a:rPr>
                        <a:t> (ISRAEL)</a:t>
                      </a:r>
                      <a:endParaRPr lang="en-US" sz="900" b="1" dirty="0" smtClean="0">
                        <a:solidFill>
                          <a:srgbClr val="FFFFFF"/>
                        </a:solidFill>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sz="1200" dirty="0">
                        <a:latin typeface="Arial"/>
                        <a:cs typeface="Arial"/>
                      </a:endParaRPr>
                    </a:p>
                  </a:txBody>
                  <a:tcPr/>
                </a:tc>
                <a:tc hMerge="1">
                  <a:txBody>
                    <a:bodyPr/>
                    <a:lstStyle/>
                    <a:p>
                      <a:endParaRPr lang="en-US" sz="1200" dirty="0">
                        <a:latin typeface="Arial"/>
                        <a:cs typeface="Arial"/>
                      </a:endParaRPr>
                    </a:p>
                  </a:txBody>
                  <a:tcPr/>
                </a:tc>
              </a:tr>
              <a:tr h="224251">
                <a:tc gridSpan="2">
                  <a:txBody>
                    <a:bodyPr/>
                    <a:lstStyle/>
                    <a:p>
                      <a:r>
                        <a:rPr lang="en-US" sz="900" dirty="0" smtClean="0">
                          <a:latin typeface="Arial"/>
                          <a:cs typeface="Arial"/>
                        </a:rPr>
                        <a:t>1. Can reduce operating costs</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pPr algn="r"/>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2. Can reduce capital investment</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3. Skilled personnel</a:t>
                      </a: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4. Can improve quality</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342885">
                <a:tc gridSpan="2">
                  <a:txBody>
                    <a:bodyPr/>
                    <a:lstStyle/>
                    <a:p>
                      <a:r>
                        <a:rPr lang="en-US" sz="900" dirty="0" smtClean="0">
                          <a:latin typeface="Arial"/>
                          <a:cs typeface="Arial"/>
                        </a:rPr>
                        <a:t>5. Can gain access to technology not in</a:t>
                      </a:r>
                      <a:br>
                        <a:rPr lang="en-US" sz="900" dirty="0" smtClean="0">
                          <a:latin typeface="Arial"/>
                          <a:cs typeface="Arial"/>
                        </a:rPr>
                      </a:br>
                      <a:r>
                        <a:rPr lang="en-US" sz="900" dirty="0" smtClean="0">
                          <a:latin typeface="Arial"/>
                          <a:cs typeface="Arial"/>
                        </a:rPr>
                        <a:t>    company</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nchor="b">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nchor="b">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6. Can create additional capacity</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4</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7.</a:t>
                      </a:r>
                      <a:r>
                        <a:rPr lang="en-US" sz="900" baseline="0" dirty="0" smtClean="0">
                          <a:latin typeface="Arial"/>
                          <a:cs typeface="Arial"/>
                        </a:rPr>
                        <a:t> Aligns with policy/philosophy/culture</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2</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r"/>
                      <a:r>
                        <a:rPr lang="en-US" sz="900" dirty="0" smtClean="0">
                          <a:latin typeface="Arial"/>
                          <a:cs typeface="Arial"/>
                        </a:rPr>
                        <a:t>5</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24251">
                <a:tc gridSpan="2">
                  <a:txBody>
                    <a:bodyPr/>
                    <a:lstStyle/>
                    <a:p>
                      <a:r>
                        <a:rPr lang="en-US" sz="900" dirty="0" smtClean="0">
                          <a:latin typeface="Arial"/>
                          <a:cs typeface="Arial"/>
                        </a:rPr>
                        <a:t>Totals</a:t>
                      </a:r>
                      <a:endParaRPr lang="en-US" sz="900" dirty="0">
                        <a:latin typeface="Arial"/>
                        <a:cs typeface="Arial"/>
                      </a:endParaRPr>
                    </a:p>
                  </a:txBody>
                  <a:tcPr marT="34283" marB="34283">
                    <a:lnL w="12700" cap="flat" cmpd="sng" algn="ctr">
                      <a:solidFill>
                        <a:srgbClr val="000000"/>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200" dirty="0">
                        <a:latin typeface="Arial"/>
                        <a:cs typeface="Arial"/>
                      </a:endParaRPr>
                    </a:p>
                  </a:txBody>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900" dirty="0" smtClean="0">
                          <a:latin typeface="Arial"/>
                          <a:cs typeface="Arial"/>
                        </a:rPr>
                        <a:t>1.0</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900" dirty="0" smtClean="0">
                          <a:latin typeface="Arial"/>
                          <a:cs typeface="Arial"/>
                        </a:rPr>
                        <a:t>3.9</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900" dirty="0" smtClean="0">
                          <a:latin typeface="Arial"/>
                          <a:cs typeface="Arial"/>
                        </a:rPr>
                        <a:t>3.3</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r>
                        <a:rPr lang="en-US" sz="900" dirty="0" smtClean="0">
                          <a:latin typeface="Arial"/>
                          <a:cs typeface="Arial"/>
                        </a:rPr>
                        <a:t>3.8</a:t>
                      </a:r>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900" dirty="0">
                        <a:latin typeface="Arial"/>
                        <a:cs typeface="Arial"/>
                      </a:endParaRPr>
                    </a:p>
                  </a:txBody>
                  <a:tcPr marT="34283" marB="34283">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a:spLocks noChangeArrowheads="1"/>
          </p:cNvSpPr>
          <p:nvPr/>
        </p:nvSpPr>
        <p:spPr bwMode="auto">
          <a:xfrm>
            <a:off x="533400" y="4286250"/>
            <a:ext cx="8093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t>Score for BIM = (.2 * 3) + (.2 * 4) + (.2 * 5) + (.1 * 4) + (.1 * 5) + (.1 * 4) + (.1 * 2) = 3.9</a:t>
            </a:r>
          </a:p>
        </p:txBody>
      </p:sp>
      <p:grpSp>
        <p:nvGrpSpPr>
          <p:cNvPr id="12" name="Group 11"/>
          <p:cNvGrpSpPr>
            <a:grpSpLocks/>
          </p:cNvGrpSpPr>
          <p:nvPr/>
        </p:nvGrpSpPr>
        <p:grpSpPr bwMode="auto">
          <a:xfrm>
            <a:off x="2214564" y="2238375"/>
            <a:ext cx="3602037" cy="2076450"/>
            <a:chOff x="2214558" y="2984500"/>
            <a:chExt cx="3602042" cy="2768600"/>
          </a:xfrm>
        </p:grpSpPr>
        <p:sp>
          <p:nvSpPr>
            <p:cNvPr id="9" name="Freeform 8"/>
            <p:cNvSpPr/>
            <p:nvPr/>
          </p:nvSpPr>
          <p:spPr>
            <a:xfrm>
              <a:off x="2214558" y="2984500"/>
              <a:ext cx="2306640" cy="2755900"/>
            </a:xfrm>
            <a:custGeom>
              <a:avLst/>
              <a:gdLst>
                <a:gd name="connsiteX0" fmla="*/ 2306642 w 2306642"/>
                <a:gd name="connsiteY0" fmla="*/ 0 h 2755900"/>
                <a:gd name="connsiteX1" fmla="*/ 236542 w 2306642"/>
                <a:gd name="connsiteY1" fmla="*/ 927100 h 2755900"/>
                <a:gd name="connsiteX2" fmla="*/ 46042 w 2306642"/>
                <a:gd name="connsiteY2" fmla="*/ 2755900 h 2755900"/>
              </a:gdLst>
              <a:ahLst/>
              <a:cxnLst>
                <a:cxn ang="0">
                  <a:pos x="connsiteX0" y="connsiteY0"/>
                </a:cxn>
                <a:cxn ang="0">
                  <a:pos x="connsiteX1" y="connsiteY1"/>
                </a:cxn>
                <a:cxn ang="0">
                  <a:pos x="connsiteX2" y="connsiteY2"/>
                </a:cxn>
              </a:cxnLst>
              <a:rect l="l" t="t" r="r" b="b"/>
              <a:pathLst>
                <a:path w="2306642" h="2755900">
                  <a:moveTo>
                    <a:pt x="2306642" y="0"/>
                  </a:moveTo>
                  <a:cubicBezTo>
                    <a:pt x="1459975" y="233891"/>
                    <a:pt x="613309" y="467783"/>
                    <a:pt x="236542" y="927100"/>
                  </a:cubicBezTo>
                  <a:cubicBezTo>
                    <a:pt x="-140225" y="1386417"/>
                    <a:pt x="46042" y="2755900"/>
                    <a:pt x="46042" y="2755900"/>
                  </a:cubicBezTo>
                </a:path>
              </a:pathLst>
            </a:custGeom>
            <a:ln w="57150" cmpd="sng">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9"/>
            <p:cNvSpPr/>
            <p:nvPr/>
          </p:nvSpPr>
          <p:spPr>
            <a:xfrm>
              <a:off x="2628896" y="3009900"/>
              <a:ext cx="3187704" cy="2743200"/>
            </a:xfrm>
            <a:custGeom>
              <a:avLst/>
              <a:gdLst>
                <a:gd name="connsiteX0" fmla="*/ 3187700 w 3187700"/>
                <a:gd name="connsiteY0" fmla="*/ 0 h 2743200"/>
                <a:gd name="connsiteX1" fmla="*/ 1676400 w 3187700"/>
                <a:gd name="connsiteY1" fmla="*/ 368300 h 2743200"/>
                <a:gd name="connsiteX2" fmla="*/ 457200 w 3187700"/>
                <a:gd name="connsiteY2" fmla="*/ 1765300 h 2743200"/>
                <a:gd name="connsiteX3" fmla="*/ 0 w 3187700"/>
                <a:gd name="connsiteY3" fmla="*/ 2743200 h 2743200"/>
                <a:gd name="connsiteX0" fmla="*/ 3187700 w 3187700"/>
                <a:gd name="connsiteY0" fmla="*/ 0 h 2743200"/>
                <a:gd name="connsiteX1" fmla="*/ 1676400 w 3187700"/>
                <a:gd name="connsiteY1" fmla="*/ 368300 h 2743200"/>
                <a:gd name="connsiteX2" fmla="*/ 749300 w 3187700"/>
                <a:gd name="connsiteY2" fmla="*/ 1308100 h 2743200"/>
                <a:gd name="connsiteX3" fmla="*/ 0 w 3187700"/>
                <a:gd name="connsiteY3" fmla="*/ 2743200 h 2743200"/>
                <a:gd name="connsiteX0" fmla="*/ 3187700 w 3187700"/>
                <a:gd name="connsiteY0" fmla="*/ 0 h 2743200"/>
                <a:gd name="connsiteX1" fmla="*/ 1676400 w 3187700"/>
                <a:gd name="connsiteY1" fmla="*/ 368300 h 2743200"/>
                <a:gd name="connsiteX2" fmla="*/ 749300 w 3187700"/>
                <a:gd name="connsiteY2" fmla="*/ 1308100 h 2743200"/>
                <a:gd name="connsiteX3" fmla="*/ 0 w 3187700"/>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3187700" h="2743200">
                  <a:moveTo>
                    <a:pt x="3187700" y="0"/>
                  </a:moveTo>
                  <a:cubicBezTo>
                    <a:pt x="2659591" y="37041"/>
                    <a:pt x="2082800" y="150283"/>
                    <a:pt x="1676400" y="368300"/>
                  </a:cubicBezTo>
                  <a:cubicBezTo>
                    <a:pt x="1270000" y="586317"/>
                    <a:pt x="1066800" y="912283"/>
                    <a:pt x="749300" y="1308100"/>
                  </a:cubicBezTo>
                  <a:cubicBezTo>
                    <a:pt x="431800" y="1703917"/>
                    <a:pt x="0" y="2743200"/>
                    <a:pt x="0" y="2743200"/>
                  </a:cubicBezTo>
                </a:path>
              </a:pathLst>
            </a:custGeom>
            <a:ln w="57150" cmpd="sng">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grpSp>
      <p:sp>
        <p:nvSpPr>
          <p:cNvPr id="11" name="Freeform 10"/>
          <p:cNvSpPr/>
          <p:nvPr/>
        </p:nvSpPr>
        <p:spPr>
          <a:xfrm>
            <a:off x="6159500" y="3913585"/>
            <a:ext cx="2108200" cy="401240"/>
          </a:xfrm>
          <a:custGeom>
            <a:avLst/>
            <a:gdLst>
              <a:gd name="connsiteX0" fmla="*/ 2108200 w 2108200"/>
              <a:gd name="connsiteY0" fmla="*/ 534309 h 534309"/>
              <a:gd name="connsiteX1" fmla="*/ 1422400 w 2108200"/>
              <a:gd name="connsiteY1" fmla="*/ 51709 h 534309"/>
              <a:gd name="connsiteX2" fmla="*/ 0 w 2108200"/>
              <a:gd name="connsiteY2" fmla="*/ 13609 h 534309"/>
            </a:gdLst>
            <a:ahLst/>
            <a:cxnLst>
              <a:cxn ang="0">
                <a:pos x="connsiteX0" y="connsiteY0"/>
              </a:cxn>
              <a:cxn ang="0">
                <a:pos x="connsiteX1" y="connsiteY1"/>
              </a:cxn>
              <a:cxn ang="0">
                <a:pos x="connsiteX2" y="connsiteY2"/>
              </a:cxn>
            </a:cxnLst>
            <a:rect l="l" t="t" r="r" b="b"/>
            <a:pathLst>
              <a:path w="2108200" h="534309">
                <a:moveTo>
                  <a:pt x="2108200" y="534309"/>
                </a:moveTo>
                <a:cubicBezTo>
                  <a:pt x="1940983" y="336400"/>
                  <a:pt x="1773767" y="138492"/>
                  <a:pt x="1422400" y="51709"/>
                </a:cubicBezTo>
                <a:cubicBezTo>
                  <a:pt x="1071033" y="-35074"/>
                  <a:pt x="0" y="13609"/>
                  <a:pt x="0" y="13609"/>
                </a:cubicBezTo>
              </a:path>
            </a:pathLst>
          </a:custGeom>
          <a:ln w="57150" cmpd="sng">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2/3*#ppt_w"/>
                                          </p:val>
                                        </p:tav>
                                        <p:tav tm="100000">
                                          <p:val>
                                            <p:strVal val="#ppt_w"/>
                                          </p:val>
                                        </p:tav>
                                      </p:tavLst>
                                    </p:anim>
                                    <p:anim calcmode="lin" valueType="num">
                                      <p:cBhvr>
                                        <p:cTn id="8" dur="1000" fill="hold"/>
                                        <p:tgtEl>
                                          <p:spTgt spid="4"/>
                                        </p:tgtEl>
                                        <p:attrNameLst>
                                          <p:attrName>ppt_h</p:attrName>
                                        </p:attrNameLst>
                                      </p:cBhvr>
                                      <p:tavLst>
                                        <p:tav tm="0">
                                          <p:val>
                                            <p:strVal val="2/3*#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12"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Left)">
                                      <p:cBhvr>
                                        <p:cTn id="13" dur="1000"/>
                                        <p:tgtEl>
                                          <p:spTgt spid="1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par>
                          <p:cTn id="17" fill="hold" nodeType="afterGroup">
                            <p:stCondLst>
                              <p:cond delay="1000"/>
                            </p:stCondLst>
                            <p:childTnLst>
                              <p:par>
                                <p:cTn id="18" presetID="18" presetClass="entr" presetSubtype="9"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trips(upLeft)">
                                      <p:cBhvr>
                                        <p:cTn id="2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321590" name="Group 54"/>
          <p:cNvGrpSpPr>
            <a:grpSpLocks/>
          </p:cNvGrpSpPr>
          <p:nvPr/>
        </p:nvGrpSpPr>
        <p:grpSpPr bwMode="auto">
          <a:xfrm>
            <a:off x="1081088" y="873919"/>
            <a:ext cx="6911975" cy="4068367"/>
            <a:chOff x="681" y="734"/>
            <a:chExt cx="4354" cy="3417"/>
          </a:xfrm>
        </p:grpSpPr>
        <p:sp>
          <p:nvSpPr>
            <p:cNvPr id="129032"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29033"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29034"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29035"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29036"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29037"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29038"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29039"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321576"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2" name="Group 1"/>
          <p:cNvGrpSpPr>
            <a:grpSpLocks/>
          </p:cNvGrpSpPr>
          <p:nvPr/>
        </p:nvGrpSpPr>
        <p:grpSpPr bwMode="auto">
          <a:xfrm>
            <a:off x="2346325" y="982267"/>
            <a:ext cx="4432300" cy="3345656"/>
            <a:chOff x="2346326" y="1309688"/>
            <a:chExt cx="4432299" cy="4460875"/>
          </a:xfrm>
        </p:grpSpPr>
        <p:sp>
          <p:nvSpPr>
            <p:cNvPr id="30" name="Oval 51"/>
            <p:cNvSpPr>
              <a:spLocks noChangeArrowheads="1"/>
            </p:cNvSpPr>
            <p:nvPr/>
          </p:nvSpPr>
          <p:spPr bwMode="auto">
            <a:xfrm>
              <a:off x="2346326" y="1309688"/>
              <a:ext cx="4432299" cy="4460875"/>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29030" name="Text Box 52"/>
            <p:cNvSpPr txBox="1">
              <a:spLocks noChangeArrowheads="1"/>
            </p:cNvSpPr>
            <p:nvPr/>
          </p:nvSpPr>
          <p:spPr bwMode="auto">
            <a:xfrm>
              <a:off x="2927351" y="3736976"/>
              <a:ext cx="3259137" cy="167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SzPct val="100000"/>
                <a:buFont typeface="Arial" pitchFamily="34" charset="0"/>
                <a:buChar char="•"/>
              </a:pPr>
              <a:r>
                <a:rPr lang="en-AU" altLang="en-US" sz="2800">
                  <a:solidFill>
                    <a:srgbClr val="000000"/>
                  </a:solidFill>
                  <a:latin typeface="Arial" pitchFamily="34" charset="0"/>
                  <a:ea typeface="MS PGothic" pitchFamily="34" charset="-128"/>
                </a:rPr>
                <a:t>Import/export or license existing product</a:t>
              </a:r>
            </a:p>
          </p:txBody>
        </p:sp>
        <p:sp>
          <p:nvSpPr>
            <p:cNvPr id="32" name="Rectangle 53"/>
            <p:cNvSpPr>
              <a:spLocks noChangeArrowheads="1"/>
            </p:cNvSpPr>
            <p:nvPr/>
          </p:nvSpPr>
          <p:spPr bwMode="auto">
            <a:xfrm>
              <a:off x="2486026" y="2457449"/>
              <a:ext cx="4175124" cy="1674304"/>
            </a:xfrm>
            <a:prstGeom prst="rect">
              <a:avLst/>
            </a:prstGeom>
            <a:noFill/>
            <a:ln>
              <a:noFill/>
            </a:ln>
            <a:effectLst/>
            <a:extLst/>
          </p:spPr>
          <p:txBody>
            <a:bodyPr>
              <a:spAutoFit/>
            </a:bodyPr>
            <a:lstStyle/>
            <a:p>
              <a:pPr algn="ctr" fontAlgn="auto">
                <a:lnSpc>
                  <a:spcPct val="90000"/>
                </a:lnSpc>
                <a:spcBef>
                  <a:spcPts val="0"/>
                </a:spcBef>
                <a:spcAft>
                  <a:spcPts val="0"/>
                </a:spcAft>
                <a:defRPr/>
              </a:pPr>
              <a:r>
                <a:rPr lang="en-AU" sz="2800" b="1" dirty="0">
                  <a:solidFill>
                    <a:srgbClr val="000000"/>
                  </a:solidFill>
                  <a:latin typeface="Arial"/>
                  <a:cs typeface="Arial"/>
                </a:rPr>
                <a:t>International strategy </a:t>
              </a:r>
            </a:p>
            <a:p>
              <a:pPr marL="177800" fontAlgn="auto">
                <a:lnSpc>
                  <a:spcPct val="90000"/>
                </a:lnSpc>
                <a:spcBef>
                  <a:spcPts val="0"/>
                </a:spcBef>
                <a:spcAft>
                  <a:spcPts val="0"/>
                </a:spcAft>
                <a:tabLst>
                  <a:tab pos="901700" algn="l"/>
                </a:tabLst>
                <a:defRPr/>
              </a:pPr>
              <a:r>
                <a:rPr lang="en-AU" sz="2800" b="1" dirty="0">
                  <a:solidFill>
                    <a:srgbClr val="000000"/>
                  </a:solidFill>
                  <a:latin typeface="Arial"/>
                  <a:cs typeface="Arial"/>
                </a:rPr>
                <a:t>(</a:t>
              </a:r>
              <a:r>
                <a:rPr lang="en-AU" sz="2800" b="1" dirty="0" err="1">
                  <a:solidFill>
                    <a:srgbClr val="000000"/>
                  </a:solidFill>
                  <a:latin typeface="Arial"/>
                  <a:cs typeface="Arial"/>
                </a:rPr>
                <a:t>eg</a:t>
              </a:r>
              <a:r>
                <a:rPr lang="en-AU" sz="2800" b="1" dirty="0">
                  <a:solidFill>
                    <a:srgbClr val="000000"/>
                  </a:solidFill>
                  <a:latin typeface="Arial"/>
                  <a:cs typeface="Arial"/>
                </a:rPr>
                <a:t>,	Harley-Davidson</a:t>
              </a:r>
            </a:p>
            <a:p>
              <a:pPr marL="177800" fontAlgn="auto">
                <a:lnSpc>
                  <a:spcPct val="90000"/>
                </a:lnSpc>
                <a:spcBef>
                  <a:spcPts val="0"/>
                </a:spcBef>
                <a:spcAft>
                  <a:spcPts val="0"/>
                </a:spcAft>
                <a:tabLst>
                  <a:tab pos="901700" algn="l"/>
                </a:tabLst>
                <a:defRPr/>
              </a:pPr>
              <a:r>
                <a:rPr lang="en-AU" sz="2800" b="1" dirty="0">
                  <a:solidFill>
                    <a:srgbClr val="000000"/>
                  </a:solidFill>
                  <a:latin typeface="Arial"/>
                  <a:cs typeface="Arial"/>
                </a:rPr>
                <a:t>	U.S. Steel)</a:t>
              </a:r>
            </a:p>
          </p:txBody>
        </p:sp>
      </p:grpSp>
    </p:spTree>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21590"/>
                                        </p:tgtEl>
                                        <p:attrNameLst>
                                          <p:attrName>style.visibility</p:attrName>
                                        </p:attrNameLst>
                                      </p:cBhvr>
                                      <p:to>
                                        <p:strVal val="visible"/>
                                      </p:to>
                                    </p:set>
                                    <p:anim calcmode="lin" valueType="num">
                                      <p:cBhvr>
                                        <p:cTn id="7" dur="1000" fill="hold"/>
                                        <p:tgtEl>
                                          <p:spTgt spid="321590"/>
                                        </p:tgtEl>
                                        <p:attrNameLst>
                                          <p:attrName>ppt_w</p:attrName>
                                        </p:attrNameLst>
                                      </p:cBhvr>
                                      <p:tavLst>
                                        <p:tav tm="0">
                                          <p:val>
                                            <p:strVal val="2/3*#ppt_w"/>
                                          </p:val>
                                        </p:tav>
                                        <p:tav tm="100000">
                                          <p:val>
                                            <p:strVal val="#ppt_w"/>
                                          </p:val>
                                        </p:tav>
                                      </p:tavLst>
                                    </p:anim>
                                    <p:anim calcmode="lin" valueType="num">
                                      <p:cBhvr>
                                        <p:cTn id="8" dur="1000" fill="hold"/>
                                        <p:tgtEl>
                                          <p:spTgt spid="321590"/>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9" presetClass="entr" presetSubtype="0" fill="hold" nodeType="after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1000"/>
                                        <p:tgtEl>
                                          <p:spTgt spid="2"/>
                                        </p:tgtEl>
                                      </p:cBhvr>
                                    </p:animEffect>
                                  </p:childTnLst>
                                </p:cTn>
                              </p:par>
                            </p:childTnLst>
                          </p:cTn>
                        </p:par>
                        <p:par>
                          <p:cTn id="13" fill="hold" nodeType="afterGroup">
                            <p:stCondLst>
                              <p:cond delay="4000"/>
                            </p:stCondLst>
                            <p:childTnLst>
                              <p:par>
                                <p:cTn id="14" presetID="22" presetClass="entr" presetSubtype="8" fill="hold" grpId="0" nodeType="afterEffect">
                                  <p:stCondLst>
                                    <p:cond delay="0"/>
                                  </p:stCondLst>
                                  <p:childTnLst>
                                    <p:set>
                                      <p:cBhvr>
                                        <p:cTn id="15" dur="1" fill="hold">
                                          <p:stCondLst>
                                            <p:cond delay="0"/>
                                          </p:stCondLst>
                                        </p:cTn>
                                        <p:tgtEl>
                                          <p:spTgt spid="321576"/>
                                        </p:tgtEl>
                                        <p:attrNameLst>
                                          <p:attrName>style.visibility</p:attrName>
                                        </p:attrNameLst>
                                      </p:cBhvr>
                                      <p:to>
                                        <p:strVal val="visible"/>
                                      </p:to>
                                    </p:set>
                                    <p:animEffect transition="in" filter="wipe(left)">
                                      <p:cBhvr>
                                        <p:cTn id="16" dur="1000"/>
                                        <p:tgtEl>
                                          <p:spTgt spid="321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7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131074" name="Group 54"/>
          <p:cNvGrpSpPr>
            <a:grpSpLocks/>
          </p:cNvGrpSpPr>
          <p:nvPr/>
        </p:nvGrpSpPr>
        <p:grpSpPr bwMode="auto">
          <a:xfrm>
            <a:off x="1081088" y="873919"/>
            <a:ext cx="6911975" cy="4068367"/>
            <a:chOff x="681" y="734"/>
            <a:chExt cx="4354" cy="3417"/>
          </a:xfrm>
        </p:grpSpPr>
        <p:sp>
          <p:nvSpPr>
            <p:cNvPr id="131080"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1"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1082"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3"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4"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1085"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1086"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1087"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1075"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1076" name="Group 50"/>
          <p:cNvGrpSpPr>
            <a:grpSpLocks/>
          </p:cNvGrpSpPr>
          <p:nvPr/>
        </p:nvGrpSpPr>
        <p:grpSpPr bwMode="auto">
          <a:xfrm>
            <a:off x="2120901" y="2250282"/>
            <a:ext cx="2644775" cy="1889522"/>
            <a:chOff x="928" y="1851"/>
            <a:chExt cx="1666" cy="1587"/>
          </a:xfrm>
        </p:grpSpPr>
        <p:sp>
          <p:nvSpPr>
            <p:cNvPr id="18"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107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1079"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Tree>
  </p:cSld>
  <p:clrMapOvr>
    <a:masterClrMapping/>
  </p:clrMapOvr>
  <p:transition spd="slow">
    <p:strips dir="l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21"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313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3139"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33122"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133123" name="Group 54"/>
          <p:cNvGrpSpPr>
            <a:grpSpLocks/>
          </p:cNvGrpSpPr>
          <p:nvPr/>
        </p:nvGrpSpPr>
        <p:grpSpPr bwMode="auto">
          <a:xfrm>
            <a:off x="1081088" y="873919"/>
            <a:ext cx="6911975" cy="4068367"/>
            <a:chOff x="681" y="734"/>
            <a:chExt cx="4354" cy="3417"/>
          </a:xfrm>
        </p:grpSpPr>
        <p:sp>
          <p:nvSpPr>
            <p:cNvPr id="133129"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3130"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3131"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3132"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3133"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3134"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3135"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3136"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3124"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29" name="Group 50"/>
          <p:cNvGrpSpPr>
            <a:grpSpLocks/>
          </p:cNvGrpSpPr>
          <p:nvPr/>
        </p:nvGrpSpPr>
        <p:grpSpPr bwMode="auto">
          <a:xfrm>
            <a:off x="2346325" y="982267"/>
            <a:ext cx="4432300" cy="3358753"/>
            <a:chOff x="983" y="630"/>
            <a:chExt cx="2792" cy="2821"/>
          </a:xfrm>
        </p:grpSpPr>
        <p:sp>
          <p:nvSpPr>
            <p:cNvPr id="30" name="Oval 51"/>
            <p:cNvSpPr>
              <a:spLocks noChangeArrowheads="1"/>
            </p:cNvSpPr>
            <p:nvPr/>
          </p:nvSpPr>
          <p:spPr bwMode="auto">
            <a:xfrm>
              <a:off x="983" y="630"/>
              <a:ext cx="2792" cy="2810"/>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3127" name="Text Box 52"/>
            <p:cNvSpPr txBox="1">
              <a:spLocks noChangeArrowheads="1"/>
            </p:cNvSpPr>
            <p:nvPr/>
          </p:nvSpPr>
          <p:spPr bwMode="auto">
            <a:xfrm>
              <a:off x="1217" y="2071"/>
              <a:ext cx="2352" cy="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SzPct val="100000"/>
                <a:buFont typeface="Arial" pitchFamily="34" charset="0"/>
                <a:buChar char="•"/>
              </a:pPr>
              <a:r>
                <a:rPr lang="en-AU" altLang="en-US" sz="2800">
                  <a:solidFill>
                    <a:srgbClr val="000000"/>
                  </a:solidFill>
                  <a:latin typeface="Arial" pitchFamily="34" charset="0"/>
                  <a:ea typeface="MS PGothic" pitchFamily="34" charset="-128"/>
                </a:rPr>
                <a:t>Standardize product</a:t>
              </a:r>
            </a:p>
            <a:p>
              <a:pPr>
                <a:lnSpc>
                  <a:spcPct val="90000"/>
                </a:lnSpc>
                <a:buSzPct val="100000"/>
                <a:buFont typeface="Arial" pitchFamily="34" charset="0"/>
                <a:buChar char="•"/>
              </a:pPr>
              <a:r>
                <a:rPr lang="en-AU" altLang="en-US" sz="2800">
                  <a:solidFill>
                    <a:srgbClr val="000000"/>
                  </a:solidFill>
                  <a:latin typeface="Arial" pitchFamily="34" charset="0"/>
                  <a:ea typeface="MS PGothic" pitchFamily="34" charset="-128"/>
                </a:rPr>
                <a:t>Economies of scale</a:t>
              </a:r>
            </a:p>
            <a:p>
              <a:pPr>
                <a:lnSpc>
                  <a:spcPct val="90000"/>
                </a:lnSpc>
                <a:buSzPct val="100000"/>
                <a:buFont typeface="Arial" pitchFamily="34" charset="0"/>
                <a:buChar char="•"/>
              </a:pPr>
              <a:r>
                <a:rPr lang="en-AU" altLang="en-US" sz="2800">
                  <a:solidFill>
                    <a:srgbClr val="000000"/>
                  </a:solidFill>
                  <a:latin typeface="Arial" pitchFamily="34" charset="0"/>
                  <a:ea typeface="MS PGothic" pitchFamily="34" charset="-128"/>
                </a:rPr>
                <a:t>Cross-cultural learning</a:t>
              </a:r>
            </a:p>
          </p:txBody>
        </p:sp>
        <p:sp>
          <p:nvSpPr>
            <p:cNvPr id="32" name="Rectangle 53"/>
            <p:cNvSpPr>
              <a:spLocks noChangeArrowheads="1"/>
            </p:cNvSpPr>
            <p:nvPr/>
          </p:nvSpPr>
          <p:spPr bwMode="auto">
            <a:xfrm>
              <a:off x="1071" y="1041"/>
              <a:ext cx="2630" cy="1706"/>
            </a:xfrm>
            <a:prstGeom prst="rect">
              <a:avLst/>
            </a:prstGeom>
            <a:noFill/>
            <a:ln>
              <a:noFill/>
            </a:ln>
            <a:effectLst/>
            <a:extLst/>
          </p:spPr>
          <p:txBody>
            <a:bodyPr>
              <a:spAutoFit/>
            </a:bodyPr>
            <a:lstStyle/>
            <a:p>
              <a:pPr algn="ctr" fontAlgn="auto">
                <a:lnSpc>
                  <a:spcPct val="90000"/>
                </a:lnSpc>
                <a:spcBef>
                  <a:spcPts val="0"/>
                </a:spcBef>
                <a:spcAft>
                  <a:spcPts val="0"/>
                </a:spcAft>
                <a:defRPr/>
              </a:pPr>
              <a:r>
                <a:rPr lang="en-AU" sz="2800" b="1" dirty="0">
                  <a:solidFill>
                    <a:srgbClr val="000000"/>
                  </a:solidFill>
                  <a:latin typeface="Arial"/>
                  <a:cs typeface="Arial"/>
                </a:rPr>
                <a:t>Global strategy </a:t>
              </a:r>
            </a:p>
            <a:p>
              <a:pPr marL="177800" fontAlgn="auto">
                <a:lnSpc>
                  <a:spcPct val="90000"/>
                </a:lnSpc>
                <a:spcBef>
                  <a:spcPts val="0"/>
                </a:spcBef>
                <a:spcAft>
                  <a:spcPts val="0"/>
                </a:spcAft>
                <a:tabLst>
                  <a:tab pos="901700" algn="l"/>
                </a:tabLst>
                <a:defRPr/>
              </a:pPr>
              <a:r>
                <a:rPr lang="en-AU" sz="2800" b="1" dirty="0">
                  <a:solidFill>
                    <a:srgbClr val="000000"/>
                  </a:solidFill>
                  <a:latin typeface="Arial"/>
                  <a:cs typeface="Arial"/>
                </a:rPr>
                <a:t>(</a:t>
              </a:r>
              <a:r>
                <a:rPr lang="en-AU" sz="2800" b="1" dirty="0" err="1">
                  <a:solidFill>
                    <a:srgbClr val="000000"/>
                  </a:solidFill>
                  <a:latin typeface="Arial"/>
                  <a:cs typeface="Arial"/>
                </a:rPr>
                <a:t>eg</a:t>
              </a:r>
              <a:r>
                <a:rPr lang="en-AU" sz="2800" b="1" dirty="0">
                  <a:solidFill>
                    <a:srgbClr val="000000"/>
                  </a:solidFill>
                  <a:latin typeface="Arial"/>
                  <a:cs typeface="Arial"/>
                </a:rPr>
                <a:t>, Caterpillar</a:t>
              </a:r>
            </a:p>
            <a:p>
              <a:pPr marL="177800" fontAlgn="auto">
                <a:lnSpc>
                  <a:spcPct val="90000"/>
                </a:lnSpc>
                <a:spcBef>
                  <a:spcPts val="0"/>
                </a:spcBef>
                <a:spcAft>
                  <a:spcPts val="0"/>
                </a:spcAft>
                <a:tabLst>
                  <a:tab pos="901700" algn="l"/>
                </a:tabLst>
                <a:defRPr/>
              </a:pPr>
              <a:r>
                <a:rPr lang="en-AU" sz="2800" b="1" dirty="0">
                  <a:solidFill>
                    <a:srgbClr val="000000"/>
                  </a:solidFill>
                  <a:latin typeface="Arial"/>
                  <a:cs typeface="Arial"/>
                </a:rPr>
                <a:t>	Texas Instruments</a:t>
              </a:r>
            </a:p>
            <a:p>
              <a:pPr marL="177800" fontAlgn="auto">
                <a:lnSpc>
                  <a:spcPct val="90000"/>
                </a:lnSpc>
                <a:spcBef>
                  <a:spcPts val="0"/>
                </a:spcBef>
                <a:spcAft>
                  <a:spcPts val="0"/>
                </a:spcAft>
                <a:tabLst>
                  <a:tab pos="901700" algn="l"/>
                </a:tabLst>
                <a:defRPr/>
              </a:pPr>
              <a:r>
                <a:rPr lang="en-AU" sz="2800" b="1" dirty="0">
                  <a:solidFill>
                    <a:srgbClr val="000000"/>
                  </a:solidFill>
                  <a:latin typeface="Arial"/>
                  <a:cs typeface="Arial"/>
                </a:rPr>
                <a:t>	Otis Elevator)</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69" name="Group 50"/>
          <p:cNvGrpSpPr>
            <a:grpSpLocks/>
          </p:cNvGrpSpPr>
          <p:nvPr/>
        </p:nvGrpSpPr>
        <p:grpSpPr bwMode="auto">
          <a:xfrm>
            <a:off x="2120901" y="2250282"/>
            <a:ext cx="2644775" cy="1889522"/>
            <a:chOff x="928" y="1851"/>
            <a:chExt cx="1666" cy="1587"/>
          </a:xfrm>
        </p:grpSpPr>
        <p:sp>
          <p:nvSpPr>
            <p:cNvPr id="26"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5187"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35170"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135171" name="Group 54"/>
          <p:cNvGrpSpPr>
            <a:grpSpLocks/>
          </p:cNvGrpSpPr>
          <p:nvPr/>
        </p:nvGrpSpPr>
        <p:grpSpPr bwMode="auto">
          <a:xfrm>
            <a:off x="1081088" y="873919"/>
            <a:ext cx="6911975" cy="4068367"/>
            <a:chOff x="681" y="734"/>
            <a:chExt cx="4354" cy="3417"/>
          </a:xfrm>
        </p:grpSpPr>
        <p:sp>
          <p:nvSpPr>
            <p:cNvPr id="1351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51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51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51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51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5172"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5173" name="Group 50"/>
          <p:cNvGrpSpPr>
            <a:grpSpLocks/>
          </p:cNvGrpSpPr>
          <p:nvPr/>
        </p:nvGrpSpPr>
        <p:grpSpPr bwMode="auto">
          <a:xfrm>
            <a:off x="2208213" y="728663"/>
            <a:ext cx="2519362" cy="1889522"/>
            <a:chOff x="983" y="1831"/>
            <a:chExt cx="1587" cy="1587"/>
          </a:xfrm>
        </p:grpSpPr>
        <p:sp>
          <p:nvSpPr>
            <p:cNvPr id="18"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5175" name="Text Box 52"/>
            <p:cNvSpPr txBox="1">
              <a:spLocks noChangeArrowheads="1"/>
            </p:cNvSpPr>
            <p:nvPr/>
          </p:nvSpPr>
          <p:spPr bwMode="auto">
            <a:xfrm>
              <a:off x="1080" y="2619"/>
              <a:ext cx="141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Cross-cultural learning</a:t>
              </a:r>
            </a:p>
          </p:txBody>
        </p:sp>
        <p:sp>
          <p:nvSpPr>
            <p:cNvPr id="135176" name="Rectangle 53"/>
            <p:cNvSpPr>
              <a:spLocks noChangeArrowheads="1"/>
            </p:cNvSpPr>
            <p:nvPr/>
          </p:nvSpPr>
          <p:spPr bwMode="auto">
            <a:xfrm>
              <a:off x="1129" y="2006"/>
              <a:ext cx="131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Global strategy </a:t>
              </a:r>
            </a:p>
            <a:p>
              <a:pPr algn="ctr">
                <a:lnSpc>
                  <a:spcPct val="90000"/>
                </a:lnSpc>
              </a:pPr>
              <a:r>
                <a:rPr lang="en-AU" altLang="en-US" sz="1400" b="1">
                  <a:solidFill>
                    <a:srgbClr val="000000"/>
                  </a:solidFill>
                  <a:latin typeface="Arial" pitchFamily="34" charset="0"/>
                </a:rPr>
                <a:t>(eg, Caterpillar</a:t>
              </a:r>
            </a:p>
            <a:p>
              <a:pPr algn="ctr">
                <a:lnSpc>
                  <a:spcPct val="90000"/>
                </a:lnSpc>
              </a:pPr>
              <a:r>
                <a:rPr lang="en-AU" altLang="en-US" sz="1400" b="1">
                  <a:solidFill>
                    <a:srgbClr val="000000"/>
                  </a:solidFill>
                  <a:latin typeface="Arial" pitchFamily="34" charset="0"/>
                </a:rPr>
                <a:t>Texas Instruments</a:t>
              </a:r>
            </a:p>
            <a:p>
              <a:pPr algn="ctr">
                <a:lnSpc>
                  <a:spcPct val="90000"/>
                </a:lnSpc>
              </a:pPr>
              <a:r>
                <a:rPr lang="en-AU" altLang="en-US" sz="1400" b="1">
                  <a:solidFill>
                    <a:srgbClr val="000000"/>
                  </a:solidFill>
                  <a:latin typeface="Arial" pitchFamily="34" charset="0"/>
                </a:rPr>
                <a:t>Otis Elevator)</a:t>
              </a:r>
            </a:p>
          </p:txBody>
        </p:sp>
      </p:grpSp>
    </p:spTree>
  </p:cSld>
  <p:clrMapOvr>
    <a:masterClrMapping/>
  </p:clrMapOvr>
  <p:transition spd="slow">
    <p:strips/>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217" name="Group 50"/>
          <p:cNvGrpSpPr>
            <a:grpSpLocks/>
          </p:cNvGrpSpPr>
          <p:nvPr/>
        </p:nvGrpSpPr>
        <p:grpSpPr bwMode="auto">
          <a:xfrm>
            <a:off x="2120901" y="2250282"/>
            <a:ext cx="2644775" cy="1889522"/>
            <a:chOff x="928" y="1851"/>
            <a:chExt cx="1666" cy="1587"/>
          </a:xfrm>
        </p:grpSpPr>
        <p:sp>
          <p:nvSpPr>
            <p:cNvPr id="42"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723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7239"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37218"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137219" name="Group 50"/>
          <p:cNvGrpSpPr>
            <a:grpSpLocks/>
          </p:cNvGrpSpPr>
          <p:nvPr/>
        </p:nvGrpSpPr>
        <p:grpSpPr bwMode="auto">
          <a:xfrm>
            <a:off x="2208213" y="728663"/>
            <a:ext cx="2519362" cy="1889522"/>
            <a:chOff x="983" y="1831"/>
            <a:chExt cx="1587" cy="1587"/>
          </a:xfrm>
        </p:grpSpPr>
        <p:sp>
          <p:nvSpPr>
            <p:cNvPr id="34"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7235" name="Text Box 52"/>
            <p:cNvSpPr txBox="1">
              <a:spLocks noChangeArrowheads="1"/>
            </p:cNvSpPr>
            <p:nvPr/>
          </p:nvSpPr>
          <p:spPr bwMode="auto">
            <a:xfrm>
              <a:off x="1080" y="2619"/>
              <a:ext cx="141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Cross-cultural learning</a:t>
              </a:r>
            </a:p>
          </p:txBody>
        </p:sp>
        <p:sp>
          <p:nvSpPr>
            <p:cNvPr id="137236" name="Rectangle 53"/>
            <p:cNvSpPr>
              <a:spLocks noChangeArrowheads="1"/>
            </p:cNvSpPr>
            <p:nvPr/>
          </p:nvSpPr>
          <p:spPr bwMode="auto">
            <a:xfrm>
              <a:off x="1129" y="2006"/>
              <a:ext cx="131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Global strategy </a:t>
              </a:r>
            </a:p>
            <a:p>
              <a:pPr algn="ctr">
                <a:lnSpc>
                  <a:spcPct val="90000"/>
                </a:lnSpc>
              </a:pPr>
              <a:r>
                <a:rPr lang="en-AU" altLang="en-US" sz="1400" b="1">
                  <a:solidFill>
                    <a:srgbClr val="000000"/>
                  </a:solidFill>
                  <a:latin typeface="Arial" pitchFamily="34" charset="0"/>
                </a:rPr>
                <a:t>(eg, Caterpillar</a:t>
              </a:r>
            </a:p>
            <a:p>
              <a:pPr algn="ctr">
                <a:lnSpc>
                  <a:spcPct val="90000"/>
                </a:lnSpc>
              </a:pPr>
              <a:r>
                <a:rPr lang="en-AU" altLang="en-US" sz="1400" b="1">
                  <a:solidFill>
                    <a:srgbClr val="000000"/>
                  </a:solidFill>
                  <a:latin typeface="Arial" pitchFamily="34" charset="0"/>
                </a:rPr>
                <a:t>Texas Instruments</a:t>
              </a:r>
            </a:p>
            <a:p>
              <a:pPr algn="ctr">
                <a:lnSpc>
                  <a:spcPct val="90000"/>
                </a:lnSpc>
              </a:pPr>
              <a:r>
                <a:rPr lang="en-AU" altLang="en-US" sz="1400" b="1">
                  <a:solidFill>
                    <a:srgbClr val="000000"/>
                  </a:solidFill>
                  <a:latin typeface="Arial" pitchFamily="34" charset="0"/>
                </a:rPr>
                <a:t>Otis Elevator)</a:t>
              </a:r>
            </a:p>
          </p:txBody>
        </p:sp>
      </p:grpSp>
      <p:grpSp>
        <p:nvGrpSpPr>
          <p:cNvPr id="137220" name="Group 54"/>
          <p:cNvGrpSpPr>
            <a:grpSpLocks/>
          </p:cNvGrpSpPr>
          <p:nvPr/>
        </p:nvGrpSpPr>
        <p:grpSpPr bwMode="auto">
          <a:xfrm>
            <a:off x="1081088" y="873919"/>
            <a:ext cx="6911975" cy="4068367"/>
            <a:chOff x="681" y="734"/>
            <a:chExt cx="4354" cy="3417"/>
          </a:xfrm>
        </p:grpSpPr>
        <p:sp>
          <p:nvSpPr>
            <p:cNvPr id="137226"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7227"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7228"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7229"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7230"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7231"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7232"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7233"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7221"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29" name="Group 21"/>
          <p:cNvGrpSpPr>
            <a:grpSpLocks/>
          </p:cNvGrpSpPr>
          <p:nvPr/>
        </p:nvGrpSpPr>
        <p:grpSpPr bwMode="auto">
          <a:xfrm>
            <a:off x="2359025" y="717948"/>
            <a:ext cx="4427538" cy="3320653"/>
            <a:chOff x="1224" y="312"/>
            <a:chExt cx="2789" cy="2789"/>
          </a:xfrm>
        </p:grpSpPr>
        <p:sp>
          <p:nvSpPr>
            <p:cNvPr id="30" name="Oval 22"/>
            <p:cNvSpPr>
              <a:spLocks noChangeArrowheads="1"/>
            </p:cNvSpPr>
            <p:nvPr/>
          </p:nvSpPr>
          <p:spPr bwMode="auto">
            <a:xfrm>
              <a:off x="1224" y="312"/>
              <a:ext cx="2789" cy="2789"/>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7224" name="Text Box 23"/>
            <p:cNvSpPr txBox="1">
              <a:spLocks noChangeArrowheads="1"/>
            </p:cNvSpPr>
            <p:nvPr/>
          </p:nvSpPr>
          <p:spPr bwMode="auto">
            <a:xfrm>
              <a:off x="1529" y="1797"/>
              <a:ext cx="2273" cy="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24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2400">
                  <a:latin typeface="Arial" pitchFamily="34" charset="0"/>
                  <a:ea typeface="MS PGothic" pitchFamily="34" charset="-128"/>
                </a:rPr>
                <a:t>Franchise, joint ventures, subsidiaries</a:t>
              </a:r>
            </a:p>
          </p:txBody>
        </p:sp>
        <p:sp>
          <p:nvSpPr>
            <p:cNvPr id="137225" name="Rectangle 24"/>
            <p:cNvSpPr>
              <a:spLocks noChangeArrowheads="1"/>
            </p:cNvSpPr>
            <p:nvPr/>
          </p:nvSpPr>
          <p:spPr bwMode="auto">
            <a:xfrm>
              <a:off x="1510" y="648"/>
              <a:ext cx="2219" cy="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400" b="1">
                  <a:latin typeface="Arial" pitchFamily="34" charset="0"/>
                </a:rPr>
                <a:t>Multidomestic</a:t>
              </a:r>
            </a:p>
            <a:p>
              <a:pPr algn="ctr">
                <a:lnSpc>
                  <a:spcPct val="90000"/>
                </a:lnSpc>
              </a:pPr>
              <a:r>
                <a:rPr lang="en-AU" altLang="en-US" sz="2400" b="1">
                  <a:latin typeface="Arial" pitchFamily="34" charset="0"/>
                </a:rPr>
                <a:t>strategy</a:t>
              </a:r>
            </a:p>
            <a:p>
              <a:pPr algn="ctr">
                <a:lnSpc>
                  <a:spcPct val="90000"/>
                </a:lnSpc>
              </a:pPr>
              <a:r>
                <a:rPr lang="en-AU" altLang="en-US" sz="2400" b="1">
                  <a:latin typeface="Arial" pitchFamily="34" charset="0"/>
                </a:rPr>
                <a:t>(eg, Heinz, McDonald’s</a:t>
              </a:r>
            </a:p>
            <a:p>
              <a:pPr algn="ctr">
                <a:lnSpc>
                  <a:spcPct val="90000"/>
                </a:lnSpc>
              </a:pPr>
              <a:r>
                <a:rPr lang="en-AU" altLang="en-US" sz="2400" b="1">
                  <a:latin typeface="Arial" pitchFamily="34" charset="0"/>
                </a:rPr>
                <a:t>The Body Shop</a:t>
              </a:r>
            </a:p>
            <a:p>
              <a:pPr algn="ctr">
                <a:lnSpc>
                  <a:spcPct val="90000"/>
                </a:lnSpc>
              </a:pPr>
              <a:r>
                <a:rPr lang="en-AU" altLang="en-US" sz="2400" b="1">
                  <a:latin typeface="Arial" pitchFamily="34" charset="0"/>
                </a:rPr>
                <a:t>Hard Rock Cafe)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265" name="Group 50"/>
          <p:cNvGrpSpPr>
            <a:grpSpLocks/>
          </p:cNvGrpSpPr>
          <p:nvPr/>
        </p:nvGrpSpPr>
        <p:grpSpPr bwMode="auto">
          <a:xfrm>
            <a:off x="2120901" y="2250282"/>
            <a:ext cx="2644775" cy="1889522"/>
            <a:chOff x="928" y="1851"/>
            <a:chExt cx="1666" cy="1587"/>
          </a:xfrm>
        </p:grpSpPr>
        <p:sp>
          <p:nvSpPr>
            <p:cNvPr id="34"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92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39287"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39266"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139267" name="Group 54"/>
          <p:cNvGrpSpPr>
            <a:grpSpLocks/>
          </p:cNvGrpSpPr>
          <p:nvPr/>
        </p:nvGrpSpPr>
        <p:grpSpPr bwMode="auto">
          <a:xfrm>
            <a:off x="1081088" y="873919"/>
            <a:ext cx="6911975" cy="4068367"/>
            <a:chOff x="681" y="734"/>
            <a:chExt cx="4354" cy="3417"/>
          </a:xfrm>
        </p:grpSpPr>
        <p:sp>
          <p:nvSpPr>
            <p:cNvPr id="139277"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9278"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39279"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9280"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9281"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39282"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39283"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39284"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39268"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39269" name="Group 21"/>
          <p:cNvGrpSpPr>
            <a:grpSpLocks/>
          </p:cNvGrpSpPr>
          <p:nvPr/>
        </p:nvGrpSpPr>
        <p:grpSpPr bwMode="auto">
          <a:xfrm>
            <a:off x="4416425" y="2250282"/>
            <a:ext cx="2555875" cy="2081213"/>
            <a:chOff x="1224" y="312"/>
            <a:chExt cx="1610" cy="1748"/>
          </a:xfrm>
        </p:grpSpPr>
        <p:sp>
          <p:nvSpPr>
            <p:cNvPr id="22"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9275" name="Text Box 23"/>
            <p:cNvSpPr txBox="1">
              <a:spLocks noChangeArrowheads="1"/>
            </p:cNvSpPr>
            <p:nvPr/>
          </p:nvSpPr>
          <p:spPr bwMode="auto">
            <a:xfrm>
              <a:off x="1482" y="1168"/>
              <a:ext cx="1352" cy="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4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400">
                  <a:latin typeface="Arial" pitchFamily="34" charset="0"/>
                  <a:ea typeface="MS PGothic" pitchFamily="34" charset="-128"/>
                </a:rPr>
                <a:t>Franchise, joint ventures, </a:t>
              </a:r>
              <a:br>
                <a:rPr lang="en-AU" altLang="en-US" sz="1400">
                  <a:latin typeface="Arial" pitchFamily="34" charset="0"/>
                  <a:ea typeface="MS PGothic" pitchFamily="34" charset="-128"/>
                </a:rPr>
              </a:br>
              <a:r>
                <a:rPr lang="en-AU" altLang="en-US" sz="1400">
                  <a:latin typeface="Arial" pitchFamily="34" charset="0"/>
                  <a:ea typeface="MS PGothic" pitchFamily="34" charset="-128"/>
                </a:rPr>
                <a:t>subsidiaries</a:t>
              </a:r>
            </a:p>
          </p:txBody>
        </p:sp>
        <p:sp>
          <p:nvSpPr>
            <p:cNvPr id="139276" name="Rectangle 24"/>
            <p:cNvSpPr>
              <a:spLocks noChangeArrowheads="1"/>
            </p:cNvSpPr>
            <p:nvPr/>
          </p:nvSpPr>
          <p:spPr bwMode="auto">
            <a:xfrm>
              <a:off x="1357" y="548"/>
              <a:ext cx="1339" cy="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latin typeface="Arial" pitchFamily="34" charset="0"/>
                </a:rPr>
                <a:t>Multidomestic</a:t>
              </a:r>
            </a:p>
            <a:p>
              <a:pPr algn="ctr">
                <a:lnSpc>
                  <a:spcPct val="90000"/>
                </a:lnSpc>
              </a:pPr>
              <a:r>
                <a:rPr lang="en-AU" altLang="en-US" sz="1400" b="1">
                  <a:latin typeface="Arial" pitchFamily="34" charset="0"/>
                </a:rPr>
                <a:t>strategy</a:t>
              </a:r>
            </a:p>
            <a:p>
              <a:pPr algn="ctr">
                <a:lnSpc>
                  <a:spcPct val="90000"/>
                </a:lnSpc>
              </a:pPr>
              <a:r>
                <a:rPr lang="en-AU" altLang="en-US" sz="1400" b="1">
                  <a:latin typeface="Arial" pitchFamily="34" charset="0"/>
                </a:rPr>
                <a:t>(eg, Heinz, McDonald’s</a:t>
              </a:r>
            </a:p>
            <a:p>
              <a:pPr algn="ctr">
                <a:lnSpc>
                  <a:spcPct val="90000"/>
                </a:lnSpc>
              </a:pPr>
              <a:r>
                <a:rPr lang="en-AU" altLang="en-US" sz="1400" b="1">
                  <a:latin typeface="Arial" pitchFamily="34" charset="0"/>
                </a:rPr>
                <a:t>The Body Shop</a:t>
              </a:r>
            </a:p>
            <a:p>
              <a:pPr algn="ctr">
                <a:lnSpc>
                  <a:spcPct val="90000"/>
                </a:lnSpc>
              </a:pPr>
              <a:r>
                <a:rPr lang="en-AU" altLang="en-US" sz="1400" b="1">
                  <a:latin typeface="Arial" pitchFamily="34" charset="0"/>
                </a:rPr>
                <a:t>Hard Rock Cafe)</a:t>
              </a:r>
            </a:p>
          </p:txBody>
        </p:sp>
      </p:grpSp>
      <p:grpSp>
        <p:nvGrpSpPr>
          <p:cNvPr id="139270" name="Group 50"/>
          <p:cNvGrpSpPr>
            <a:grpSpLocks/>
          </p:cNvGrpSpPr>
          <p:nvPr/>
        </p:nvGrpSpPr>
        <p:grpSpPr bwMode="auto">
          <a:xfrm>
            <a:off x="2208213" y="728663"/>
            <a:ext cx="2519362" cy="1889522"/>
            <a:chOff x="983" y="1831"/>
            <a:chExt cx="1587" cy="1587"/>
          </a:xfrm>
        </p:grpSpPr>
        <p:sp>
          <p:nvSpPr>
            <p:cNvPr id="30"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39272" name="Text Box 52"/>
            <p:cNvSpPr txBox="1">
              <a:spLocks noChangeArrowheads="1"/>
            </p:cNvSpPr>
            <p:nvPr/>
          </p:nvSpPr>
          <p:spPr bwMode="auto">
            <a:xfrm>
              <a:off x="1080" y="2619"/>
              <a:ext cx="141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Cross-cultural learning</a:t>
              </a:r>
            </a:p>
          </p:txBody>
        </p:sp>
        <p:sp>
          <p:nvSpPr>
            <p:cNvPr id="139273" name="Rectangle 53"/>
            <p:cNvSpPr>
              <a:spLocks noChangeArrowheads="1"/>
            </p:cNvSpPr>
            <p:nvPr/>
          </p:nvSpPr>
          <p:spPr bwMode="auto">
            <a:xfrm>
              <a:off x="1129" y="2006"/>
              <a:ext cx="131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Global strategy </a:t>
              </a:r>
            </a:p>
            <a:p>
              <a:pPr algn="ctr">
                <a:lnSpc>
                  <a:spcPct val="90000"/>
                </a:lnSpc>
              </a:pPr>
              <a:r>
                <a:rPr lang="en-AU" altLang="en-US" sz="1400" b="1">
                  <a:solidFill>
                    <a:srgbClr val="000000"/>
                  </a:solidFill>
                  <a:latin typeface="Arial" pitchFamily="34" charset="0"/>
                </a:rPr>
                <a:t>(eg, Caterpillar</a:t>
              </a:r>
            </a:p>
            <a:p>
              <a:pPr algn="ctr">
                <a:lnSpc>
                  <a:spcPct val="90000"/>
                </a:lnSpc>
              </a:pPr>
              <a:r>
                <a:rPr lang="en-AU" altLang="en-US" sz="1400" b="1">
                  <a:solidFill>
                    <a:srgbClr val="000000"/>
                  </a:solidFill>
                  <a:latin typeface="Arial" pitchFamily="34" charset="0"/>
                </a:rPr>
                <a:t>Texas Instruments</a:t>
              </a:r>
            </a:p>
            <a:p>
              <a:pPr algn="ctr">
                <a:lnSpc>
                  <a:spcPct val="90000"/>
                </a:lnSpc>
              </a:pPr>
              <a:r>
                <a:rPr lang="en-AU" altLang="en-US" sz="1400" b="1">
                  <a:solidFill>
                    <a:srgbClr val="000000"/>
                  </a:solidFill>
                  <a:latin typeface="Arial" pitchFamily="34" charset="0"/>
                </a:rPr>
                <a:t>Otis Elevator)</a:t>
              </a:r>
            </a:p>
          </p:txBody>
        </p:sp>
      </p:grpSp>
    </p:spTree>
  </p:cSld>
  <p:clrMapOvr>
    <a:masterClrMapping/>
  </p:clrMapOvr>
  <p:transition spd="slow">
    <p:strips dir="r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313" name="Group 50"/>
          <p:cNvGrpSpPr>
            <a:grpSpLocks/>
          </p:cNvGrpSpPr>
          <p:nvPr/>
        </p:nvGrpSpPr>
        <p:grpSpPr bwMode="auto">
          <a:xfrm>
            <a:off x="2120901" y="2250282"/>
            <a:ext cx="2644775" cy="1889522"/>
            <a:chOff x="928" y="1851"/>
            <a:chExt cx="1666" cy="1587"/>
          </a:xfrm>
        </p:grpSpPr>
        <p:sp>
          <p:nvSpPr>
            <p:cNvPr id="42"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1338"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41339"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41314"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141315" name="Group 50"/>
          <p:cNvGrpSpPr>
            <a:grpSpLocks/>
          </p:cNvGrpSpPr>
          <p:nvPr/>
        </p:nvGrpSpPr>
        <p:grpSpPr bwMode="auto">
          <a:xfrm>
            <a:off x="2208213" y="728663"/>
            <a:ext cx="2519362" cy="1889522"/>
            <a:chOff x="983" y="1831"/>
            <a:chExt cx="1587" cy="1587"/>
          </a:xfrm>
        </p:grpSpPr>
        <p:sp>
          <p:nvSpPr>
            <p:cNvPr id="34"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1335" name="Text Box 52"/>
            <p:cNvSpPr txBox="1">
              <a:spLocks noChangeArrowheads="1"/>
            </p:cNvSpPr>
            <p:nvPr/>
          </p:nvSpPr>
          <p:spPr bwMode="auto">
            <a:xfrm>
              <a:off x="1080" y="2619"/>
              <a:ext cx="141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Cross-cultural learning</a:t>
              </a:r>
            </a:p>
          </p:txBody>
        </p:sp>
        <p:sp>
          <p:nvSpPr>
            <p:cNvPr id="141336" name="Rectangle 53"/>
            <p:cNvSpPr>
              <a:spLocks noChangeArrowheads="1"/>
            </p:cNvSpPr>
            <p:nvPr/>
          </p:nvSpPr>
          <p:spPr bwMode="auto">
            <a:xfrm>
              <a:off x="1129" y="2006"/>
              <a:ext cx="131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Global strategy </a:t>
              </a:r>
            </a:p>
            <a:p>
              <a:pPr algn="ctr">
                <a:lnSpc>
                  <a:spcPct val="90000"/>
                </a:lnSpc>
              </a:pPr>
              <a:r>
                <a:rPr lang="en-AU" altLang="en-US" sz="1400" b="1">
                  <a:solidFill>
                    <a:srgbClr val="000000"/>
                  </a:solidFill>
                  <a:latin typeface="Arial" pitchFamily="34" charset="0"/>
                </a:rPr>
                <a:t>(eg, Caterpillar</a:t>
              </a:r>
            </a:p>
            <a:p>
              <a:pPr algn="ctr">
                <a:lnSpc>
                  <a:spcPct val="90000"/>
                </a:lnSpc>
              </a:pPr>
              <a:r>
                <a:rPr lang="en-AU" altLang="en-US" sz="1400" b="1">
                  <a:solidFill>
                    <a:srgbClr val="000000"/>
                  </a:solidFill>
                  <a:latin typeface="Arial" pitchFamily="34" charset="0"/>
                </a:rPr>
                <a:t>Texas Instruments</a:t>
              </a:r>
            </a:p>
            <a:p>
              <a:pPr algn="ctr">
                <a:lnSpc>
                  <a:spcPct val="90000"/>
                </a:lnSpc>
              </a:pPr>
              <a:r>
                <a:rPr lang="en-AU" altLang="en-US" sz="1400" b="1">
                  <a:solidFill>
                    <a:srgbClr val="000000"/>
                  </a:solidFill>
                  <a:latin typeface="Arial" pitchFamily="34" charset="0"/>
                </a:rPr>
                <a:t>Otis Elevator)</a:t>
              </a:r>
            </a:p>
          </p:txBody>
        </p:sp>
      </p:grpSp>
      <p:grpSp>
        <p:nvGrpSpPr>
          <p:cNvPr id="141316" name="Group 54"/>
          <p:cNvGrpSpPr>
            <a:grpSpLocks/>
          </p:cNvGrpSpPr>
          <p:nvPr/>
        </p:nvGrpSpPr>
        <p:grpSpPr bwMode="auto">
          <a:xfrm>
            <a:off x="1081088" y="873919"/>
            <a:ext cx="6911975" cy="4068367"/>
            <a:chOff x="681" y="734"/>
            <a:chExt cx="4354" cy="3417"/>
          </a:xfrm>
        </p:grpSpPr>
        <p:sp>
          <p:nvSpPr>
            <p:cNvPr id="141326"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1327"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41328"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1329"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1330"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1331"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1332"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1333"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41317"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41318" name="Group 21"/>
          <p:cNvGrpSpPr>
            <a:grpSpLocks/>
          </p:cNvGrpSpPr>
          <p:nvPr/>
        </p:nvGrpSpPr>
        <p:grpSpPr bwMode="auto">
          <a:xfrm>
            <a:off x="4416425" y="2250282"/>
            <a:ext cx="2555875" cy="2081213"/>
            <a:chOff x="1224" y="312"/>
            <a:chExt cx="1610" cy="1748"/>
          </a:xfrm>
        </p:grpSpPr>
        <p:sp>
          <p:nvSpPr>
            <p:cNvPr id="38"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1324" name="Text Box 23"/>
            <p:cNvSpPr txBox="1">
              <a:spLocks noChangeArrowheads="1"/>
            </p:cNvSpPr>
            <p:nvPr/>
          </p:nvSpPr>
          <p:spPr bwMode="auto">
            <a:xfrm>
              <a:off x="1482" y="1168"/>
              <a:ext cx="1352" cy="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4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400">
                  <a:latin typeface="Arial" pitchFamily="34" charset="0"/>
                  <a:ea typeface="MS PGothic" pitchFamily="34" charset="-128"/>
                </a:rPr>
                <a:t>Franchise, joint ventures, </a:t>
              </a:r>
              <a:br>
                <a:rPr lang="en-AU" altLang="en-US" sz="1400">
                  <a:latin typeface="Arial" pitchFamily="34" charset="0"/>
                  <a:ea typeface="MS PGothic" pitchFamily="34" charset="-128"/>
                </a:rPr>
              </a:br>
              <a:r>
                <a:rPr lang="en-AU" altLang="en-US" sz="1400">
                  <a:latin typeface="Arial" pitchFamily="34" charset="0"/>
                  <a:ea typeface="MS PGothic" pitchFamily="34" charset="-128"/>
                </a:rPr>
                <a:t>subsidiaries</a:t>
              </a:r>
            </a:p>
          </p:txBody>
        </p:sp>
        <p:sp>
          <p:nvSpPr>
            <p:cNvPr id="141325" name="Rectangle 24"/>
            <p:cNvSpPr>
              <a:spLocks noChangeArrowheads="1"/>
            </p:cNvSpPr>
            <p:nvPr/>
          </p:nvSpPr>
          <p:spPr bwMode="auto">
            <a:xfrm>
              <a:off x="1357" y="548"/>
              <a:ext cx="1339" cy="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latin typeface="Arial" pitchFamily="34" charset="0"/>
                </a:rPr>
                <a:t>Multidomestic</a:t>
              </a:r>
            </a:p>
            <a:p>
              <a:pPr algn="ctr">
                <a:lnSpc>
                  <a:spcPct val="90000"/>
                </a:lnSpc>
              </a:pPr>
              <a:r>
                <a:rPr lang="en-AU" altLang="en-US" sz="1400" b="1">
                  <a:latin typeface="Arial" pitchFamily="34" charset="0"/>
                </a:rPr>
                <a:t>strategy</a:t>
              </a:r>
            </a:p>
            <a:p>
              <a:pPr algn="ctr">
                <a:lnSpc>
                  <a:spcPct val="90000"/>
                </a:lnSpc>
              </a:pPr>
              <a:r>
                <a:rPr lang="en-AU" altLang="en-US" sz="1400" b="1">
                  <a:latin typeface="Arial" pitchFamily="34" charset="0"/>
                </a:rPr>
                <a:t>(eg, Heinz, McDonald’s</a:t>
              </a:r>
            </a:p>
            <a:p>
              <a:pPr algn="ctr">
                <a:lnSpc>
                  <a:spcPct val="90000"/>
                </a:lnSpc>
              </a:pPr>
              <a:r>
                <a:rPr lang="en-AU" altLang="en-US" sz="1400" b="1">
                  <a:latin typeface="Arial" pitchFamily="34" charset="0"/>
                </a:rPr>
                <a:t>The Body Shop</a:t>
              </a:r>
            </a:p>
            <a:p>
              <a:pPr algn="ctr">
                <a:lnSpc>
                  <a:spcPct val="90000"/>
                </a:lnSpc>
              </a:pPr>
              <a:r>
                <a:rPr lang="en-AU" altLang="en-US" sz="1400" b="1">
                  <a:latin typeface="Arial" pitchFamily="34" charset="0"/>
                </a:rPr>
                <a:t>Hard Rock Cafe)</a:t>
              </a:r>
            </a:p>
          </p:txBody>
        </p:sp>
      </p:grpSp>
      <p:grpSp>
        <p:nvGrpSpPr>
          <p:cNvPr id="2" name="Group 1"/>
          <p:cNvGrpSpPr>
            <a:grpSpLocks/>
          </p:cNvGrpSpPr>
          <p:nvPr/>
        </p:nvGrpSpPr>
        <p:grpSpPr bwMode="auto">
          <a:xfrm>
            <a:off x="2357439" y="728662"/>
            <a:ext cx="4429125" cy="3610025"/>
            <a:chOff x="4730750" y="1422400"/>
            <a:chExt cx="4428000" cy="4813868"/>
          </a:xfrm>
        </p:grpSpPr>
        <p:sp>
          <p:nvSpPr>
            <p:cNvPr id="141320" name="Oval 13"/>
            <p:cNvSpPr>
              <a:spLocks noChangeArrowheads="1"/>
            </p:cNvSpPr>
            <p:nvPr/>
          </p:nvSpPr>
          <p:spPr bwMode="auto">
            <a:xfrm>
              <a:off x="4730750" y="1422400"/>
              <a:ext cx="4428000" cy="4428000"/>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41321" name="Text Box 18"/>
            <p:cNvSpPr txBox="1">
              <a:spLocks noChangeArrowheads="1"/>
            </p:cNvSpPr>
            <p:nvPr/>
          </p:nvSpPr>
          <p:spPr bwMode="auto">
            <a:xfrm>
              <a:off x="4883717" y="1803400"/>
              <a:ext cx="4101363" cy="167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2800" b="1">
                  <a:latin typeface="Arial" pitchFamily="34" charset="0"/>
                </a:rPr>
                <a:t>Transnational</a:t>
              </a:r>
            </a:p>
            <a:p>
              <a:pPr algn="ctr">
                <a:lnSpc>
                  <a:spcPct val="90000"/>
                </a:lnSpc>
              </a:pPr>
              <a:r>
                <a:rPr lang="en-AU" altLang="en-US" sz="2800" b="1">
                  <a:latin typeface="Arial" pitchFamily="34" charset="0"/>
                </a:rPr>
                <a:t>strategy</a:t>
              </a:r>
            </a:p>
            <a:p>
              <a:pPr algn="ctr">
                <a:lnSpc>
                  <a:spcPct val="90000"/>
                </a:lnSpc>
              </a:pPr>
              <a:r>
                <a:rPr lang="en-AU" altLang="en-US" sz="2800" b="1">
                  <a:latin typeface="Arial" pitchFamily="34" charset="0"/>
                </a:rPr>
                <a:t>(eg, Coca-Cola, Nestlé)</a:t>
              </a:r>
            </a:p>
          </p:txBody>
        </p:sp>
        <p:sp>
          <p:nvSpPr>
            <p:cNvPr id="141322" name="Text Box 19"/>
            <p:cNvSpPr txBox="1">
              <a:spLocks noChangeArrowheads="1"/>
            </p:cNvSpPr>
            <p:nvPr/>
          </p:nvSpPr>
          <p:spPr bwMode="auto">
            <a:xfrm>
              <a:off x="5297488" y="3010433"/>
              <a:ext cx="3729037" cy="3225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Font typeface="Arial" pitchFamily="34" charset="0"/>
                <a:buChar char="•"/>
              </a:pPr>
              <a:r>
                <a:rPr lang="en-AU" altLang="en-US" sz="2800">
                  <a:latin typeface="Arial" pitchFamily="34" charset="0"/>
                  <a:ea typeface="MS PGothic" pitchFamily="34" charset="-128"/>
                </a:rPr>
                <a:t>Move material, people, ideas across national boundaries</a:t>
              </a:r>
            </a:p>
            <a:p>
              <a:pPr>
                <a:lnSpc>
                  <a:spcPct val="90000"/>
                </a:lnSpc>
                <a:buFont typeface="Arial" pitchFamily="34" charset="0"/>
                <a:buChar char="•"/>
              </a:pPr>
              <a:r>
                <a:rPr lang="en-AU" altLang="en-US" sz="2800">
                  <a:latin typeface="Arial" pitchFamily="34" charset="0"/>
                  <a:ea typeface="MS PGothic" pitchFamily="34" charset="-128"/>
                </a:rPr>
                <a:t>Economies of scale</a:t>
              </a:r>
            </a:p>
            <a:p>
              <a:pPr>
                <a:lnSpc>
                  <a:spcPct val="90000"/>
                </a:lnSpc>
                <a:buFont typeface="Arial" pitchFamily="34" charset="0"/>
                <a:buChar char="•"/>
              </a:pPr>
              <a:r>
                <a:rPr lang="en-AU" altLang="en-US" sz="2800">
                  <a:latin typeface="Arial" pitchFamily="34" charset="0"/>
                  <a:ea typeface="MS PGothic" pitchFamily="34" charset="-128"/>
                </a:rPr>
                <a:t>Cross-cultural learning</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61" name="Group 50"/>
          <p:cNvGrpSpPr>
            <a:grpSpLocks/>
          </p:cNvGrpSpPr>
          <p:nvPr/>
        </p:nvGrpSpPr>
        <p:grpSpPr bwMode="auto">
          <a:xfrm>
            <a:off x="2120901" y="2250282"/>
            <a:ext cx="2644775" cy="1889522"/>
            <a:chOff x="928" y="1851"/>
            <a:chExt cx="1666" cy="1587"/>
          </a:xfrm>
        </p:grpSpPr>
        <p:sp>
          <p:nvSpPr>
            <p:cNvPr id="30" name="Oval 51"/>
            <p:cNvSpPr>
              <a:spLocks noChangeArrowheads="1"/>
            </p:cNvSpPr>
            <p:nvPr/>
          </p:nvSpPr>
          <p:spPr bwMode="auto">
            <a:xfrm>
              <a:off x="983" y="1851"/>
              <a:ext cx="1587" cy="1587"/>
            </a:xfrm>
            <a:prstGeom prst="ellipse">
              <a:avLst/>
            </a:prstGeom>
            <a:solidFill>
              <a:schemeClr val="accent4"/>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3386" name="Text Box 52"/>
            <p:cNvSpPr txBox="1">
              <a:spLocks noChangeArrowheads="1"/>
            </p:cNvSpPr>
            <p:nvPr/>
          </p:nvSpPr>
          <p:spPr bwMode="auto">
            <a:xfrm>
              <a:off x="1109" y="2696"/>
              <a:ext cx="123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Import/export or license existing product</a:t>
              </a:r>
            </a:p>
          </p:txBody>
        </p:sp>
        <p:sp>
          <p:nvSpPr>
            <p:cNvPr id="143387" name="Rectangle 53"/>
            <p:cNvSpPr>
              <a:spLocks noChangeArrowheads="1"/>
            </p:cNvSpPr>
            <p:nvPr/>
          </p:nvSpPr>
          <p:spPr bwMode="auto">
            <a:xfrm>
              <a:off x="928" y="2135"/>
              <a:ext cx="1666"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International</a:t>
              </a:r>
            </a:p>
            <a:p>
              <a:pPr algn="ctr">
                <a:lnSpc>
                  <a:spcPct val="90000"/>
                </a:lnSpc>
              </a:pPr>
              <a:r>
                <a:rPr lang="en-AU" altLang="en-US" sz="1400" b="1">
                  <a:solidFill>
                    <a:srgbClr val="000000"/>
                  </a:solidFill>
                  <a:latin typeface="Arial" pitchFamily="34" charset="0"/>
                </a:rPr>
                <a:t>strategy </a:t>
              </a:r>
            </a:p>
            <a:p>
              <a:pPr algn="ctr">
                <a:lnSpc>
                  <a:spcPct val="90000"/>
                </a:lnSpc>
              </a:pPr>
              <a:r>
                <a:rPr lang="en-AU" altLang="en-US" sz="1400" b="1">
                  <a:solidFill>
                    <a:srgbClr val="000000"/>
                  </a:solidFill>
                  <a:latin typeface="Arial" pitchFamily="34" charset="0"/>
                </a:rPr>
                <a:t>(eg, Harley-Davidson</a:t>
              </a:r>
            </a:p>
            <a:p>
              <a:pPr algn="ctr">
                <a:lnSpc>
                  <a:spcPct val="90000"/>
                </a:lnSpc>
              </a:pPr>
              <a:r>
                <a:rPr lang="en-AU" altLang="en-US" sz="1400" b="1">
                  <a:solidFill>
                    <a:srgbClr val="000000"/>
                  </a:solidFill>
                  <a:latin typeface="Arial" pitchFamily="34" charset="0"/>
                </a:rPr>
                <a:t>U.S. Steel)</a:t>
              </a:r>
            </a:p>
          </p:txBody>
        </p:sp>
      </p:grpSp>
      <p:sp>
        <p:nvSpPr>
          <p:cNvPr id="143362" name="Rectangle 2"/>
          <p:cNvSpPr>
            <a:spLocks noGrp="1" noChangeArrowheads="1"/>
          </p:cNvSpPr>
          <p:nvPr>
            <p:ph type="title"/>
          </p:nvPr>
        </p:nvSpPr>
        <p:spPr>
          <a:xfrm>
            <a:off x="812800" y="123825"/>
            <a:ext cx="7772400" cy="962025"/>
          </a:xfrm>
        </p:spPr>
        <p:txBody>
          <a:bodyPr/>
          <a:lstStyle/>
          <a:p>
            <a:pPr>
              <a:lnSpc>
                <a:spcPct val="80000"/>
              </a:lnSpc>
            </a:pPr>
            <a:r>
              <a:rPr lang="en-US" altLang="en-US" smtClean="0">
                <a:latin typeface="Arial" pitchFamily="34" charset="0"/>
                <a:cs typeface="Arial" pitchFamily="34" charset="0"/>
              </a:rPr>
              <a:t>Global Operations Strategy Options</a:t>
            </a:r>
          </a:p>
        </p:txBody>
      </p:sp>
      <p:grpSp>
        <p:nvGrpSpPr>
          <p:cNvPr id="143363" name="Group 50"/>
          <p:cNvGrpSpPr>
            <a:grpSpLocks/>
          </p:cNvGrpSpPr>
          <p:nvPr/>
        </p:nvGrpSpPr>
        <p:grpSpPr bwMode="auto">
          <a:xfrm>
            <a:off x="2208213" y="728663"/>
            <a:ext cx="2519362" cy="1889522"/>
            <a:chOff x="983" y="1831"/>
            <a:chExt cx="1587" cy="1587"/>
          </a:xfrm>
        </p:grpSpPr>
        <p:sp>
          <p:nvSpPr>
            <p:cNvPr id="34" name="Oval 51"/>
            <p:cNvSpPr>
              <a:spLocks noChangeArrowheads="1"/>
            </p:cNvSpPr>
            <p:nvPr/>
          </p:nvSpPr>
          <p:spPr bwMode="auto">
            <a:xfrm>
              <a:off x="983" y="1831"/>
              <a:ext cx="1587" cy="1587"/>
            </a:xfrm>
            <a:prstGeom prst="ellipse">
              <a:avLst/>
            </a:prstGeom>
            <a:solidFill>
              <a:schemeClr val="accent6"/>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3383" name="Text Box 52"/>
            <p:cNvSpPr txBox="1">
              <a:spLocks noChangeArrowheads="1"/>
            </p:cNvSpPr>
            <p:nvPr/>
          </p:nvSpPr>
          <p:spPr bwMode="auto">
            <a:xfrm>
              <a:off x="1080" y="2619"/>
              <a:ext cx="1416"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Standardize product</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Economies of scale</a:t>
              </a:r>
            </a:p>
            <a:p>
              <a:pPr>
                <a:lnSpc>
                  <a:spcPct val="85000"/>
                </a:lnSpc>
                <a:buSzPct val="100000"/>
                <a:buFont typeface="Arial" pitchFamily="34" charset="0"/>
                <a:buChar char="•"/>
              </a:pPr>
              <a:r>
                <a:rPr lang="en-AU" altLang="en-US" sz="1400">
                  <a:solidFill>
                    <a:srgbClr val="000000"/>
                  </a:solidFill>
                  <a:latin typeface="Arial" pitchFamily="34" charset="0"/>
                  <a:ea typeface="MS PGothic" pitchFamily="34" charset="-128"/>
                </a:rPr>
                <a:t>Cross-cultural learning</a:t>
              </a:r>
            </a:p>
          </p:txBody>
        </p:sp>
        <p:sp>
          <p:nvSpPr>
            <p:cNvPr id="143384" name="Rectangle 53"/>
            <p:cNvSpPr>
              <a:spLocks noChangeArrowheads="1"/>
            </p:cNvSpPr>
            <p:nvPr/>
          </p:nvSpPr>
          <p:spPr bwMode="auto">
            <a:xfrm>
              <a:off x="1129" y="2006"/>
              <a:ext cx="131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solidFill>
                    <a:srgbClr val="000000"/>
                  </a:solidFill>
                  <a:latin typeface="Arial" pitchFamily="34" charset="0"/>
                </a:rPr>
                <a:t>Global strategy </a:t>
              </a:r>
            </a:p>
            <a:p>
              <a:pPr algn="ctr">
                <a:lnSpc>
                  <a:spcPct val="90000"/>
                </a:lnSpc>
              </a:pPr>
              <a:r>
                <a:rPr lang="en-AU" altLang="en-US" sz="1400" b="1">
                  <a:solidFill>
                    <a:srgbClr val="000000"/>
                  </a:solidFill>
                  <a:latin typeface="Arial" pitchFamily="34" charset="0"/>
                </a:rPr>
                <a:t>(eg, Caterpillar</a:t>
              </a:r>
            </a:p>
            <a:p>
              <a:pPr algn="ctr">
                <a:lnSpc>
                  <a:spcPct val="90000"/>
                </a:lnSpc>
              </a:pPr>
              <a:r>
                <a:rPr lang="en-AU" altLang="en-US" sz="1400" b="1">
                  <a:solidFill>
                    <a:srgbClr val="000000"/>
                  </a:solidFill>
                  <a:latin typeface="Arial" pitchFamily="34" charset="0"/>
                </a:rPr>
                <a:t>Texas Instruments</a:t>
              </a:r>
            </a:p>
            <a:p>
              <a:pPr algn="ctr">
                <a:lnSpc>
                  <a:spcPct val="90000"/>
                </a:lnSpc>
              </a:pPr>
              <a:r>
                <a:rPr lang="en-AU" altLang="en-US" sz="1400" b="1">
                  <a:solidFill>
                    <a:srgbClr val="000000"/>
                  </a:solidFill>
                  <a:latin typeface="Arial" pitchFamily="34" charset="0"/>
                </a:rPr>
                <a:t>Otis Elevator)</a:t>
              </a:r>
            </a:p>
          </p:txBody>
        </p:sp>
      </p:grpSp>
      <p:grpSp>
        <p:nvGrpSpPr>
          <p:cNvPr id="143364" name="Group 54"/>
          <p:cNvGrpSpPr>
            <a:grpSpLocks/>
          </p:cNvGrpSpPr>
          <p:nvPr/>
        </p:nvGrpSpPr>
        <p:grpSpPr bwMode="auto">
          <a:xfrm>
            <a:off x="1081088" y="873919"/>
            <a:ext cx="6911975" cy="4068367"/>
            <a:chOff x="681" y="734"/>
            <a:chExt cx="4354" cy="3417"/>
          </a:xfrm>
        </p:grpSpPr>
        <p:sp>
          <p:nvSpPr>
            <p:cNvPr id="143374" name="AutoShape 4"/>
            <p:cNvSpPr>
              <a:spLocks noChangeArrowheads="1"/>
            </p:cNvSpPr>
            <p:nvPr/>
          </p:nvSpPr>
          <p:spPr bwMode="auto">
            <a:xfrm>
              <a:off x="880" y="936"/>
              <a:ext cx="288" cy="2392"/>
            </a:xfrm>
            <a:prstGeom prst="upDownArrow">
              <a:avLst>
                <a:gd name="adj1" fmla="val 50000"/>
                <a:gd name="adj2" fmla="val 79864"/>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3375" name="Text Box 5"/>
            <p:cNvSpPr txBox="1">
              <a:spLocks noChangeArrowheads="1"/>
            </p:cNvSpPr>
            <p:nvPr/>
          </p:nvSpPr>
          <p:spPr bwMode="auto">
            <a:xfrm rot="16200000">
              <a:off x="122" y="2028"/>
              <a:ext cx="1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Cost Reduction</a:t>
              </a:r>
            </a:p>
          </p:txBody>
        </p:sp>
        <p:sp>
          <p:nvSpPr>
            <p:cNvPr id="143376" name="Text Box 6"/>
            <p:cNvSpPr txBox="1">
              <a:spLocks noChangeArrowheads="1"/>
            </p:cNvSpPr>
            <p:nvPr/>
          </p:nvSpPr>
          <p:spPr bwMode="auto">
            <a:xfrm>
              <a:off x="822" y="734"/>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3377" name="Text Box 7"/>
            <p:cNvSpPr txBox="1">
              <a:spLocks noChangeArrowheads="1"/>
            </p:cNvSpPr>
            <p:nvPr/>
          </p:nvSpPr>
          <p:spPr bwMode="auto">
            <a:xfrm>
              <a:off x="830" y="33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3378" name="AutoShape 8"/>
            <p:cNvSpPr>
              <a:spLocks noChangeArrowheads="1"/>
            </p:cNvSpPr>
            <p:nvPr/>
          </p:nvSpPr>
          <p:spPr bwMode="auto">
            <a:xfrm rot="5400000">
              <a:off x="2786" y="1918"/>
              <a:ext cx="288" cy="3404"/>
            </a:xfrm>
            <a:prstGeom prst="upDownArrow">
              <a:avLst>
                <a:gd name="adj1" fmla="val 44444"/>
                <a:gd name="adj2" fmla="val 73215"/>
              </a:avLst>
            </a:prstGeom>
            <a:solidFill>
              <a:srgbClr val="175097"/>
            </a:soli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43379" name="Text Box 9"/>
            <p:cNvSpPr txBox="1">
              <a:spLocks noChangeArrowheads="1"/>
            </p:cNvSpPr>
            <p:nvPr/>
          </p:nvSpPr>
          <p:spPr bwMode="auto">
            <a:xfrm>
              <a:off x="4654" y="3510"/>
              <a:ext cx="38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High</a:t>
              </a:r>
            </a:p>
          </p:txBody>
        </p:sp>
        <p:sp>
          <p:nvSpPr>
            <p:cNvPr id="143380" name="Text Box 10"/>
            <p:cNvSpPr txBox="1">
              <a:spLocks noChangeArrowheads="1"/>
            </p:cNvSpPr>
            <p:nvPr/>
          </p:nvSpPr>
          <p:spPr bwMode="auto">
            <a:xfrm>
              <a:off x="870" y="3510"/>
              <a:ext cx="35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Low</a:t>
              </a:r>
            </a:p>
          </p:txBody>
        </p:sp>
        <p:sp>
          <p:nvSpPr>
            <p:cNvPr id="143381" name="Text Box 11"/>
            <p:cNvSpPr txBox="1">
              <a:spLocks noChangeArrowheads="1"/>
            </p:cNvSpPr>
            <p:nvPr/>
          </p:nvSpPr>
          <p:spPr bwMode="auto">
            <a:xfrm>
              <a:off x="1854" y="3686"/>
              <a:ext cx="209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600">
                  <a:latin typeface="Arial" pitchFamily="34" charset="0"/>
                </a:rPr>
                <a:t>Local Responsiveness</a:t>
              </a:r>
            </a:p>
            <a:p>
              <a:pPr algn="ctr"/>
              <a:r>
                <a:rPr lang="en-AU" altLang="en-US" sz="1400">
                  <a:latin typeface="Arial" pitchFamily="34" charset="0"/>
                </a:rPr>
                <a:t>(Quick Response and/or Differentiation)</a:t>
              </a:r>
            </a:p>
          </p:txBody>
        </p:sp>
      </p:grpSp>
      <p:sp>
        <p:nvSpPr>
          <p:cNvPr id="143365" name="Text Box 40"/>
          <p:cNvSpPr txBox="1">
            <a:spLocks noChangeArrowheads="1"/>
          </p:cNvSpPr>
          <p:nvPr/>
        </p:nvSpPr>
        <p:spPr bwMode="auto">
          <a:xfrm>
            <a:off x="7718425" y="98583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AU" altLang="en-US" sz="1600">
                <a:latin typeface="Arial" pitchFamily="34" charset="0"/>
              </a:rPr>
              <a:t>Figure </a:t>
            </a:r>
            <a:r>
              <a:rPr lang="en-AU" altLang="en-US" sz="1600">
                <a:solidFill>
                  <a:schemeClr val="tx2"/>
                </a:solidFill>
                <a:latin typeface="Arial" pitchFamily="34" charset="0"/>
              </a:rPr>
              <a:t>2.9</a:t>
            </a:r>
          </a:p>
        </p:txBody>
      </p:sp>
      <p:grpSp>
        <p:nvGrpSpPr>
          <p:cNvPr id="143366" name="Group 21"/>
          <p:cNvGrpSpPr>
            <a:grpSpLocks/>
          </p:cNvGrpSpPr>
          <p:nvPr/>
        </p:nvGrpSpPr>
        <p:grpSpPr bwMode="auto">
          <a:xfrm>
            <a:off x="4416425" y="2250282"/>
            <a:ext cx="2555875" cy="2081213"/>
            <a:chOff x="1224" y="312"/>
            <a:chExt cx="1610" cy="1748"/>
          </a:xfrm>
        </p:grpSpPr>
        <p:sp>
          <p:nvSpPr>
            <p:cNvPr id="38" name="Oval 22"/>
            <p:cNvSpPr>
              <a:spLocks noChangeArrowheads="1"/>
            </p:cNvSpPr>
            <p:nvPr/>
          </p:nvSpPr>
          <p:spPr bwMode="auto">
            <a:xfrm>
              <a:off x="1224" y="312"/>
              <a:ext cx="1587" cy="1587"/>
            </a:xfrm>
            <a:prstGeom prst="ellipse">
              <a:avLst/>
            </a:prstGeom>
            <a:solidFill>
              <a:schemeClr val="accent5"/>
            </a:solidFill>
            <a:ln w="9525">
              <a:solidFill>
                <a:schemeClr val="tx1"/>
              </a:solidFill>
              <a:round/>
              <a:headEnd/>
              <a:tailEnd/>
            </a:ln>
            <a:effectLst/>
            <a:extLst/>
          </p:spPr>
          <p:txBody>
            <a:bodyPr wrap="none" anchor="ctr"/>
            <a:lstStyle/>
            <a:p>
              <a:pPr fontAlgn="auto">
                <a:spcBef>
                  <a:spcPts val="0"/>
                </a:spcBef>
                <a:spcAft>
                  <a:spcPts val="0"/>
                </a:spcAft>
                <a:defRPr/>
              </a:pPr>
              <a:endParaRPr lang="en-US">
                <a:latin typeface="Arial"/>
                <a:cs typeface="Arial"/>
              </a:endParaRPr>
            </a:p>
          </p:txBody>
        </p:sp>
        <p:sp>
          <p:nvSpPr>
            <p:cNvPr id="143372" name="Text Box 23"/>
            <p:cNvSpPr txBox="1">
              <a:spLocks noChangeArrowheads="1"/>
            </p:cNvSpPr>
            <p:nvPr/>
          </p:nvSpPr>
          <p:spPr bwMode="auto">
            <a:xfrm>
              <a:off x="1482" y="1168"/>
              <a:ext cx="1352" cy="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chemeClr val="tx1"/>
                </a:buClr>
                <a:buFont typeface="Arial" pitchFamily="34" charset="0"/>
                <a:buChar char="•"/>
              </a:pPr>
              <a:r>
                <a:rPr lang="en-AU" altLang="en-US" sz="1400">
                  <a:latin typeface="Arial" pitchFamily="34" charset="0"/>
                  <a:ea typeface="MS PGothic" pitchFamily="34" charset="-128"/>
                </a:rPr>
                <a:t>Use existing domestic model globally</a:t>
              </a:r>
            </a:p>
            <a:p>
              <a:pPr>
                <a:lnSpc>
                  <a:spcPct val="90000"/>
                </a:lnSpc>
                <a:buClr>
                  <a:schemeClr val="tx1"/>
                </a:buClr>
                <a:buFont typeface="Arial" pitchFamily="34" charset="0"/>
                <a:buChar char="•"/>
              </a:pPr>
              <a:r>
                <a:rPr lang="en-AU" altLang="en-US" sz="1400">
                  <a:latin typeface="Arial" pitchFamily="34" charset="0"/>
                  <a:ea typeface="MS PGothic" pitchFamily="34" charset="-128"/>
                </a:rPr>
                <a:t>Franchise, joint ventures, </a:t>
              </a:r>
              <a:br>
                <a:rPr lang="en-AU" altLang="en-US" sz="1400">
                  <a:latin typeface="Arial" pitchFamily="34" charset="0"/>
                  <a:ea typeface="MS PGothic" pitchFamily="34" charset="-128"/>
                </a:rPr>
              </a:br>
              <a:r>
                <a:rPr lang="en-AU" altLang="en-US" sz="1400">
                  <a:latin typeface="Arial" pitchFamily="34" charset="0"/>
                  <a:ea typeface="MS PGothic" pitchFamily="34" charset="-128"/>
                </a:rPr>
                <a:t>subsidiaries</a:t>
              </a:r>
            </a:p>
          </p:txBody>
        </p:sp>
        <p:sp>
          <p:nvSpPr>
            <p:cNvPr id="143373" name="Rectangle 24"/>
            <p:cNvSpPr>
              <a:spLocks noChangeArrowheads="1"/>
            </p:cNvSpPr>
            <p:nvPr/>
          </p:nvSpPr>
          <p:spPr bwMode="auto">
            <a:xfrm>
              <a:off x="1357" y="548"/>
              <a:ext cx="1339" cy="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sz="1400" b="1">
                  <a:latin typeface="Arial" pitchFamily="34" charset="0"/>
                </a:rPr>
                <a:t>Multidomestic</a:t>
              </a:r>
            </a:p>
            <a:p>
              <a:pPr algn="ctr">
                <a:lnSpc>
                  <a:spcPct val="90000"/>
                </a:lnSpc>
              </a:pPr>
              <a:r>
                <a:rPr lang="en-AU" altLang="en-US" sz="1400" b="1">
                  <a:latin typeface="Arial" pitchFamily="34" charset="0"/>
                </a:rPr>
                <a:t>strategy</a:t>
              </a:r>
            </a:p>
            <a:p>
              <a:pPr algn="ctr">
                <a:lnSpc>
                  <a:spcPct val="90000"/>
                </a:lnSpc>
              </a:pPr>
              <a:r>
                <a:rPr lang="en-AU" altLang="en-US" sz="1400" b="1">
                  <a:latin typeface="Arial" pitchFamily="34" charset="0"/>
                </a:rPr>
                <a:t>(eg, Heinz, McDonald’s</a:t>
              </a:r>
            </a:p>
            <a:p>
              <a:pPr algn="ctr">
                <a:lnSpc>
                  <a:spcPct val="90000"/>
                </a:lnSpc>
              </a:pPr>
              <a:r>
                <a:rPr lang="en-AU" altLang="en-US" sz="1400" b="1">
                  <a:latin typeface="Arial" pitchFamily="34" charset="0"/>
                </a:rPr>
                <a:t>The Body Shop</a:t>
              </a:r>
            </a:p>
            <a:p>
              <a:pPr algn="ctr">
                <a:lnSpc>
                  <a:spcPct val="90000"/>
                </a:lnSpc>
              </a:pPr>
              <a:r>
                <a:rPr lang="en-AU" altLang="en-US" sz="1400" b="1">
                  <a:latin typeface="Arial" pitchFamily="34" charset="0"/>
                </a:rPr>
                <a:t>Hard Rock Cafe)</a:t>
              </a:r>
            </a:p>
          </p:txBody>
        </p:sp>
      </p:grpSp>
      <p:grpSp>
        <p:nvGrpSpPr>
          <p:cNvPr id="143367" name="Group 1"/>
          <p:cNvGrpSpPr>
            <a:grpSpLocks/>
          </p:cNvGrpSpPr>
          <p:nvPr/>
        </p:nvGrpSpPr>
        <p:grpSpPr bwMode="auto">
          <a:xfrm>
            <a:off x="4416426" y="702469"/>
            <a:ext cx="2519363" cy="1932233"/>
            <a:chOff x="4730750" y="1422400"/>
            <a:chExt cx="2520000" cy="2576962"/>
          </a:xfrm>
        </p:grpSpPr>
        <p:sp>
          <p:nvSpPr>
            <p:cNvPr id="143368" name="Oval 13"/>
            <p:cNvSpPr>
              <a:spLocks noChangeArrowheads="1"/>
            </p:cNvSpPr>
            <p:nvPr/>
          </p:nvSpPr>
          <p:spPr bwMode="auto">
            <a:xfrm>
              <a:off x="4730750" y="1422400"/>
              <a:ext cx="2520000" cy="2520000"/>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43369" name="Text Box 18"/>
            <p:cNvSpPr txBox="1">
              <a:spLocks noChangeArrowheads="1"/>
            </p:cNvSpPr>
            <p:nvPr/>
          </p:nvSpPr>
          <p:spPr bwMode="auto">
            <a:xfrm>
              <a:off x="4915470" y="1651000"/>
              <a:ext cx="2132854" cy="94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400" b="1">
                  <a:latin typeface="Arial" pitchFamily="34" charset="0"/>
                </a:rPr>
                <a:t>Transnational</a:t>
              </a:r>
            </a:p>
            <a:p>
              <a:pPr algn="ctr"/>
              <a:r>
                <a:rPr lang="en-AU" altLang="en-US" sz="1400" b="1">
                  <a:latin typeface="Arial" pitchFamily="34" charset="0"/>
                </a:rPr>
                <a:t>strategy</a:t>
              </a:r>
            </a:p>
            <a:p>
              <a:pPr algn="ctr">
                <a:lnSpc>
                  <a:spcPct val="85000"/>
                </a:lnSpc>
              </a:pPr>
              <a:r>
                <a:rPr lang="en-AU" altLang="en-US" sz="1400" b="1">
                  <a:latin typeface="Arial" pitchFamily="34" charset="0"/>
                </a:rPr>
                <a:t>(eg, Coca-Cola, Nestlé)</a:t>
              </a:r>
            </a:p>
          </p:txBody>
        </p:sp>
        <p:sp>
          <p:nvSpPr>
            <p:cNvPr id="143370" name="Text Box 19"/>
            <p:cNvSpPr txBox="1">
              <a:spLocks noChangeArrowheads="1"/>
            </p:cNvSpPr>
            <p:nvPr/>
          </p:nvSpPr>
          <p:spPr bwMode="auto">
            <a:xfrm>
              <a:off x="5030788" y="2324634"/>
              <a:ext cx="2031999" cy="167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Font typeface="Arial" pitchFamily="34" charset="0"/>
                <a:buChar char="•"/>
              </a:pPr>
              <a:r>
                <a:rPr lang="en-AU" altLang="en-US" sz="1400">
                  <a:latin typeface="Arial" pitchFamily="34" charset="0"/>
                  <a:ea typeface="MS PGothic" pitchFamily="34" charset="-128"/>
                </a:rPr>
                <a:t>Move material, people, ideas across national boundaries</a:t>
              </a:r>
            </a:p>
            <a:p>
              <a:pPr>
                <a:lnSpc>
                  <a:spcPct val="90000"/>
                </a:lnSpc>
                <a:buFont typeface="Arial" pitchFamily="34" charset="0"/>
                <a:buChar char="•"/>
              </a:pPr>
              <a:r>
                <a:rPr lang="en-AU" altLang="en-US" sz="1400">
                  <a:latin typeface="Arial" pitchFamily="34" charset="0"/>
                  <a:ea typeface="MS PGothic" pitchFamily="34" charset="-128"/>
                </a:rPr>
                <a:t>Economies of scale</a:t>
              </a:r>
            </a:p>
            <a:p>
              <a:pPr>
                <a:lnSpc>
                  <a:spcPct val="90000"/>
                </a:lnSpc>
                <a:buFont typeface="Arial" pitchFamily="34" charset="0"/>
                <a:buChar char="•"/>
              </a:pPr>
              <a:r>
                <a:rPr lang="en-AU" altLang="en-US" sz="1400">
                  <a:latin typeface="Arial" pitchFamily="34" charset="0"/>
                  <a:ea typeface="MS PGothic" pitchFamily="34" charset="-128"/>
                </a:rPr>
                <a:t>Cross-cultural learning</a:t>
              </a:r>
            </a:p>
          </p:txBody>
        </p:sp>
      </p:grpSp>
    </p:spTree>
  </p:cSld>
  <p:clrMapOvr>
    <a:masterClrMapping/>
  </p:clrMapOvr>
  <p:transition spd="slow">
    <p:strips dir="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Picture 4" descr="corrupt map 11 fad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0" name="Rectangle 3"/>
          <p:cNvSpPr>
            <a:spLocks noGrp="1" noChangeArrowheads="1"/>
          </p:cNvSpPr>
          <p:nvPr>
            <p:ph type="title" idx="4294967295"/>
          </p:nvPr>
        </p:nvSpPr>
        <p:spPr>
          <a:xfrm>
            <a:off x="0" y="188913"/>
            <a:ext cx="7772400" cy="754062"/>
          </a:xfrm>
        </p:spPr>
        <p:txBody>
          <a:bodyPr/>
          <a:lstStyle/>
          <a:p>
            <a:r>
              <a:rPr lang="en-US" altLang="en-US" smtClean="0">
                <a:latin typeface="Arial" pitchFamily="34" charset="0"/>
                <a:cs typeface="Arial" pitchFamily="34" charset="0"/>
              </a:rPr>
              <a:t>Ranking Corruption</a:t>
            </a:r>
          </a:p>
        </p:txBody>
      </p:sp>
      <p:sp>
        <p:nvSpPr>
          <p:cNvPr id="382980" name="Text Box 4"/>
          <p:cNvSpPr txBox="1">
            <a:spLocks noChangeArrowheads="1"/>
          </p:cNvSpPr>
          <p:nvPr/>
        </p:nvSpPr>
        <p:spPr bwMode="auto">
          <a:xfrm>
            <a:off x="528639" y="828675"/>
            <a:ext cx="8275637" cy="5386090"/>
          </a:xfrm>
          <a:prstGeom prst="rect">
            <a:avLst/>
          </a:prstGeom>
          <a:noFill/>
          <a:ln>
            <a:noFill/>
          </a:ln>
          <a:effectLst/>
          <a:extLst/>
        </p:spPr>
        <p:txBody>
          <a:bodyPr>
            <a:spAutoFit/>
          </a:bodyPr>
          <a:lstStyle>
            <a:lvl1pPr marL="660400" indent="-660400">
              <a:tabLst>
                <a:tab pos="6197600" algn="ctr"/>
              </a:tabLst>
              <a:defRPr sz="2400">
                <a:solidFill>
                  <a:schemeClr val="tx1"/>
                </a:solidFill>
                <a:latin typeface="Arial" charset="0"/>
                <a:ea typeface="ＭＳ Ｐゴシック" charset="0"/>
                <a:cs typeface="ＭＳ Ｐゴシック" charset="0"/>
              </a:defRPr>
            </a:lvl1pPr>
            <a:lvl2pPr marL="1308100" indent="-457200">
              <a:tabLst>
                <a:tab pos="6197600" algn="ctr"/>
              </a:tabLst>
              <a:defRPr sz="2400">
                <a:solidFill>
                  <a:schemeClr val="tx1"/>
                </a:solidFill>
                <a:latin typeface="Arial" charset="0"/>
                <a:ea typeface="ＭＳ Ｐゴシック" charset="0"/>
              </a:defRPr>
            </a:lvl2pPr>
            <a:lvl3pPr marL="1955800" indent="-457200">
              <a:tabLst>
                <a:tab pos="6197600" algn="ctr"/>
              </a:tabLst>
              <a:defRPr sz="2400">
                <a:solidFill>
                  <a:schemeClr val="tx1"/>
                </a:solidFill>
                <a:latin typeface="Arial" charset="0"/>
                <a:ea typeface="ＭＳ Ｐゴシック" charset="0"/>
              </a:defRPr>
            </a:lvl3pPr>
            <a:lvl4pPr marL="2603500" indent="-457200">
              <a:tabLst>
                <a:tab pos="6197600" algn="ctr"/>
              </a:tabLst>
              <a:defRPr sz="2400">
                <a:solidFill>
                  <a:schemeClr val="tx1"/>
                </a:solidFill>
                <a:latin typeface="Arial" charset="0"/>
                <a:ea typeface="ＭＳ Ｐゴシック" charset="0"/>
              </a:defRPr>
            </a:lvl4pPr>
            <a:lvl5pPr marL="3251200" indent="-457200">
              <a:tabLst>
                <a:tab pos="6197600" algn="ctr"/>
              </a:tabLst>
              <a:defRPr sz="2400">
                <a:solidFill>
                  <a:schemeClr val="tx1"/>
                </a:solidFill>
                <a:latin typeface="Arial" charset="0"/>
                <a:ea typeface="ＭＳ Ｐゴシック" charset="0"/>
              </a:defRPr>
            </a:lvl5pPr>
            <a:lvl6pPr marL="37084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6pPr>
            <a:lvl7pPr marL="41656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7pPr>
            <a:lvl8pPr marL="46228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8pPr>
            <a:lvl9pPr marL="50800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9pPr>
          </a:lstStyle>
          <a:p>
            <a:pPr fontAlgn="auto">
              <a:spcBef>
                <a:spcPts val="0"/>
              </a:spcBef>
              <a:spcAft>
                <a:spcPct val="20000"/>
              </a:spcAft>
              <a:defRPr/>
            </a:pPr>
            <a:r>
              <a:rPr lang="en-US" sz="2000" b="1" dirty="0">
                <a:solidFill>
                  <a:srgbClr val="3A362C"/>
                </a:solidFill>
                <a:latin typeface="Arial"/>
                <a:cs typeface="Arial"/>
              </a:rPr>
              <a:t>Rank	                Country	</a:t>
            </a:r>
            <a:r>
              <a:rPr lang="en-US" sz="2000" b="1" dirty="0" smtClean="0">
                <a:solidFill>
                  <a:srgbClr val="3A362C"/>
                </a:solidFill>
                <a:latin typeface="Arial"/>
                <a:cs typeface="Arial"/>
              </a:rPr>
              <a:t>2012 </a:t>
            </a:r>
            <a:r>
              <a:rPr lang="en-US" sz="2000" b="1" dirty="0">
                <a:solidFill>
                  <a:srgbClr val="3A362C"/>
                </a:solidFill>
                <a:latin typeface="Arial"/>
                <a:cs typeface="Arial"/>
              </a:rPr>
              <a:t>CPI Score (out of </a:t>
            </a:r>
            <a:r>
              <a:rPr lang="en-US" sz="2000" b="1" dirty="0" smtClean="0">
                <a:solidFill>
                  <a:srgbClr val="3A362C"/>
                </a:solidFill>
                <a:latin typeface="Arial"/>
                <a:cs typeface="Arial"/>
              </a:rPr>
              <a:t>100</a:t>
            </a:r>
            <a:r>
              <a:rPr lang="en-US" sz="2000" b="1" dirty="0">
                <a:solidFill>
                  <a:srgbClr val="3A362C"/>
                </a:solidFill>
                <a:latin typeface="Arial"/>
                <a:cs typeface="Arial"/>
              </a:rPr>
              <a:t>)</a:t>
            </a: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1	Demark</a:t>
            </a:r>
            <a:r>
              <a:rPr lang="en-US" sz="2000" b="1" dirty="0">
                <a:solidFill>
                  <a:srgbClr val="3A362C"/>
                </a:solidFill>
                <a:latin typeface="Arial"/>
                <a:cs typeface="Arial"/>
              </a:rPr>
              <a:t>, </a:t>
            </a:r>
            <a:r>
              <a:rPr lang="en-US" sz="2000" b="1" dirty="0" smtClean="0">
                <a:solidFill>
                  <a:srgbClr val="3A362C"/>
                </a:solidFill>
                <a:latin typeface="Arial"/>
                <a:cs typeface="Arial"/>
              </a:rPr>
              <a:t>Finland, New </a:t>
            </a:r>
            <a:r>
              <a:rPr lang="en-US" sz="2000" b="1" dirty="0">
                <a:solidFill>
                  <a:srgbClr val="3A362C"/>
                </a:solidFill>
                <a:latin typeface="Arial"/>
                <a:cs typeface="Arial"/>
              </a:rPr>
              <a:t>Zealand 	</a:t>
            </a:r>
            <a:r>
              <a:rPr lang="en-US" sz="2000" b="1" dirty="0" smtClean="0">
                <a:solidFill>
                  <a:srgbClr val="3A362C"/>
                </a:solidFill>
                <a:latin typeface="Arial"/>
                <a:cs typeface="Arial"/>
              </a:rPr>
              <a:t>9</a:t>
            </a:r>
            <a:r>
              <a:rPr lang="en-US" sz="2000" b="1" dirty="0">
                <a:solidFill>
                  <a:srgbClr val="3A362C"/>
                </a:solidFill>
                <a:latin typeface="Arial"/>
                <a:cs typeface="Arial"/>
              </a:rPr>
              <a:t>0</a:t>
            </a:r>
          </a:p>
          <a:p>
            <a:pPr marL="0" indent="0" fontAlgn="auto">
              <a:spcBef>
                <a:spcPts val="0"/>
              </a:spcBef>
              <a:spcAft>
                <a:spcPts val="0"/>
              </a:spcAft>
              <a:tabLst>
                <a:tab pos="723900" algn="l"/>
                <a:tab pos="6197600" algn="ctr"/>
              </a:tabLst>
              <a:defRPr/>
            </a:pPr>
            <a:r>
              <a:rPr lang="en-US" sz="2000" b="1" dirty="0">
                <a:solidFill>
                  <a:srgbClr val="3A362C"/>
                </a:solidFill>
                <a:latin typeface="Arial"/>
                <a:cs typeface="Arial"/>
              </a:rPr>
              <a:t>4	</a:t>
            </a:r>
            <a:r>
              <a:rPr lang="en-US" sz="2000" b="1" dirty="0" smtClean="0">
                <a:solidFill>
                  <a:srgbClr val="3A362C"/>
                </a:solidFill>
                <a:latin typeface="Arial"/>
                <a:cs typeface="Arial"/>
              </a:rPr>
              <a:t>Sweden</a:t>
            </a:r>
            <a:r>
              <a:rPr lang="en-US" sz="2000" b="1" dirty="0">
                <a:solidFill>
                  <a:srgbClr val="3A362C"/>
                </a:solidFill>
                <a:latin typeface="Arial"/>
                <a:cs typeface="Arial"/>
              </a:rPr>
              <a:t>	</a:t>
            </a:r>
            <a:r>
              <a:rPr lang="en-US" sz="2000" b="1" dirty="0" smtClean="0">
                <a:solidFill>
                  <a:srgbClr val="3A362C"/>
                </a:solidFill>
                <a:latin typeface="Arial"/>
                <a:cs typeface="Arial"/>
              </a:rPr>
              <a:t>88</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a:solidFill>
                  <a:srgbClr val="3A362C"/>
                </a:solidFill>
                <a:latin typeface="Arial"/>
                <a:cs typeface="Arial"/>
              </a:rPr>
              <a:t>5	Singapore	</a:t>
            </a:r>
            <a:r>
              <a:rPr lang="en-US" sz="2000" b="1" dirty="0" smtClean="0">
                <a:solidFill>
                  <a:srgbClr val="3A362C"/>
                </a:solidFill>
                <a:latin typeface="Arial"/>
                <a:cs typeface="Arial"/>
              </a:rPr>
              <a:t>87</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6	Switzerland </a:t>
            </a:r>
            <a:r>
              <a:rPr lang="en-US" sz="2000" b="1" dirty="0">
                <a:solidFill>
                  <a:srgbClr val="3A362C"/>
                </a:solidFill>
                <a:latin typeface="Arial"/>
                <a:cs typeface="Arial"/>
              </a:rPr>
              <a:t>	</a:t>
            </a:r>
            <a:r>
              <a:rPr lang="en-US" sz="2000" b="1" dirty="0" smtClean="0">
                <a:solidFill>
                  <a:srgbClr val="3A362C"/>
                </a:solidFill>
                <a:latin typeface="Arial"/>
                <a:cs typeface="Arial"/>
              </a:rPr>
              <a:t>86</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7	Australia</a:t>
            </a:r>
            <a:r>
              <a:rPr lang="en-US" sz="2000" b="1" dirty="0">
                <a:solidFill>
                  <a:srgbClr val="3A362C"/>
                </a:solidFill>
                <a:latin typeface="Arial"/>
                <a:cs typeface="Arial"/>
              </a:rPr>
              <a:t>, Norway	</a:t>
            </a:r>
            <a:r>
              <a:rPr lang="en-US" sz="2000" b="1" dirty="0" smtClean="0">
                <a:solidFill>
                  <a:srgbClr val="3A362C"/>
                </a:solidFill>
                <a:latin typeface="Arial"/>
                <a:cs typeface="Arial"/>
              </a:rPr>
              <a:t>85</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9</a:t>
            </a:r>
            <a:r>
              <a:rPr lang="en-US" sz="2000" b="1" dirty="0">
                <a:solidFill>
                  <a:srgbClr val="3A362C"/>
                </a:solidFill>
                <a:latin typeface="Arial"/>
                <a:cs typeface="Arial"/>
              </a:rPr>
              <a:t>	</a:t>
            </a:r>
            <a:r>
              <a:rPr lang="en-US" sz="2000" b="1" dirty="0" smtClean="0">
                <a:solidFill>
                  <a:srgbClr val="3A362C"/>
                </a:solidFill>
                <a:latin typeface="Arial"/>
                <a:cs typeface="Arial"/>
              </a:rPr>
              <a:t>Canada, Netherlands</a:t>
            </a:r>
            <a:r>
              <a:rPr lang="en-US" sz="2000" b="1" dirty="0">
                <a:solidFill>
                  <a:srgbClr val="3A362C"/>
                </a:solidFill>
                <a:latin typeface="Arial"/>
                <a:cs typeface="Arial"/>
              </a:rPr>
              <a:t>	</a:t>
            </a:r>
            <a:r>
              <a:rPr lang="en-US" sz="2000" b="1" dirty="0" smtClean="0">
                <a:solidFill>
                  <a:srgbClr val="3A362C"/>
                </a:solidFill>
                <a:latin typeface="Arial"/>
                <a:cs typeface="Arial"/>
              </a:rPr>
              <a:t>84</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13	Germany	79</a:t>
            </a: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14	Hong </a:t>
            </a:r>
            <a:r>
              <a:rPr lang="en-US" sz="2000" b="1" dirty="0">
                <a:solidFill>
                  <a:srgbClr val="3A362C"/>
                </a:solidFill>
                <a:latin typeface="Arial"/>
                <a:cs typeface="Arial"/>
              </a:rPr>
              <a:t>Kong	</a:t>
            </a:r>
            <a:r>
              <a:rPr lang="en-US" sz="2000" b="1" dirty="0" smtClean="0">
                <a:solidFill>
                  <a:srgbClr val="3A362C"/>
                </a:solidFill>
                <a:latin typeface="Arial"/>
                <a:cs typeface="Arial"/>
              </a:rPr>
              <a:t>77</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17</a:t>
            </a:r>
            <a:r>
              <a:rPr lang="en-US" sz="2000" b="1" dirty="0">
                <a:solidFill>
                  <a:srgbClr val="3A362C"/>
                </a:solidFill>
                <a:latin typeface="Arial"/>
                <a:cs typeface="Arial"/>
              </a:rPr>
              <a:t>	</a:t>
            </a:r>
            <a:r>
              <a:rPr lang="en-US" sz="2000" b="1" dirty="0" smtClean="0">
                <a:solidFill>
                  <a:srgbClr val="3A362C"/>
                </a:solidFill>
                <a:latin typeface="Arial"/>
                <a:cs typeface="Arial"/>
              </a:rPr>
              <a:t>Japan, UK</a:t>
            </a:r>
            <a:r>
              <a:rPr lang="en-US" sz="2000" b="1" dirty="0">
                <a:solidFill>
                  <a:srgbClr val="3A362C"/>
                </a:solidFill>
                <a:latin typeface="Arial"/>
                <a:cs typeface="Arial"/>
              </a:rPr>
              <a:t>	</a:t>
            </a:r>
            <a:r>
              <a:rPr lang="en-US" sz="2000" b="1" dirty="0" smtClean="0">
                <a:solidFill>
                  <a:srgbClr val="3A362C"/>
                </a:solidFill>
                <a:latin typeface="Arial"/>
                <a:cs typeface="Arial"/>
              </a:rPr>
              <a:t>74</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19	USA</a:t>
            </a:r>
            <a:r>
              <a:rPr lang="en-US" sz="2000" b="1" dirty="0">
                <a:solidFill>
                  <a:srgbClr val="3A362C"/>
                </a:solidFill>
                <a:latin typeface="Arial"/>
                <a:cs typeface="Arial"/>
              </a:rPr>
              <a:t>	</a:t>
            </a:r>
            <a:r>
              <a:rPr lang="en-US" sz="2000" b="1" dirty="0" smtClean="0">
                <a:solidFill>
                  <a:srgbClr val="3A362C"/>
                </a:solidFill>
                <a:latin typeface="Arial"/>
                <a:cs typeface="Arial"/>
              </a:rPr>
              <a:t>73</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37</a:t>
            </a:r>
            <a:r>
              <a:rPr lang="en-US" sz="2000" b="1" dirty="0">
                <a:solidFill>
                  <a:srgbClr val="3A362C"/>
                </a:solidFill>
                <a:latin typeface="Arial"/>
                <a:cs typeface="Arial"/>
              </a:rPr>
              <a:t>	Taiwan	</a:t>
            </a:r>
            <a:r>
              <a:rPr lang="en-US" sz="2000" b="1" dirty="0" smtClean="0">
                <a:solidFill>
                  <a:srgbClr val="3A362C"/>
                </a:solidFill>
                <a:latin typeface="Arial"/>
                <a:cs typeface="Arial"/>
              </a:rPr>
              <a:t>61</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39	Israel	60</a:t>
            </a: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45	South </a:t>
            </a:r>
            <a:r>
              <a:rPr lang="en-US" sz="2000" b="1" dirty="0">
                <a:solidFill>
                  <a:srgbClr val="3A362C"/>
                </a:solidFill>
                <a:latin typeface="Arial"/>
                <a:cs typeface="Arial"/>
              </a:rPr>
              <a:t>Korea	</a:t>
            </a:r>
            <a:r>
              <a:rPr lang="en-US" sz="2000" b="1" dirty="0" smtClean="0">
                <a:solidFill>
                  <a:srgbClr val="3A362C"/>
                </a:solidFill>
                <a:latin typeface="Arial"/>
                <a:cs typeface="Arial"/>
              </a:rPr>
              <a:t>5</a:t>
            </a:r>
            <a:r>
              <a:rPr lang="en-US" sz="2000" b="1" dirty="0">
                <a:solidFill>
                  <a:srgbClr val="3A362C"/>
                </a:solidFill>
                <a:latin typeface="Arial"/>
                <a:cs typeface="Arial"/>
              </a:rPr>
              <a:t>6</a:t>
            </a: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80</a:t>
            </a:r>
            <a:r>
              <a:rPr lang="en-US" sz="2000" b="1" dirty="0">
                <a:solidFill>
                  <a:srgbClr val="3A362C"/>
                </a:solidFill>
                <a:latin typeface="Arial"/>
                <a:cs typeface="Arial"/>
              </a:rPr>
              <a:t>	China	</a:t>
            </a:r>
            <a:r>
              <a:rPr lang="en-US" sz="2000" b="1" dirty="0" smtClean="0">
                <a:solidFill>
                  <a:srgbClr val="3A362C"/>
                </a:solidFill>
                <a:latin typeface="Arial"/>
                <a:cs typeface="Arial"/>
              </a:rPr>
              <a:t>39</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123</a:t>
            </a:r>
            <a:r>
              <a:rPr lang="en-US" sz="2000" b="1" dirty="0">
                <a:solidFill>
                  <a:srgbClr val="3A362C"/>
                </a:solidFill>
                <a:latin typeface="Arial"/>
                <a:cs typeface="Arial"/>
              </a:rPr>
              <a:t>	Vietnam	</a:t>
            </a:r>
            <a:r>
              <a:rPr lang="en-US" sz="2000" b="1" dirty="0" smtClean="0">
                <a:solidFill>
                  <a:srgbClr val="3A362C"/>
                </a:solidFill>
                <a:latin typeface="Arial"/>
                <a:cs typeface="Arial"/>
              </a:rPr>
              <a:t>31</a:t>
            </a:r>
            <a:endParaRPr lang="en-US" sz="2000" b="1" dirty="0">
              <a:solidFill>
                <a:srgbClr val="3A362C"/>
              </a:solidFill>
              <a:latin typeface="Arial"/>
              <a:cs typeface="Arial"/>
            </a:endParaRPr>
          </a:p>
          <a:p>
            <a:pPr marL="0" indent="0" fontAlgn="auto">
              <a:spcBef>
                <a:spcPts val="0"/>
              </a:spcBef>
              <a:spcAft>
                <a:spcPts val="0"/>
              </a:spcAft>
              <a:tabLst>
                <a:tab pos="723900" algn="l"/>
                <a:tab pos="6197600" algn="ctr"/>
              </a:tabLst>
              <a:defRPr/>
            </a:pPr>
            <a:r>
              <a:rPr lang="en-US" sz="2000" b="1" dirty="0" smtClean="0">
                <a:solidFill>
                  <a:srgbClr val="3A362C"/>
                </a:solidFill>
                <a:latin typeface="Arial"/>
                <a:cs typeface="Arial"/>
              </a:rPr>
              <a:t>133</a:t>
            </a:r>
            <a:r>
              <a:rPr lang="en-US" sz="2000" b="1" dirty="0">
                <a:solidFill>
                  <a:srgbClr val="3A362C"/>
                </a:solidFill>
                <a:latin typeface="Arial"/>
                <a:cs typeface="Arial"/>
              </a:rPr>
              <a:t>	Russia	</a:t>
            </a:r>
            <a:r>
              <a:rPr lang="en-US" sz="2000" b="1" dirty="0" smtClean="0">
                <a:solidFill>
                  <a:srgbClr val="3A362C"/>
                </a:solidFill>
                <a:latin typeface="Arial"/>
                <a:cs typeface="Arial"/>
              </a:rPr>
              <a:t>2</a:t>
            </a:r>
            <a:r>
              <a:rPr lang="en-US" sz="2000" b="1" dirty="0">
                <a:solidFill>
                  <a:srgbClr val="3A362C"/>
                </a:solidFill>
                <a:latin typeface="Arial"/>
                <a:cs typeface="Arial"/>
              </a:rPr>
              <a:t>8</a:t>
            </a:r>
          </a:p>
        </p:txBody>
      </p:sp>
      <p:grpSp>
        <p:nvGrpSpPr>
          <p:cNvPr id="382981" name="Group 5"/>
          <p:cNvGrpSpPr>
            <a:grpSpLocks/>
          </p:cNvGrpSpPr>
          <p:nvPr/>
        </p:nvGrpSpPr>
        <p:grpSpPr bwMode="auto">
          <a:xfrm>
            <a:off x="7421564" y="1198960"/>
            <a:ext cx="1457325" cy="3331368"/>
            <a:chOff x="4558" y="1159"/>
            <a:chExt cx="918" cy="2798"/>
          </a:xfrm>
        </p:grpSpPr>
        <p:sp>
          <p:nvSpPr>
            <p:cNvPr id="145414" name="Text Box 6"/>
            <p:cNvSpPr txBox="1">
              <a:spLocks noChangeArrowheads="1"/>
            </p:cNvSpPr>
            <p:nvPr/>
          </p:nvSpPr>
          <p:spPr bwMode="auto">
            <a:xfrm>
              <a:off x="4558" y="1159"/>
              <a:ext cx="918"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000" b="1">
                  <a:solidFill>
                    <a:srgbClr val="3A362C"/>
                  </a:solidFill>
                  <a:latin typeface="Arial" pitchFamily="34" charset="0"/>
                  <a:ea typeface="MS PGothic" pitchFamily="34" charset="-128"/>
                </a:rPr>
                <a:t>Least Corrupt</a:t>
              </a:r>
            </a:p>
          </p:txBody>
        </p:sp>
        <p:sp>
          <p:nvSpPr>
            <p:cNvPr id="145415" name="Text Box 7"/>
            <p:cNvSpPr txBox="1">
              <a:spLocks noChangeArrowheads="1"/>
            </p:cNvSpPr>
            <p:nvPr/>
          </p:nvSpPr>
          <p:spPr bwMode="auto">
            <a:xfrm>
              <a:off x="4608" y="3440"/>
              <a:ext cx="835"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AU" altLang="en-US" sz="2000" b="1">
                  <a:solidFill>
                    <a:srgbClr val="3A362C"/>
                  </a:solidFill>
                  <a:latin typeface="Arial" pitchFamily="34" charset="0"/>
                  <a:ea typeface="MS PGothic" pitchFamily="34" charset="-128"/>
                </a:rPr>
                <a:t>Most Corrupt</a:t>
              </a:r>
            </a:p>
          </p:txBody>
        </p:sp>
        <p:sp>
          <p:nvSpPr>
            <p:cNvPr id="145416" name="AutoShape 8"/>
            <p:cNvSpPr>
              <a:spLocks noChangeArrowheads="1"/>
            </p:cNvSpPr>
            <p:nvPr/>
          </p:nvSpPr>
          <p:spPr bwMode="auto">
            <a:xfrm>
              <a:off x="4852" y="1619"/>
              <a:ext cx="348" cy="1799"/>
            </a:xfrm>
            <a:prstGeom prst="upDownArrow">
              <a:avLst>
                <a:gd name="adj1" fmla="val 45333"/>
                <a:gd name="adj2" fmla="val 72039"/>
              </a:avLst>
            </a:prstGeom>
            <a:gradFill rotWithShape="1">
              <a:gsLst>
                <a:gs pos="0">
                  <a:srgbClr val="C24A61"/>
                </a:gs>
                <a:gs pos="35001">
                  <a:srgbClr val="C24A61"/>
                </a:gs>
                <a:gs pos="91000">
                  <a:srgbClr val="FFFF00"/>
                </a:gs>
                <a:gs pos="100000">
                  <a:srgbClr val="FFF24B"/>
                </a:gs>
              </a:gsLst>
              <a:lin ang="16200000"/>
            </a:gradFill>
            <a:ln w="9525">
              <a:solidFill>
                <a:schemeClr val="tx1"/>
              </a:solidFill>
              <a:miter lim="800000"/>
              <a:headEnd/>
              <a:tailEnd/>
            </a:ln>
          </p:spPr>
          <p:txBody>
            <a:bodyPr vert="eaVert"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rgbClr val="000000"/>
                </a:solidFill>
                <a:latin typeface="Arial" pitchFamily="34" charset="0"/>
              </a:endParaRPr>
            </a:p>
          </p:txBody>
        </p:sp>
      </p:grpSp>
      <p:pic>
        <p:nvPicPr>
          <p:cNvPr id="145413" name="Picture 3" descr="transparency_international_73169.jpg"/>
          <p:cNvPicPr>
            <a:picLocks noChangeAspect="1"/>
          </p:cNvPicPr>
          <p:nvPr/>
        </p:nvPicPr>
        <p:blipFill>
          <a:blip r:embed="rId4">
            <a:extLst>
              <a:ext uri="{28A0092B-C50C-407E-A947-70E740481C1C}">
                <a14:useLocalDpi xmlns:a14="http://schemas.microsoft.com/office/drawing/2010/main" val="0"/>
              </a:ext>
            </a:extLst>
          </a:blip>
          <a:srcRect t="32706" b="33647"/>
          <a:stretch>
            <a:fillRect/>
          </a:stretch>
        </p:blipFill>
        <p:spPr bwMode="auto">
          <a:xfrm>
            <a:off x="3752850" y="4360069"/>
            <a:ext cx="1898650" cy="478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82980"/>
                                        </p:tgtEl>
                                        <p:attrNameLst>
                                          <p:attrName>style.visibility</p:attrName>
                                        </p:attrNameLst>
                                      </p:cBhvr>
                                      <p:to>
                                        <p:strVal val="visible"/>
                                      </p:to>
                                    </p:set>
                                    <p:animEffect transition="in" filter="strips(downRight)">
                                      <p:cBhvr>
                                        <p:cTn id="7" dur="1000"/>
                                        <p:tgtEl>
                                          <p:spTgt spid="382980"/>
                                        </p:tgtEl>
                                      </p:cBhvr>
                                    </p:animEffect>
                                  </p:childTnLst>
                                </p:cTn>
                              </p:par>
                            </p:childTnLst>
                          </p:cTn>
                        </p:par>
                        <p:par>
                          <p:cTn id="8" fill="hold" nodeType="afterGroup">
                            <p:stCondLst>
                              <p:cond delay="2000"/>
                            </p:stCondLst>
                            <p:childTnLst>
                              <p:par>
                                <p:cTn id="9" presetID="16" presetClass="entr" presetSubtype="42" fill="hold" nodeType="afterEffect">
                                  <p:stCondLst>
                                    <p:cond delay="0"/>
                                  </p:stCondLst>
                                  <p:childTnLst>
                                    <p:set>
                                      <p:cBhvr>
                                        <p:cTn id="10" dur="1" fill="hold">
                                          <p:stCondLst>
                                            <p:cond delay="0"/>
                                          </p:stCondLst>
                                        </p:cTn>
                                        <p:tgtEl>
                                          <p:spTgt spid="382981"/>
                                        </p:tgtEl>
                                        <p:attrNameLst>
                                          <p:attrName>style.visibility</p:attrName>
                                        </p:attrNameLst>
                                      </p:cBhvr>
                                      <p:to>
                                        <p:strVal val="visible"/>
                                      </p:to>
                                    </p:set>
                                    <p:animEffect transition="in" filter="barn(outHorizontal)">
                                      <p:cBhvr>
                                        <p:cTn id="11" dur="1000"/>
                                        <p:tgtEl>
                                          <p:spTgt spid="382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AutoShape 4" descr="3287383400_2177562"/>
          <p:cNvSpPr>
            <a:spLocks noChangeAspect="1" noChangeArrowheads="1"/>
          </p:cNvSpPr>
          <p:nvPr/>
        </p:nvSpPr>
        <p:spPr bwMode="auto">
          <a:xfrm>
            <a:off x="1828800" y="1928813"/>
            <a:ext cx="54864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47458" name="AutoShape 5" descr="3287383400_2177562"/>
          <p:cNvSpPr>
            <a:spLocks noChangeAspect="1" noChangeArrowheads="1"/>
          </p:cNvSpPr>
          <p:nvPr/>
        </p:nvSpPr>
        <p:spPr bwMode="auto">
          <a:xfrm>
            <a:off x="1828800" y="1928813"/>
            <a:ext cx="54864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147462" name="Rectangle 6"/>
          <p:cNvSpPr>
            <a:spLocks noChangeArrowheads="1"/>
          </p:cNvSpPr>
          <p:nvPr/>
        </p:nvSpPr>
        <p:spPr bwMode="auto">
          <a:xfrm>
            <a:off x="0" y="3234483"/>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99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n-US" sz="1600">
                <a:solidFill>
                  <a:srgbClr val="000000"/>
                </a:solidFill>
                <a:cs typeface="Times New Roman" pitchFamily="18" charset="0"/>
              </a:rPr>
              <a:t>All rights reserved. No part of this publication may be reproduced, stored in a retrieval system, or transmitted, in any form or by any means, electronic, mechanical, photocopying, recording, or otherwise, without the prior written permission of the publisher. </a:t>
            </a:r>
          </a:p>
          <a:p>
            <a:pPr algn="ctr"/>
            <a:r>
              <a:rPr lang="en-US" altLang="en-US" sz="1600">
                <a:solidFill>
                  <a:srgbClr val="000000"/>
                </a:solidFill>
                <a:cs typeface="Times New Roman" pitchFamily="18" charset="0"/>
              </a:rPr>
              <a:t>Printed in the United States of America.</a:t>
            </a:r>
          </a:p>
        </p:txBody>
      </p:sp>
      <p:pic>
        <p:nvPicPr>
          <p:cNvPr id="147463" name="Picture 7" descr="disclaim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0151"/>
            <a:ext cx="9144000" cy="20800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1450</TotalTime>
  <Words>3699</Words>
  <Application>Microsoft Office PowerPoint</Application>
  <PresentationFormat>On-screen Show (16:9)</PresentationFormat>
  <Paragraphs>997</Paragraphs>
  <Slides>68</Slides>
  <Notes>53</Notes>
  <HiddenSlides>3</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Elemental</vt:lpstr>
      <vt:lpstr> </vt:lpstr>
      <vt:lpstr>Boeing’s Global Supply-Chain Strategy</vt:lpstr>
      <vt:lpstr>Boeing’s Global Supply-Chain Strategy</vt:lpstr>
      <vt:lpstr>Boeing’s Global Supply-Chain Strategy</vt:lpstr>
      <vt:lpstr>Strategi Global</vt:lpstr>
      <vt:lpstr>Strategi Global</vt:lpstr>
      <vt:lpstr>Pertumbuhan Perdagangan Dunia</vt:lpstr>
      <vt:lpstr>6 Alasan Globalisasi</vt:lpstr>
      <vt:lpstr>Memperbaiki rantai pasokan</vt:lpstr>
      <vt:lpstr>Mengurangi Biaya</vt:lpstr>
      <vt:lpstr>Memperbaiki Operasi</vt:lpstr>
      <vt:lpstr>Memahami Pasar</vt:lpstr>
      <vt:lpstr>Memperbaiki Produk</vt:lpstr>
      <vt:lpstr>Menarik/merekrut dan mempertahankan Bakat Global</vt:lpstr>
      <vt:lpstr>Isu Budaya dan Etika</vt:lpstr>
      <vt:lpstr>Perusahaan mempertimbangkan</vt:lpstr>
      <vt:lpstr>Menyesuaikan Produk dan Parent</vt:lpstr>
      <vt:lpstr>Match Product &amp; Country</vt:lpstr>
      <vt:lpstr>Match Product &amp; Country</vt:lpstr>
      <vt:lpstr>Mengembangkan Misi dan Strategi</vt:lpstr>
      <vt:lpstr>Misi</vt:lpstr>
      <vt:lpstr>PowerPoint Presentation</vt:lpstr>
      <vt:lpstr>PowerPoint Presentation</vt:lpstr>
      <vt:lpstr>PowerPoint Presentation</vt:lpstr>
      <vt:lpstr>Faktor yang mempengaruhi misi</vt:lpstr>
      <vt:lpstr>Proses Strategik</vt:lpstr>
      <vt:lpstr>Contoh Misi</vt:lpstr>
      <vt:lpstr>Sample Missions</vt:lpstr>
      <vt:lpstr>Sample Missions</vt:lpstr>
      <vt:lpstr>Sample Missions</vt:lpstr>
      <vt:lpstr>Strategi</vt:lpstr>
      <vt:lpstr>Strategi untuk Keunggulan Bersaing</vt:lpstr>
      <vt:lpstr>Bersaing melalui Diferensiasi</vt:lpstr>
      <vt:lpstr>Bersaing melalui harga</vt:lpstr>
      <vt:lpstr>Bersaing melalui Respon</vt:lpstr>
      <vt:lpstr>OM’s Contribution to Strategy</vt:lpstr>
      <vt:lpstr>Isu-isu Strategi Operasi</vt:lpstr>
      <vt:lpstr>Product Life Cycle</vt:lpstr>
      <vt:lpstr>Product Life Cycle</vt:lpstr>
      <vt:lpstr>Analisis SWOT</vt:lpstr>
      <vt:lpstr>Proses Pengembangan Strategi</vt:lpstr>
      <vt:lpstr>Pengembangan dan Implementasi Strategi</vt:lpstr>
      <vt:lpstr>Faktor Kunci Keberhasilan</vt:lpstr>
      <vt:lpstr>Activity Mapping at Southwest Airlines</vt:lpstr>
      <vt:lpstr>Activity Mapping at Southwest Airlines</vt:lpstr>
      <vt:lpstr>Activity Mapping at Southwest Airlines</vt:lpstr>
      <vt:lpstr>Activity Mapping at Southwest Airlines</vt:lpstr>
      <vt:lpstr>Activity Mapping at Southwest Airlines</vt:lpstr>
      <vt:lpstr>Activity Mapping at Southwest Airlines</vt:lpstr>
      <vt:lpstr>Activity Mapping at Southwest Airlines</vt:lpstr>
      <vt:lpstr>Implementing Strategic Decisions</vt:lpstr>
      <vt:lpstr>Implementing Strategic Decisions</vt:lpstr>
      <vt:lpstr>Strategic Planning, Core Competencies, and Outsourcing</vt:lpstr>
      <vt:lpstr>Strategic Planning, Core Competencies, and Outsourcing</vt:lpstr>
      <vt:lpstr>Theory of Comparative Advantage </vt:lpstr>
      <vt:lpstr>Risks of Outsourcing</vt:lpstr>
      <vt:lpstr>Rating Outsourcing Providers</vt:lpstr>
      <vt:lpstr>Rating Provider Selection Criteria</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Global Operations Strategy Options</vt:lpstr>
      <vt:lpstr>Ranking Corruption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2 - Operations Strategy in a Global Environment</dc:subject>
  <dc:creator>Jeff Heyl</dc:creator>
  <cp:lastModifiedBy>Jary</cp:lastModifiedBy>
  <cp:revision>155</cp:revision>
  <dcterms:created xsi:type="dcterms:W3CDTF">2012-09-28T10:33:31Z</dcterms:created>
  <dcterms:modified xsi:type="dcterms:W3CDTF">2018-03-12T02:27:37Z</dcterms:modified>
</cp:coreProperties>
</file>