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58"/>
  </p:notesMasterIdLst>
  <p:sldIdLst>
    <p:sldId id="336" r:id="rId2"/>
    <p:sldId id="528" r:id="rId3"/>
    <p:sldId id="529" r:id="rId4"/>
    <p:sldId id="530" r:id="rId5"/>
    <p:sldId id="531" r:id="rId6"/>
    <p:sldId id="532" r:id="rId7"/>
    <p:sldId id="533" r:id="rId8"/>
    <p:sldId id="534" r:id="rId9"/>
    <p:sldId id="535" r:id="rId10"/>
    <p:sldId id="536" r:id="rId11"/>
    <p:sldId id="537" r:id="rId12"/>
    <p:sldId id="538" r:id="rId13"/>
    <p:sldId id="539" r:id="rId14"/>
    <p:sldId id="540" r:id="rId15"/>
    <p:sldId id="541" r:id="rId16"/>
    <p:sldId id="542" r:id="rId17"/>
    <p:sldId id="543" r:id="rId18"/>
    <p:sldId id="544" r:id="rId19"/>
    <p:sldId id="545" r:id="rId20"/>
    <p:sldId id="546" r:id="rId21"/>
    <p:sldId id="547" r:id="rId22"/>
    <p:sldId id="548" r:id="rId23"/>
    <p:sldId id="549" r:id="rId24"/>
    <p:sldId id="550" r:id="rId25"/>
    <p:sldId id="551" r:id="rId26"/>
    <p:sldId id="552" r:id="rId27"/>
    <p:sldId id="553" r:id="rId28"/>
    <p:sldId id="554" r:id="rId29"/>
    <p:sldId id="555" r:id="rId30"/>
    <p:sldId id="556" r:id="rId31"/>
    <p:sldId id="557" r:id="rId32"/>
    <p:sldId id="558" r:id="rId33"/>
    <p:sldId id="559" r:id="rId34"/>
    <p:sldId id="682" r:id="rId35"/>
    <p:sldId id="560" r:id="rId36"/>
    <p:sldId id="561" r:id="rId37"/>
    <p:sldId id="562" r:id="rId38"/>
    <p:sldId id="563" r:id="rId39"/>
    <p:sldId id="564" r:id="rId40"/>
    <p:sldId id="565" r:id="rId41"/>
    <p:sldId id="566" r:id="rId42"/>
    <p:sldId id="567" r:id="rId43"/>
    <p:sldId id="568" r:id="rId44"/>
    <p:sldId id="683" r:id="rId45"/>
    <p:sldId id="684" r:id="rId46"/>
    <p:sldId id="571" r:id="rId47"/>
    <p:sldId id="572" r:id="rId48"/>
    <p:sldId id="573" r:id="rId49"/>
    <p:sldId id="574" r:id="rId50"/>
    <p:sldId id="575" r:id="rId51"/>
    <p:sldId id="576" r:id="rId52"/>
    <p:sldId id="577" r:id="rId53"/>
    <p:sldId id="578" r:id="rId54"/>
    <p:sldId id="579" r:id="rId55"/>
    <p:sldId id="580" r:id="rId56"/>
    <p:sldId id="581" r:id="rId57"/>
    <p:sldId id="582" r:id="rId58"/>
    <p:sldId id="583" r:id="rId59"/>
    <p:sldId id="584" r:id="rId60"/>
    <p:sldId id="585" r:id="rId61"/>
    <p:sldId id="586" r:id="rId62"/>
    <p:sldId id="587" r:id="rId63"/>
    <p:sldId id="588" r:id="rId64"/>
    <p:sldId id="589" r:id="rId65"/>
    <p:sldId id="590" r:id="rId66"/>
    <p:sldId id="591" r:id="rId67"/>
    <p:sldId id="592" r:id="rId68"/>
    <p:sldId id="593" r:id="rId69"/>
    <p:sldId id="594" r:id="rId70"/>
    <p:sldId id="595" r:id="rId71"/>
    <p:sldId id="596" r:id="rId72"/>
    <p:sldId id="597" r:id="rId73"/>
    <p:sldId id="598" r:id="rId74"/>
    <p:sldId id="599" r:id="rId75"/>
    <p:sldId id="600" r:id="rId76"/>
    <p:sldId id="601" r:id="rId77"/>
    <p:sldId id="602" r:id="rId78"/>
    <p:sldId id="603" r:id="rId79"/>
    <p:sldId id="604" r:id="rId80"/>
    <p:sldId id="605" r:id="rId81"/>
    <p:sldId id="606" r:id="rId82"/>
    <p:sldId id="607" r:id="rId83"/>
    <p:sldId id="608" r:id="rId84"/>
    <p:sldId id="609" r:id="rId85"/>
    <p:sldId id="610" r:id="rId86"/>
    <p:sldId id="611" r:id="rId87"/>
    <p:sldId id="612" r:id="rId88"/>
    <p:sldId id="613" r:id="rId89"/>
    <p:sldId id="614" r:id="rId90"/>
    <p:sldId id="615" r:id="rId91"/>
    <p:sldId id="616" r:id="rId92"/>
    <p:sldId id="617" r:id="rId93"/>
    <p:sldId id="618" r:id="rId94"/>
    <p:sldId id="619" r:id="rId95"/>
    <p:sldId id="620" r:id="rId96"/>
    <p:sldId id="621" r:id="rId97"/>
    <p:sldId id="622" r:id="rId98"/>
    <p:sldId id="623" r:id="rId99"/>
    <p:sldId id="624" r:id="rId100"/>
    <p:sldId id="625" r:id="rId101"/>
    <p:sldId id="626" r:id="rId102"/>
    <p:sldId id="627" r:id="rId103"/>
    <p:sldId id="628" r:id="rId104"/>
    <p:sldId id="629" r:id="rId105"/>
    <p:sldId id="630" r:id="rId106"/>
    <p:sldId id="631" r:id="rId107"/>
    <p:sldId id="632" r:id="rId108"/>
    <p:sldId id="633" r:id="rId109"/>
    <p:sldId id="634" r:id="rId110"/>
    <p:sldId id="635" r:id="rId111"/>
    <p:sldId id="636" r:id="rId112"/>
    <p:sldId id="637" r:id="rId113"/>
    <p:sldId id="638" r:id="rId114"/>
    <p:sldId id="639" r:id="rId115"/>
    <p:sldId id="640" r:id="rId116"/>
    <p:sldId id="641" r:id="rId117"/>
    <p:sldId id="642" r:id="rId118"/>
    <p:sldId id="643" r:id="rId119"/>
    <p:sldId id="644" r:id="rId120"/>
    <p:sldId id="645" r:id="rId121"/>
    <p:sldId id="646" r:id="rId122"/>
    <p:sldId id="647" r:id="rId123"/>
    <p:sldId id="648" r:id="rId124"/>
    <p:sldId id="649" r:id="rId125"/>
    <p:sldId id="650" r:id="rId126"/>
    <p:sldId id="651" r:id="rId127"/>
    <p:sldId id="652" r:id="rId128"/>
    <p:sldId id="653" r:id="rId129"/>
    <p:sldId id="654" r:id="rId130"/>
    <p:sldId id="655" r:id="rId131"/>
    <p:sldId id="656" r:id="rId132"/>
    <p:sldId id="657" r:id="rId133"/>
    <p:sldId id="658" r:id="rId134"/>
    <p:sldId id="659" r:id="rId135"/>
    <p:sldId id="660" r:id="rId136"/>
    <p:sldId id="661" r:id="rId137"/>
    <p:sldId id="662" r:id="rId138"/>
    <p:sldId id="663" r:id="rId139"/>
    <p:sldId id="664" r:id="rId140"/>
    <p:sldId id="665" r:id="rId141"/>
    <p:sldId id="666" r:id="rId142"/>
    <p:sldId id="667" r:id="rId143"/>
    <p:sldId id="668" r:id="rId144"/>
    <p:sldId id="669" r:id="rId145"/>
    <p:sldId id="670" r:id="rId146"/>
    <p:sldId id="671" r:id="rId147"/>
    <p:sldId id="672" r:id="rId148"/>
    <p:sldId id="673" r:id="rId149"/>
    <p:sldId id="674" r:id="rId150"/>
    <p:sldId id="675" r:id="rId151"/>
    <p:sldId id="676" r:id="rId152"/>
    <p:sldId id="677" r:id="rId153"/>
    <p:sldId id="678" r:id="rId154"/>
    <p:sldId id="679" r:id="rId155"/>
    <p:sldId id="680" r:id="rId156"/>
    <p:sldId id="681" r:id="rId157"/>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66FF"/>
    <a:srgbClr val="68684A"/>
    <a:srgbClr val="94C3D8"/>
    <a:srgbClr val="FF6600"/>
    <a:srgbClr val="388B21"/>
    <a:srgbClr val="EAB200"/>
    <a:srgbClr val="99CC00"/>
    <a:srgbClr val="CC00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172" autoAdjust="0"/>
    <p:restoredTop sz="93606" autoAdjust="0"/>
  </p:normalViewPr>
  <p:slideViewPr>
    <p:cSldViewPr>
      <p:cViewPr>
        <p:scale>
          <a:sx n="70" d="100"/>
          <a:sy n="70" d="100"/>
        </p:scale>
        <p:origin x="-234" y="-21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3/26/2018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67A4445-0FAF-4BBC-A985-E7D42E97042F}" type="slidenum">
              <a:rPr lang="en-AU" altLang="en-US">
                <a:latin typeface="Arial" pitchFamily="34" charset="0"/>
                <a:ea typeface="MS PGothic" pitchFamily="34" charset="-128"/>
              </a:rPr>
              <a:pPr fontAlgn="base">
                <a:spcBef>
                  <a:spcPct val="0"/>
                </a:spcBef>
                <a:spcAft>
                  <a:spcPct val="0"/>
                </a:spcAft>
              </a:pPr>
              <a:t>2</a:t>
            </a:fld>
            <a:endParaRPr lang="en-AU" altLang="en-US">
              <a:latin typeface="Arial" pitchFamily="34" charset="0"/>
              <a:ea typeface="MS PGothic" pitchFamily="34" charset="-128"/>
            </a:endParaRPr>
          </a:p>
        </p:txBody>
      </p:sp>
      <p:sp>
        <p:nvSpPr>
          <p:cNvPr id="184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12184EC-7D82-4977-8A44-C7CEE18CB2A3}" type="slidenum">
              <a:rPr lang="en-AU" altLang="en-US">
                <a:latin typeface="Arial" pitchFamily="34" charset="0"/>
                <a:ea typeface="MS PGothic" pitchFamily="34" charset="-128"/>
              </a:rPr>
              <a:pPr fontAlgn="base">
                <a:spcBef>
                  <a:spcPct val="0"/>
                </a:spcBef>
                <a:spcAft>
                  <a:spcPct val="0"/>
                </a:spcAft>
              </a:pPr>
              <a:t>3</a:t>
            </a:fld>
            <a:endParaRPr lang="en-AU" altLang="en-US">
              <a:latin typeface="Arial" pitchFamily="34" charset="0"/>
              <a:ea typeface="MS PGothic" pitchFamily="34" charset="-128"/>
            </a:endParaRPr>
          </a:p>
        </p:txBody>
      </p:sp>
      <p:sp>
        <p:nvSpPr>
          <p:cNvPr id="204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BB4A1F6-9039-46A9-AFB1-E017BAE8C5F0}" type="slidenum">
              <a:rPr lang="en-AU" altLang="en-US">
                <a:latin typeface="Arial" pitchFamily="34" charset="0"/>
                <a:ea typeface="MS PGothic" pitchFamily="34" charset="-128"/>
              </a:rPr>
              <a:pPr fontAlgn="base">
                <a:spcBef>
                  <a:spcPct val="0"/>
                </a:spcBef>
                <a:spcAft>
                  <a:spcPct val="0"/>
                </a:spcAft>
              </a:pPr>
              <a:t>4</a:t>
            </a:fld>
            <a:endParaRPr lang="en-AU" altLang="en-US">
              <a:latin typeface="Arial" pitchFamily="34" charset="0"/>
              <a:ea typeface="MS PGothic" pitchFamily="34" charset="-128"/>
            </a:endParaRPr>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BB4A1F6-9039-46A9-AFB1-E017BAE8C5F0}" type="slidenum">
              <a:rPr lang="en-AU" altLang="en-US">
                <a:latin typeface="Arial" pitchFamily="34" charset="0"/>
                <a:ea typeface="MS PGothic" pitchFamily="34" charset="-128"/>
              </a:rPr>
              <a:pPr fontAlgn="base">
                <a:spcBef>
                  <a:spcPct val="0"/>
                </a:spcBef>
                <a:spcAft>
                  <a:spcPct val="0"/>
                </a:spcAft>
              </a:pPr>
              <a:t>5</a:t>
            </a:fld>
            <a:endParaRPr lang="en-AU" altLang="en-US">
              <a:latin typeface="Arial" pitchFamily="34" charset="0"/>
              <a:ea typeface="MS PGothic" pitchFamily="34" charset="-128"/>
            </a:endParaRPr>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A77C77-D72D-4FFE-9E60-23CF94BC4CAA}" type="slidenum">
              <a:rPr lang="en-AU" altLang="en-US">
                <a:latin typeface="Arial" pitchFamily="34" charset="0"/>
                <a:ea typeface="MS PGothic" pitchFamily="34" charset="-128"/>
              </a:rPr>
              <a:pPr fontAlgn="base">
                <a:spcBef>
                  <a:spcPct val="0"/>
                </a:spcBef>
                <a:spcAft>
                  <a:spcPct val="0"/>
                </a:spcAft>
              </a:pPr>
              <a:t>6</a:t>
            </a:fld>
            <a:endParaRPr lang="en-AU" altLang="en-US">
              <a:latin typeface="Arial" pitchFamily="34" charset="0"/>
              <a:ea typeface="MS PGothic" pitchFamily="34" charset="-128"/>
            </a:endParaRPr>
          </a:p>
        </p:txBody>
      </p:sp>
      <p:sp>
        <p:nvSpPr>
          <p:cNvPr id="286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A77C77-D72D-4FFE-9E60-23CF94BC4CAA}" type="slidenum">
              <a:rPr lang="en-AU" altLang="en-US">
                <a:latin typeface="Arial" pitchFamily="34" charset="0"/>
                <a:ea typeface="MS PGothic" pitchFamily="34" charset="-128"/>
              </a:rPr>
              <a:pPr fontAlgn="base">
                <a:spcBef>
                  <a:spcPct val="0"/>
                </a:spcBef>
                <a:spcAft>
                  <a:spcPct val="0"/>
                </a:spcAft>
              </a:pPr>
              <a:t>7</a:t>
            </a:fld>
            <a:endParaRPr lang="en-AU" altLang="en-US">
              <a:latin typeface="Arial" pitchFamily="34" charset="0"/>
              <a:ea typeface="MS PGothic" pitchFamily="34" charset="-128"/>
            </a:endParaRPr>
          </a:p>
        </p:txBody>
      </p:sp>
      <p:sp>
        <p:nvSpPr>
          <p:cNvPr id="286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9C16524-377B-4EF8-98DB-A7653927E58A}" type="slidenum">
              <a:rPr lang="en-AU" altLang="en-US">
                <a:latin typeface="Arial" pitchFamily="34" charset="0"/>
                <a:ea typeface="MS PGothic" pitchFamily="34" charset="-128"/>
              </a:rPr>
              <a:pPr fontAlgn="base">
                <a:spcBef>
                  <a:spcPct val="0"/>
                </a:spcBef>
                <a:spcAft>
                  <a:spcPct val="0"/>
                </a:spcAft>
              </a:pPr>
              <a:t>8</a:t>
            </a:fld>
            <a:endParaRPr lang="en-AU" altLang="en-US">
              <a:latin typeface="Arial" pitchFamily="34" charset="0"/>
              <a:ea typeface="MS PGothic" pitchFamily="34" charset="-128"/>
            </a:endParaRPr>
          </a:p>
        </p:txBody>
      </p:sp>
      <p:sp>
        <p:nvSpPr>
          <p:cNvPr id="327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9C16524-377B-4EF8-98DB-A7653927E58A}" type="slidenum">
              <a:rPr lang="en-AU" altLang="en-US">
                <a:latin typeface="Arial" pitchFamily="34" charset="0"/>
                <a:ea typeface="MS PGothic" pitchFamily="34" charset="-128"/>
              </a:rPr>
              <a:pPr fontAlgn="base">
                <a:spcBef>
                  <a:spcPct val="0"/>
                </a:spcBef>
                <a:spcAft>
                  <a:spcPct val="0"/>
                </a:spcAft>
              </a:pPr>
              <a:t>9</a:t>
            </a:fld>
            <a:endParaRPr lang="en-AU" altLang="en-US">
              <a:latin typeface="Arial" pitchFamily="34" charset="0"/>
              <a:ea typeface="MS PGothic" pitchFamily="34" charset="-128"/>
            </a:endParaRPr>
          </a:p>
        </p:txBody>
      </p:sp>
      <p:sp>
        <p:nvSpPr>
          <p:cNvPr id="327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279219-B1EF-4260-8852-60BB487EE2A0}" type="slidenum">
              <a:rPr lang="en-AU" altLang="en-US">
                <a:latin typeface="Arial" pitchFamily="34" charset="0"/>
                <a:ea typeface="MS PGothic" pitchFamily="34" charset="-128"/>
              </a:rPr>
              <a:pPr fontAlgn="base">
                <a:spcBef>
                  <a:spcPct val="0"/>
                </a:spcBef>
                <a:spcAft>
                  <a:spcPct val="0"/>
                </a:spcAft>
              </a:pPr>
              <a:t>10</a:t>
            </a:fld>
            <a:endParaRPr lang="en-AU" altLang="en-US">
              <a:latin typeface="Arial" pitchFamily="34" charset="0"/>
              <a:ea typeface="MS PGothic" pitchFamily="34" charset="-128"/>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279219-B1EF-4260-8852-60BB487EE2A0}" type="slidenum">
              <a:rPr lang="en-AU" altLang="en-US">
                <a:latin typeface="Arial" pitchFamily="34" charset="0"/>
                <a:ea typeface="MS PGothic" pitchFamily="34" charset="-128"/>
              </a:rPr>
              <a:pPr fontAlgn="base">
                <a:spcBef>
                  <a:spcPct val="0"/>
                </a:spcBef>
                <a:spcAft>
                  <a:spcPct val="0"/>
                </a:spcAft>
              </a:pPr>
              <a:t>11</a:t>
            </a:fld>
            <a:endParaRPr lang="en-AU" altLang="en-US">
              <a:latin typeface="Arial" pitchFamily="34" charset="0"/>
              <a:ea typeface="MS PGothic" pitchFamily="34" charset="-128"/>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279219-B1EF-4260-8852-60BB487EE2A0}" type="slidenum">
              <a:rPr lang="en-AU" altLang="en-US">
                <a:latin typeface="Arial" pitchFamily="34" charset="0"/>
                <a:ea typeface="MS PGothic" pitchFamily="34" charset="-128"/>
              </a:rPr>
              <a:pPr fontAlgn="base">
                <a:spcBef>
                  <a:spcPct val="0"/>
                </a:spcBef>
                <a:spcAft>
                  <a:spcPct val="0"/>
                </a:spcAft>
              </a:pPr>
              <a:t>12</a:t>
            </a:fld>
            <a:endParaRPr lang="en-AU" altLang="en-US">
              <a:latin typeface="Arial" pitchFamily="34" charset="0"/>
              <a:ea typeface="MS PGothic" pitchFamily="34" charset="-128"/>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A6B7883-63E0-4854-BFA5-5FF5E765A1BA}" type="slidenum">
              <a:rPr lang="en-US" smtClean="0"/>
              <a:pPr>
                <a:defRPr/>
              </a:pPr>
              <a:t>25</a:t>
            </a:fld>
            <a:endParaRPr lang="en-US"/>
          </a:p>
        </p:txBody>
      </p:sp>
    </p:spTree>
    <p:extLst>
      <p:ext uri="{BB962C8B-B14F-4D97-AF65-F5344CB8AC3E}">
        <p14:creationId xmlns:p14="http://schemas.microsoft.com/office/powerpoint/2010/main" val="3791990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A6B7883-63E0-4854-BFA5-5FF5E765A1BA}" type="slidenum">
              <a:rPr lang="en-US" smtClean="0"/>
              <a:pPr>
                <a:defRPr/>
              </a:pPr>
              <a:t>26</a:t>
            </a:fld>
            <a:endParaRPr lang="en-US"/>
          </a:p>
        </p:txBody>
      </p:sp>
    </p:spTree>
    <p:extLst>
      <p:ext uri="{BB962C8B-B14F-4D97-AF65-F5344CB8AC3E}">
        <p14:creationId xmlns:p14="http://schemas.microsoft.com/office/powerpoint/2010/main" val="3791990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4FF76E-19FD-4FCB-9A23-115EEC94DB1E}" type="slidenum">
              <a:rPr lang="en-AU" altLang="en-US">
                <a:latin typeface="Arial" pitchFamily="34" charset="0"/>
                <a:ea typeface="MS PGothic" pitchFamily="34" charset="-128"/>
              </a:rPr>
              <a:pPr fontAlgn="base">
                <a:spcBef>
                  <a:spcPct val="0"/>
                </a:spcBef>
                <a:spcAft>
                  <a:spcPct val="0"/>
                </a:spcAft>
              </a:pPr>
              <a:t>31</a:t>
            </a:fld>
            <a:endParaRPr lang="en-AU" altLang="en-US">
              <a:latin typeface="Arial" pitchFamily="34" charset="0"/>
              <a:ea typeface="MS PGothic" pitchFamily="34" charset="-128"/>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4FF76E-19FD-4FCB-9A23-115EEC94DB1E}" type="slidenum">
              <a:rPr lang="en-AU" altLang="en-US">
                <a:latin typeface="Arial" pitchFamily="34" charset="0"/>
                <a:ea typeface="MS PGothic" pitchFamily="34" charset="-128"/>
              </a:rPr>
              <a:pPr fontAlgn="base">
                <a:spcBef>
                  <a:spcPct val="0"/>
                </a:spcBef>
                <a:spcAft>
                  <a:spcPct val="0"/>
                </a:spcAft>
              </a:pPr>
              <a:t>32</a:t>
            </a:fld>
            <a:endParaRPr lang="en-AU" altLang="en-US">
              <a:latin typeface="Arial" pitchFamily="34" charset="0"/>
              <a:ea typeface="MS PGothic" pitchFamily="34" charset="-128"/>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4FF76E-19FD-4FCB-9A23-115EEC94DB1E}" type="slidenum">
              <a:rPr lang="en-AU" altLang="en-US">
                <a:latin typeface="Arial" pitchFamily="34" charset="0"/>
                <a:ea typeface="MS PGothic" pitchFamily="34" charset="-128"/>
              </a:rPr>
              <a:pPr fontAlgn="base">
                <a:spcBef>
                  <a:spcPct val="0"/>
                </a:spcBef>
                <a:spcAft>
                  <a:spcPct val="0"/>
                </a:spcAft>
              </a:pPr>
              <a:t>33</a:t>
            </a:fld>
            <a:endParaRPr lang="en-AU" altLang="en-US">
              <a:latin typeface="Arial" pitchFamily="34" charset="0"/>
              <a:ea typeface="MS PGothic" pitchFamily="34" charset="-128"/>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4FF76E-19FD-4FCB-9A23-115EEC94DB1E}" type="slidenum">
              <a:rPr lang="en-AU" altLang="en-US">
                <a:latin typeface="Arial" pitchFamily="34" charset="0"/>
                <a:ea typeface="MS PGothic" pitchFamily="34" charset="-128"/>
              </a:rPr>
              <a:pPr fontAlgn="base">
                <a:spcBef>
                  <a:spcPct val="0"/>
                </a:spcBef>
                <a:spcAft>
                  <a:spcPct val="0"/>
                </a:spcAft>
              </a:pPr>
              <a:t>34</a:t>
            </a:fld>
            <a:endParaRPr lang="en-AU" altLang="en-US">
              <a:latin typeface="Arial" pitchFamily="34" charset="0"/>
              <a:ea typeface="MS PGothic" pitchFamily="34" charset="-128"/>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E0B0D7A-6078-4F69-BE77-7C7A9BE2D2BC}" type="slidenum">
              <a:rPr lang="en-AU" altLang="en-US">
                <a:latin typeface="Arial" pitchFamily="34" charset="0"/>
                <a:ea typeface="MS PGothic" pitchFamily="34" charset="-128"/>
              </a:rPr>
              <a:pPr fontAlgn="base">
                <a:spcBef>
                  <a:spcPct val="0"/>
                </a:spcBef>
                <a:spcAft>
                  <a:spcPct val="0"/>
                </a:spcAft>
              </a:pPr>
              <a:t>35</a:t>
            </a:fld>
            <a:endParaRPr lang="en-AU" altLang="en-US">
              <a:latin typeface="Arial" pitchFamily="34" charset="0"/>
              <a:ea typeface="MS PGothic" pitchFamily="34" charset="-128"/>
            </a:endParaRPr>
          </a:p>
        </p:txBody>
      </p:sp>
      <p:sp>
        <p:nvSpPr>
          <p:cNvPr id="38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0282C54-1664-4F1D-A654-D88B9E515EED}" type="slidenum">
              <a:rPr lang="en-AU" altLang="en-US">
                <a:latin typeface="Arial" pitchFamily="34" charset="0"/>
                <a:ea typeface="MS PGothic" pitchFamily="34" charset="-128"/>
              </a:rPr>
              <a:pPr fontAlgn="base">
                <a:spcBef>
                  <a:spcPct val="0"/>
                </a:spcBef>
                <a:spcAft>
                  <a:spcPct val="0"/>
                </a:spcAft>
              </a:pPr>
              <a:t>36</a:t>
            </a:fld>
            <a:endParaRPr lang="en-AU" altLang="en-US">
              <a:latin typeface="Arial" pitchFamily="34" charset="0"/>
              <a:ea typeface="MS PGothic" pitchFamily="34" charset="-128"/>
            </a:endParaRPr>
          </a:p>
        </p:txBody>
      </p:sp>
      <p:sp>
        <p:nvSpPr>
          <p:cNvPr id="409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9DB9702-BA99-44BC-B327-8CE0E6930ED7}" type="slidenum">
              <a:rPr lang="en-AU" altLang="en-US">
                <a:latin typeface="Arial" pitchFamily="34" charset="0"/>
                <a:ea typeface="MS PGothic" pitchFamily="34" charset="-128"/>
              </a:rPr>
              <a:pPr fontAlgn="base">
                <a:spcBef>
                  <a:spcPct val="0"/>
                </a:spcBef>
                <a:spcAft>
                  <a:spcPct val="0"/>
                </a:spcAft>
              </a:pPr>
              <a:t>37</a:t>
            </a:fld>
            <a:endParaRPr lang="en-AU" altLang="en-US">
              <a:latin typeface="Arial" pitchFamily="34" charset="0"/>
              <a:ea typeface="MS PGothic" pitchFamily="34" charset="-128"/>
            </a:endParaRPr>
          </a:p>
        </p:txBody>
      </p:sp>
      <p:sp>
        <p:nvSpPr>
          <p:cNvPr id="43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ED4EDE8-47E3-41F8-B64B-FA3B1B1D7170}" type="slidenum">
              <a:rPr lang="en-AU" altLang="en-US">
                <a:latin typeface="Arial" pitchFamily="34" charset="0"/>
                <a:ea typeface="MS PGothic" pitchFamily="34" charset="-128"/>
              </a:rPr>
              <a:pPr fontAlgn="base">
                <a:spcBef>
                  <a:spcPct val="0"/>
                </a:spcBef>
                <a:spcAft>
                  <a:spcPct val="0"/>
                </a:spcAft>
              </a:pPr>
              <a:t>38</a:t>
            </a:fld>
            <a:endParaRPr lang="en-AU" altLang="en-US">
              <a:latin typeface="Arial" pitchFamily="34" charset="0"/>
              <a:ea typeface="MS PGothic" pitchFamily="34" charset="-128"/>
            </a:endParaRPr>
          </a:p>
        </p:txBody>
      </p:sp>
      <p:sp>
        <p:nvSpPr>
          <p:cNvPr id="450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92F988-1DF8-4956-8B88-E0A639E9CF51}" type="slidenum">
              <a:rPr lang="en-AU" altLang="en-US">
                <a:latin typeface="Arial" pitchFamily="34" charset="0"/>
                <a:ea typeface="MS PGothic" pitchFamily="34" charset="-128"/>
              </a:rPr>
              <a:pPr fontAlgn="base">
                <a:spcBef>
                  <a:spcPct val="0"/>
                </a:spcBef>
                <a:spcAft>
                  <a:spcPct val="0"/>
                </a:spcAft>
              </a:pPr>
              <a:t>39</a:t>
            </a:fld>
            <a:endParaRPr lang="en-AU" altLang="en-US">
              <a:latin typeface="Arial" pitchFamily="34" charset="0"/>
              <a:ea typeface="MS PGothic" pitchFamily="34" charset="-128"/>
            </a:endParaRPr>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42AB9A1-2BA2-4BD2-807C-8A70D5F853B5}" type="slidenum">
              <a:rPr lang="en-AU" altLang="en-US">
                <a:latin typeface="Arial" pitchFamily="34" charset="0"/>
                <a:ea typeface="MS PGothic" pitchFamily="34" charset="-128"/>
              </a:rPr>
              <a:pPr fontAlgn="base">
                <a:spcBef>
                  <a:spcPct val="0"/>
                </a:spcBef>
                <a:spcAft>
                  <a:spcPct val="0"/>
                </a:spcAft>
              </a:pPr>
              <a:t>40</a:t>
            </a:fld>
            <a:endParaRPr lang="en-AU" altLang="en-US">
              <a:latin typeface="Arial" pitchFamily="34" charset="0"/>
              <a:ea typeface="MS PGothic" pitchFamily="34" charset="-128"/>
            </a:endParaRPr>
          </a:p>
        </p:txBody>
      </p:sp>
      <p:sp>
        <p:nvSpPr>
          <p:cNvPr id="491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BBB7B65-3F4F-4EE7-9AB1-0CDF0853A371}" type="slidenum">
              <a:rPr lang="en-AU" altLang="en-US">
                <a:latin typeface="Arial" pitchFamily="34" charset="0"/>
                <a:ea typeface="MS PGothic" pitchFamily="34" charset="-128"/>
              </a:rPr>
              <a:pPr fontAlgn="base">
                <a:spcBef>
                  <a:spcPct val="0"/>
                </a:spcBef>
                <a:spcAft>
                  <a:spcPct val="0"/>
                </a:spcAft>
              </a:pPr>
              <a:t>41</a:t>
            </a:fld>
            <a:endParaRPr lang="en-AU" altLang="en-US">
              <a:latin typeface="Arial" pitchFamily="34" charset="0"/>
              <a:ea typeface="MS PGothic" pitchFamily="34" charset="-128"/>
            </a:endParaRPr>
          </a:p>
        </p:txBody>
      </p:sp>
      <p:sp>
        <p:nvSpPr>
          <p:cNvPr id="51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7764028-B613-409A-B67E-119CE0655543}" type="slidenum">
              <a:rPr lang="en-AU" altLang="en-US">
                <a:latin typeface="Arial" pitchFamily="34" charset="0"/>
                <a:ea typeface="MS PGothic" pitchFamily="34" charset="-128"/>
              </a:rPr>
              <a:pPr fontAlgn="base">
                <a:spcBef>
                  <a:spcPct val="0"/>
                </a:spcBef>
                <a:spcAft>
                  <a:spcPct val="0"/>
                </a:spcAft>
              </a:pPr>
              <a:t>42</a:t>
            </a:fld>
            <a:endParaRPr lang="en-AU" altLang="en-US">
              <a:latin typeface="Arial" pitchFamily="34" charset="0"/>
              <a:ea typeface="MS PGothic" pitchFamily="34" charset="-128"/>
            </a:endParaRPr>
          </a:p>
        </p:txBody>
      </p:sp>
      <p:sp>
        <p:nvSpPr>
          <p:cNvPr id="53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8F98A2D-995A-40EB-9CFA-DD466D786503}" type="slidenum">
              <a:rPr lang="en-AU" altLang="en-US">
                <a:latin typeface="Arial" pitchFamily="34" charset="0"/>
                <a:ea typeface="MS PGothic" pitchFamily="34" charset="-128"/>
              </a:rPr>
              <a:pPr fontAlgn="base">
                <a:spcBef>
                  <a:spcPct val="0"/>
                </a:spcBef>
                <a:spcAft>
                  <a:spcPct val="0"/>
                </a:spcAft>
              </a:pPr>
              <a:t>46</a:t>
            </a:fld>
            <a:endParaRPr lang="en-AU" altLang="en-US">
              <a:latin typeface="Arial" pitchFamily="34" charset="0"/>
              <a:ea typeface="MS PGothic" pitchFamily="34" charset="-128"/>
            </a:endParaRPr>
          </a:p>
        </p:txBody>
      </p:sp>
      <p:sp>
        <p:nvSpPr>
          <p:cNvPr id="552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CA9AAB4-FA6D-4C72-A14D-69354ECF342C}" type="slidenum">
              <a:rPr lang="en-AU" altLang="en-US">
                <a:latin typeface="Arial" pitchFamily="34" charset="0"/>
                <a:ea typeface="MS PGothic" pitchFamily="34" charset="-128"/>
              </a:rPr>
              <a:pPr fontAlgn="base">
                <a:spcBef>
                  <a:spcPct val="0"/>
                </a:spcBef>
                <a:spcAft>
                  <a:spcPct val="0"/>
                </a:spcAft>
              </a:pPr>
              <a:t>47</a:t>
            </a:fld>
            <a:endParaRPr lang="en-AU" altLang="en-US">
              <a:latin typeface="Arial" pitchFamily="34" charset="0"/>
              <a:ea typeface="MS PGothic" pitchFamily="34" charset="-128"/>
            </a:endParaRPr>
          </a:p>
        </p:txBody>
      </p:sp>
      <p:sp>
        <p:nvSpPr>
          <p:cNvPr id="573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34BF7E1-8FDA-4461-B1C0-9F5F500A54D0}" type="slidenum">
              <a:rPr lang="en-AU" altLang="en-US">
                <a:latin typeface="Arial" pitchFamily="34" charset="0"/>
                <a:ea typeface="MS PGothic" pitchFamily="34" charset="-128"/>
              </a:rPr>
              <a:pPr fontAlgn="base">
                <a:spcBef>
                  <a:spcPct val="0"/>
                </a:spcBef>
                <a:spcAft>
                  <a:spcPct val="0"/>
                </a:spcAft>
              </a:pPr>
              <a:t>48</a:t>
            </a:fld>
            <a:endParaRPr lang="en-AU" altLang="en-US">
              <a:latin typeface="Arial" pitchFamily="34" charset="0"/>
              <a:ea typeface="MS PGothic" pitchFamily="34" charset="-128"/>
            </a:endParaRPr>
          </a:p>
        </p:txBody>
      </p:sp>
      <p:sp>
        <p:nvSpPr>
          <p:cNvPr id="593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5EE7A1F-B419-4B80-AEAD-0D77EE7D569E}" type="slidenum">
              <a:rPr lang="en-AU" altLang="en-US">
                <a:latin typeface="Arial" pitchFamily="34" charset="0"/>
                <a:ea typeface="MS PGothic" pitchFamily="34" charset="-128"/>
              </a:rPr>
              <a:pPr fontAlgn="base">
                <a:spcBef>
                  <a:spcPct val="0"/>
                </a:spcBef>
                <a:spcAft>
                  <a:spcPct val="0"/>
                </a:spcAft>
              </a:pPr>
              <a:t>49</a:t>
            </a:fld>
            <a:endParaRPr lang="en-AU" altLang="en-US">
              <a:latin typeface="Arial" pitchFamily="34" charset="0"/>
              <a:ea typeface="MS PGothic" pitchFamily="34" charset="-128"/>
            </a:endParaRPr>
          </a:p>
        </p:txBody>
      </p:sp>
      <p:sp>
        <p:nvSpPr>
          <p:cNvPr id="614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604DF4F-6711-46F0-9428-824929480869}" type="slidenum">
              <a:rPr lang="en-AU" altLang="en-US">
                <a:latin typeface="Arial" pitchFamily="34" charset="0"/>
                <a:ea typeface="MS PGothic" pitchFamily="34" charset="-128"/>
              </a:rPr>
              <a:pPr fontAlgn="base">
                <a:spcBef>
                  <a:spcPct val="0"/>
                </a:spcBef>
                <a:spcAft>
                  <a:spcPct val="0"/>
                </a:spcAft>
              </a:pPr>
              <a:t>50</a:t>
            </a:fld>
            <a:endParaRPr lang="en-AU" altLang="en-US">
              <a:latin typeface="Arial" pitchFamily="34" charset="0"/>
              <a:ea typeface="MS PGothic" pitchFamily="34" charset="-128"/>
            </a:endParaRPr>
          </a:p>
        </p:txBody>
      </p:sp>
      <p:sp>
        <p:nvSpPr>
          <p:cNvPr id="634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E7FEA12-DACB-4F36-8F8A-995D1730BC6C}" type="slidenum">
              <a:rPr lang="en-AU" altLang="en-US">
                <a:latin typeface="Arial" pitchFamily="34" charset="0"/>
                <a:ea typeface="MS PGothic" pitchFamily="34" charset="-128"/>
              </a:rPr>
              <a:pPr fontAlgn="base">
                <a:spcBef>
                  <a:spcPct val="0"/>
                </a:spcBef>
                <a:spcAft>
                  <a:spcPct val="0"/>
                </a:spcAft>
              </a:pPr>
              <a:t>51</a:t>
            </a:fld>
            <a:endParaRPr lang="en-AU" altLang="en-US">
              <a:latin typeface="Arial" pitchFamily="34" charset="0"/>
              <a:ea typeface="MS PGothic" pitchFamily="34" charset="-128"/>
            </a:endParaRPr>
          </a:p>
        </p:txBody>
      </p:sp>
      <p:sp>
        <p:nvSpPr>
          <p:cNvPr id="655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9D2BC28-2C2F-4877-BCC3-7CFBEE0B1E93}" type="slidenum">
              <a:rPr lang="en-AU" altLang="en-US">
                <a:latin typeface="Arial" pitchFamily="34" charset="0"/>
                <a:ea typeface="MS PGothic" pitchFamily="34" charset="-128"/>
              </a:rPr>
              <a:pPr fontAlgn="base">
                <a:spcBef>
                  <a:spcPct val="0"/>
                </a:spcBef>
                <a:spcAft>
                  <a:spcPct val="0"/>
                </a:spcAft>
              </a:pPr>
              <a:t>52</a:t>
            </a:fld>
            <a:endParaRPr lang="en-AU" altLang="en-US">
              <a:latin typeface="Arial" pitchFamily="34" charset="0"/>
              <a:ea typeface="MS PGothic" pitchFamily="34" charset="-128"/>
            </a:endParaRPr>
          </a:p>
        </p:txBody>
      </p:sp>
      <p:sp>
        <p:nvSpPr>
          <p:cNvPr id="675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30D7BE1-1D7D-4EB5-9D85-E5509270FD03}" type="slidenum">
              <a:rPr lang="en-AU" altLang="en-US">
                <a:latin typeface="Arial" pitchFamily="34" charset="0"/>
                <a:ea typeface="MS PGothic" pitchFamily="34" charset="-128"/>
              </a:rPr>
              <a:pPr fontAlgn="base">
                <a:spcBef>
                  <a:spcPct val="0"/>
                </a:spcBef>
                <a:spcAft>
                  <a:spcPct val="0"/>
                </a:spcAft>
              </a:pPr>
              <a:t>53</a:t>
            </a:fld>
            <a:endParaRPr lang="en-AU" altLang="en-US">
              <a:latin typeface="Arial" pitchFamily="34" charset="0"/>
              <a:ea typeface="MS PGothic" pitchFamily="34" charset="-128"/>
            </a:endParaRPr>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8F9DE32-96A7-41C7-84CD-803653BB0C2D}" type="slidenum">
              <a:rPr lang="en-AU" altLang="en-US">
                <a:latin typeface="Arial" pitchFamily="34" charset="0"/>
                <a:ea typeface="MS PGothic" pitchFamily="34" charset="-128"/>
              </a:rPr>
              <a:pPr fontAlgn="base">
                <a:spcBef>
                  <a:spcPct val="0"/>
                </a:spcBef>
                <a:spcAft>
                  <a:spcPct val="0"/>
                </a:spcAft>
              </a:pPr>
              <a:t>54</a:t>
            </a:fld>
            <a:endParaRPr lang="en-AU" altLang="en-US">
              <a:latin typeface="Arial" pitchFamily="34" charset="0"/>
              <a:ea typeface="MS PGothic" pitchFamily="34" charset="-128"/>
            </a:endParaRPr>
          </a:p>
        </p:txBody>
      </p:sp>
      <p:sp>
        <p:nvSpPr>
          <p:cNvPr id="716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ea typeface="MS PGothic" pitchFamily="34" charset="-128"/>
              </a:rPr>
              <a:t>GUIs</a:t>
            </a:r>
            <a:r>
              <a:rPr lang="en-US" altLang="en-US" baseline="0" smtClean="0">
                <a:ea typeface="MS PGothic" pitchFamily="34" charset="-128"/>
              </a:rPr>
              <a:t> = Graphical User Interfaces</a:t>
            </a:r>
            <a:endParaRPr lang="en-US" altLang="en-US" smtClean="0">
              <a:ea typeface="MS PGothic"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F9502E-FAA4-4502-8E46-5E2ED064F39D}" type="slidenum">
              <a:rPr lang="en-AU" altLang="en-US">
                <a:latin typeface="Arial" pitchFamily="34" charset="0"/>
                <a:ea typeface="MS PGothic" pitchFamily="34" charset="-128"/>
              </a:rPr>
              <a:pPr fontAlgn="base">
                <a:spcBef>
                  <a:spcPct val="0"/>
                </a:spcBef>
                <a:spcAft>
                  <a:spcPct val="0"/>
                </a:spcAft>
              </a:pPr>
              <a:t>56</a:t>
            </a:fld>
            <a:endParaRPr lang="en-AU" altLang="en-US">
              <a:latin typeface="Arial" pitchFamily="34" charset="0"/>
              <a:ea typeface="MS PGothic" pitchFamily="34" charset="-128"/>
            </a:endParaRPr>
          </a:p>
        </p:txBody>
      </p:sp>
      <p:sp>
        <p:nvSpPr>
          <p:cNvPr id="74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32F18DD-79C7-4139-AA22-0B77EACB1C7E}" type="slidenum">
              <a:rPr lang="en-AU" altLang="en-US">
                <a:latin typeface="Arial" pitchFamily="34" charset="0"/>
                <a:ea typeface="MS PGothic" pitchFamily="34" charset="-128"/>
              </a:rPr>
              <a:pPr fontAlgn="base">
                <a:spcBef>
                  <a:spcPct val="0"/>
                </a:spcBef>
                <a:spcAft>
                  <a:spcPct val="0"/>
                </a:spcAft>
              </a:pPr>
              <a:t>57</a:t>
            </a:fld>
            <a:endParaRPr lang="en-AU" altLang="en-US">
              <a:latin typeface="Arial" pitchFamily="34" charset="0"/>
              <a:ea typeface="MS PGothic" pitchFamily="34" charset="-128"/>
            </a:endParaRPr>
          </a:p>
        </p:txBody>
      </p:sp>
      <p:sp>
        <p:nvSpPr>
          <p:cNvPr id="76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7603D0E-06A4-43A3-B895-41441BB6A1F8}" type="slidenum">
              <a:rPr lang="en-AU" altLang="en-US">
                <a:latin typeface="Arial" pitchFamily="34" charset="0"/>
                <a:ea typeface="MS PGothic" pitchFamily="34" charset="-128"/>
              </a:rPr>
              <a:pPr fontAlgn="base">
                <a:spcBef>
                  <a:spcPct val="0"/>
                </a:spcBef>
                <a:spcAft>
                  <a:spcPct val="0"/>
                </a:spcAft>
              </a:pPr>
              <a:t>58</a:t>
            </a:fld>
            <a:endParaRPr lang="en-AU" altLang="en-US">
              <a:latin typeface="Arial" pitchFamily="34" charset="0"/>
              <a:ea typeface="MS PGothic" pitchFamily="34" charset="-128"/>
            </a:endParaRPr>
          </a:p>
        </p:txBody>
      </p:sp>
      <p:sp>
        <p:nvSpPr>
          <p:cNvPr id="78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549800C-8A52-462E-9585-666BF6F7C1A9}" type="slidenum">
              <a:rPr lang="en-AU" altLang="en-US">
                <a:latin typeface="Arial" pitchFamily="34" charset="0"/>
                <a:ea typeface="MS PGothic" pitchFamily="34" charset="-128"/>
              </a:rPr>
              <a:pPr fontAlgn="base">
                <a:spcBef>
                  <a:spcPct val="0"/>
                </a:spcBef>
                <a:spcAft>
                  <a:spcPct val="0"/>
                </a:spcAft>
              </a:pPr>
              <a:t>59</a:t>
            </a:fld>
            <a:endParaRPr lang="en-AU" altLang="en-US">
              <a:latin typeface="Arial" pitchFamily="34" charset="0"/>
              <a:ea typeface="MS PGothic" pitchFamily="34" charset="-128"/>
            </a:endParaRPr>
          </a:p>
        </p:txBody>
      </p:sp>
      <p:sp>
        <p:nvSpPr>
          <p:cNvPr id="80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1A1F670-0DBA-4D44-952F-8E4F986A3C91}" type="slidenum">
              <a:rPr lang="en-AU" altLang="en-US">
                <a:latin typeface="Arial" pitchFamily="34" charset="0"/>
                <a:ea typeface="MS PGothic" pitchFamily="34" charset="-128"/>
              </a:rPr>
              <a:pPr fontAlgn="base">
                <a:spcBef>
                  <a:spcPct val="0"/>
                </a:spcBef>
                <a:spcAft>
                  <a:spcPct val="0"/>
                </a:spcAft>
              </a:pPr>
              <a:t>60</a:t>
            </a:fld>
            <a:endParaRPr lang="en-AU" altLang="en-US">
              <a:latin typeface="Arial" pitchFamily="34" charset="0"/>
              <a:ea typeface="MS PGothic" pitchFamily="34" charset="-128"/>
            </a:endParaRPr>
          </a:p>
        </p:txBody>
      </p:sp>
      <p:sp>
        <p:nvSpPr>
          <p:cNvPr id="82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A6B7883-63E0-4854-BFA5-5FF5E765A1BA}" type="slidenum">
              <a:rPr lang="en-US" smtClean="0"/>
              <a:pPr>
                <a:defRPr/>
              </a:pPr>
              <a:t>61</a:t>
            </a:fld>
            <a:endParaRPr lang="en-US"/>
          </a:p>
        </p:txBody>
      </p:sp>
    </p:spTree>
    <p:extLst>
      <p:ext uri="{BB962C8B-B14F-4D97-AF65-F5344CB8AC3E}">
        <p14:creationId xmlns:p14="http://schemas.microsoft.com/office/powerpoint/2010/main" val="2178916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E4FD3EA-E8D3-4A71-ACA7-CFD8F2FAD108}" type="slidenum">
              <a:rPr lang="en-AU" altLang="en-US">
                <a:latin typeface="Arial" pitchFamily="34" charset="0"/>
                <a:ea typeface="MS PGothic" pitchFamily="34" charset="-128"/>
              </a:rPr>
              <a:pPr fontAlgn="base">
                <a:spcBef>
                  <a:spcPct val="0"/>
                </a:spcBef>
                <a:spcAft>
                  <a:spcPct val="0"/>
                </a:spcAft>
              </a:pPr>
              <a:t>62</a:t>
            </a:fld>
            <a:endParaRPr lang="en-AU" altLang="en-US">
              <a:latin typeface="Arial" pitchFamily="34" charset="0"/>
              <a:ea typeface="MS PGothic" pitchFamily="34" charset="-128"/>
            </a:endParaRPr>
          </a:p>
        </p:txBody>
      </p:sp>
      <p:sp>
        <p:nvSpPr>
          <p:cNvPr id="860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28B0296-52C8-4B55-A66B-9FA3BBBB9D99}" type="slidenum">
              <a:rPr lang="en-AU" altLang="en-US">
                <a:latin typeface="Arial" pitchFamily="34" charset="0"/>
                <a:ea typeface="MS PGothic" pitchFamily="34" charset="-128"/>
              </a:rPr>
              <a:pPr fontAlgn="base">
                <a:spcBef>
                  <a:spcPct val="0"/>
                </a:spcBef>
                <a:spcAft>
                  <a:spcPct val="0"/>
                </a:spcAft>
              </a:pPr>
              <a:t>63</a:t>
            </a:fld>
            <a:endParaRPr lang="en-AU" altLang="en-US">
              <a:latin typeface="Arial" pitchFamily="34" charset="0"/>
              <a:ea typeface="MS PGothic" pitchFamily="34" charset="-128"/>
            </a:endParaRPr>
          </a:p>
        </p:txBody>
      </p:sp>
      <p:sp>
        <p:nvSpPr>
          <p:cNvPr id="880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FED8B6A-C3E1-41EA-B57B-C0A23ACB9E39}" type="slidenum">
              <a:rPr lang="en-AU" altLang="en-US">
                <a:latin typeface="Arial" pitchFamily="34" charset="0"/>
                <a:ea typeface="MS PGothic" pitchFamily="34" charset="-128"/>
              </a:rPr>
              <a:pPr fontAlgn="base">
                <a:spcBef>
                  <a:spcPct val="0"/>
                </a:spcBef>
                <a:spcAft>
                  <a:spcPct val="0"/>
                </a:spcAft>
              </a:pPr>
              <a:t>64</a:t>
            </a:fld>
            <a:endParaRPr lang="en-AU" altLang="en-US">
              <a:latin typeface="Arial" pitchFamily="34" charset="0"/>
              <a:ea typeface="MS PGothic" pitchFamily="34" charset="-128"/>
            </a:endParaRPr>
          </a:p>
        </p:txBody>
      </p:sp>
      <p:sp>
        <p:nvSpPr>
          <p:cNvPr id="901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BC57ABA-20B7-42CA-AA85-441D7AE3BB08}" type="slidenum">
              <a:rPr lang="en-AU" altLang="en-US">
                <a:latin typeface="Arial" pitchFamily="34" charset="0"/>
                <a:ea typeface="MS PGothic" pitchFamily="34" charset="-128"/>
              </a:rPr>
              <a:pPr fontAlgn="base">
                <a:spcBef>
                  <a:spcPct val="0"/>
                </a:spcBef>
                <a:spcAft>
                  <a:spcPct val="0"/>
                </a:spcAft>
              </a:pPr>
              <a:t>65</a:t>
            </a:fld>
            <a:endParaRPr lang="en-AU" altLang="en-US">
              <a:latin typeface="Arial" pitchFamily="34" charset="0"/>
              <a:ea typeface="MS PGothic" pitchFamily="34" charset="-128"/>
            </a:endParaRPr>
          </a:p>
        </p:txBody>
      </p:sp>
      <p:sp>
        <p:nvSpPr>
          <p:cNvPr id="921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2CF5E07-0CF8-449C-94AB-DE324D8E4EFF}" type="slidenum">
              <a:rPr lang="en-AU" altLang="en-US">
                <a:latin typeface="Arial" pitchFamily="34" charset="0"/>
                <a:ea typeface="MS PGothic" pitchFamily="34" charset="-128"/>
              </a:rPr>
              <a:pPr fontAlgn="base">
                <a:spcBef>
                  <a:spcPct val="0"/>
                </a:spcBef>
                <a:spcAft>
                  <a:spcPct val="0"/>
                </a:spcAft>
              </a:pPr>
              <a:t>66</a:t>
            </a:fld>
            <a:endParaRPr lang="en-AU" altLang="en-US">
              <a:latin typeface="Arial" pitchFamily="34" charset="0"/>
              <a:ea typeface="MS PGothic" pitchFamily="34" charset="-128"/>
            </a:endParaRPr>
          </a:p>
        </p:txBody>
      </p:sp>
      <p:sp>
        <p:nvSpPr>
          <p:cNvPr id="942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34172F3-83AB-4B66-B08C-A8283485EF58}" type="slidenum">
              <a:rPr lang="en-AU" altLang="en-US">
                <a:latin typeface="Arial" pitchFamily="34" charset="0"/>
                <a:ea typeface="MS PGothic" pitchFamily="34" charset="-128"/>
              </a:rPr>
              <a:pPr fontAlgn="base">
                <a:spcBef>
                  <a:spcPct val="0"/>
                </a:spcBef>
                <a:spcAft>
                  <a:spcPct val="0"/>
                </a:spcAft>
              </a:pPr>
              <a:t>67</a:t>
            </a:fld>
            <a:endParaRPr lang="en-AU" altLang="en-US">
              <a:latin typeface="Arial" pitchFamily="34" charset="0"/>
              <a:ea typeface="MS PGothic" pitchFamily="34" charset="-128"/>
            </a:endParaRPr>
          </a:p>
        </p:txBody>
      </p:sp>
      <p:sp>
        <p:nvSpPr>
          <p:cNvPr id="962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B379E76-4A54-44D8-B4CC-2B5914569D72}" type="slidenum">
              <a:rPr lang="en-AU" altLang="en-US">
                <a:latin typeface="Arial" pitchFamily="34" charset="0"/>
                <a:ea typeface="MS PGothic" pitchFamily="34" charset="-128"/>
              </a:rPr>
              <a:pPr fontAlgn="base">
                <a:spcBef>
                  <a:spcPct val="0"/>
                </a:spcBef>
                <a:spcAft>
                  <a:spcPct val="0"/>
                </a:spcAft>
              </a:pPr>
              <a:t>68</a:t>
            </a:fld>
            <a:endParaRPr lang="en-AU" altLang="en-US">
              <a:latin typeface="Arial" pitchFamily="34" charset="0"/>
              <a:ea typeface="MS PGothic" pitchFamily="34" charset="-128"/>
            </a:endParaRPr>
          </a:p>
        </p:txBody>
      </p:sp>
      <p:sp>
        <p:nvSpPr>
          <p:cNvPr id="983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CB9FFFD-D8FC-4BA0-86AD-62EF1089073C}" type="slidenum">
              <a:rPr lang="en-AU" altLang="en-US">
                <a:latin typeface="Arial" pitchFamily="34" charset="0"/>
                <a:ea typeface="MS PGothic" pitchFamily="34" charset="-128"/>
              </a:rPr>
              <a:pPr fontAlgn="base">
                <a:spcBef>
                  <a:spcPct val="0"/>
                </a:spcBef>
                <a:spcAft>
                  <a:spcPct val="0"/>
                </a:spcAft>
              </a:pPr>
              <a:t>69</a:t>
            </a:fld>
            <a:endParaRPr lang="en-AU" altLang="en-US">
              <a:latin typeface="Arial" pitchFamily="34" charset="0"/>
              <a:ea typeface="MS PGothic" pitchFamily="34" charset="-128"/>
            </a:endParaRPr>
          </a:p>
        </p:txBody>
      </p:sp>
      <p:sp>
        <p:nvSpPr>
          <p:cNvPr id="1003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D16541A-28F8-43A0-81F7-544978A67D9B}" type="slidenum">
              <a:rPr lang="en-AU" altLang="en-US">
                <a:latin typeface="Arial" pitchFamily="34" charset="0"/>
                <a:ea typeface="MS PGothic" pitchFamily="34" charset="-128"/>
              </a:rPr>
              <a:pPr fontAlgn="base">
                <a:spcBef>
                  <a:spcPct val="0"/>
                </a:spcBef>
                <a:spcAft>
                  <a:spcPct val="0"/>
                </a:spcAft>
              </a:pPr>
              <a:t>70</a:t>
            </a:fld>
            <a:endParaRPr lang="en-AU" altLang="en-US">
              <a:latin typeface="Arial" pitchFamily="34" charset="0"/>
              <a:ea typeface="MS PGothic" pitchFamily="34" charset="-128"/>
            </a:endParaRPr>
          </a:p>
        </p:txBody>
      </p:sp>
      <p:sp>
        <p:nvSpPr>
          <p:cNvPr id="1024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DD6EDC2-6BA4-4F36-968A-80A299DBBB3D}" type="slidenum">
              <a:rPr lang="en-AU" altLang="en-US">
                <a:latin typeface="Arial" pitchFamily="34" charset="0"/>
                <a:ea typeface="MS PGothic" pitchFamily="34" charset="-128"/>
              </a:rPr>
              <a:pPr fontAlgn="base">
                <a:spcBef>
                  <a:spcPct val="0"/>
                </a:spcBef>
                <a:spcAft>
                  <a:spcPct val="0"/>
                </a:spcAft>
              </a:pPr>
              <a:t>71</a:t>
            </a:fld>
            <a:endParaRPr lang="en-AU" altLang="en-US">
              <a:latin typeface="Arial" pitchFamily="34" charset="0"/>
              <a:ea typeface="MS PGothic" pitchFamily="34" charset="-128"/>
            </a:endParaRPr>
          </a:p>
        </p:txBody>
      </p:sp>
      <p:sp>
        <p:nvSpPr>
          <p:cNvPr id="1044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1FCB7DD-97FB-46C2-91BC-D7783D198D92}" type="slidenum">
              <a:rPr lang="en-AU" altLang="en-US">
                <a:latin typeface="Arial" pitchFamily="34" charset="0"/>
                <a:ea typeface="MS PGothic" pitchFamily="34" charset="-128"/>
              </a:rPr>
              <a:pPr fontAlgn="base">
                <a:spcBef>
                  <a:spcPct val="0"/>
                </a:spcBef>
                <a:spcAft>
                  <a:spcPct val="0"/>
                </a:spcAft>
              </a:pPr>
              <a:t>72</a:t>
            </a:fld>
            <a:endParaRPr lang="en-AU" altLang="en-US">
              <a:latin typeface="Arial" pitchFamily="34" charset="0"/>
              <a:ea typeface="MS PGothic" pitchFamily="34" charset="-128"/>
            </a:endParaRPr>
          </a:p>
        </p:txBody>
      </p:sp>
      <p:sp>
        <p:nvSpPr>
          <p:cNvPr id="1064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4E09AC2-18BE-4FD6-AFC5-ED73749163E2}" type="slidenum">
              <a:rPr lang="en-AU" altLang="en-US">
                <a:latin typeface="Arial" pitchFamily="34" charset="0"/>
                <a:ea typeface="MS PGothic" pitchFamily="34" charset="-128"/>
              </a:rPr>
              <a:pPr fontAlgn="base">
                <a:spcBef>
                  <a:spcPct val="0"/>
                </a:spcBef>
                <a:spcAft>
                  <a:spcPct val="0"/>
                </a:spcAft>
              </a:pPr>
              <a:t>73</a:t>
            </a:fld>
            <a:endParaRPr lang="en-AU" altLang="en-US">
              <a:latin typeface="Arial" pitchFamily="34" charset="0"/>
              <a:ea typeface="MS PGothic" pitchFamily="34" charset="-128"/>
            </a:endParaRPr>
          </a:p>
        </p:txBody>
      </p:sp>
      <p:sp>
        <p:nvSpPr>
          <p:cNvPr id="1085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69D90AF-230A-4FDE-9A63-200FDF6238D4}" type="slidenum">
              <a:rPr lang="en-AU" altLang="en-US">
                <a:latin typeface="Arial" pitchFamily="34" charset="0"/>
                <a:ea typeface="MS PGothic" pitchFamily="34" charset="-128"/>
              </a:rPr>
              <a:pPr fontAlgn="base">
                <a:spcBef>
                  <a:spcPct val="0"/>
                </a:spcBef>
                <a:spcAft>
                  <a:spcPct val="0"/>
                </a:spcAft>
              </a:pPr>
              <a:t>74</a:t>
            </a:fld>
            <a:endParaRPr lang="en-AU" altLang="en-US">
              <a:latin typeface="Arial" pitchFamily="34" charset="0"/>
              <a:ea typeface="MS PGothic" pitchFamily="34" charset="-128"/>
            </a:endParaRPr>
          </a:p>
        </p:txBody>
      </p:sp>
      <p:sp>
        <p:nvSpPr>
          <p:cNvPr id="1105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20709DC-2674-40E5-AC90-1001AE3A0B46}" type="slidenum">
              <a:rPr lang="en-AU" altLang="en-US">
                <a:latin typeface="Arial" pitchFamily="34" charset="0"/>
                <a:ea typeface="MS PGothic" pitchFamily="34" charset="-128"/>
              </a:rPr>
              <a:pPr fontAlgn="base">
                <a:spcBef>
                  <a:spcPct val="0"/>
                </a:spcBef>
                <a:spcAft>
                  <a:spcPct val="0"/>
                </a:spcAft>
              </a:pPr>
              <a:t>75</a:t>
            </a:fld>
            <a:endParaRPr lang="en-AU" altLang="en-US">
              <a:latin typeface="Arial" pitchFamily="34" charset="0"/>
              <a:ea typeface="MS PGothic" pitchFamily="34" charset="-128"/>
            </a:endParaRPr>
          </a:p>
        </p:txBody>
      </p:sp>
      <p:sp>
        <p:nvSpPr>
          <p:cNvPr id="1126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91F9ED-DB83-472A-A06B-58BB7D3A9C9D}" type="slidenum">
              <a:rPr lang="en-AU" altLang="en-US">
                <a:latin typeface="Arial" pitchFamily="34" charset="0"/>
                <a:ea typeface="MS PGothic" pitchFamily="34" charset="-128"/>
              </a:rPr>
              <a:pPr fontAlgn="base">
                <a:spcBef>
                  <a:spcPct val="0"/>
                </a:spcBef>
                <a:spcAft>
                  <a:spcPct val="0"/>
                </a:spcAft>
              </a:pPr>
              <a:t>76</a:t>
            </a:fld>
            <a:endParaRPr lang="en-AU" altLang="en-US">
              <a:latin typeface="Arial" pitchFamily="34" charset="0"/>
              <a:ea typeface="MS PGothic" pitchFamily="34" charset="-128"/>
            </a:endParaRPr>
          </a:p>
        </p:txBody>
      </p:sp>
      <p:sp>
        <p:nvSpPr>
          <p:cNvPr id="1146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FCF40B-622E-4E24-A9F9-B98E77D24320}" type="slidenum">
              <a:rPr lang="en-AU" altLang="en-US">
                <a:latin typeface="Arial" pitchFamily="34" charset="0"/>
                <a:ea typeface="MS PGothic" pitchFamily="34" charset="-128"/>
              </a:rPr>
              <a:pPr fontAlgn="base">
                <a:spcBef>
                  <a:spcPct val="0"/>
                </a:spcBef>
                <a:spcAft>
                  <a:spcPct val="0"/>
                </a:spcAft>
              </a:pPr>
              <a:t>77</a:t>
            </a:fld>
            <a:endParaRPr lang="en-AU" altLang="en-US">
              <a:latin typeface="Arial" pitchFamily="34" charset="0"/>
              <a:ea typeface="MS PGothic" pitchFamily="34" charset="-128"/>
            </a:endParaRPr>
          </a:p>
        </p:txBody>
      </p:sp>
      <p:sp>
        <p:nvSpPr>
          <p:cNvPr id="1167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032E809-80DA-49F1-B50B-8250C50B8B5B}" type="slidenum">
              <a:rPr lang="en-AU" altLang="en-US">
                <a:latin typeface="Arial" pitchFamily="34" charset="0"/>
                <a:ea typeface="MS PGothic" pitchFamily="34" charset="-128"/>
              </a:rPr>
              <a:pPr fontAlgn="base">
                <a:spcBef>
                  <a:spcPct val="0"/>
                </a:spcBef>
                <a:spcAft>
                  <a:spcPct val="0"/>
                </a:spcAft>
              </a:pPr>
              <a:t>78</a:t>
            </a:fld>
            <a:endParaRPr lang="en-AU" altLang="en-US">
              <a:latin typeface="Arial" pitchFamily="34" charset="0"/>
              <a:ea typeface="MS PGothic" pitchFamily="34" charset="-128"/>
            </a:endParaRPr>
          </a:p>
        </p:txBody>
      </p:sp>
      <p:sp>
        <p:nvSpPr>
          <p:cNvPr id="1187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31CC433-D78B-48C2-83F9-5757CEA9467B}" type="slidenum">
              <a:rPr lang="en-AU" altLang="en-US">
                <a:latin typeface="Arial" pitchFamily="34" charset="0"/>
                <a:ea typeface="MS PGothic" pitchFamily="34" charset="-128"/>
              </a:rPr>
              <a:pPr fontAlgn="base">
                <a:spcBef>
                  <a:spcPct val="0"/>
                </a:spcBef>
                <a:spcAft>
                  <a:spcPct val="0"/>
                </a:spcAft>
              </a:pPr>
              <a:t>79</a:t>
            </a:fld>
            <a:endParaRPr lang="en-AU" altLang="en-US">
              <a:latin typeface="Arial" pitchFamily="34" charset="0"/>
              <a:ea typeface="MS PGothic" pitchFamily="34" charset="-128"/>
            </a:endParaRPr>
          </a:p>
        </p:txBody>
      </p:sp>
      <p:sp>
        <p:nvSpPr>
          <p:cNvPr id="1208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10BC60E-F0B7-4B50-AEEC-B030E53F7EBD}" type="slidenum">
              <a:rPr lang="en-AU" altLang="en-US">
                <a:latin typeface="Arial" pitchFamily="34" charset="0"/>
                <a:ea typeface="MS PGothic" pitchFamily="34" charset="-128"/>
              </a:rPr>
              <a:pPr fontAlgn="base">
                <a:spcBef>
                  <a:spcPct val="0"/>
                </a:spcBef>
                <a:spcAft>
                  <a:spcPct val="0"/>
                </a:spcAft>
              </a:pPr>
              <a:t>80</a:t>
            </a:fld>
            <a:endParaRPr lang="en-AU" altLang="en-US">
              <a:latin typeface="Arial" pitchFamily="34" charset="0"/>
              <a:ea typeface="MS PGothic" pitchFamily="34" charset="-128"/>
            </a:endParaRPr>
          </a:p>
        </p:txBody>
      </p:sp>
      <p:sp>
        <p:nvSpPr>
          <p:cNvPr id="1228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1A35364-E4D6-4B17-9DD6-8D44BE569A34}" type="slidenum">
              <a:rPr lang="en-AU" altLang="en-US">
                <a:latin typeface="Arial" pitchFamily="34" charset="0"/>
                <a:ea typeface="MS PGothic" pitchFamily="34" charset="-128"/>
              </a:rPr>
              <a:pPr fontAlgn="base">
                <a:spcBef>
                  <a:spcPct val="0"/>
                </a:spcBef>
                <a:spcAft>
                  <a:spcPct val="0"/>
                </a:spcAft>
              </a:pPr>
              <a:t>81</a:t>
            </a:fld>
            <a:endParaRPr lang="en-AU" altLang="en-US">
              <a:latin typeface="Arial" pitchFamily="34" charset="0"/>
              <a:ea typeface="MS PGothic" pitchFamily="34" charset="-128"/>
            </a:endParaRPr>
          </a:p>
        </p:txBody>
      </p:sp>
      <p:sp>
        <p:nvSpPr>
          <p:cNvPr id="1249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83716BE-6A7E-45CC-9BB4-44A62FCFC48A}" type="slidenum">
              <a:rPr lang="en-AU" altLang="en-US">
                <a:latin typeface="Arial" pitchFamily="34" charset="0"/>
                <a:ea typeface="MS PGothic" pitchFamily="34" charset="-128"/>
              </a:rPr>
              <a:pPr fontAlgn="base">
                <a:spcBef>
                  <a:spcPct val="0"/>
                </a:spcBef>
                <a:spcAft>
                  <a:spcPct val="0"/>
                </a:spcAft>
              </a:pPr>
              <a:t>82</a:t>
            </a:fld>
            <a:endParaRPr lang="en-AU" altLang="en-US">
              <a:latin typeface="Arial" pitchFamily="34" charset="0"/>
              <a:ea typeface="MS PGothic" pitchFamily="34" charset="-128"/>
            </a:endParaRPr>
          </a:p>
        </p:txBody>
      </p:sp>
      <p:sp>
        <p:nvSpPr>
          <p:cNvPr id="1269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799A722-CBCB-4D77-9F3E-B5CCAA3F3A3D}" type="slidenum">
              <a:rPr lang="en-AU" altLang="en-US">
                <a:latin typeface="Arial" pitchFamily="34" charset="0"/>
                <a:ea typeface="MS PGothic" pitchFamily="34" charset="-128"/>
              </a:rPr>
              <a:pPr fontAlgn="base">
                <a:spcBef>
                  <a:spcPct val="0"/>
                </a:spcBef>
                <a:spcAft>
                  <a:spcPct val="0"/>
                </a:spcAft>
              </a:pPr>
              <a:t>83</a:t>
            </a:fld>
            <a:endParaRPr lang="en-AU" altLang="en-US">
              <a:latin typeface="Arial" pitchFamily="34" charset="0"/>
              <a:ea typeface="MS PGothic" pitchFamily="34" charset="-128"/>
            </a:endParaRPr>
          </a:p>
        </p:txBody>
      </p:sp>
      <p:sp>
        <p:nvSpPr>
          <p:cNvPr id="1290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D7D4FDF-5BE5-48AF-8AB2-79000084A1F3}" type="slidenum">
              <a:rPr lang="en-AU" altLang="en-US">
                <a:latin typeface="Arial" pitchFamily="34" charset="0"/>
                <a:ea typeface="MS PGothic" pitchFamily="34" charset="-128"/>
              </a:rPr>
              <a:pPr fontAlgn="base">
                <a:spcBef>
                  <a:spcPct val="0"/>
                </a:spcBef>
                <a:spcAft>
                  <a:spcPct val="0"/>
                </a:spcAft>
              </a:pPr>
              <a:t>84</a:t>
            </a:fld>
            <a:endParaRPr lang="en-AU" altLang="en-US">
              <a:latin typeface="Arial" pitchFamily="34" charset="0"/>
              <a:ea typeface="MS PGothic" pitchFamily="34" charset="-128"/>
            </a:endParaRPr>
          </a:p>
        </p:txBody>
      </p:sp>
      <p:sp>
        <p:nvSpPr>
          <p:cNvPr id="1310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207B7A9-C54B-4D97-8028-A40D5C79D79C}" type="slidenum">
              <a:rPr lang="en-AU" altLang="en-US">
                <a:latin typeface="Arial" pitchFamily="34" charset="0"/>
                <a:ea typeface="MS PGothic" pitchFamily="34" charset="-128"/>
              </a:rPr>
              <a:pPr fontAlgn="base">
                <a:spcBef>
                  <a:spcPct val="0"/>
                </a:spcBef>
                <a:spcAft>
                  <a:spcPct val="0"/>
                </a:spcAft>
              </a:pPr>
              <a:t>85</a:t>
            </a:fld>
            <a:endParaRPr lang="en-AU" altLang="en-US">
              <a:latin typeface="Arial" pitchFamily="34" charset="0"/>
              <a:ea typeface="MS PGothic" pitchFamily="34" charset="-128"/>
            </a:endParaRPr>
          </a:p>
        </p:txBody>
      </p:sp>
      <p:sp>
        <p:nvSpPr>
          <p:cNvPr id="1331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3371382-CEA5-469A-87C9-811A5268A1A9}" type="slidenum">
              <a:rPr lang="en-AU" altLang="en-US">
                <a:latin typeface="Arial" pitchFamily="34" charset="0"/>
                <a:ea typeface="MS PGothic" pitchFamily="34" charset="-128"/>
              </a:rPr>
              <a:pPr fontAlgn="base">
                <a:spcBef>
                  <a:spcPct val="0"/>
                </a:spcBef>
                <a:spcAft>
                  <a:spcPct val="0"/>
                </a:spcAft>
              </a:pPr>
              <a:t>86</a:t>
            </a:fld>
            <a:endParaRPr lang="en-AU" altLang="en-US">
              <a:latin typeface="Arial" pitchFamily="34" charset="0"/>
              <a:ea typeface="MS PGothic" pitchFamily="34" charset="-128"/>
            </a:endParaRPr>
          </a:p>
        </p:txBody>
      </p:sp>
      <p:sp>
        <p:nvSpPr>
          <p:cNvPr id="1351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DC93791-F4B7-4FC7-9F54-920C086FDD06}" type="slidenum">
              <a:rPr lang="en-AU" altLang="en-US">
                <a:latin typeface="Arial" pitchFamily="34" charset="0"/>
                <a:ea typeface="MS PGothic" pitchFamily="34" charset="-128"/>
              </a:rPr>
              <a:pPr fontAlgn="base">
                <a:spcBef>
                  <a:spcPct val="0"/>
                </a:spcBef>
                <a:spcAft>
                  <a:spcPct val="0"/>
                </a:spcAft>
              </a:pPr>
              <a:t>87</a:t>
            </a:fld>
            <a:endParaRPr lang="en-AU" altLang="en-US">
              <a:latin typeface="Arial" pitchFamily="34" charset="0"/>
              <a:ea typeface="MS PGothic" pitchFamily="34" charset="-128"/>
            </a:endParaRPr>
          </a:p>
        </p:txBody>
      </p:sp>
      <p:sp>
        <p:nvSpPr>
          <p:cNvPr id="1372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01BA4A7-1A6A-4679-B4C1-66ED82E403B2}" type="slidenum">
              <a:rPr lang="en-AU" altLang="en-US">
                <a:latin typeface="Arial" pitchFamily="34" charset="0"/>
                <a:ea typeface="MS PGothic" pitchFamily="34" charset="-128"/>
              </a:rPr>
              <a:pPr fontAlgn="base">
                <a:spcBef>
                  <a:spcPct val="0"/>
                </a:spcBef>
                <a:spcAft>
                  <a:spcPct val="0"/>
                </a:spcAft>
              </a:pPr>
              <a:t>88</a:t>
            </a:fld>
            <a:endParaRPr lang="en-AU" altLang="en-US">
              <a:latin typeface="Arial" pitchFamily="34" charset="0"/>
              <a:ea typeface="MS PGothic" pitchFamily="34" charset="-128"/>
            </a:endParaRPr>
          </a:p>
        </p:txBody>
      </p:sp>
      <p:sp>
        <p:nvSpPr>
          <p:cNvPr id="1392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52BB6D-1C82-4F00-9E77-01C51E6424DA}" type="slidenum">
              <a:rPr lang="en-AU" altLang="en-US">
                <a:latin typeface="Arial" pitchFamily="34" charset="0"/>
                <a:ea typeface="MS PGothic" pitchFamily="34" charset="-128"/>
              </a:rPr>
              <a:pPr fontAlgn="base">
                <a:spcBef>
                  <a:spcPct val="0"/>
                </a:spcBef>
                <a:spcAft>
                  <a:spcPct val="0"/>
                </a:spcAft>
              </a:pPr>
              <a:t>89</a:t>
            </a:fld>
            <a:endParaRPr lang="en-AU" altLang="en-US">
              <a:latin typeface="Arial" pitchFamily="34" charset="0"/>
              <a:ea typeface="MS PGothic" pitchFamily="34" charset="-128"/>
            </a:endParaRPr>
          </a:p>
        </p:txBody>
      </p:sp>
      <p:sp>
        <p:nvSpPr>
          <p:cNvPr id="1413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EC48858-3A82-40A6-8D24-3459CF73597F}" type="slidenum">
              <a:rPr lang="en-AU" altLang="en-US">
                <a:latin typeface="Arial" pitchFamily="34" charset="0"/>
                <a:ea typeface="MS PGothic" pitchFamily="34" charset="-128"/>
              </a:rPr>
              <a:pPr fontAlgn="base">
                <a:spcBef>
                  <a:spcPct val="0"/>
                </a:spcBef>
                <a:spcAft>
                  <a:spcPct val="0"/>
                </a:spcAft>
              </a:pPr>
              <a:t>90</a:t>
            </a:fld>
            <a:endParaRPr lang="en-AU" altLang="en-US">
              <a:latin typeface="Arial" pitchFamily="34" charset="0"/>
              <a:ea typeface="MS PGothic" pitchFamily="34" charset="-128"/>
            </a:endParaRPr>
          </a:p>
        </p:txBody>
      </p:sp>
      <p:sp>
        <p:nvSpPr>
          <p:cNvPr id="1433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C256C14-B885-4DD9-8893-CC251B5F5CBF}" type="slidenum">
              <a:rPr lang="en-AU" altLang="en-US">
                <a:latin typeface="Arial" pitchFamily="34" charset="0"/>
                <a:ea typeface="MS PGothic" pitchFamily="34" charset="-128"/>
              </a:rPr>
              <a:pPr fontAlgn="base">
                <a:spcBef>
                  <a:spcPct val="0"/>
                </a:spcBef>
                <a:spcAft>
                  <a:spcPct val="0"/>
                </a:spcAft>
              </a:pPr>
              <a:t>91</a:t>
            </a:fld>
            <a:endParaRPr lang="en-AU" altLang="en-US">
              <a:latin typeface="Arial" pitchFamily="34" charset="0"/>
              <a:ea typeface="MS PGothic" pitchFamily="34" charset="-128"/>
            </a:endParaRPr>
          </a:p>
        </p:txBody>
      </p:sp>
      <p:sp>
        <p:nvSpPr>
          <p:cNvPr id="145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7500DA8-3973-4C64-8304-3CC5388B12A1}" type="slidenum">
              <a:rPr lang="en-AU" altLang="en-US">
                <a:latin typeface="Arial" pitchFamily="34" charset="0"/>
                <a:ea typeface="MS PGothic" pitchFamily="34" charset="-128"/>
              </a:rPr>
              <a:pPr fontAlgn="base">
                <a:spcBef>
                  <a:spcPct val="0"/>
                </a:spcBef>
                <a:spcAft>
                  <a:spcPct val="0"/>
                </a:spcAft>
              </a:pPr>
              <a:t>92</a:t>
            </a:fld>
            <a:endParaRPr lang="en-AU" altLang="en-US">
              <a:latin typeface="Arial" pitchFamily="34" charset="0"/>
              <a:ea typeface="MS PGothic" pitchFamily="34" charset="-128"/>
            </a:endParaRPr>
          </a:p>
        </p:txBody>
      </p:sp>
      <p:sp>
        <p:nvSpPr>
          <p:cNvPr id="1474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74C4747-2D06-4101-AA7F-2E2278F17986}" type="slidenum">
              <a:rPr lang="en-AU" altLang="en-US">
                <a:latin typeface="Arial" pitchFamily="34" charset="0"/>
                <a:ea typeface="MS PGothic" pitchFamily="34" charset="-128"/>
              </a:rPr>
              <a:pPr fontAlgn="base">
                <a:spcBef>
                  <a:spcPct val="0"/>
                </a:spcBef>
                <a:spcAft>
                  <a:spcPct val="0"/>
                </a:spcAft>
              </a:pPr>
              <a:t>93</a:t>
            </a:fld>
            <a:endParaRPr lang="en-AU" altLang="en-US">
              <a:latin typeface="Arial" pitchFamily="34" charset="0"/>
              <a:ea typeface="MS PGothic" pitchFamily="34" charset="-128"/>
            </a:endParaRPr>
          </a:p>
        </p:txBody>
      </p:sp>
      <p:sp>
        <p:nvSpPr>
          <p:cNvPr id="149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09F027F-F187-483B-9E30-3214F1C079B8}" type="slidenum">
              <a:rPr lang="en-AU" altLang="en-US">
                <a:latin typeface="Arial" pitchFamily="34" charset="0"/>
                <a:ea typeface="MS PGothic" pitchFamily="34" charset="-128"/>
              </a:rPr>
              <a:pPr fontAlgn="base">
                <a:spcBef>
                  <a:spcPct val="0"/>
                </a:spcBef>
                <a:spcAft>
                  <a:spcPct val="0"/>
                </a:spcAft>
              </a:pPr>
              <a:t>94</a:t>
            </a:fld>
            <a:endParaRPr lang="en-AU" altLang="en-US">
              <a:latin typeface="Arial" pitchFamily="34" charset="0"/>
              <a:ea typeface="MS PGothic" pitchFamily="34" charset="-128"/>
            </a:endParaRPr>
          </a:p>
        </p:txBody>
      </p:sp>
      <p:sp>
        <p:nvSpPr>
          <p:cNvPr id="1515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EF16FE3-26F5-4B79-A016-86347BB75461}" type="slidenum">
              <a:rPr lang="en-AU" altLang="en-US">
                <a:latin typeface="Arial" pitchFamily="34" charset="0"/>
                <a:ea typeface="MS PGothic" pitchFamily="34" charset="-128"/>
              </a:rPr>
              <a:pPr fontAlgn="base">
                <a:spcBef>
                  <a:spcPct val="0"/>
                </a:spcBef>
                <a:spcAft>
                  <a:spcPct val="0"/>
                </a:spcAft>
              </a:pPr>
              <a:t>95</a:t>
            </a:fld>
            <a:endParaRPr lang="en-AU" altLang="en-US">
              <a:latin typeface="Arial" pitchFamily="34" charset="0"/>
              <a:ea typeface="MS PGothic" pitchFamily="34" charset="-128"/>
            </a:endParaRPr>
          </a:p>
        </p:txBody>
      </p:sp>
      <p:sp>
        <p:nvSpPr>
          <p:cNvPr id="1536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C5B8E7-BB44-4E5A-98C6-B07B8FDBB0C4}" type="slidenum">
              <a:rPr lang="en-AU" altLang="en-US">
                <a:latin typeface="Arial" pitchFamily="34" charset="0"/>
                <a:ea typeface="MS PGothic" pitchFamily="34" charset="-128"/>
              </a:rPr>
              <a:pPr fontAlgn="base">
                <a:spcBef>
                  <a:spcPct val="0"/>
                </a:spcBef>
                <a:spcAft>
                  <a:spcPct val="0"/>
                </a:spcAft>
              </a:pPr>
              <a:t>96</a:t>
            </a:fld>
            <a:endParaRPr lang="en-AU" altLang="en-US">
              <a:latin typeface="Arial" pitchFamily="34" charset="0"/>
              <a:ea typeface="MS PGothic" pitchFamily="34" charset="-128"/>
            </a:endParaRPr>
          </a:p>
        </p:txBody>
      </p:sp>
      <p:sp>
        <p:nvSpPr>
          <p:cNvPr id="155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8AA09C1-0ABF-4552-8395-139F39F47AFB}" type="slidenum">
              <a:rPr lang="en-AU" altLang="en-US">
                <a:latin typeface="Arial" pitchFamily="34" charset="0"/>
                <a:ea typeface="MS PGothic" pitchFamily="34" charset="-128"/>
              </a:rPr>
              <a:pPr fontAlgn="base">
                <a:spcBef>
                  <a:spcPct val="0"/>
                </a:spcBef>
                <a:spcAft>
                  <a:spcPct val="0"/>
                </a:spcAft>
              </a:pPr>
              <a:t>97</a:t>
            </a:fld>
            <a:endParaRPr lang="en-AU" altLang="en-US">
              <a:latin typeface="Arial" pitchFamily="34" charset="0"/>
              <a:ea typeface="MS PGothic" pitchFamily="34" charset="-128"/>
            </a:endParaRPr>
          </a:p>
        </p:txBody>
      </p:sp>
      <p:sp>
        <p:nvSpPr>
          <p:cNvPr id="1576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5CF473A-4472-4856-B0B8-2EF517FAA669}" type="slidenum">
              <a:rPr lang="en-AU" altLang="en-US">
                <a:latin typeface="Arial" pitchFamily="34" charset="0"/>
                <a:ea typeface="MS PGothic" pitchFamily="34" charset="-128"/>
              </a:rPr>
              <a:pPr fontAlgn="base">
                <a:spcBef>
                  <a:spcPct val="0"/>
                </a:spcBef>
                <a:spcAft>
                  <a:spcPct val="0"/>
                </a:spcAft>
              </a:pPr>
              <a:t>98</a:t>
            </a:fld>
            <a:endParaRPr lang="en-AU" altLang="en-US">
              <a:latin typeface="Arial" pitchFamily="34" charset="0"/>
              <a:ea typeface="MS PGothic" pitchFamily="34" charset="-128"/>
            </a:endParaRPr>
          </a:p>
        </p:txBody>
      </p:sp>
      <p:sp>
        <p:nvSpPr>
          <p:cNvPr id="159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3F5DE3D-26CA-49C3-BEF6-A846E7C51986}" type="slidenum">
              <a:rPr lang="en-AU" altLang="en-US">
                <a:latin typeface="Arial" pitchFamily="34" charset="0"/>
                <a:ea typeface="MS PGothic" pitchFamily="34" charset="-128"/>
              </a:rPr>
              <a:pPr fontAlgn="base">
                <a:spcBef>
                  <a:spcPct val="0"/>
                </a:spcBef>
                <a:spcAft>
                  <a:spcPct val="0"/>
                </a:spcAft>
              </a:pPr>
              <a:t>99</a:t>
            </a:fld>
            <a:endParaRPr lang="en-AU" altLang="en-US">
              <a:latin typeface="Arial" pitchFamily="34" charset="0"/>
              <a:ea typeface="MS PGothic" pitchFamily="34" charset="-128"/>
            </a:endParaRPr>
          </a:p>
        </p:txBody>
      </p:sp>
      <p:sp>
        <p:nvSpPr>
          <p:cNvPr id="1617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FFC5FD2-A54A-4FE8-B1CF-1CEE24D5AE9B}" type="slidenum">
              <a:rPr lang="en-AU" altLang="en-US">
                <a:latin typeface="Arial" pitchFamily="34" charset="0"/>
                <a:ea typeface="MS PGothic" pitchFamily="34" charset="-128"/>
              </a:rPr>
              <a:pPr fontAlgn="base">
                <a:spcBef>
                  <a:spcPct val="0"/>
                </a:spcBef>
                <a:spcAft>
                  <a:spcPct val="0"/>
                </a:spcAft>
              </a:pPr>
              <a:t>100</a:t>
            </a:fld>
            <a:endParaRPr lang="en-AU" altLang="en-US">
              <a:latin typeface="Arial" pitchFamily="34" charset="0"/>
              <a:ea typeface="MS PGothic" pitchFamily="34" charset="-128"/>
            </a:endParaRPr>
          </a:p>
        </p:txBody>
      </p:sp>
      <p:sp>
        <p:nvSpPr>
          <p:cNvPr id="1638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325E139-E989-4867-B608-570E26459609}" type="slidenum">
              <a:rPr lang="en-AU" altLang="en-US">
                <a:latin typeface="Arial" pitchFamily="34" charset="0"/>
                <a:ea typeface="MS PGothic" pitchFamily="34" charset="-128"/>
              </a:rPr>
              <a:pPr fontAlgn="base">
                <a:spcBef>
                  <a:spcPct val="0"/>
                </a:spcBef>
                <a:spcAft>
                  <a:spcPct val="0"/>
                </a:spcAft>
              </a:pPr>
              <a:t>101</a:t>
            </a:fld>
            <a:endParaRPr lang="en-AU" altLang="en-US">
              <a:latin typeface="Arial" pitchFamily="34" charset="0"/>
              <a:ea typeface="MS PGothic" pitchFamily="34" charset="-128"/>
            </a:endParaRPr>
          </a:p>
        </p:txBody>
      </p:sp>
      <p:sp>
        <p:nvSpPr>
          <p:cNvPr id="1658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D003FBB-FEB1-47E2-8218-4C11D1F6F832}" type="slidenum">
              <a:rPr lang="en-AU" altLang="en-US">
                <a:latin typeface="Arial" pitchFamily="34" charset="0"/>
                <a:ea typeface="MS PGothic" pitchFamily="34" charset="-128"/>
              </a:rPr>
              <a:pPr fontAlgn="base">
                <a:spcBef>
                  <a:spcPct val="0"/>
                </a:spcBef>
                <a:spcAft>
                  <a:spcPct val="0"/>
                </a:spcAft>
              </a:pPr>
              <a:t>102</a:t>
            </a:fld>
            <a:endParaRPr lang="en-AU" altLang="en-US">
              <a:latin typeface="Arial" pitchFamily="34" charset="0"/>
              <a:ea typeface="MS PGothic" pitchFamily="34" charset="-128"/>
            </a:endParaRPr>
          </a:p>
        </p:txBody>
      </p:sp>
      <p:sp>
        <p:nvSpPr>
          <p:cNvPr id="1679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932B796-4ACC-4EE9-A7CD-D3D96C2DF4A0}" type="slidenum">
              <a:rPr lang="en-AU" altLang="en-US">
                <a:latin typeface="Arial" pitchFamily="34" charset="0"/>
                <a:ea typeface="MS PGothic" pitchFamily="34" charset="-128"/>
              </a:rPr>
              <a:pPr fontAlgn="base">
                <a:spcBef>
                  <a:spcPct val="0"/>
                </a:spcBef>
                <a:spcAft>
                  <a:spcPct val="0"/>
                </a:spcAft>
              </a:pPr>
              <a:t>103</a:t>
            </a:fld>
            <a:endParaRPr lang="en-AU" altLang="en-US">
              <a:latin typeface="Arial" pitchFamily="34" charset="0"/>
              <a:ea typeface="MS PGothic" pitchFamily="34" charset="-128"/>
            </a:endParaRPr>
          </a:p>
        </p:txBody>
      </p:sp>
      <p:sp>
        <p:nvSpPr>
          <p:cNvPr id="1699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836DE36-625C-417A-8EF4-147F8FB22AA6}" type="slidenum">
              <a:rPr lang="en-AU" altLang="en-US">
                <a:latin typeface="Arial" pitchFamily="34" charset="0"/>
                <a:ea typeface="MS PGothic" pitchFamily="34" charset="-128"/>
              </a:rPr>
              <a:pPr fontAlgn="base">
                <a:spcBef>
                  <a:spcPct val="0"/>
                </a:spcBef>
                <a:spcAft>
                  <a:spcPct val="0"/>
                </a:spcAft>
              </a:pPr>
              <a:t>104</a:t>
            </a:fld>
            <a:endParaRPr lang="en-AU" altLang="en-US">
              <a:latin typeface="Arial" pitchFamily="34" charset="0"/>
              <a:ea typeface="MS PGothic" pitchFamily="34" charset="-128"/>
            </a:endParaRPr>
          </a:p>
        </p:txBody>
      </p:sp>
      <p:sp>
        <p:nvSpPr>
          <p:cNvPr id="1720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53AE06E-B15A-445B-9223-95D9D2E689C4}" type="slidenum">
              <a:rPr lang="en-AU" altLang="en-US">
                <a:latin typeface="Arial" pitchFamily="34" charset="0"/>
                <a:ea typeface="MS PGothic" pitchFamily="34" charset="-128"/>
              </a:rPr>
              <a:pPr fontAlgn="base">
                <a:spcBef>
                  <a:spcPct val="0"/>
                </a:spcBef>
                <a:spcAft>
                  <a:spcPct val="0"/>
                </a:spcAft>
              </a:pPr>
              <a:t>105</a:t>
            </a:fld>
            <a:endParaRPr lang="en-AU" altLang="en-US">
              <a:latin typeface="Arial" pitchFamily="34" charset="0"/>
              <a:ea typeface="MS PGothic" pitchFamily="34" charset="-128"/>
            </a:endParaRPr>
          </a:p>
        </p:txBody>
      </p:sp>
      <p:sp>
        <p:nvSpPr>
          <p:cNvPr id="1740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4AFB1C8-4C5C-497F-B5B2-0CB9B3138357}" type="slidenum">
              <a:rPr lang="en-AU" altLang="en-US">
                <a:latin typeface="Arial" pitchFamily="34" charset="0"/>
                <a:ea typeface="MS PGothic" pitchFamily="34" charset="-128"/>
              </a:rPr>
              <a:pPr fontAlgn="base">
                <a:spcBef>
                  <a:spcPct val="0"/>
                </a:spcBef>
                <a:spcAft>
                  <a:spcPct val="0"/>
                </a:spcAft>
              </a:pPr>
              <a:t>106</a:t>
            </a:fld>
            <a:endParaRPr lang="en-AU" altLang="en-US">
              <a:latin typeface="Arial" pitchFamily="34" charset="0"/>
              <a:ea typeface="MS PGothic" pitchFamily="34" charset="-128"/>
            </a:endParaRPr>
          </a:p>
        </p:txBody>
      </p:sp>
      <p:sp>
        <p:nvSpPr>
          <p:cNvPr id="1761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C285A4B-EF7B-48B4-BC7A-2CA669D3291D}" type="slidenum">
              <a:rPr lang="en-AU" altLang="en-US">
                <a:latin typeface="Arial" pitchFamily="34" charset="0"/>
                <a:ea typeface="MS PGothic" pitchFamily="34" charset="-128"/>
              </a:rPr>
              <a:pPr fontAlgn="base">
                <a:spcBef>
                  <a:spcPct val="0"/>
                </a:spcBef>
                <a:spcAft>
                  <a:spcPct val="0"/>
                </a:spcAft>
              </a:pPr>
              <a:t>107</a:t>
            </a:fld>
            <a:endParaRPr lang="en-AU" altLang="en-US">
              <a:latin typeface="Arial" pitchFamily="34" charset="0"/>
              <a:ea typeface="MS PGothic" pitchFamily="34" charset="-128"/>
            </a:endParaRPr>
          </a:p>
        </p:txBody>
      </p:sp>
      <p:sp>
        <p:nvSpPr>
          <p:cNvPr id="1781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1236623-45F9-4A70-93A1-554736C15096}" type="slidenum">
              <a:rPr lang="en-AU" altLang="en-US">
                <a:latin typeface="Arial" pitchFamily="34" charset="0"/>
                <a:ea typeface="MS PGothic" pitchFamily="34" charset="-128"/>
              </a:rPr>
              <a:pPr fontAlgn="base">
                <a:spcBef>
                  <a:spcPct val="0"/>
                </a:spcBef>
                <a:spcAft>
                  <a:spcPct val="0"/>
                </a:spcAft>
              </a:pPr>
              <a:t>108</a:t>
            </a:fld>
            <a:endParaRPr lang="en-AU" altLang="en-US">
              <a:latin typeface="Arial" pitchFamily="34" charset="0"/>
              <a:ea typeface="MS PGothic" pitchFamily="34" charset="-128"/>
            </a:endParaRPr>
          </a:p>
        </p:txBody>
      </p:sp>
      <p:sp>
        <p:nvSpPr>
          <p:cNvPr id="1802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10908B2-99C0-4351-B8ED-493A3CE7A42D}" type="slidenum">
              <a:rPr lang="en-AU" altLang="en-US">
                <a:latin typeface="Arial" pitchFamily="34" charset="0"/>
                <a:ea typeface="MS PGothic" pitchFamily="34" charset="-128"/>
              </a:rPr>
              <a:pPr fontAlgn="base">
                <a:spcBef>
                  <a:spcPct val="0"/>
                </a:spcBef>
                <a:spcAft>
                  <a:spcPct val="0"/>
                </a:spcAft>
              </a:pPr>
              <a:t>109</a:t>
            </a:fld>
            <a:endParaRPr lang="en-AU" altLang="en-US">
              <a:latin typeface="Arial" pitchFamily="34" charset="0"/>
              <a:ea typeface="MS PGothic" pitchFamily="34" charset="-128"/>
            </a:endParaRPr>
          </a:p>
        </p:txBody>
      </p:sp>
      <p:sp>
        <p:nvSpPr>
          <p:cNvPr id="1822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4727EF5-5BFF-4DA7-A55E-0A58B0BEA89D}" type="slidenum">
              <a:rPr lang="en-AU" altLang="en-US">
                <a:latin typeface="Arial" pitchFamily="34" charset="0"/>
                <a:ea typeface="MS PGothic" pitchFamily="34" charset="-128"/>
              </a:rPr>
              <a:pPr fontAlgn="base">
                <a:spcBef>
                  <a:spcPct val="0"/>
                </a:spcBef>
                <a:spcAft>
                  <a:spcPct val="0"/>
                </a:spcAft>
              </a:pPr>
              <a:t>110</a:t>
            </a:fld>
            <a:endParaRPr lang="en-AU" altLang="en-US">
              <a:latin typeface="Arial" pitchFamily="34" charset="0"/>
              <a:ea typeface="MS PGothic" pitchFamily="34" charset="-128"/>
            </a:endParaRPr>
          </a:p>
        </p:txBody>
      </p:sp>
      <p:sp>
        <p:nvSpPr>
          <p:cNvPr id="1843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44CB877-170E-4CF3-8FE2-CAD9A4342BBF}" type="slidenum">
              <a:rPr lang="en-AU" altLang="en-US">
                <a:latin typeface="Arial" pitchFamily="34" charset="0"/>
                <a:ea typeface="MS PGothic" pitchFamily="34" charset="-128"/>
              </a:rPr>
              <a:pPr fontAlgn="base">
                <a:spcBef>
                  <a:spcPct val="0"/>
                </a:spcBef>
                <a:spcAft>
                  <a:spcPct val="0"/>
                </a:spcAft>
              </a:pPr>
              <a:t>111</a:t>
            </a:fld>
            <a:endParaRPr lang="en-AU" altLang="en-US">
              <a:latin typeface="Arial" pitchFamily="34" charset="0"/>
              <a:ea typeface="MS PGothic" pitchFamily="34" charset="-128"/>
            </a:endParaRPr>
          </a:p>
        </p:txBody>
      </p:sp>
      <p:sp>
        <p:nvSpPr>
          <p:cNvPr id="1863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4977EEA-9E24-40BE-AFE0-D0BC5CE5AC30}" type="slidenum">
              <a:rPr lang="en-AU" altLang="en-US">
                <a:latin typeface="Arial" pitchFamily="34" charset="0"/>
                <a:ea typeface="MS PGothic" pitchFamily="34" charset="-128"/>
              </a:rPr>
              <a:pPr fontAlgn="base">
                <a:spcBef>
                  <a:spcPct val="0"/>
                </a:spcBef>
                <a:spcAft>
                  <a:spcPct val="0"/>
                </a:spcAft>
              </a:pPr>
              <a:t>112</a:t>
            </a:fld>
            <a:endParaRPr lang="en-AU" altLang="en-US">
              <a:latin typeface="Arial" pitchFamily="34" charset="0"/>
              <a:ea typeface="MS PGothic" pitchFamily="34" charset="-128"/>
            </a:endParaRPr>
          </a:p>
        </p:txBody>
      </p:sp>
      <p:sp>
        <p:nvSpPr>
          <p:cNvPr id="1884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E0B28F1-1B76-4080-B64B-AA15F944BFF6}" type="slidenum">
              <a:rPr lang="en-AU" altLang="en-US">
                <a:latin typeface="Arial" pitchFamily="34" charset="0"/>
                <a:ea typeface="MS PGothic" pitchFamily="34" charset="-128"/>
              </a:rPr>
              <a:pPr fontAlgn="base">
                <a:spcBef>
                  <a:spcPct val="0"/>
                </a:spcBef>
                <a:spcAft>
                  <a:spcPct val="0"/>
                </a:spcAft>
              </a:pPr>
              <a:t>113</a:t>
            </a:fld>
            <a:endParaRPr lang="en-AU" altLang="en-US">
              <a:latin typeface="Arial" pitchFamily="34" charset="0"/>
              <a:ea typeface="MS PGothic" pitchFamily="34" charset="-128"/>
            </a:endParaRPr>
          </a:p>
        </p:txBody>
      </p:sp>
      <p:sp>
        <p:nvSpPr>
          <p:cNvPr id="190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02D08F6-7BC2-4827-88F8-38F2F0ADA176}" type="slidenum">
              <a:rPr lang="en-AU" altLang="en-US">
                <a:latin typeface="Arial" pitchFamily="34" charset="0"/>
                <a:ea typeface="MS PGothic" pitchFamily="34" charset="-128"/>
              </a:rPr>
              <a:pPr fontAlgn="base">
                <a:spcBef>
                  <a:spcPct val="0"/>
                </a:spcBef>
                <a:spcAft>
                  <a:spcPct val="0"/>
                </a:spcAft>
              </a:pPr>
              <a:t>114</a:t>
            </a:fld>
            <a:endParaRPr lang="en-AU" altLang="en-US">
              <a:latin typeface="Arial" pitchFamily="34" charset="0"/>
              <a:ea typeface="MS PGothic" pitchFamily="34" charset="-128"/>
            </a:endParaRPr>
          </a:p>
        </p:txBody>
      </p:sp>
      <p:sp>
        <p:nvSpPr>
          <p:cNvPr id="192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683E8B-56B3-42A7-ABA6-E9C2CC1DA7AA}" type="slidenum">
              <a:rPr lang="en-AU" altLang="en-US">
                <a:latin typeface="Arial" pitchFamily="34" charset="0"/>
                <a:ea typeface="MS PGothic" pitchFamily="34" charset="-128"/>
              </a:rPr>
              <a:pPr fontAlgn="base">
                <a:spcBef>
                  <a:spcPct val="0"/>
                </a:spcBef>
                <a:spcAft>
                  <a:spcPct val="0"/>
                </a:spcAft>
              </a:pPr>
              <a:t>115</a:t>
            </a:fld>
            <a:endParaRPr lang="en-AU" altLang="en-US">
              <a:latin typeface="Arial" pitchFamily="34" charset="0"/>
              <a:ea typeface="MS PGothic" pitchFamily="34" charset="-128"/>
            </a:endParaRPr>
          </a:p>
        </p:txBody>
      </p:sp>
      <p:sp>
        <p:nvSpPr>
          <p:cNvPr id="194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11F6A55-D726-444C-9C10-190919F96FCD}" type="slidenum">
              <a:rPr lang="en-AU" altLang="en-US">
                <a:latin typeface="Arial" pitchFamily="34" charset="0"/>
                <a:ea typeface="MS PGothic" pitchFamily="34" charset="-128"/>
              </a:rPr>
              <a:pPr fontAlgn="base">
                <a:spcBef>
                  <a:spcPct val="0"/>
                </a:spcBef>
                <a:spcAft>
                  <a:spcPct val="0"/>
                </a:spcAft>
              </a:pPr>
              <a:t>116</a:t>
            </a:fld>
            <a:endParaRPr lang="en-AU" altLang="en-US">
              <a:latin typeface="Arial" pitchFamily="34" charset="0"/>
              <a:ea typeface="MS PGothic" pitchFamily="34" charset="-128"/>
            </a:endParaRPr>
          </a:p>
        </p:txBody>
      </p:sp>
      <p:sp>
        <p:nvSpPr>
          <p:cNvPr id="196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D620B21-025E-47E0-B60C-30FC667137DB}" type="slidenum">
              <a:rPr lang="en-AU" altLang="en-US">
                <a:latin typeface="Arial" pitchFamily="34" charset="0"/>
                <a:ea typeface="MS PGothic" pitchFamily="34" charset="-128"/>
              </a:rPr>
              <a:pPr fontAlgn="base">
                <a:spcBef>
                  <a:spcPct val="0"/>
                </a:spcBef>
                <a:spcAft>
                  <a:spcPct val="0"/>
                </a:spcAft>
              </a:pPr>
              <a:t>117</a:t>
            </a:fld>
            <a:endParaRPr lang="en-AU" altLang="en-US">
              <a:latin typeface="Arial" pitchFamily="34" charset="0"/>
              <a:ea typeface="MS PGothic" pitchFamily="34" charset="-128"/>
            </a:endParaRPr>
          </a:p>
        </p:txBody>
      </p:sp>
      <p:sp>
        <p:nvSpPr>
          <p:cNvPr id="1986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EE953B9-21F2-4A12-A595-2AED99AB1E29}" type="slidenum">
              <a:rPr lang="en-AU" altLang="en-US">
                <a:latin typeface="Arial" pitchFamily="34" charset="0"/>
                <a:ea typeface="MS PGothic" pitchFamily="34" charset="-128"/>
              </a:rPr>
              <a:pPr fontAlgn="base">
                <a:spcBef>
                  <a:spcPct val="0"/>
                </a:spcBef>
                <a:spcAft>
                  <a:spcPct val="0"/>
                </a:spcAft>
              </a:pPr>
              <a:t>118</a:t>
            </a:fld>
            <a:endParaRPr lang="en-AU" altLang="en-US">
              <a:latin typeface="Arial" pitchFamily="34" charset="0"/>
              <a:ea typeface="MS PGothic" pitchFamily="34" charset="-128"/>
            </a:endParaRPr>
          </a:p>
        </p:txBody>
      </p:sp>
      <p:sp>
        <p:nvSpPr>
          <p:cNvPr id="2007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EC9FE63-48B1-4F63-BB62-35E4FB4F39AD}" type="slidenum">
              <a:rPr lang="en-AU" altLang="en-US">
                <a:latin typeface="Arial" pitchFamily="34" charset="0"/>
                <a:ea typeface="MS PGothic" pitchFamily="34" charset="-128"/>
              </a:rPr>
              <a:pPr fontAlgn="base">
                <a:spcBef>
                  <a:spcPct val="0"/>
                </a:spcBef>
                <a:spcAft>
                  <a:spcPct val="0"/>
                </a:spcAft>
              </a:pPr>
              <a:t>119</a:t>
            </a:fld>
            <a:endParaRPr lang="en-AU" altLang="en-US">
              <a:latin typeface="Arial" pitchFamily="34" charset="0"/>
              <a:ea typeface="MS PGothic" pitchFamily="34" charset="-128"/>
            </a:endParaRPr>
          </a:p>
        </p:txBody>
      </p:sp>
      <p:sp>
        <p:nvSpPr>
          <p:cNvPr id="202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0463103-8E37-46EA-BA09-1BC0410FD71B}" type="slidenum">
              <a:rPr lang="en-AU" altLang="en-US">
                <a:latin typeface="Arial" pitchFamily="34" charset="0"/>
                <a:ea typeface="MS PGothic" pitchFamily="34" charset="-128"/>
              </a:rPr>
              <a:pPr fontAlgn="base">
                <a:spcBef>
                  <a:spcPct val="0"/>
                </a:spcBef>
                <a:spcAft>
                  <a:spcPct val="0"/>
                </a:spcAft>
              </a:pPr>
              <a:t>120</a:t>
            </a:fld>
            <a:endParaRPr lang="en-AU" altLang="en-US">
              <a:latin typeface="Arial" pitchFamily="34" charset="0"/>
              <a:ea typeface="MS PGothic" pitchFamily="34" charset="-128"/>
            </a:endParaRPr>
          </a:p>
        </p:txBody>
      </p:sp>
      <p:sp>
        <p:nvSpPr>
          <p:cNvPr id="204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97C37F-70C1-4975-A13B-8AE70D0075D1}" type="slidenum">
              <a:rPr lang="en-AU" altLang="en-US">
                <a:latin typeface="Arial" pitchFamily="34" charset="0"/>
                <a:ea typeface="MS PGothic" pitchFamily="34" charset="-128"/>
              </a:rPr>
              <a:pPr fontAlgn="base">
                <a:spcBef>
                  <a:spcPct val="0"/>
                </a:spcBef>
                <a:spcAft>
                  <a:spcPct val="0"/>
                </a:spcAft>
              </a:pPr>
              <a:t>121</a:t>
            </a:fld>
            <a:endParaRPr lang="en-AU" altLang="en-US">
              <a:latin typeface="Arial" pitchFamily="34" charset="0"/>
              <a:ea typeface="MS PGothic" pitchFamily="34" charset="-128"/>
            </a:endParaRPr>
          </a:p>
        </p:txBody>
      </p:sp>
      <p:sp>
        <p:nvSpPr>
          <p:cNvPr id="206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7101DA-98D5-4F71-B85B-9A0A533C76DA}" type="slidenum">
              <a:rPr lang="en-AU" altLang="en-US">
                <a:latin typeface="Arial" pitchFamily="34" charset="0"/>
                <a:ea typeface="MS PGothic" pitchFamily="34" charset="-128"/>
              </a:rPr>
              <a:pPr fontAlgn="base">
                <a:spcBef>
                  <a:spcPct val="0"/>
                </a:spcBef>
                <a:spcAft>
                  <a:spcPct val="0"/>
                </a:spcAft>
              </a:pPr>
              <a:t>122</a:t>
            </a:fld>
            <a:endParaRPr lang="en-AU" altLang="en-US">
              <a:latin typeface="Arial" pitchFamily="34" charset="0"/>
              <a:ea typeface="MS PGothic" pitchFamily="34" charset="-128"/>
            </a:endParaRPr>
          </a:p>
        </p:txBody>
      </p:sp>
      <p:sp>
        <p:nvSpPr>
          <p:cNvPr id="208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73DAFE2-5A0F-4866-A919-3C5AD9C619D2}" type="slidenum">
              <a:rPr lang="en-AU" altLang="en-US">
                <a:latin typeface="Arial" pitchFamily="34" charset="0"/>
                <a:ea typeface="MS PGothic" pitchFamily="34" charset="-128"/>
              </a:rPr>
              <a:pPr fontAlgn="base">
                <a:spcBef>
                  <a:spcPct val="0"/>
                </a:spcBef>
                <a:spcAft>
                  <a:spcPct val="0"/>
                </a:spcAft>
              </a:pPr>
              <a:t>123</a:t>
            </a:fld>
            <a:endParaRPr lang="en-AU" altLang="en-US">
              <a:latin typeface="Arial" pitchFamily="34" charset="0"/>
              <a:ea typeface="MS PGothic" pitchFamily="34" charset="-128"/>
            </a:endParaRPr>
          </a:p>
        </p:txBody>
      </p:sp>
      <p:sp>
        <p:nvSpPr>
          <p:cNvPr id="210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21C7056-E9DA-4300-A2DE-203A68D6E33F}" type="slidenum">
              <a:rPr lang="en-AU" altLang="en-US">
                <a:latin typeface="Arial" pitchFamily="34" charset="0"/>
                <a:ea typeface="MS PGothic" pitchFamily="34" charset="-128"/>
              </a:rPr>
              <a:pPr fontAlgn="base">
                <a:spcBef>
                  <a:spcPct val="0"/>
                </a:spcBef>
                <a:spcAft>
                  <a:spcPct val="0"/>
                </a:spcAft>
              </a:pPr>
              <a:t>124</a:t>
            </a:fld>
            <a:endParaRPr lang="en-AU" altLang="en-US">
              <a:latin typeface="Arial" pitchFamily="34" charset="0"/>
              <a:ea typeface="MS PGothic" pitchFamily="34" charset="-128"/>
            </a:endParaRPr>
          </a:p>
        </p:txBody>
      </p:sp>
      <p:sp>
        <p:nvSpPr>
          <p:cNvPr id="212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B41434-D72D-44EF-8874-53B28310EC56}" type="slidenum">
              <a:rPr lang="en-AU" altLang="en-US">
                <a:latin typeface="Arial" pitchFamily="34" charset="0"/>
                <a:ea typeface="MS PGothic" pitchFamily="34" charset="-128"/>
              </a:rPr>
              <a:pPr fontAlgn="base">
                <a:spcBef>
                  <a:spcPct val="0"/>
                </a:spcBef>
                <a:spcAft>
                  <a:spcPct val="0"/>
                </a:spcAft>
              </a:pPr>
              <a:t>125</a:t>
            </a:fld>
            <a:endParaRPr lang="en-AU" altLang="en-US">
              <a:latin typeface="Arial" pitchFamily="34" charset="0"/>
              <a:ea typeface="MS PGothic" pitchFamily="34" charset="-128"/>
            </a:endParaRPr>
          </a:p>
        </p:txBody>
      </p:sp>
      <p:sp>
        <p:nvSpPr>
          <p:cNvPr id="2150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47599E1-66D1-4B8B-B67C-55C97A592C7A}" type="slidenum">
              <a:rPr lang="en-AU" altLang="en-US">
                <a:latin typeface="Arial" pitchFamily="34" charset="0"/>
                <a:ea typeface="MS PGothic" pitchFamily="34" charset="-128"/>
              </a:rPr>
              <a:pPr fontAlgn="base">
                <a:spcBef>
                  <a:spcPct val="0"/>
                </a:spcBef>
                <a:spcAft>
                  <a:spcPct val="0"/>
                </a:spcAft>
              </a:pPr>
              <a:t>126</a:t>
            </a:fld>
            <a:endParaRPr lang="en-AU" altLang="en-US">
              <a:latin typeface="Arial" pitchFamily="34" charset="0"/>
              <a:ea typeface="MS PGothic" pitchFamily="34" charset="-128"/>
            </a:endParaRPr>
          </a:p>
        </p:txBody>
      </p:sp>
      <p:sp>
        <p:nvSpPr>
          <p:cNvPr id="217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EC22003-281E-450A-9283-BDE3403BC352}" type="slidenum">
              <a:rPr lang="en-AU" altLang="en-US">
                <a:latin typeface="Arial" pitchFamily="34" charset="0"/>
                <a:ea typeface="MS PGothic" pitchFamily="34" charset="-128"/>
              </a:rPr>
              <a:pPr fontAlgn="base">
                <a:spcBef>
                  <a:spcPct val="0"/>
                </a:spcBef>
                <a:spcAft>
                  <a:spcPct val="0"/>
                </a:spcAft>
              </a:pPr>
              <a:t>127</a:t>
            </a:fld>
            <a:endParaRPr lang="en-AU" altLang="en-US">
              <a:latin typeface="Arial" pitchFamily="34" charset="0"/>
              <a:ea typeface="MS PGothic" pitchFamily="34" charset="-128"/>
            </a:endParaRPr>
          </a:p>
        </p:txBody>
      </p:sp>
      <p:sp>
        <p:nvSpPr>
          <p:cNvPr id="2191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D0FA18D-569D-48EC-9BB9-C5941C2C48BE}" type="slidenum">
              <a:rPr lang="en-AU" altLang="en-US">
                <a:latin typeface="Arial" pitchFamily="34" charset="0"/>
                <a:ea typeface="MS PGothic" pitchFamily="34" charset="-128"/>
              </a:rPr>
              <a:pPr fontAlgn="base">
                <a:spcBef>
                  <a:spcPct val="0"/>
                </a:spcBef>
                <a:spcAft>
                  <a:spcPct val="0"/>
                </a:spcAft>
              </a:pPr>
              <a:t>128</a:t>
            </a:fld>
            <a:endParaRPr lang="en-AU" altLang="en-US">
              <a:latin typeface="Arial" pitchFamily="34" charset="0"/>
              <a:ea typeface="MS PGothic" pitchFamily="34" charset="-128"/>
            </a:endParaRPr>
          </a:p>
        </p:txBody>
      </p:sp>
      <p:sp>
        <p:nvSpPr>
          <p:cNvPr id="221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MS PGothic"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2400" b="0">
                <a:ln>
                  <a:noFill/>
                </a:ln>
                <a:solidFill>
                  <a:schemeClr val="tx1"/>
                </a:solidFill>
              </a:defRPr>
            </a:lvl1pPr>
            <a:lvl2pPr marL="735013" indent="-214313">
              <a:defRPr sz="2000" b="0">
                <a:ln>
                  <a:noFill/>
                </a:ln>
                <a:solidFill>
                  <a:schemeClr val="tx1"/>
                </a:solidFill>
              </a:defRPr>
            </a:lvl2pPr>
            <a:lvl3pPr marL="1023938" indent="-214313">
              <a:defRPr sz="2000" b="0">
                <a:ln>
                  <a:noFill/>
                </a:ln>
                <a:solidFill>
                  <a:schemeClr val="tx1"/>
                </a:solidFill>
              </a:defRPr>
            </a:lvl3pPr>
            <a:lvl4pPr marL="1198563" indent="-128588">
              <a:defRPr sz="1600" b="0">
                <a:ln>
                  <a:noFill/>
                </a:ln>
                <a:solidFill>
                  <a:schemeClr val="tx1"/>
                </a:solidFill>
              </a:defRPr>
            </a:lvl4pPr>
            <a:lvl5pPr>
              <a:defRPr sz="16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a:normAutofit/>
          </a:bodyPr>
          <a:lstStyle>
            <a:lvl1pPr>
              <a:defRPr sz="4800" b="1" cap="none" spc="0">
                <a:ln>
                  <a:noFill/>
                </a:ln>
                <a:solidFill>
                  <a:srgbClr val="00B0F0"/>
                </a:solidFill>
                <a:effectLst>
                  <a:outerShdw blurRad="38100" dist="38100" dir="2700000" algn="tl">
                    <a:srgbClr val="000000">
                      <a:alpha val="43137"/>
                    </a:srgbClr>
                  </a:outerShdw>
                </a:effectLst>
                <a:latin typeface="Berlin Sans FB" panose="020E0602020502020306"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5"/>
            <a:ext cx="10363200" cy="1143000"/>
          </a:xfrm>
        </p:spPr>
        <p:txBody>
          <a:bodyPr/>
          <a:lstStyle/>
          <a:p>
            <a:r>
              <a:rPr lang="en-US" smtClean="0"/>
              <a:t>Click to edit Master title style</a:t>
            </a:r>
            <a:endParaRPr lang="en-NZ"/>
          </a:p>
        </p:txBody>
      </p:sp>
      <p:sp>
        <p:nvSpPr>
          <p:cNvPr id="3" name="Text Placeholder 2"/>
          <p:cNvSpPr>
            <a:spLocks noGrp="1"/>
          </p:cNvSpPr>
          <p:nvPr>
            <p:ph type="body" sz="half" idx="1"/>
          </p:nvPr>
        </p:nvSpPr>
        <p:spPr>
          <a:xfrm>
            <a:off x="914400" y="19177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lipArt Placeholder 3"/>
          <p:cNvSpPr>
            <a:spLocks noGrp="1"/>
          </p:cNvSpPr>
          <p:nvPr>
            <p:ph type="clipArt" sz="half" idx="2"/>
          </p:nvPr>
        </p:nvSpPr>
        <p:spPr>
          <a:xfrm>
            <a:off x="6197600" y="1917700"/>
            <a:ext cx="5080000" cy="4114800"/>
          </a:xfrm>
        </p:spPr>
        <p:txBody>
          <a:bodyPr rtlCol="0">
            <a:normAutofit/>
          </a:bodyPr>
          <a:lstStyle/>
          <a:p>
            <a:pPr lvl="0"/>
            <a:endParaRPr lang="en-NZ" noProof="0" smtClean="0"/>
          </a:p>
        </p:txBody>
      </p:sp>
    </p:spTree>
    <p:extLst>
      <p:ext uri="{BB962C8B-B14F-4D97-AF65-F5344CB8AC3E}">
        <p14:creationId xmlns:p14="http://schemas.microsoft.com/office/powerpoint/2010/main" val="398101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1500"/>
                            </p:stCondLst>
                            <p:childTnLst>
                              <p:par>
                                <p:cTn id="9" presetID="18" presetClass="entr" presetSubtype="6" fill="hold" grpId="0" nodeType="afterEffect" nodePh="1">
                                  <p:stCondLst>
                                    <p:cond delay="100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showMasterPhAnim="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5"/>
            <a:ext cx="10363200" cy="1143000"/>
          </a:xfrm>
        </p:spPr>
        <p:txBody>
          <a:bodyPr/>
          <a:lstStyle/>
          <a:p>
            <a:r>
              <a:rPr lang="en-AU" smtClean="0"/>
              <a:t>Click to edit Master title style</a:t>
            </a:r>
            <a:endParaRPr lang="en-US"/>
          </a:p>
        </p:txBody>
      </p:sp>
      <p:sp>
        <p:nvSpPr>
          <p:cNvPr id="3" name="Table Placeholder 2"/>
          <p:cNvSpPr>
            <a:spLocks noGrp="1"/>
          </p:cNvSpPr>
          <p:nvPr>
            <p:ph type="tbl" idx="1"/>
          </p:nvPr>
        </p:nvSpPr>
        <p:spPr>
          <a:xfrm>
            <a:off x="914400" y="1917700"/>
            <a:ext cx="10363200" cy="4114800"/>
          </a:xfrm>
        </p:spPr>
        <p:txBody>
          <a:bodyPr rtlCol="0">
            <a:normAutofit/>
          </a:bodyPr>
          <a:lstStyle/>
          <a:p>
            <a:pPr lvl="0"/>
            <a:endParaRPr lang="en-US" noProof="0"/>
          </a:p>
        </p:txBody>
      </p:sp>
    </p:spTree>
    <p:extLst>
      <p:ext uri="{BB962C8B-B14F-4D97-AF65-F5344CB8AC3E}">
        <p14:creationId xmlns:p14="http://schemas.microsoft.com/office/powerpoint/2010/main" val="3131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9050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2667001"/>
            <a:ext cx="9905999" cy="3733799"/>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txStyles>
    <p:titleStyle>
      <a:lvl1pPr algn="l" defTabSz="342900" rtl="0" eaLnBrk="1" latinLnBrk="0" hangingPunct="1">
        <a:spcBef>
          <a:spcPct val="0"/>
        </a:spcBef>
        <a:buNone/>
        <a:defRPr sz="4000" b="1" kern="1200" cap="all">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100.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bechte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12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44.xml"/><Relationship Id="rId5" Type="http://schemas.openxmlformats.org/officeDocument/2006/relationships/slide" Target="slide140.xml"/><Relationship Id="rId4" Type="http://schemas.openxmlformats.org/officeDocument/2006/relationships/slide" Target="slide131.xml"/></Relationships>
</file>

<file path=ppt/slides/_rels/slide7.xml.rels><?xml version="1.0" encoding="UTF-8" standalone="yes"?>
<Relationships xmlns="http://schemas.openxmlformats.org/package/2006/relationships"><Relationship Id="rId3" Type="http://schemas.openxmlformats.org/officeDocument/2006/relationships/slide" Target="slide148.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 Target="slide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 Target="slide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 Target="slide6.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 Target="slide6.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14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 Target="slide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 Target="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98936" y="1250732"/>
            <a:ext cx="4558864" cy="137160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0"/>
          <p:cNvSpPr>
            <a:spLocks noGrp="1"/>
          </p:cNvSpPr>
          <p:nvPr>
            <p:ph type="ctrTitle"/>
          </p:nvPr>
        </p:nvSpPr>
        <p:spPr>
          <a:xfrm>
            <a:off x="919688" y="2895600"/>
            <a:ext cx="8676223" cy="1600200"/>
          </a:xfrm>
        </p:spPr>
        <p:txBody>
          <a:bodyPr anchor="t">
            <a:noAutofit/>
            <a:scene3d>
              <a:camera prst="orthographicFront"/>
              <a:lightRig rig="harsh" dir="t">
                <a:rot lat="0" lon="0" rev="3000000"/>
              </a:lightRig>
            </a:scene3d>
            <a:sp3d extrusionH="57150" prstMaterial="dkEdge">
              <a:bevelT w="63500" h="12700" prst="angle"/>
              <a:contourClr>
                <a:schemeClr val="bg1">
                  <a:lumMod val="65000"/>
                </a:schemeClr>
              </a:contourClr>
            </a:sp3d>
          </a:bodyPr>
          <a:lstStyle/>
          <a:p>
            <a:pPr algn="l"/>
            <a:r>
              <a:rPr lang="en-US" sz="9600" cap="none" smtClean="0">
                <a:ln/>
                <a:solidFill>
                  <a:srgbClr val="FFC000"/>
                </a:solidFill>
                <a:effectLst>
                  <a:outerShdw blurRad="203200" dist="114300" dir="2700000" algn="tl" rotWithShape="0">
                    <a:prstClr val="black">
                      <a:alpha val="85000"/>
                    </a:prstClr>
                  </a:outerShdw>
                </a:effectLst>
                <a:latin typeface="Gill Sans MT" pitchFamily="34" charset="0"/>
                <a:ea typeface="Hussar" pitchFamily="50" charset="0"/>
              </a:rPr>
              <a:t>Manajemen</a:t>
            </a:r>
            <a:br>
              <a:rPr lang="en-US" sz="9600" cap="none" smtClean="0">
                <a:ln/>
                <a:solidFill>
                  <a:srgbClr val="FFC000"/>
                </a:solidFill>
                <a:effectLst>
                  <a:outerShdw blurRad="203200" dist="114300" dir="2700000" algn="tl" rotWithShape="0">
                    <a:prstClr val="black">
                      <a:alpha val="85000"/>
                    </a:prstClr>
                  </a:outerShdw>
                </a:effectLst>
                <a:latin typeface="Gill Sans MT" pitchFamily="34" charset="0"/>
                <a:ea typeface="Hussar" pitchFamily="50" charset="0"/>
              </a:rPr>
            </a:br>
            <a:r>
              <a:rPr lang="en-US" sz="9600" cap="none" smtClean="0">
                <a:ln/>
                <a:solidFill>
                  <a:srgbClr val="FFC000"/>
                </a:solidFill>
                <a:effectLst>
                  <a:outerShdw blurRad="203200" dist="114300" dir="2700000" algn="tl" rotWithShape="0">
                    <a:prstClr val="black">
                      <a:alpha val="85000"/>
                    </a:prstClr>
                  </a:outerShdw>
                </a:effectLst>
                <a:latin typeface="Gill Sans MT" pitchFamily="34" charset="0"/>
                <a:ea typeface="Hussar" pitchFamily="50" charset="0"/>
              </a:rPr>
              <a:t>Proyek</a:t>
            </a:r>
            <a:endParaRPr lang="id-ID" sz="9600" b="1" cap="none" dirty="0">
              <a:ln/>
              <a:solidFill>
                <a:srgbClr val="FFC000"/>
              </a:solidFill>
              <a:effectLst>
                <a:outerShdw blurRad="203200" dist="114300" dir="2700000" algn="tl" rotWithShape="0">
                  <a:prstClr val="black">
                    <a:alpha val="85000"/>
                  </a:prstClr>
                </a:outerShdw>
              </a:effectLst>
              <a:latin typeface="Gill Sans MT" pitchFamily="34" charset="0"/>
              <a:ea typeface="Hussar" pitchFamily="50" charset="0"/>
            </a:endParaRPr>
          </a:p>
        </p:txBody>
      </p:sp>
      <p:sp>
        <p:nvSpPr>
          <p:cNvPr id="12" name="Subtitle 11"/>
          <p:cNvSpPr>
            <a:spLocks noGrp="1"/>
          </p:cNvSpPr>
          <p:nvPr>
            <p:ph type="subTitle" idx="1"/>
          </p:nvPr>
        </p:nvSpPr>
        <p:spPr>
          <a:xfrm>
            <a:off x="1066800" y="1447800"/>
            <a:ext cx="8676223" cy="121008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Bab </a:t>
            </a:r>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03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id-I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Down Arrow 2">
            <a:hlinkClick r:id="rId2" action="ppaction://hlinksldjump"/>
          </p:cNvPr>
          <p:cNvSpPr/>
          <p:nvPr/>
        </p:nvSpPr>
        <p:spPr>
          <a:xfrm>
            <a:off x="10439400" y="5181600"/>
            <a:ext cx="1066800" cy="914400"/>
          </a:xfrm>
          <a:prstGeom prst="downArrow">
            <a:avLst/>
          </a:prstGeom>
          <a:solidFill>
            <a:srgbClr val="94C3D8"/>
          </a:solidFill>
          <a:scene3d>
            <a:camera prst="orthographicFront">
              <a:rot lat="20248730" lon="19966407" rev="668913"/>
            </a:camera>
            <a:lightRig rig="threePt" dir="t"/>
          </a:scene3d>
          <a:sp3d extrusionH="241300">
            <a:bevelT w="171450" h="133350"/>
            <a:extrusionClr>
              <a:srgbClr val="94C3D8"/>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30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0" fill="hold"/>
                                        <p:tgtEl>
                                          <p:spTgt spid="11"/>
                                        </p:tgtEl>
                                        <p:attrNameLst>
                                          <p:attrName>ppt_w</p:attrName>
                                        </p:attrNameLst>
                                      </p:cBhvr>
                                      <p:tavLst>
                                        <p:tav tm="0">
                                          <p:val>
                                            <p:strVal val="(6*min(max(#ppt_w*#ppt_h,.3),1)-7.4)/-.7*#ppt_w"/>
                                          </p:val>
                                        </p:tav>
                                        <p:tav tm="100000">
                                          <p:val>
                                            <p:strVal val="#ppt_w"/>
                                          </p:val>
                                        </p:tav>
                                      </p:tavLst>
                                    </p:anim>
                                    <p:anim calcmode="lin" valueType="num">
                                      <p:cBhvr>
                                        <p:cTn id="8" dur="4000" fill="hold"/>
                                        <p:tgtEl>
                                          <p:spTgt spid="11"/>
                                        </p:tgtEl>
                                        <p:attrNameLst>
                                          <p:attrName>ppt_h</p:attrName>
                                        </p:attrNameLst>
                                      </p:cBhvr>
                                      <p:tavLst>
                                        <p:tav tm="0">
                                          <p:val>
                                            <p:strVal val="(6*min(max(#ppt_w*#ppt_h,.3),1)-7.4)/-.7*#ppt_h"/>
                                          </p:val>
                                        </p:tav>
                                        <p:tav tm="100000">
                                          <p:val>
                                            <p:strVal val="#ppt_h"/>
                                          </p:val>
                                        </p:tav>
                                      </p:tavLst>
                                    </p:anim>
                                    <p:anim calcmode="lin" valueType="num">
                                      <p:cBhvr>
                                        <p:cTn id="9" dur="4000" fill="hold"/>
                                        <p:tgtEl>
                                          <p:spTgt spid="11"/>
                                        </p:tgtEl>
                                        <p:attrNameLst>
                                          <p:attrName>ppt_x</p:attrName>
                                        </p:attrNameLst>
                                      </p:cBhvr>
                                      <p:tavLst>
                                        <p:tav tm="0">
                                          <p:val>
                                            <p:fltVal val="0.5"/>
                                          </p:val>
                                        </p:tav>
                                        <p:tav tm="100000">
                                          <p:val>
                                            <p:strVal val="#ppt_x"/>
                                          </p:val>
                                        </p:tav>
                                      </p:tavLst>
                                    </p:anim>
                                    <p:anim calcmode="lin" valueType="num">
                                      <p:cBhvr>
                                        <p:cTn id="10" dur="40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1291169" y="1550989"/>
            <a:ext cx="9630833" cy="4757737"/>
          </a:xfrm>
        </p:spPr>
        <p:txBody>
          <a:bodyPr>
            <a:normAutofit/>
          </a:bodyPr>
          <a:lstStyle/>
          <a:p>
            <a:pPr marL="1219170" indent="-1157788" defTabSz="1115456">
              <a:buSzPct val="99000"/>
              <a:buFont typeface="Wingdings" panose="05000000000000000000" pitchFamily="2" charset="2"/>
              <a:buChar char="v"/>
            </a:pPr>
            <a:r>
              <a:rPr lang="en-US" altLang="en-US" sz="4300">
                <a:solidFill>
                  <a:srgbClr val="00FF00"/>
                </a:solidFill>
                <a:effectLst>
                  <a:glow rad="38100">
                    <a:schemeClr val="bg1">
                      <a:lumMod val="50000"/>
                      <a:lumOff val="50000"/>
                      <a:alpha val="20000"/>
                    </a:schemeClr>
                  </a:glow>
                  <a:outerShdw blurRad="190500" dist="114300" dir="2700000" algn="tl" rotWithShape="0">
                    <a:prstClr val="black">
                      <a:alpha val="77000"/>
                    </a:prstClr>
                  </a:outerShdw>
                </a:effectLst>
                <a:latin typeface="Arial" pitchFamily="34" charset="0"/>
                <a:ea typeface="MS PGothic" pitchFamily="34" charset="-128"/>
                <a:cs typeface="Arial" pitchFamily="34" charset="0"/>
              </a:rPr>
              <a:t>Global Company Profile:  </a:t>
            </a:r>
            <a:r>
              <a:rPr lang="en-US" altLang="en-US" sz="4300">
                <a:solidFill>
                  <a:schemeClr val="accent1"/>
                </a:solidFill>
                <a:effectLst>
                  <a:glow rad="38100">
                    <a:schemeClr val="bg1">
                      <a:lumMod val="50000"/>
                      <a:lumOff val="50000"/>
                      <a:alpha val="20000"/>
                    </a:schemeClr>
                  </a:glow>
                  <a:outerShdw blurRad="190500" dist="114300" dir="2700000" algn="tl" rotWithShape="0">
                    <a:prstClr val="black">
                      <a:alpha val="77000"/>
                    </a:prstClr>
                  </a:outerShdw>
                </a:effectLst>
                <a:latin typeface="Arial" pitchFamily="34" charset="0"/>
                <a:ea typeface="MS PGothic" pitchFamily="34" charset="-128"/>
                <a:cs typeface="Arial" pitchFamily="34" charset="0"/>
              </a:rPr>
              <a:t/>
            </a:r>
            <a:br>
              <a:rPr lang="en-US" altLang="en-US" sz="4300">
                <a:solidFill>
                  <a:schemeClr val="accent1"/>
                </a:solidFill>
                <a:effectLst>
                  <a:glow rad="38100">
                    <a:schemeClr val="bg1">
                      <a:lumMod val="50000"/>
                      <a:lumOff val="50000"/>
                      <a:alpha val="20000"/>
                    </a:schemeClr>
                  </a:glow>
                  <a:outerShdw blurRad="190500" dist="114300" dir="2700000" algn="tl" rotWithShape="0">
                    <a:prstClr val="black">
                      <a:alpha val="77000"/>
                    </a:prstClr>
                  </a:outerShdw>
                </a:effectLst>
                <a:latin typeface="Arial" pitchFamily="34" charset="0"/>
                <a:ea typeface="MS PGothic" pitchFamily="34" charset="-128"/>
                <a:cs typeface="Arial" pitchFamily="34" charset="0"/>
              </a:rPr>
            </a:br>
            <a:r>
              <a:rPr lang="en-US" altLang="en-US" sz="5400" b="1">
                <a:solidFill>
                  <a:schemeClr val="tx2"/>
                </a:solidFill>
                <a:effectLst>
                  <a:outerShdw blurRad="190500" dist="114300" dir="2700000" algn="tl" rotWithShape="0">
                    <a:prstClr val="black">
                      <a:alpha val="77000"/>
                    </a:prstClr>
                  </a:outerShdw>
                </a:effectLst>
                <a:latin typeface="Arial" pitchFamily="34" charset="0"/>
                <a:ea typeface="MS PGothic" pitchFamily="34" charset="-128"/>
                <a:cs typeface="Arial" pitchFamily="34" charset="0"/>
              </a:rPr>
              <a:t>Bechtel Group</a:t>
            </a:r>
            <a:r>
              <a:rPr lang="en-US" altLang="en-US" sz="4300" b="1">
                <a:solidFill>
                  <a:schemeClr val="tx2"/>
                </a:solidFill>
                <a:effectLst>
                  <a:outerShdw blurRad="190500" dist="114300" dir="2700000" algn="tl" rotWithShape="0">
                    <a:prstClr val="black">
                      <a:alpha val="77000"/>
                    </a:prstClr>
                  </a:outerShdw>
                </a:effectLst>
                <a:latin typeface="Arial" pitchFamily="34" charset="0"/>
                <a:ea typeface="MS PGothic" pitchFamily="34" charset="-128"/>
                <a:cs typeface="Arial" pitchFamily="34" charset="0"/>
              </a:rPr>
              <a:t/>
            </a:r>
            <a:br>
              <a:rPr lang="en-US" altLang="en-US" sz="4300" b="1">
                <a:solidFill>
                  <a:schemeClr val="tx2"/>
                </a:solidFill>
                <a:effectLst>
                  <a:outerShdw blurRad="190500" dist="114300" dir="2700000" algn="tl" rotWithShape="0">
                    <a:prstClr val="black">
                      <a:alpha val="77000"/>
                    </a:prstClr>
                  </a:outerShdw>
                </a:effectLst>
                <a:latin typeface="Arial" pitchFamily="34" charset="0"/>
                <a:ea typeface="MS PGothic" pitchFamily="34" charset="-128"/>
                <a:cs typeface="Arial" pitchFamily="34" charset="0"/>
              </a:rPr>
            </a:br>
            <a:endParaRPr lang="en-US" altLang="en-US" sz="4300" b="1">
              <a:solidFill>
                <a:schemeClr val="tx2"/>
              </a:solidFill>
              <a:effectLst>
                <a:outerShdw blurRad="190500" dist="114300" dir="2700000" algn="tl" rotWithShape="0">
                  <a:prstClr val="black">
                    <a:alpha val="77000"/>
                  </a:prstClr>
                </a:outerShdw>
              </a:effectLst>
              <a:latin typeface="Arial" pitchFamily="34" charset="0"/>
              <a:ea typeface="MS PGothic" pitchFamily="34" charset="-128"/>
              <a:cs typeface="Arial" pitchFamily="34" charset="0"/>
            </a:endParaRPr>
          </a:p>
          <a:p>
            <a:pPr marL="1219170" indent="-1157788" defTabSz="1115456">
              <a:buSzPct val="99000"/>
              <a:buFont typeface="Wingdings" panose="05000000000000000000" pitchFamily="2" charset="2"/>
              <a:buChar char="v"/>
            </a:pPr>
            <a:r>
              <a:rPr lang="en-US" altLang="en-US" sz="4300" b="1">
                <a:solidFill>
                  <a:schemeClr val="tx2"/>
                </a:solidFill>
                <a:effectLst>
                  <a:outerShdw blurRad="190500" dist="114300" dir="2700000" algn="tl" rotWithShape="0">
                    <a:prstClr val="black">
                      <a:alpha val="77000"/>
                    </a:prstClr>
                  </a:outerShdw>
                </a:effectLst>
                <a:latin typeface="Arial" pitchFamily="34" charset="0"/>
                <a:ea typeface="MS PGothic" pitchFamily="34" charset="-128"/>
                <a:cs typeface="Arial" pitchFamily="34" charset="0"/>
              </a:rPr>
              <a:t>Visit: </a:t>
            </a:r>
            <a:r>
              <a:rPr lang="en-US" altLang="en-US" sz="4300" b="1">
                <a:solidFill>
                  <a:schemeClr val="tx2"/>
                </a:solidFill>
                <a:effectLst>
                  <a:outerShdw blurRad="190500" dist="114300" dir="2700000" algn="tl" rotWithShape="0">
                    <a:prstClr val="black">
                      <a:alpha val="77000"/>
                    </a:prstClr>
                  </a:outerShdw>
                </a:effectLst>
                <a:latin typeface="Arial" pitchFamily="34" charset="0"/>
                <a:ea typeface="MS PGothic" pitchFamily="34" charset="-128"/>
                <a:cs typeface="Arial" pitchFamily="34" charset="0"/>
                <a:hlinkClick r:id="rId3"/>
              </a:rPr>
              <a:t>http://www.bechtel.com</a:t>
            </a:r>
            <a:r>
              <a:rPr lang="en-US" altLang="en-US" sz="4300" b="1">
                <a:solidFill>
                  <a:schemeClr val="tx2"/>
                </a:solidFill>
                <a:effectLst>
                  <a:outerShdw blurRad="190500" dist="114300" dir="2700000" algn="tl" rotWithShape="0">
                    <a:prstClr val="black">
                      <a:alpha val="77000"/>
                    </a:prstClr>
                  </a:outerShdw>
                </a:effectLst>
                <a:latin typeface="Arial" pitchFamily="34" charset="0"/>
                <a:ea typeface="MS PGothic" pitchFamily="34" charset="-128"/>
                <a:cs typeface="Arial" pitchFamily="34" charset="0"/>
              </a:rPr>
              <a:t> </a:t>
            </a:r>
          </a:p>
          <a:p>
            <a:pPr marL="1219170" indent="-1157788" defTabSz="1115456">
              <a:buSzPct val="99000"/>
              <a:buFont typeface="Wingdings" panose="05000000000000000000" pitchFamily="2" charset="2"/>
              <a:buChar char="v"/>
            </a:pPr>
            <a:endParaRPr lang="en-US" altLang="en-US" sz="4300" b="1">
              <a:solidFill>
                <a:schemeClr val="tx2"/>
              </a:solidFill>
              <a:effectLst>
                <a:outerShdw blurRad="190500" dist="114300" dir="2700000" algn="tl" rotWithShape="0">
                  <a:prstClr val="black">
                    <a:alpha val="77000"/>
                  </a:prstClr>
                </a:outerShdw>
              </a:effectLst>
              <a:latin typeface="Arial" pitchFamily="34" charset="0"/>
              <a:ea typeface="MS PGothic" pitchFamily="34" charset="-128"/>
              <a:cs typeface="Arial" pitchFamily="34" charset="0"/>
            </a:endParaRPr>
          </a:p>
        </p:txBody>
      </p:sp>
      <p:sp>
        <p:nvSpPr>
          <p:cNvPr id="2" name="Rounded Rectangle 1"/>
          <p:cNvSpPr/>
          <p:nvPr/>
        </p:nvSpPr>
        <p:spPr>
          <a:xfrm>
            <a:off x="708455" y="329514"/>
            <a:ext cx="6079524" cy="1054444"/>
          </a:xfrm>
          <a:prstGeom prst="roundRect">
            <a:avLst>
              <a:gd name="adj" fmla="val 50000"/>
            </a:avLst>
          </a:prstGeom>
          <a:effectLst>
            <a:outerShdw blurRad="114300" dist="63500" dir="2700000" algn="tl" rotWithShape="0">
              <a:prstClr val="black">
                <a:alpha val="75000"/>
              </a:prstClr>
            </a:outerShdw>
          </a:effectLst>
          <a:scene3d>
            <a:camera prst="orthographicFront"/>
            <a:lightRig rig="threePt" dir="t"/>
          </a:scene3d>
          <a:sp3d>
            <a:bevelT w="247650" h="133350"/>
          </a:sp3d>
        </p:spPr>
        <p:style>
          <a:lnRef idx="2">
            <a:schemeClr val="accent4">
              <a:shade val="50000"/>
            </a:schemeClr>
          </a:lnRef>
          <a:fillRef idx="1">
            <a:schemeClr val="accent4"/>
          </a:fillRef>
          <a:effectRef idx="0">
            <a:schemeClr val="accent4"/>
          </a:effectRef>
          <a:fontRef idx="minor">
            <a:schemeClr val="lt1"/>
          </a:fontRef>
        </p:style>
        <p:txBody>
          <a:bodyPr lIns="121917" tIns="60958" rIns="121917" bIns="60958" rtlCol="0" anchor="ctr"/>
          <a:lstStyle/>
          <a:p>
            <a:pPr algn="ctr"/>
            <a:endParaRPr lang="en-US"/>
          </a:p>
        </p:txBody>
      </p:sp>
      <p:sp>
        <p:nvSpPr>
          <p:cNvPr id="6" name="Rectangle 2"/>
          <p:cNvSpPr>
            <a:spLocks noGrp="1" noChangeArrowheads="1"/>
          </p:cNvSpPr>
          <p:nvPr>
            <p:ph type="title"/>
          </p:nvPr>
        </p:nvSpPr>
        <p:spPr>
          <a:xfrm>
            <a:off x="903817" y="407989"/>
            <a:ext cx="10361083" cy="860425"/>
          </a:xfrm>
        </p:spPr>
        <p:txBody>
          <a:bodyPr>
            <a:normAutofit/>
          </a:bodyPr>
          <a:lstStyle/>
          <a:p>
            <a:r>
              <a:rPr lang="en-US" altLang="en-US" smtClean="0">
                <a:effectLst>
                  <a:outerShdw blurRad="50800" dist="38100" dir="2700000" algn="tl" rotWithShape="0">
                    <a:prstClr val="black">
                      <a:alpha val="40000"/>
                    </a:prstClr>
                  </a:outerShdw>
                </a:effectLst>
                <a:latin typeface="Arial" pitchFamily="34" charset="0"/>
                <a:ea typeface="MS PGothic" pitchFamily="34" charset="-128"/>
                <a:cs typeface="Arial" pitchFamily="34" charset="0"/>
              </a:rPr>
              <a:t>Outline</a:t>
            </a:r>
          </a:p>
        </p:txBody>
      </p:sp>
    </p:spTree>
    <p:extLst>
      <p:ext uri="{BB962C8B-B14F-4D97-AF65-F5344CB8AC3E}">
        <p14:creationId xmlns:p14="http://schemas.microsoft.com/office/powerpoint/2010/main" val="430653187"/>
      </p:ext>
    </p:extLst>
  </p:cSld>
  <p:clrMapOvr>
    <a:masterClrMapping/>
  </p:clrMapOvr>
  <mc:AlternateContent xmlns:mc="http://schemas.openxmlformats.org/markup-compatibility/2006" xmlns:p14="http://schemas.microsoft.com/office/powerpoint/2010/main">
    <mc:Choice Requires="p14">
      <p:transition spd="slow" p14:dur="15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2000"/>
                                        <p:tgtEl>
                                          <p:spTgt spid="17410"/>
                                        </p:tgtEl>
                                        <p:attrNameLst>
                                          <p:attrName>ppt_x</p:attrName>
                                        </p:attrNameLst>
                                      </p:cBhvr>
                                      <p:tavLst>
                                        <p:tav tm="0">
                                          <p:val>
                                            <p:strVal val="ppt_x"/>
                                          </p:val>
                                        </p:tav>
                                        <p:tav tm="100000">
                                          <p:val>
                                            <p:strVal val="ppt_x"/>
                                          </p:val>
                                        </p:tav>
                                      </p:tavLst>
                                    </p:anim>
                                    <p:anim calcmode="lin" valueType="num">
                                      <p:cBhvr additive="base">
                                        <p:cTn id="7" dur="2000"/>
                                        <p:tgtEl>
                                          <p:spTgt spid="17410"/>
                                        </p:tgtEl>
                                        <p:attrNameLst>
                                          <p:attrName>ppt_y</p:attrName>
                                        </p:attrNameLst>
                                      </p:cBhvr>
                                      <p:tavLst>
                                        <p:tav tm="0">
                                          <p:val>
                                            <p:strVal val="ppt_y"/>
                                          </p:val>
                                        </p:tav>
                                        <p:tav tm="100000">
                                          <p:val>
                                            <p:strVal val="0-ppt_h/2"/>
                                          </p:val>
                                        </p:tav>
                                      </p:tavLst>
                                    </p:anim>
                                    <p:set>
                                      <p:cBhvr>
                                        <p:cTn id="8" dur="1" fill="hold">
                                          <p:stCondLst>
                                            <p:cond delay="1999"/>
                                          </p:stCondLst>
                                        </p:cTn>
                                        <p:tgtEl>
                                          <p:spTgt spid="174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1250953" y="1635125"/>
            <a:ext cx="9298516" cy="4489451"/>
          </a:xfrm>
        </p:spPr>
        <p:txBody>
          <a:bodyPr>
            <a:normAutofit fontScale="92500" lnSpcReduction="10000"/>
          </a:bodyPr>
          <a:lstStyle/>
          <a:p>
            <a:pPr marL="609585" indent="-548204" defTabSz="1115456">
              <a:buSzPct val="99000"/>
              <a:buFont typeface="Wingdings" panose="05000000000000000000" pitchFamily="2" charset="2"/>
              <a:buChar char="v"/>
            </a:pPr>
            <a:r>
              <a:rPr lang="en-US" altLang="en-US" kern="800" spc="-50">
                <a:latin typeface="Arial" pitchFamily="34" charset="0"/>
                <a:ea typeface="MS PGothic" pitchFamily="34" charset="-128"/>
                <a:cs typeface="Arial" pitchFamily="34" charset="0"/>
              </a:rPr>
              <a:t>The Importance of Project Management</a:t>
            </a:r>
          </a:p>
          <a:p>
            <a:pPr marL="609585" indent="-548204" defTabSz="1115456">
              <a:buSzPct val="99000"/>
              <a:buFont typeface="Wingdings" panose="05000000000000000000" pitchFamily="2" charset="2"/>
              <a:buChar char="v"/>
            </a:pPr>
            <a:r>
              <a:rPr lang="en-US" altLang="en-US" kern="800" spc="-50">
                <a:latin typeface="Arial" pitchFamily="34" charset="0"/>
                <a:ea typeface="MS PGothic" pitchFamily="34" charset="-128"/>
                <a:cs typeface="Arial" pitchFamily="34" charset="0"/>
              </a:rPr>
              <a:t>Project Planning</a:t>
            </a:r>
          </a:p>
          <a:p>
            <a:pPr marL="609585" indent="-548204" defTabSz="1115456">
              <a:buSzPct val="99000"/>
              <a:buFont typeface="Wingdings" panose="05000000000000000000" pitchFamily="2" charset="2"/>
              <a:buChar char="v"/>
            </a:pPr>
            <a:r>
              <a:rPr lang="en-US" altLang="en-US" kern="800" spc="-50">
                <a:latin typeface="Arial" pitchFamily="34" charset="0"/>
                <a:ea typeface="MS PGothic" pitchFamily="34" charset="-128"/>
                <a:cs typeface="Arial" pitchFamily="34" charset="0"/>
              </a:rPr>
              <a:t>Project Scheduling</a:t>
            </a:r>
          </a:p>
          <a:p>
            <a:pPr marL="609585" indent="-548204" defTabSz="1115456">
              <a:buSzPct val="99000"/>
              <a:buFont typeface="Wingdings" panose="05000000000000000000" pitchFamily="2" charset="2"/>
              <a:buChar char="v"/>
            </a:pPr>
            <a:r>
              <a:rPr lang="en-US" altLang="en-US" kern="800" spc="-50">
                <a:latin typeface="Arial" pitchFamily="34" charset="0"/>
                <a:ea typeface="MS PGothic" pitchFamily="34" charset="-128"/>
                <a:cs typeface="Arial" pitchFamily="34" charset="0"/>
              </a:rPr>
              <a:t>Project Controlling</a:t>
            </a:r>
          </a:p>
          <a:p>
            <a:pPr marL="609585" indent="-548204">
              <a:buSzPct val="99000"/>
              <a:buFont typeface="Wingdings" panose="05000000000000000000" pitchFamily="2" charset="2"/>
              <a:buChar char="v"/>
            </a:pPr>
            <a:r>
              <a:rPr lang="en-US" altLang="en-US" kern="800" spc="-50" smtClean="0">
                <a:latin typeface="Arial" pitchFamily="34" charset="0"/>
                <a:ea typeface="MS PGothic" pitchFamily="34" charset="-128"/>
                <a:cs typeface="Arial" pitchFamily="34" charset="0"/>
              </a:rPr>
              <a:t>Project Management Techniques: PERT and CPM</a:t>
            </a:r>
          </a:p>
          <a:p>
            <a:pPr marL="609585" indent="-548204">
              <a:buSzPct val="99000"/>
              <a:buFont typeface="Wingdings" panose="05000000000000000000" pitchFamily="2" charset="2"/>
              <a:buChar char="v"/>
            </a:pPr>
            <a:r>
              <a:rPr lang="en-US" altLang="en-US" kern="800" spc="-50" smtClean="0">
                <a:latin typeface="Arial" pitchFamily="34" charset="0"/>
                <a:ea typeface="MS PGothic" pitchFamily="34" charset="-128"/>
                <a:cs typeface="Arial" pitchFamily="34" charset="0"/>
              </a:rPr>
              <a:t>Determining the Project Schedule</a:t>
            </a:r>
          </a:p>
          <a:p>
            <a:pPr marL="609585" indent="-548204">
              <a:buSzPct val="99000"/>
              <a:buFont typeface="Wingdings" panose="05000000000000000000" pitchFamily="2" charset="2"/>
              <a:buChar char="v"/>
            </a:pPr>
            <a:r>
              <a:rPr lang="en-US" altLang="en-US" kern="800" spc="-50" smtClean="0">
                <a:latin typeface="Arial" pitchFamily="34" charset="0"/>
                <a:ea typeface="MS PGothic" pitchFamily="34" charset="-128"/>
                <a:cs typeface="Arial" pitchFamily="34" charset="0"/>
              </a:rPr>
              <a:t>Variability in Activity Times</a:t>
            </a:r>
          </a:p>
          <a:p>
            <a:pPr marL="609585" indent="-548204">
              <a:buSzPct val="99000"/>
              <a:buFont typeface="Wingdings" panose="05000000000000000000" pitchFamily="2" charset="2"/>
              <a:buChar char="v"/>
            </a:pPr>
            <a:r>
              <a:rPr lang="en-US" altLang="en-US" kern="800" spc="-50" smtClean="0">
                <a:latin typeface="Arial" pitchFamily="34" charset="0"/>
                <a:ea typeface="MS PGothic" pitchFamily="34" charset="-128"/>
                <a:cs typeface="Arial" pitchFamily="34" charset="0"/>
              </a:rPr>
              <a:t>Cost-Time Trade-offs and Project Crashing</a:t>
            </a:r>
          </a:p>
          <a:p>
            <a:pPr marL="609585" indent="-548204" defTabSz="1115456">
              <a:buSzPct val="99000"/>
              <a:buFont typeface="Wingdings" panose="05000000000000000000" pitchFamily="2" charset="2"/>
              <a:buChar char="v"/>
            </a:pPr>
            <a:r>
              <a:rPr lang="en-US" altLang="en-US" kern="800" spc="-50">
                <a:latin typeface="Arial" pitchFamily="34" charset="0"/>
                <a:ea typeface="MS PGothic" pitchFamily="34" charset="-128"/>
                <a:cs typeface="Arial" pitchFamily="34" charset="0"/>
              </a:rPr>
              <a:t>A Critique of PERT and CPM</a:t>
            </a:r>
          </a:p>
          <a:p>
            <a:pPr marL="609585" indent="-548204" defTabSz="1115456">
              <a:buSzPct val="99000"/>
              <a:buFont typeface="Wingdings" panose="05000000000000000000" pitchFamily="2" charset="2"/>
              <a:buChar char="v"/>
            </a:pPr>
            <a:r>
              <a:rPr lang="en-US" altLang="en-US" kern="800" spc="-50">
                <a:latin typeface="Arial" pitchFamily="34" charset="0"/>
                <a:ea typeface="MS PGothic" pitchFamily="34" charset="-128"/>
                <a:cs typeface="Arial" pitchFamily="34" charset="0"/>
              </a:rPr>
              <a:t>Using Microsoft Project to Manage Projects</a:t>
            </a:r>
          </a:p>
          <a:p>
            <a:pPr>
              <a:buClr>
                <a:schemeClr val="tx1"/>
              </a:buClr>
              <a:buSzPct val="99000"/>
              <a:buFont typeface="Wingdings" panose="05000000000000000000" pitchFamily="2" charset="2"/>
              <a:buChar char="v"/>
            </a:pPr>
            <a:endParaRPr lang="en-US" altLang="en-US" kern="800" spc="-50" smtClean="0">
              <a:latin typeface="Arial" pitchFamily="34" charset="0"/>
              <a:ea typeface="MS PGothic" pitchFamily="34" charset="-128"/>
              <a:cs typeface="Arial" pitchFamily="34" charset="0"/>
            </a:endParaRPr>
          </a:p>
          <a:p>
            <a:pPr>
              <a:buClr>
                <a:schemeClr val="tx1"/>
              </a:buClr>
              <a:buSzPct val="99000"/>
              <a:buFont typeface="Wingdings" panose="05000000000000000000" pitchFamily="2" charset="2"/>
              <a:buChar char="v"/>
            </a:pPr>
            <a:endParaRPr lang="en-US" altLang="en-US" kern="800" spc="-50" smtClean="0">
              <a:latin typeface="Arial" pitchFamily="34" charset="0"/>
              <a:ea typeface="MS PGothic" pitchFamily="34" charset="-128"/>
              <a:cs typeface="Arial" pitchFamily="34" charset="0"/>
            </a:endParaRPr>
          </a:p>
        </p:txBody>
      </p:sp>
      <p:sp>
        <p:nvSpPr>
          <p:cNvPr id="4" name="Rounded Rectangle 3"/>
          <p:cNvSpPr/>
          <p:nvPr/>
        </p:nvSpPr>
        <p:spPr>
          <a:xfrm>
            <a:off x="708455" y="329514"/>
            <a:ext cx="6079524" cy="1054444"/>
          </a:xfrm>
          <a:prstGeom prst="roundRect">
            <a:avLst>
              <a:gd name="adj" fmla="val 50000"/>
            </a:avLst>
          </a:prstGeom>
          <a:effectLst>
            <a:outerShdw blurRad="114300" dist="63500" dir="2700000" algn="tl" rotWithShape="0">
              <a:prstClr val="black">
                <a:alpha val="75000"/>
              </a:prstClr>
            </a:outerShdw>
          </a:effectLst>
          <a:scene3d>
            <a:camera prst="orthographicFront"/>
            <a:lightRig rig="threePt" dir="t"/>
          </a:scene3d>
          <a:sp3d>
            <a:bevelT w="247650" h="133350"/>
          </a:sp3d>
        </p:spPr>
        <p:style>
          <a:lnRef idx="2">
            <a:schemeClr val="accent4">
              <a:shade val="50000"/>
            </a:schemeClr>
          </a:lnRef>
          <a:fillRef idx="1">
            <a:schemeClr val="accent4"/>
          </a:fillRef>
          <a:effectRef idx="0">
            <a:schemeClr val="accent4"/>
          </a:effectRef>
          <a:fontRef idx="minor">
            <a:schemeClr val="lt1"/>
          </a:fontRef>
        </p:style>
        <p:txBody>
          <a:bodyPr lIns="121917" tIns="60958" rIns="121917" bIns="60958" rtlCol="0" anchor="ctr"/>
          <a:lstStyle/>
          <a:p>
            <a:pPr algn="ctr"/>
            <a:endParaRPr lang="en-US"/>
          </a:p>
        </p:txBody>
      </p:sp>
      <p:sp>
        <p:nvSpPr>
          <p:cNvPr id="19457" name="Rectangle 2"/>
          <p:cNvSpPr>
            <a:spLocks noGrp="1" noChangeArrowheads="1"/>
          </p:cNvSpPr>
          <p:nvPr>
            <p:ph type="title"/>
          </p:nvPr>
        </p:nvSpPr>
        <p:spPr>
          <a:xfrm>
            <a:off x="903817" y="407989"/>
            <a:ext cx="10361083" cy="860425"/>
          </a:xfrm>
        </p:spPr>
        <p:txBody>
          <a:bodyPr>
            <a:normAutofit/>
          </a:bodyPr>
          <a:lstStyle/>
          <a:p>
            <a:r>
              <a:rPr lang="en-US" altLang="en-US" smtClean="0">
                <a:effectLst>
                  <a:outerShdw blurRad="50800" dist="38100" dir="2700000" algn="tl" rotWithShape="0">
                    <a:prstClr val="black">
                      <a:alpha val="40000"/>
                    </a:prstClr>
                  </a:outerShdw>
                </a:effectLst>
                <a:latin typeface="Arial" pitchFamily="34" charset="0"/>
                <a:ea typeface="MS PGothic" pitchFamily="34" charset="-128"/>
                <a:cs typeface="Arial" pitchFamily="34" charset="0"/>
              </a:rPr>
              <a:t>Outline</a:t>
            </a:r>
          </a:p>
        </p:txBody>
      </p:sp>
    </p:spTree>
    <p:extLst>
      <p:ext uri="{BB962C8B-B14F-4D97-AF65-F5344CB8AC3E}">
        <p14:creationId xmlns:p14="http://schemas.microsoft.com/office/powerpoint/2010/main" val="354221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1750" fill="hold"/>
                                        <p:tgtEl>
                                          <p:spTgt spid="19458"/>
                                        </p:tgtEl>
                                        <p:attrNameLst>
                                          <p:attrName>ppt_x</p:attrName>
                                        </p:attrNameLst>
                                      </p:cBhvr>
                                      <p:tavLst>
                                        <p:tav tm="0">
                                          <p:val>
                                            <p:strVal val="#ppt_x"/>
                                          </p:val>
                                        </p:tav>
                                        <p:tav tm="100000">
                                          <p:val>
                                            <p:strVal val="#ppt_x"/>
                                          </p:val>
                                        </p:tav>
                                      </p:tavLst>
                                    </p:anim>
                                    <p:anim calcmode="lin" valueType="num">
                                      <p:cBhvr additive="base">
                                        <p:cTn id="8" dur="1750" fill="hold"/>
                                        <p:tgtEl>
                                          <p:spTgt spid="194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60955" y="392847"/>
            <a:ext cx="6685915" cy="1054444"/>
          </a:xfrm>
          <a:prstGeom prst="roundRect">
            <a:avLst>
              <a:gd name="adj" fmla="val 50000"/>
            </a:avLst>
          </a:prstGeom>
          <a:solidFill>
            <a:schemeClr val="accent5">
              <a:lumMod val="75000"/>
            </a:schemeClr>
          </a:solidFill>
          <a:ln>
            <a:noFill/>
          </a:ln>
          <a:effectLst>
            <a:outerShdw blurRad="114300" dist="101600" dir="2700000" algn="tl" rotWithShape="0">
              <a:prstClr val="black">
                <a:alpha val="83000"/>
              </a:prstClr>
            </a:outerShdw>
          </a:effectLst>
          <a:scene3d>
            <a:camera prst="orthographicFront"/>
            <a:lightRig rig="contrasting" dir="t"/>
          </a:scene3d>
          <a:sp3d prstMaterial="dkEdge">
            <a:bevelT w="419100" h="419100"/>
          </a:sp3d>
        </p:spPr>
        <p:style>
          <a:lnRef idx="2">
            <a:schemeClr val="accent4">
              <a:shade val="50000"/>
            </a:schemeClr>
          </a:lnRef>
          <a:fillRef idx="1">
            <a:schemeClr val="accent4"/>
          </a:fillRef>
          <a:effectRef idx="0">
            <a:schemeClr val="accent4"/>
          </a:effectRef>
          <a:fontRef idx="minor">
            <a:schemeClr val="lt1"/>
          </a:fontRef>
        </p:style>
        <p:txBody>
          <a:bodyPr lIns="121917" tIns="60958" rIns="121917" bIns="60958" rtlCol="0" anchor="ctr"/>
          <a:lstStyle/>
          <a:p>
            <a:pPr algn="ctr"/>
            <a:endParaRPr lang="en-US"/>
          </a:p>
        </p:txBody>
      </p:sp>
      <p:sp>
        <p:nvSpPr>
          <p:cNvPr id="23554" name="Rectangle 2"/>
          <p:cNvSpPr>
            <a:spLocks noGrp="1" noChangeArrowheads="1"/>
          </p:cNvSpPr>
          <p:nvPr>
            <p:ph type="title"/>
          </p:nvPr>
        </p:nvSpPr>
        <p:spPr>
          <a:xfrm>
            <a:off x="914400" y="476252"/>
            <a:ext cx="10363200" cy="874713"/>
          </a:xfrm>
        </p:spPr>
        <p:txBody>
          <a:bodyPr>
            <a:normAutofit/>
          </a:bodyPr>
          <a:lstStyle/>
          <a:p>
            <a:r>
              <a:rPr lang="en-US" altLang="en-US" smtClean="0">
                <a:latin typeface="Arial" pitchFamily="34" charset="0"/>
                <a:ea typeface="MS PGothic" pitchFamily="34" charset="-128"/>
                <a:cs typeface="Arial" pitchFamily="34" charset="0"/>
              </a:rPr>
              <a:t>Learning Objectives</a:t>
            </a:r>
          </a:p>
        </p:txBody>
      </p:sp>
      <p:sp>
        <p:nvSpPr>
          <p:cNvPr id="23553" name="Content Placeholder 2"/>
          <p:cNvSpPr>
            <a:spLocks noGrp="1"/>
          </p:cNvSpPr>
          <p:nvPr>
            <p:ph idx="1"/>
          </p:nvPr>
        </p:nvSpPr>
        <p:spPr>
          <a:xfrm>
            <a:off x="863600" y="1562267"/>
            <a:ext cx="10972800" cy="1257300"/>
          </a:xfrm>
        </p:spPr>
        <p:txBody>
          <a:bodyPr>
            <a:noAutofit/>
          </a:bodyPr>
          <a:lstStyle/>
          <a:p>
            <a:pPr marL="0" indent="0">
              <a:buNone/>
            </a:pPr>
            <a:r>
              <a:rPr lang="en-US" altLang="en-US" sz="4300" b="1">
                <a:solidFill>
                  <a:srgbClr val="00FF00"/>
                </a:solidFill>
                <a:effectLst>
                  <a:outerShdw blurRad="63500" dist="63500" dir="2700000" algn="tl">
                    <a:srgbClr val="000000">
                      <a:alpha val="70000"/>
                    </a:srgbClr>
                  </a:outerShdw>
                </a:effectLst>
                <a:latin typeface="Arial" pitchFamily="34" charset="0"/>
                <a:ea typeface="MS PGothic" pitchFamily="34" charset="-128"/>
                <a:cs typeface="Arial" pitchFamily="34" charset="0"/>
              </a:rPr>
              <a:t>When you complete this chapter you should be able to: </a:t>
            </a:r>
            <a:endParaRPr lang="en-AU" altLang="en-US" sz="4300" b="1">
              <a:solidFill>
                <a:srgbClr val="00FF00"/>
              </a:solidFill>
              <a:effectLst>
                <a:outerShdw blurRad="63500" dist="63500" dir="2700000" algn="tl">
                  <a:srgbClr val="000000">
                    <a:alpha val="70000"/>
                  </a:srgbClr>
                </a:outerShdw>
              </a:effectLst>
              <a:latin typeface="Arial" pitchFamily="34" charset="0"/>
              <a:ea typeface="MS PGothic" pitchFamily="34" charset="-128"/>
              <a:cs typeface="Arial" pitchFamily="34" charset="0"/>
            </a:endParaRPr>
          </a:p>
        </p:txBody>
      </p:sp>
      <p:sp>
        <p:nvSpPr>
          <p:cNvPr id="2" name="TextBox 1"/>
          <p:cNvSpPr txBox="1">
            <a:spLocks noChangeArrowheads="1"/>
          </p:cNvSpPr>
          <p:nvPr/>
        </p:nvSpPr>
        <p:spPr bwMode="auto">
          <a:xfrm>
            <a:off x="1158370" y="3158922"/>
            <a:ext cx="9163049"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2"/>
              </a:buClr>
              <a:buFontTx/>
              <a:buAutoNum type="arabicPeriod"/>
            </a:pPr>
            <a:r>
              <a:rPr lang="en-US" altLang="en-US" sz="3200" b="1">
                <a:effectLst>
                  <a:outerShdw blurRad="38100" dist="38100" dir="2700000" algn="tl">
                    <a:srgbClr val="000000">
                      <a:alpha val="43137"/>
                    </a:srgbClr>
                  </a:outerShdw>
                </a:effectLst>
                <a:latin typeface="Gill Sans MT" panose="020B0502020104020203" pitchFamily="34" charset="0"/>
                <a:ea typeface="MS PGothic" pitchFamily="34" charset="-128"/>
              </a:rPr>
              <a:t>Use</a:t>
            </a:r>
            <a:r>
              <a:rPr lang="en-US" altLang="en-US" sz="3200">
                <a:effectLst>
                  <a:outerShdw blurRad="38100" dist="38100" dir="2700000" algn="tl">
                    <a:srgbClr val="000000">
                      <a:alpha val="43137"/>
                    </a:srgbClr>
                  </a:outerShdw>
                </a:effectLst>
                <a:latin typeface="Gill Sans MT" panose="020B0502020104020203" pitchFamily="34" charset="0"/>
                <a:ea typeface="MS PGothic" pitchFamily="34" charset="-128"/>
              </a:rPr>
              <a:t> a </a:t>
            </a:r>
            <a:r>
              <a:rPr lang="en-US" altLang="en-US" sz="3200" u="sng">
                <a:effectLst>
                  <a:outerShdw blurRad="38100" dist="38100" dir="2700000" algn="tl">
                    <a:srgbClr val="000000">
                      <a:alpha val="43137"/>
                    </a:srgbClr>
                  </a:outerShdw>
                </a:effectLst>
                <a:latin typeface="Gill Sans MT" panose="020B0502020104020203" pitchFamily="34" charset="0"/>
                <a:ea typeface="MS PGothic" pitchFamily="34" charset="-128"/>
              </a:rPr>
              <a:t>Gantt Chart </a:t>
            </a:r>
            <a:r>
              <a:rPr lang="en-US" altLang="en-US" sz="3200">
                <a:effectLst>
                  <a:outerShdw blurRad="38100" dist="38100" dir="2700000" algn="tl">
                    <a:srgbClr val="000000">
                      <a:alpha val="43137"/>
                    </a:srgbClr>
                  </a:outerShdw>
                </a:effectLst>
                <a:latin typeface="Gill Sans MT" panose="020B0502020104020203" pitchFamily="34" charset="0"/>
                <a:ea typeface="MS PGothic" pitchFamily="34" charset="-128"/>
              </a:rPr>
              <a:t>for scheduling</a:t>
            </a:r>
          </a:p>
          <a:p>
            <a:pPr>
              <a:lnSpc>
                <a:spcPct val="90000"/>
              </a:lnSpc>
              <a:spcAft>
                <a:spcPts val="1600"/>
              </a:spcAft>
              <a:buClr>
                <a:schemeClr val="tx2"/>
              </a:buClr>
              <a:buFontTx/>
              <a:buAutoNum type="arabicPeriod"/>
            </a:pPr>
            <a:r>
              <a:rPr lang="en-US" altLang="en-US" sz="3200" b="1">
                <a:effectLst>
                  <a:outerShdw blurRad="38100" dist="38100" dir="2700000" algn="tl">
                    <a:srgbClr val="000000">
                      <a:alpha val="43137"/>
                    </a:srgbClr>
                  </a:outerShdw>
                </a:effectLst>
                <a:latin typeface="Gill Sans MT" panose="020B0502020104020203" pitchFamily="34" charset="0"/>
                <a:ea typeface="MS PGothic" pitchFamily="34" charset="-128"/>
              </a:rPr>
              <a:t>Draw</a:t>
            </a:r>
            <a:r>
              <a:rPr lang="en-US" altLang="en-US" sz="3200">
                <a:effectLst>
                  <a:outerShdw blurRad="38100" dist="38100" dir="2700000" algn="tl">
                    <a:srgbClr val="000000">
                      <a:alpha val="43137"/>
                    </a:srgbClr>
                  </a:outerShdw>
                </a:effectLst>
                <a:latin typeface="Gill Sans MT" panose="020B0502020104020203" pitchFamily="34" charset="0"/>
                <a:ea typeface="MS PGothic" pitchFamily="34" charset="-128"/>
              </a:rPr>
              <a:t> AOA and AON networks</a:t>
            </a:r>
          </a:p>
          <a:p>
            <a:pPr>
              <a:lnSpc>
                <a:spcPct val="90000"/>
              </a:lnSpc>
              <a:spcAft>
                <a:spcPts val="1600"/>
              </a:spcAft>
              <a:buClr>
                <a:schemeClr val="tx2"/>
              </a:buClr>
              <a:buFontTx/>
              <a:buAutoNum type="arabicPeriod"/>
            </a:pPr>
            <a:r>
              <a:rPr lang="en-US" altLang="en-US" sz="3200" b="1">
                <a:effectLst>
                  <a:outerShdw blurRad="38100" dist="38100" dir="2700000" algn="tl">
                    <a:srgbClr val="000000">
                      <a:alpha val="43137"/>
                    </a:srgbClr>
                  </a:outerShdw>
                </a:effectLst>
                <a:latin typeface="Gill Sans MT" panose="020B0502020104020203" pitchFamily="34" charset="0"/>
                <a:ea typeface="MS PGothic" pitchFamily="34" charset="-128"/>
              </a:rPr>
              <a:t>Complete</a:t>
            </a:r>
            <a:r>
              <a:rPr lang="en-US" altLang="en-US" sz="3200">
                <a:effectLst>
                  <a:outerShdw blurRad="38100" dist="38100" dir="2700000" algn="tl">
                    <a:srgbClr val="000000">
                      <a:alpha val="43137"/>
                    </a:srgbClr>
                  </a:outerShdw>
                </a:effectLst>
                <a:latin typeface="Gill Sans MT" panose="020B0502020104020203" pitchFamily="34" charset="0"/>
                <a:ea typeface="MS PGothic" pitchFamily="34" charset="-128"/>
              </a:rPr>
              <a:t> forward and backward passes for a project</a:t>
            </a:r>
          </a:p>
          <a:p>
            <a:pPr>
              <a:lnSpc>
                <a:spcPct val="90000"/>
              </a:lnSpc>
              <a:spcAft>
                <a:spcPts val="1600"/>
              </a:spcAft>
              <a:buClr>
                <a:schemeClr val="tx2"/>
              </a:buClr>
              <a:buFontTx/>
              <a:buAutoNum type="arabicPeriod"/>
            </a:pPr>
            <a:r>
              <a:rPr lang="en-US" altLang="en-US" sz="3200" b="1">
                <a:effectLst>
                  <a:outerShdw blurRad="38100" dist="38100" dir="2700000" algn="tl">
                    <a:srgbClr val="000000">
                      <a:alpha val="43137"/>
                    </a:srgbClr>
                  </a:outerShdw>
                </a:effectLst>
                <a:latin typeface="Gill Sans MT" panose="020B0502020104020203" pitchFamily="34" charset="0"/>
                <a:ea typeface="MS PGothic" pitchFamily="34" charset="-128"/>
              </a:rPr>
              <a:t>Determine</a:t>
            </a:r>
            <a:r>
              <a:rPr lang="en-US" altLang="en-US" sz="3200">
                <a:effectLst>
                  <a:outerShdw blurRad="38100" dist="38100" dir="2700000" algn="tl">
                    <a:srgbClr val="000000">
                      <a:alpha val="43137"/>
                    </a:srgbClr>
                  </a:outerShdw>
                </a:effectLst>
                <a:latin typeface="Gill Sans MT" panose="020B0502020104020203" pitchFamily="34" charset="0"/>
                <a:ea typeface="MS PGothic" pitchFamily="34" charset="-128"/>
              </a:rPr>
              <a:t> a critical path</a:t>
            </a:r>
          </a:p>
        </p:txBody>
      </p:sp>
    </p:spTree>
    <p:extLst>
      <p:ext uri="{BB962C8B-B14F-4D97-AF65-F5344CB8AC3E}">
        <p14:creationId xmlns:p14="http://schemas.microsoft.com/office/powerpoint/2010/main" val="40770036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anim calcmode="lin" valueType="num">
                                      <p:cBhvr>
                                        <p:cTn id="8" dur="1250" fill="hold"/>
                                        <p:tgtEl>
                                          <p:spTgt spid="2"/>
                                        </p:tgtEl>
                                        <p:attrNameLst>
                                          <p:attrName>ppt_x</p:attrName>
                                        </p:attrNameLst>
                                      </p:cBhvr>
                                      <p:tavLst>
                                        <p:tav tm="0">
                                          <p:val>
                                            <p:strVal val="#ppt_x"/>
                                          </p:val>
                                        </p:tav>
                                        <p:tav tm="100000">
                                          <p:val>
                                            <p:strVal val="#ppt_x"/>
                                          </p:val>
                                        </p:tav>
                                      </p:tavLst>
                                    </p:anim>
                                    <p:anim calcmode="lin" valueType="num">
                                      <p:cBhvr>
                                        <p:cTn id="9" dur="125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0" nodeType="clickEffect">
                                  <p:stCondLst>
                                    <p:cond delay="0"/>
                                  </p:stCondLst>
                                  <p:childTnLst>
                                    <p:anim calcmode="lin" valueType="num">
                                      <p:cBhvr additive="base">
                                        <p:cTn id="13" dur="2250"/>
                                        <p:tgtEl>
                                          <p:spTgt spid="2"/>
                                        </p:tgtEl>
                                        <p:attrNameLst>
                                          <p:attrName>ppt_x</p:attrName>
                                        </p:attrNameLst>
                                      </p:cBhvr>
                                      <p:tavLst>
                                        <p:tav tm="0">
                                          <p:val>
                                            <p:strVal val="ppt_x"/>
                                          </p:val>
                                        </p:tav>
                                        <p:tav tm="100000">
                                          <p:val>
                                            <p:strVal val="ppt_x"/>
                                          </p:val>
                                        </p:tav>
                                      </p:tavLst>
                                    </p:anim>
                                    <p:anim calcmode="lin" valueType="num">
                                      <p:cBhvr additive="base">
                                        <p:cTn id="14" dur="2250"/>
                                        <p:tgtEl>
                                          <p:spTgt spid="2"/>
                                        </p:tgtEl>
                                        <p:attrNameLst>
                                          <p:attrName>ppt_y</p:attrName>
                                        </p:attrNameLst>
                                      </p:cBhvr>
                                      <p:tavLst>
                                        <p:tav tm="0">
                                          <p:val>
                                            <p:strVal val="ppt_y"/>
                                          </p:val>
                                        </p:tav>
                                        <p:tav tm="100000">
                                          <p:val>
                                            <p:strVal val="0-ppt_h/2"/>
                                          </p:val>
                                        </p:tav>
                                      </p:tavLst>
                                    </p:anim>
                                    <p:set>
                                      <p:cBhvr>
                                        <p:cTn id="15" dur="1" fill="hold">
                                          <p:stCondLst>
                                            <p:cond delay="224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60955" y="392847"/>
            <a:ext cx="6685915" cy="1054444"/>
          </a:xfrm>
          <a:prstGeom prst="roundRect">
            <a:avLst>
              <a:gd name="adj" fmla="val 50000"/>
            </a:avLst>
          </a:prstGeom>
          <a:solidFill>
            <a:schemeClr val="accent5">
              <a:lumMod val="75000"/>
            </a:schemeClr>
          </a:solidFill>
          <a:ln>
            <a:noFill/>
          </a:ln>
          <a:effectLst>
            <a:outerShdw blurRad="114300" dist="101600" dir="2700000" algn="tl" rotWithShape="0">
              <a:prstClr val="black">
                <a:alpha val="83000"/>
              </a:prstClr>
            </a:outerShdw>
          </a:effectLst>
          <a:scene3d>
            <a:camera prst="orthographicFront"/>
            <a:lightRig rig="contrasting" dir="t"/>
          </a:scene3d>
          <a:sp3d prstMaterial="dkEdge">
            <a:bevelT w="419100" h="419100"/>
          </a:sp3d>
        </p:spPr>
        <p:style>
          <a:lnRef idx="2">
            <a:schemeClr val="accent4">
              <a:shade val="50000"/>
            </a:schemeClr>
          </a:lnRef>
          <a:fillRef idx="1">
            <a:schemeClr val="accent4"/>
          </a:fillRef>
          <a:effectRef idx="0">
            <a:schemeClr val="accent4"/>
          </a:effectRef>
          <a:fontRef idx="minor">
            <a:schemeClr val="lt1"/>
          </a:fontRef>
        </p:style>
        <p:txBody>
          <a:bodyPr lIns="121917" tIns="60958" rIns="121917" bIns="60958" rtlCol="0" anchor="ctr"/>
          <a:lstStyle/>
          <a:p>
            <a:pPr algn="ctr"/>
            <a:endParaRPr lang="en-US"/>
          </a:p>
        </p:txBody>
      </p:sp>
      <p:sp>
        <p:nvSpPr>
          <p:cNvPr id="23554" name="Rectangle 2"/>
          <p:cNvSpPr>
            <a:spLocks noGrp="1" noChangeArrowheads="1"/>
          </p:cNvSpPr>
          <p:nvPr>
            <p:ph type="title"/>
          </p:nvPr>
        </p:nvSpPr>
        <p:spPr>
          <a:xfrm>
            <a:off x="914400" y="476252"/>
            <a:ext cx="10363200" cy="874713"/>
          </a:xfrm>
        </p:spPr>
        <p:txBody>
          <a:bodyPr>
            <a:normAutofit/>
          </a:bodyPr>
          <a:lstStyle/>
          <a:p>
            <a:r>
              <a:rPr lang="en-US" altLang="en-US" smtClean="0">
                <a:latin typeface="Arial" pitchFamily="34" charset="0"/>
                <a:ea typeface="MS PGothic" pitchFamily="34" charset="-128"/>
                <a:cs typeface="Arial" pitchFamily="34" charset="0"/>
              </a:rPr>
              <a:t>Learning Objectives</a:t>
            </a:r>
          </a:p>
        </p:txBody>
      </p:sp>
      <p:sp>
        <p:nvSpPr>
          <p:cNvPr id="23553" name="Content Placeholder 2"/>
          <p:cNvSpPr>
            <a:spLocks noGrp="1"/>
          </p:cNvSpPr>
          <p:nvPr>
            <p:ph idx="1"/>
          </p:nvPr>
        </p:nvSpPr>
        <p:spPr>
          <a:xfrm>
            <a:off x="863600" y="1562267"/>
            <a:ext cx="10972800" cy="1257300"/>
          </a:xfrm>
        </p:spPr>
        <p:txBody>
          <a:bodyPr>
            <a:noAutofit/>
          </a:bodyPr>
          <a:lstStyle/>
          <a:p>
            <a:pPr marL="0" indent="0">
              <a:buNone/>
            </a:pPr>
            <a:r>
              <a:rPr lang="en-US" altLang="en-US" sz="4300" b="1">
                <a:solidFill>
                  <a:srgbClr val="00FF00"/>
                </a:solidFill>
                <a:effectLst>
                  <a:outerShdw blurRad="63500" dist="63500" dir="2700000" algn="tl">
                    <a:srgbClr val="000000">
                      <a:alpha val="70000"/>
                    </a:srgbClr>
                  </a:outerShdw>
                </a:effectLst>
                <a:latin typeface="Arial" pitchFamily="34" charset="0"/>
                <a:ea typeface="MS PGothic" pitchFamily="34" charset="-128"/>
                <a:cs typeface="Arial" pitchFamily="34" charset="0"/>
              </a:rPr>
              <a:t>When you complete this chapter you should be able to: </a:t>
            </a:r>
            <a:endParaRPr lang="en-AU" altLang="en-US" sz="4300" b="1">
              <a:solidFill>
                <a:srgbClr val="00FF00"/>
              </a:solidFill>
              <a:effectLst>
                <a:outerShdw blurRad="63500" dist="63500" dir="2700000" algn="tl">
                  <a:srgbClr val="000000">
                    <a:alpha val="70000"/>
                  </a:srgbClr>
                </a:outerShdw>
              </a:effectLst>
              <a:latin typeface="Arial" pitchFamily="34" charset="0"/>
              <a:ea typeface="MS PGothic" pitchFamily="34" charset="-128"/>
              <a:cs typeface="Arial" pitchFamily="34" charset="0"/>
            </a:endParaRPr>
          </a:p>
        </p:txBody>
      </p:sp>
      <p:sp>
        <p:nvSpPr>
          <p:cNvPr id="2" name="TextBox 1"/>
          <p:cNvSpPr txBox="1">
            <a:spLocks noChangeArrowheads="1"/>
          </p:cNvSpPr>
          <p:nvPr/>
        </p:nvSpPr>
        <p:spPr bwMode="auto">
          <a:xfrm>
            <a:off x="1158370" y="3158922"/>
            <a:ext cx="916304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812780" indent="-812780">
              <a:buClr>
                <a:schemeClr val="tx2"/>
              </a:buClr>
              <a:buFontTx/>
              <a:buAutoNum type="arabicPeriod" startAt="5"/>
            </a:pPr>
            <a:r>
              <a:rPr lang="en-US" altLang="en-US" sz="3200" b="1">
                <a:latin typeface="Gill Sans MT" panose="020B0502020104020203" pitchFamily="34" charset="0"/>
                <a:ea typeface="MS PGothic" pitchFamily="34" charset="-128"/>
              </a:rPr>
              <a:t>Calculate</a:t>
            </a:r>
            <a:r>
              <a:rPr lang="en-US" altLang="en-US" sz="3200">
                <a:latin typeface="Gill Sans MT" panose="020B0502020104020203" pitchFamily="34" charset="0"/>
                <a:ea typeface="MS PGothic" pitchFamily="34" charset="-128"/>
              </a:rPr>
              <a:t> the variance of activity times</a:t>
            </a:r>
          </a:p>
          <a:p>
            <a:pPr marL="812780" indent="-812780">
              <a:buClr>
                <a:schemeClr val="tx2"/>
              </a:buClr>
              <a:buFontTx/>
              <a:buAutoNum type="arabicPeriod" startAt="5"/>
            </a:pPr>
            <a:r>
              <a:rPr lang="en-US" altLang="en-US" sz="3200" b="1">
                <a:latin typeface="Gill Sans MT" panose="020B0502020104020203" pitchFamily="34" charset="0"/>
                <a:ea typeface="MS PGothic" pitchFamily="34" charset="-128"/>
              </a:rPr>
              <a:t>Crash</a:t>
            </a:r>
            <a:r>
              <a:rPr lang="en-US" altLang="en-US" sz="3200">
                <a:latin typeface="Gill Sans MT" panose="020B0502020104020203" pitchFamily="34" charset="0"/>
                <a:ea typeface="MS PGothic" pitchFamily="34" charset="-128"/>
              </a:rPr>
              <a:t> a project</a:t>
            </a:r>
          </a:p>
        </p:txBody>
      </p:sp>
    </p:spTree>
    <p:extLst>
      <p:ext uri="{BB962C8B-B14F-4D97-AF65-F5344CB8AC3E}">
        <p14:creationId xmlns:p14="http://schemas.microsoft.com/office/powerpoint/2010/main" val="3147535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393372" y="498475"/>
            <a:ext cx="6127667" cy="1227405"/>
          </a:xfrm>
          <a:prstGeom prst="roundRect">
            <a:avLst>
              <a:gd name="adj" fmla="val 50000"/>
            </a:avLst>
          </a:prstGeom>
        </p:spPr>
        <p:style>
          <a:lnRef idx="2">
            <a:schemeClr val="accent4">
              <a:shade val="50000"/>
            </a:schemeClr>
          </a:lnRef>
          <a:fillRef idx="1">
            <a:schemeClr val="accent4"/>
          </a:fillRef>
          <a:effectRef idx="0">
            <a:schemeClr val="accent4"/>
          </a:effectRef>
          <a:fontRef idx="minor">
            <a:schemeClr val="lt1"/>
          </a:fontRef>
        </p:style>
        <p:txBody>
          <a:bodyPr lIns="121917" tIns="60958" rIns="121917" bIns="60958" rtlCol="0" anchor="ctr"/>
          <a:lstStyle/>
          <a:p>
            <a:pPr algn="ctr"/>
            <a:endParaRPr lang="en-US"/>
          </a:p>
        </p:txBody>
      </p:sp>
      <p:sp>
        <p:nvSpPr>
          <p:cNvPr id="27651" name="Rectangle 3"/>
          <p:cNvSpPr>
            <a:spLocks noGrp="1" noChangeArrowheads="1"/>
          </p:cNvSpPr>
          <p:nvPr>
            <p:ph type="title"/>
          </p:nvPr>
        </p:nvSpPr>
        <p:spPr>
          <a:xfrm>
            <a:off x="1894702" y="498475"/>
            <a:ext cx="9382897" cy="947739"/>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spcAft>
                <a:spcPct val="40000"/>
              </a:spcAft>
            </a:pPr>
            <a:r>
              <a:rPr lang="en-US" altLang="en-US" spc="67">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MS PGothic" pitchFamily="34" charset="-128"/>
                <a:cs typeface="Arial" pitchFamily="34" charset="0"/>
              </a:rPr>
              <a:t>Bechtel Projects</a:t>
            </a:r>
          </a:p>
        </p:txBody>
      </p:sp>
      <p:sp>
        <p:nvSpPr>
          <p:cNvPr id="27652" name="Rectangle 4"/>
          <p:cNvSpPr>
            <a:spLocks noGrp="1" noChangeArrowheads="1"/>
          </p:cNvSpPr>
          <p:nvPr>
            <p:ph idx="1"/>
          </p:nvPr>
        </p:nvSpPr>
        <p:spPr>
          <a:xfrm>
            <a:off x="914400" y="2276475"/>
            <a:ext cx="10363200" cy="4200525"/>
          </a:xfrm>
        </p:spPr>
        <p:txBody>
          <a:bodyPr>
            <a:normAutofit lnSpcReduction="10000"/>
          </a:bodyPr>
          <a:lstStyle/>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Constructing 30 high-security data centers worldwide for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hlinkClick r:id="rId3" action="ppaction://hlinksldjump"/>
              </a:rPr>
              <a:t>Equinix, Inc</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 ($1.2 billion)</a:t>
            </a:r>
          </a:p>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Building and running a rail line between London and the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hlinkClick r:id="rId4" action="ppaction://hlinksldjump"/>
              </a:rPr>
              <a:t>Channel Tunnel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($4.6 billion)</a:t>
            </a:r>
          </a:p>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Developing an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hlinkClick r:id="rId5" action="ppaction://hlinksldjump"/>
              </a:rPr>
              <a:t>OIL PIPELINE</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 from the Caspian Sea region to Russia ($850 million)</a:t>
            </a:r>
          </a:p>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Expanding the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hlinkClick r:id="rId6" action="ppaction://hlinksldjump"/>
              </a:rPr>
              <a:t>Dubai Airport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in the UAE ($600 million), and the Miami Airport in Florida ($2 billion)</a:t>
            </a:r>
          </a:p>
        </p:txBody>
      </p:sp>
    </p:spTree>
    <p:extLst>
      <p:ext uri="{BB962C8B-B14F-4D97-AF65-F5344CB8AC3E}">
        <p14:creationId xmlns:p14="http://schemas.microsoft.com/office/powerpoint/2010/main" val="70772359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7652"/>
                                        </p:tgtEl>
                                      </p:cBhvr>
                                    </p:animEffect>
                                    <p:anim calcmode="lin" valueType="num">
                                      <p:cBhvr>
                                        <p:cTn id="7" dur="1000"/>
                                        <p:tgtEl>
                                          <p:spTgt spid="27652"/>
                                        </p:tgtEl>
                                        <p:attrNameLst>
                                          <p:attrName>ppt_x</p:attrName>
                                        </p:attrNameLst>
                                      </p:cBhvr>
                                      <p:tavLst>
                                        <p:tav tm="0">
                                          <p:val>
                                            <p:strVal val="ppt_x"/>
                                          </p:val>
                                        </p:tav>
                                        <p:tav tm="100000">
                                          <p:val>
                                            <p:strVal val="ppt_x"/>
                                          </p:val>
                                        </p:tav>
                                      </p:tavLst>
                                    </p:anim>
                                    <p:anim calcmode="lin" valueType="num">
                                      <p:cBhvr>
                                        <p:cTn id="8" dur="1000"/>
                                        <p:tgtEl>
                                          <p:spTgt spid="27652"/>
                                        </p:tgtEl>
                                        <p:attrNameLst>
                                          <p:attrName>ppt_y</p:attrName>
                                        </p:attrNameLst>
                                      </p:cBhvr>
                                      <p:tavLst>
                                        <p:tav tm="0">
                                          <p:val>
                                            <p:strVal val="ppt_y"/>
                                          </p:val>
                                        </p:tav>
                                        <p:tav tm="100000">
                                          <p:val>
                                            <p:strVal val="ppt_y-.1"/>
                                          </p:val>
                                        </p:tav>
                                      </p:tavLst>
                                    </p:anim>
                                    <p:set>
                                      <p:cBhvr>
                                        <p:cTn id="9" dur="1" fill="hold">
                                          <p:stCondLst>
                                            <p:cond delay="999"/>
                                          </p:stCondLst>
                                        </p:cTn>
                                        <p:tgtEl>
                                          <p:spTgt spid="276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393372" y="498475"/>
            <a:ext cx="6127667" cy="1227405"/>
          </a:xfrm>
          <a:prstGeom prst="roundRect">
            <a:avLst>
              <a:gd name="adj" fmla="val 50000"/>
            </a:avLst>
          </a:prstGeom>
        </p:spPr>
        <p:style>
          <a:lnRef idx="2">
            <a:schemeClr val="accent4">
              <a:shade val="50000"/>
            </a:schemeClr>
          </a:lnRef>
          <a:fillRef idx="1">
            <a:schemeClr val="accent4"/>
          </a:fillRef>
          <a:effectRef idx="0">
            <a:schemeClr val="accent4"/>
          </a:effectRef>
          <a:fontRef idx="minor">
            <a:schemeClr val="lt1"/>
          </a:fontRef>
        </p:style>
        <p:txBody>
          <a:bodyPr lIns="121917" tIns="60958" rIns="121917" bIns="60958" rtlCol="0" anchor="ctr"/>
          <a:lstStyle/>
          <a:p>
            <a:pPr algn="ctr"/>
            <a:endParaRPr lang="en-US"/>
          </a:p>
        </p:txBody>
      </p:sp>
      <p:sp>
        <p:nvSpPr>
          <p:cNvPr id="27651" name="Rectangle 3"/>
          <p:cNvSpPr>
            <a:spLocks noGrp="1" noChangeArrowheads="1"/>
          </p:cNvSpPr>
          <p:nvPr>
            <p:ph type="title"/>
          </p:nvPr>
        </p:nvSpPr>
        <p:spPr>
          <a:xfrm>
            <a:off x="1894702" y="498475"/>
            <a:ext cx="9382897" cy="947739"/>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spcAft>
                <a:spcPct val="40000"/>
              </a:spcAft>
            </a:pPr>
            <a:r>
              <a:rPr lang="en-US" altLang="en-US" spc="67">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MS PGothic" pitchFamily="34" charset="-128"/>
                <a:cs typeface="Arial" pitchFamily="34" charset="0"/>
              </a:rPr>
              <a:t>Bechtel Projects</a:t>
            </a:r>
          </a:p>
        </p:txBody>
      </p:sp>
      <p:sp>
        <p:nvSpPr>
          <p:cNvPr id="27652" name="Rectangle 4"/>
          <p:cNvSpPr>
            <a:spLocks noGrp="1" noChangeArrowheads="1"/>
          </p:cNvSpPr>
          <p:nvPr>
            <p:ph idx="1"/>
          </p:nvPr>
        </p:nvSpPr>
        <p:spPr>
          <a:xfrm>
            <a:off x="914400" y="2276475"/>
            <a:ext cx="10363200" cy="4200525"/>
          </a:xfrm>
        </p:spPr>
        <p:txBody>
          <a:bodyPr>
            <a:normAutofit fontScale="92500" lnSpcReduction="20000"/>
          </a:bodyPr>
          <a:lstStyle/>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Building liquid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hlinkClick r:id="rId3" action="ppaction://hlinksldjump"/>
              </a:rPr>
              <a:t>natural gas plants </a:t>
            </a: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in Yemen ($2 billion) and in Trinidad, West Indies ($1 billion)</a:t>
            </a:r>
          </a:p>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Building a new subway for Athens, Greece ($2.6 billion)</a:t>
            </a:r>
          </a:p>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Constructing a natural gas pipeline in Thailand ($700 million)</a:t>
            </a:r>
          </a:p>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Building 30 plants for iMotors.com, a company that sells refurbished autos online ($300 million)</a:t>
            </a:r>
          </a:p>
          <a:p>
            <a:pPr defTabSz="1115456">
              <a:buSzPct val="60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Building a highway to link the north and south of Croatia ($303 million)</a:t>
            </a:r>
          </a:p>
        </p:txBody>
      </p:sp>
    </p:spTree>
    <p:extLst>
      <p:ext uri="{BB962C8B-B14F-4D97-AF65-F5344CB8AC3E}">
        <p14:creationId xmlns:p14="http://schemas.microsoft.com/office/powerpoint/2010/main" val="3699221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fade">
                                      <p:cBhvr>
                                        <p:cTn id="7" dur="1000"/>
                                        <p:tgtEl>
                                          <p:spTgt spid="27652"/>
                                        </p:tgtEl>
                                      </p:cBhvr>
                                    </p:animEffect>
                                    <p:anim calcmode="lin" valueType="num">
                                      <p:cBhvr>
                                        <p:cTn id="8" dur="1000" fill="hold"/>
                                        <p:tgtEl>
                                          <p:spTgt spid="27652"/>
                                        </p:tgtEl>
                                        <p:attrNameLst>
                                          <p:attrName>ppt_x</p:attrName>
                                        </p:attrNameLst>
                                      </p:cBhvr>
                                      <p:tavLst>
                                        <p:tav tm="0">
                                          <p:val>
                                            <p:strVal val="#ppt_x"/>
                                          </p:val>
                                        </p:tav>
                                        <p:tav tm="100000">
                                          <p:val>
                                            <p:strVal val="#ppt_x"/>
                                          </p:val>
                                        </p:tav>
                                      </p:tavLst>
                                    </p:anim>
                                    <p:anim calcmode="lin" valueType="num">
                                      <p:cBhvr>
                                        <p:cTn id="9" dur="1000" fill="hold"/>
                                        <p:tgtEl>
                                          <p:spTgt spid="276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54181" y="158337"/>
            <a:ext cx="7394369" cy="1819688"/>
          </a:xfrm>
          <a:prstGeom prst="roundRect">
            <a:avLst>
              <a:gd name="adj" fmla="val 50000"/>
            </a:avLst>
          </a:prstGeom>
          <a:solidFill>
            <a:schemeClr val="accent5">
              <a:lumMod val="75000"/>
            </a:schemeClr>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1745" name="Rectangle 2"/>
          <p:cNvSpPr>
            <a:spLocks noGrp="1" noChangeArrowheads="1"/>
          </p:cNvSpPr>
          <p:nvPr>
            <p:ph type="title"/>
          </p:nvPr>
        </p:nvSpPr>
        <p:spPr>
          <a:xfrm>
            <a:off x="903819" y="295276"/>
            <a:ext cx="10373783" cy="1457325"/>
          </a:xfrm>
        </p:spPr>
        <p:txBody>
          <a:bodyPr>
            <a:normAutofit/>
          </a:bodyPr>
          <a:lstStyle/>
          <a:p>
            <a:pPr>
              <a:lnSpc>
                <a:spcPct val="90000"/>
              </a:lnSpc>
            </a:pPr>
            <a:r>
              <a:rPr lang="en-US" altLang="en-US" smtClean="0">
                <a:latin typeface="Arial" pitchFamily="34" charset="0"/>
                <a:ea typeface="MS PGothic" pitchFamily="34" charset="-128"/>
                <a:cs typeface="Arial" pitchFamily="34" charset="0"/>
              </a:rPr>
              <a:t>Importance of</a:t>
            </a:r>
            <a:br>
              <a:rPr lang="en-US" altLang="en-US" smtClean="0">
                <a:latin typeface="Arial" pitchFamily="34" charset="0"/>
                <a:ea typeface="MS PGothic" pitchFamily="34" charset="-128"/>
                <a:cs typeface="Arial" pitchFamily="34" charset="0"/>
              </a:rPr>
            </a:br>
            <a:r>
              <a:rPr lang="en-US" altLang="en-US" smtClean="0">
                <a:latin typeface="Arial" pitchFamily="34" charset="0"/>
                <a:ea typeface="MS PGothic" pitchFamily="34" charset="-128"/>
                <a:cs typeface="Arial" pitchFamily="34" charset="0"/>
              </a:rPr>
              <a:t> Project Management</a:t>
            </a:r>
          </a:p>
        </p:txBody>
      </p:sp>
      <p:sp>
        <p:nvSpPr>
          <p:cNvPr id="31746" name="Rectangle 3"/>
          <p:cNvSpPr>
            <a:spLocks noGrp="1" noChangeArrowheads="1"/>
          </p:cNvSpPr>
          <p:nvPr>
            <p:ph idx="1"/>
          </p:nvPr>
        </p:nvSpPr>
        <p:spPr>
          <a:xfrm>
            <a:off x="914400" y="1978026"/>
            <a:ext cx="10363200" cy="4273551"/>
          </a:xfrm>
        </p:spPr>
        <p:txBody>
          <a:bodyPr>
            <a:normAutofit/>
          </a:bodyPr>
          <a:lstStyle/>
          <a:p>
            <a:pPr marL="592652" indent="-592652" defTabSz="1115456">
              <a:buSzPct val="60000"/>
              <a:buFont typeface="Wingdings" panose="05000000000000000000" pitchFamily="2" charset="2"/>
              <a:buChar char="v"/>
            </a:pPr>
            <a:r>
              <a:rPr lang="en-US" altLang="en-US" b="1"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Bechtel Project Management</a:t>
            </a:r>
          </a:p>
          <a:p>
            <a:pPr marL="1441415" lvl="1" indent="-60958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International workforce, construction professionals, cooks, medical personnel, security</a:t>
            </a:r>
          </a:p>
          <a:p>
            <a:pPr marL="1441415" lvl="1" indent="-60958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Strategic value of time-based competition</a:t>
            </a:r>
          </a:p>
          <a:p>
            <a:pPr marL="1441415" lvl="1" indent="-60958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Quality mandate for continual improvement</a:t>
            </a:r>
          </a:p>
        </p:txBody>
      </p:sp>
    </p:spTree>
    <p:extLst>
      <p:ext uri="{BB962C8B-B14F-4D97-AF65-F5344CB8AC3E}">
        <p14:creationId xmlns:p14="http://schemas.microsoft.com/office/powerpoint/2010/main" val="23117923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54181" y="158337"/>
            <a:ext cx="7394369" cy="1819688"/>
          </a:xfrm>
          <a:prstGeom prst="roundRect">
            <a:avLst>
              <a:gd name="adj" fmla="val 50000"/>
            </a:avLst>
          </a:prstGeom>
          <a:solidFill>
            <a:schemeClr val="accent5">
              <a:lumMod val="75000"/>
            </a:schemeClr>
          </a:solidFill>
          <a:ln>
            <a:noFill/>
          </a:ln>
          <a:effectLst>
            <a:outerShdw blurRad="330200" dist="228600" dir="8100000" algn="tr" rotWithShape="0">
              <a:prstClr val="black">
                <a:alpha val="76000"/>
              </a:prstClr>
            </a:outerShdw>
          </a:effectLst>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1745" name="Rectangle 2"/>
          <p:cNvSpPr>
            <a:spLocks noGrp="1" noChangeArrowheads="1"/>
          </p:cNvSpPr>
          <p:nvPr>
            <p:ph type="title"/>
          </p:nvPr>
        </p:nvSpPr>
        <p:spPr>
          <a:xfrm>
            <a:off x="903819" y="295276"/>
            <a:ext cx="10373783" cy="1457325"/>
          </a:xfrm>
        </p:spPr>
        <p:txBody>
          <a:bodyPr>
            <a:normAutofit/>
          </a:bodyPr>
          <a:lstStyle/>
          <a:p>
            <a:pPr>
              <a:lnSpc>
                <a:spcPct val="90000"/>
              </a:lnSpc>
            </a:pPr>
            <a:r>
              <a:rPr lang="en-US" altLang="en-US" smtClean="0">
                <a:effectLst>
                  <a:outerShdw blurRad="101600" dist="63500" dir="8100000" algn="tr" rotWithShape="0">
                    <a:prstClr val="black">
                      <a:alpha val="86000"/>
                    </a:prstClr>
                  </a:outerShdw>
                </a:effectLst>
                <a:latin typeface="Arial" pitchFamily="34" charset="0"/>
                <a:ea typeface="MS PGothic" pitchFamily="34" charset="-128"/>
                <a:cs typeface="Arial" pitchFamily="34" charset="0"/>
              </a:rPr>
              <a:t>Importance of</a:t>
            </a:r>
            <a:br>
              <a:rPr lang="en-US" altLang="en-US" smtClean="0">
                <a:effectLst>
                  <a:outerShdw blurRad="101600" dist="63500" dir="8100000" algn="tr" rotWithShape="0">
                    <a:prstClr val="black">
                      <a:alpha val="86000"/>
                    </a:prstClr>
                  </a:outerShdw>
                </a:effectLst>
                <a:latin typeface="Arial" pitchFamily="34" charset="0"/>
                <a:ea typeface="MS PGothic" pitchFamily="34" charset="-128"/>
                <a:cs typeface="Arial" pitchFamily="34" charset="0"/>
              </a:rPr>
            </a:br>
            <a:r>
              <a:rPr lang="en-US" altLang="en-US" smtClean="0">
                <a:effectLst>
                  <a:outerShdw blurRad="101600" dist="63500" dir="8100000" algn="tr" rotWithShape="0">
                    <a:prstClr val="black">
                      <a:alpha val="86000"/>
                    </a:prstClr>
                  </a:outerShdw>
                </a:effectLst>
                <a:latin typeface="Arial" pitchFamily="34" charset="0"/>
                <a:ea typeface="MS PGothic" pitchFamily="34" charset="-128"/>
                <a:cs typeface="Arial" pitchFamily="34" charset="0"/>
              </a:rPr>
              <a:t> Project Management</a:t>
            </a:r>
          </a:p>
        </p:txBody>
      </p:sp>
      <p:sp>
        <p:nvSpPr>
          <p:cNvPr id="31746" name="Rectangle 3"/>
          <p:cNvSpPr>
            <a:spLocks noGrp="1" noChangeArrowheads="1"/>
          </p:cNvSpPr>
          <p:nvPr>
            <p:ph idx="1"/>
          </p:nvPr>
        </p:nvSpPr>
        <p:spPr>
          <a:xfrm>
            <a:off x="914400" y="2419474"/>
            <a:ext cx="10363200" cy="4273551"/>
          </a:xfrm>
        </p:spPr>
        <p:txBody>
          <a:bodyPr>
            <a:normAutofit/>
          </a:bodyPr>
          <a:lstStyle/>
          <a:p>
            <a:pPr marL="670966" indent="-609585">
              <a:buFont typeface="+mj-lt"/>
              <a:buAutoNum type="arabicPeriod"/>
            </a:pPr>
            <a:r>
              <a:rPr lang="en-US"/>
              <a:t>Organizing Chaos</a:t>
            </a:r>
          </a:p>
          <a:p>
            <a:pPr marL="670966" indent="-609585">
              <a:buFont typeface="+mj-lt"/>
              <a:buAutoNum type="arabicPeriod"/>
            </a:pPr>
            <a:r>
              <a:rPr lang="en-US"/>
              <a:t>Managing Risk</a:t>
            </a:r>
          </a:p>
          <a:p>
            <a:pPr marL="670966" indent="-609585">
              <a:buFont typeface="+mj-lt"/>
              <a:buAutoNum type="arabicPeriod"/>
            </a:pPr>
            <a:r>
              <a:rPr lang="en-US"/>
              <a:t>Managing Quality</a:t>
            </a:r>
          </a:p>
          <a:p>
            <a:pPr marL="670966" indent="-609585">
              <a:buFont typeface="+mj-lt"/>
              <a:buAutoNum type="arabicPeriod"/>
            </a:pPr>
            <a:r>
              <a:rPr lang="en-US"/>
              <a:t>Managing Integration</a:t>
            </a:r>
          </a:p>
          <a:p>
            <a:pPr marL="670966" indent="-609585">
              <a:buFont typeface="+mj-lt"/>
              <a:buAutoNum type="arabicPeriod"/>
            </a:pPr>
            <a:r>
              <a:rPr lang="en-US"/>
              <a:t>Managing Change</a:t>
            </a:r>
          </a:p>
          <a:p>
            <a:pPr marL="670966" indent="-609585">
              <a:buFont typeface="+mj-lt"/>
              <a:buAutoNum type="arabicPeriod"/>
            </a:pPr>
            <a:r>
              <a:rPr lang="en-US"/>
              <a:t>Clearing Issues</a:t>
            </a:r>
          </a:p>
          <a:p>
            <a:pPr marL="670966" indent="-609585">
              <a:buFont typeface="+mj-lt"/>
              <a:buAutoNum type="arabicPeriod"/>
            </a:pPr>
            <a:r>
              <a:rPr lang="en-US"/>
              <a:t>Retaining and Using Knowledge</a:t>
            </a:r>
          </a:p>
          <a:p>
            <a:pPr marL="670966" indent="-609585">
              <a:buFont typeface="+mj-lt"/>
              <a:buAutoNum type="arabicPeriod"/>
            </a:pPr>
            <a:r>
              <a:rPr lang="en-US"/>
              <a:t>Learning From Failure</a:t>
            </a:r>
          </a:p>
        </p:txBody>
      </p:sp>
    </p:spTree>
    <p:extLst>
      <p:ext uri="{BB962C8B-B14F-4D97-AF65-F5344CB8AC3E}">
        <p14:creationId xmlns:p14="http://schemas.microsoft.com/office/powerpoint/2010/main" val="187476648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4180" y="158337"/>
            <a:ext cx="7726880" cy="1472540"/>
          </a:xfrm>
          <a:prstGeom prst="roundRect">
            <a:avLst>
              <a:gd name="adj" fmla="val 50000"/>
            </a:avLst>
          </a:prstGeom>
          <a:solidFill>
            <a:schemeClr val="accent5">
              <a:lumMod val="75000"/>
            </a:schemeClr>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3794" name="Rectangle 3"/>
          <p:cNvSpPr>
            <a:spLocks noGrp="1" noChangeArrowheads="1"/>
          </p:cNvSpPr>
          <p:nvPr>
            <p:ph type="title"/>
          </p:nvPr>
        </p:nvSpPr>
        <p:spPr>
          <a:xfrm>
            <a:off x="914400" y="434977"/>
            <a:ext cx="10363200" cy="874713"/>
          </a:xfrm>
        </p:spPr>
        <p:txBody>
          <a:bodyPr>
            <a:normAutofit/>
          </a:bodyPr>
          <a:lstStyle/>
          <a:p>
            <a:r>
              <a:rPr lang="en-US" altLang="en-US" smtClean="0">
                <a:solidFill>
                  <a:srgbClr val="7030A0"/>
                </a:solidFill>
                <a:latin typeface="Arial" pitchFamily="34" charset="0"/>
                <a:ea typeface="MS PGothic" pitchFamily="34" charset="-128"/>
                <a:cs typeface="Arial" pitchFamily="34" charset="0"/>
              </a:rPr>
              <a:t>Karakteristik Proyek</a:t>
            </a:r>
            <a:endParaRPr lang="en-US" altLang="en-US" smtClean="0">
              <a:solidFill>
                <a:srgbClr val="7030A0"/>
              </a:solidFill>
              <a:latin typeface="Arial" pitchFamily="34" charset="0"/>
              <a:ea typeface="MS PGothic" pitchFamily="34" charset="-128"/>
              <a:cs typeface="Arial" pitchFamily="34" charset="0"/>
            </a:endParaRPr>
          </a:p>
        </p:txBody>
      </p:sp>
      <p:sp>
        <p:nvSpPr>
          <p:cNvPr id="33793" name="Rectangle 2"/>
          <p:cNvSpPr>
            <a:spLocks noGrp="1" noChangeArrowheads="1"/>
          </p:cNvSpPr>
          <p:nvPr>
            <p:ph idx="1"/>
          </p:nvPr>
        </p:nvSpPr>
        <p:spPr>
          <a:xfrm>
            <a:off x="1202267" y="1925637"/>
            <a:ext cx="9789584" cy="3752851"/>
          </a:xfrm>
        </p:spPr>
        <p:txBody>
          <a:bodyPr lIns="120630" tIns="59257" rIns="120630" bIns="59257">
            <a:normAutofit/>
          </a:bodyPr>
          <a:lstStyle/>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Unit tunggal</a:t>
            </a:r>
            <a:endParaRPr lang="en-US" altLang="en-US" smtClean="0">
              <a:ea typeface="MS PGothic" pitchFamily="34" charset="-128"/>
              <a:cs typeface="Arial" pitchFamily="34" charset="0"/>
            </a:endParaRPr>
          </a:p>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Terdiri dari banyak kegiatan yang saling berhubungan</a:t>
            </a:r>
            <a:endParaRPr lang="en-US" altLang="en-US" smtClean="0">
              <a:ea typeface="MS PGothic" pitchFamily="34" charset="-128"/>
              <a:cs typeface="Arial" pitchFamily="34" charset="0"/>
            </a:endParaRPr>
          </a:p>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Sulit utk direncanakan dan mengendalikan persediaan</a:t>
            </a:r>
          </a:p>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Perlatannya bisa dipakai untuk berbagai tujuan</a:t>
            </a:r>
            <a:endParaRPr lang="en-US" altLang="en-US" smtClean="0">
              <a:ea typeface="MS PGothic" pitchFamily="34" charset="-128"/>
              <a:cs typeface="Arial" pitchFamily="34" charset="0"/>
            </a:endParaRPr>
          </a:p>
          <a:p>
            <a:pPr marL="592652" indent="-592652">
              <a:buSzPct val="60000"/>
              <a:buFont typeface="Wingdings" panose="05000000000000000000" pitchFamily="2" charset="2"/>
              <a:buChar char="v"/>
            </a:pPr>
            <a:r>
              <a:rPr lang="en-US" altLang="en-US" smtClean="0">
                <a:ea typeface="MS PGothic" pitchFamily="34" charset="-128"/>
                <a:cs typeface="Arial" pitchFamily="34" charset="0"/>
              </a:rPr>
              <a:t>Memerlukan tenaga berketrampilan tinggi</a:t>
            </a:r>
            <a:endParaRPr lang="en-US" altLang="en-US" smtClean="0">
              <a:ea typeface="MS PGothic" pitchFamily="34" charset="-128"/>
              <a:cs typeface="Arial" pitchFamily="34" charset="0"/>
            </a:endParaRPr>
          </a:p>
        </p:txBody>
      </p:sp>
    </p:spTree>
    <p:extLst>
      <p:ext uri="{BB962C8B-B14F-4D97-AF65-F5344CB8AC3E}">
        <p14:creationId xmlns:p14="http://schemas.microsoft.com/office/powerpoint/2010/main" val="35356460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3793"/>
                                        </p:tgtEl>
                                      </p:cBhvr>
                                    </p:animEffect>
                                    <p:anim calcmode="lin" valueType="num">
                                      <p:cBhvr>
                                        <p:cTn id="7" dur="1000"/>
                                        <p:tgtEl>
                                          <p:spTgt spid="33793"/>
                                        </p:tgtEl>
                                        <p:attrNameLst>
                                          <p:attrName>ppt_x</p:attrName>
                                        </p:attrNameLst>
                                      </p:cBhvr>
                                      <p:tavLst>
                                        <p:tav tm="0">
                                          <p:val>
                                            <p:strVal val="ppt_x"/>
                                          </p:val>
                                        </p:tav>
                                        <p:tav tm="100000">
                                          <p:val>
                                            <p:strVal val="ppt_x"/>
                                          </p:val>
                                        </p:tav>
                                      </p:tavLst>
                                    </p:anim>
                                    <p:anim calcmode="lin" valueType="num">
                                      <p:cBhvr>
                                        <p:cTn id="8" dur="1000"/>
                                        <p:tgtEl>
                                          <p:spTgt spid="33793"/>
                                        </p:tgtEl>
                                        <p:attrNameLst>
                                          <p:attrName>ppt_y</p:attrName>
                                        </p:attrNameLst>
                                      </p:cBhvr>
                                      <p:tavLst>
                                        <p:tav tm="0">
                                          <p:val>
                                            <p:strVal val="ppt_y"/>
                                          </p:val>
                                        </p:tav>
                                        <p:tav tm="100000">
                                          <p:val>
                                            <p:strVal val="ppt_y-.1"/>
                                          </p:val>
                                        </p:tav>
                                      </p:tavLst>
                                    </p:anim>
                                    <p:set>
                                      <p:cBhvr>
                                        <p:cTn id="9" dur="1" fill="hold">
                                          <p:stCondLst>
                                            <p:cond delay="999"/>
                                          </p:stCondLst>
                                        </p:cTn>
                                        <p:tgtEl>
                                          <p:spTgt spid="337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4180" y="158337"/>
            <a:ext cx="7726880" cy="1472540"/>
          </a:xfrm>
          <a:prstGeom prst="roundRect">
            <a:avLst>
              <a:gd name="adj" fmla="val 50000"/>
            </a:avLst>
          </a:prstGeom>
          <a:solidFill>
            <a:schemeClr val="accent5">
              <a:lumMod val="75000"/>
            </a:schemeClr>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3794" name="Rectangle 3"/>
          <p:cNvSpPr>
            <a:spLocks noGrp="1" noChangeArrowheads="1"/>
          </p:cNvSpPr>
          <p:nvPr>
            <p:ph type="title"/>
          </p:nvPr>
        </p:nvSpPr>
        <p:spPr>
          <a:xfrm>
            <a:off x="914400" y="434977"/>
            <a:ext cx="10363200" cy="874713"/>
          </a:xfrm>
        </p:spPr>
        <p:txBody>
          <a:bodyPr>
            <a:normAutofit/>
          </a:bodyPr>
          <a:lstStyle/>
          <a:p>
            <a:r>
              <a:rPr lang="en-US" altLang="en-US" smtClean="0">
                <a:solidFill>
                  <a:srgbClr val="7030A0"/>
                </a:solidFill>
                <a:latin typeface="Arial" pitchFamily="34" charset="0"/>
                <a:ea typeface="MS PGothic" pitchFamily="34" charset="-128"/>
                <a:cs typeface="Arial" pitchFamily="34" charset="0"/>
              </a:rPr>
              <a:t>Project Characteristics</a:t>
            </a:r>
          </a:p>
        </p:txBody>
      </p:sp>
      <p:sp>
        <p:nvSpPr>
          <p:cNvPr id="33793" name="Rectangle 2"/>
          <p:cNvSpPr>
            <a:spLocks noGrp="1" noChangeArrowheads="1"/>
          </p:cNvSpPr>
          <p:nvPr>
            <p:ph idx="1"/>
          </p:nvPr>
        </p:nvSpPr>
        <p:spPr>
          <a:xfrm>
            <a:off x="1202267" y="1925637"/>
            <a:ext cx="9789584" cy="3752851"/>
          </a:xfrm>
        </p:spPr>
        <p:txBody>
          <a:bodyPr lIns="120630" tIns="59257" rIns="120630" bIns="59257">
            <a:normAutofit/>
          </a:bodyPr>
          <a:lstStyle/>
          <a:p>
            <a:r>
              <a:rPr lang="en-US" altLang="en-US" smtClean="0"/>
              <a:t>Waktu mulainya jelas</a:t>
            </a:r>
            <a:endParaRPr lang="en-US" altLang="en-US" u="sng"/>
          </a:p>
          <a:p>
            <a:r>
              <a:rPr lang="en-US" altLang="en-US" smtClean="0"/>
              <a:t>Waktu berkhirnya jelas</a:t>
            </a:r>
            <a:endParaRPr lang="en-US" altLang="en-US" u="sng"/>
          </a:p>
          <a:p>
            <a:r>
              <a:rPr lang="en-US" altLang="en-US" smtClean="0"/>
              <a:t>Memerlukan waktu panjang (dlm bulan atau tahun)</a:t>
            </a:r>
          </a:p>
          <a:p>
            <a:r>
              <a:rPr lang="en-US" altLang="en-US" smtClean="0"/>
              <a:t>Kualitas produk sangat rendah </a:t>
            </a:r>
            <a:endParaRPr lang="en-US" altLang="en-US"/>
          </a:p>
          <a:p>
            <a:r>
              <a:rPr lang="en-US" altLang="en-US" smtClean="0"/>
              <a:t>Variasi tugas sangat tinggi</a:t>
            </a:r>
            <a:endParaRPr lang="en-US" altLang="en-US"/>
          </a:p>
          <a:p>
            <a:r>
              <a:rPr lang="en-US" altLang="en-US" smtClean="0"/>
              <a:t>Berbagai tugas sering saling terkait kinerjanya</a:t>
            </a:r>
          </a:p>
        </p:txBody>
      </p:sp>
    </p:spTree>
    <p:extLst>
      <p:ext uri="{BB962C8B-B14F-4D97-AF65-F5344CB8AC3E}">
        <p14:creationId xmlns:p14="http://schemas.microsoft.com/office/powerpoint/2010/main" val="95029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3793"/>
                                        </p:tgtEl>
                                        <p:attrNameLst>
                                          <p:attrName>style.visibility</p:attrName>
                                        </p:attrNameLst>
                                      </p:cBhvr>
                                      <p:to>
                                        <p:strVal val="visible"/>
                                      </p:to>
                                    </p:set>
                                    <p:animEffect transition="in" filter="fade">
                                      <p:cBhvr>
                                        <p:cTn id="7" dur="1000"/>
                                        <p:tgtEl>
                                          <p:spTgt spid="33793"/>
                                        </p:tgtEl>
                                      </p:cBhvr>
                                    </p:animEffect>
                                    <p:anim calcmode="lin" valueType="num">
                                      <p:cBhvr>
                                        <p:cTn id="8" dur="1000" fill="hold"/>
                                        <p:tgtEl>
                                          <p:spTgt spid="33793"/>
                                        </p:tgtEl>
                                        <p:attrNameLst>
                                          <p:attrName>ppt_x</p:attrName>
                                        </p:attrNameLst>
                                      </p:cBhvr>
                                      <p:tavLst>
                                        <p:tav tm="0">
                                          <p:val>
                                            <p:strVal val="#ppt_x"/>
                                          </p:val>
                                        </p:tav>
                                        <p:tav tm="100000">
                                          <p:val>
                                            <p:strVal val="#ppt_x"/>
                                          </p:val>
                                        </p:tav>
                                      </p:tavLst>
                                    </p:anim>
                                    <p:anim calcmode="lin" valueType="num">
                                      <p:cBhvr>
                                        <p:cTn id="9" dur="1000" fill="hold"/>
                                        <p:tgtEl>
                                          <p:spTgt spid="3379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33793"/>
                                        </p:tgtEl>
                                      </p:cBhvr>
                                    </p:animEffect>
                                    <p:anim calcmode="lin" valueType="num">
                                      <p:cBhvr>
                                        <p:cTn id="14" dur="1000"/>
                                        <p:tgtEl>
                                          <p:spTgt spid="33793"/>
                                        </p:tgtEl>
                                        <p:attrNameLst>
                                          <p:attrName>ppt_x</p:attrName>
                                        </p:attrNameLst>
                                      </p:cBhvr>
                                      <p:tavLst>
                                        <p:tav tm="0">
                                          <p:val>
                                            <p:strVal val="ppt_x"/>
                                          </p:val>
                                        </p:tav>
                                        <p:tav tm="100000">
                                          <p:val>
                                            <p:strVal val="ppt_x"/>
                                          </p:val>
                                        </p:tav>
                                      </p:tavLst>
                                    </p:anim>
                                    <p:anim calcmode="lin" valueType="num">
                                      <p:cBhvr>
                                        <p:cTn id="15" dur="1000"/>
                                        <p:tgtEl>
                                          <p:spTgt spid="33793"/>
                                        </p:tgtEl>
                                        <p:attrNameLst>
                                          <p:attrName>ppt_y</p:attrName>
                                        </p:attrNameLst>
                                      </p:cBhvr>
                                      <p:tavLst>
                                        <p:tav tm="0">
                                          <p:val>
                                            <p:strVal val="ppt_y"/>
                                          </p:val>
                                        </p:tav>
                                        <p:tav tm="100000">
                                          <p:val>
                                            <p:strVal val="ppt_y-.1"/>
                                          </p:val>
                                        </p:tav>
                                      </p:tavLst>
                                    </p:anim>
                                    <p:set>
                                      <p:cBhvr>
                                        <p:cTn id="16" dur="1" fill="hold">
                                          <p:stCondLst>
                                            <p:cond delay="999"/>
                                          </p:stCondLst>
                                        </p:cTn>
                                        <p:tgtEl>
                                          <p:spTgt spid="337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P spid="3379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4180" y="158337"/>
            <a:ext cx="7726880" cy="1472540"/>
          </a:xfrm>
          <a:prstGeom prst="roundRect">
            <a:avLst>
              <a:gd name="adj" fmla="val 50000"/>
            </a:avLst>
          </a:prstGeom>
          <a:solidFill>
            <a:schemeClr val="accent5">
              <a:lumMod val="75000"/>
            </a:schemeClr>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3794" name="Rectangle 3"/>
          <p:cNvSpPr>
            <a:spLocks noGrp="1" noChangeArrowheads="1"/>
          </p:cNvSpPr>
          <p:nvPr>
            <p:ph type="title"/>
          </p:nvPr>
        </p:nvSpPr>
        <p:spPr>
          <a:xfrm>
            <a:off x="914400" y="434977"/>
            <a:ext cx="10363200" cy="874713"/>
          </a:xfrm>
        </p:spPr>
        <p:txBody>
          <a:bodyPr>
            <a:normAutofit/>
          </a:bodyPr>
          <a:lstStyle/>
          <a:p>
            <a:r>
              <a:rPr lang="en-US" altLang="en-US" smtClean="0">
                <a:solidFill>
                  <a:srgbClr val="7030A0"/>
                </a:solidFill>
                <a:latin typeface="Arial" pitchFamily="34" charset="0"/>
                <a:ea typeface="MS PGothic" pitchFamily="34" charset="-128"/>
                <a:cs typeface="Arial" pitchFamily="34" charset="0"/>
              </a:rPr>
              <a:t>Project Characteristics</a:t>
            </a:r>
          </a:p>
        </p:txBody>
      </p:sp>
      <p:sp>
        <p:nvSpPr>
          <p:cNvPr id="33793" name="Rectangle 2"/>
          <p:cNvSpPr>
            <a:spLocks noGrp="1" noChangeArrowheads="1"/>
          </p:cNvSpPr>
          <p:nvPr>
            <p:ph idx="1"/>
          </p:nvPr>
        </p:nvSpPr>
        <p:spPr>
          <a:xfrm>
            <a:off x="1202267" y="1925637"/>
            <a:ext cx="9789584" cy="3752851"/>
          </a:xfrm>
        </p:spPr>
        <p:txBody>
          <a:bodyPr lIns="120630" tIns="59257" rIns="120630" bIns="59257">
            <a:normAutofit/>
          </a:bodyPr>
          <a:lstStyle/>
          <a:p>
            <a:pPr>
              <a:lnSpc>
                <a:spcPct val="90000"/>
              </a:lnSpc>
            </a:pPr>
            <a:r>
              <a:rPr lang="en-GB" altLang="en-US" smtClean="0"/>
              <a:t>Organisasinya bersifat sementara</a:t>
            </a:r>
            <a:endParaRPr lang="en-GB" altLang="en-US"/>
          </a:p>
          <a:p>
            <a:pPr>
              <a:lnSpc>
                <a:spcPct val="90000"/>
              </a:lnSpc>
            </a:pPr>
            <a:r>
              <a:rPr lang="en-GB" altLang="en-US" smtClean="0"/>
              <a:t>Sering merupakan bagian dari proyek besar</a:t>
            </a:r>
          </a:p>
          <a:p>
            <a:pPr>
              <a:lnSpc>
                <a:spcPct val="90000"/>
              </a:lnSpc>
            </a:pPr>
            <a:r>
              <a:rPr lang="en-GB" altLang="en-US" smtClean="0"/>
              <a:t>Tujuan dan karakteristik produk bisa jadi didefinisikan dan dicapai secara progresif</a:t>
            </a:r>
          </a:p>
          <a:p>
            <a:pPr>
              <a:lnSpc>
                <a:spcPct val="90000"/>
              </a:lnSpc>
            </a:pPr>
            <a:r>
              <a:rPr lang="en-GB" altLang="en-US" smtClean="0"/>
              <a:t>Hasilnya bisa jadi merupakan hasil dari beberapa unit proyek</a:t>
            </a:r>
          </a:p>
          <a:p>
            <a:pPr>
              <a:lnSpc>
                <a:spcPct val="90000"/>
              </a:lnSpc>
            </a:pPr>
            <a:r>
              <a:rPr lang="en-GB" altLang="en-US" smtClean="0"/>
              <a:t>Saling keterkaitan antara kegiatan yang satu dan lainnya mungkin rumit</a:t>
            </a:r>
          </a:p>
        </p:txBody>
      </p:sp>
    </p:spTree>
    <p:extLst>
      <p:ext uri="{BB962C8B-B14F-4D97-AF65-F5344CB8AC3E}">
        <p14:creationId xmlns:p14="http://schemas.microsoft.com/office/powerpoint/2010/main" val="3921078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3793"/>
                                        </p:tgtEl>
                                        <p:attrNameLst>
                                          <p:attrName>style.visibility</p:attrName>
                                        </p:attrNameLst>
                                      </p:cBhvr>
                                      <p:to>
                                        <p:strVal val="visible"/>
                                      </p:to>
                                    </p:set>
                                    <p:animEffect transition="in" filter="fade">
                                      <p:cBhvr>
                                        <p:cTn id="7" dur="1000"/>
                                        <p:tgtEl>
                                          <p:spTgt spid="33793"/>
                                        </p:tgtEl>
                                      </p:cBhvr>
                                    </p:animEffect>
                                    <p:anim calcmode="lin" valueType="num">
                                      <p:cBhvr>
                                        <p:cTn id="8" dur="1000" fill="hold"/>
                                        <p:tgtEl>
                                          <p:spTgt spid="33793"/>
                                        </p:tgtEl>
                                        <p:attrNameLst>
                                          <p:attrName>ppt_x</p:attrName>
                                        </p:attrNameLst>
                                      </p:cBhvr>
                                      <p:tavLst>
                                        <p:tav tm="0">
                                          <p:val>
                                            <p:strVal val="#ppt_x"/>
                                          </p:val>
                                        </p:tav>
                                        <p:tav tm="100000">
                                          <p:val>
                                            <p:strVal val="#ppt_x"/>
                                          </p:val>
                                        </p:tav>
                                      </p:tavLst>
                                    </p:anim>
                                    <p:anim calcmode="lin" valueType="num">
                                      <p:cBhvr>
                                        <p:cTn id="9" dur="1000" fill="hold"/>
                                        <p:tgtEl>
                                          <p:spTgt spid="337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05070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82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0367270"/>
      </p:ext>
    </p:extLst>
  </p:cSld>
  <p:clrMapOvr>
    <a:masterClrMapping/>
  </p:clrMapOvr>
  <mc:AlternateContent xmlns:mc="http://schemas.openxmlformats.org/markup-compatibility/2006" xmlns:p14="http://schemas.microsoft.com/office/powerpoint/2010/main">
    <mc:Choice Requires="p14">
      <p:transition spd="slow" p14:dur="1750">
        <p:randomBar dir="vert"/>
      </p:transition>
    </mc:Choice>
    <mc:Fallback xmlns="">
      <p:transition spd="slow">
        <p:randomBar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rrowheads="1"/>
          </p:cNvPicPr>
          <p:nvPr/>
        </p:nvPicPr>
        <p:blipFill rotWithShape="1">
          <a:blip r:embed="rId3">
            <a:extLst>
              <a:ext uri="{28A0092B-C50C-407E-A947-70E740481C1C}">
                <a14:useLocalDpi xmlns:a14="http://schemas.microsoft.com/office/drawing/2010/main" val="0"/>
              </a:ext>
            </a:extLst>
          </a:blip>
          <a:srcRect l="32698" t="3675" r="1360" b="5371"/>
          <a:stretch/>
        </p:blipFill>
        <p:spPr bwMode="auto">
          <a:xfrm>
            <a:off x="6374672" y="252249"/>
            <a:ext cx="8046720" cy="624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981758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rrowheads="1"/>
          </p:cNvPicPr>
          <p:nvPr/>
        </p:nvPicPr>
        <p:blipFill rotWithShape="1">
          <a:blip r:embed="rId3">
            <a:extLst>
              <a:ext uri="{28A0092B-C50C-407E-A947-70E740481C1C}">
                <a14:useLocalDpi xmlns:a14="http://schemas.microsoft.com/office/drawing/2010/main" val="0"/>
              </a:ext>
            </a:extLst>
          </a:blip>
          <a:srcRect l="32698" t="3675" r="1360" b="5371"/>
          <a:stretch/>
        </p:blipFill>
        <p:spPr bwMode="auto">
          <a:xfrm>
            <a:off x="6374672" y="252249"/>
            <a:ext cx="8046720" cy="624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60911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1.66667E-6 8.15318E-7 L -0.17691 8.15318E-7 " pathEditMode="relative" rAng="0" ptsTypes="AA">
                                      <p:cBhvr>
                                        <p:cTn id="6" dur="2000" fill="hold"/>
                                        <p:tgtEl>
                                          <p:spTgt spid="2050"/>
                                        </p:tgtEl>
                                        <p:attrNameLst>
                                          <p:attrName>ppt_x</p:attrName>
                                          <p:attrName>ppt_y</p:attrName>
                                        </p:attrNameLst>
                                      </p:cBhvr>
                                      <p:rCtr x="-885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4751551"/>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21324"/>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8194" name="Picture 2" descr="http://www.bechtel.com/getmedia/eab7589c-687e-4567-86a4-3f4b27f1338a/152354-bechtel-gabon-construction-wire-2013?width=975&amp;height=650&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849" y="0"/>
            <a:ext cx="10287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453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0242" name="Picture 2" descr="http://www.bechtel.com/getmedia/629bae28-ef86-4003-ba9d-ee56a7de0856/148095-bechtel-ivanpah-solar-electric-2012?width=650&amp;height=975&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2654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1266" name="Picture 2" descr="http://www.bechtel.com/getmedia/83c64f00-6bcf-4bd7-8beb-bbb5db76b630/154485-bechtel-california-valley-solar-panel-project-arrays-2013?width=975&amp;height=650&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915" y="44670"/>
            <a:ext cx="10219996" cy="6813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5361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2290" name="Picture 2" descr="http://www.bechtel.com/getmedia/903a6bf1-2474-4b8d-bcd0-d7ac83733f5b/151894-Las-Bambas-peru-mining-metals-copper-2012-final?width=975&amp;height=650&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213" y="0"/>
            <a:ext cx="10287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76773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3314" name="Picture 2" descr="http://www.bechtel.com/getmedia/cc511158-2b0b-4d63-909b-a7831d238b1a/162035-bechtel-riyadh-metro-2014?width=975&amp;height=650&amp;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034" y="0"/>
            <a:ext cx="10323932" cy="688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2860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Project Definition</a:t>
            </a:r>
            <a:endParaRPr lang="en-US"/>
          </a:p>
        </p:txBody>
      </p:sp>
      <p:sp>
        <p:nvSpPr>
          <p:cNvPr id="3" name="Content Placeholder 2"/>
          <p:cNvSpPr>
            <a:spLocks noGrp="1"/>
          </p:cNvSpPr>
          <p:nvPr>
            <p:ph idx="1"/>
          </p:nvPr>
        </p:nvSpPr>
        <p:spPr/>
        <p:txBody>
          <a:bodyPr>
            <a:noAutofit/>
          </a:bodyPr>
          <a:lstStyle/>
          <a:p>
            <a:pPr algn="just"/>
            <a:r>
              <a:rPr lang="en-US" b="1" smtClean="0">
                <a:solidFill>
                  <a:srgbClr val="FFC000"/>
                </a:solidFill>
              </a:rPr>
              <a:t>Proyek </a:t>
            </a:r>
            <a:r>
              <a:rPr lang="en-US" smtClean="0">
                <a:ln>
                  <a:solidFill>
                    <a:schemeClr val="tx1"/>
                  </a:solidFill>
                </a:ln>
              </a:rPr>
              <a:t>dapat didefinisikan sebagai serangkain kegiatan yang saling terkait yang diatur untuk mencapai hasil utama tertentu.</a:t>
            </a:r>
          </a:p>
          <a:p>
            <a:r>
              <a:rPr lang="en-US" b="1" smtClean="0">
                <a:solidFill>
                  <a:srgbClr val="FFC000"/>
                </a:solidFill>
              </a:rPr>
              <a:t>Proyek</a:t>
            </a:r>
            <a:r>
              <a:rPr lang="en-US" b="1" smtClean="0"/>
              <a:t> </a:t>
            </a:r>
            <a:r>
              <a:rPr lang="en-US" smtClean="0"/>
              <a:t>adalah kegiatan atau upaya yang unik dan dioperasikan sekali saja</a:t>
            </a:r>
          </a:p>
          <a:p>
            <a:pPr algn="just"/>
            <a:r>
              <a:rPr lang="en-US" b="1">
                <a:solidFill>
                  <a:srgbClr val="FFC000"/>
                </a:solidFill>
                <a:effectLst>
                  <a:outerShdw blurRad="38100" dist="38100" dir="2700000" algn="tl">
                    <a:srgbClr val="000000">
                      <a:alpha val="43137"/>
                    </a:srgbClr>
                  </a:outerShdw>
                </a:effectLst>
              </a:rPr>
              <a:t>P</a:t>
            </a:r>
            <a:r>
              <a:rPr lang="en-US" b="1" smtClean="0">
                <a:solidFill>
                  <a:srgbClr val="FFC000"/>
                </a:solidFill>
                <a:effectLst>
                  <a:outerShdw blurRad="38100" dist="38100" dir="2700000" algn="tl">
                    <a:srgbClr val="000000">
                      <a:alpha val="43137"/>
                    </a:srgbClr>
                  </a:outerShdw>
                </a:effectLst>
              </a:rPr>
              <a:t>roject </a:t>
            </a:r>
            <a:r>
              <a:rPr lang="en-US" smtClean="0"/>
              <a:t>adalah entitas sementara yang dibuat untuk mencapai output tertentu (biasanya berujud) sesuai dengan batasan-batasan waktu, biaya dan kualitas yang ditentukan terlebih dahulu.</a:t>
            </a:r>
          </a:p>
          <a:p>
            <a:pPr algn="just"/>
            <a:r>
              <a:rPr lang="en-US" smtClean="0"/>
              <a:t> </a:t>
            </a:r>
            <a:endParaRPr lang="en-US" smtClean="0"/>
          </a:p>
        </p:txBody>
      </p:sp>
    </p:spTree>
    <p:extLst>
      <p:ext uri="{BB962C8B-B14F-4D97-AF65-F5344CB8AC3E}">
        <p14:creationId xmlns:p14="http://schemas.microsoft.com/office/powerpoint/2010/main" val="2527551199"/>
      </p:ext>
    </p:extLst>
  </p:cSld>
  <p:clrMapOvr>
    <a:masterClrMapping/>
  </p:clrMapOvr>
  <mc:AlternateContent xmlns:mc="http://schemas.openxmlformats.org/markup-compatibility/2006" xmlns:p14="http://schemas.microsoft.com/office/powerpoint/2010/main">
    <mc:Choice Requires="p14">
      <p:transition spd="slow" p14:dur="175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Activity Definition</a:t>
            </a:r>
            <a:endParaRPr lang="en-US"/>
          </a:p>
        </p:txBody>
      </p:sp>
      <p:sp>
        <p:nvSpPr>
          <p:cNvPr id="3" name="Content Placeholder 2"/>
          <p:cNvSpPr>
            <a:spLocks noGrp="1"/>
          </p:cNvSpPr>
          <p:nvPr>
            <p:ph idx="1"/>
          </p:nvPr>
        </p:nvSpPr>
        <p:spPr/>
        <p:txBody>
          <a:bodyPr>
            <a:noAutofit/>
          </a:bodyPr>
          <a:lstStyle/>
          <a:p>
            <a:r>
              <a:rPr lang="en-US" b="1" smtClean="0">
                <a:solidFill>
                  <a:srgbClr val="FFC000"/>
                </a:solidFill>
              </a:rPr>
              <a:t>Activity </a:t>
            </a:r>
            <a:r>
              <a:rPr lang="en-US" smtClean="0"/>
              <a:t>is an individual </a:t>
            </a:r>
            <a:r>
              <a:rPr lang="en-US"/>
              <a:t>job or work </a:t>
            </a:r>
            <a:r>
              <a:rPr lang="en-US" smtClean="0"/>
              <a:t>effort requiring </a:t>
            </a:r>
            <a:r>
              <a:rPr lang="en-US"/>
              <a:t>labor, resources and time</a:t>
            </a:r>
            <a:r>
              <a:rPr lang="en-US" smtClean="0"/>
              <a:t>, and </a:t>
            </a:r>
            <a:r>
              <a:rPr lang="en-US"/>
              <a:t>is subject to </a:t>
            </a:r>
            <a:r>
              <a:rPr lang="en-US" smtClean="0"/>
              <a:t>management control.</a:t>
            </a:r>
          </a:p>
        </p:txBody>
      </p:sp>
    </p:spTree>
    <p:extLst>
      <p:ext uri="{BB962C8B-B14F-4D97-AF65-F5344CB8AC3E}">
        <p14:creationId xmlns:p14="http://schemas.microsoft.com/office/powerpoint/2010/main" val="2753462122"/>
      </p:ext>
    </p:extLst>
  </p:cSld>
  <p:clrMapOvr>
    <a:masterClrMapping/>
  </p:clrMapOvr>
  <mc:AlternateContent xmlns:mc="http://schemas.openxmlformats.org/markup-compatibility/2006" xmlns:p14="http://schemas.microsoft.com/office/powerpoint/2010/main">
    <mc:Choice Requires="p14">
      <p:transition spd="slow" p14:dur="175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Program Definition</a:t>
            </a:r>
            <a:endParaRPr lang="en-US"/>
          </a:p>
        </p:txBody>
      </p:sp>
      <p:sp>
        <p:nvSpPr>
          <p:cNvPr id="3" name="Content Placeholder 2"/>
          <p:cNvSpPr>
            <a:spLocks noGrp="1"/>
          </p:cNvSpPr>
          <p:nvPr>
            <p:ph idx="1"/>
          </p:nvPr>
        </p:nvSpPr>
        <p:spPr/>
        <p:txBody>
          <a:bodyPr/>
          <a:lstStyle/>
          <a:p>
            <a:r>
              <a:rPr lang="en-US"/>
              <a:t>A </a:t>
            </a:r>
            <a:r>
              <a:rPr lang="en-US" b="1">
                <a:solidFill>
                  <a:srgbClr val="FFC000"/>
                </a:solidFill>
                <a:effectLst>
                  <a:outerShdw blurRad="38100" dist="38100" dir="2700000" algn="tl">
                    <a:srgbClr val="000000">
                      <a:alpha val="43137"/>
                    </a:srgbClr>
                  </a:outerShdw>
                </a:effectLst>
              </a:rPr>
              <a:t>program</a:t>
            </a:r>
            <a:r>
              <a:rPr lang="en-US"/>
              <a:t> is a portfolio comprised of multiple projects that are managed and coordinated as one unit with the objective of achieving (often intangible) outcomes and benefits for the organization. </a:t>
            </a:r>
          </a:p>
        </p:txBody>
      </p:sp>
    </p:spTree>
    <p:extLst>
      <p:ext uri="{BB962C8B-B14F-4D97-AF65-F5344CB8AC3E}">
        <p14:creationId xmlns:p14="http://schemas.microsoft.com/office/powerpoint/2010/main" val="2486470456"/>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2" name="Title 1"/>
          <p:cNvSpPr>
            <a:spLocks noGrp="1"/>
          </p:cNvSpPr>
          <p:nvPr>
            <p:ph type="title"/>
          </p:nvPr>
        </p:nvSpPr>
        <p:spPr/>
        <p:txBody>
          <a:bodyPr>
            <a:normAutofit/>
          </a:bodyPr>
          <a:lstStyle/>
          <a:p>
            <a:r>
              <a:rPr lang="en-US" sz="3700"/>
              <a:t>Different between Project and Program</a:t>
            </a:r>
          </a:p>
        </p:txBody>
      </p:sp>
      <p:graphicFrame>
        <p:nvGraphicFramePr>
          <p:cNvPr id="4" name="Table 3"/>
          <p:cNvGraphicFramePr>
            <a:graphicFrameLocks noGrp="1"/>
          </p:cNvGraphicFramePr>
          <p:nvPr>
            <p:extLst>
              <p:ext uri="{D42A27DB-BD31-4B8C-83A1-F6EECF244321}">
                <p14:modId xmlns:p14="http://schemas.microsoft.com/office/powerpoint/2010/main" val="3775932736"/>
              </p:ext>
            </p:extLst>
          </p:nvPr>
        </p:nvGraphicFramePr>
        <p:xfrm>
          <a:off x="735728" y="1907635"/>
          <a:ext cx="10741570" cy="16331720"/>
        </p:xfrm>
        <a:graphic>
          <a:graphicData uri="http://schemas.openxmlformats.org/drawingml/2006/table">
            <a:tbl>
              <a:tblPr/>
              <a:tblGrid>
                <a:gridCol w="2792805"/>
                <a:gridCol w="3544721"/>
                <a:gridCol w="4404044"/>
              </a:tblGrid>
              <a:tr h="364557">
                <a:tc>
                  <a:txBody>
                    <a:bodyPr/>
                    <a:lstStyle/>
                    <a:p>
                      <a:pPr algn="l"/>
                      <a:r>
                        <a:rPr lang="en-US" sz="2100">
                          <a:solidFill>
                            <a:schemeClr val="bg1"/>
                          </a:solidFill>
                          <a:effectLst/>
                        </a:rPr>
                        <a:t> </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Project</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Program</a:t>
                      </a:r>
                    </a:p>
                  </a:txBody>
                  <a:tcPr marL="30785" marR="30785" marT="12315" marB="12315">
                    <a:lnL w="9525" cap="flat" cmpd="sng" algn="ctr">
                      <a:solidFill>
                        <a:srgbClr val="F4F4F4"/>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E7E6E6"/>
                    </a:solidFill>
                  </a:tcPr>
                </a:tc>
              </a:tr>
              <a:tr h="2625589">
                <a:tc>
                  <a:txBody>
                    <a:bodyPr/>
                    <a:lstStyle/>
                    <a:p>
                      <a:pPr algn="l"/>
                      <a:r>
                        <a:rPr lang="en-US" sz="2100">
                          <a:solidFill>
                            <a:schemeClr val="bg1"/>
                          </a:solidFill>
                          <a:effectLst/>
                        </a:rPr>
                        <a:t>Objectives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Outputs – tangible; relatively easy to describe, define and measure; tending towards objective.</a:t>
                      </a: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c>
                  <a:txBody>
                    <a:bodyPr/>
                    <a:lstStyle/>
                    <a:p>
                      <a:r>
                        <a:rPr lang="en-US" sz="2100">
                          <a:solidFill>
                            <a:schemeClr val="bg1"/>
                          </a:solidFill>
                          <a:effectLst/>
                        </a:rPr>
                        <a:t>Outcomes – often  intangible; difficult to quantify; benefits often based on changes to organizational culture and behaviors; introducing new capabilities into the organization; tending towards subjective.</a:t>
                      </a: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r>
              <a:tr h="1650229">
                <a:tc>
                  <a:txBody>
                    <a:bodyPr/>
                    <a:lstStyle/>
                    <a:p>
                      <a:pPr algn="l"/>
                      <a:r>
                        <a:rPr lang="en-US" sz="2100">
                          <a:solidFill>
                            <a:schemeClr val="bg1"/>
                          </a:solidFill>
                          <a:effectLst/>
                        </a:rPr>
                        <a:t>Scope</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Strictly limited; tightly defined; not likely to be subject to material change during the life of the project.</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Not tightly defined or bounded; likely to change during the life cycle of the program.</a:t>
                      </a:r>
                    </a:p>
                  </a:txBody>
                  <a:tcPr marL="28220" marR="28220" marT="12315" marB="12315">
                    <a:lnL>
                      <a:noFill/>
                    </a:lnL>
                    <a:lnR>
                      <a:noFill/>
                    </a:lnR>
                    <a:lnT>
                      <a:noFill/>
                    </a:lnT>
                    <a:lnB>
                      <a:noFill/>
                    </a:lnB>
                    <a:solidFill>
                      <a:srgbClr val="CCFF99"/>
                    </a:solidFill>
                  </a:tcPr>
                </a:tc>
              </a:tr>
              <a:tr h="999989">
                <a:tc>
                  <a:txBody>
                    <a:bodyPr/>
                    <a:lstStyle/>
                    <a:p>
                      <a:pPr algn="l"/>
                      <a:r>
                        <a:rPr lang="en-US" sz="2100">
                          <a:solidFill>
                            <a:schemeClr val="bg1"/>
                          </a:solidFill>
                          <a:effectLst/>
                        </a:rPr>
                        <a:t>Duration</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Relatively short term; typically three to six months.</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Relatively long term typically eighteen months to three years.</a:t>
                      </a:r>
                    </a:p>
                  </a:txBody>
                  <a:tcPr marL="28220" marR="28220" marT="12315" marB="12315">
                    <a:lnL>
                      <a:noFill/>
                    </a:lnL>
                    <a:lnR>
                      <a:noFill/>
                    </a:lnR>
                    <a:lnT>
                      <a:noFill/>
                    </a:lnT>
                    <a:lnB>
                      <a:noFill/>
                    </a:lnB>
                    <a:solidFill>
                      <a:srgbClr val="FFFFCC"/>
                    </a:solidFill>
                  </a:tcPr>
                </a:tc>
              </a:tr>
              <a:tr h="2625589">
                <a:tc>
                  <a:txBody>
                    <a:bodyPr/>
                    <a:lstStyle/>
                    <a:p>
                      <a:pPr algn="l"/>
                      <a:r>
                        <a:rPr lang="en-US" sz="2100">
                          <a:solidFill>
                            <a:schemeClr val="bg1"/>
                          </a:solidFill>
                          <a:effectLst/>
                        </a:rPr>
                        <a:t>Risk profile</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Project risk is relatively easy to identify and manage. The project failure would result in relatively limited impact on the organization relative to program risk.</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Program risk is more complex and potentially the impact on the organization if a risk materializes will be greater relative to project risk. Programme failure could result in material financial, reputational or operational loss.</a:t>
                      </a:r>
                    </a:p>
                  </a:txBody>
                  <a:tcPr marL="28220" marR="28220" marT="12315" marB="12315">
                    <a:lnL>
                      <a:noFill/>
                    </a:lnL>
                    <a:lnR>
                      <a:noFill/>
                    </a:lnR>
                    <a:lnT>
                      <a:noFill/>
                    </a:lnT>
                    <a:lnB>
                      <a:noFill/>
                    </a:lnB>
                    <a:solidFill>
                      <a:srgbClr val="CCFF99"/>
                    </a:solidFill>
                  </a:tcPr>
                </a:tc>
              </a:tr>
              <a:tr h="1325109">
                <a:tc>
                  <a:txBody>
                    <a:bodyPr/>
                    <a:lstStyle/>
                    <a:p>
                      <a:pPr algn="l"/>
                      <a:r>
                        <a:rPr lang="en-US" sz="2100">
                          <a:solidFill>
                            <a:schemeClr val="bg1"/>
                          </a:solidFill>
                          <a:effectLst/>
                        </a:rPr>
                        <a:t>Nature of the problem</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Clearly defined.</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Ill-defined; often disagreement between key stakeholders on the nature and definition of the problem.</a:t>
                      </a:r>
                    </a:p>
                  </a:txBody>
                  <a:tcPr marL="28220" marR="28220" marT="12315" marB="12315">
                    <a:lnL>
                      <a:noFill/>
                    </a:lnL>
                    <a:lnR>
                      <a:noFill/>
                    </a:lnR>
                    <a:lnT>
                      <a:noFill/>
                    </a:lnT>
                    <a:lnB>
                      <a:noFill/>
                    </a:lnB>
                    <a:solidFill>
                      <a:srgbClr val="FFFFCC"/>
                    </a:solidFill>
                  </a:tcPr>
                </a:tc>
              </a:tr>
              <a:tr h="1720100">
                <a:tc>
                  <a:txBody>
                    <a:bodyPr/>
                    <a:lstStyle/>
                    <a:p>
                      <a:pPr algn="l"/>
                      <a:r>
                        <a:rPr lang="en-US" sz="2100">
                          <a:solidFill>
                            <a:schemeClr val="bg1"/>
                          </a:solidFill>
                          <a:effectLst/>
                        </a:rPr>
                        <a:t>Nature of the solution</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A relatively limited number of potential solutions. </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A significant number of potential solutions with often with disagreement between stakeholders as to the preferred solution. </a:t>
                      </a:r>
                    </a:p>
                  </a:txBody>
                  <a:tcPr marL="28220" marR="28220" marT="12315" marB="12315">
                    <a:lnL>
                      <a:noFill/>
                    </a:lnL>
                    <a:lnR>
                      <a:noFill/>
                    </a:lnR>
                    <a:lnT>
                      <a:noFill/>
                    </a:lnT>
                    <a:lnB>
                      <a:noFill/>
                    </a:lnB>
                    <a:solidFill>
                      <a:srgbClr val="CCFF99"/>
                    </a:solidFill>
                  </a:tcPr>
                </a:tc>
              </a:tr>
              <a:tr h="1720100">
                <a:tc>
                  <a:txBody>
                    <a:bodyPr/>
                    <a:lstStyle/>
                    <a:p>
                      <a:pPr algn="l"/>
                      <a:r>
                        <a:rPr lang="en-US" sz="2100">
                          <a:solidFill>
                            <a:schemeClr val="bg1"/>
                          </a:solidFill>
                          <a:effectLst/>
                        </a:rPr>
                        <a:t>Stakeholders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A relatively limited number of stakeholders. </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A significant number of diverse stakeholders; probable disagreement between them as to the definition of the problem &amp; the preferred solution. </a:t>
                      </a:r>
                    </a:p>
                  </a:txBody>
                  <a:tcPr marL="28220" marR="28220" marT="12315" marB="12315">
                    <a:lnL>
                      <a:noFill/>
                    </a:lnL>
                    <a:lnR>
                      <a:noFill/>
                    </a:lnR>
                    <a:lnT>
                      <a:noFill/>
                    </a:lnT>
                    <a:lnB>
                      <a:noFill/>
                    </a:lnB>
                    <a:solidFill>
                      <a:srgbClr val="FFFFCC"/>
                    </a:solidFill>
                  </a:tcPr>
                </a:tc>
              </a:tr>
              <a:tr h="1975349">
                <a:tc>
                  <a:txBody>
                    <a:bodyPr/>
                    <a:lstStyle/>
                    <a:p>
                      <a:pPr algn="l"/>
                      <a:r>
                        <a:rPr lang="en-US" sz="2100">
                          <a:solidFill>
                            <a:schemeClr val="bg1"/>
                          </a:solidFill>
                          <a:effectLst/>
                        </a:rPr>
                        <a:t>Relationship to environment</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Environment within which the project takes place is understood and relatively stable.</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Environment is dynamic; and programme objectives need to be managed in the context of the changing environment within which the organization operates. </a:t>
                      </a:r>
                    </a:p>
                  </a:txBody>
                  <a:tcPr marL="28220" marR="28220" marT="12315" marB="12315">
                    <a:lnL>
                      <a:noFill/>
                    </a:lnL>
                    <a:lnR>
                      <a:noFill/>
                    </a:lnR>
                    <a:lnT>
                      <a:noFill/>
                    </a:lnT>
                    <a:lnB>
                      <a:noFill/>
                    </a:lnB>
                    <a:solidFill>
                      <a:srgbClr val="CCFF99"/>
                    </a:solidFill>
                  </a:tcPr>
                </a:tc>
              </a:tr>
              <a:tr h="1325109">
                <a:tc>
                  <a:txBody>
                    <a:bodyPr/>
                    <a:lstStyle/>
                    <a:p>
                      <a:pPr algn="l"/>
                      <a:r>
                        <a:rPr lang="en-US" sz="2100">
                          <a:solidFill>
                            <a:schemeClr val="bg1"/>
                          </a:solidFill>
                          <a:effectLst/>
                        </a:rPr>
                        <a:t>Resources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Resources to deliver the project can be reasonably estimated in advance. </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Resources are constrained and limited; there is competition for resources between projects.</a:t>
                      </a:r>
                    </a:p>
                  </a:txBody>
                  <a:tcPr marL="28220" marR="28220" marT="12315" marB="12315">
                    <a:lnL>
                      <a:noFill/>
                    </a:lnL>
                    <a:lnR>
                      <a:noFill/>
                    </a:lnR>
                    <a:lnT>
                      <a:noFill/>
                    </a:lnT>
                    <a:lnB>
                      <a:noFill/>
                    </a:lnB>
                    <a:solidFill>
                      <a:srgbClr val="FFFFCC"/>
                    </a:solidFill>
                  </a:tcPr>
                </a:tc>
              </a:tr>
            </a:tbl>
          </a:graphicData>
        </a:graphic>
      </p:graphicFrame>
    </p:spTree>
    <p:extLst>
      <p:ext uri="{BB962C8B-B14F-4D97-AF65-F5344CB8AC3E}">
        <p14:creationId xmlns:p14="http://schemas.microsoft.com/office/powerpoint/2010/main" val="1180144"/>
      </p:ext>
    </p:extLst>
  </p:cSld>
  <p:clrMapOvr>
    <a:masterClrMapping/>
  </p:clrMapOvr>
  <mc:AlternateContent xmlns:mc="http://schemas.openxmlformats.org/markup-compatibility/2006" xmlns:p14="http://schemas.microsoft.com/office/powerpoint/2010/main">
    <mc:Choice Requires="p14">
      <p:transition spd="slow" p14:dur="2250">
        <p:randomBar dir="vert"/>
      </p:transition>
    </mc:Choice>
    <mc:Fallback xmlns="">
      <p:transition spd="slow">
        <p:randomBar dir="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2" name="Title 1"/>
          <p:cNvSpPr>
            <a:spLocks noGrp="1"/>
          </p:cNvSpPr>
          <p:nvPr>
            <p:ph type="title"/>
          </p:nvPr>
        </p:nvSpPr>
        <p:spPr/>
        <p:txBody>
          <a:bodyPr>
            <a:normAutofit/>
          </a:bodyPr>
          <a:lstStyle/>
          <a:p>
            <a:r>
              <a:rPr lang="en-US" sz="3700"/>
              <a:t>Different between Project and Program</a:t>
            </a:r>
          </a:p>
        </p:txBody>
      </p:sp>
      <p:graphicFrame>
        <p:nvGraphicFramePr>
          <p:cNvPr id="4" name="Table 3"/>
          <p:cNvGraphicFramePr>
            <a:graphicFrameLocks noGrp="1"/>
          </p:cNvGraphicFramePr>
          <p:nvPr>
            <p:extLst>
              <p:ext uri="{D42A27DB-BD31-4B8C-83A1-F6EECF244321}">
                <p14:modId xmlns:p14="http://schemas.microsoft.com/office/powerpoint/2010/main" val="763686664"/>
              </p:ext>
            </p:extLst>
          </p:nvPr>
        </p:nvGraphicFramePr>
        <p:xfrm>
          <a:off x="735728" y="-4909301"/>
          <a:ext cx="10741570" cy="16366103"/>
        </p:xfrm>
        <a:graphic>
          <a:graphicData uri="http://schemas.openxmlformats.org/drawingml/2006/table">
            <a:tbl>
              <a:tblPr/>
              <a:tblGrid>
                <a:gridCol w="2792805"/>
                <a:gridCol w="3544721"/>
                <a:gridCol w="4404044"/>
              </a:tblGrid>
              <a:tr h="367852">
                <a:tc>
                  <a:txBody>
                    <a:bodyPr/>
                    <a:lstStyle/>
                    <a:p>
                      <a:pPr algn="l"/>
                      <a:r>
                        <a:rPr lang="en-US" sz="2100">
                          <a:solidFill>
                            <a:schemeClr val="bg1"/>
                          </a:solidFill>
                          <a:effectLst/>
                        </a:rPr>
                        <a:t> </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Project</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Program</a:t>
                      </a:r>
                    </a:p>
                  </a:txBody>
                  <a:tcPr marL="30785" marR="30785" marT="12315" marB="12315">
                    <a:lnL w="9525" cap="flat" cmpd="sng" algn="ctr">
                      <a:solidFill>
                        <a:srgbClr val="F4F4F4"/>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E7E6E6"/>
                    </a:solidFill>
                  </a:tcPr>
                </a:tc>
              </a:tr>
              <a:tr h="2625589">
                <a:tc>
                  <a:txBody>
                    <a:bodyPr/>
                    <a:lstStyle/>
                    <a:p>
                      <a:pPr algn="l"/>
                      <a:r>
                        <a:rPr lang="en-US" sz="2100">
                          <a:solidFill>
                            <a:schemeClr val="bg1"/>
                          </a:solidFill>
                          <a:effectLst/>
                        </a:rPr>
                        <a:t>Objectives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Outputs – tangible; relatively easy to describe, define and measure; tending towards objective.</a:t>
                      </a: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c>
                  <a:txBody>
                    <a:bodyPr/>
                    <a:lstStyle/>
                    <a:p>
                      <a:r>
                        <a:rPr lang="en-US" sz="2100">
                          <a:solidFill>
                            <a:schemeClr val="bg1"/>
                          </a:solidFill>
                          <a:effectLst/>
                        </a:rPr>
                        <a:t>Outcomes – often  intangible; difficult to quantify; benefits often based on changes to organizational culture and behaviors; introducing new capabilities into the organization; tending towards subjective.</a:t>
                      </a: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r>
              <a:tr h="1650229">
                <a:tc>
                  <a:txBody>
                    <a:bodyPr/>
                    <a:lstStyle/>
                    <a:p>
                      <a:pPr algn="l"/>
                      <a:r>
                        <a:rPr lang="en-US" sz="2100">
                          <a:solidFill>
                            <a:schemeClr val="bg1"/>
                          </a:solidFill>
                          <a:effectLst/>
                        </a:rPr>
                        <a:t>Scope</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Strictly limited; tightly defined; not likely to be subject to material change during the life of the project.</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Not tightly defined or bounded; likely to change during the life cycle of the program.</a:t>
                      </a:r>
                    </a:p>
                  </a:txBody>
                  <a:tcPr marL="28220" marR="28220" marT="12315" marB="12315">
                    <a:lnL>
                      <a:noFill/>
                    </a:lnL>
                    <a:lnR>
                      <a:noFill/>
                    </a:lnR>
                    <a:lnT>
                      <a:noFill/>
                    </a:lnT>
                    <a:lnB>
                      <a:noFill/>
                    </a:lnB>
                    <a:solidFill>
                      <a:srgbClr val="CCFF99"/>
                    </a:solidFill>
                  </a:tcPr>
                </a:tc>
              </a:tr>
              <a:tr h="999989">
                <a:tc>
                  <a:txBody>
                    <a:bodyPr/>
                    <a:lstStyle/>
                    <a:p>
                      <a:pPr algn="l"/>
                      <a:r>
                        <a:rPr lang="en-US" sz="2100">
                          <a:solidFill>
                            <a:schemeClr val="bg1"/>
                          </a:solidFill>
                          <a:effectLst/>
                        </a:rPr>
                        <a:t>Duration</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Relatively short term; typically three to six months.</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Relatively long term typically eighteen months to three years.</a:t>
                      </a:r>
                    </a:p>
                  </a:txBody>
                  <a:tcPr marL="28220" marR="28220" marT="12315" marB="12315">
                    <a:lnL>
                      <a:noFill/>
                    </a:lnL>
                    <a:lnR>
                      <a:noFill/>
                    </a:lnR>
                    <a:lnT>
                      <a:noFill/>
                    </a:lnT>
                    <a:lnB>
                      <a:noFill/>
                    </a:lnB>
                    <a:solidFill>
                      <a:srgbClr val="FFFFCC"/>
                    </a:solidFill>
                  </a:tcPr>
                </a:tc>
              </a:tr>
              <a:tr h="2625589">
                <a:tc>
                  <a:txBody>
                    <a:bodyPr/>
                    <a:lstStyle/>
                    <a:p>
                      <a:pPr algn="l"/>
                      <a:r>
                        <a:rPr lang="en-US" sz="2100">
                          <a:solidFill>
                            <a:schemeClr val="bg1"/>
                          </a:solidFill>
                          <a:effectLst/>
                        </a:rPr>
                        <a:t>Risk profile</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Project risk is relatively easy to identify and manage. The project failure would result in relatively limited impact on the organization relative to program risk.</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Program risk is more complex and potentially the impact on the organization if a risk materializes will be greater relative to project risk. Programme failure could result in material financial, reputational or operational loss.</a:t>
                      </a:r>
                    </a:p>
                  </a:txBody>
                  <a:tcPr marL="28220" marR="28220" marT="12315" marB="12315">
                    <a:lnL>
                      <a:noFill/>
                    </a:lnL>
                    <a:lnR>
                      <a:noFill/>
                    </a:lnR>
                    <a:lnT>
                      <a:noFill/>
                    </a:lnT>
                    <a:lnB>
                      <a:noFill/>
                    </a:lnB>
                    <a:solidFill>
                      <a:srgbClr val="CCFF99"/>
                    </a:solidFill>
                  </a:tcPr>
                </a:tc>
              </a:tr>
              <a:tr h="1325109">
                <a:tc>
                  <a:txBody>
                    <a:bodyPr/>
                    <a:lstStyle/>
                    <a:p>
                      <a:pPr algn="l"/>
                      <a:r>
                        <a:rPr lang="en-US" sz="2100">
                          <a:solidFill>
                            <a:schemeClr val="bg1"/>
                          </a:solidFill>
                          <a:effectLst/>
                        </a:rPr>
                        <a:t>Nature of the problem</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Clearly defined.</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Ill-defined; often disagreement between key stakeholders on the nature and definition of the problem.</a:t>
                      </a:r>
                    </a:p>
                  </a:txBody>
                  <a:tcPr marL="28220" marR="28220" marT="12315" marB="12315">
                    <a:lnL>
                      <a:noFill/>
                    </a:lnL>
                    <a:lnR>
                      <a:noFill/>
                    </a:lnR>
                    <a:lnT>
                      <a:noFill/>
                    </a:lnT>
                    <a:lnB>
                      <a:noFill/>
                    </a:lnB>
                    <a:solidFill>
                      <a:srgbClr val="FFFFCC"/>
                    </a:solidFill>
                  </a:tcPr>
                </a:tc>
              </a:tr>
              <a:tr h="1735644">
                <a:tc>
                  <a:txBody>
                    <a:bodyPr/>
                    <a:lstStyle/>
                    <a:p>
                      <a:pPr algn="l"/>
                      <a:r>
                        <a:rPr lang="en-US" sz="2100">
                          <a:solidFill>
                            <a:schemeClr val="bg1"/>
                          </a:solidFill>
                          <a:effectLst/>
                        </a:rPr>
                        <a:t>Nature of the solution</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A relatively limited number of potential solutions. </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A significant number of potential solutions with often with disagreement between stakeholders as to the preferred solution. </a:t>
                      </a:r>
                    </a:p>
                  </a:txBody>
                  <a:tcPr marL="28220" marR="28220" marT="12315" marB="12315">
                    <a:lnL>
                      <a:noFill/>
                    </a:lnL>
                    <a:lnR>
                      <a:noFill/>
                    </a:lnR>
                    <a:lnT>
                      <a:noFill/>
                    </a:lnT>
                    <a:lnB>
                      <a:noFill/>
                    </a:lnB>
                    <a:solidFill>
                      <a:srgbClr val="CCFF99"/>
                    </a:solidFill>
                  </a:tcPr>
                </a:tc>
              </a:tr>
              <a:tr h="1735644">
                <a:tc>
                  <a:txBody>
                    <a:bodyPr/>
                    <a:lstStyle/>
                    <a:p>
                      <a:pPr algn="l"/>
                      <a:r>
                        <a:rPr lang="en-US" sz="2100">
                          <a:solidFill>
                            <a:schemeClr val="bg1"/>
                          </a:solidFill>
                          <a:effectLst/>
                        </a:rPr>
                        <a:t>Stakeholders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A relatively limited number of stakeholders. </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A significant number of diverse stakeholders; probable disagreement between them as to the definition of the problem &amp; the preferred solution. </a:t>
                      </a:r>
                    </a:p>
                  </a:txBody>
                  <a:tcPr marL="28220" marR="28220" marT="12315" marB="12315">
                    <a:lnL>
                      <a:noFill/>
                    </a:lnL>
                    <a:lnR>
                      <a:noFill/>
                    </a:lnR>
                    <a:lnT>
                      <a:noFill/>
                    </a:lnT>
                    <a:lnB>
                      <a:noFill/>
                    </a:lnB>
                    <a:solidFill>
                      <a:srgbClr val="FFFFCC"/>
                    </a:solidFill>
                  </a:tcPr>
                </a:tc>
              </a:tr>
              <a:tr h="1975349">
                <a:tc>
                  <a:txBody>
                    <a:bodyPr/>
                    <a:lstStyle/>
                    <a:p>
                      <a:pPr algn="l"/>
                      <a:r>
                        <a:rPr lang="en-US" sz="2100">
                          <a:solidFill>
                            <a:schemeClr val="bg1"/>
                          </a:solidFill>
                          <a:effectLst/>
                        </a:rPr>
                        <a:t>Relationship to environment</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Environment within which the project takes place is understood and relatively stable.</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Environment is dynamic; and programme objectives need to be managed in the context of the changing environment within which the organization operates. </a:t>
                      </a:r>
                    </a:p>
                  </a:txBody>
                  <a:tcPr marL="28220" marR="28220" marT="12315" marB="12315">
                    <a:lnL>
                      <a:noFill/>
                    </a:lnL>
                    <a:lnR>
                      <a:noFill/>
                    </a:lnR>
                    <a:lnT>
                      <a:noFill/>
                    </a:lnT>
                    <a:lnB>
                      <a:noFill/>
                    </a:lnB>
                    <a:solidFill>
                      <a:srgbClr val="CCFF99"/>
                    </a:solidFill>
                  </a:tcPr>
                </a:tc>
              </a:tr>
              <a:tr h="1325109">
                <a:tc>
                  <a:txBody>
                    <a:bodyPr/>
                    <a:lstStyle/>
                    <a:p>
                      <a:pPr algn="l"/>
                      <a:r>
                        <a:rPr lang="en-US" sz="2100">
                          <a:solidFill>
                            <a:schemeClr val="bg1"/>
                          </a:solidFill>
                          <a:effectLst/>
                        </a:rPr>
                        <a:t>Resources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Resources to deliver the project can be reasonably estimated in advance. </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Resources are constrained and limited; there is competition for resources between projects.</a:t>
                      </a:r>
                    </a:p>
                  </a:txBody>
                  <a:tcPr marL="28220" marR="28220" marT="12315" marB="12315">
                    <a:lnL>
                      <a:noFill/>
                    </a:lnL>
                    <a:lnR>
                      <a:noFill/>
                    </a:lnR>
                    <a:lnT>
                      <a:noFill/>
                    </a:lnT>
                    <a:lnB>
                      <a:noFill/>
                    </a:lnB>
                    <a:solidFill>
                      <a:srgbClr val="FFFFCC"/>
                    </a:solidFill>
                  </a:tcPr>
                </a:tc>
              </a:tr>
            </a:tbl>
          </a:graphicData>
        </a:graphic>
      </p:graphicFrame>
    </p:spTree>
    <p:extLst>
      <p:ext uri="{BB962C8B-B14F-4D97-AF65-F5344CB8AC3E}">
        <p14:creationId xmlns:p14="http://schemas.microsoft.com/office/powerpoint/2010/main" val="472138974"/>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2" name="Title 1"/>
          <p:cNvSpPr>
            <a:spLocks noGrp="1"/>
          </p:cNvSpPr>
          <p:nvPr>
            <p:ph type="title"/>
          </p:nvPr>
        </p:nvSpPr>
        <p:spPr/>
        <p:txBody>
          <a:bodyPr>
            <a:normAutofit/>
          </a:bodyPr>
          <a:lstStyle/>
          <a:p>
            <a:r>
              <a:rPr lang="en-US" sz="3700"/>
              <a:t>Different between Project and Program</a:t>
            </a:r>
          </a:p>
        </p:txBody>
      </p:sp>
      <p:graphicFrame>
        <p:nvGraphicFramePr>
          <p:cNvPr id="4" name="Table 3"/>
          <p:cNvGraphicFramePr>
            <a:graphicFrameLocks noGrp="1"/>
          </p:cNvGraphicFramePr>
          <p:nvPr>
            <p:extLst>
              <p:ext uri="{D42A27DB-BD31-4B8C-83A1-F6EECF244321}">
                <p14:modId xmlns:p14="http://schemas.microsoft.com/office/powerpoint/2010/main" val="3880351841"/>
              </p:ext>
            </p:extLst>
          </p:nvPr>
        </p:nvGraphicFramePr>
        <p:xfrm>
          <a:off x="735728" y="-11594085"/>
          <a:ext cx="10741570" cy="16294347"/>
        </p:xfrm>
        <a:graphic>
          <a:graphicData uri="http://schemas.openxmlformats.org/drawingml/2006/table">
            <a:tbl>
              <a:tblPr/>
              <a:tblGrid>
                <a:gridCol w="2792805"/>
                <a:gridCol w="3544721"/>
                <a:gridCol w="4404044"/>
              </a:tblGrid>
              <a:tr h="360976">
                <a:tc>
                  <a:txBody>
                    <a:bodyPr/>
                    <a:lstStyle/>
                    <a:p>
                      <a:pPr algn="l"/>
                      <a:r>
                        <a:rPr lang="en-US" sz="2100">
                          <a:solidFill>
                            <a:schemeClr val="bg1"/>
                          </a:solidFill>
                          <a:effectLst/>
                        </a:rPr>
                        <a:t> </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Project</a:t>
                      </a:r>
                    </a:p>
                  </a:txBody>
                  <a:tcPr marL="30785" marR="30785" marT="12315" marB="12315">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7E6E6"/>
                    </a:solidFill>
                  </a:tcPr>
                </a:tc>
                <a:tc>
                  <a:txBody>
                    <a:bodyPr/>
                    <a:lstStyle/>
                    <a:p>
                      <a:pPr algn="ctr"/>
                      <a:r>
                        <a:rPr lang="en-US" sz="2100">
                          <a:solidFill>
                            <a:schemeClr val="bg1"/>
                          </a:solidFill>
                          <a:effectLst/>
                        </a:rPr>
                        <a:t>Program</a:t>
                      </a:r>
                    </a:p>
                  </a:txBody>
                  <a:tcPr marL="30785" marR="30785" marT="12315" marB="12315">
                    <a:lnL w="9525" cap="flat" cmpd="sng" algn="ctr">
                      <a:solidFill>
                        <a:srgbClr val="F4F4F4"/>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E7E6E6"/>
                    </a:solidFill>
                  </a:tcPr>
                </a:tc>
              </a:tr>
              <a:tr h="2625589">
                <a:tc>
                  <a:txBody>
                    <a:bodyPr/>
                    <a:lstStyle/>
                    <a:p>
                      <a:pPr algn="l"/>
                      <a:r>
                        <a:rPr lang="en-US" sz="2100">
                          <a:solidFill>
                            <a:schemeClr val="bg1"/>
                          </a:solidFill>
                          <a:effectLst/>
                        </a:rPr>
                        <a:t>Objectives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Outputs – tangible; relatively easy to describe, define and measure; tending towards objective.</a:t>
                      </a: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c>
                  <a:txBody>
                    <a:bodyPr/>
                    <a:lstStyle/>
                    <a:p>
                      <a:r>
                        <a:rPr lang="en-US" sz="2100">
                          <a:solidFill>
                            <a:schemeClr val="bg1"/>
                          </a:solidFill>
                          <a:effectLst/>
                        </a:rPr>
                        <a:t>Outcomes – often  intangible; difficult to quantify; benefits often based on changes to organizational culture and behaviors; introducing new capabilities into the organization; tending towards subjective.</a:t>
                      </a:r>
                    </a:p>
                  </a:txBody>
                  <a:tcPr marL="28220" marR="28220" marT="12315" marB="12315">
                    <a:lnL>
                      <a:noFill/>
                    </a:lnL>
                    <a:lnR>
                      <a:noFill/>
                    </a:lnR>
                    <a:lnT w="19050" cap="flat" cmpd="sng" algn="ctr">
                      <a:solidFill>
                        <a:srgbClr val="FFFFFF"/>
                      </a:solidFill>
                      <a:prstDash val="solid"/>
                      <a:round/>
                      <a:headEnd type="none" w="med" len="med"/>
                      <a:tailEnd type="none" w="med" len="med"/>
                    </a:lnT>
                    <a:lnB>
                      <a:noFill/>
                    </a:lnB>
                    <a:solidFill>
                      <a:srgbClr val="FFFFCC"/>
                    </a:solidFill>
                  </a:tcPr>
                </a:tc>
              </a:tr>
              <a:tr h="1650229">
                <a:tc>
                  <a:txBody>
                    <a:bodyPr/>
                    <a:lstStyle/>
                    <a:p>
                      <a:pPr algn="l"/>
                      <a:r>
                        <a:rPr lang="en-US" sz="2100">
                          <a:solidFill>
                            <a:schemeClr val="bg1"/>
                          </a:solidFill>
                          <a:effectLst/>
                        </a:rPr>
                        <a:t>Scope</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Strictly limited; tightly defined; not likely to be subject to material change during the life of the project.</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Not tightly defined or bounded; likely to change during the life cycle of the program.</a:t>
                      </a:r>
                    </a:p>
                  </a:txBody>
                  <a:tcPr marL="28220" marR="28220" marT="12315" marB="12315">
                    <a:lnL>
                      <a:noFill/>
                    </a:lnL>
                    <a:lnR>
                      <a:noFill/>
                    </a:lnR>
                    <a:lnT>
                      <a:noFill/>
                    </a:lnT>
                    <a:lnB>
                      <a:noFill/>
                    </a:lnB>
                    <a:solidFill>
                      <a:srgbClr val="CCFF99"/>
                    </a:solidFill>
                  </a:tcPr>
                </a:tc>
              </a:tr>
              <a:tr h="999989">
                <a:tc>
                  <a:txBody>
                    <a:bodyPr/>
                    <a:lstStyle/>
                    <a:p>
                      <a:pPr algn="l"/>
                      <a:r>
                        <a:rPr lang="en-US" sz="2100">
                          <a:solidFill>
                            <a:schemeClr val="bg1"/>
                          </a:solidFill>
                          <a:effectLst/>
                        </a:rPr>
                        <a:t>Duration</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Relatively short term; typically three to six months.</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Relatively long term typically eighteen months to three years.</a:t>
                      </a:r>
                    </a:p>
                  </a:txBody>
                  <a:tcPr marL="28220" marR="28220" marT="12315" marB="12315">
                    <a:lnL>
                      <a:noFill/>
                    </a:lnL>
                    <a:lnR>
                      <a:noFill/>
                    </a:lnR>
                    <a:lnT>
                      <a:noFill/>
                    </a:lnT>
                    <a:lnB>
                      <a:noFill/>
                    </a:lnB>
                    <a:solidFill>
                      <a:srgbClr val="FFFFCC"/>
                    </a:solidFill>
                  </a:tcPr>
                </a:tc>
              </a:tr>
              <a:tr h="2625589">
                <a:tc>
                  <a:txBody>
                    <a:bodyPr/>
                    <a:lstStyle/>
                    <a:p>
                      <a:pPr algn="l"/>
                      <a:r>
                        <a:rPr lang="en-US" sz="2100">
                          <a:solidFill>
                            <a:schemeClr val="bg1"/>
                          </a:solidFill>
                          <a:effectLst/>
                        </a:rPr>
                        <a:t>Risk profile</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Project risk is relatively easy to identify and manage. The project failure would result in relatively limited impact on the organization relative to program risk.</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Program risk is more complex and potentially the impact on the organization if a risk materializes will be greater relative to project risk. Programme failure could result in material financial, reputational or operational loss.</a:t>
                      </a:r>
                    </a:p>
                  </a:txBody>
                  <a:tcPr marL="28220" marR="28220" marT="12315" marB="12315">
                    <a:lnL>
                      <a:noFill/>
                    </a:lnL>
                    <a:lnR>
                      <a:noFill/>
                    </a:lnR>
                    <a:lnT>
                      <a:noFill/>
                    </a:lnT>
                    <a:lnB>
                      <a:noFill/>
                    </a:lnB>
                    <a:solidFill>
                      <a:srgbClr val="CCFF99"/>
                    </a:solidFill>
                  </a:tcPr>
                </a:tc>
              </a:tr>
              <a:tr h="1325109">
                <a:tc>
                  <a:txBody>
                    <a:bodyPr/>
                    <a:lstStyle/>
                    <a:p>
                      <a:pPr algn="l"/>
                      <a:r>
                        <a:rPr lang="en-US" sz="2100">
                          <a:solidFill>
                            <a:schemeClr val="bg1"/>
                          </a:solidFill>
                          <a:effectLst/>
                        </a:rPr>
                        <a:t>Nature of the problem</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Clearly defined.</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Ill-defined; often disagreement between key stakeholders on the nature and definition of the problem.</a:t>
                      </a:r>
                    </a:p>
                  </a:txBody>
                  <a:tcPr marL="28220" marR="28220" marT="12315" marB="12315">
                    <a:lnL>
                      <a:noFill/>
                    </a:lnL>
                    <a:lnR>
                      <a:noFill/>
                    </a:lnR>
                    <a:lnT>
                      <a:noFill/>
                    </a:lnT>
                    <a:lnB>
                      <a:noFill/>
                    </a:lnB>
                    <a:solidFill>
                      <a:srgbClr val="FFFFCC"/>
                    </a:solidFill>
                  </a:tcPr>
                </a:tc>
              </a:tr>
              <a:tr h="1703204">
                <a:tc>
                  <a:txBody>
                    <a:bodyPr/>
                    <a:lstStyle/>
                    <a:p>
                      <a:pPr algn="l"/>
                      <a:r>
                        <a:rPr lang="en-US" sz="2100">
                          <a:solidFill>
                            <a:schemeClr val="bg1"/>
                          </a:solidFill>
                          <a:effectLst/>
                        </a:rPr>
                        <a:t>Nature of the solution</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A relatively limited number of potential solutions. </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A significant number of potential solutions with often with disagreement between stakeholders as to the preferred solution. </a:t>
                      </a:r>
                    </a:p>
                  </a:txBody>
                  <a:tcPr marL="28220" marR="28220" marT="12315" marB="12315">
                    <a:lnL>
                      <a:noFill/>
                    </a:lnL>
                    <a:lnR>
                      <a:noFill/>
                    </a:lnR>
                    <a:lnT>
                      <a:noFill/>
                    </a:lnT>
                    <a:lnB>
                      <a:noFill/>
                    </a:lnB>
                    <a:solidFill>
                      <a:srgbClr val="CCFF99"/>
                    </a:solidFill>
                  </a:tcPr>
                </a:tc>
              </a:tr>
              <a:tr h="1703204">
                <a:tc>
                  <a:txBody>
                    <a:bodyPr/>
                    <a:lstStyle/>
                    <a:p>
                      <a:pPr algn="l"/>
                      <a:r>
                        <a:rPr lang="en-US" sz="2100">
                          <a:solidFill>
                            <a:schemeClr val="bg1"/>
                          </a:solidFill>
                          <a:effectLst/>
                        </a:rPr>
                        <a:t>Stakeholders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A relatively limited number of stakeholders. </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A significant number of diverse stakeholders; probable disagreement between them as to the definition of the problem &amp; the preferred solution. </a:t>
                      </a:r>
                    </a:p>
                  </a:txBody>
                  <a:tcPr marL="28220" marR="28220" marT="12315" marB="12315">
                    <a:lnL>
                      <a:noFill/>
                    </a:lnL>
                    <a:lnR>
                      <a:noFill/>
                    </a:lnR>
                    <a:lnT>
                      <a:noFill/>
                    </a:lnT>
                    <a:lnB>
                      <a:noFill/>
                    </a:lnB>
                    <a:solidFill>
                      <a:srgbClr val="FFFFCC"/>
                    </a:solidFill>
                  </a:tcPr>
                </a:tc>
              </a:tr>
              <a:tr h="1975349">
                <a:tc>
                  <a:txBody>
                    <a:bodyPr/>
                    <a:lstStyle/>
                    <a:p>
                      <a:pPr algn="l"/>
                      <a:r>
                        <a:rPr lang="en-US" sz="2100">
                          <a:solidFill>
                            <a:schemeClr val="bg1"/>
                          </a:solidFill>
                          <a:effectLst/>
                        </a:rPr>
                        <a:t>Relationship to environment</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Environment within which the project takes place is understood and relatively stable.</a:t>
                      </a:r>
                    </a:p>
                  </a:txBody>
                  <a:tcPr marL="28220" marR="28220" marT="12315" marB="12315">
                    <a:lnL>
                      <a:noFill/>
                    </a:lnL>
                    <a:lnR>
                      <a:noFill/>
                    </a:lnR>
                    <a:lnT>
                      <a:noFill/>
                    </a:lnT>
                    <a:lnB>
                      <a:noFill/>
                    </a:lnB>
                    <a:solidFill>
                      <a:srgbClr val="CCFF99"/>
                    </a:solidFill>
                  </a:tcPr>
                </a:tc>
                <a:tc>
                  <a:txBody>
                    <a:bodyPr/>
                    <a:lstStyle/>
                    <a:p>
                      <a:r>
                        <a:rPr lang="en-US" sz="2100">
                          <a:solidFill>
                            <a:schemeClr val="bg1"/>
                          </a:solidFill>
                          <a:effectLst/>
                        </a:rPr>
                        <a:t>Environment is dynamic; and programme objectives need to be managed in the context of the changing environment within which the organization operates. </a:t>
                      </a:r>
                    </a:p>
                  </a:txBody>
                  <a:tcPr marL="28220" marR="28220" marT="12315" marB="12315">
                    <a:lnL>
                      <a:noFill/>
                    </a:lnL>
                    <a:lnR>
                      <a:noFill/>
                    </a:lnR>
                    <a:lnT>
                      <a:noFill/>
                    </a:lnT>
                    <a:lnB>
                      <a:noFill/>
                    </a:lnB>
                    <a:solidFill>
                      <a:srgbClr val="CCFF99"/>
                    </a:solidFill>
                  </a:tcPr>
                </a:tc>
              </a:tr>
              <a:tr h="1325109">
                <a:tc>
                  <a:txBody>
                    <a:bodyPr/>
                    <a:lstStyle/>
                    <a:p>
                      <a:pPr algn="l"/>
                      <a:r>
                        <a:rPr lang="en-US" sz="2100">
                          <a:solidFill>
                            <a:schemeClr val="bg1"/>
                          </a:solidFill>
                          <a:effectLst/>
                        </a:rPr>
                        <a:t>Resources</a:t>
                      </a:r>
                    </a:p>
                  </a:txBody>
                  <a:tcPr marL="30785" marR="30785" marT="12315" marB="12315">
                    <a:lnL w="9525" cap="flat" cmpd="sng" algn="ctr">
                      <a:solidFill>
                        <a:srgbClr val="F4F4F4"/>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7E6E6"/>
                    </a:solidFill>
                  </a:tcPr>
                </a:tc>
                <a:tc>
                  <a:txBody>
                    <a:bodyPr/>
                    <a:lstStyle/>
                    <a:p>
                      <a:r>
                        <a:rPr lang="en-US" sz="2100">
                          <a:solidFill>
                            <a:schemeClr val="bg1"/>
                          </a:solidFill>
                          <a:effectLst/>
                        </a:rPr>
                        <a:t>Resources to deliver the project can be reasonably estimated in advance. </a:t>
                      </a:r>
                    </a:p>
                  </a:txBody>
                  <a:tcPr marL="28220" marR="28220" marT="12315" marB="12315">
                    <a:lnL>
                      <a:noFill/>
                    </a:lnL>
                    <a:lnR>
                      <a:noFill/>
                    </a:lnR>
                    <a:lnT>
                      <a:noFill/>
                    </a:lnT>
                    <a:lnB>
                      <a:noFill/>
                    </a:lnB>
                    <a:solidFill>
                      <a:srgbClr val="FFFFCC"/>
                    </a:solidFill>
                  </a:tcPr>
                </a:tc>
                <a:tc>
                  <a:txBody>
                    <a:bodyPr/>
                    <a:lstStyle/>
                    <a:p>
                      <a:r>
                        <a:rPr lang="en-US" sz="2100">
                          <a:solidFill>
                            <a:schemeClr val="bg1"/>
                          </a:solidFill>
                          <a:effectLst/>
                        </a:rPr>
                        <a:t>Resources are constrained and limited; there is competition for resources between projects.</a:t>
                      </a:r>
                    </a:p>
                  </a:txBody>
                  <a:tcPr marL="28220" marR="28220" marT="12315" marB="12315">
                    <a:lnL>
                      <a:noFill/>
                    </a:lnL>
                    <a:lnR>
                      <a:noFill/>
                    </a:lnR>
                    <a:lnT>
                      <a:noFill/>
                    </a:lnT>
                    <a:lnB>
                      <a:noFill/>
                    </a:lnB>
                    <a:solidFill>
                      <a:srgbClr val="FFFFCC"/>
                    </a:solidFill>
                  </a:tcPr>
                </a:tc>
              </a:tr>
            </a:tbl>
          </a:graphicData>
        </a:graphic>
      </p:graphicFrame>
    </p:spTree>
    <p:extLst>
      <p:ext uri="{BB962C8B-B14F-4D97-AF65-F5344CB8AC3E}">
        <p14:creationId xmlns:p14="http://schemas.microsoft.com/office/powerpoint/2010/main" val="205660989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54180" y="158337"/>
            <a:ext cx="7726880"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0267" y="1773237"/>
            <a:ext cx="4150784" cy="382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2634" y="2508250"/>
            <a:ext cx="4218517" cy="320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4"/>
          <p:cNvSpPr>
            <a:spLocks noGrp="1" noChangeArrowheads="1"/>
          </p:cNvSpPr>
          <p:nvPr>
            <p:ph type="title"/>
          </p:nvPr>
        </p:nvSpPr>
        <p:spPr>
          <a:xfrm>
            <a:off x="914400" y="434977"/>
            <a:ext cx="10363200" cy="874713"/>
          </a:xfrm>
        </p:spPr>
        <p:txBody>
          <a:bodyPr>
            <a:normAutofit/>
          </a:bodyPr>
          <a:lstStyle/>
          <a:p>
            <a:r>
              <a:rPr lang="en-US" altLang="en-US" smtClean="0">
                <a:latin typeface="Arial" pitchFamily="34" charset="0"/>
                <a:ea typeface="MS PGothic" pitchFamily="34" charset="-128"/>
                <a:cs typeface="Arial" pitchFamily="34" charset="0"/>
              </a:rPr>
              <a:t>Examples of Projects</a:t>
            </a:r>
          </a:p>
        </p:txBody>
      </p:sp>
      <p:sp>
        <p:nvSpPr>
          <p:cNvPr id="35845" name="Rectangle 5"/>
          <p:cNvSpPr>
            <a:spLocks noChangeArrowheads="1"/>
          </p:cNvSpPr>
          <p:nvPr/>
        </p:nvSpPr>
        <p:spPr bwMode="auto">
          <a:xfrm>
            <a:off x="912284" y="1844676"/>
            <a:ext cx="4745317"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a:latin typeface="Arial" pitchFamily="34" charset="0"/>
              </a:rPr>
              <a:t>Building Construction</a:t>
            </a:r>
          </a:p>
        </p:txBody>
      </p:sp>
      <p:sp>
        <p:nvSpPr>
          <p:cNvPr id="35846" name="Rectangle 6"/>
          <p:cNvSpPr>
            <a:spLocks noChangeArrowheads="1"/>
          </p:cNvSpPr>
          <p:nvPr/>
        </p:nvSpPr>
        <p:spPr bwMode="auto">
          <a:xfrm>
            <a:off x="6671734" y="5661026"/>
            <a:ext cx="3851369" cy="5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a:latin typeface="Arial" pitchFamily="34" charset="0"/>
              </a:rPr>
              <a:t>Research Project</a:t>
            </a:r>
          </a:p>
        </p:txBody>
      </p:sp>
    </p:spTree>
    <p:extLst>
      <p:ext uri="{BB962C8B-B14F-4D97-AF65-F5344CB8AC3E}">
        <p14:creationId xmlns:p14="http://schemas.microsoft.com/office/powerpoint/2010/main" val="21505104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1000"/>
                                        <p:tgtEl>
                                          <p:spTgt spid="35845"/>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35843"/>
                                        </p:tgtEl>
                                        <p:attrNameLst>
                                          <p:attrName>style.visibility</p:attrName>
                                        </p:attrNameLst>
                                      </p:cBhvr>
                                      <p:to>
                                        <p:strVal val="visible"/>
                                      </p:to>
                                    </p:set>
                                    <p:animEffect transition="in" filter="dissolve">
                                      <p:cBhvr>
                                        <p:cTn id="11" dur="1000"/>
                                        <p:tgtEl>
                                          <p:spTgt spid="35843"/>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35846"/>
                                        </p:tgtEl>
                                        <p:attrNameLst>
                                          <p:attrName>style.visibility</p:attrName>
                                        </p:attrNameLst>
                                      </p:cBhvr>
                                      <p:to>
                                        <p:strVal val="visible"/>
                                      </p:to>
                                    </p:set>
                                    <p:animEffect transition="in" filter="wipe(left)">
                                      <p:cBhvr>
                                        <p:cTn id="15" dur="1000"/>
                                        <p:tgtEl>
                                          <p:spTgt spid="35846"/>
                                        </p:tgtEl>
                                      </p:cBhvr>
                                    </p:animEffect>
                                  </p:childTnLst>
                                </p:cTn>
                              </p:par>
                            </p:childTnLst>
                          </p:cTn>
                        </p:par>
                        <p:par>
                          <p:cTn id="16" fill="hold" nodeType="afterGroup">
                            <p:stCondLst>
                              <p:cond delay="6000"/>
                            </p:stCondLst>
                            <p:childTnLst>
                              <p:par>
                                <p:cTn id="17" presetID="9" presetClass="entr" presetSubtype="0" fill="hold" nodeType="afterEffect">
                                  <p:stCondLst>
                                    <p:cond delay="1000"/>
                                  </p:stCondLst>
                                  <p:childTnLst>
                                    <p:set>
                                      <p:cBhvr>
                                        <p:cTn id="18" dur="1" fill="hold">
                                          <p:stCondLst>
                                            <p:cond delay="0"/>
                                          </p:stCondLst>
                                        </p:cTn>
                                        <p:tgtEl>
                                          <p:spTgt spid="35842"/>
                                        </p:tgtEl>
                                        <p:attrNameLst>
                                          <p:attrName>style.visibility</p:attrName>
                                        </p:attrNameLst>
                                      </p:cBhvr>
                                      <p:to>
                                        <p:strVal val="visible"/>
                                      </p:to>
                                    </p:set>
                                    <p:animEffect transition="in" filter="dissolve">
                                      <p:cBhvr>
                                        <p:cTn id="19" dur="1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54180" y="158337"/>
            <a:ext cx="7726880"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2" name="Rectangle 4"/>
          <p:cNvSpPr>
            <a:spLocks noGrp="1" noChangeArrowheads="1"/>
          </p:cNvSpPr>
          <p:nvPr>
            <p:ph type="title"/>
          </p:nvPr>
        </p:nvSpPr>
        <p:spPr>
          <a:xfrm>
            <a:off x="914400" y="434977"/>
            <a:ext cx="10363200" cy="874713"/>
          </a:xfrm>
        </p:spPr>
        <p:txBody>
          <a:bodyPr>
            <a:normAutofit/>
          </a:bodyPr>
          <a:lstStyle/>
          <a:p>
            <a:r>
              <a:rPr lang="en-US" altLang="en-US" smtClean="0">
                <a:latin typeface="Arial" pitchFamily="34" charset="0"/>
                <a:ea typeface="MS PGothic" pitchFamily="34" charset="-128"/>
                <a:cs typeface="Arial" pitchFamily="34" charset="0"/>
              </a:rPr>
              <a:t>Examples of Projects</a:t>
            </a:r>
          </a:p>
        </p:txBody>
      </p:sp>
      <p:sp>
        <p:nvSpPr>
          <p:cNvPr id="35845" name="Rectangle 5"/>
          <p:cNvSpPr>
            <a:spLocks noChangeArrowheads="1"/>
          </p:cNvSpPr>
          <p:nvPr/>
        </p:nvSpPr>
        <p:spPr bwMode="auto">
          <a:xfrm>
            <a:off x="912284" y="1844676"/>
            <a:ext cx="3297307" cy="5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a:latin typeface="Arial" pitchFamily="34" charset="0"/>
              </a:rPr>
              <a:t>IT Dev Project</a:t>
            </a:r>
          </a:p>
        </p:txBody>
      </p:sp>
      <p:sp>
        <p:nvSpPr>
          <p:cNvPr id="35846" name="Rectangle 6"/>
          <p:cNvSpPr>
            <a:spLocks noChangeArrowheads="1"/>
          </p:cNvSpPr>
          <p:nvPr/>
        </p:nvSpPr>
        <p:spPr bwMode="auto">
          <a:xfrm>
            <a:off x="6671735" y="5661025"/>
            <a:ext cx="4826584" cy="100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a:latin typeface="Arial" pitchFamily="34" charset="0"/>
              </a:rPr>
              <a:t>Water Treatment Project</a:t>
            </a:r>
          </a:p>
        </p:txBody>
      </p:sp>
      <p:sp>
        <p:nvSpPr>
          <p:cNvPr id="3" name="Rounded Rectangle 2"/>
          <p:cNvSpPr/>
          <p:nvPr/>
        </p:nvSpPr>
        <p:spPr>
          <a:xfrm>
            <a:off x="1371114" y="2743928"/>
            <a:ext cx="3757935" cy="3237185"/>
          </a:xfrm>
          <a:prstGeom prst="roundRect">
            <a:avLst>
              <a:gd name="adj" fmla="val 8225"/>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4" name="Rounded Rectangle 3"/>
          <p:cNvSpPr/>
          <p:nvPr/>
        </p:nvSpPr>
        <p:spPr>
          <a:xfrm>
            <a:off x="6453353" y="2484851"/>
            <a:ext cx="4758513" cy="2749301"/>
          </a:xfrm>
          <a:prstGeom prst="roundRect">
            <a:avLst>
              <a:gd name="adj" fmla="val 8257"/>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17285119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1000"/>
                                        <p:tgtEl>
                                          <p:spTgt spid="35845"/>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22" presetClass="entr" presetSubtype="8" fill="hold" grpId="0" nodeType="afterEffect">
                                  <p:stCondLst>
                                    <p:cond delay="1000"/>
                                  </p:stCondLst>
                                  <p:childTnLst>
                                    <p:set>
                                      <p:cBhvr>
                                        <p:cTn id="15" dur="1" fill="hold">
                                          <p:stCondLst>
                                            <p:cond delay="0"/>
                                          </p:stCondLst>
                                        </p:cTn>
                                        <p:tgtEl>
                                          <p:spTgt spid="35846"/>
                                        </p:tgtEl>
                                        <p:attrNameLst>
                                          <p:attrName>style.visibility</p:attrName>
                                        </p:attrNameLst>
                                      </p:cBhvr>
                                      <p:to>
                                        <p:strVal val="visible"/>
                                      </p:to>
                                    </p:set>
                                    <p:animEffect transition="in" filter="wipe(left)">
                                      <p:cBhvr>
                                        <p:cTn id="16" dur="1000"/>
                                        <p:tgtEl>
                                          <p:spTgt spid="35846"/>
                                        </p:tgtEl>
                                      </p:cBhvr>
                                    </p:animEffect>
                                  </p:childTnLst>
                                </p:cTn>
                              </p:par>
                              <p:par>
                                <p:cTn id="17" presetID="42" presetClass="entr" presetSubtype="0" fill="hold" grpId="0" nodeType="with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autoUpdateAnimBg="0"/>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54180" y="158337"/>
            <a:ext cx="7726880"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2" name="Rectangle 4"/>
          <p:cNvSpPr>
            <a:spLocks noGrp="1" noChangeArrowheads="1"/>
          </p:cNvSpPr>
          <p:nvPr>
            <p:ph type="title"/>
          </p:nvPr>
        </p:nvSpPr>
        <p:spPr>
          <a:xfrm>
            <a:off x="914400" y="434977"/>
            <a:ext cx="10363200" cy="874713"/>
          </a:xfrm>
        </p:spPr>
        <p:txBody>
          <a:bodyPr>
            <a:normAutofit/>
          </a:bodyPr>
          <a:lstStyle/>
          <a:p>
            <a:r>
              <a:rPr lang="en-US" altLang="en-US" smtClean="0">
                <a:latin typeface="Arial" pitchFamily="34" charset="0"/>
                <a:ea typeface="MS PGothic" pitchFamily="34" charset="-128"/>
                <a:cs typeface="Arial" pitchFamily="34" charset="0"/>
              </a:rPr>
              <a:t>Examples of Projects</a:t>
            </a:r>
          </a:p>
        </p:txBody>
      </p:sp>
      <p:sp>
        <p:nvSpPr>
          <p:cNvPr id="35845" name="Rectangle 5"/>
          <p:cNvSpPr>
            <a:spLocks noChangeArrowheads="1"/>
          </p:cNvSpPr>
          <p:nvPr/>
        </p:nvSpPr>
        <p:spPr bwMode="auto">
          <a:xfrm>
            <a:off x="912284" y="1844676"/>
            <a:ext cx="4197901"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a:latin typeface="Arial" pitchFamily="34" charset="0"/>
              </a:rPr>
              <a:t>Waste Mgt Project</a:t>
            </a:r>
          </a:p>
        </p:txBody>
      </p:sp>
      <p:sp>
        <p:nvSpPr>
          <p:cNvPr id="35846" name="Rectangle 6"/>
          <p:cNvSpPr>
            <a:spLocks noChangeArrowheads="1"/>
          </p:cNvSpPr>
          <p:nvPr/>
        </p:nvSpPr>
        <p:spPr bwMode="auto">
          <a:xfrm>
            <a:off x="6671735" y="5661025"/>
            <a:ext cx="4826584" cy="100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a:latin typeface="Arial" pitchFamily="34" charset="0"/>
              </a:rPr>
              <a:t>Bridge Construction Project</a:t>
            </a:r>
          </a:p>
        </p:txBody>
      </p:sp>
      <p:sp>
        <p:nvSpPr>
          <p:cNvPr id="3" name="Rounded Rectangle 2"/>
          <p:cNvSpPr/>
          <p:nvPr/>
        </p:nvSpPr>
        <p:spPr>
          <a:xfrm>
            <a:off x="554181" y="2484852"/>
            <a:ext cx="5115561" cy="4031563"/>
          </a:xfrm>
          <a:prstGeom prst="roundRect">
            <a:avLst>
              <a:gd name="adj" fmla="val 8225"/>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4" name="Rounded Rectangle 3"/>
          <p:cNvSpPr/>
          <p:nvPr/>
        </p:nvSpPr>
        <p:spPr>
          <a:xfrm>
            <a:off x="6453353" y="2484851"/>
            <a:ext cx="4758513" cy="2749301"/>
          </a:xfrm>
          <a:prstGeom prst="roundRect">
            <a:avLst>
              <a:gd name="adj" fmla="val 8257"/>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17774214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1000"/>
                                        <p:tgtEl>
                                          <p:spTgt spid="358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par>
                          <p:cTn id="11" fill="hold">
                            <p:stCondLst>
                              <p:cond delay="2000"/>
                            </p:stCondLst>
                            <p:childTnLst>
                              <p:par>
                                <p:cTn id="12" presetID="22" presetClass="entr" presetSubtype="8" fill="hold" grpId="0" nodeType="afterEffect">
                                  <p:stCondLst>
                                    <p:cond delay="1000"/>
                                  </p:stCondLst>
                                  <p:childTnLst>
                                    <p:set>
                                      <p:cBhvr>
                                        <p:cTn id="13" dur="1" fill="hold">
                                          <p:stCondLst>
                                            <p:cond delay="0"/>
                                          </p:stCondLst>
                                        </p:cTn>
                                        <p:tgtEl>
                                          <p:spTgt spid="35846"/>
                                        </p:tgtEl>
                                        <p:attrNameLst>
                                          <p:attrName>style.visibility</p:attrName>
                                        </p:attrNameLst>
                                      </p:cBhvr>
                                      <p:to>
                                        <p:strVal val="visible"/>
                                      </p:to>
                                    </p:set>
                                    <p:animEffect transition="in" filter="wipe(left)">
                                      <p:cBhvr>
                                        <p:cTn id="14" dur="1000"/>
                                        <p:tgtEl>
                                          <p:spTgt spid="35846"/>
                                        </p:tgtEl>
                                      </p:cBhvr>
                                    </p:animEffect>
                                  </p:childTnLst>
                                </p:cTn>
                              </p:par>
                              <p:par>
                                <p:cTn id="15" presetID="42" presetClass="entr" presetSubtype="0" fill="hold" grpId="0" nodeType="withEffect">
                                  <p:stCondLst>
                                    <p:cond delay="10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500"/>
                                        <p:tgtEl>
                                          <p:spTgt spid="4"/>
                                        </p:tgtEl>
                                      </p:cBhvr>
                                    </p:animEffect>
                                    <p:anim calcmode="lin" valueType="num">
                                      <p:cBhvr>
                                        <p:cTn id="18" dur="1500" fill="hold"/>
                                        <p:tgtEl>
                                          <p:spTgt spid="4"/>
                                        </p:tgtEl>
                                        <p:attrNameLst>
                                          <p:attrName>ppt_x</p:attrName>
                                        </p:attrNameLst>
                                      </p:cBhvr>
                                      <p:tavLst>
                                        <p:tav tm="0">
                                          <p:val>
                                            <p:strVal val="#ppt_x"/>
                                          </p:val>
                                        </p:tav>
                                        <p:tav tm="100000">
                                          <p:val>
                                            <p:strVal val="#ppt_x"/>
                                          </p:val>
                                        </p:tav>
                                      </p:tavLst>
                                    </p:anim>
                                    <p:anim calcmode="lin" valueType="num">
                                      <p:cBhvr>
                                        <p:cTn id="19" dur="1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autoUpdateAnimBg="0"/>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554180" y="158337"/>
            <a:ext cx="7726880"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2" name="Rectangle 4"/>
          <p:cNvSpPr>
            <a:spLocks noGrp="1" noChangeArrowheads="1"/>
          </p:cNvSpPr>
          <p:nvPr>
            <p:ph type="title"/>
          </p:nvPr>
        </p:nvSpPr>
        <p:spPr>
          <a:xfrm>
            <a:off x="914400" y="434977"/>
            <a:ext cx="10363200" cy="874713"/>
          </a:xfrm>
        </p:spPr>
        <p:txBody>
          <a:bodyPr>
            <a:normAutofit/>
          </a:bodyPr>
          <a:lstStyle/>
          <a:p>
            <a:r>
              <a:rPr lang="en-US" altLang="en-US" smtClean="0">
                <a:latin typeface="Arial" pitchFamily="34" charset="0"/>
                <a:ea typeface="MS PGothic" pitchFamily="34" charset="-128"/>
                <a:cs typeface="Arial" pitchFamily="34" charset="0"/>
              </a:rPr>
              <a:t>Examples of Projects</a:t>
            </a:r>
          </a:p>
        </p:txBody>
      </p:sp>
      <p:sp>
        <p:nvSpPr>
          <p:cNvPr id="35845" name="Rectangle 5"/>
          <p:cNvSpPr>
            <a:spLocks noChangeArrowheads="1"/>
          </p:cNvSpPr>
          <p:nvPr/>
        </p:nvSpPr>
        <p:spPr bwMode="auto">
          <a:xfrm>
            <a:off x="531768" y="1844675"/>
            <a:ext cx="5771061" cy="56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Jakarta MRT Tunnel Project</a:t>
            </a:r>
            <a:endParaRPr lang="en-US" altLang="en-US" sz="3200">
              <a:latin typeface="Arial" pitchFamily="34" charset="0"/>
            </a:endParaRPr>
          </a:p>
        </p:txBody>
      </p:sp>
      <p:sp>
        <p:nvSpPr>
          <p:cNvPr id="35846" name="Rectangle 6"/>
          <p:cNvSpPr>
            <a:spLocks noChangeArrowheads="1"/>
          </p:cNvSpPr>
          <p:nvPr/>
        </p:nvSpPr>
        <p:spPr bwMode="auto">
          <a:xfrm>
            <a:off x="6671735" y="5661025"/>
            <a:ext cx="4826584" cy="100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buClr>
                <a:srgbClr val="BF0922"/>
              </a:buClr>
              <a:buSzPct val="60000"/>
              <a:buFont typeface="Lucida Grande"/>
              <a:buChar char="►"/>
            </a:pPr>
            <a:r>
              <a:rPr lang="en-US" altLang="en-US" sz="3200" smtClean="0">
                <a:latin typeface="Arial" pitchFamily="34" charset="0"/>
              </a:rPr>
              <a:t>Suramadu Bridge </a:t>
            </a:r>
            <a:r>
              <a:rPr lang="en-US" altLang="en-US" sz="3200">
                <a:latin typeface="Arial" pitchFamily="34" charset="0"/>
              </a:rPr>
              <a:t>Construction Project</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627" r="25921" b="10671"/>
          <a:stretch/>
        </p:blipFill>
        <p:spPr>
          <a:xfrm>
            <a:off x="554179" y="2424123"/>
            <a:ext cx="5571269" cy="3900477"/>
          </a:xfrm>
          <a:prstGeom prst="rect">
            <a:avLst/>
          </a:prstGeom>
        </p:spPr>
      </p:pic>
      <p:pic>
        <p:nvPicPr>
          <p:cNvPr id="1026" name="Picture 2" descr="http://www.hangoutindo.com/wp-content/uploads/2015/11/suramadu.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2829" y="2410981"/>
            <a:ext cx="5564395" cy="312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3387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1000"/>
                                        <p:tgtEl>
                                          <p:spTgt spid="35845"/>
                                        </p:tgtEl>
                                      </p:cBhvr>
                                    </p:animEffect>
                                  </p:childTnLst>
                                </p:cTn>
                              </p:par>
                            </p:childTnLst>
                          </p:cTn>
                        </p:par>
                        <p:par>
                          <p:cTn id="8" fill="hold">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35846"/>
                                        </p:tgtEl>
                                        <p:attrNameLst>
                                          <p:attrName>style.visibility</p:attrName>
                                        </p:attrNameLst>
                                      </p:cBhvr>
                                      <p:to>
                                        <p:strVal val="visible"/>
                                      </p:to>
                                    </p:set>
                                    <p:animEffect transition="in" filter="wipe(left)">
                                      <p:cBhvr>
                                        <p:cTn id="11" dur="1000"/>
                                        <p:tgtEl>
                                          <p:spTgt spid="35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4180" y="158337"/>
            <a:ext cx="8281061" cy="1472540"/>
          </a:xfrm>
          <a:prstGeom prst="roundRect">
            <a:avLst>
              <a:gd name="adj" fmla="val 50000"/>
            </a:avLst>
          </a:prstGeom>
          <a:solidFill>
            <a:srgbClr val="7030A0"/>
          </a:solidFill>
          <a:ln>
            <a:no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lIns="121917" tIns="60958" rIns="121917" bIns="60958" rtlCol="0" anchor="ctr"/>
          <a:lstStyle/>
          <a:p>
            <a:pPr algn="ctr"/>
            <a:endParaRPr lang="en-US"/>
          </a:p>
        </p:txBody>
      </p:sp>
      <p:sp>
        <p:nvSpPr>
          <p:cNvPr id="37889" name="Rectangle 2"/>
          <p:cNvSpPr>
            <a:spLocks noGrp="1" noChangeArrowheads="1"/>
          </p:cNvSpPr>
          <p:nvPr>
            <p:ph type="title"/>
          </p:nvPr>
        </p:nvSpPr>
        <p:spPr>
          <a:xfrm>
            <a:off x="914400" y="476249"/>
            <a:ext cx="10363200" cy="947739"/>
          </a:xfrm>
        </p:spPr>
        <p:txBody>
          <a:bodyPr/>
          <a:lstStyle/>
          <a:p>
            <a:r>
              <a:rPr lang="en-US" altLang="en-US" smtClean="0">
                <a:latin typeface="Arial" pitchFamily="34" charset="0"/>
                <a:ea typeface="MS PGothic" pitchFamily="34" charset="-128"/>
                <a:cs typeface="Arial" pitchFamily="34" charset="0"/>
              </a:rPr>
              <a:t>Management of Projects</a:t>
            </a:r>
          </a:p>
        </p:txBody>
      </p:sp>
      <p:sp>
        <p:nvSpPr>
          <p:cNvPr id="37890" name="Rectangle 3"/>
          <p:cNvSpPr>
            <a:spLocks noGrp="1" noChangeArrowheads="1"/>
          </p:cNvSpPr>
          <p:nvPr>
            <p:ph idx="1"/>
          </p:nvPr>
        </p:nvSpPr>
        <p:spPr>
          <a:xfrm>
            <a:off x="914400" y="1693863"/>
            <a:ext cx="10363200" cy="4614863"/>
          </a:xfrm>
        </p:spPr>
        <p:txBody>
          <a:bodyPr>
            <a:normAutofit/>
          </a:bodyPr>
          <a:lstStyle/>
          <a:p>
            <a:pPr marL="812780" indent="-812780" defTabSz="1115456">
              <a:buClr>
                <a:srgbClr val="BF0922"/>
              </a:buClr>
              <a:buFontTx/>
              <a:buAutoNum type="arabicPeriod"/>
            </a:pPr>
            <a:r>
              <a:rPr lang="en-US" altLang="en-US" b="1" i="1" smtClean="0">
                <a:solidFill>
                  <a:srgbClr val="FFFF00"/>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Planning</a:t>
            </a: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 goal setting, defining the project, team organization</a:t>
            </a:r>
          </a:p>
          <a:p>
            <a:pPr marL="812780" indent="-812780" defTabSz="1115456">
              <a:buClr>
                <a:srgbClr val="BF0922"/>
              </a:buClr>
              <a:buFontTx/>
              <a:buAutoNum type="arabicPeriod"/>
            </a:pPr>
            <a:r>
              <a:rPr lang="en-US" altLang="en-US" b="1" i="1" smtClean="0">
                <a:solidFill>
                  <a:srgbClr val="FFFF00"/>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Scheduling</a:t>
            </a:r>
            <a:r>
              <a:rPr lang="en-US" altLang="en-US" b="1" smtClean="0">
                <a:solidFill>
                  <a:srgbClr val="FFFF00"/>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 </a:t>
            </a: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relate people, money, and supplies to specific activities and activities to each other</a:t>
            </a:r>
          </a:p>
          <a:p>
            <a:pPr marL="812780" indent="-812780" defTabSz="1115456">
              <a:buClr>
                <a:srgbClr val="BF0922"/>
              </a:buClr>
              <a:buFontTx/>
              <a:buAutoNum type="arabicPeriod"/>
            </a:pPr>
            <a:r>
              <a:rPr lang="en-US" altLang="en-US" b="1" i="1" smtClean="0">
                <a:solidFill>
                  <a:srgbClr val="FFFF00"/>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Controlling</a:t>
            </a: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 - monitor resources, costs, quality, and budgets; revise plans and shift resources to meet time and cost demands</a:t>
            </a:r>
          </a:p>
        </p:txBody>
      </p:sp>
    </p:spTree>
    <p:extLst>
      <p:ext uri="{BB962C8B-B14F-4D97-AF65-F5344CB8AC3E}">
        <p14:creationId xmlns:p14="http://schemas.microsoft.com/office/powerpoint/2010/main" val="2511921986"/>
      </p:ext>
    </p:extLst>
  </p:cSld>
  <p:clrMapOvr>
    <a:masterClrMapping/>
  </p:clrMapOvr>
  <mc:AlternateContent xmlns:mc="http://schemas.openxmlformats.org/markup-compatibility/2006" xmlns:p14="http://schemas.microsoft.com/office/powerpoint/2010/main">
    <mc:Choice Requires="p14">
      <p:transition spd="slow" p14:dur="1500">
        <p14:flip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reeform 2"/>
          <p:cNvSpPr>
            <a:spLocks/>
          </p:cNvSpPr>
          <p:nvPr/>
        </p:nvSpPr>
        <p:spPr bwMode="auto">
          <a:xfrm>
            <a:off x="3847608" y="4208793"/>
            <a:ext cx="3990659" cy="2103436"/>
          </a:xfrm>
          <a:custGeom>
            <a:avLst/>
            <a:gdLst>
              <a:gd name="T0" fmla="*/ 2147483647 w 1527"/>
              <a:gd name="T1" fmla="*/ 2147483647 h 777"/>
              <a:gd name="T2" fmla="*/ 2147483647 w 1527"/>
              <a:gd name="T3" fmla="*/ 2147483647 h 777"/>
              <a:gd name="T4" fmla="*/ 2147483647 w 1527"/>
              <a:gd name="T5" fmla="*/ 2147483647 h 777"/>
              <a:gd name="T6" fmla="*/ 2147483647 w 1527"/>
              <a:gd name="T7" fmla="*/ 2147483647 h 777"/>
              <a:gd name="T8" fmla="*/ 2147483647 w 1527"/>
              <a:gd name="T9" fmla="*/ 2147483647 h 777"/>
              <a:gd name="T10" fmla="*/ 2147483647 w 1527"/>
              <a:gd name="T11" fmla="*/ 2147483647 h 777"/>
              <a:gd name="T12" fmla="*/ 2147483647 w 1527"/>
              <a:gd name="T13" fmla="*/ 2147483647 h 777"/>
              <a:gd name="T14" fmla="*/ 2147483647 w 1527"/>
              <a:gd name="T15" fmla="*/ 2147483647 h 777"/>
              <a:gd name="T16" fmla="*/ 2147483647 w 1527"/>
              <a:gd name="T17" fmla="*/ 2147483647 h 777"/>
              <a:gd name="T18" fmla="*/ 2020942292 w 1527"/>
              <a:gd name="T19" fmla="*/ 2147483647 h 777"/>
              <a:gd name="T20" fmla="*/ 1854119486 w 1527"/>
              <a:gd name="T21" fmla="*/ 2147483647 h 777"/>
              <a:gd name="T22" fmla="*/ 1715894440 w 1527"/>
              <a:gd name="T23" fmla="*/ 2147483647 h 777"/>
              <a:gd name="T24" fmla="*/ 1491873934 w 1527"/>
              <a:gd name="T25" fmla="*/ 2147483647 h 777"/>
              <a:gd name="T26" fmla="*/ 1282153400 w 1527"/>
              <a:gd name="T27" fmla="*/ 2147483647 h 777"/>
              <a:gd name="T28" fmla="*/ 1120098434 w 1527"/>
              <a:gd name="T29" fmla="*/ 2147483647 h 777"/>
              <a:gd name="T30" fmla="*/ 953273445 w 1527"/>
              <a:gd name="T31" fmla="*/ 2051204374 h 777"/>
              <a:gd name="T32" fmla="*/ 786450640 w 1527"/>
              <a:gd name="T33" fmla="*/ 1812693215 h 777"/>
              <a:gd name="T34" fmla="*/ 767386923 w 1527"/>
              <a:gd name="T35" fmla="*/ 0 h 777"/>
              <a:gd name="T36" fmla="*/ 2147483647 w 1527"/>
              <a:gd name="T37" fmla="*/ 887266414 h 777"/>
              <a:gd name="T38" fmla="*/ 2147483647 w 1527"/>
              <a:gd name="T39" fmla="*/ 1068534807 h 777"/>
              <a:gd name="T40" fmla="*/ 2147483647 w 1527"/>
              <a:gd name="T41" fmla="*/ 1235493328 h 777"/>
              <a:gd name="T42" fmla="*/ 2147483647 w 1527"/>
              <a:gd name="T43" fmla="*/ 1364289004 h 777"/>
              <a:gd name="T44" fmla="*/ 2147483647 w 1527"/>
              <a:gd name="T45" fmla="*/ 1478776719 h 777"/>
              <a:gd name="T46" fmla="*/ 2147483647 w 1527"/>
              <a:gd name="T47" fmla="*/ 1598032298 h 777"/>
              <a:gd name="T48" fmla="*/ 2147483647 w 1527"/>
              <a:gd name="T49" fmla="*/ 1693437636 h 777"/>
              <a:gd name="T50" fmla="*/ 2147483647 w 1527"/>
              <a:gd name="T51" fmla="*/ 1755450449 h 777"/>
              <a:gd name="T52" fmla="*/ 2147483647 w 1527"/>
              <a:gd name="T53" fmla="*/ 1812693215 h 777"/>
              <a:gd name="T54" fmla="*/ 2147483647 w 1527"/>
              <a:gd name="T55" fmla="*/ 1841313506 h 777"/>
              <a:gd name="T56" fmla="*/ 2147483647 w 1527"/>
              <a:gd name="T57" fmla="*/ 1855625835 h 777"/>
              <a:gd name="T58" fmla="*/ 2147483647 w 1527"/>
              <a:gd name="T59" fmla="*/ 1793610837 h 777"/>
              <a:gd name="T60" fmla="*/ 2147483647 w 1527"/>
              <a:gd name="T61" fmla="*/ 1674355258 h 777"/>
              <a:gd name="T62" fmla="*/ 2147483647 w 1527"/>
              <a:gd name="T63" fmla="*/ 1497856913 h 777"/>
              <a:gd name="T64" fmla="*/ 2147483647 w 1527"/>
              <a:gd name="T65" fmla="*/ 2147483647 h 777"/>
              <a:gd name="T66" fmla="*/ 2147483647 w 1527"/>
              <a:gd name="T67" fmla="*/ 2147483647 h 777"/>
              <a:gd name="T68" fmla="*/ 2147483647 w 1527"/>
              <a:gd name="T69" fmla="*/ 2147483647 h 777"/>
              <a:gd name="T70" fmla="*/ 2147483647 w 1527"/>
              <a:gd name="T71" fmla="*/ 2147483647 h 777"/>
              <a:gd name="T72" fmla="*/ 2147483647 w 1527"/>
              <a:gd name="T73" fmla="*/ 2147483647 h 777"/>
              <a:gd name="T74" fmla="*/ 2147483647 w 1527"/>
              <a:gd name="T75" fmla="*/ 2147483647 h 777"/>
              <a:gd name="T76" fmla="*/ 2147483647 w 1527"/>
              <a:gd name="T77" fmla="*/ 2147483647 h 777"/>
              <a:gd name="T78" fmla="*/ 2147483647 w 1527"/>
              <a:gd name="T79" fmla="*/ 2147483647 h 777"/>
              <a:gd name="T80" fmla="*/ 2147483647 w 1527"/>
              <a:gd name="T81" fmla="*/ 2147483647 h 777"/>
              <a:gd name="T82" fmla="*/ 2147483647 w 1527"/>
              <a:gd name="T83" fmla="*/ 2147483647 h 777"/>
              <a:gd name="T84" fmla="*/ 2147483647 w 1527"/>
              <a:gd name="T85" fmla="*/ 2147483647 h 777"/>
              <a:gd name="T86" fmla="*/ 2147483647 w 1527"/>
              <a:gd name="T87" fmla="*/ 2147483647 h 777"/>
              <a:gd name="T88" fmla="*/ 2147483647 w 1527"/>
              <a:gd name="T89" fmla="*/ 2147483647 h 777"/>
              <a:gd name="T90" fmla="*/ 2147483647 w 1527"/>
              <a:gd name="T91" fmla="*/ 2147483647 h 777"/>
              <a:gd name="T92" fmla="*/ 2147483647 w 1527"/>
              <a:gd name="T93" fmla="*/ 2147483647 h 777"/>
              <a:gd name="T94" fmla="*/ 2147483647 w 1527"/>
              <a:gd name="T95" fmla="*/ 2147483647 h 777"/>
              <a:gd name="T96" fmla="*/ 2147483647 w 1527"/>
              <a:gd name="T97" fmla="*/ 2147483647 h 777"/>
              <a:gd name="T98" fmla="*/ 2147483647 w 1527"/>
              <a:gd name="T99" fmla="*/ 2147483647 h 77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27"/>
              <a:gd name="T151" fmla="*/ 0 h 777"/>
              <a:gd name="T152" fmla="*/ 1527 w 1527"/>
              <a:gd name="T153" fmla="*/ 777 h 77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27" h="777">
                <a:moveTo>
                  <a:pt x="760" y="767"/>
                </a:moveTo>
                <a:lnTo>
                  <a:pt x="744" y="764"/>
                </a:lnTo>
                <a:lnTo>
                  <a:pt x="723" y="761"/>
                </a:lnTo>
                <a:lnTo>
                  <a:pt x="702" y="757"/>
                </a:lnTo>
                <a:lnTo>
                  <a:pt x="687" y="753"/>
                </a:lnTo>
                <a:lnTo>
                  <a:pt x="669" y="749"/>
                </a:lnTo>
                <a:lnTo>
                  <a:pt x="652" y="744"/>
                </a:lnTo>
                <a:lnTo>
                  <a:pt x="634" y="740"/>
                </a:lnTo>
                <a:lnTo>
                  <a:pt x="619" y="735"/>
                </a:lnTo>
                <a:lnTo>
                  <a:pt x="601" y="728"/>
                </a:lnTo>
                <a:lnTo>
                  <a:pt x="579" y="720"/>
                </a:lnTo>
                <a:lnTo>
                  <a:pt x="561" y="713"/>
                </a:lnTo>
                <a:lnTo>
                  <a:pt x="543" y="705"/>
                </a:lnTo>
                <a:lnTo>
                  <a:pt x="523" y="697"/>
                </a:lnTo>
                <a:lnTo>
                  <a:pt x="504" y="687"/>
                </a:lnTo>
                <a:lnTo>
                  <a:pt x="487" y="679"/>
                </a:lnTo>
                <a:lnTo>
                  <a:pt x="471" y="669"/>
                </a:lnTo>
                <a:lnTo>
                  <a:pt x="456" y="660"/>
                </a:lnTo>
                <a:lnTo>
                  <a:pt x="441" y="650"/>
                </a:lnTo>
                <a:lnTo>
                  <a:pt x="424" y="641"/>
                </a:lnTo>
                <a:lnTo>
                  <a:pt x="406" y="629"/>
                </a:lnTo>
                <a:lnTo>
                  <a:pt x="389" y="617"/>
                </a:lnTo>
                <a:lnTo>
                  <a:pt x="374" y="605"/>
                </a:lnTo>
                <a:lnTo>
                  <a:pt x="360" y="595"/>
                </a:lnTo>
                <a:lnTo>
                  <a:pt x="335" y="577"/>
                </a:lnTo>
                <a:lnTo>
                  <a:pt x="313" y="558"/>
                </a:lnTo>
                <a:lnTo>
                  <a:pt x="291" y="537"/>
                </a:lnTo>
                <a:lnTo>
                  <a:pt x="269" y="512"/>
                </a:lnTo>
                <a:lnTo>
                  <a:pt x="253" y="495"/>
                </a:lnTo>
                <a:lnTo>
                  <a:pt x="235" y="474"/>
                </a:lnTo>
                <a:lnTo>
                  <a:pt x="216" y="452"/>
                </a:lnTo>
                <a:lnTo>
                  <a:pt x="200" y="430"/>
                </a:lnTo>
                <a:lnTo>
                  <a:pt x="184" y="407"/>
                </a:lnTo>
                <a:lnTo>
                  <a:pt x="165" y="380"/>
                </a:lnTo>
                <a:lnTo>
                  <a:pt x="0" y="473"/>
                </a:lnTo>
                <a:lnTo>
                  <a:pt x="161" y="0"/>
                </a:lnTo>
                <a:lnTo>
                  <a:pt x="683" y="90"/>
                </a:lnTo>
                <a:lnTo>
                  <a:pt x="508" y="186"/>
                </a:lnTo>
                <a:lnTo>
                  <a:pt x="522" y="206"/>
                </a:lnTo>
                <a:lnTo>
                  <a:pt x="538" y="224"/>
                </a:lnTo>
                <a:lnTo>
                  <a:pt x="554" y="242"/>
                </a:lnTo>
                <a:lnTo>
                  <a:pt x="570" y="259"/>
                </a:lnTo>
                <a:lnTo>
                  <a:pt x="583" y="271"/>
                </a:lnTo>
                <a:lnTo>
                  <a:pt x="597" y="286"/>
                </a:lnTo>
                <a:lnTo>
                  <a:pt x="613" y="298"/>
                </a:lnTo>
                <a:lnTo>
                  <a:pt x="630" y="310"/>
                </a:lnTo>
                <a:lnTo>
                  <a:pt x="651" y="324"/>
                </a:lnTo>
                <a:lnTo>
                  <a:pt x="669" y="335"/>
                </a:lnTo>
                <a:lnTo>
                  <a:pt x="683" y="343"/>
                </a:lnTo>
                <a:lnTo>
                  <a:pt x="705" y="355"/>
                </a:lnTo>
                <a:lnTo>
                  <a:pt x="725" y="363"/>
                </a:lnTo>
                <a:lnTo>
                  <a:pt x="741" y="368"/>
                </a:lnTo>
                <a:lnTo>
                  <a:pt x="759" y="374"/>
                </a:lnTo>
                <a:lnTo>
                  <a:pt x="784" y="380"/>
                </a:lnTo>
                <a:lnTo>
                  <a:pt x="809" y="384"/>
                </a:lnTo>
                <a:lnTo>
                  <a:pt x="835" y="386"/>
                </a:lnTo>
                <a:lnTo>
                  <a:pt x="872" y="388"/>
                </a:lnTo>
                <a:lnTo>
                  <a:pt x="921" y="389"/>
                </a:lnTo>
                <a:lnTo>
                  <a:pt x="958" y="384"/>
                </a:lnTo>
                <a:lnTo>
                  <a:pt x="992" y="376"/>
                </a:lnTo>
                <a:lnTo>
                  <a:pt x="1032" y="365"/>
                </a:lnTo>
                <a:lnTo>
                  <a:pt x="1067" y="351"/>
                </a:lnTo>
                <a:lnTo>
                  <a:pt x="1102" y="334"/>
                </a:lnTo>
                <a:lnTo>
                  <a:pt x="1133" y="314"/>
                </a:lnTo>
                <a:lnTo>
                  <a:pt x="1164" y="288"/>
                </a:lnTo>
                <a:lnTo>
                  <a:pt x="1526" y="490"/>
                </a:lnTo>
                <a:lnTo>
                  <a:pt x="1511" y="507"/>
                </a:lnTo>
                <a:lnTo>
                  <a:pt x="1490" y="527"/>
                </a:lnTo>
                <a:lnTo>
                  <a:pt x="1473" y="544"/>
                </a:lnTo>
                <a:lnTo>
                  <a:pt x="1455" y="560"/>
                </a:lnTo>
                <a:lnTo>
                  <a:pt x="1438" y="576"/>
                </a:lnTo>
                <a:lnTo>
                  <a:pt x="1417" y="593"/>
                </a:lnTo>
                <a:lnTo>
                  <a:pt x="1397" y="607"/>
                </a:lnTo>
                <a:lnTo>
                  <a:pt x="1378" y="620"/>
                </a:lnTo>
                <a:lnTo>
                  <a:pt x="1356" y="634"/>
                </a:lnTo>
                <a:lnTo>
                  <a:pt x="1335" y="648"/>
                </a:lnTo>
                <a:lnTo>
                  <a:pt x="1313" y="662"/>
                </a:lnTo>
                <a:lnTo>
                  <a:pt x="1293" y="673"/>
                </a:lnTo>
                <a:lnTo>
                  <a:pt x="1273" y="684"/>
                </a:lnTo>
                <a:lnTo>
                  <a:pt x="1254" y="693"/>
                </a:lnTo>
                <a:lnTo>
                  <a:pt x="1228" y="705"/>
                </a:lnTo>
                <a:lnTo>
                  <a:pt x="1203" y="715"/>
                </a:lnTo>
                <a:lnTo>
                  <a:pt x="1175" y="725"/>
                </a:lnTo>
                <a:lnTo>
                  <a:pt x="1154" y="733"/>
                </a:lnTo>
                <a:lnTo>
                  <a:pt x="1134" y="740"/>
                </a:lnTo>
                <a:lnTo>
                  <a:pt x="1110" y="747"/>
                </a:lnTo>
                <a:lnTo>
                  <a:pt x="1088" y="753"/>
                </a:lnTo>
                <a:lnTo>
                  <a:pt x="1065" y="758"/>
                </a:lnTo>
                <a:lnTo>
                  <a:pt x="1039" y="763"/>
                </a:lnTo>
                <a:lnTo>
                  <a:pt x="1012" y="768"/>
                </a:lnTo>
                <a:lnTo>
                  <a:pt x="985" y="771"/>
                </a:lnTo>
                <a:lnTo>
                  <a:pt x="957" y="773"/>
                </a:lnTo>
                <a:lnTo>
                  <a:pt x="936" y="774"/>
                </a:lnTo>
                <a:lnTo>
                  <a:pt x="907" y="776"/>
                </a:lnTo>
                <a:lnTo>
                  <a:pt x="879" y="776"/>
                </a:lnTo>
                <a:lnTo>
                  <a:pt x="857" y="775"/>
                </a:lnTo>
                <a:lnTo>
                  <a:pt x="832" y="774"/>
                </a:lnTo>
                <a:lnTo>
                  <a:pt x="805" y="773"/>
                </a:lnTo>
                <a:lnTo>
                  <a:pt x="781" y="769"/>
                </a:lnTo>
                <a:lnTo>
                  <a:pt x="760" y="767"/>
                </a:lnTo>
              </a:path>
            </a:pathLst>
          </a:custGeom>
          <a:solidFill>
            <a:schemeClr val="folHlink"/>
          </a:solidFill>
          <a:ln w="12700" cap="rnd" cmpd="sng">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lIns="121917" tIns="60958" rIns="121917" bIns="60958"/>
          <a:lstStyle/>
          <a:p>
            <a:endParaRPr lang="en-US"/>
          </a:p>
        </p:txBody>
      </p:sp>
      <p:sp>
        <p:nvSpPr>
          <p:cNvPr id="39939" name="Freeform 3"/>
          <p:cNvSpPr>
            <a:spLocks/>
          </p:cNvSpPr>
          <p:nvPr/>
        </p:nvSpPr>
        <p:spPr bwMode="auto">
          <a:xfrm>
            <a:off x="6457953" y="1836739"/>
            <a:ext cx="2245783" cy="3859869"/>
          </a:xfrm>
          <a:custGeom>
            <a:avLst/>
            <a:gdLst>
              <a:gd name="T0" fmla="*/ 80922365 w 772"/>
              <a:gd name="T1" fmla="*/ 14319254 h 1390"/>
              <a:gd name="T2" fmla="*/ 266570314 w 772"/>
              <a:gd name="T3" fmla="*/ 47733762 h 1390"/>
              <a:gd name="T4" fmla="*/ 428417226 w 772"/>
              <a:gd name="T5" fmla="*/ 90693713 h 1390"/>
              <a:gd name="T6" fmla="*/ 590262024 w 772"/>
              <a:gd name="T7" fmla="*/ 133655831 h 1390"/>
              <a:gd name="T8" fmla="*/ 752108868 w 772"/>
              <a:gd name="T9" fmla="*/ 190935049 h 1390"/>
              <a:gd name="T10" fmla="*/ 932996132 w 772"/>
              <a:gd name="T11" fmla="*/ 262537851 h 1390"/>
              <a:gd name="T12" fmla="*/ 1109122746 w 772"/>
              <a:gd name="T13" fmla="*/ 338912349 h 1390"/>
              <a:gd name="T14" fmla="*/ 1285249632 w 772"/>
              <a:gd name="T15" fmla="*/ 424832216 h 1390"/>
              <a:gd name="T16" fmla="*/ 1432814524 w 772"/>
              <a:gd name="T17" fmla="*/ 515528080 h 1390"/>
              <a:gd name="T18" fmla="*/ 1585140067 w 772"/>
              <a:gd name="T19" fmla="*/ 606221895 h 1390"/>
              <a:gd name="T20" fmla="*/ 1751745380 w 772"/>
              <a:gd name="T21" fmla="*/ 725556258 h 1390"/>
              <a:gd name="T22" fmla="*/ 1894551804 w 772"/>
              <a:gd name="T23" fmla="*/ 830571371 h 1390"/>
              <a:gd name="T24" fmla="*/ 2127799678 w 772"/>
              <a:gd name="T25" fmla="*/ 1035827786 h 1390"/>
              <a:gd name="T26" fmla="*/ 2147483647 w 772"/>
              <a:gd name="T27" fmla="*/ 1231536851 h 1390"/>
              <a:gd name="T28" fmla="*/ 2147483647 w 772"/>
              <a:gd name="T29" fmla="*/ 1412926393 h 1390"/>
              <a:gd name="T30" fmla="*/ 2147483647 w 772"/>
              <a:gd name="T31" fmla="*/ 1622956620 h 1390"/>
              <a:gd name="T32" fmla="*/ 2147483647 w 772"/>
              <a:gd name="T33" fmla="*/ 1856853718 h 1390"/>
              <a:gd name="T34" fmla="*/ 2147483647 w 772"/>
              <a:gd name="T35" fmla="*/ 2081203194 h 1390"/>
              <a:gd name="T36" fmla="*/ 2147483647 w 772"/>
              <a:gd name="T37" fmla="*/ 2147483647 h 1390"/>
              <a:gd name="T38" fmla="*/ 2147483647 w 772"/>
              <a:gd name="T39" fmla="*/ 2147483647 h 1390"/>
              <a:gd name="T40" fmla="*/ 2147483647 w 772"/>
              <a:gd name="T41" fmla="*/ 2147483647 h 1390"/>
              <a:gd name="T42" fmla="*/ 2147483647 w 772"/>
              <a:gd name="T43" fmla="*/ 2147483647 h 1390"/>
              <a:gd name="T44" fmla="*/ 2147483647 w 772"/>
              <a:gd name="T45" fmla="*/ 2147483647 h 1390"/>
              <a:gd name="T46" fmla="*/ 2147483647 w 772"/>
              <a:gd name="T47" fmla="*/ 2147483647 h 1390"/>
              <a:gd name="T48" fmla="*/ 2147483647 w 772"/>
              <a:gd name="T49" fmla="*/ 2147483647 h 1390"/>
              <a:gd name="T50" fmla="*/ 2147483647 w 772"/>
              <a:gd name="T51" fmla="*/ 2147483647 h 1390"/>
              <a:gd name="T52" fmla="*/ 2147483647 w 772"/>
              <a:gd name="T53" fmla="*/ 2147483647 h 1390"/>
              <a:gd name="T54" fmla="*/ 2147483647 w 772"/>
              <a:gd name="T55" fmla="*/ 2147483647 h 1390"/>
              <a:gd name="T56" fmla="*/ 2147483647 w 772"/>
              <a:gd name="T57" fmla="*/ 2147483647 h 1390"/>
              <a:gd name="T58" fmla="*/ 1151964509 w 772"/>
              <a:gd name="T59" fmla="*/ 2147483647 h 1390"/>
              <a:gd name="T60" fmla="*/ 1194806000 w 772"/>
              <a:gd name="T61" fmla="*/ 2147483647 h 1390"/>
              <a:gd name="T62" fmla="*/ 1347131543 w 772"/>
              <a:gd name="T63" fmla="*/ 2147483647 h 1390"/>
              <a:gd name="T64" fmla="*/ 1437575175 w 772"/>
              <a:gd name="T65" fmla="*/ 2147483647 h 1390"/>
              <a:gd name="T66" fmla="*/ 1470895365 w 772"/>
              <a:gd name="T67" fmla="*/ 2147483647 h 1390"/>
              <a:gd name="T68" fmla="*/ 1485177316 w 772"/>
              <a:gd name="T69" fmla="*/ 2147483647 h 1390"/>
              <a:gd name="T70" fmla="*/ 1461376246 w 772"/>
              <a:gd name="T71" fmla="*/ 2147483647 h 1390"/>
              <a:gd name="T72" fmla="*/ 1389973034 w 772"/>
              <a:gd name="T73" fmla="*/ 2147483647 h 1390"/>
              <a:gd name="T74" fmla="*/ 1280488982 w 772"/>
              <a:gd name="T75" fmla="*/ 2147483647 h 1390"/>
              <a:gd name="T76" fmla="*/ 1151964509 w 772"/>
              <a:gd name="T77" fmla="*/ 2147483647 h 1390"/>
              <a:gd name="T78" fmla="*/ 1037719534 w 772"/>
              <a:gd name="T79" fmla="*/ 2147483647 h 1390"/>
              <a:gd name="T80" fmla="*/ 899673761 w 772"/>
              <a:gd name="T81" fmla="*/ 2147483647 h 1390"/>
              <a:gd name="T82" fmla="*/ 766388638 w 772"/>
              <a:gd name="T83" fmla="*/ 2147483647 h 1390"/>
              <a:gd name="T84" fmla="*/ 614063095 w 772"/>
              <a:gd name="T85" fmla="*/ 2147483647 h 1390"/>
              <a:gd name="T86" fmla="*/ 433175695 w 772"/>
              <a:gd name="T87" fmla="*/ 2081203194 h 1390"/>
              <a:gd name="T88" fmla="*/ 257049013 w 772"/>
              <a:gd name="T89" fmla="*/ 1980961893 h 1390"/>
              <a:gd name="T90" fmla="*/ 0 w 772"/>
              <a:gd name="T91" fmla="*/ 1895039841 h 13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72"/>
              <a:gd name="T139" fmla="*/ 0 h 1390"/>
              <a:gd name="T140" fmla="*/ 772 w 772"/>
              <a:gd name="T141" fmla="*/ 1390 h 139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72" h="1390">
                <a:moveTo>
                  <a:pt x="0" y="0"/>
                </a:moveTo>
                <a:lnTo>
                  <a:pt x="17" y="3"/>
                </a:lnTo>
                <a:lnTo>
                  <a:pt x="33" y="5"/>
                </a:lnTo>
                <a:lnTo>
                  <a:pt x="56" y="10"/>
                </a:lnTo>
                <a:lnTo>
                  <a:pt x="72" y="14"/>
                </a:lnTo>
                <a:lnTo>
                  <a:pt x="90" y="19"/>
                </a:lnTo>
                <a:lnTo>
                  <a:pt x="106" y="24"/>
                </a:lnTo>
                <a:lnTo>
                  <a:pt x="124" y="28"/>
                </a:lnTo>
                <a:lnTo>
                  <a:pt x="140" y="33"/>
                </a:lnTo>
                <a:lnTo>
                  <a:pt x="158" y="40"/>
                </a:lnTo>
                <a:lnTo>
                  <a:pt x="179" y="48"/>
                </a:lnTo>
                <a:lnTo>
                  <a:pt x="196" y="55"/>
                </a:lnTo>
                <a:lnTo>
                  <a:pt x="214" y="63"/>
                </a:lnTo>
                <a:lnTo>
                  <a:pt x="233" y="71"/>
                </a:lnTo>
                <a:lnTo>
                  <a:pt x="253" y="81"/>
                </a:lnTo>
                <a:lnTo>
                  <a:pt x="270" y="89"/>
                </a:lnTo>
                <a:lnTo>
                  <a:pt x="287" y="99"/>
                </a:lnTo>
                <a:lnTo>
                  <a:pt x="301" y="108"/>
                </a:lnTo>
                <a:lnTo>
                  <a:pt x="316" y="118"/>
                </a:lnTo>
                <a:lnTo>
                  <a:pt x="333" y="127"/>
                </a:lnTo>
                <a:lnTo>
                  <a:pt x="351" y="139"/>
                </a:lnTo>
                <a:lnTo>
                  <a:pt x="368" y="152"/>
                </a:lnTo>
                <a:lnTo>
                  <a:pt x="383" y="164"/>
                </a:lnTo>
                <a:lnTo>
                  <a:pt x="398" y="174"/>
                </a:lnTo>
                <a:lnTo>
                  <a:pt x="423" y="194"/>
                </a:lnTo>
                <a:lnTo>
                  <a:pt x="447" y="217"/>
                </a:lnTo>
                <a:lnTo>
                  <a:pt x="466" y="233"/>
                </a:lnTo>
                <a:lnTo>
                  <a:pt x="489" y="258"/>
                </a:lnTo>
                <a:lnTo>
                  <a:pt x="504" y="276"/>
                </a:lnTo>
                <a:lnTo>
                  <a:pt x="522" y="296"/>
                </a:lnTo>
                <a:lnTo>
                  <a:pt x="541" y="319"/>
                </a:lnTo>
                <a:lnTo>
                  <a:pt x="557" y="340"/>
                </a:lnTo>
                <a:lnTo>
                  <a:pt x="572" y="365"/>
                </a:lnTo>
                <a:lnTo>
                  <a:pt x="588" y="389"/>
                </a:lnTo>
                <a:lnTo>
                  <a:pt x="604" y="414"/>
                </a:lnTo>
                <a:lnTo>
                  <a:pt x="617" y="436"/>
                </a:lnTo>
                <a:lnTo>
                  <a:pt x="629" y="464"/>
                </a:lnTo>
                <a:lnTo>
                  <a:pt x="641" y="490"/>
                </a:lnTo>
                <a:lnTo>
                  <a:pt x="652" y="517"/>
                </a:lnTo>
                <a:lnTo>
                  <a:pt x="662" y="547"/>
                </a:lnTo>
                <a:lnTo>
                  <a:pt x="675" y="583"/>
                </a:lnTo>
                <a:lnTo>
                  <a:pt x="684" y="617"/>
                </a:lnTo>
                <a:lnTo>
                  <a:pt x="693" y="652"/>
                </a:lnTo>
                <a:lnTo>
                  <a:pt x="697" y="686"/>
                </a:lnTo>
                <a:lnTo>
                  <a:pt x="703" y="725"/>
                </a:lnTo>
                <a:lnTo>
                  <a:pt x="707" y="774"/>
                </a:lnTo>
                <a:lnTo>
                  <a:pt x="708" y="813"/>
                </a:lnTo>
                <a:lnTo>
                  <a:pt x="707" y="852"/>
                </a:lnTo>
                <a:lnTo>
                  <a:pt x="704" y="888"/>
                </a:lnTo>
                <a:lnTo>
                  <a:pt x="700" y="922"/>
                </a:lnTo>
                <a:lnTo>
                  <a:pt x="695" y="958"/>
                </a:lnTo>
                <a:lnTo>
                  <a:pt x="687" y="994"/>
                </a:lnTo>
                <a:lnTo>
                  <a:pt x="677" y="1033"/>
                </a:lnTo>
                <a:lnTo>
                  <a:pt x="664" y="1073"/>
                </a:lnTo>
                <a:lnTo>
                  <a:pt x="651" y="1111"/>
                </a:lnTo>
                <a:lnTo>
                  <a:pt x="636" y="1147"/>
                </a:lnTo>
                <a:lnTo>
                  <a:pt x="619" y="1183"/>
                </a:lnTo>
                <a:lnTo>
                  <a:pt x="598" y="1217"/>
                </a:lnTo>
                <a:lnTo>
                  <a:pt x="771" y="1313"/>
                </a:lnTo>
                <a:lnTo>
                  <a:pt x="242" y="1389"/>
                </a:lnTo>
                <a:lnTo>
                  <a:pt x="48" y="915"/>
                </a:lnTo>
                <a:lnTo>
                  <a:pt x="251" y="1021"/>
                </a:lnTo>
                <a:lnTo>
                  <a:pt x="271" y="991"/>
                </a:lnTo>
                <a:lnTo>
                  <a:pt x="283" y="964"/>
                </a:lnTo>
                <a:lnTo>
                  <a:pt x="294" y="936"/>
                </a:lnTo>
                <a:lnTo>
                  <a:pt x="302" y="908"/>
                </a:lnTo>
                <a:lnTo>
                  <a:pt x="308" y="880"/>
                </a:lnTo>
                <a:lnTo>
                  <a:pt x="309" y="854"/>
                </a:lnTo>
                <a:lnTo>
                  <a:pt x="312" y="828"/>
                </a:lnTo>
                <a:lnTo>
                  <a:pt x="312" y="801"/>
                </a:lnTo>
                <a:lnTo>
                  <a:pt x="310" y="770"/>
                </a:lnTo>
                <a:lnTo>
                  <a:pt x="307" y="739"/>
                </a:lnTo>
                <a:lnTo>
                  <a:pt x="300" y="706"/>
                </a:lnTo>
                <a:lnTo>
                  <a:pt x="292" y="679"/>
                </a:lnTo>
                <a:lnTo>
                  <a:pt x="280" y="649"/>
                </a:lnTo>
                <a:lnTo>
                  <a:pt x="269" y="622"/>
                </a:lnTo>
                <a:lnTo>
                  <a:pt x="254" y="597"/>
                </a:lnTo>
                <a:lnTo>
                  <a:pt x="242" y="577"/>
                </a:lnTo>
                <a:lnTo>
                  <a:pt x="230" y="561"/>
                </a:lnTo>
                <a:lnTo>
                  <a:pt x="218" y="545"/>
                </a:lnTo>
                <a:lnTo>
                  <a:pt x="204" y="529"/>
                </a:lnTo>
                <a:lnTo>
                  <a:pt x="189" y="512"/>
                </a:lnTo>
                <a:lnTo>
                  <a:pt x="176" y="500"/>
                </a:lnTo>
                <a:lnTo>
                  <a:pt x="161" y="485"/>
                </a:lnTo>
                <a:lnTo>
                  <a:pt x="146" y="473"/>
                </a:lnTo>
                <a:lnTo>
                  <a:pt x="129" y="460"/>
                </a:lnTo>
                <a:lnTo>
                  <a:pt x="108" y="447"/>
                </a:lnTo>
                <a:lnTo>
                  <a:pt x="91" y="436"/>
                </a:lnTo>
                <a:lnTo>
                  <a:pt x="76" y="427"/>
                </a:lnTo>
                <a:lnTo>
                  <a:pt x="54" y="415"/>
                </a:lnTo>
                <a:lnTo>
                  <a:pt x="33" y="407"/>
                </a:lnTo>
                <a:lnTo>
                  <a:pt x="0" y="397"/>
                </a:lnTo>
                <a:lnTo>
                  <a:pt x="0" y="0"/>
                </a:lnTo>
              </a:path>
            </a:pathLst>
          </a:custGeom>
          <a:solidFill>
            <a:schemeClr val="hlink"/>
          </a:solidFill>
          <a:ln w="12700" cap="rnd" cmpd="sng">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lIns="121917" tIns="60958" rIns="121917" bIns="60958"/>
          <a:lstStyle/>
          <a:p>
            <a:endParaRPr lang="en-US"/>
          </a:p>
        </p:txBody>
      </p:sp>
      <p:sp>
        <p:nvSpPr>
          <p:cNvPr id="39940" name="Freeform 4"/>
          <p:cNvSpPr>
            <a:spLocks/>
          </p:cNvSpPr>
          <p:nvPr/>
        </p:nvSpPr>
        <p:spPr bwMode="auto">
          <a:xfrm>
            <a:off x="3942608" y="1460500"/>
            <a:ext cx="3000059" cy="3370264"/>
          </a:xfrm>
          <a:custGeom>
            <a:avLst/>
            <a:gdLst>
              <a:gd name="T0" fmla="*/ 2147483647 w 1149"/>
              <a:gd name="T1" fmla="*/ 892281862 h 1258"/>
              <a:gd name="T2" fmla="*/ 2147483647 w 1149"/>
              <a:gd name="T3" fmla="*/ 930454067 h 1258"/>
              <a:gd name="T4" fmla="*/ 2147483647 w 1149"/>
              <a:gd name="T5" fmla="*/ 968626273 h 1258"/>
              <a:gd name="T6" fmla="*/ 2147483647 w 1149"/>
              <a:gd name="T7" fmla="*/ 1016342076 h 1258"/>
              <a:gd name="T8" fmla="*/ 2147483647 w 1149"/>
              <a:gd name="T9" fmla="*/ 1068828586 h 1258"/>
              <a:gd name="T10" fmla="*/ 2147483647 w 1149"/>
              <a:gd name="T11" fmla="*/ 1140402291 h 1258"/>
              <a:gd name="T12" fmla="*/ 2147483647 w 1149"/>
              <a:gd name="T13" fmla="*/ 1216749160 h 1258"/>
              <a:gd name="T14" fmla="*/ 2092022051 w 1149"/>
              <a:gd name="T15" fmla="*/ 1302637169 h 1258"/>
              <a:gd name="T16" fmla="*/ 1944292956 w 1149"/>
              <a:gd name="T17" fmla="*/ 1393295884 h 1258"/>
              <a:gd name="T18" fmla="*/ 1796563861 w 1149"/>
              <a:gd name="T19" fmla="*/ 1483954600 h 1258"/>
              <a:gd name="T20" fmla="*/ 1629775130 w 1149"/>
              <a:gd name="T21" fmla="*/ 1598473401 h 1258"/>
              <a:gd name="T22" fmla="*/ 1482046035 w 1149"/>
              <a:gd name="T23" fmla="*/ 1708219312 h 1258"/>
              <a:gd name="T24" fmla="*/ 1253306394 w 1149"/>
              <a:gd name="T25" fmla="*/ 1908623938 h 1258"/>
              <a:gd name="T26" fmla="*/ 1053159207 w 1149"/>
              <a:gd name="T27" fmla="*/ 2104257858 h 1258"/>
              <a:gd name="T28" fmla="*/ 895899203 w 1149"/>
              <a:gd name="T29" fmla="*/ 2147483647 h 1258"/>
              <a:gd name="T30" fmla="*/ 729110472 w 1149"/>
              <a:gd name="T31" fmla="*/ 2147483647 h 1258"/>
              <a:gd name="T32" fmla="*/ 576615923 w 1149"/>
              <a:gd name="T33" fmla="*/ 2147483647 h 1258"/>
              <a:gd name="T34" fmla="*/ 443185238 w 1149"/>
              <a:gd name="T35" fmla="*/ 2147483647 h 1258"/>
              <a:gd name="T36" fmla="*/ 319283417 w 1149"/>
              <a:gd name="T37" fmla="*/ 2147483647 h 1258"/>
              <a:gd name="T38" fmla="*/ 219208800 w 1149"/>
              <a:gd name="T39" fmla="*/ 2147483647 h 1258"/>
              <a:gd name="T40" fmla="*/ 114370946 w 1149"/>
              <a:gd name="T41" fmla="*/ 2147483647 h 1258"/>
              <a:gd name="T42" fmla="*/ 52420018 w 1149"/>
              <a:gd name="T43" fmla="*/ 2147483647 h 1258"/>
              <a:gd name="T44" fmla="*/ 4765457 w 1149"/>
              <a:gd name="T45" fmla="*/ 2147483647 h 1258"/>
              <a:gd name="T46" fmla="*/ 4765457 w 1149"/>
              <a:gd name="T47" fmla="*/ 2147483647 h 1258"/>
              <a:gd name="T48" fmla="*/ 42889109 w 1149"/>
              <a:gd name="T49" fmla="*/ 2147483647 h 1258"/>
              <a:gd name="T50" fmla="*/ 100074582 w 1149"/>
              <a:gd name="T51" fmla="*/ 2147483647 h 1258"/>
              <a:gd name="T52" fmla="*/ 214443346 w 1149"/>
              <a:gd name="T53" fmla="*/ 2147483647 h 1258"/>
              <a:gd name="T54" fmla="*/ 1934762046 w 1149"/>
              <a:gd name="T55" fmla="*/ 2147483647 h 1258"/>
              <a:gd name="T56" fmla="*/ 1896638409 w 1149"/>
              <a:gd name="T57" fmla="*/ 2147483647 h 1258"/>
              <a:gd name="T58" fmla="*/ 1901403864 w 1149"/>
              <a:gd name="T59" fmla="*/ 2147483647 h 1258"/>
              <a:gd name="T60" fmla="*/ 1953823865 w 1149"/>
              <a:gd name="T61" fmla="*/ 2147483647 h 1258"/>
              <a:gd name="T62" fmla="*/ 2049132959 w 1149"/>
              <a:gd name="T63" fmla="*/ 2147483647 h 1258"/>
              <a:gd name="T64" fmla="*/ 2147483647 w 1149"/>
              <a:gd name="T65" fmla="*/ 2147483647 h 1258"/>
              <a:gd name="T66" fmla="*/ 2147483647 w 1149"/>
              <a:gd name="T67" fmla="*/ 2147483647 h 1258"/>
              <a:gd name="T68" fmla="*/ 2147483647 w 1149"/>
              <a:gd name="T69" fmla="*/ 2147483647 h 1258"/>
              <a:gd name="T70" fmla="*/ 2147483647 w 1149"/>
              <a:gd name="T71" fmla="*/ 2147483647 h 1258"/>
              <a:gd name="T72" fmla="*/ 2147483647 w 1149"/>
              <a:gd name="T73" fmla="*/ 2147483647 h 1258"/>
              <a:gd name="T74" fmla="*/ 2147483647 w 1149"/>
              <a:gd name="T75" fmla="*/ 2147483647 h 1258"/>
              <a:gd name="T76" fmla="*/ 2147483647 w 1149"/>
              <a:gd name="T77" fmla="*/ 2147483647 h 1258"/>
              <a:gd name="T78" fmla="*/ 2147483647 w 1149"/>
              <a:gd name="T79" fmla="*/ 2147483647 h 1258"/>
              <a:gd name="T80" fmla="*/ 2147483647 w 1149"/>
              <a:gd name="T81" fmla="*/ 2147483647 h 1258"/>
              <a:gd name="T82" fmla="*/ 2147483647 w 1149"/>
              <a:gd name="T83" fmla="*/ 2147483647 h 1258"/>
              <a:gd name="T84" fmla="*/ 2147483647 w 1149"/>
              <a:gd name="T85" fmla="*/ 2147483647 h 1258"/>
              <a:gd name="T86" fmla="*/ 2147483647 w 1149"/>
              <a:gd name="T87" fmla="*/ 2147483647 h 1258"/>
              <a:gd name="T88" fmla="*/ 2147483647 w 1149"/>
              <a:gd name="T89" fmla="*/ 0 h 1258"/>
              <a:gd name="T90" fmla="*/ 2147483647 w 1149"/>
              <a:gd name="T91" fmla="*/ 844566058 h 1258"/>
              <a:gd name="T92" fmla="*/ 2147483647 w 1149"/>
              <a:gd name="T93" fmla="*/ 854109656 h 1258"/>
              <a:gd name="T94" fmla="*/ 2147483647 w 1149"/>
              <a:gd name="T95" fmla="*/ 877967558 h 12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49"/>
              <a:gd name="T145" fmla="*/ 0 h 1258"/>
              <a:gd name="T146" fmla="*/ 1149 w 1149"/>
              <a:gd name="T147" fmla="*/ 1258 h 12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49" h="1258">
                <a:moveTo>
                  <a:pt x="711" y="184"/>
                </a:moveTo>
                <a:lnTo>
                  <a:pt x="695" y="187"/>
                </a:lnTo>
                <a:lnTo>
                  <a:pt x="674" y="190"/>
                </a:lnTo>
                <a:lnTo>
                  <a:pt x="654" y="195"/>
                </a:lnTo>
                <a:lnTo>
                  <a:pt x="639" y="199"/>
                </a:lnTo>
                <a:lnTo>
                  <a:pt x="621" y="203"/>
                </a:lnTo>
                <a:lnTo>
                  <a:pt x="605" y="208"/>
                </a:lnTo>
                <a:lnTo>
                  <a:pt x="587" y="213"/>
                </a:lnTo>
                <a:lnTo>
                  <a:pt x="571" y="217"/>
                </a:lnTo>
                <a:lnTo>
                  <a:pt x="553" y="224"/>
                </a:lnTo>
                <a:lnTo>
                  <a:pt x="532" y="233"/>
                </a:lnTo>
                <a:lnTo>
                  <a:pt x="514" y="239"/>
                </a:lnTo>
                <a:lnTo>
                  <a:pt x="496" y="247"/>
                </a:lnTo>
                <a:lnTo>
                  <a:pt x="476" y="255"/>
                </a:lnTo>
                <a:lnTo>
                  <a:pt x="457" y="265"/>
                </a:lnTo>
                <a:lnTo>
                  <a:pt x="439" y="273"/>
                </a:lnTo>
                <a:lnTo>
                  <a:pt x="423" y="283"/>
                </a:lnTo>
                <a:lnTo>
                  <a:pt x="408" y="292"/>
                </a:lnTo>
                <a:lnTo>
                  <a:pt x="393" y="302"/>
                </a:lnTo>
                <a:lnTo>
                  <a:pt x="377" y="311"/>
                </a:lnTo>
                <a:lnTo>
                  <a:pt x="358" y="323"/>
                </a:lnTo>
                <a:lnTo>
                  <a:pt x="342" y="335"/>
                </a:lnTo>
                <a:lnTo>
                  <a:pt x="326" y="347"/>
                </a:lnTo>
                <a:lnTo>
                  <a:pt x="311" y="358"/>
                </a:lnTo>
                <a:lnTo>
                  <a:pt x="287" y="378"/>
                </a:lnTo>
                <a:lnTo>
                  <a:pt x="263" y="400"/>
                </a:lnTo>
                <a:lnTo>
                  <a:pt x="244" y="417"/>
                </a:lnTo>
                <a:lnTo>
                  <a:pt x="221" y="441"/>
                </a:lnTo>
                <a:lnTo>
                  <a:pt x="205" y="459"/>
                </a:lnTo>
                <a:lnTo>
                  <a:pt x="188" y="480"/>
                </a:lnTo>
                <a:lnTo>
                  <a:pt x="169" y="502"/>
                </a:lnTo>
                <a:lnTo>
                  <a:pt x="153" y="525"/>
                </a:lnTo>
                <a:lnTo>
                  <a:pt x="137" y="549"/>
                </a:lnTo>
                <a:lnTo>
                  <a:pt x="121" y="573"/>
                </a:lnTo>
                <a:lnTo>
                  <a:pt x="107" y="598"/>
                </a:lnTo>
                <a:lnTo>
                  <a:pt x="93" y="620"/>
                </a:lnTo>
                <a:lnTo>
                  <a:pt x="80" y="648"/>
                </a:lnTo>
                <a:lnTo>
                  <a:pt x="67" y="674"/>
                </a:lnTo>
                <a:lnTo>
                  <a:pt x="57" y="701"/>
                </a:lnTo>
                <a:lnTo>
                  <a:pt x="46" y="731"/>
                </a:lnTo>
                <a:lnTo>
                  <a:pt x="33" y="767"/>
                </a:lnTo>
                <a:lnTo>
                  <a:pt x="24" y="801"/>
                </a:lnTo>
                <a:lnTo>
                  <a:pt x="16" y="836"/>
                </a:lnTo>
                <a:lnTo>
                  <a:pt x="11" y="870"/>
                </a:lnTo>
                <a:lnTo>
                  <a:pt x="5" y="909"/>
                </a:lnTo>
                <a:lnTo>
                  <a:pt x="1" y="958"/>
                </a:lnTo>
                <a:lnTo>
                  <a:pt x="0" y="996"/>
                </a:lnTo>
                <a:lnTo>
                  <a:pt x="1" y="1035"/>
                </a:lnTo>
                <a:lnTo>
                  <a:pt x="4" y="1071"/>
                </a:lnTo>
                <a:lnTo>
                  <a:pt x="9" y="1105"/>
                </a:lnTo>
                <a:lnTo>
                  <a:pt x="13" y="1141"/>
                </a:lnTo>
                <a:lnTo>
                  <a:pt x="21" y="1177"/>
                </a:lnTo>
                <a:lnTo>
                  <a:pt x="31" y="1216"/>
                </a:lnTo>
                <a:lnTo>
                  <a:pt x="45" y="1257"/>
                </a:lnTo>
                <a:lnTo>
                  <a:pt x="120" y="1030"/>
                </a:lnTo>
                <a:lnTo>
                  <a:pt x="406" y="1077"/>
                </a:lnTo>
                <a:lnTo>
                  <a:pt x="400" y="1037"/>
                </a:lnTo>
                <a:lnTo>
                  <a:pt x="398" y="1012"/>
                </a:lnTo>
                <a:lnTo>
                  <a:pt x="398" y="985"/>
                </a:lnTo>
                <a:lnTo>
                  <a:pt x="399" y="953"/>
                </a:lnTo>
                <a:lnTo>
                  <a:pt x="404" y="923"/>
                </a:lnTo>
                <a:lnTo>
                  <a:pt x="410" y="890"/>
                </a:lnTo>
                <a:lnTo>
                  <a:pt x="418" y="863"/>
                </a:lnTo>
                <a:lnTo>
                  <a:pt x="430" y="833"/>
                </a:lnTo>
                <a:lnTo>
                  <a:pt x="441" y="806"/>
                </a:lnTo>
                <a:lnTo>
                  <a:pt x="455" y="781"/>
                </a:lnTo>
                <a:lnTo>
                  <a:pt x="467" y="761"/>
                </a:lnTo>
                <a:lnTo>
                  <a:pt x="480" y="745"/>
                </a:lnTo>
                <a:lnTo>
                  <a:pt x="492" y="729"/>
                </a:lnTo>
                <a:lnTo>
                  <a:pt x="506" y="713"/>
                </a:lnTo>
                <a:lnTo>
                  <a:pt x="522" y="696"/>
                </a:lnTo>
                <a:lnTo>
                  <a:pt x="535" y="684"/>
                </a:lnTo>
                <a:lnTo>
                  <a:pt x="550" y="670"/>
                </a:lnTo>
                <a:lnTo>
                  <a:pt x="564" y="657"/>
                </a:lnTo>
                <a:lnTo>
                  <a:pt x="582" y="644"/>
                </a:lnTo>
                <a:lnTo>
                  <a:pt x="603" y="631"/>
                </a:lnTo>
                <a:lnTo>
                  <a:pt x="620" y="620"/>
                </a:lnTo>
                <a:lnTo>
                  <a:pt x="635" y="612"/>
                </a:lnTo>
                <a:lnTo>
                  <a:pt x="657" y="599"/>
                </a:lnTo>
                <a:lnTo>
                  <a:pt x="676" y="592"/>
                </a:lnTo>
                <a:lnTo>
                  <a:pt x="693" y="586"/>
                </a:lnTo>
                <a:lnTo>
                  <a:pt x="710" y="581"/>
                </a:lnTo>
                <a:lnTo>
                  <a:pt x="737" y="575"/>
                </a:lnTo>
                <a:lnTo>
                  <a:pt x="761" y="570"/>
                </a:lnTo>
                <a:lnTo>
                  <a:pt x="786" y="568"/>
                </a:lnTo>
                <a:lnTo>
                  <a:pt x="812" y="566"/>
                </a:lnTo>
                <a:lnTo>
                  <a:pt x="826" y="565"/>
                </a:lnTo>
                <a:lnTo>
                  <a:pt x="826" y="770"/>
                </a:lnTo>
                <a:lnTo>
                  <a:pt x="1148" y="390"/>
                </a:lnTo>
                <a:lnTo>
                  <a:pt x="826" y="0"/>
                </a:lnTo>
                <a:lnTo>
                  <a:pt x="826" y="176"/>
                </a:lnTo>
                <a:lnTo>
                  <a:pt x="809" y="177"/>
                </a:lnTo>
                <a:lnTo>
                  <a:pt x="784" y="177"/>
                </a:lnTo>
                <a:lnTo>
                  <a:pt x="757" y="179"/>
                </a:lnTo>
                <a:lnTo>
                  <a:pt x="732" y="182"/>
                </a:lnTo>
                <a:lnTo>
                  <a:pt x="711" y="184"/>
                </a:lnTo>
              </a:path>
            </a:pathLst>
          </a:custGeom>
          <a:solidFill>
            <a:schemeClr val="accent2"/>
          </a:solidFill>
          <a:ln w="12700" cap="rnd" cmpd="sng">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lIns="121917" tIns="60958" rIns="121917" bIns="60958"/>
          <a:lstStyle/>
          <a:p>
            <a:endParaRPr lang="en-US"/>
          </a:p>
        </p:txBody>
      </p:sp>
      <p:sp>
        <p:nvSpPr>
          <p:cNvPr id="39941" name="Rectangle 5"/>
          <p:cNvSpPr>
            <a:spLocks noChangeArrowheads="1"/>
          </p:cNvSpPr>
          <p:nvPr/>
        </p:nvSpPr>
        <p:spPr bwMode="auto">
          <a:xfrm>
            <a:off x="660402" y="1430337"/>
            <a:ext cx="4155017" cy="227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342900" indent="-342900">
              <a:defRPr>
                <a:solidFill>
                  <a:schemeClr val="tx1"/>
                </a:solidFill>
                <a:latin typeface="Calibri" pitchFamily="34" charset="0"/>
                <a:cs typeface="Arial" pitchFamily="34" charset="0"/>
              </a:defRPr>
            </a:lvl1pPr>
            <a:lvl2pPr marL="800100" indent="-3429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accent1"/>
              </a:buClr>
              <a:buSzPct val="60000"/>
              <a:buFont typeface="Wingdings" panose="05000000000000000000" pitchFamily="2" charset="2"/>
              <a:buChar char="v"/>
            </a:pPr>
            <a:r>
              <a:rPr lang="en-US" altLang="en-US" sz="2100">
                <a:latin typeface="Arial" pitchFamily="34" charset="0"/>
              </a:rPr>
              <a:t> Planning</a:t>
            </a:r>
          </a:p>
          <a:p>
            <a:pPr lvl="1">
              <a:lnSpc>
                <a:spcPct val="90000"/>
              </a:lnSpc>
              <a:spcAft>
                <a:spcPct val="40000"/>
              </a:spcAft>
              <a:buClr>
                <a:schemeClr val="accent1"/>
              </a:buClr>
              <a:buSzPct val="60000"/>
              <a:buFont typeface="+mj-lt"/>
              <a:buAutoNum type="arabicPeriod"/>
            </a:pPr>
            <a:r>
              <a:rPr lang="en-US" altLang="en-US" sz="2100">
                <a:latin typeface="Arial" pitchFamily="34" charset="0"/>
              </a:rPr>
              <a:t>Objectives</a:t>
            </a:r>
          </a:p>
          <a:p>
            <a:pPr lvl="1">
              <a:lnSpc>
                <a:spcPct val="90000"/>
              </a:lnSpc>
              <a:spcAft>
                <a:spcPct val="40000"/>
              </a:spcAft>
              <a:buClr>
                <a:schemeClr val="accent1"/>
              </a:buClr>
              <a:buSzPct val="60000"/>
              <a:buFont typeface="+mj-lt"/>
              <a:buAutoNum type="arabicPeriod"/>
            </a:pPr>
            <a:r>
              <a:rPr lang="en-US" altLang="en-US" sz="2100">
                <a:latin typeface="Arial" pitchFamily="34" charset="0"/>
              </a:rPr>
              <a:t>Resources</a:t>
            </a:r>
          </a:p>
          <a:p>
            <a:pPr lvl="1">
              <a:lnSpc>
                <a:spcPct val="90000"/>
              </a:lnSpc>
              <a:spcAft>
                <a:spcPct val="40000"/>
              </a:spcAft>
              <a:buClr>
                <a:schemeClr val="accent1"/>
              </a:buClr>
              <a:buSzPct val="60000"/>
              <a:buFont typeface="+mj-lt"/>
              <a:buAutoNum type="arabicPeriod"/>
            </a:pPr>
            <a:r>
              <a:rPr lang="en-US" altLang="en-US" sz="2100">
                <a:latin typeface="Arial" pitchFamily="34" charset="0"/>
              </a:rPr>
              <a:t>Work break-down structure</a:t>
            </a:r>
          </a:p>
          <a:p>
            <a:pPr lvl="1">
              <a:lnSpc>
                <a:spcPct val="90000"/>
              </a:lnSpc>
              <a:spcAft>
                <a:spcPct val="40000"/>
              </a:spcAft>
              <a:buClr>
                <a:schemeClr val="accent1"/>
              </a:buClr>
              <a:buSzPct val="60000"/>
              <a:buFont typeface="+mj-lt"/>
              <a:buAutoNum type="arabicPeriod"/>
            </a:pPr>
            <a:r>
              <a:rPr lang="en-US" altLang="en-US" sz="2100">
                <a:latin typeface="Arial" pitchFamily="34" charset="0"/>
              </a:rPr>
              <a:t>Organization</a:t>
            </a:r>
          </a:p>
        </p:txBody>
      </p:sp>
      <p:sp>
        <p:nvSpPr>
          <p:cNvPr id="39942" name="Rectangle 6"/>
          <p:cNvSpPr>
            <a:spLocks noChangeArrowheads="1"/>
          </p:cNvSpPr>
          <p:nvPr/>
        </p:nvSpPr>
        <p:spPr bwMode="auto">
          <a:xfrm>
            <a:off x="8001000" y="1836738"/>
            <a:ext cx="4191000" cy="29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342900" indent="-342900">
              <a:defRPr>
                <a:solidFill>
                  <a:schemeClr val="tx1"/>
                </a:solidFill>
                <a:latin typeface="Calibri" pitchFamily="34" charset="0"/>
                <a:cs typeface="Arial" pitchFamily="34" charset="0"/>
              </a:defRPr>
            </a:lvl1pPr>
            <a:lvl2pPr marL="800100" indent="-3429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accent1"/>
              </a:buClr>
              <a:buSzPct val="60000"/>
              <a:buFont typeface="Wingdings" panose="05000000000000000000" pitchFamily="2" charset="2"/>
              <a:buChar char="v"/>
            </a:pPr>
            <a:r>
              <a:rPr lang="en-US" altLang="en-US" sz="2100">
                <a:latin typeface="Arial" pitchFamily="34" charset="0"/>
              </a:rPr>
              <a:t>Scheduling</a:t>
            </a:r>
          </a:p>
          <a:p>
            <a:pPr lvl="1">
              <a:lnSpc>
                <a:spcPct val="90000"/>
              </a:lnSpc>
              <a:spcAft>
                <a:spcPct val="40000"/>
              </a:spcAft>
              <a:buClr>
                <a:schemeClr val="accent1"/>
              </a:buClr>
              <a:buSzPct val="60000"/>
              <a:buFont typeface="+mj-lt"/>
              <a:buAutoNum type="arabicPeriod"/>
            </a:pPr>
            <a:r>
              <a:rPr lang="en-US" altLang="en-US" sz="2100">
                <a:latin typeface="Arial" pitchFamily="34" charset="0"/>
              </a:rPr>
              <a:t>Project activities</a:t>
            </a:r>
          </a:p>
          <a:p>
            <a:pPr lvl="1">
              <a:lnSpc>
                <a:spcPct val="90000"/>
              </a:lnSpc>
              <a:spcAft>
                <a:spcPct val="40000"/>
              </a:spcAft>
              <a:buClr>
                <a:schemeClr val="accent1"/>
              </a:buClr>
              <a:buSzPct val="60000"/>
              <a:buFont typeface="+mj-lt"/>
              <a:buAutoNum type="arabicPeriod"/>
            </a:pPr>
            <a:r>
              <a:rPr lang="en-US" altLang="en-US" sz="2100">
                <a:latin typeface="Arial" pitchFamily="34" charset="0"/>
              </a:rPr>
              <a:t>Start &amp; end times</a:t>
            </a:r>
          </a:p>
          <a:p>
            <a:pPr lvl="1">
              <a:lnSpc>
                <a:spcPct val="90000"/>
              </a:lnSpc>
              <a:spcAft>
                <a:spcPct val="40000"/>
              </a:spcAft>
              <a:buClr>
                <a:schemeClr val="accent1"/>
              </a:buClr>
              <a:buSzPct val="60000"/>
              <a:buFont typeface="+mj-lt"/>
              <a:buAutoNum type="arabicPeriod"/>
            </a:pPr>
            <a:r>
              <a:rPr lang="en-US" altLang="en-US" sz="2100">
                <a:latin typeface="Arial" pitchFamily="34" charset="0"/>
              </a:rPr>
              <a:t>Network</a:t>
            </a:r>
          </a:p>
        </p:txBody>
      </p:sp>
      <p:sp>
        <p:nvSpPr>
          <p:cNvPr id="39943" name="Rectangle 7"/>
          <p:cNvSpPr>
            <a:spLocks noChangeArrowheads="1"/>
          </p:cNvSpPr>
          <p:nvPr/>
        </p:nvSpPr>
        <p:spPr bwMode="auto">
          <a:xfrm>
            <a:off x="1574800" y="5855419"/>
            <a:ext cx="804333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342900" indent="-342900">
              <a:defRPr>
                <a:solidFill>
                  <a:schemeClr val="tx1"/>
                </a:solidFill>
                <a:latin typeface="Calibri" pitchFamily="34" charset="0"/>
                <a:cs typeface="Arial" pitchFamily="34" charset="0"/>
              </a:defRPr>
            </a:lvl1pPr>
            <a:lvl2pPr marL="800100" indent="-3429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accent1"/>
              </a:buClr>
              <a:buSzPct val="60000"/>
              <a:buFont typeface="Wingdings" panose="05000000000000000000" pitchFamily="2" charset="2"/>
              <a:buChar char="v"/>
            </a:pPr>
            <a:r>
              <a:rPr lang="en-US" altLang="en-US" sz="2100">
                <a:latin typeface="Arial" pitchFamily="34" charset="0"/>
              </a:rPr>
              <a:t>Controlling</a:t>
            </a:r>
          </a:p>
          <a:p>
            <a:pPr lvl="1">
              <a:lnSpc>
                <a:spcPct val="90000"/>
              </a:lnSpc>
              <a:spcAft>
                <a:spcPct val="40000"/>
              </a:spcAft>
              <a:buClr>
                <a:schemeClr val="accent1"/>
              </a:buClr>
              <a:buSzPct val="60000"/>
              <a:buFont typeface="Wingdings" panose="05000000000000000000" pitchFamily="2" charset="2"/>
              <a:buChar char="v"/>
            </a:pPr>
            <a:r>
              <a:rPr lang="en-US" altLang="en-US" sz="2100">
                <a:latin typeface="Arial" pitchFamily="34" charset="0"/>
              </a:rPr>
              <a:t>Monitor, compare, revise, action</a:t>
            </a:r>
          </a:p>
        </p:txBody>
      </p:sp>
      <p:sp>
        <p:nvSpPr>
          <p:cNvPr id="39944" name="Rectangle 8"/>
          <p:cNvSpPr>
            <a:spLocks noGrp="1" noChangeArrowheads="1"/>
          </p:cNvSpPr>
          <p:nvPr>
            <p:ph type="title"/>
          </p:nvPr>
        </p:nvSpPr>
        <p:spPr>
          <a:xfrm>
            <a:off x="914400" y="228601"/>
            <a:ext cx="10363200" cy="1231900"/>
          </a:xfrm>
          <a:extLst/>
        </p:spPr>
        <p:txBody>
          <a:bodyPr rtlCol="0">
            <a:normAutofit/>
          </a:bodyPr>
          <a:lstStyle/>
          <a:p>
            <a:pPr>
              <a:defRPr/>
            </a:pPr>
            <a:r>
              <a:rPr lang="en-US">
                <a:ea typeface="ＭＳ Ｐゴシック" charset="0"/>
              </a:rPr>
              <a:t>Project Management Activities</a:t>
            </a:r>
          </a:p>
        </p:txBody>
      </p:sp>
    </p:spTree>
    <p:extLst>
      <p:ext uri="{BB962C8B-B14F-4D97-AF65-F5344CB8AC3E}">
        <p14:creationId xmlns:p14="http://schemas.microsoft.com/office/powerpoint/2010/main" val="17492514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1000"/>
                                  </p:stCondLst>
                                  <p:childTnLst>
                                    <p:set>
                                      <p:cBhvr>
                                        <p:cTn id="6" dur="1" fill="hold">
                                          <p:stCondLst>
                                            <p:cond delay="0"/>
                                          </p:stCondLst>
                                        </p:cTn>
                                        <p:tgtEl>
                                          <p:spTgt spid="39940"/>
                                        </p:tgtEl>
                                        <p:attrNameLst>
                                          <p:attrName>style.visibility</p:attrName>
                                        </p:attrNameLst>
                                      </p:cBhvr>
                                      <p:to>
                                        <p:strVal val="visible"/>
                                      </p:to>
                                    </p:set>
                                    <p:animEffect transition="in" filter="strips(upRight)">
                                      <p:cBhvr>
                                        <p:cTn id="7" dur="1000"/>
                                        <p:tgtEl>
                                          <p:spTgt spid="39940"/>
                                        </p:tgtEl>
                                      </p:cBhvr>
                                    </p:animEffect>
                                  </p:childTnLst>
                                </p:cTn>
                              </p:par>
                            </p:childTnLst>
                          </p:cTn>
                        </p:par>
                        <p:par>
                          <p:cTn id="8" fill="hold" nodeType="afterGroup">
                            <p:stCondLst>
                              <p:cond delay="2000"/>
                            </p:stCondLst>
                            <p:childTnLst>
                              <p:par>
                                <p:cTn id="9" presetID="18" presetClass="entr" presetSubtype="6" fill="hold" grpId="0" nodeType="afterEffect">
                                  <p:stCondLst>
                                    <p:cond delay="500"/>
                                  </p:stCondLst>
                                  <p:childTnLst>
                                    <p:set>
                                      <p:cBhvr>
                                        <p:cTn id="10" dur="1" fill="hold">
                                          <p:stCondLst>
                                            <p:cond delay="0"/>
                                          </p:stCondLst>
                                        </p:cTn>
                                        <p:tgtEl>
                                          <p:spTgt spid="39941"/>
                                        </p:tgtEl>
                                        <p:attrNameLst>
                                          <p:attrName>style.visibility</p:attrName>
                                        </p:attrNameLst>
                                      </p:cBhvr>
                                      <p:to>
                                        <p:strVal val="visible"/>
                                      </p:to>
                                    </p:set>
                                    <p:animEffect transition="in" filter="strips(downRight)">
                                      <p:cBhvr>
                                        <p:cTn id="11" dur="1000"/>
                                        <p:tgtEl>
                                          <p:spTgt spid="3994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39939"/>
                                        </p:tgtEl>
                                        <p:attrNameLst>
                                          <p:attrName>style.visibility</p:attrName>
                                        </p:attrNameLst>
                                      </p:cBhvr>
                                      <p:to>
                                        <p:strVal val="visible"/>
                                      </p:to>
                                    </p:set>
                                    <p:animEffect transition="in" filter="strips(downRight)">
                                      <p:cBhvr>
                                        <p:cTn id="16" dur="1000"/>
                                        <p:tgtEl>
                                          <p:spTgt spid="39939"/>
                                        </p:tgtEl>
                                      </p:cBhvr>
                                    </p:animEffect>
                                  </p:childTnLst>
                                </p:cTn>
                              </p:par>
                            </p:childTnLst>
                          </p:cTn>
                        </p:par>
                        <p:par>
                          <p:cTn id="17" fill="hold" nodeType="afterGroup">
                            <p:stCondLst>
                              <p:cond delay="1000"/>
                            </p:stCondLst>
                            <p:childTnLst>
                              <p:par>
                                <p:cTn id="18" presetID="18" presetClass="entr" presetSubtype="6" fill="hold" grpId="0" nodeType="afterEffect">
                                  <p:stCondLst>
                                    <p:cond delay="500"/>
                                  </p:stCondLst>
                                  <p:childTnLst>
                                    <p:set>
                                      <p:cBhvr>
                                        <p:cTn id="19" dur="1" fill="hold">
                                          <p:stCondLst>
                                            <p:cond delay="0"/>
                                          </p:stCondLst>
                                        </p:cTn>
                                        <p:tgtEl>
                                          <p:spTgt spid="39942"/>
                                        </p:tgtEl>
                                        <p:attrNameLst>
                                          <p:attrName>style.visibility</p:attrName>
                                        </p:attrNameLst>
                                      </p:cBhvr>
                                      <p:to>
                                        <p:strVal val="visible"/>
                                      </p:to>
                                    </p:set>
                                    <p:animEffect transition="in" filter="strips(downRight)">
                                      <p:cBhvr>
                                        <p:cTn id="20" dur="1000"/>
                                        <p:tgtEl>
                                          <p:spTgt spid="3994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9" fill="hold" grpId="0" nodeType="clickEffect">
                                  <p:stCondLst>
                                    <p:cond delay="0"/>
                                  </p:stCondLst>
                                  <p:childTnLst>
                                    <p:set>
                                      <p:cBhvr>
                                        <p:cTn id="24" dur="1" fill="hold">
                                          <p:stCondLst>
                                            <p:cond delay="0"/>
                                          </p:stCondLst>
                                        </p:cTn>
                                        <p:tgtEl>
                                          <p:spTgt spid="39938"/>
                                        </p:tgtEl>
                                        <p:attrNameLst>
                                          <p:attrName>style.visibility</p:attrName>
                                        </p:attrNameLst>
                                      </p:cBhvr>
                                      <p:to>
                                        <p:strVal val="visible"/>
                                      </p:to>
                                    </p:set>
                                    <p:animEffect transition="in" filter="strips(upLeft)">
                                      <p:cBhvr>
                                        <p:cTn id="25" dur="1000"/>
                                        <p:tgtEl>
                                          <p:spTgt spid="39938"/>
                                        </p:tgtEl>
                                      </p:cBhvr>
                                    </p:animEffect>
                                  </p:childTnLst>
                                </p:cTn>
                              </p:par>
                            </p:childTnLst>
                          </p:cTn>
                        </p:par>
                        <p:par>
                          <p:cTn id="26" fill="hold" nodeType="afterGroup">
                            <p:stCondLst>
                              <p:cond delay="1000"/>
                            </p:stCondLst>
                            <p:childTnLst>
                              <p:par>
                                <p:cTn id="27" presetID="18" presetClass="entr" presetSubtype="6" fill="hold" grpId="0" nodeType="afterEffect">
                                  <p:stCondLst>
                                    <p:cond delay="1000"/>
                                  </p:stCondLst>
                                  <p:childTnLst>
                                    <p:set>
                                      <p:cBhvr>
                                        <p:cTn id="28" dur="1" fill="hold">
                                          <p:stCondLst>
                                            <p:cond delay="0"/>
                                          </p:stCondLst>
                                        </p:cTn>
                                        <p:tgtEl>
                                          <p:spTgt spid="39943"/>
                                        </p:tgtEl>
                                        <p:attrNameLst>
                                          <p:attrName>style.visibility</p:attrName>
                                        </p:attrNameLst>
                                      </p:cBhvr>
                                      <p:to>
                                        <p:strVal val="visible"/>
                                      </p:to>
                                    </p:set>
                                    <p:animEffect transition="in" filter="strips(downRight)">
                                      <p:cBhvr>
                                        <p:cTn id="29" dur="1000"/>
                                        <p:tgtEl>
                                          <p:spTgt spid="39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animBg="1"/>
      <p:bldP spid="39940" grpId="0" animBg="1"/>
      <p:bldP spid="39941" grpId="0"/>
      <p:bldP spid="39942" grpId="0"/>
      <p:bldP spid="3994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351" y="2388973"/>
            <a:ext cx="10132483" cy="32593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1986"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sp>
        <p:nvSpPr>
          <p:cNvPr id="41987"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spTree>
    <p:extLst>
      <p:ext uri="{BB962C8B-B14F-4D97-AF65-F5344CB8AC3E}">
        <p14:creationId xmlns:p14="http://schemas.microsoft.com/office/powerpoint/2010/main" val="21842881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1992"/>
                                        </p:tgtEl>
                                        <p:attrNameLst>
                                          <p:attrName>style.visibility</p:attrName>
                                        </p:attrNameLst>
                                      </p:cBhvr>
                                      <p:to>
                                        <p:strVal val="visible"/>
                                      </p:to>
                                    </p:set>
                                    <p:anim calcmode="lin" valueType="num">
                                      <p:cBhvr>
                                        <p:cTn id="7" dur="1000" fill="hold"/>
                                        <p:tgtEl>
                                          <p:spTgt spid="41992"/>
                                        </p:tgtEl>
                                        <p:attrNameLst>
                                          <p:attrName>ppt_w</p:attrName>
                                        </p:attrNameLst>
                                      </p:cBhvr>
                                      <p:tavLst>
                                        <p:tav tm="0">
                                          <p:val>
                                            <p:strVal val="2/3*#ppt_w"/>
                                          </p:val>
                                        </p:tav>
                                        <p:tav tm="100000">
                                          <p:val>
                                            <p:strVal val="#ppt_w"/>
                                          </p:val>
                                        </p:tav>
                                      </p:tavLst>
                                    </p:anim>
                                    <p:anim calcmode="lin" valueType="num">
                                      <p:cBhvr>
                                        <p:cTn id="8" dur="1000" fill="hold"/>
                                        <p:tgtEl>
                                          <p:spTgt spid="4199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nodeType="clickEffect">
                                  <p:stCondLst>
                                    <p:cond delay="0"/>
                                  </p:stCondLst>
                                  <p:childTnLst>
                                    <p:animMotion origin="layout" path="M 0 1.11797E-6 L -0.03889 -0.07134 " pathEditMode="relative" rAng="0" ptsTypes="AA">
                                      <p:cBhvr>
                                        <p:cTn id="12" dur="2000" fill="hold"/>
                                        <p:tgtEl>
                                          <p:spTgt spid="41992"/>
                                        </p:tgtEl>
                                        <p:attrNameLst>
                                          <p:attrName>ppt_x</p:attrName>
                                          <p:attrName>ppt_y</p:attrName>
                                        </p:attrNameLst>
                                      </p:cBhvr>
                                      <p:rCtr x="-1944" y="-3582"/>
                                    </p:animMotion>
                                  </p:childTnLst>
                                </p:cTn>
                              </p:par>
                            </p:childTnLst>
                          </p:cTn>
                        </p:par>
                        <p:par>
                          <p:cTn id="13" fill="hold">
                            <p:stCondLst>
                              <p:cond delay="2000"/>
                            </p:stCondLst>
                            <p:childTnLst>
                              <p:par>
                                <p:cTn id="14" presetID="53" presetClass="exit" presetSubtype="32" fill="hold" nodeType="afterEffect">
                                  <p:stCondLst>
                                    <p:cond delay="0"/>
                                  </p:stCondLst>
                                  <p:childTnLst>
                                    <p:anim calcmode="lin" valueType="num">
                                      <p:cBhvr>
                                        <p:cTn id="15" dur="1250"/>
                                        <p:tgtEl>
                                          <p:spTgt spid="41992"/>
                                        </p:tgtEl>
                                        <p:attrNameLst>
                                          <p:attrName>ppt_w</p:attrName>
                                        </p:attrNameLst>
                                      </p:cBhvr>
                                      <p:tavLst>
                                        <p:tav tm="0">
                                          <p:val>
                                            <p:strVal val="ppt_w"/>
                                          </p:val>
                                        </p:tav>
                                        <p:tav tm="100000">
                                          <p:val>
                                            <p:fltVal val="0"/>
                                          </p:val>
                                        </p:tav>
                                      </p:tavLst>
                                    </p:anim>
                                    <p:anim calcmode="lin" valueType="num">
                                      <p:cBhvr>
                                        <p:cTn id="16" dur="1250"/>
                                        <p:tgtEl>
                                          <p:spTgt spid="41992"/>
                                        </p:tgtEl>
                                        <p:attrNameLst>
                                          <p:attrName>ppt_h</p:attrName>
                                        </p:attrNameLst>
                                      </p:cBhvr>
                                      <p:tavLst>
                                        <p:tav tm="0">
                                          <p:val>
                                            <p:strVal val="ppt_h"/>
                                          </p:val>
                                        </p:tav>
                                        <p:tav tm="100000">
                                          <p:val>
                                            <p:fltVal val="0"/>
                                          </p:val>
                                        </p:tav>
                                      </p:tavLst>
                                    </p:anim>
                                    <p:animEffect transition="out" filter="fade">
                                      <p:cBhvr>
                                        <p:cTn id="17" dur="1250"/>
                                        <p:tgtEl>
                                          <p:spTgt spid="41992"/>
                                        </p:tgtEl>
                                      </p:cBhvr>
                                    </p:animEffect>
                                    <p:set>
                                      <p:cBhvr>
                                        <p:cTn id="18" dur="1" fill="hold">
                                          <p:stCondLst>
                                            <p:cond delay="1249"/>
                                          </p:stCondLst>
                                        </p:cTn>
                                        <p:tgtEl>
                                          <p:spTgt spid="419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96" y="1917701"/>
            <a:ext cx="7870312" cy="197740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4034"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pic>
        <p:nvPicPr>
          <p:cNvPr id="4" name="Picture 3" descr="f3-1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8019" y="2677322"/>
            <a:ext cx="11948732" cy="268295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spTree>
    <p:extLst>
      <p:ext uri="{BB962C8B-B14F-4D97-AF65-F5344CB8AC3E}">
        <p14:creationId xmlns:p14="http://schemas.microsoft.com/office/powerpoint/2010/main" val="1597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44033"/>
                                        </p:tgtEl>
                                        <p:attrNameLst>
                                          <p:attrName>style.visibility</p:attrName>
                                        </p:attrNameLst>
                                      </p:cBhvr>
                                      <p:to>
                                        <p:strVal val="visible"/>
                                      </p:to>
                                    </p:set>
                                    <p:anim calcmode="lin" valueType="num">
                                      <p:cBhvr>
                                        <p:cTn id="7" dur="1250" fill="hold"/>
                                        <p:tgtEl>
                                          <p:spTgt spid="44033"/>
                                        </p:tgtEl>
                                        <p:attrNameLst>
                                          <p:attrName>ppt_w</p:attrName>
                                        </p:attrNameLst>
                                      </p:cBhvr>
                                      <p:tavLst>
                                        <p:tav tm="0">
                                          <p:val>
                                            <p:fltVal val="0"/>
                                          </p:val>
                                        </p:tav>
                                        <p:tav tm="100000">
                                          <p:val>
                                            <p:strVal val="#ppt_w"/>
                                          </p:val>
                                        </p:tav>
                                      </p:tavLst>
                                    </p:anim>
                                    <p:anim calcmode="lin" valueType="num">
                                      <p:cBhvr>
                                        <p:cTn id="8" dur="1250" fill="hold"/>
                                        <p:tgtEl>
                                          <p:spTgt spid="44033"/>
                                        </p:tgtEl>
                                        <p:attrNameLst>
                                          <p:attrName>ppt_h</p:attrName>
                                        </p:attrNameLst>
                                      </p:cBhvr>
                                      <p:tavLst>
                                        <p:tav tm="0">
                                          <p:val>
                                            <p:fltVal val="0"/>
                                          </p:val>
                                        </p:tav>
                                        <p:tav tm="100000">
                                          <p:val>
                                            <p:strVal val="#ppt_h"/>
                                          </p:val>
                                        </p:tav>
                                      </p:tavLst>
                                    </p:anim>
                                    <p:anim calcmode="lin" valueType="num">
                                      <p:cBhvr>
                                        <p:cTn id="9" dur="1250" fill="hold"/>
                                        <p:tgtEl>
                                          <p:spTgt spid="44033"/>
                                        </p:tgtEl>
                                        <p:attrNameLst>
                                          <p:attrName>ppt_x</p:attrName>
                                        </p:attrNameLst>
                                      </p:cBhvr>
                                      <p:tavLst>
                                        <p:tav tm="0">
                                          <p:val>
                                            <p:fltVal val="0.5"/>
                                          </p:val>
                                        </p:tav>
                                        <p:tav tm="100000">
                                          <p:val>
                                            <p:strVal val="#ppt_x"/>
                                          </p:val>
                                        </p:tav>
                                      </p:tavLst>
                                    </p:anim>
                                    <p:anim calcmode="lin" valueType="num">
                                      <p:cBhvr>
                                        <p:cTn id="10" dur="1250" fill="hold"/>
                                        <p:tgtEl>
                                          <p:spTgt spid="44033"/>
                                        </p:tgtEl>
                                        <p:attrNameLst>
                                          <p:attrName>ppt_y</p:attrName>
                                        </p:attrNameLst>
                                      </p:cBhvr>
                                      <p:tavLst>
                                        <p:tav tm="0">
                                          <p:val>
                                            <p:fltVal val="0.5"/>
                                          </p:val>
                                        </p:tav>
                                        <p:tav tm="100000">
                                          <p:val>
                                            <p:strVal val="#ppt_y"/>
                                          </p:val>
                                        </p:tav>
                                      </p:tavLst>
                                    </p:anim>
                                  </p:childTnLst>
                                </p:cTn>
                              </p:par>
                            </p:childTnLst>
                          </p:cTn>
                        </p:par>
                        <p:par>
                          <p:cTn id="11" fill="hold">
                            <p:stCondLst>
                              <p:cond delay="1250"/>
                            </p:stCondLst>
                            <p:childTnLst>
                              <p:par>
                                <p:cTn id="12" presetID="23" presetClass="entr" presetSubtype="272" fill="hold" nodeType="afterEffect">
                                  <p:stCondLst>
                                    <p:cond delay="100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2/3*#ppt_w"/>
                                          </p:val>
                                        </p:tav>
                                        <p:tav tm="100000">
                                          <p:val>
                                            <p:strVal val="#ppt_w"/>
                                          </p:val>
                                        </p:tav>
                                      </p:tavLst>
                                    </p:anim>
                                    <p:anim calcmode="lin" valueType="num">
                                      <p:cBhvr>
                                        <p:cTn id="15"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96" y="1917701"/>
            <a:ext cx="7870312" cy="197740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descr="f3-1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8019" y="2677322"/>
            <a:ext cx="11948732" cy="268295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6082"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pic>
        <p:nvPicPr>
          <p:cNvPr id="3" name="Picture 2" descr="f3-1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5720" y="3217672"/>
            <a:ext cx="11991960" cy="243692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spTree>
    <p:extLst>
      <p:ext uri="{BB962C8B-B14F-4D97-AF65-F5344CB8AC3E}">
        <p14:creationId xmlns:p14="http://schemas.microsoft.com/office/powerpoint/2010/main" val="4073488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084" y="1917701"/>
            <a:ext cx="6356349" cy="1597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0"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pic>
        <p:nvPicPr>
          <p:cNvPr id="48132" name="Picture 2" descr="f3-1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1453" y="3205164"/>
            <a:ext cx="8911167" cy="16970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8133" name="Picture 1" descr="f3-1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08353" y="4521202"/>
            <a:ext cx="7768167" cy="15779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spTree>
    <p:extLst>
      <p:ext uri="{BB962C8B-B14F-4D97-AF65-F5344CB8AC3E}">
        <p14:creationId xmlns:p14="http://schemas.microsoft.com/office/powerpoint/2010/main" val="348840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8129"/>
                                        </p:tgtEl>
                                        <p:attrNameLst>
                                          <p:attrName>style.visibility</p:attrName>
                                        </p:attrNameLst>
                                      </p:cBhvr>
                                      <p:to>
                                        <p:strVal val="visible"/>
                                      </p:to>
                                    </p:set>
                                    <p:anim calcmode="lin" valueType="num">
                                      <p:cBhvr>
                                        <p:cTn id="7" dur="500" fill="hold"/>
                                        <p:tgtEl>
                                          <p:spTgt spid="48129"/>
                                        </p:tgtEl>
                                        <p:attrNameLst>
                                          <p:attrName>ppt_w</p:attrName>
                                        </p:attrNameLst>
                                      </p:cBhvr>
                                      <p:tavLst>
                                        <p:tav tm="0">
                                          <p:val>
                                            <p:fltVal val="0"/>
                                          </p:val>
                                        </p:tav>
                                        <p:tav tm="100000">
                                          <p:val>
                                            <p:strVal val="#ppt_w"/>
                                          </p:val>
                                        </p:tav>
                                      </p:tavLst>
                                    </p:anim>
                                    <p:anim calcmode="lin" valueType="num">
                                      <p:cBhvr>
                                        <p:cTn id="8" dur="500" fill="hold"/>
                                        <p:tgtEl>
                                          <p:spTgt spid="48129"/>
                                        </p:tgtEl>
                                        <p:attrNameLst>
                                          <p:attrName>ppt_h</p:attrName>
                                        </p:attrNameLst>
                                      </p:cBhvr>
                                      <p:tavLst>
                                        <p:tav tm="0">
                                          <p:val>
                                            <p:fltVal val="0"/>
                                          </p:val>
                                        </p:tav>
                                        <p:tav tm="100000">
                                          <p:val>
                                            <p:strVal val="#ppt_h"/>
                                          </p:val>
                                        </p:tav>
                                      </p:tavLst>
                                    </p:anim>
                                    <p:animEffect transition="in" filter="fade">
                                      <p:cBhvr>
                                        <p:cTn id="9" dur="500"/>
                                        <p:tgtEl>
                                          <p:spTgt spid="4812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8132"/>
                                        </p:tgtEl>
                                        <p:attrNameLst>
                                          <p:attrName>style.visibility</p:attrName>
                                        </p:attrNameLst>
                                      </p:cBhvr>
                                      <p:to>
                                        <p:strVal val="visible"/>
                                      </p:to>
                                    </p:set>
                                    <p:anim calcmode="lin" valueType="num">
                                      <p:cBhvr>
                                        <p:cTn id="13" dur="500" fill="hold"/>
                                        <p:tgtEl>
                                          <p:spTgt spid="48132"/>
                                        </p:tgtEl>
                                        <p:attrNameLst>
                                          <p:attrName>ppt_w</p:attrName>
                                        </p:attrNameLst>
                                      </p:cBhvr>
                                      <p:tavLst>
                                        <p:tav tm="0">
                                          <p:val>
                                            <p:fltVal val="0"/>
                                          </p:val>
                                        </p:tav>
                                        <p:tav tm="100000">
                                          <p:val>
                                            <p:strVal val="#ppt_w"/>
                                          </p:val>
                                        </p:tav>
                                      </p:tavLst>
                                    </p:anim>
                                    <p:anim calcmode="lin" valueType="num">
                                      <p:cBhvr>
                                        <p:cTn id="14" dur="500" fill="hold"/>
                                        <p:tgtEl>
                                          <p:spTgt spid="48132"/>
                                        </p:tgtEl>
                                        <p:attrNameLst>
                                          <p:attrName>ppt_h</p:attrName>
                                        </p:attrNameLst>
                                      </p:cBhvr>
                                      <p:tavLst>
                                        <p:tav tm="0">
                                          <p:val>
                                            <p:fltVal val="0"/>
                                          </p:val>
                                        </p:tav>
                                        <p:tav tm="100000">
                                          <p:val>
                                            <p:strVal val="#ppt_h"/>
                                          </p:val>
                                        </p:tav>
                                      </p:tavLst>
                                    </p:anim>
                                    <p:animEffect transition="in" filter="fade">
                                      <p:cBhvr>
                                        <p:cTn id="15" dur="500"/>
                                        <p:tgtEl>
                                          <p:spTgt spid="4813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8133"/>
                                        </p:tgtEl>
                                        <p:attrNameLst>
                                          <p:attrName>style.visibility</p:attrName>
                                        </p:attrNameLst>
                                      </p:cBhvr>
                                      <p:to>
                                        <p:strVal val="visible"/>
                                      </p:to>
                                    </p:set>
                                    <p:anim calcmode="lin" valueType="num">
                                      <p:cBhvr>
                                        <p:cTn id="19" dur="500" fill="hold"/>
                                        <p:tgtEl>
                                          <p:spTgt spid="48133"/>
                                        </p:tgtEl>
                                        <p:attrNameLst>
                                          <p:attrName>ppt_w</p:attrName>
                                        </p:attrNameLst>
                                      </p:cBhvr>
                                      <p:tavLst>
                                        <p:tav tm="0">
                                          <p:val>
                                            <p:fltVal val="0"/>
                                          </p:val>
                                        </p:tav>
                                        <p:tav tm="100000">
                                          <p:val>
                                            <p:strVal val="#ppt_w"/>
                                          </p:val>
                                        </p:tav>
                                      </p:tavLst>
                                    </p:anim>
                                    <p:anim calcmode="lin" valueType="num">
                                      <p:cBhvr>
                                        <p:cTn id="20" dur="500" fill="hold"/>
                                        <p:tgtEl>
                                          <p:spTgt spid="48133"/>
                                        </p:tgtEl>
                                        <p:attrNameLst>
                                          <p:attrName>ppt_h</p:attrName>
                                        </p:attrNameLst>
                                      </p:cBhvr>
                                      <p:tavLst>
                                        <p:tav tm="0">
                                          <p:val>
                                            <p:fltVal val="0"/>
                                          </p:val>
                                        </p:tav>
                                        <p:tav tm="100000">
                                          <p:val>
                                            <p:strVal val="#ppt_h"/>
                                          </p:val>
                                        </p:tav>
                                      </p:tavLst>
                                    </p:anim>
                                    <p:animEffect transition="in" filter="fade">
                                      <p:cBhvr>
                                        <p:cTn id="21" dur="5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3"/>
          <p:cNvSpPr txBox="1">
            <a:spLocks noChangeArrowheads="1"/>
          </p:cNvSpPr>
          <p:nvPr/>
        </p:nvSpPr>
        <p:spPr bwMode="auto">
          <a:xfrm>
            <a:off x="1022351" y="6079568"/>
            <a:ext cx="1881278"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a:t>
            </a:r>
          </a:p>
        </p:txBody>
      </p:sp>
      <p:pic>
        <p:nvPicPr>
          <p:cNvPr id="5017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084" y="1917701"/>
            <a:ext cx="6356349" cy="1597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78" name="Rectangle 2"/>
          <p:cNvSpPr>
            <a:spLocks noGrp="1" noChangeArrowheads="1"/>
          </p:cNvSpPr>
          <p:nvPr>
            <p:ph type="title"/>
          </p:nvPr>
        </p:nvSpPr>
        <p:spPr>
          <a:xfrm>
            <a:off x="903817" y="476251"/>
            <a:ext cx="10361083" cy="1260475"/>
          </a:xfrm>
        </p:spPr>
        <p:txBody>
          <a:bodyPr>
            <a:normAutofit/>
          </a:bodyPr>
          <a:lstStyle/>
          <a:p>
            <a:pPr>
              <a:lnSpc>
                <a:spcPct val="80000"/>
              </a:lnSpc>
            </a:pPr>
            <a:r>
              <a:rPr lang="en-US" altLang="en-US" smtClean="0">
                <a:latin typeface="Arial" pitchFamily="34" charset="0"/>
                <a:cs typeface="Arial" pitchFamily="34" charset="0"/>
              </a:rPr>
              <a:t>Project Planning, Scheduling, and Controlling</a:t>
            </a:r>
            <a:endParaRPr lang="en-US" altLang="en-US" smtClean="0">
              <a:solidFill>
                <a:srgbClr val="33CC33"/>
              </a:solidFill>
              <a:latin typeface="Arial" pitchFamily="34" charset="0"/>
              <a:cs typeface="Arial" pitchFamily="34" charset="0"/>
            </a:endParaRPr>
          </a:p>
        </p:txBody>
      </p:sp>
      <p:pic>
        <p:nvPicPr>
          <p:cNvPr id="50180" name="Picture 2" descr="f3-1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1453" y="3205164"/>
            <a:ext cx="8911167" cy="16970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0181" name="Picture 1" descr="f3-1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08353" y="4521202"/>
            <a:ext cx="7768167" cy="15779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7" name="Group 12"/>
          <p:cNvGrpSpPr>
            <a:grpSpLocks/>
          </p:cNvGrpSpPr>
          <p:nvPr/>
        </p:nvGrpSpPr>
        <p:grpSpPr bwMode="auto">
          <a:xfrm>
            <a:off x="7296152" y="3098799"/>
            <a:ext cx="2995083" cy="2271712"/>
            <a:chOff x="3479" y="1833"/>
            <a:chExt cx="1415" cy="1431"/>
          </a:xfrm>
        </p:grpSpPr>
        <p:sp>
          <p:nvSpPr>
            <p:cNvPr id="50190" name="Text Box 14"/>
            <p:cNvSpPr txBox="1">
              <a:spLocks noChangeArrowheads="1"/>
            </p:cNvSpPr>
            <p:nvPr/>
          </p:nvSpPr>
          <p:spPr bwMode="auto">
            <a:xfrm>
              <a:off x="3479" y="1833"/>
              <a:ext cx="1415" cy="738"/>
            </a:xfrm>
            <a:prstGeom prst="rect">
              <a:avLst/>
            </a:prstGeom>
            <a:solidFill>
              <a:srgbClr val="D33320"/>
            </a:solidFill>
            <a:ln w="9525">
              <a:solidFill>
                <a:schemeClr val="tx1"/>
              </a:solidFill>
              <a:miter lim="800000"/>
              <a:headEnd/>
              <a:tailEnd/>
            </a:ln>
          </p:spPr>
          <p:txBody>
            <a:bodyPr wrap="none"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Budgets</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Delayed activities report</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Slack activities report</a:t>
              </a:r>
              <a:endParaRPr lang="en-AU" altLang="en-US" b="1">
                <a:effectLst>
                  <a:outerShdw blurRad="38100" dist="38100" dir="2700000" algn="tl">
                    <a:srgbClr val="000000">
                      <a:alpha val="43137"/>
                    </a:srgbClr>
                  </a:outerShdw>
                </a:effectLst>
                <a:latin typeface="Arial" pitchFamily="34" charset="0"/>
                <a:ea typeface="MS PGothic" pitchFamily="34" charset="-128"/>
              </a:endParaRPr>
            </a:p>
          </p:txBody>
        </p:sp>
        <p:sp>
          <p:nvSpPr>
            <p:cNvPr id="50189" name="Line 13"/>
            <p:cNvSpPr>
              <a:spLocks noChangeShapeType="1"/>
            </p:cNvSpPr>
            <p:nvPr/>
          </p:nvSpPr>
          <p:spPr bwMode="auto">
            <a:xfrm flipV="1">
              <a:off x="4037" y="2761"/>
              <a:ext cx="368" cy="503"/>
            </a:xfrm>
            <a:prstGeom prst="line">
              <a:avLst/>
            </a:prstGeom>
            <a:ln w="57150">
              <a:headEnd type="none" w="med" len="med"/>
              <a:tailEnd type="triangle" w="med" len="med"/>
            </a:ln>
            <a:extLst/>
          </p:spPr>
          <p:style>
            <a:lnRef idx="3">
              <a:schemeClr val="accent5"/>
            </a:lnRef>
            <a:fillRef idx="0">
              <a:schemeClr val="accent5"/>
            </a:fillRef>
            <a:effectRef idx="2">
              <a:schemeClr val="accent5"/>
            </a:effectRef>
            <a:fontRef idx="minor">
              <a:schemeClr val="tx1"/>
            </a:fontRef>
          </p:style>
          <p:txBody>
            <a:bodyPr/>
            <a:lstStyle/>
            <a:p>
              <a:endParaRPr lang="en-US"/>
            </a:p>
          </p:txBody>
        </p:sp>
      </p:grpSp>
      <p:grpSp>
        <p:nvGrpSpPr>
          <p:cNvPr id="10" name="Group 15"/>
          <p:cNvGrpSpPr>
            <a:grpSpLocks/>
          </p:cNvGrpSpPr>
          <p:nvPr/>
        </p:nvGrpSpPr>
        <p:grpSpPr bwMode="auto">
          <a:xfrm>
            <a:off x="4318000" y="506413"/>
            <a:ext cx="4840817" cy="2025649"/>
            <a:chOff x="2072" y="255"/>
            <a:chExt cx="2287" cy="1276"/>
          </a:xfrm>
        </p:grpSpPr>
        <p:sp>
          <p:nvSpPr>
            <p:cNvPr id="50188" name="Text Box 17"/>
            <p:cNvSpPr txBox="1">
              <a:spLocks noChangeArrowheads="1"/>
            </p:cNvSpPr>
            <p:nvPr/>
          </p:nvSpPr>
          <p:spPr bwMode="auto">
            <a:xfrm>
              <a:off x="2600" y="255"/>
              <a:ext cx="1759" cy="1276"/>
            </a:xfrm>
            <a:prstGeom prst="rect">
              <a:avLst/>
            </a:prstGeom>
            <a:solidFill>
              <a:schemeClr val="accent1"/>
            </a:solidFill>
            <a:ln w="9525">
              <a:solidFill>
                <a:schemeClr val="tx1"/>
              </a:solidFill>
              <a:miter lim="800000"/>
              <a:headEnd/>
              <a:tailEnd/>
            </a:ln>
          </p:spPr>
          <p:txBody>
            <a:bodyPr wrap="none"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Time/cost estimates</a:t>
              </a:r>
            </a:p>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Budgets</a:t>
              </a:r>
            </a:p>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Engineering diagrams</a:t>
              </a:r>
            </a:p>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Cash flow charts</a:t>
              </a:r>
            </a:p>
            <a:p>
              <a:pPr>
                <a:lnSpc>
                  <a:spcPct val="90000"/>
                </a:lnSpc>
                <a:spcAft>
                  <a:spcPct val="20000"/>
                </a:spcAft>
              </a:pPr>
              <a:r>
                <a:rPr lang="en-US" altLang="en-US" sz="2100" b="1">
                  <a:effectLst>
                    <a:outerShdw blurRad="38100" dist="38100" dir="2700000" algn="tl">
                      <a:srgbClr val="000000">
                        <a:alpha val="43137"/>
                      </a:srgbClr>
                    </a:outerShdw>
                  </a:effectLst>
                  <a:latin typeface="Arial" pitchFamily="34" charset="0"/>
                  <a:ea typeface="MS PGothic" pitchFamily="34" charset="-128"/>
                </a:rPr>
                <a:t>Material availability details</a:t>
              </a:r>
              <a:endParaRPr lang="en-AU" altLang="en-US" sz="2100" b="1">
                <a:effectLst>
                  <a:outerShdw blurRad="38100" dist="38100" dir="2700000" algn="tl">
                    <a:srgbClr val="000000">
                      <a:alpha val="43137"/>
                    </a:srgbClr>
                  </a:outerShdw>
                </a:effectLst>
                <a:latin typeface="Arial" pitchFamily="34" charset="0"/>
                <a:ea typeface="MS PGothic" pitchFamily="34" charset="-128"/>
              </a:endParaRPr>
            </a:p>
          </p:txBody>
        </p:sp>
        <p:sp>
          <p:nvSpPr>
            <p:cNvPr id="50187" name="Line 16"/>
            <p:cNvSpPr>
              <a:spLocks noChangeShapeType="1"/>
            </p:cNvSpPr>
            <p:nvPr/>
          </p:nvSpPr>
          <p:spPr bwMode="auto">
            <a:xfrm flipV="1">
              <a:off x="2072" y="888"/>
              <a:ext cx="584" cy="360"/>
            </a:xfrm>
            <a:prstGeom prst="line">
              <a:avLst/>
            </a:prstGeom>
            <a:ln w="57150">
              <a:headEnd type="none" w="med" len="med"/>
              <a:tailEnd type="triangle" w="med" len="med"/>
            </a:ln>
            <a:extLst/>
          </p:spPr>
          <p:style>
            <a:lnRef idx="3">
              <a:schemeClr val="accent5"/>
            </a:lnRef>
            <a:fillRef idx="0">
              <a:schemeClr val="accent5"/>
            </a:fillRef>
            <a:effectRef idx="2">
              <a:schemeClr val="accent5"/>
            </a:effectRef>
            <a:fontRef idx="minor">
              <a:schemeClr val="tx1"/>
            </a:fontRef>
          </p:style>
          <p:txBody>
            <a:bodyPr/>
            <a:lstStyle/>
            <a:p>
              <a:endParaRPr lang="en-US"/>
            </a:p>
          </p:txBody>
        </p:sp>
      </p:grpSp>
      <p:grpSp>
        <p:nvGrpSpPr>
          <p:cNvPr id="13" name="Group 18"/>
          <p:cNvGrpSpPr>
            <a:grpSpLocks/>
          </p:cNvGrpSpPr>
          <p:nvPr/>
        </p:nvGrpSpPr>
        <p:grpSpPr bwMode="auto">
          <a:xfrm>
            <a:off x="499535" y="4019356"/>
            <a:ext cx="3014132" cy="2011363"/>
            <a:chOff x="136" y="2086"/>
            <a:chExt cx="1424" cy="1267"/>
          </a:xfrm>
        </p:grpSpPr>
        <p:sp>
          <p:nvSpPr>
            <p:cNvPr id="50186" name="Text Box 20"/>
            <p:cNvSpPr txBox="1">
              <a:spLocks noChangeArrowheads="1"/>
            </p:cNvSpPr>
            <p:nvPr/>
          </p:nvSpPr>
          <p:spPr bwMode="auto">
            <a:xfrm>
              <a:off x="136" y="2423"/>
              <a:ext cx="1233" cy="930"/>
            </a:xfrm>
            <a:prstGeom prst="rect">
              <a:avLst/>
            </a:prstGeom>
            <a:solidFill>
              <a:srgbClr val="D33320"/>
            </a:solidFill>
            <a:ln w="9525">
              <a:solidFill>
                <a:schemeClr val="tx1"/>
              </a:solidFill>
              <a:miter lim="800000"/>
              <a:headEnd/>
              <a:tailEnd/>
            </a:ln>
          </p:spPr>
          <p:txBody>
            <a:bodyPr wrap="none"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CPM/PERT</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Gantt charts</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Milestone charts</a:t>
              </a:r>
            </a:p>
            <a:p>
              <a:pPr>
                <a:lnSpc>
                  <a:spcPct val="90000"/>
                </a:lnSpc>
                <a:spcAft>
                  <a:spcPct val="20000"/>
                </a:spcAft>
              </a:pPr>
              <a:r>
                <a:rPr lang="en-US" altLang="en-US" b="1">
                  <a:effectLst>
                    <a:outerShdw blurRad="38100" dist="38100" dir="2700000" algn="tl">
                      <a:srgbClr val="000000">
                        <a:alpha val="43137"/>
                      </a:srgbClr>
                    </a:outerShdw>
                  </a:effectLst>
                  <a:latin typeface="Arial" pitchFamily="34" charset="0"/>
                  <a:ea typeface="MS PGothic" pitchFamily="34" charset="-128"/>
                </a:rPr>
                <a:t>Cash flow schedules</a:t>
              </a:r>
              <a:endParaRPr lang="en-AU" altLang="en-US" b="1">
                <a:effectLst>
                  <a:outerShdw blurRad="38100" dist="38100" dir="2700000" algn="tl">
                    <a:srgbClr val="000000">
                      <a:alpha val="43137"/>
                    </a:srgbClr>
                  </a:outerShdw>
                </a:effectLst>
                <a:latin typeface="Arial" pitchFamily="34" charset="0"/>
                <a:ea typeface="MS PGothic" pitchFamily="34" charset="-128"/>
              </a:endParaRPr>
            </a:p>
          </p:txBody>
        </p:sp>
        <p:sp>
          <p:nvSpPr>
            <p:cNvPr id="50185" name="Line 19"/>
            <p:cNvSpPr>
              <a:spLocks noChangeShapeType="1"/>
            </p:cNvSpPr>
            <p:nvPr/>
          </p:nvSpPr>
          <p:spPr bwMode="auto">
            <a:xfrm flipV="1">
              <a:off x="1345" y="2086"/>
              <a:ext cx="215" cy="416"/>
            </a:xfrm>
            <a:prstGeom prst="line">
              <a:avLst/>
            </a:prstGeom>
            <a:ln w="57150">
              <a:headEnd type="triangle" w="med" len="med"/>
              <a:tailEnd type="none" w="med" len="med"/>
            </a:ln>
            <a:extLst/>
          </p:spPr>
          <p:style>
            <a:lnRef idx="3">
              <a:schemeClr val="accent5"/>
            </a:lnRef>
            <a:fillRef idx="0">
              <a:schemeClr val="accent5"/>
            </a:fillRef>
            <a:effectRef idx="2">
              <a:schemeClr val="accent5"/>
            </a:effectRef>
            <a:fontRef idx="minor">
              <a:schemeClr val="tx1"/>
            </a:fontRef>
          </p:style>
          <p:txBody>
            <a:bodyPr/>
            <a:lstStyle/>
            <a:p>
              <a:endParaRPr lang="en-US"/>
            </a:p>
          </p:txBody>
        </p:sp>
      </p:grpSp>
    </p:spTree>
    <p:extLst>
      <p:ext uri="{BB962C8B-B14F-4D97-AF65-F5344CB8AC3E}">
        <p14:creationId xmlns:p14="http://schemas.microsoft.com/office/powerpoint/2010/main" val="106606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par>
                          <p:cTn id="12" fill="hold" nodeType="afterGroup">
                            <p:stCondLst>
                              <p:cond delay="4000"/>
                            </p:stCondLst>
                            <p:childTnLst>
                              <p:par>
                                <p:cTn id="13" presetID="22" presetClass="entr" presetSubtype="4" fill="hold" nodeType="after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2" y="2609849"/>
            <a:ext cx="5509684" cy="334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4"/>
          <p:cNvSpPr>
            <a:spLocks noGrp="1" noChangeArrowheads="1"/>
          </p:cNvSpPr>
          <p:nvPr>
            <p:ph type="title"/>
          </p:nvPr>
        </p:nvSpPr>
        <p:spPr>
          <a:xfrm>
            <a:off x="914400" y="434977"/>
            <a:ext cx="10363200" cy="925513"/>
          </a:xfrm>
        </p:spPr>
        <p:txBody>
          <a:bodyPr>
            <a:normAutofit/>
          </a:bodyPr>
          <a:lstStyle/>
          <a:p>
            <a:r>
              <a:rPr lang="en-US" altLang="en-US" smtClean="0">
                <a:latin typeface="Arial" pitchFamily="34" charset="0"/>
                <a:ea typeface="MS PGothic" pitchFamily="34" charset="-128"/>
                <a:cs typeface="Arial" pitchFamily="34" charset="0"/>
              </a:rPr>
              <a:t>Project Planning</a:t>
            </a:r>
          </a:p>
        </p:txBody>
      </p:sp>
      <p:sp>
        <p:nvSpPr>
          <p:cNvPr id="2" name="Rectangle 3"/>
          <p:cNvSpPr>
            <a:spLocks noGrp="1" noChangeArrowheads="1"/>
          </p:cNvSpPr>
          <p:nvPr>
            <p:ph type="body" sz="half" idx="1"/>
          </p:nvPr>
        </p:nvSpPr>
        <p:spPr>
          <a:xfrm>
            <a:off x="465667" y="1787526"/>
            <a:ext cx="5884333" cy="3883025"/>
          </a:xfrm>
        </p:spPr>
        <p:txBody>
          <a:bodyPr lIns="120630" tIns="59257" rIns="120630" bIns="59257">
            <a:noAutofit/>
          </a:bodyPr>
          <a:lstStyle/>
          <a:p>
            <a:pPr marL="609585" indent="-548204">
              <a:buSzPct val="60000"/>
              <a:buFont typeface="Wingdings" panose="05000000000000000000" pitchFamily="2" charset="2"/>
              <a:buChar char="v"/>
            </a:pPr>
            <a:r>
              <a:rPr lang="en-US" altLang="en-US" smtClean="0">
                <a:latin typeface="Arial" pitchFamily="34" charset="0"/>
                <a:ea typeface="MS PGothic" pitchFamily="34" charset="-128"/>
                <a:cs typeface="Arial" pitchFamily="34" charset="0"/>
              </a:rPr>
              <a:t>Establishing objectives</a:t>
            </a:r>
          </a:p>
          <a:p>
            <a:pPr marL="609585" indent="-548204">
              <a:buSzPct val="60000"/>
              <a:buFont typeface="Wingdings" panose="05000000000000000000" pitchFamily="2" charset="2"/>
              <a:buChar char="v"/>
            </a:pPr>
            <a:r>
              <a:rPr lang="en-US" altLang="en-US" smtClean="0">
                <a:latin typeface="Arial" pitchFamily="34" charset="0"/>
                <a:ea typeface="MS PGothic" pitchFamily="34" charset="-128"/>
                <a:cs typeface="Arial" pitchFamily="34" charset="0"/>
              </a:rPr>
              <a:t>Defining project</a:t>
            </a:r>
          </a:p>
          <a:p>
            <a:pPr marL="609585" indent="-548204">
              <a:buSzPct val="60000"/>
              <a:buFont typeface="Wingdings" panose="05000000000000000000" pitchFamily="2" charset="2"/>
              <a:buChar char="v"/>
            </a:pPr>
            <a:r>
              <a:rPr lang="en-US" altLang="en-US" smtClean="0">
                <a:latin typeface="Arial" pitchFamily="34" charset="0"/>
                <a:ea typeface="MS PGothic" pitchFamily="34" charset="-128"/>
                <a:cs typeface="Arial" pitchFamily="34" charset="0"/>
              </a:rPr>
              <a:t>Creating work breakdown structure </a:t>
            </a:r>
          </a:p>
          <a:p>
            <a:pPr marL="609585" indent="-548204">
              <a:buSzPct val="60000"/>
              <a:buFont typeface="Wingdings" panose="05000000000000000000" pitchFamily="2" charset="2"/>
              <a:buChar char="v"/>
            </a:pPr>
            <a:r>
              <a:rPr lang="en-US" altLang="en-US" smtClean="0">
                <a:latin typeface="Arial" pitchFamily="34" charset="0"/>
                <a:ea typeface="MS PGothic" pitchFamily="34" charset="-128"/>
                <a:cs typeface="Arial" pitchFamily="34" charset="0"/>
              </a:rPr>
              <a:t>Determining </a:t>
            </a:r>
            <a:br>
              <a:rPr lang="en-US" altLang="en-US" smtClean="0">
                <a:latin typeface="Arial" pitchFamily="34" charset="0"/>
                <a:ea typeface="MS PGothic" pitchFamily="34" charset="-128"/>
                <a:cs typeface="Arial" pitchFamily="34" charset="0"/>
              </a:rPr>
            </a:br>
            <a:r>
              <a:rPr lang="en-US" altLang="en-US" smtClean="0">
                <a:latin typeface="Arial" pitchFamily="34" charset="0"/>
                <a:ea typeface="MS PGothic" pitchFamily="34" charset="-128"/>
                <a:cs typeface="Arial" pitchFamily="34" charset="0"/>
              </a:rPr>
              <a:t>resources</a:t>
            </a:r>
          </a:p>
          <a:p>
            <a:pPr marL="609585" indent="-548204">
              <a:buSzPct val="60000"/>
              <a:buFont typeface="Wingdings" panose="05000000000000000000" pitchFamily="2" charset="2"/>
              <a:buChar char="v"/>
            </a:pPr>
            <a:r>
              <a:rPr lang="en-US" altLang="en-US" smtClean="0">
                <a:latin typeface="Arial" pitchFamily="34" charset="0"/>
                <a:ea typeface="MS PGothic" pitchFamily="34" charset="-128"/>
                <a:cs typeface="Arial" pitchFamily="34" charset="0"/>
              </a:rPr>
              <a:t>Forming organization</a:t>
            </a:r>
          </a:p>
        </p:txBody>
      </p:sp>
    </p:spTree>
    <p:extLst>
      <p:ext uri="{BB962C8B-B14F-4D97-AF65-F5344CB8AC3E}">
        <p14:creationId xmlns:p14="http://schemas.microsoft.com/office/powerpoint/2010/main" val="14649809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52226"/>
                                        </p:tgtEl>
                                        <p:attrNameLst>
                                          <p:attrName>style.visibility</p:attrName>
                                        </p:attrNameLst>
                                      </p:cBhvr>
                                      <p:to>
                                        <p:strVal val="visible"/>
                                      </p:to>
                                    </p:set>
                                    <p:animEffect transition="in" filter="dissolve">
                                      <p:cBhvr>
                                        <p:cTn id="7" dur="1000"/>
                                        <p:tgtEl>
                                          <p:spTgt spid="5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21023"/>
            <a:ext cx="4918841" cy="4624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sz="1900" b="1">
                <a:solidFill>
                  <a:schemeClr val="bg1"/>
                </a:solidFill>
                <a:effectLst>
                  <a:outerShdw blurRad="38100" dist="38100" dir="2700000" algn="tl">
                    <a:srgbClr val="000000">
                      <a:alpha val="43137"/>
                    </a:srgbClr>
                  </a:outerShdw>
                </a:effectLst>
              </a:rPr>
              <a:t>JAKARTA </a:t>
            </a:r>
            <a:r>
              <a:rPr lang="en-US" sz="1900" b="1" smtClean="0">
                <a:solidFill>
                  <a:schemeClr val="bg1"/>
                </a:solidFill>
                <a:effectLst>
                  <a:outerShdw blurRad="38100" dist="38100" dir="2700000" algn="tl">
                    <a:srgbClr val="000000">
                      <a:alpha val="43137"/>
                    </a:srgbClr>
                  </a:outerShdw>
                </a:effectLst>
              </a:rPr>
              <a:t>– BANDUNG FAST TRAIN</a:t>
            </a:r>
            <a:endParaRPr lang="en-US" b="1">
              <a:solidFill>
                <a:schemeClr val="bg1"/>
              </a:solidFill>
              <a:effectLst>
                <a:outerShdw blurRad="38100" dist="38100" dir="2700000" algn="tl">
                  <a:srgbClr val="000000">
                    <a:alpha val="43137"/>
                  </a:srgbClr>
                </a:outerShdw>
              </a:effectLst>
            </a:endParaRPr>
          </a:p>
        </p:txBody>
      </p:sp>
      <p:sp>
        <p:nvSpPr>
          <p:cNvPr id="2" name="AutoShape 2" descr="data:image/jpeg;base64,/9j/4AAQSkZJRgABAQAAAQABAAD/2wCEAAkGBxMTEhUTExMWFhUXFxgaGBcWFRcbGhgbGhgXFxgaGBgYHSggGholHx8dITEhJSkrLi4uFx8zODMtNygtLisBCgoKDg0OGxAQGy0lICUtLS0tLS0tLS0tLS0tLS0tLS0tLS0tLS0tLS0tLS0tLS0tLS0tLS0tLS0tLS0tLS0tLf/AABEIALYBFgMBEQACEQEDEQH/xAAbAAACAwEBAQAAAAAAAAAAAAADBAACBQEGB//EAFEQAAIBAgQCBQYJBwoFAgcAAAECEQADBBIhMQVBEyJRYXEGFDKBkbEVIzNCocHR4fAWU2Jyc5TTJDRSVIKSorLS8UNjg5Ozw+MHJURkhKPC/8QAGgEAAwEBAQEAAAAAAAAAAAAAAAECAwQFBv/EAD0RAAICAQIEAgULAwQBBQAAAAABAhEDEiEEMUFRE2EUMnGRoQUiM1KBkrHB0eHwFWJyI0JT8cI0Y4Kisv/aAAwDAQACEQMRAD8A+40AJcUxxtBIXMXfLudOo7TCqxPoxoOdIBccetSQc0gsDCkgFWykT4+o6xMGGAXA8Xt3WKoGkA6lSBocsFtgSZgc4NAB+G4rpbNu7EdIivEzGZQ0Tz3oASXji5FuOMqNnymSW6mYsWWNIVSTqTpG9IAZ8p7ET19p9A7C30xPqSG9cb6UwLflDaMxmOXLMKfnBisRuSASI9cUASz5SWGKhSTmiCBIgubUyNIDgj1TsQSgBP5T21zhlfOnSnKqlpS3ce3nB2AJWDMROumtMAzeUNkNk65cEjIEJaQXB0G8ZGOnKDzEoC+E47auMqpm64BUlSAQyuyEE8iqMQe7t0oAQwPlbbZA9xGQlVaBLaNbW5Oqgka5ZAgkaHeBAMP5S2Q0GQsXJaNmtLmdIHMKDrtpAmaAGMNxu07hFzZiYEr+iGnwg+rnEimAng/Ki2ysXUpl3iW0hMx1AOmdNYI64gnWEAza4/aa50YDkwpEITozFZ01ABAkkaZh3wwOXfKKwrFSWEMVJy6SIG/eSB4mhAyWOMl9BbAIQu2Z4CqHKaEAyeqSezTtpWBz8o7GoltBJ6uw6p1OwEMrSdIPcaYHcNx9LjWkVWm5HpQMoa090bSCerET86kArg/Ku2yFrilIgwJbSLRJOgOhuoNtcwIkSQBQ5Z49aa70QDlv1SRoQpOmwBKgk/0h3wxAD5S2wQGVgGy9GVBYuWzwoUCQxCFo7O+khlz5SWBOYspGYwRqQpIJEbzDH+w3YaYF18oLRMRcGoXW2wAMwQSea86AAY3ykS0bodY6O4EBnQjord0sdOrAY9vo760AGv8AlBaUssOzBc0ADaCdyY5HnQBa5x+yqZyWy5svo8zlj1HMu39LxgADd8pLYDsFYrbS8z9qmyFJSOZIaezb1ABsTxgWiBeAWQzDKSwyooZmJyiIE+oCJmAmAD8prQZldXSCwWVMtktrduaRoVBJjmBImYpgNYLjKXWCqDqGgkRsEbbvVwfUaQGlTAlAAsReyKW3iPfFRkmoRcmKTpWL2sUtyJXYysiYInbsMe+s8WeOTkRHImC+CrGdnNpSW3kSOR2Om4B8dd63K1DNvD21MrbQGMshQDEkxIG0kmO00UFhLcKAFAAAgAaAAbADsoDUC82t79Gkk5j1Rq2uu2+p176A1CeKw9mVJtJ1DKxA1ylNQBqMpiD2DsFYZcygJzAi7ZEgYe2AYkBV1jaery+uub05fV+JDzeRZcRa5WE5chy2+bygeyn6d/b8Q8byOPiLR3sITJOoXcggn0dyCRPeaXpy+r8ReN5HXxVoiDZQjQ6hTtEcuUD2Dso9O/t+IeN5HLeKtKerYQc9Ao/pdi/pN/ePbR6cvq/EPG8iWTYYhTh7Yjbqr3DTq9w9grTFxanLTVDWWx04GwZJs2zO5yLr46a12Lc01FTw2z0i3OjAZdiNI9QphYUYW1oeiTSI6q6RJEaaRJ9pooLKpgbIIIs2wVgqQiiCJiNNNz7TRQWQ4Gzr8Tb605uous6mdNaKCy4w9sZfi06no9UdWd8umnqooLB+YWdPibeggdRdBvG2320UFgcULNgdILClsyqMioGLORbEEwOcanamo2DkBFzb/wCXvpEfzXSJiPjdIk+2jSu4W+xW3CkFeHMCvokDCgjfaLum59po0ruFvsQmQQeHuQd5OFPzs8a3ds2scjRpXcLfYubx1HmFzWZ/mus5pn43nmb+83aaNK7hb7FEYDbh7jbbzXkIH/F5CAPCjSu4W+x1mkgnh7yCSD/JZkmSfldydZo0ruFvsVWBMcOYSIMDCaiIg/G7RpFGldwt9iQIy/BzZZmIwkTAEx0u8AewUaV3C32LpdIbMOH3A0EZh5qDBMkT0sxNGldwt9ji3IiOHuImI810nQx8bpNGldwt9jitAgcOcDTQeaxpt/xeVGldwt9i9u+ytmXA3QYIkNhhocs7Xf0V/uijSu4W+xo4DFi7bS4oIDqGAMTBE6xzpNU6CMrGKRQrxP5JvV7xXPxX0T/nUjJ6rMjCXyhHZzFebgzPHLyOaMqZsJdU7Ee2vYjkg+TOi0WVwRI2qlJNWgONcA3IFJ5Ix5sCjYlB84VnLPjXUWpGZibik9XT668zPljOXzTKTT5AIrAg6BQkMq1JiJQBWKQjlIGanDL+mUnwr1OCy2tD+w2xvoP13mgvjrrKkouZpURBOhYBtuwSfVQMVw/EbjFQcO6hjEmdOrMnTTXTWKAA4Xil45A+HeSVDEBsoliJEj0QBOpBjkJFAGxTAlAjP436Cft8P/57dOP6iY9jsWLS5yrtqBFtC7a/orrFZN0rOnFjeSWlNL2ul72Zv5RL/V8V+7XPsqfEXZ+5nT6DL68Pvx/Un5RL/V8V+7XPso8Rdn7mHoMvrw+/H9TTwWJFxA4V1mdHUqwgxqp1FWnas5ckHCWltP2O17zzps40Xrot4qyQ2dlR2LFQDdCkLGgDNbB5dSOdHQjqWs2eIH4xcRh2VltQRJTKA5dlhfnSuswYnTamBDheIOl1GvW0abJtXFGkKytdkKQxkdWNPETSYHFGNbqJicPOVwYOZwQMqmcsGHkEld50+aGBvcO6QIBdZWuCcxQQN5AjloRQAwrA7GfDu0P00AWoAlAGX5NfzWx+yt/5RVz9ZkQ5GpUFi3Efk29XvFc/FfRP+dSMnqmHFeQcrOhfxFLkMBa41bFsXBdhGIUGDuzi2OqROrkLJFdEZ5YfNTKVoIbw3LDvkjnrWL1S3ZO7K2sQrAFHVgRIIIIg7HTl30mmuYmqLikBCaGB1aaBEIpUBCKAK0CJSA6jkEEcqqMnFqS6DT3NrD4lXGh17Ode1izwyLZnQpJhq1GSmBKAJQBKAEON+gn7fD/+e3VR/JiZq1BqSgCUASgDBv8AAMM7SzsSrG58pGX41rp05Lnn+7HbKAFb8jsIFAh2UJlAa4WGXK4Gp3gO0Hlp2CmA5h/JzDKCDbDy5eXAYgsACFMdVYEQNNT20AUPBcM4XXMtrPAzyq5mDsD4FRE6iKQCo8kMGRkAOykgPuMqICQORCDuMH1MDbwOFW0uQExmY6nWWZnPvPsoAZoAlAGX5NfzWx+yt/5RVz9ZkQ5GpUFi3Efk29XvFc/FfRP+dSJ+qYprxznordt5gVkrIIldCO8HkaafUDzfEvJbDKoZjeMItsBXAJzXrVxYMCGa4qayI7uWkuJcIuT5Lf3I6eHxSzTUF5u/Lm/gWwXALQv5rofpQbdwZnRlbIt20p0QbC40iBqVNYcN8pR4qDePktuXc04rhniipRlae3KnY7wfyctYZs1sv8mtsBiICqEVdlGsKNT/ALbzySmqZxybkaxrImhTCcQtXSy23DFfSA3EMyaj9ZXXxUjlVOMkraBphsPfV0V0YMrqGVhsQRII7ooaadMORe2wMxyMbeulQqITSBslIRIoGcFAHKBDFrGOvOR2HWuiHE5IdbKU2g9niRLDMAB3V0Y+Obl87kXHJvuaU16JqQmNTQ2krAVvY4AdXU/RXLk4uMV83chzQjxHFhktg6E37Gn/AFretacPxMZ7ddwUro1eJYBb6dG5uAEgzbu3Lbafp22DD21sbiaeT9oOj58RKKFAOKxBUgAiWU3Mrtr6TAmYM6UAB/Jaz0fR9JisubNPnuKzTERn6XNl/RmJ1igDZs2gogT6ySfadaAMS75LWmMtcuzKnqsBorXGCnTUS7TO9KgB/kfZKsrXLzKyBIa4CIFu5bHzdTDkyZJIBMxTAcw/k/ZXfOzZiwYuwYZjmKgpEJPzdjzmgBZ/JKyUW30l4IiBEUXNFUZABBGuigazOZpmTSodlLnkfZIYdJeBaQSLnWgszQDEgakAbCB2CGILw/yaW22Y3XZswOpMaMz6CTBJOp5gAd9AG7QBKAMzya/mtj9lb/yirn6zIx8jTqCxfiHyber3iufivon/ADqTPkY8V5FGKR2KYUCxFhXUqwkHlr6tRqDOsipaT2Lx5JY5qceaPnAx1+xj71xWGK6MPZKvfCMme4rW1cPrIywCBDSCCTNepwWLhMfDSwyTjqcZJxV8k76ruerkceLwQucYyTladq7qnsmj0uF8t8P6OIFzDXOaXLbkeKsqwR4x4Uv6frf+hOM17VF/apV8LRxz+TuJgr02u8fnL3q/iKv5coXY2sPeu2FMNeQc+ZCEDqjtJB201EuXA4ccKyZkp1dU2l5OS2v+NmkPkriZpbJN8k2lL20+h3A+TVjptemS4ri90btaIaXxDhoQENDXXHaMidgLebg41cRjcse6WzdPyMeK4eWFJ2mnatd1XcNb8iLKrbXpbzLbDKoY29Q1o2mBIQEiDprpygACt3xD7I5NTNfhPDVsKyqzNJDEtEzkROQHJQfEmspzc3bIe+43WRJ0UxnTQBWKQUSKQiRTAlABlxDZcs6fjnW6z5NOm9itTqiXr7Hdj4VM805qpMG2wIrIQDFb2/21j/zJXXwX0q9j/AcfWR6TiN26qTZtrceR1WuZBHM5sre6vZxqDlU3S9lnWzL+EMf/AFG1++f+zXR4XDf8j+7+4rfYnwhj/wCo2v3z/wBmjwuG/wCR/d/cLfY1sBduMgN22Lb6yivnA1MdbKJkQdudc+RRUqi7XeqGhDEXMWGulFVusOiUsoUpkSc59IPnz92WNzoYGJPjeJZZGGtZter0g1M3AoJzQojISdd2HKgC15+IBkKqjLFzOpKCTNzogP8ABOo57nSkBY4viE/IWgOp8/eSM/PTKJ8SPXTA9BQBKAJQBKAMzya/mtj9lb/yiqn6zIx8jTqSxfHegfV7xWHE/RP+dRS5GWFryCKJFAUcpWJoFiMIlxSrojhtCGUEEdhBGvrqlJrkxUZ1zybsSCM6qEyC2txhaChSgi1OVSBsVAMgGr8R8nuawyTx+q2ga+SWDCInQKRbYspJYvLGWm4TmOb5wJgjQyKbySt7i8SevXe/cxuMeRhKsys2IcMDbN66UuW1AaVt3lU84yhlMdbXWa04XL6M/wDS+Z3rk/auTOxfKWVrTkUZR7OKr27VT81uZ91uIYYsoxL9Gi5pxlodFlGWZxCkmZMdZlmDGldz4nDlX+rii2+sG4v3bx+AtPBZfrQf3o+7aXxZt8H8pxdJt3bbWLygGG61shjCstwaQTG8TOk71w8Vhw40pY8iae1PaS8mvzRlk+TM8PnRWqPdPZ/nfdVaAXrOO82thVc4joyLp6RAOk6N4ZJYAA3I5RBGggxMfD1Pt096OHbcMMXxBmgYdEB6LVijZZa2LphbwzBVLkHQnJt2rTi7hpSA3MdxISfN7eUO+vVnowLBQwL0zrekCT8Wo56mnE1z/m/7F6YmvwPE3LtkPdADEtoFZQAGOXRtScsSRoTMVlkilKkZtGhFZiogWkOiopolo7FMKJQBJpAL4xGIUoASr22hiQDkdWiQDG3Ya34fIseTVLluNbOx74bv/wBXtfvDfwa9D03D5+79zXxvInw5f/q9v94b+DR6bh8/d+4eN5E+G7/5i1+8N/Bo9Nw+fu/cPG8gy8VvkT0Vn94efZ0FariMLV6vgV4oH4bv/mLX7w38GsnxuHz937k+N5Hfhu/+YtfvDfwaPTcPn7v3DxvI58N3/wCr2/3hv4NHpuHz937h43kWTjV8mOgtD/8AIb+DTjxeGTq37v3Gst9BvznFfmLP7w/8Cuuo9/gXqfYnnOK/MWf3h/4FFR7hqfYnnOK/MWf3h/4FFR7hqfYnnOK/MWf3h/4FFR7hqfYNwbDm3Zt22jMiIpjaQADE8qJO3YQ2Q7UlgMb6B9XvFYcT9ExMy68YKJQOiRQmS0dpjo4BQuYqITTsGiTVWIq4B32/G9SJnlOK+ThGfzZilk2TbOGtC2gOrMvRsRCSzNIO+bcUSWPJKM5r50Xaf85nXwvHywbaVJXe/wAeRjWsbjsJ0c3SVcEizi7bFgEJzBbiFgzBQWy9IxKgkLyr2HxHD5t82JecoOvfHl7qNocPwvEPTibjJ8k6cW+17NX0uz0o44ygHEYe5bBiLlodPaIIkHNbGdR3sgrN/JsMu/DZYy8n82Xx2f2M8qcHF1JUzQ4fxKzfE2b1u4BvkdSR3EAyD3GuLPwXEYNskGvahLcZusFEsQoHMkAD1msIwlJ1FW/IdUZuJ4uFN+FkWFDXGJ5FS/VABJhRPrgSaPD5X1Go70Bs+UtgzmbKRe6GILdcuUSSB1c0TryImqeGS5drFQG35WYQzFxidNOiuzr0UQMuvytv+/40LBOuQnFhF8o7DOio2YOzKGggFhl6qyOtM8tspmh4JUKUGlZs5KzoWkVvYsKwTLcZiC0Jbd4AIBJygxqRXVw/BZc8XOFUnW7S/ENLZzzo/mcR+73f9Nbf0vN3j95FaX2OedH8ziP3e7/po/pebvH7yJ8OXYnnR/M4j/sXf9NH9Lzd4/eQaJditzHZQWaziAoBJPQXdANSfRoXyVnbpOP3kLRLsMq0gEbHUe+vOlFxbi+hJ2kBaqGzlICUAbOCxGcd43r2eGzeJHfmdEZWhiukZJoAlAF7dDKiXpFAMb6B9XvFYcV9EwMuvFGSgdEFOgolAmjtOworHrpIhloNWKnQPxpEbs6LfKnRWkX4lg+ltOivlYghHABKPBCsA2kj7aqLSdlRVHn/ACb4sLath7hnomykorlbcmGtmVDKqvOUsBKFDtJqM0o45JSdauXmetxGH0uCzwq3tJddS6rva39v2Gvj+B4a8Qbti07DmyKWH9rcV14eP4rCqx5JJdr293I8RxFbnkrZBVreZGU6As1xNQy/JXGKjQnUAHviQdsnynlzY3jzbp9vmy2d+tGn9nI0iq3Ql8G3cMuU2kxlkIE9BFvrbAICkGLd5QCQB1NCdDNbznwnGtu/Cn524N+3nF+8lpoY4cMBfYm3bsm6pDMjWVS6pBLAsjKHBBJIMbkkb1x8TwfFcPvNPS+TTuL9jWxPMbueT2GaPiLawVPVRVJylCAYGq9RJHMIvYK5I5Jrex0xl+F2Odm0etm1tp6QIOYSND1VM9qjsp65dGOmhkisyWinCx/LP+gf/ItezwH/AKWX+S/ArHzKcd88z3PN+kjIuWeiyltfQnrAzlmdD1uwT6mDwdK8Sufnf29C3fQPikxC274DXmdwejYdGQhhdh1TlzMdDJi2de2YvE5RtJJc+e/49PxBX1EfPuJIt0DD53BlCxQgg23JUFWXZwokgaPPcNfD4VuL10uvPv7H0/AVyNV7t1sHdN5Aj5L4IG0AuEO53UBonnXNKMFlSg7W35X7mUr6mVhB1E/VX3CvnOI+mn7X+JxBayA6KBnTtTAhpAWs3Spkf71pjySxvUgTpmzh74cSPWOyvZxZo5FaOiMk0FrUZKYy1ukxoJSKA4z0D6veKw4m/CdDRlEV41NjRwmgo6DQFFhVJUFBUnu/EV0Rg2h0UMCay0qN2TpMLyl4VdxHRvauLba0XILCQc1tkyERqhmGiDEwQYq8UktTfINNi6cNxnSZvOFW3mUrbQ7KEvAoCU2zG0fC2e3Va4KOy3MnGiuB4NjAbTXMXMMxuKBo4zsVAJEiFaPG2h7Zblj32FVgr3CeIi1IxILhbmimCzMrZIzJGhI1IjQd1Wnj7bF6TmN8nLjpbuGUvFvjxmPxySQMzoJLoIZM0jTKw1kRkjjcrmr7eR18LxOXC/m17Gk/+u2xbgvlOrJN7NAYqbuQgAiMwvpvYuCRIPV1BBgis5QcHTNJ8FDO9fDP2wb3T7K/WXbqenVpEjmND41Ls4arZlSfx6qkhifEuE2b4Au21cj0TsyntRxDIe8EV08PxvEcN9FJry6P2p7MlxT5ig4DcX5LG4hAPmsbd4e26jP/AIq7P6jjn9Ngg33Vx/8Ay6+A1DzKvg8cNsXYI/TwjfSUvD3Uln+Tn62GS9k/1ixuMu52MeBr5o58LyfW8Ur+TZf8i+6/0IqQji7GNdg7Ye1mAKzZ4hirRgkEg5LSztzrs4fieDwpxx5ZJPf52OEvxbJalzB9DiRvh8Qf1eK4g/5nFbemYnyzx+3DH8kxXI4xvD/6XHH9XiTH34kUekJ8uJx/bir/AMAtnBiCPSw3E17/ADq64/8A14pj9FHiZX6vEYX/APFL8YC1Mo+PwpBW43EFBBBFxuJKIOhBMxTr5R5weJ+zwv0sNTHPypwKwPOrSwNi8H2HWvMfyP8AKMm5eFJ2RsXTylwbEKMVZk7A3FEz2TE1E/kjjorU8Uq9l/gJmrXnNNOmI7QB2grocpEnUYgyDBqoycXaHZp4HFM5ggaDevU4biJ5HTNYybHa7TQvboZUS9IoXx/yZ9XvFc/FfRMceZlEjtryDRI5SodHRToApfQaTW7m9NUB0JO4Htpxxt8wKIhkjYTAioUJOTS2QMlxwZnYTpTm1dPkgoqrSe891YKSbM5LcZ0G/Lma6lBdiqKXLkKvaTpPvpt6MafXoOha1aLHU+v7qwxw1PdlKkrEsfwa1dKXHXrW2zW3BZXBMSAy65SBDLsRoaqE3FNrkDaftMPg127hb9vC3Tb+Na4ES3OWFGYXbanW2jaqbZJytGUwaU4bXHkdrl6XhlOfrwSd/WV1v5rv16nrwY5T+PGpTUTzdji769mw++l13F1Iz91DaLZzJpJ9VJQdWyaORSd8xNFWNLciVFY9vYKZBzLSFRykKjhFAqJTtoVFLlpXBVlDA7hgCD6jV48s4O4tp+TAxn4GbMtg3Fr/AJLybDdwXe0e9NO1TXpr5Rhn+ZxkdX9y2mvt/wB3sfvJaL4LjILi1fQ2Lx2RyCr/ALK4Orc8NG7QKzz/ACdJQeXBLxId1zX+Uea/DzJo1xXmlFTSJZwUCGsA3XFdXCOsqNIczYr2TYvboZUS9IoW4iPi29XvFY8QrxsqHrGRbBrzdB0NFtql46JohMnSiuwxgCPtrpjDT7SSueNAQY3rVRSAWt3jO0CYEyCY0J7hpNYTTstrYJcgbzqdAOzfXs/2rPNGKVyIL21MTr3SfqrBY5VdEVuEcNHV074074E711Qk4r5qGq6iNhGkliZGg1mB4/TXHPI5SvsXJroN2IUH8cq6MDUUyEyiXe71nt7gKzc1fzRtHmPKaRxDhz9EW611TdAfqAhAEMdXryTrr8WY51q29D+z8zs4RKsi/sfwaZ6zLGn00RgnscVHPpqXAHEsbfftzNUsO7voKijCdjPePvFTp1eqykjgQkwPpn6qnw5N6UJo6yaae4+wUnBpbGbic5E/VUoEjK4jxm3Zu2rTg5ryuUgrBKG2uSWI6zFxHLfURVRx6k2iGq3A4ryjwqK7G6DkF0tlVmI6EA3dFHzZEnbUVKwzfT+MNIV+NWAxXOJBYNv1Sq5iCDqdOyaPCkTpB4Ljti7cFu22YlcwIEAjJacRPpDLdQyNBOtDxSStiaNQVJKRRjStEsBisHbuobd1FdG3VwCD6j761w58mCanik0+6EkZBweIw/yDG/aH/Buv8Yo7LV5t/wBW5P6wr0vSOF4vbiFon9eK+a/8o/nH3Esb4dxa1eJVZW4vpWrgK3F8VO4/SEqeRrl4rgMvDrU94vlJbxf2/k9xD8VxAM4F4cd8iunhZKORFQ5mxXsm5e3QVEvSKF+ID4to7veKzy+oy8frGfbsE6cq51j3NXIBdIHPtjvjQ1hliluUrZAdJrODTQI5IOsGYrWKi9x0VAjUASNiRMeE7VrEGItK/OCA9g1btgHblr3eqolfeitmMYa2CcysZk89de3aueUZN3FkydKqHlB53Cde/wAdAPfRpm3cpbGRHuAkATA9Q27OdXOcNor9BpHVeeQju+2Kz1qWyWwtjjOIIBg/jnUalyQkmgIU78u7X3UoQ3LVM815dXBau4LEs5C2brDJkJW4WCnrNIykKjBdDLMBpz6/9rrpR18ClLL4f1k4/a+XxR6s3wZ7h7fCadKzl0tAbb9+m/hUxtjaILhOkafjSk05bNbBSOXL2g11/AqXaXMaids4jSNdPp7KnxElVilHcMt7Qa7fomfrpRyqufwIojgAASS3271M0oxSvcithXFcKtXiDdRXhSBI2BKsR3SUU+Kg8hRBTXJ8ydNlDwnDlSDZQhhdUgjdbpDXR3ByAT2nWn4sq/nQKFbvk3YLZ8kTnLJOjF5lm0knU8+dLXNLZkNPmctcOw9j4xbaW8iRmiMqBEWO4ZUQeCL2Vk8kpKmyYxnkkoRVt8kIpexN4zbL2kZjDOlvL0cdUohPSC4T/SEROm1YrxNbutNfbZ608fB8PDTkSlJdE3ers3ypeW/mM+ZYhfQxObuvWkb6beQitDk9J4Sfr4a/xk1+No6cVik9Owtwdtm4J/uXAv8AmNMPA4PJ6mVxf9y296v8AmG4rbdskslz83cUox7YDekO9ZFBln4DNjjrpSj3i7Xw5faTinC7V+OkXrL6LqSroe1HWGU+Brp4Xjs3DN+G9nzT3T9qezPPaM+MZh//ALu2P1UxAH0W7v8AgPia7r4Hiv8A2p/a4P8AOPxXsA0+E8Tt34a2x6rAMrKVdD2OjCVPiO/auTNwuXhcsY5Ou6a3TXdNbMa5nqa9Y6C9ukVEvQUL44whPh7xNRP1SoczBxPEQo7zMAGIEaTz7Nq5ZZFFHSsdmVgy5eWO2gA0EDlXDky2bS0pUjZsrMb1WGG25i9g5YDsFdqJ5hOjMZo5e3s5VoltZOroY+Jt53NzWBoJiNBqRHfXPkjbs3i6VFbKdYZSfxz8Ky0u9hyfcK+PGbJnEqyqYkkM4lVOXYkCauUJyXzTG4rmXXiNsj0zqGPovrlEty5CudcPkb3RFoHf4koWVfQAMZVtiQAdtpgeurjglyp0OLhe4FceHIRpHXCnqtvqQu29aLh2nqo0bhHdMct8UtaAMAGPVkFQTMASQOelChNW2jO0zD8vbjNbs2+p8ZibKnPk9EtJyBtS23o6gSeVO7Ts7OCtZouPS37k2eiWxJ7jv31UYM57Qa5iLdm0zsdFHWPZpO527a3SUUZu5MzuG8Vt4iyl9D1HEidDuRlI5MCCCORBqJJLdmmlp0XBLGCDHfP4+muaacnyHaQ0LMd5rOWGiLsj9k86NL5AkXd+toNtz27UZXpaUULoFVSYjnXRHG3FVzFyBJdUiVZWGolTMkEg6jsOniKxnBw2Yqsq7TAEQPWfo+vtrnlK0kuRnLlRk8dXO1nD/nGz3P2dqGI8CxRT3MankdfBrwoZOIf+1Uv8pbfBWzQNJnlFlWgaRdVqkUoi15cPdJt3jaYBgCrlT1iRlEEyG1Ec+sO0VpixuT8jfh8mTDLVjk17BLEcDw6a57tsFgoPnV5RLEKoHxkSSQAOZIFRVukdUvlDPe6i/bCP6E/J9PzuJ/eb3+qpJ/qOT/jx/cj+hmXODG3i7b28Q6Frbhul64cIVyqSYZiCxYEsSIMaE1HF/KmXh+F8PTqVql9V912vk11NsXg8VjlLJjWpNer83nfNbqvYkex4FxDprKuYnrA5djlYqGX9FozDuYV7nCZ/GxKT2dbrscXE4o48jhF9vburp+aNS3XQZRL0FCnFCOiadtJ/vCsszqDZeP1jyws5mJiBmJA1O8dvPTevIyZNT2Ou6GrVmsoq5EtjiLGv2RXbBkWcZo5fj1/VW6aEL4rFkkrLAnSRGVF2O+mY9sc99KpzsuMK3MzHcRDPkXRRzPdWU59EbQxtK2Xwl0gEBt+fv8PHurDxNNqxTVuzZ8lp+PnN8osSsD5K3sZ632yOVdvCO8Zx5fWAYjjeIV2UWWcDFi0CqHS1ktMW1OplmGb0eqeyursZ9wGF8pMQUsl7DB3xFxLgFtgUti/dtWiAdyQqsTMZQx5qKAF8L5ZXuit5sJca4UJuQtxAGHQjQFDo3SSNTpbbmCAlyA1/KW6GwisQoDXcIYu5oE4myQOrrnn0eWbLOk0snqsInkv/AIiQEw91rbHo8SrAhoyZUdizCDmEArGnpAzpr5ibert+6PU4CvSIx72vfFr8zZxPELyOxVC6g9XKCJ6oIk6zrpt9ldEXe9nI1Wx5/jWJfFI1p7Li2fTZD1wQRmQNl2IzSMpkA9ol+ZcG4vboZ3AbL4ZWCWbjJmZ4did4UBSFEExMds9tZ7bVyRvkyzyScp7yfX/o9HguN3GAPm7QVDdUt1tJEHJ4CNPorRJPazll5I08FjbhYhrRRiCc2uXbq8tDAPPcmq0rn/OhO43avaE5lJAHW3Gu4WslHmymqBXsQFtvcEnKpMSQSANZIBg1g4RdyG07Mri/HYt3LVtmt3SpUXAoYW2ZdGAkTHvFdEW4cyPWPN+RNw4O01tmLpmlFW3GSfS3YyCYPfmO/Lmy2zpz5oZZ6oxUU62XsPVflNYkqWZn+aijMzGToijVjsewAgmKw0NesZ4uFyZn81bdW9kvaw3DsLcZziL8KxXKqTPRpObKSPScmJI00AG0lULisuNQWDFvFO2/rP8ARdDQFScCSLhKdFKJ1RQk2WomWOCHI9tbhVWvi/t1gxvLeZc06oxBWP6LEV1RcqW3JUaaTPHkUmRVN52hMOvWkybN1LuZlzQS5UZp13giTVqTTuv5VE6Cp8jxlC+d3zGTVjJ6qXUBYz1m68z/AMtOyk8qT5A8Zv4rBpcBDKHB3VlBHrB0rl01yM6lB3FtewzkvXMIScrNagnqrma2AHcjKDJQAKiKikyYrbHklB2ufn1OfdM3eC8QF1rhDA5YUgfNImQR2612cNknOUnLy/M0xttuzWrsNRXiQ+Lb1e8VjxH0bLx+sY6LXktLqbsIFihbMVnGat4sKF7zSRy51bkUlQK8QBt9ek/Z76rVSGluZF+2A08zr69658kjovYawtuK5pGUmNWcO4a41vEXbecCVUWiAwAAcdJbYhoAETl7p1row5smONLkYSgm7GAL+v8AK726H0MPplEEfI7NuecjTKNK19LyeROhEIvyP5XeOrGMuH1zCFX5GYWJHPUyToA/SsnLYNCLW8PiTocZfnJE5MNM5s2f5GM0dX+jHKdar0jLdCcYlnwV1p6TE3Sma22XLYjqGcsi0DDGCdZ6oggTOkcmSSerkFLoKcfs9PYa3bdrbGCHEGCGDQyg9ZGjKy7FWIrPXCPJWaxUk7Tpnm8PxG9hmZCjmynoh4IYHnYckkxr8S/WgaEjSoVpWt18UelGWPipaci0z6Po/auj819vc3ekzAMDIIkRzB2jsBFLU3zOSUHFuL5otaExoNOfr7qpSTJboZRwNNT7NTodBGu9aqSIpsWxZAEgEhm6xIPWiAANYy60pS2sqPMBbRmkTAzHRdANPx7KxttMtuh+2AAAdu2ffNRKqoyYljOJ5Cyiy79bIIyAF8ufKczSBl1LERofCuRZ4LJ4TfzquvI68XCa0pSmltfXldX+x3D8FLqHv3C07JauOtpR2AIQXjaW37BtW7xu7YS42MPm8PFJd2k5Pz3uvYjQwWDtWhFq0qduVACfE7mi9mc2XPly/SSb9o/ahteXKDsBpv21aSk75HI42RbfM/d7alQXNk6SrT6jSUGzSKs6rjWuiKrkVQVR2mulQvmALFyCB+Of3+yoyxHHcAzg7VxypOiqOhjt9VZt9DNpFXqLtHNlQ7wYat4D669DgOcvsIxdTUr0TYBjR1D6veKyz+oyoczGBjUivJ1we7N9gq6xFEXqaoVg7qgcz+O8Vo6Q0xVl+nnSuuZogdxJ/Htpt2NM5aw4LS0xpAHPWN+QohFN3IHLbYIpB1jn6te+lOMZMmg2xgGRWTpNoXMOlv31pHG3uyLDBQO7tO3dvW6x7bE3YDEYr5qDxMTPIR2+NNtRWmJUYdWL4jEE82M8vdtyrOU29i4xFj+NPsrOjRAcbgUvobTjQ5SCDsysHVgeRBFaY5NCkeXa1isMrGCVDAAWQ11MpBJJsuQ6AaCLbt6W2lLRGXquvad3pin/AOohq81tL9H7jSw3FQLVu+161DMVe2AZtmDMyZzLHWDKI7o18zHxmV8U8Lg0l1/P7ehp6NDJOWPEm2uTvn/303NJMfby9ILiZeTZhl1gDWd5j2CvRUq3OR8Nl1aNLvtRfF9dUytKgSCDoRuDp+Naqc7VGWlxk01uDxuIS0qm4coMgbksexVGrHuFLkrZrhwTzOoL9F7X0CWrd+4AQThrRG5IN9x3D0bQ7zJ8K1jjdXy/EuTwYXv8+X/1X5y+C9pZeBYfoioRC1xXUswLMQ6srFmkMZG+s94pRxqLUuphm4vNltSlt26e4QPAsQub+W3AoTKA2YsGZrjBpRhnaHUT6R6OSZrdyjdyX82OPQ+hRPJ/Ewx89ugFbkAh5VmtoiOcz6hSCY2l5EESebJljXq7DcS2H8msQICYwogDSii4BL4lb5Oj75c1ud4cnuqlmjLeu36Cqh/yfwGJtXHF6611cltQxuN1iigM3REQpYyT1jyHfRlkmqiutiUTeA/Rk68xWcXW9W/sGCZSDMer/etoX2NE+hfznK4nRQBqe0kgDx99dEW7omlps8F5S8Wxj8RQ2UnDoAkB0yuHANy4VzTmXSNP+Gf6RqMk09jpw44LE271Wq5VXW97v7D0+AuAgRXmPeVIiSoe5d1TKuRlIvlLbbdsH2CapRcjnnbH+G24Ler669Dgo05ERjQ/XeWAxzQhPh7xXPxTrE3/ADmNczLeB4DnXl0k/JGqKgnfs+6mm1yKOLTja3bAqbJPfVaZSKTKNZG2YeAp6OjY7JEHY6bE86tLe0BUYZQe07bH7O+k8VOxathpbSjU76zOlXHCluybKreLS2irOh5t4dk0anNutkFUAu6yDMdszz3maurKSaK3MQixBjQwI3O0xz8TSk4xBRbOGQBuTpv2xOveKzpopbnlGwePV772iGBzlBcuSo6wKaMYiJBjLExrMrrBQaSZMnJN0FxSY1i4BUL0vU6NlDZBeYqN9ujChuclhtsNYluK51QsbnEZmLeUOdgCSnxXIHf5UwP0Kz/06NPnF+G8NF60bl62bd9wVd0HRXcoYMo6S2ZI0XWdYPhROTi6jy94RVq3zCW+AhLtu6t1wyCASlksx6wzO/R5iYMRMQBz1rmz4sefG4SXPsdmPissY6JScotVTe3cDg7zZFK4nLZeCjvaQM2ckjI5IWTMgFJg7VSwuK0roay4rh5vXLHv/k9Pb2/Evh+IYO2Hu58zW82e4zZncKi3Wyn5yhGBhdNdq0WKWyOfNxk5pq6S6LZe49DieIW3X+cWlAWZ6VBpIHbtMDXtrp0ykqONSimXs8RtQxW6LmTqnLG/JdNBv9NK0lbY9N8geJx7FuqGTaNAT4zvPfNZZMvYuMEluO4NyRBPtnf271i25IzmhwWxzP47a1hiWzZFlGMkwZjQ/ZU5Mbb2GdBOw9mmvjULU/moVA7xIHOPorWLkuZa3E8SwMSTpqCpgqVmCD9HrNaLJTK0po8xc4DaZ2PR+kSTJOs5tzMnc6+HYKxlml0NaRscK4bbtHMqZTAWQTsPHaueea+Zk0lyNdD3Vgmr5GbL9Ix5/jwrV5JPayGP8KHpeA+uu/gOv2Gbs0a9EQDGrKMNPX41jxEdWNoPYIBAe/s1NebpRaVHGQDlNV4ceVWUioCmO3sPtqvDhaLpoHcurMGDJ2H+31VUlFu2CTO9MqgtGg7OZ2rVKMVY6b2AW8T85miDt2TEAH2UKXVlaeiKNemDJhTtI1IOvsgc+dS3Y9JS9cJgb7k8+yAB2bn1TSk3yBJBbN4wdTy2E6mfxvzoi+ZLjuU6OeZ5xJ9tNRsq6OCzL5m1PICdNhHbpRpt2wuo0gl5dYA9ZPMxy5micexK5BRagRG/Z2DfXxgU1CkLVYpiBqQADEDQDSOQFZZOdFrluKz6qyNUVW8moAvMymCUsXnUGAYzIhGxB351ooWtr9zNPBnSdxSfeUU/c2CuXjv0V893muI/h1Phy7P3MpYX9aP34/qZS8GsSp82xEplCfyfEwoQOFCjJEAOw8CByEXeXs/cL0VfWj9+P6lcL5OYUDL5viQpRkPxOL9BkS2QOrp1UUDsjvM3GWTrfuZL4VfWj9+P6luIcAwrRC3rTNK53s3wvXcXGHxqZAWYTruSe2q1yj7PYS+EbTaaddpRb9yZr8P4clsMqKArMzksBLEyzNI2kkmBpqYrnnNy26GKpDrJIkeHMaeFYSk2qQDNoZRPs0GnfWmNVuyXuxsEZZJ9u+1d0UtJL5mdeuiYHaSe0/j7axnXI0S2sasNPKO731nGDvYho5iQx21B202jfeqyRkxqkKJvB193qrKN2WSzhhmJO4MT7aHjsUpbDQURoJ7TPb2VE9MVSVkWXe3psZ7taylj25GbZxQe6ppk2P8AC19L1c/GvR4FesQ+ZoV6IC+PaLbH8b1lm9RlQ5mMLzfNPsrz/Ea5HRSKi4wB1JntM1OtjpHO+hPqM4k6nT2aU4yd2BR05kz+JrReYyijn3z4kbb+r201QWD+32T2f4aQwtoEsQJOkbQJ05xrVK26E2qDYeyY62uunZtv41UYvqTJjLXUUFifRG4gx3COda2krIpt0hO5fzbTl5z69N/f94huy9Nczr2NfSaSRz315baa/RQ4gmJXm6zHMZ23mNhuD9dZS2b3NEth3Cr1SYJJPM6Aev1k1UFsZy50ilhQxJ37qiMVIptpGj5PLHnA/wCd/wCjZrswqk15k8W70f4/+UjPu4jGAZred4a8Qj2whYZfiwWyQQG5DKSDucplXPp5/sbqHDcp0to7p3W++19val232LcxmLItZUYaMLmZRqQyQfREApmYQBrAPZTcp9CVi4datT7V8b+NL4gl4xjBbT+SsWydYMIJYC5/R01Kr/3O6KNc9ti3w3Dan/qbXtXbbvv1fu8xzyuHxK/tbX+ap4r6NmHBevL/ABZnW7x6zGWYgBddB+BXBqe7e76Dcew1hZJA7iedVhjb3Jk0kG6MCdj+B3/iK3cBXYrjLim1ABY7GNhrv391S5LQNJ6rE0WCDzJI21kb/jwrGUupZoIxCjQeB9m1aQntyIdNglxbzOUaZuXh9NPxZdhuCO2cRLEERGk9un2VjOe9oUlSCva11kjXY8zptUyerZ/AVhlyd0+zXnE0Rww6bkOwrEdunjvtoBWko17EKjjH9GSfH66zl7N2TQ7gQNYrs4RJWTJDddpILE2c6le37ZqZx1RocXTsR+DxMdJqOUa+ya5nwq7mni+QT4O/S/w/fQuFrk/gLxCvwZ+l9H30vRPMfi+RF4ZHzvo++nHha6h4vkVbhM/P/wAP30/RvMfi+QN+FjQG5tGkDmYHPSTp30/RvMPG8jnwMo1L6DtGgjt1pejLuHjeRf4KJBi7uDqF7eczTeB9w8XyKrwtAs9Jp2k9WD/ajWnHBS5g8t9CLwlWE5w/eVDKP1VmPfVeCuoeMTFcGLwOkgAzAT65olhvqEc1dC78I06rZdd4JMdgJbT1UeF5i8XugdrgCgyXJ7NPWdjU+Au5TzvsFfg4IyljB303pvCmqsXjeRfD8LCbH6PvpxwqPITyti93gILu63bqFzJC3HAzZVWYDRso2p+F2ZquLelRcU67r7fzBpwBp1xN8js6S4P/AO6nwpfWZXpa+pH3BvgQfnr/AP37v+qr8N92T6V/bH3I43A+y/fH/Wu/66Xhvuw9K/sj7kUu+TytE3bpAIMNcuMJGxgtG9TPDqVNsa4ySTqKV9kgzcHHJoHZH1zWb4VPqZeMy1vhcNOfkRt99XHBpd2J5bVUDfhDHe6Y1kZQNzPI9mntpvC31GsqXQ58C9r+rL99ZS4S+oeN5Fl4MB8/v2++s1wK+sHi+QVeGR87bu++tY8LXUXieQIcGEyXJ9X30nwlu9Q/G8iy8JjZ/aoPvNHov93wF4vkEXh/6evgKl8Hbty+Ank8iHho5mfVS9Aj3FrKnhY5GP7IqvROl/AfiMMMH+l9H31foy7i1BbFnLOta48ShyJbsNWoiUAYmM4Nca49xLpt5pzAT1iUVAZmUIgHqkBsqyNJKoAY4NiJJOJY8gCbgkZlmcrjUqCJEQW9RYBvMLy2Lq9IXuMGytmdTJgCJbq7co50u32AJ4ngmICuUxDsYuZVz3BBKIqANn2Uht9887iSxF/gPESx86aIOUTcOUwwWev1gJHjlB31oGXTgT9fNdzZhaAJLzFq4bgBYtPPLmGukmTQASxwl+ie3cuM8lMpdmnqZSWDK0hiwLAzI6vZFAC1ngOISMuKMAoToQGyq6sIVgFDZhOUCMiwNoAGeHcIdLD2WckZAiZpIWEClgMx0LagEyNqTW1AuYviOBYgqypiSk7EB+rqDoA4A+cNACZBnQywWxqcMwT2y+a4zhiSASxy9dyBLMfmlV/sTzoAfoAlAEoAlAEoAlAEoAlAEoAlAEoAlAEoAlAEoAlAEoAlAEoAlAEoAlAEoAlAEoAlAEoAlAEoAlAEoAlAEoAlAEoAlAEoAlAEoAlAEoAlAEoAlAEoAlAEoAlAEoAlAEoAlAEoAlAEoAlAEoAlA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ttp://assets-a2.kompasiana.com/items/album/2015/09/04/hst-route-55e90935a2afbd5f091c4a43.jpg?t=o&amp;v=7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8153400" cy="5339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320036"/>
      </p:ext>
    </p:extLst>
  </p:cSld>
  <p:clrMapOvr>
    <a:masterClrMapping/>
  </p:clrMapOvr>
  <mc:AlternateContent xmlns:mc="http://schemas.openxmlformats.org/markup-compatibility/2006" xmlns:p14="http://schemas.microsoft.com/office/powerpoint/2010/main">
    <mc:Choice Requires="p14">
      <p:transition spd="slow" p14:dur="1750">
        <p:randomBar dir="vert"/>
      </p:transition>
    </mc:Choice>
    <mc:Fallback xmlns="">
      <p:transition spd="slow">
        <p:randomBar dir="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xQSEhUUEhQVFRQXGBgYFxgYGBcYGBgdFRwXFxccHB4YHyggHBwlHBcYITEiJSkrLi4uFx8zODMsNygtLisBCgoKDg0OGhAQGy0kICQsLCwsLCwsLCwsLCwsLCwsLCwsLCwtLCwsLCwsLCwsLCwsLCwsLCwsLCwsLCwsLCwsLP/AABEIAKgBLAMBIgACEQEDEQH/xAAcAAABBQEBAQAAAAAAAAAAAAAGAgMEBQcAAQj/xABFEAACAQIDBAcEBwcDBAEFAAABAhEAAwQSIQUxQVEGEyJhcYGRMqGxwQcUI0JSYtEzcoKSsuHwQ6LCFVODk9IXJFRjc//EABkBAAMBAQEAAAAAAAAAAAAAAAABAgMEBf/EACsRAAICAgICAQMCBwEAAAAAAAABAhEDIRIxQVEEE2FxIvAUMoGxwdHhUv/aAAwDAQACEQMRAD8APzh6VZLoZUkVY2rUgGCJAMEaieB768OGrk4tGljQxC3AeuQGNMw0b041HfAI37K4D+Vuyf0NP3LGk8KYS2G3a1XL2BGxOCZdHQx3iQflVbiNj2ny9nKFYNC6AxwIG8GmOl/Tb/p5W0pLXHUngwQblJUkTJnSR7JrLbO2sWjtcsYk3M5lt0yTvNt92vLSi0dEPjuUbbr0bkbiFQMuWCugiAAR8qmYPDK7dlwIiBznN3jkOFQdjIt+xauEm27IpZHUjK0DMPWakvs5xuAYc1M/3qlFdmDVOicdmODEqfUH4VU38KEZyUKtxiIM/GnUuuh3sp75+BprEMzksW1O/QRpA+VEoxrROxiy6kkkkcNdB76klBwIpi0jKdCImYjlVntDaBcDIiyGBOaIK65hu0/zzlQvyVsgMo86aNT74tMVhCo0zDQ/Oq/aO0LyGMNhEYD7zugJ8qlwFYq3hmb2VJpVjAlp1AA4kgDXx86pbmM2owbsW0kGACm/hxj3UnpHsbEX+rFlurALG5ro0gQIB11HlNTw2O2EV21h7X7W8o7hVZielOCtBitu44BiSIU6AyDujXjyND+H6JYzVbl229uZUFrhPDeI4DTQ1Yp0JVlAZ4P5AfDSTpwrTjvQvyNX/pJYgdRatLP4mhhInkQfI1SbU6WYq4pc3bgXiqhU3xuY5vgKKML0Gw66s1xzpqSBu8BVta2Dh1/0lP70t/VNa8V5IMsw+Ha+UZutaZ1YNcJgk75IJ4EZBoBVdtrat3B3Xs2hbQqYLG1bNwj2lBLZoEHhHfW7WcFAhEyjuED9K+c+luJe9tDEiIPXXF8AjFfgtTKKOz4k8cZNz9CcR0gv3mGcqYIPsx6Zf81o++jW1hMV1ha19smp1bKQeI8+BJ9KzD6kpaDc7Q4QZo7+iK71eLYWiGVrTK4IkSpQqfEaj+KpVIrK4u2v6Gu4bBKultAP3QB8KkHCke0VXxPyFNG9db7xA5DT4Uu3gnPDfxO/1NVzXg5Dz7IcWc9wge+lLf8AwIq957R99KfCBB2mVfP5Cm2xlhB2nJ8BHxpNsQ46ljqxPj+lOW8NVFjemli37KE8t5+MCoadJsZiP2GGcKdQxVgvqAB/uoTT6AL+ogSYHjpUe7jrSe0wjmN3qaFjsfaN5cz3EtjWQGJYd46sMT4ZqafozhrYDYvG7+4IdeZulm4d1VvwhFzjelthPYIb1f8Ao09TVWvTnO62xKydd08SYC5mPgNarcRtvZVmRbsNiH09ssy67pzHKB4Cn7HSkxOHs27cSCzBVA/IqJu3DceUkwKK9sC+xuXKGvZnDAlVDB111BuQ0kbtB2RJkngK4zbV5jB6tYOgtDsmNx7Qk/Dj30J9LOlt9b4RSCoE3AfvTuWeAA1gaa09hukVhkzFgnMMRI/Whp1oEWl5ixliTTXhVbiukNgLKuLh4Kvz5VDTH3bnaUPG6FBIHpWbNKfZtg2ncUnM1tgDG4jke/nzqYmNJmUWRpvI4TvIjjzqi2ftRVLdahOZswymI7KrEE6+zO/jU3CbTQs0mJCxm011B13cuPGqszosMRczIZQgxv0I9RUbZGHnMaQrhneCCCik5TvzZhvB7qgjFpZzly3VrknUSM5yg8NJqH/Mh+DBOle0XxWNxNzQjrGAIaRlXspqNDoo3VU2XykyD4r7QjkeFFnSzo22Av3LbqRaclrbadpfI7xIFD+GtJ2oYjQwTVWjrjOTik9o2H6IdpNiMNcVx2rdzVo9rOAZ5ToSfGeNHps6zQN9DGHVMLcLXFzs40mDCqIOup9ojyrReq9Ka0YZWnNuqIwZ+ZPjr8aRdUcUQ+UfCpeSuNunZnRT4QpczfZssfm8e417icK0jqwI45j+gp/Za9txVj1dOKtA2Vy4ReJYeQ/WvWwyD7x/l/vU/qqQbFNoVkFbafiP8v8AevD1Y4t/KP1qecMOMetVl10RmNxwqcyQF99Q3Q0OZ7f5z6CvDiV4Wz5t+lOWL1lpyEvBIMRAI3g0rOo+4vm0/Ck5P2Ax9abgijyn41y3rx3E+QA+ApI2qZhUVe+Bujv1ptsbcYmHY84BAE0nL7jr7Dr4O6dWnzMfGsUx+yTaxl83INyWnKQRD6qdOJHxrXrjGSGdfFiY5zNCHTtUWwLgZGfNlhYkrxkwJiR61Dd9GmPT2ZeLVpXLa6nXjvo4+ia5bsPfcJmBAUTxMz8OHfQSlgXXCpmLsQAoEz3RWgrsdsFhbfaFtzcVjNwKWYAtCkA5mEbpAMHWhvRpkqjQDtm+R2LQHfER6zTdy/iGjNcAHIf5HuqrxO0X3u8ISRIVT56mqjGX3YZbBv3G0MqUVvaO7MMo058K5/rSbpGSgi+ewNS1xt8b4/QVGuG0OEzxJ03TwnSmbGAugaW4OdzJYmQZAnWADodKk4TZt63+zNtAR2tJ1gDlun5VThOXga4oo9obHF3LlBiSZkR5CQY8a0jZdkNbUEhisBuOsbjPwoUu7CV4645+JEFQTvnskem6rBbvVCFJGZpgalmPLid3lHdXVhi4qmZS2yXtroqt5SFu3bP/APNygiTvG46VnG3xgdnjMVv38xIU9ntEbz1hHZG7Ub9YU7wXY64zS14zEQjN6Fp3+ABHIEiapdpqL6lXAKneGAI8hw+Pfwq20gSsAcf9IV+5bFqxZw+HtjdlUtc83b4hQaqX6SYtmzNeYnwSPQCKs9rbFsLcyWfb4jMAon947+4VPPQm9GaBETO8e6rjTJdoE8Pgb+JchA1w72M6KObE6AfHhNPvsnq9MovP+a4lq0PIstxvPJ4GivD7BxptBLelsORCWgTmM6k5ZnhM8qHtuW8ThbhR7+IDqfZYuB6FzpHCK6ngnVisr7iXZVXCIsnKE6vKN0/syZ4asSa0Ho7hjZsKp3ySfM/pFBvRjADE381zS2rK10qqjSR2QFgAtB9CeFa39fwQ3YV2HM3GHuGlcORNs6VUY6H3tFfaBHiCPjXqipK7bxI3kMO8A15/1sn28PaPgINY/Ui/JHFjar60m/dQD7RgB2fab8BzDf31mH0gdJnfFOllntWkCrkV2gsBLHTvMeVC+Axxt3Uu7yrBjP3oOoPiJHnV+LO3H8LlG2/6B19J+2RiTZy3BcgM2m4BssR3GPdQjsPZ3X3VtAhM06tAAgEnXfwoy2Zh7bfZOiXLasOrYjXq7nbtkHllMeKmrexsC1bztbtIGUwCROhUEkTu3sPKiLswf6HQTdFcBYwqlRbkSMrzmgQBu1G+dRvq/FxMkLcy68ipjN4jhWE7TuXMNZVbLvb6u/dQZGK9lltXFGh1AJf1NO9HulOKuXlsteY5tFLNx4a+7zpdbRt/BSlj5pmubb2tiEKdTBBt5m0zkHXSQxM7tIqVe2sREFu0IbNl7J7UyBBB3QRpQblxv/cHqPmtM3VxoBhlnn2D8VqnmtJcDkWHf8yClukCYZwXbNmWYAJPd8KtNm9JLDrma+qlj7LwpXf/AJ5VnOx9msQ/1jtPm0M8PKmXsETAXTNxugaEZeG6N5qV9RdUWscH5Zq529YlQL9oz+YQPHXShjpntm6rFbN5chQN2GSZzNuO/cANOdCBsiTosdqO2wMQCkjLx1nlFIaz7UAGM0farruK7xpPa8MtVyyekH0I+/7f7LfZ+1kcZrlm7eIGUh75yTq3snj2dJJ399EuIxTph0e1bQaWwqZMwQNA0EiImO6grDYIO+WY0JkOjbjA036jWauNm7Wu2l6trBuBSQGiJE6blM+PfUubVcl/kl4f/LLzYOKZreJuMyq5NxhoYByKVMHhEGO+o1nbZusVWGj78NbzaCOBHdvppOkJ/wDxXHhP/wAKdHSTnYu+h/SplOD7/swWKSPcRi76XGCW+sQ5YGUypIXMc2k8dKr72PxOHuXr16Fwh6uZC5o7IMDfJ1EayTRDszaC3gT+zI4OcpjmOY4eVB/0vXwLFlA6nNcZiAZ9hfhLD1FUlGrRphx/Uyxg9Ah0g6Yl7xey1wLEAN2dBMaIdR41OwuL+uWxbus0MC9tzEqwgXEaIBjskaDRqzx7utEHRnFEK6jVkIvoOeTs3h52yT/BSnpHpZfj4lCoLovdldGL9rEI6lCFYEPPAHlz7qJbPSWwwGH2inbtPlLjW0SwbI8DUKyFuYBBB4VL2YVZRrpvHgR/eaBOnGHKXQw3XLZQ+Noh192aqR52OMZzUZGy4S3ZZQ1sW2Q6grBBnkRpUkLyrOfob2iTZv2usRclxXGYCftFgxpulKb+kL6QsZhLy2rDKUyZi7AwTJ0EEaAAGdfa4RWkWukjHNj+nNx9GnDDsdyn0rxsORvKr4sKH9kbUs3cPZu37l0O9tHZAYCllBI1PCaj4jHYRhIS4V5loZvCBoO/f4b6l5EiFGy5xWMtIcvXW83HeQvj+nw31VXtqWlnLnZiPamCe4AiFX+2hmaqcZjkb2bIXvzM58SW3n/O+oIeN9ZvOvaLWJ+iXcvySW7z3Dxn4nWhDb3SkmUsGOGfn+7yHfVptewbyhBcCJ94ASW9407qq7XRO2T2nun90Af8TSjki9m6xpLY10OuJ1ym7lInWa3u7j8OtmZUoANBvjgK+fr2xVS8Bhryuu/K7AOkc4HaE7iBx3UvaG3L9otYYofZJKliTIBGp7jugV0J7OScaCbb3Te7h3dMO+VA5IEDeDQJtDHXsffzO2Z33k6ARpw3ACq7aGIY3Hn8TeG886Z690gKWQsJkSsg7teWnhp3V1y+RJx4oaSStmubD/6fg7Iti3duv7TsWyhmgAkATA0ED+9TG6V4ZdBhFjvuEmsQxb3AYa4WkTo+ceoJE1DIFcvFvyTyPora+2bBBRItMQQT1hLCREiGUqRzqHs7a+Fs28rZrpEku9/Uzr36Dxp7o90pwePcJbtmxd3C2yKM0DMSpSQdAd8HTdQd9IezCMUSkZTattGQAb3U6fwa1yxg3Lj/AIRfQAbWxPWXblzdndmiZjMSQPKodq5XX3plQd8GK3S0etKXGSoP+iW1QVXP/pfZ3O+057Df+NzryW53VpsrlJ5iD5T+tYDszHmzcDRI1DKdzK2jKe4ia1jottMG21pnkKoe25Or2yDlJ/MsFT3ioX6W0c3yY3+pAx0yxKkPAibwjv6u2Mx9bgH8NCNjElbgZd6FSPEGRU3buLzm2Pylz43Wa4fcVHlVLZeHM6TRFaO7HPhCMfub3hsSLttbiscrAMDoN9KNufvN7v0oM+jraINm6ly5at27PazuxBGc6ACNdZ3ayQONVHSPpc1xillnW2PvAlGeOOmoHdPjyq7PN/hpObjHpeQ62jeVUuKzhcyMBJCkyCNO+s52btS5adiRcKjRg7ZondI3r46VedGMCcey3LrC3bByiRmZo0OpmB36k0dWOi2zbKgXVF5hP7Qs2/hl0EacRVwnXZzziigw3RbFYq31iOcPaJBQs7G4Z39lSAV5GRO+BNFOD6GqXz3Lt8gBRlV2RJAiTGup138asm2/aAAQaDQQI+deWtuq+7WO+YNL6nghp9nW+jFpYC5oBzEtdvM0+bxl7t3dQv0i6ULgrjW3sFSD2S5eHG7MpEgjwJjjVztbphh8MVF12zOTCqskAb2gawPDyq0w20bV9Vbs3EPaRhBHESpG46mjlfYbM3b6TE/7Q8Nf1qRhfpAVwTliOHH++um6rTa3R27bEOy4vB5i32qZ71kE6rmDKer5MB2eMASBjpn0ITDkXMOXNm4MyaggA6xMcO/fWix2rRPLdBPg/pAsx7Kgni4n5/Kgn6QOkBxdxTlCqilRAWNTJPZ8Bv1ofxGBlCCTI14a+6q61hyplDBGo4bqx4I6fj5ninyqxi6eNT9k482bqXF1KkGOY3MPAiR50q/ZtXI7YRm1ViMqHhlfgpmRmGm6QNWEG9aa2xR1KsuhB0IolHwz0cXyI5G6Ne6L3gCbKmQsG2fxWnGe0fJZX+GonTXB5rRO4oytrwB0b/axoV6J7dyXcPm+6TZY/kuENb9GzDwNHHTnHpaskNq1wFFHiDqe4a1nFNLZx5FWTQOfRjaYXL8siqDZD5pBAPWSRHKN3eKsOmODW9dzBLT29xXrCGUToQW0Yb5ByzNPfRTtW0lrFNdiHug9rdCrpM6feNG1naOBu6KMO57uqY+6tYxS2Z/KyN5HQJYC/bJAuEjXejWyoABImdd4A0nePK7GAsFZRs5ldDcjQkBj2QTIEmI1IA03ixxuzsO4+ziy3AqpCnxCkT5EUK4nZroSHsOV4PZZbynxD9seSnzpxx4vSMHkn7LP6xhfq7YhbbsqgnKQ4udneCrbjx14VAudJcKLVu/atZ0e3dbLkAM2yFAJMldQwkAioNxsoyyWU77dy1cZdOaXVzT+6orsPs+29lraYe7btswf7IMV0Dam1dGZBLkwI1g1pSXSDlfbCbZe1Ldy1buNktllBKShyk71JHEUm1thbpuNhc157asnVAgAsDoT+GSIDHhNB+F2QyMxUJiV7Cqqvcs3UAzs7G2xCu5JHEjuMEGp2JtXEYd8Tdu2blpHA0YXFC5c2XtMpLGDHfPCr5x6RFMr9tC4cV9tZNsiCyExlACz2gDI0MGDxqEdn3HuFltsqBljSfaiBwnxHI0U7N2s94yLVrEEZhnbD3b5htT7Lpl9o6Fav8K94AZcLbXkBs86eGdzG81lFK7ZpOVmW4uwReZHhTJJI10Oo3b6l7Yxr3LVqw1y45tlRbQhQqi5JyrADFjKHiNTrWlTieGH5Ds4KwN272wdKWuIx5KnJiQFIOXqcGoMRpopiQI01o8/8G5pxrz+TPm6JX7lsSES4J3t7WlxiCQN4CETrqQJ40O7RwDWrjW8rSsBhvgxJErpWwX8RtKSV+ugTIUfU1iTuB6udO8+tNtd2l+HGHT/AL1oR3GCBPhVfhMyA/ZO1vq9wNbQK/3QRr2hDLmOqz41H6TdJLl0l7qqHe2PZaQNZ5bxJHvqkxWLuC8ZJDhwwI4DeYnxJqx20q37ihLhcdqGbVgIZ9dBxHvrJ9pmiavYMkTrFTsDeizetwe0bbjuKZh8HPuqNlgA8CJFSLLnWCRIgxpIJB+QpM9OEFOmmNVa7Mx7C29sZtAxUqJKhoFwdykQe4gVEtYcuYXfVnfsvaw/VopJuGbrCDop7CCNY+8eZjlUSa6N8iS0ysx1zNccgQJMDdAGg8NBURrcgkbxv8Dp8fjU65dFxRP7RdAfxgcD+Yc+Ip3o9BvqrNlVwVJkDeNBrpqQBrzqo+iMmofgqxc0irjZOzQSGv6KMsLOVmzAkb+Gm7jRfb6P9WqPbW1B/EoEkMT7QBMiN2ns1HxNt0OtvKOzJUTOTd+MkeMVSicM/lyapaGbWKbD4cvbtzlIzLqMuYZjuGkExuqThekZbE27JUAOFMySe0ivyjifSmrOOV1uIJBLAnTPuEbkYN7qkZ7YvWmU2FICKxaUuQqhdA6g6kDjupOP2MOdnmwOkzX762iqCVYmM0qVjSSIPlRFsbFlw8x2WyiOIXcT60G9Fti37WMDukW4btAqQZAj2SaLhc6lcyITIUkCdSZk7jy99TKvA2UfS/DD6zh7hEhkuWz4gZl+LVXbK6QXNn3xMtZaBcTw0zgcHGk/i48CDO21vEKy3LYIBEo4DDUAj4keVQ9qdALOLANm61q4JhWJdNf3jmG7gfKmvTIfQd7N2gGVbltgyMAysNxB1FP47ApdsPaVRBkhfwtzXu5j/CM9Dtg3MDhhZuvnbMzGNUXMfZWRMcdeJNEdq5EU4ycXomrMr2rs82LgV13EHUe0J4TvBqhFlcxMxAMbtZkecGPfWz9KtgjH2cmfJcXVGiVB7xvg9xHnEVi22+j+MwjFcSmVJ0vAZrX8wGkzuYA6Vo2n0C0RsZhg65QRmnsxundHmfiOVMWLiXLa2b7ZHGlq6w0tjWEuHf1U90pMjsyKr79y4CAc0xI8Drp/avBddRP3TwO703etFapgpNS5I9vYe5ZdrdxSjqYYHgRqD38wRvmRTm08ezwXYsSNd/ZHITziTR/0W2a+OwLYg2mbE4TOthiBF5ShZFiAD1ZMrHcu7dm5wzXICjtTEHTmfkajyd0ZqUeXkn7GeGUjMBInKSN8DWKvbt++4K2WfESWCo6re9k69m6HkeEeFD9jZl9d0Dnr+lEXRi6MK63XDu4kQpyrBEDhJjXx+JuzLNOE30IW/ibZ+1wt+1+bDnEWY/hhrR8IFWWz9vYpmy4bG27z/wDYxNsWrvgDoLh8HB7qvh06TjZceBB/SvT01w7aOlyO9VYf1VfJnLQxb+kBrDZMXYuWnH4A43bzluAad4JFX+zOmWEvwEvpmP3Xm2x7tYze+qvE9KcHeTq7plPwvbLAeEAx5VB/6Xsy77PVSeAuMnuLD4U7h90PYcXcFbcag9xnN6ZwQPKmcRsdHTILzqszkft25G7ssTQzgujos64bEYm0Pwq6Nb/ldSKvcFjby6XGS6OeTq28yCVPkoqX9mBV4LoecNfF+yoJUns27jKj5gV7SNoImdKK8LjGJAe1cQ88pZP5gPiBTK45PzDyp1Meo3P8aayNCcbJwNcTUE7SB4iq3F7VKk/bW0G8Z2RfGMxE1rHIpaJcWi9NIIrOdo/SMVbLay3CGymBowjQoVkHXT5Uz/8AUa8Zy2ARJGuh05jh4U3OK7YuLAnpPYVHS4CC0gMAeA1/t51MtYWfuiKXb2ehMlQTzImrOzbArJooq7uxcywsKIPCRrB05f3qr2jsVrWWGDEzpou7xPfRcCKouliyqHkxHqJ+VS0bYJtSSTKHDXHtsxK6AazpEcjUk7TnXMN3HQj5+hqtK+nKkhazaR2PFJvsfv3pObWnLF5QQ7TIMlRxjX0NRzXLTNq8GuYzYdy3bPUHrLDw4tse6QVPDQ8jpwprZm1rLKtq+DbuL2d2XN+HjGaOWp3wJom6J3ku4KwJlltWwwO8Qo91RNsbAS6DmAPfTZ5TVOiE+xLdySAtwd4BP+edVuN2GIgNct90yv8AK8g1Au7OxOEbNYdsv4T2l9P09KnYLpmphcVbyE6SNVJ3fI0W/Aa8lS+wbtsjqxbYGdUzYdh4m0wHupFvGYmz7TYm3AjVUxCaGN/ZaP4vWjTq0dC9lgdJABkH/PKquxtNFY5wVJ3nUjj6b+VP6ntWFFXhOk1zg+Fu+LPh2P8A7AV99Eex9rvcfK2Hu2jBOclGtmI0DKd+u7uNNNgsNiBJS3c7xE+q6il7G2Haw7M9rMAwAgtK85HH30Nwa13+/wB9BsL8HtDg/r+tTOqB1FDo31MweKKiswAzp9htoW2N0X7vVK2ZDZLItteAcId4/E0gzwmKI+gHTYYsCxiIGIjQ6BbwG8gcHA1K8d44gEtnEq3jQ7tPoDh7r9bZLYa8DmD24yhgZDZDoDPKO+apMVF9iui2CumbmFssddQgU679Vio93ozs/DL1pwtgBYOZkVo1iZeYg1D6V7Pv3DaNlnLQwcCQpTK3Wahhlduyq5SpkzmgGrXYGzPq6MC5YOQ+UoEVTESF3h2AUtrqwJgSaqxHuy9u2rrdUoZHElVIgEDiCsqB58DEgTWT/SLsJUvjFWlyJdYC9bYFcjk+2PZPVseIjUnXUVqq7BtC51g6zNnzr2iAu6FWIIWQTH52G4xU3HYJLylbihlYFSCTBBBBBG47zvoLhJxZjd/ofdSfsG3/AHbtzdx3l6rr+wrgmUxC6kaODpz7VtdfOtOxWFfD5UDNliFJJJIGmp4mmPr7j73qAfjRZNGTvsjLua+IMahTO/XR591NHZ7rMX3EDjbuj0iRWuNjSfaVG8V/SmHNg+1h0Php8qfIXEyj6vdBX7a3ruBJH9aD0qVZdoOYISOKMjD0mQa0dsBg2323XwP9xTD9G8E0w7LO+Vn17JosdAKL7W4IDrPFVYf01Kt7cxIMLeaeRDPu/eBooboLh2EJetgTIEAfMV4/QK7INu4pjk7rP8pNIQPWulWKhiHsuFEsSu4HicsRTQ6c3CwUi1qRJViYHExOvrRLb6MYu2WOU3AREdZInn2vhuphNk4lUe3ds3XQnMEHVlM26SoUzuHI0AWmBs9aJW6H8GRfcTNC30gXCqi11XfqpLTwIad28Hx76krggEKX7EKNUH1Yd5ILSIExuBjvqJa6v2GRAOBUvbPnlk++r14AEtm4WTmYxGo1idPH3VfYWy1wE9Yq6wQ2/cNe/SKs/s27JWBwYOZ88xifKK8YW10FsvHHOg/41lKDZLVjSxToNMg0sVtQC5qt6Q2M1kkDVSG9ND7iasRXET30UVGVOzP5r0U/tDDdVcZOAOngdRTFZNHqwnas8JpAalNTuzbWe9aXfLoPeJ91CJnKth/s7ajWsuQ5blqEYcCF01HEGK0bZOOTEpmUQw9peI/Ud9Y7thymJuEb80+oBol2DtIjLdtGCN/zB7qGcD2aBiMCDwoX250aDAlQJ9x4xrw7jpRfsraSYhZGjj2l5d45in7tgGk16IsxG5hr+FabbMkcNY4Dy467q8u7fLCLiAOeMwp792lattPZCOII/wA7jwoE250WKyVEjjz8wOHhSv2FAoli6zm5bJRxHssVJnkRvG6deIou6DdJTdLWcQ46wQbZMDMI1XSJIieZB7qE3s3LR7JgHeDqschyqJct2rg1HVHcAZKHzjSr7EbaomnrYoa6L7WY4cdeVBSVLk6MqgQxPDQifCaIVvD8S1FFEu3UyziCONVy3e9adF3vFFAW9vGz3VLtXV8fjQ8l7wpRxUU0ARXGE6bqTnA+dDjbTI4mouI2qOLH0/vQFFN9M2LjDWjbuMtxbuhVipgq2YSPAHyFZbY6UYxN15mHJgre8iffRV0/v2b1xbbYkJk1I6t31Yaar3fGhU7Ls8MZb/it3l/4mi2bxjGtllh+n18ftLdt/DMh+JHuqyw/T60f2lq4v7pVh8j7qGRshTuxWFPi11f6rdejYM7sRhD/AOYD+oCjYOEfYb4fpXhH/wBXKfzBl95Ee+rHD463c9i4jfusD8DWPtbgmkG3RYnjZtM12aKyDD7Tv2/Yu3B3ZjHpuqzw/S/FLvZX/eUf8YpkOLRqCY64u644/iNSE25fH358Qp+VZzY6dH/UsjxVvkR86sLHTPDt7QuJ4rP9JNGyaD1Okt0b1Q+RHwNLbpErftLCt5g+4ig2z0gwz7ryeZy/1RU5bobVSCOYM0WyaL58TgX9vDAHmEX4qQaYbC7MPBh3fbfKqdjSCaOTCimWlg0yGpatW5A6DShTWalA0AVe39nm5DL7Q0jdI/z40M3bZUkMIIo1utyqm21h9zeR+VZyN8WaUdA81HfQjZ6LaFwqDcae1xA3ADlpr50F3hAo46MX+yF/KpHoAflU+AyZJS7K3pGn27d+U+4D5VF2bjTZed6n2hz7/EVZdJV+1nmo+JqlYUhLo0DZ2MIK3Lbd4I4/5yo82VtJb68nHtL8x3Vh/R7a/UuUc/Zsf5SePhz9aPMLiGQhkMEbj/nCl0JoPbluq/FYSakbJ2mt9eTjePmO6pj26bVkANtfYCvJiDzA3+I40E7U6PshkjThOqnwPDwNbLdw1V2K2cGnTfvBGhqKaGZ50Ks9Wrod+ZmjhqEHy99E4am7myhZclZAYbt4GvCvZpPZSE3MYimGYAxOvKYr0YxPxg6gb53wB8R614QDvprEIAJCAmRw7+4T30DHbeKUzlYHwPdPwp3rTzPrVfC6/ZaEwdIkEbyN/dVd9bsqQTbuAnXf+GWM68xTSFYQ9aedJZp109KohiLEaPcUQW0J03z86fUq7kW7rBvaIA4ECIkRxHrTphY9jdkWLrFntIWOpIGUkneTliT31Du9FsKf9Mjwd/1qx+rtMhzvJ8ZBAG+IE8uAp22pCgEyQACeZG80rKtlE3RDDcnHg/6g1S9IdiJYRXUR2wgAJMiCczT9/SNIEAaUcVP2Ps+1fLpetrcXLIDCYMjUcjrvFOLdhyow/EDtt+8fjTVbrtH6LMFeGZOsssRJKNmUk6nsvPHkRQftX6I8Umti5avDkZtP6GV/3U+LNFlizOa8q02rsDE4aevsXLYH3ipyfzCV99VlIv8AAkivMtLrymJoQVrkJBkSDzBj4UqumnYuKJVnbWITddfzOb+qanJ0rxAG9D4r+hqlriKZLgg4VqWrU2KWD31sco6GrlPOm84pPW0CFuardrN2R41Md6hbRWU8NazkVHso74ok2Zf6s2zyAB8Ig0OXqvZqUVIsukftKe75/wB6pGqxx17PbQ8VlT7o91VjtFIpPRBve0aK+im2ZizcOv3Dz/L+lCV+4M1JW5y0oZokmjXMPeKsGUwRuIo12PtQXlgwLg3jn3isr6Nba69crn7VRr+Ycx86I8PcKkFSQRuIpJ0ZNUaAbdNPaqLsbawvDK0C4P8Ad3j9KsylVVkgx0jtQFPj8Voav3yDukefyBox6U2vsp5H4kfpQNjCJEx7vmRWbWykOjF+HqPnFOJiQeB9x+BqECY4xu+948C3+GuZhpoIG+Y4/vKO+lQ7J4vjvHka969fxD1qGg0jnHDdv/C3fXcDM+ZYafxA/wCGih2TCqngD6GvFw6hswUBoiQNY5VCKDuP/rPhyPI0vIQOPDcH+RMUCJ4rjUF2I+9Gse13fmH+TS1vHnOv5T8DQOyTTdzaT4eHRgCTlMiQQZMd26kWLjE68vwkfMimtq2A6QddQfjTXYmX2C6d5AovWwRGjWyDMflNEezukWGv/s7qyfut2W9DWSbT2UHXtWpI9llJUg89KYw7PaGW4BdA9n8ceIifE1rZBupof2t0LwOIk3MOgY/eQdW3iSkT5zWeHpTcwqqy3Lqg/dYF1H9vCibY/wBIBdQ1y1mX8dsyNN+h3etFhbRVbV+h62ZOGxDL+W6oYfzLBHoaDNq/Rzj7EnqRdUfetMH/ANphvdW3YDpDh72iXAG/C3Zb0NWRNKkWskkfK+IsMjZXVkYb1YFW9DrTWWvqLH4G1eXLetpcXk6qw94oR2r9GOCuyUV7Df8A62lf5XkR4RS4lrKvJhJFeRWjbV+ifEprYu27w5Gbbe+V94oUxPRTGo2VsJfJ/KjOPVJHvo2WpJluDSgZpkUsGtzkHVFe5qZzV00AczU3cbQ+FJY1A2ncYBSPZDdr5VDAiXlqzt3JRT3Cqs3MzEDlNPYe9HZ9KlFsk3rpiJiq+4Dx1qUzUy1MkjMK9WnSKQy0ma4n4HcNfa2wdDDKZBrSNhbVXEW8w0YaOvI/oeFZlUzZe0Ww9wOngw4MOINQbSjaNWtuQQQYI3EUY7C20LoCPAue5v791AeBxi3UV0MqfdzB7xUlXjUb6E6OZoN+kyf/AG7+XxrPrt2OBPgJopG2etw9y3c9sISD+IAce+hW5bDe0J5UT2xxI3Xc0TeQN6nv3inrV0A+w3fBDAeU179XHAsPAmuGEOvamRGqg/CKkY4zoZzD1XnpypVvqz7JHkxHwNNJhWG6PIsvPxFevZYtqpj+Bhw5iaAJDYUHifcfPUUk4TkRx3rz8IrxcKwmMvdoV+B+Veiy4X708gwP9QoA65Ybu4k9ph+vKkPYM7u6ewe6TImn/tN8ECYgrPwO6vRcOmqd+9eI5jlQBGwlqDujT8Mce4kVKfDs4hRJ31Iw0Hh7ww91NbXxHV282UtBGg3jvprsGQLgc6AFBzYdo+APxPpSPqigaDxO8nxNQ9j9JGuO9oENlJBt3YnQkdgzPDhETVyty25iTabk+q+TDd5jzq6IKl8KwBymRyOoqlGANls6nKx4LoGPgNDRTj7bpACEk7m+545hofAa1FTDAat2mO9j8ByHdSAq7V52nrLYY7+zof0JqNs7pbfsOEz3LOsBbnat+p3eVW9/Bg6iQag43BOwysZX309CC7BdNrgA6+0GH4rZ+R099X+B6S4e7otwA/hbsn31kWV7XYsnXlwUczUu7eYoZt52A4aSadgbLmndXlYdsvpRdtOFV7lkzGVzKe/d6UZ2el+IA7VtGPMSJ9Jp2gAMGlA11dWgj2vCa6uoAaJqNixKMO6va6swKnFaMCBp/kilsv3pnj3V1dSZcRdu8GEinCK8rqZIkiuYV1dQMarq6urNnYui26ObaOHeGk2m9ocvzD/N1aJbuBgCDIOoI3Ga6uoZlkXkk4W2WJEMRBmBMTXfUEXc8SSe0GG/1r2uoqzKxwbKuQCBmU7iNRXn1NhvBrq6lJUNM9WyadXD17XVAxa2RSwldXUxHRXhWva6gBK2gNwA8NKY2hIXTn+tdXVSEwG2lss3HZ2MHMSCNIg6ail4Xat5YDjrLfM+0fA/M11dWlED46VJafKjtb5q4Bt+B3x4kVdYXadm4B1iG3P37faQ98cvA11dQ9IB9sIYzIRcXmhn1G8elVGNxBnJb1c+ijmf0rq6lQxFnBqojeTqWO8mmbuFMypiva6kBAx1l2GVgDrvgTTFnDMohWIHjXldVC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Image result for jAKARTA BANDUNG FAST TR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4175" y="457199"/>
            <a:ext cx="3095625" cy="17335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ncrypted-tbn0.gstatic.com/images?q=tbn:ANd9GcQ5NgF_2rq8-ZN2Hh-fAXfGkjNpp-mDivRK_3D1yX05Tm0jNhIuT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457200"/>
            <a:ext cx="3467100" cy="17335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hejakartapost.com/files/images2/p13-A-4co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4175" y="2176734"/>
            <a:ext cx="6562725" cy="4370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1363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assets.rappler.com/612F469A6EA84F6BAE882D2B94A4B421/img/DB55F2C9229B4D5B8E94B157B4B2C5F2/kereta-cep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533400"/>
            <a:ext cx="8451595"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7692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title"/>
          </p:nvPr>
        </p:nvSpPr>
        <p:spPr>
          <a:xfrm>
            <a:off x="914400" y="434977"/>
            <a:ext cx="10363200" cy="968375"/>
          </a:xfrm>
        </p:spPr>
        <p:txBody>
          <a:bodyPr/>
          <a:lstStyle/>
          <a:p>
            <a:r>
              <a:rPr lang="en-US" altLang="en-US" smtClean="0">
                <a:latin typeface="Arial" pitchFamily="34" charset="0"/>
                <a:ea typeface="MS PGothic" pitchFamily="34" charset="-128"/>
                <a:cs typeface="Arial" pitchFamily="34" charset="0"/>
              </a:rPr>
              <a:t>Project Organization</a:t>
            </a:r>
          </a:p>
        </p:txBody>
      </p:sp>
      <p:sp>
        <p:nvSpPr>
          <p:cNvPr id="54273" name="Rectangle 2"/>
          <p:cNvSpPr>
            <a:spLocks noGrp="1" noChangeArrowheads="1"/>
          </p:cNvSpPr>
          <p:nvPr>
            <p:ph type="body" sz="half" idx="1"/>
          </p:nvPr>
        </p:nvSpPr>
        <p:spPr>
          <a:xfrm>
            <a:off x="762002" y="1668464"/>
            <a:ext cx="9463617" cy="4395787"/>
          </a:xfrm>
        </p:spPr>
        <p:txBody>
          <a:bodyPr lIns="120630" tIns="59257" rIns="120630" bIns="59257">
            <a:normAutofit fontScale="85000" lnSpcReduction="20000"/>
          </a:bodyPr>
          <a:lstStyle/>
          <a:p>
            <a:pPr marL="609585" indent="-548204">
              <a:buSzPct val="99000"/>
              <a:buFont typeface="Courier New" panose="02070309020205020404" pitchFamily="49" charset="0"/>
              <a:buChar char="o"/>
            </a:pP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Often temporary structure</a:t>
            </a:r>
          </a:p>
          <a:p>
            <a:pPr marL="609585" indent="-548204">
              <a:buSzPct val="99000"/>
              <a:buFont typeface="Courier New" panose="02070309020205020404" pitchFamily="49" charset="0"/>
              <a:buChar char="o"/>
            </a:pP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Uses specialists from entire company</a:t>
            </a:r>
          </a:p>
          <a:p>
            <a:pPr marL="609585" indent="-548204">
              <a:buSzPct val="99000"/>
              <a:buFont typeface="Courier New" panose="02070309020205020404" pitchFamily="49" charset="0"/>
              <a:buChar char="o"/>
            </a:pP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Headed by project manager</a:t>
            </a:r>
          </a:p>
          <a:p>
            <a:pPr marL="1316534" lvl="1" indent="-478355">
              <a:buSzPct val="99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Coordinates activities </a:t>
            </a:r>
          </a:p>
          <a:p>
            <a:pPr marL="1316534" lvl="1" indent="-478355">
              <a:buSzPct val="99000"/>
              <a:buFont typeface="Courier New" panose="02070309020205020404" pitchFamily="49" charset="0"/>
              <a:buChar char="o"/>
            </a:pP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Monitors schedule</a:t>
            </a:r>
            <a:b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z="3200">
                <a:effectLst>
                  <a:outerShdw blurRad="38100" dist="38100" dir="2700000" algn="tl">
                    <a:srgbClr val="000000">
                      <a:alpha val="43137"/>
                    </a:srgbClr>
                  </a:outerShdw>
                </a:effectLst>
                <a:latin typeface="Arial" pitchFamily="34" charset="0"/>
                <a:ea typeface="MS PGothic" pitchFamily="34" charset="-128"/>
                <a:cs typeface="Arial" pitchFamily="34" charset="0"/>
              </a:rPr>
              <a:t> and costs</a:t>
            </a:r>
          </a:p>
          <a:p>
            <a:pPr marL="609585" indent="-548204">
              <a:buSzPct val="99000"/>
              <a:buFont typeface="Courier New" panose="02070309020205020404" pitchFamily="49" charset="0"/>
              <a:buChar char="o"/>
            </a:pP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Permanent </a:t>
            </a:r>
            <a:b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structure called </a:t>
            </a:r>
            <a:b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a:t>
            </a:r>
            <a:r>
              <a:rPr lang="en-US" altLang="en-US" sz="3700" b="1" i="1">
                <a:solidFill>
                  <a:srgbClr val="FFFF00"/>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matrix organization</a:t>
            </a: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a:t>
            </a:r>
          </a:p>
        </p:txBody>
      </p:sp>
      <p:pic>
        <p:nvPicPr>
          <p:cNvPr id="542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3267" y="3287714"/>
            <a:ext cx="4834467" cy="278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563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1000"/>
                                  </p:stCondLst>
                                  <p:childTnLst>
                                    <p:set>
                                      <p:cBhvr>
                                        <p:cTn id="6" dur="1" fill="hold">
                                          <p:stCondLst>
                                            <p:cond delay="0"/>
                                          </p:stCondLst>
                                        </p:cTn>
                                        <p:tgtEl>
                                          <p:spTgt spid="54276"/>
                                        </p:tgtEl>
                                        <p:attrNameLst>
                                          <p:attrName>style.visibility</p:attrName>
                                        </p:attrNameLst>
                                      </p:cBhvr>
                                      <p:to>
                                        <p:strVal val="visible"/>
                                      </p:to>
                                    </p:set>
                                    <p:animEffect transition="in" filter="dissolve">
                                      <p:cBhvr>
                                        <p:cTn id="7" dur="10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903817" y="377826"/>
            <a:ext cx="10361083" cy="1231900"/>
          </a:xfrm>
        </p:spPr>
        <p:txBody>
          <a:bodyPr>
            <a:normAutofit/>
          </a:bodyPr>
          <a:lstStyle/>
          <a:p>
            <a:pPr>
              <a:lnSpc>
                <a:spcPct val="80000"/>
              </a:lnSpc>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Project Organization</a:t>
            </a:r>
            <a:b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Works Best When</a:t>
            </a:r>
          </a:p>
        </p:txBody>
      </p:sp>
      <p:sp>
        <p:nvSpPr>
          <p:cNvPr id="56322" name="Rectangle 3"/>
          <p:cNvSpPr>
            <a:spLocks noGrp="1" noChangeArrowheads="1"/>
          </p:cNvSpPr>
          <p:nvPr>
            <p:ph idx="1"/>
          </p:nvPr>
        </p:nvSpPr>
        <p:spPr>
          <a:xfrm>
            <a:off x="1151467" y="1738314"/>
            <a:ext cx="9855200" cy="4821237"/>
          </a:xfrm>
        </p:spPr>
        <p:txBody>
          <a:bodyPr>
            <a:normAutofit fontScale="85000" lnSpcReduction="10000"/>
          </a:bodyPr>
          <a:lstStyle/>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Work can be defined with a </a:t>
            </a:r>
            <a:r>
              <a:rPr lang="en-US" altLang="en-US" sz="3700"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specific goal</a:t>
            </a: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 and </a:t>
            </a:r>
            <a:r>
              <a:rPr lang="en-US" altLang="en-US" sz="3700"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deadline</a:t>
            </a:r>
          </a:p>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The job is </a:t>
            </a:r>
            <a:r>
              <a:rPr lang="en-US" altLang="en-US" sz="3700"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unique </a:t>
            </a: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or somewhat unfamiliar to the existing organization</a:t>
            </a:r>
          </a:p>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The work contains complex interrelated tasks requiring </a:t>
            </a:r>
            <a:r>
              <a:rPr lang="en-US" altLang="en-US" sz="3700"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specialized skills</a:t>
            </a:r>
          </a:p>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The project is </a:t>
            </a:r>
            <a:r>
              <a:rPr lang="en-US" altLang="en-US" sz="3700"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temporary but critical </a:t>
            </a: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to the organization</a:t>
            </a:r>
          </a:p>
          <a:p>
            <a:pPr marL="711182" indent="-711182">
              <a:buFontTx/>
              <a:buAutoNum type="arabicPeriod"/>
            </a:pPr>
            <a:r>
              <a:rPr lang="en-US" altLang="en-US" sz="37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The project cuts </a:t>
            </a:r>
            <a:r>
              <a:rPr lang="en-US" altLang="en-US" sz="3700" b="1">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across organizational lines</a:t>
            </a:r>
          </a:p>
        </p:txBody>
      </p:sp>
    </p:spTree>
    <p:extLst>
      <p:ext uri="{BB962C8B-B14F-4D97-AF65-F5344CB8AC3E}">
        <p14:creationId xmlns:p14="http://schemas.microsoft.com/office/powerpoint/2010/main" val="3292708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a:grpSpLocks/>
          </p:cNvGrpSpPr>
          <p:nvPr/>
        </p:nvGrpSpPr>
        <p:grpSpPr bwMode="auto">
          <a:xfrm>
            <a:off x="2258484" y="4160841"/>
            <a:ext cx="9065683" cy="1493960"/>
            <a:chOff x="1666134" y="4160837"/>
            <a:chExt cx="6798417" cy="1493961"/>
          </a:xfrm>
        </p:grpSpPr>
        <p:cxnSp>
          <p:nvCxnSpPr>
            <p:cNvPr id="59" name="Straight Connector 58"/>
            <p:cNvCxnSpPr/>
            <p:nvPr/>
          </p:nvCxnSpPr>
          <p:spPr>
            <a:xfrm>
              <a:off x="4978834" y="4267199"/>
              <a:ext cx="0" cy="1049339"/>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13756" y="4330699"/>
              <a:ext cx="0" cy="985839"/>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7875662" y="4267199"/>
              <a:ext cx="0" cy="1049339"/>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3769310" y="5295901"/>
              <a:ext cx="3865083"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599" name="Rectangle 23"/>
            <p:cNvSpPr>
              <a:spLocks noChangeArrowheads="1"/>
            </p:cNvSpPr>
            <p:nvPr/>
          </p:nvSpPr>
          <p:spPr bwMode="auto">
            <a:xfrm>
              <a:off x="7258201" y="5053013"/>
              <a:ext cx="1206350" cy="519113"/>
            </a:xfrm>
            <a:prstGeom prst="rect">
              <a:avLst/>
            </a:prstGeom>
            <a:solidFill>
              <a:schemeClr val="accent4"/>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latin typeface="Arial"/>
                  <a:cs typeface="Arial"/>
                </a:rPr>
                <a:t>Technician</a:t>
              </a:r>
            </a:p>
          </p:txBody>
        </p:sp>
        <p:sp>
          <p:nvSpPr>
            <p:cNvPr id="58402" name="Freeform 24"/>
            <p:cNvSpPr>
              <a:spLocks/>
            </p:cNvSpPr>
            <p:nvPr/>
          </p:nvSpPr>
          <p:spPr bwMode="auto">
            <a:xfrm flipH="1">
              <a:off x="3062288" y="4160837"/>
              <a:ext cx="230188" cy="1135063"/>
            </a:xfrm>
            <a:custGeom>
              <a:avLst/>
              <a:gdLst>
                <a:gd name="T0" fmla="*/ 0 w 145"/>
                <a:gd name="T1" fmla="*/ 1134368 h 1633"/>
                <a:gd name="T2" fmla="*/ 228600 w 145"/>
                <a:gd name="T3" fmla="*/ 1134368 h 1633"/>
                <a:gd name="T4" fmla="*/ 228600 w 145"/>
                <a:gd name="T5" fmla="*/ 0 h 1633"/>
                <a:gd name="T6" fmla="*/ 0 60000 65536"/>
                <a:gd name="T7" fmla="*/ 0 60000 65536"/>
                <a:gd name="T8" fmla="*/ 0 60000 65536"/>
                <a:gd name="T9" fmla="*/ 0 w 145"/>
                <a:gd name="T10" fmla="*/ 0 h 1633"/>
                <a:gd name="T11" fmla="*/ 145 w 145"/>
                <a:gd name="T12" fmla="*/ 1633 h 1633"/>
              </a:gdLst>
              <a:ahLst/>
              <a:cxnLst>
                <a:cxn ang="T6">
                  <a:pos x="T0" y="T1"/>
                </a:cxn>
                <a:cxn ang="T7">
                  <a:pos x="T2" y="T3"/>
                </a:cxn>
                <a:cxn ang="T8">
                  <a:pos x="T4" y="T5"/>
                </a:cxn>
              </a:cxnLst>
              <a:rect l="T9" t="T10" r="T11" b="T12"/>
              <a:pathLst>
                <a:path w="145" h="1633">
                  <a:moveTo>
                    <a:pt x="0" y="1632"/>
                  </a:moveTo>
                  <a:lnTo>
                    <a:pt x="144" y="1632"/>
                  </a:lnTo>
                  <a:lnTo>
                    <a:pt x="144" y="0"/>
                  </a:lnTo>
                </a:path>
              </a:pathLst>
            </a:custGeom>
            <a:noFill/>
            <a:ln w="381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403" name="Rectangle 26"/>
            <p:cNvSpPr>
              <a:spLocks noChangeArrowheads="1"/>
            </p:cNvSpPr>
            <p:nvPr/>
          </p:nvSpPr>
          <p:spPr bwMode="auto">
            <a:xfrm>
              <a:off x="1666134" y="5015661"/>
              <a:ext cx="1102466" cy="63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44" rIns="90475" bIns="44444">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b="1">
                  <a:latin typeface="Arial" pitchFamily="34" charset="0"/>
                </a:rPr>
                <a:t>Project No. 2</a:t>
              </a:r>
            </a:p>
          </p:txBody>
        </p:sp>
        <p:sp>
          <p:nvSpPr>
            <p:cNvPr id="24605" name="Rectangle 29"/>
            <p:cNvSpPr>
              <a:spLocks noChangeArrowheads="1"/>
            </p:cNvSpPr>
            <p:nvPr/>
          </p:nvSpPr>
          <p:spPr bwMode="auto">
            <a:xfrm>
              <a:off x="3185182" y="5051425"/>
              <a:ext cx="977778" cy="520701"/>
            </a:xfrm>
            <a:prstGeom prst="rect">
              <a:avLst/>
            </a:prstGeom>
            <a:solidFill>
              <a:schemeClr val="accent4"/>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dirty="0">
                  <a:latin typeface="Arial"/>
                  <a:cs typeface="Arial"/>
                </a:rPr>
                <a:t>Project</a:t>
              </a:r>
            </a:p>
            <a:p>
              <a:pPr algn="ctr" fontAlgn="auto">
                <a:lnSpc>
                  <a:spcPct val="85000"/>
                </a:lnSpc>
                <a:spcBef>
                  <a:spcPts val="0"/>
                </a:spcBef>
                <a:spcAft>
                  <a:spcPts val="0"/>
                </a:spcAft>
                <a:defRPr/>
              </a:pPr>
              <a:r>
                <a:rPr lang="en-US" sz="1900" b="1" dirty="0">
                  <a:latin typeface="Arial"/>
                  <a:cs typeface="Arial"/>
                </a:rPr>
                <a:t>Manager</a:t>
              </a:r>
            </a:p>
          </p:txBody>
        </p:sp>
        <p:sp>
          <p:nvSpPr>
            <p:cNvPr id="24606" name="Rectangle 30"/>
            <p:cNvSpPr>
              <a:spLocks noChangeArrowheads="1"/>
            </p:cNvSpPr>
            <p:nvPr/>
          </p:nvSpPr>
          <p:spPr bwMode="auto">
            <a:xfrm>
              <a:off x="4362961" y="5053013"/>
              <a:ext cx="1206350" cy="519113"/>
            </a:xfrm>
            <a:prstGeom prst="rect">
              <a:avLst/>
            </a:prstGeom>
            <a:solidFill>
              <a:schemeClr val="accent4"/>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latin typeface="Arial"/>
                  <a:cs typeface="Arial"/>
                </a:rPr>
                <a:t>Electrical</a:t>
              </a:r>
            </a:p>
            <a:p>
              <a:pPr algn="ctr" fontAlgn="auto">
                <a:lnSpc>
                  <a:spcPct val="85000"/>
                </a:lnSpc>
                <a:spcBef>
                  <a:spcPts val="0"/>
                </a:spcBef>
                <a:spcAft>
                  <a:spcPts val="0"/>
                </a:spcAft>
                <a:defRPr/>
              </a:pPr>
              <a:r>
                <a:rPr lang="en-US" sz="1900" b="1">
                  <a:latin typeface="Arial"/>
                  <a:cs typeface="Arial"/>
                </a:rPr>
                <a:t>Engineer</a:t>
              </a:r>
            </a:p>
          </p:txBody>
        </p:sp>
        <p:sp>
          <p:nvSpPr>
            <p:cNvPr id="24607" name="Rectangle 31"/>
            <p:cNvSpPr>
              <a:spLocks noChangeArrowheads="1"/>
            </p:cNvSpPr>
            <p:nvPr/>
          </p:nvSpPr>
          <p:spPr bwMode="auto">
            <a:xfrm>
              <a:off x="5810581" y="5053013"/>
              <a:ext cx="1206350" cy="519113"/>
            </a:xfrm>
            <a:prstGeom prst="rect">
              <a:avLst/>
            </a:prstGeom>
            <a:solidFill>
              <a:schemeClr val="accent4"/>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latin typeface="Arial"/>
                  <a:cs typeface="Arial"/>
                </a:rPr>
                <a:t>Computer </a:t>
              </a:r>
              <a:br>
                <a:rPr lang="en-US" sz="1900" b="1">
                  <a:latin typeface="Arial"/>
                  <a:cs typeface="Arial"/>
                </a:rPr>
              </a:br>
              <a:r>
                <a:rPr lang="en-US" sz="1900" b="1">
                  <a:latin typeface="Arial"/>
                  <a:cs typeface="Arial"/>
                </a:rPr>
                <a:t>Engineer</a:t>
              </a:r>
            </a:p>
          </p:txBody>
        </p:sp>
      </p:grpSp>
      <p:sp>
        <p:nvSpPr>
          <p:cNvPr id="58370" name="Rectangle 2"/>
          <p:cNvSpPr>
            <a:spLocks noGrp="1" noChangeArrowheads="1"/>
          </p:cNvSpPr>
          <p:nvPr>
            <p:ph type="title"/>
          </p:nvPr>
        </p:nvSpPr>
        <p:spPr>
          <a:xfrm>
            <a:off x="903817" y="327026"/>
            <a:ext cx="10361083" cy="1446213"/>
          </a:xfrm>
        </p:spPr>
        <p:txBody>
          <a:bodyPr lIns="120630" tIns="59257" rIns="120630" bIns="59257">
            <a:normAutofit/>
          </a:bodyPr>
          <a:lstStyle/>
          <a:p>
            <a:r>
              <a:rPr lang="en-US" altLang="en-US" smtClean="0">
                <a:latin typeface="Arial" pitchFamily="34" charset="0"/>
                <a:cs typeface="Arial" pitchFamily="34" charset="0"/>
              </a:rPr>
              <a:t>A Sample Project Organization</a:t>
            </a:r>
            <a:endParaRPr lang="en-US" altLang="en-US" sz="4300">
              <a:solidFill>
                <a:srgbClr val="33CC33"/>
              </a:solidFill>
              <a:latin typeface="Arial" pitchFamily="34" charset="0"/>
              <a:cs typeface="Arial" pitchFamily="34" charset="0"/>
            </a:endParaRPr>
          </a:p>
        </p:txBody>
      </p:sp>
      <p:grpSp>
        <p:nvGrpSpPr>
          <p:cNvPr id="10" name="Group 9"/>
          <p:cNvGrpSpPr>
            <a:grpSpLocks/>
          </p:cNvGrpSpPr>
          <p:nvPr/>
        </p:nvGrpSpPr>
        <p:grpSpPr bwMode="auto">
          <a:xfrm>
            <a:off x="2262717" y="2614614"/>
            <a:ext cx="9065683" cy="1901829"/>
            <a:chOff x="1666134" y="2614612"/>
            <a:chExt cx="6800004" cy="1901442"/>
          </a:xfrm>
        </p:grpSpPr>
        <p:cxnSp>
          <p:nvCxnSpPr>
            <p:cNvPr id="5" name="Straight Connector 4"/>
            <p:cNvCxnSpPr/>
            <p:nvPr/>
          </p:nvCxnSpPr>
          <p:spPr>
            <a:xfrm>
              <a:off x="4978020" y="3111398"/>
              <a:ext cx="0" cy="1049124"/>
            </a:xfrm>
            <a:prstGeom prst="line">
              <a:avLst/>
            </a:prstGeom>
            <a:ln w="38100">
              <a:solidFill>
                <a:schemeClr val="tx1">
                  <a:lumMod val="85000"/>
                </a:schemeClr>
              </a:solidFill>
            </a:ln>
          </p:spPr>
          <p:style>
            <a:lnRef idx="1">
              <a:schemeClr val="accent6"/>
            </a:lnRef>
            <a:fillRef idx="0">
              <a:schemeClr val="accent6"/>
            </a:fillRef>
            <a:effectRef idx="0">
              <a:schemeClr val="accent6"/>
            </a:effectRef>
            <a:fontRef idx="minor">
              <a:schemeClr val="tx1"/>
            </a:fontRef>
          </p:style>
        </p:cxnSp>
        <p:cxnSp>
          <p:nvCxnSpPr>
            <p:cNvPr id="52" name="Straight Connector 51"/>
            <p:cNvCxnSpPr/>
            <p:nvPr/>
          </p:nvCxnSpPr>
          <p:spPr>
            <a:xfrm>
              <a:off x="6413277" y="3174885"/>
              <a:ext cx="0" cy="985637"/>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7875524" y="3111398"/>
              <a:ext cx="0" cy="1049124"/>
            </a:xfrm>
            <a:prstGeom prst="line">
              <a:avLst/>
            </a:prstGeom>
            <a:ln w="38100" cmpd="sng">
              <a:solidFill>
                <a:schemeClr val="tx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flipH="1">
              <a:off x="3822194" y="4160522"/>
              <a:ext cx="3865984"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615" name="Rectangle 8"/>
            <p:cNvSpPr>
              <a:spLocks noChangeArrowheads="1"/>
            </p:cNvSpPr>
            <p:nvPr/>
          </p:nvSpPr>
          <p:spPr bwMode="auto">
            <a:xfrm>
              <a:off x="5811548" y="3916097"/>
              <a:ext cx="1206632" cy="520594"/>
            </a:xfrm>
            <a:prstGeom prst="rect">
              <a:avLst/>
            </a:prstGeom>
            <a:solidFill>
              <a:schemeClr val="accent3"/>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latin typeface="Arial"/>
                  <a:cs typeface="Arial"/>
                </a:rPr>
                <a:t>Test</a:t>
              </a:r>
            </a:p>
            <a:p>
              <a:pPr algn="ctr" fontAlgn="auto">
                <a:lnSpc>
                  <a:spcPct val="85000"/>
                </a:lnSpc>
                <a:spcBef>
                  <a:spcPts val="0"/>
                </a:spcBef>
                <a:spcAft>
                  <a:spcPts val="0"/>
                </a:spcAft>
                <a:defRPr/>
              </a:pPr>
              <a:r>
                <a:rPr lang="en-US" sz="1900" b="1">
                  <a:latin typeface="Arial"/>
                  <a:cs typeface="Arial"/>
                </a:rPr>
                <a:t>Engineer</a:t>
              </a:r>
            </a:p>
          </p:txBody>
        </p:sp>
        <p:sp>
          <p:nvSpPr>
            <p:cNvPr id="24616" name="Rectangle 9"/>
            <p:cNvSpPr>
              <a:spLocks noChangeArrowheads="1"/>
            </p:cNvSpPr>
            <p:nvPr/>
          </p:nvSpPr>
          <p:spPr bwMode="auto">
            <a:xfrm>
              <a:off x="4363590" y="3916097"/>
              <a:ext cx="1206632" cy="520594"/>
            </a:xfrm>
            <a:prstGeom prst="rect">
              <a:avLst/>
            </a:prstGeom>
            <a:solidFill>
              <a:schemeClr val="accent3"/>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latin typeface="Arial"/>
                  <a:cs typeface="Arial"/>
                </a:rPr>
                <a:t>Mechanical</a:t>
              </a:r>
            </a:p>
            <a:p>
              <a:pPr algn="ctr" fontAlgn="auto">
                <a:lnSpc>
                  <a:spcPct val="85000"/>
                </a:lnSpc>
                <a:spcBef>
                  <a:spcPts val="0"/>
                </a:spcBef>
                <a:spcAft>
                  <a:spcPts val="0"/>
                </a:spcAft>
                <a:defRPr/>
              </a:pPr>
              <a:r>
                <a:rPr lang="en-US" sz="1900" b="1">
                  <a:latin typeface="Arial"/>
                  <a:cs typeface="Arial"/>
                </a:rPr>
                <a:t>Engineer</a:t>
              </a:r>
            </a:p>
          </p:txBody>
        </p:sp>
        <p:sp>
          <p:nvSpPr>
            <p:cNvPr id="58393" name="Freeform 10"/>
            <p:cNvSpPr>
              <a:spLocks/>
            </p:cNvSpPr>
            <p:nvPr/>
          </p:nvSpPr>
          <p:spPr bwMode="auto">
            <a:xfrm flipH="1">
              <a:off x="3060701" y="2614612"/>
              <a:ext cx="190500" cy="1546225"/>
            </a:xfrm>
            <a:custGeom>
              <a:avLst/>
              <a:gdLst>
                <a:gd name="T0" fmla="*/ 0 w 49"/>
                <a:gd name="T1" fmla="*/ 1544214 h 769"/>
                <a:gd name="T2" fmla="*/ 186612 w 49"/>
                <a:gd name="T3" fmla="*/ 1544214 h 769"/>
                <a:gd name="T4" fmla="*/ 186612 w 49"/>
                <a:gd name="T5" fmla="*/ 0 h 769"/>
                <a:gd name="T6" fmla="*/ 0 60000 65536"/>
                <a:gd name="T7" fmla="*/ 0 60000 65536"/>
                <a:gd name="T8" fmla="*/ 0 60000 65536"/>
                <a:gd name="T9" fmla="*/ 0 w 49"/>
                <a:gd name="T10" fmla="*/ 0 h 769"/>
                <a:gd name="T11" fmla="*/ 49 w 49"/>
                <a:gd name="T12" fmla="*/ 769 h 769"/>
              </a:gdLst>
              <a:ahLst/>
              <a:cxnLst>
                <a:cxn ang="T6">
                  <a:pos x="T0" y="T1"/>
                </a:cxn>
                <a:cxn ang="T7">
                  <a:pos x="T2" y="T3"/>
                </a:cxn>
                <a:cxn ang="T8">
                  <a:pos x="T4" y="T5"/>
                </a:cxn>
              </a:cxnLst>
              <a:rect l="T9" t="T10" r="T11" b="T12"/>
              <a:pathLst>
                <a:path w="49" h="769">
                  <a:moveTo>
                    <a:pt x="0" y="768"/>
                  </a:moveTo>
                  <a:lnTo>
                    <a:pt x="48" y="768"/>
                  </a:lnTo>
                  <a:lnTo>
                    <a:pt x="48" y="0"/>
                  </a:lnTo>
                </a:path>
              </a:pathLst>
            </a:custGeom>
            <a:noFill/>
            <a:ln w="381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94" name="Rectangle 12"/>
            <p:cNvSpPr>
              <a:spLocks noChangeArrowheads="1"/>
            </p:cNvSpPr>
            <p:nvPr/>
          </p:nvSpPr>
          <p:spPr bwMode="auto">
            <a:xfrm>
              <a:off x="1666134" y="3877047"/>
              <a:ext cx="1102466" cy="63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44" rIns="90475" bIns="44444">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b="1">
                  <a:latin typeface="Arial" pitchFamily="34" charset="0"/>
                </a:rPr>
                <a:t>Project No. 1</a:t>
              </a:r>
            </a:p>
          </p:txBody>
        </p:sp>
        <p:sp>
          <p:nvSpPr>
            <p:cNvPr id="24620" name="Rectangle 13"/>
            <p:cNvSpPr>
              <a:spLocks noChangeArrowheads="1"/>
            </p:cNvSpPr>
            <p:nvPr/>
          </p:nvSpPr>
          <p:spPr bwMode="auto">
            <a:xfrm>
              <a:off x="3183950" y="3916097"/>
              <a:ext cx="976419" cy="520594"/>
            </a:xfrm>
            <a:prstGeom prst="rect">
              <a:avLst/>
            </a:prstGeom>
            <a:solidFill>
              <a:schemeClr val="accent3"/>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dirty="0">
                  <a:latin typeface="Arial"/>
                  <a:cs typeface="Arial"/>
                </a:rPr>
                <a:t>Project</a:t>
              </a:r>
            </a:p>
            <a:p>
              <a:pPr algn="ctr" fontAlgn="auto">
                <a:lnSpc>
                  <a:spcPct val="85000"/>
                </a:lnSpc>
                <a:spcBef>
                  <a:spcPts val="0"/>
                </a:spcBef>
                <a:spcAft>
                  <a:spcPts val="0"/>
                </a:spcAft>
                <a:defRPr/>
              </a:pPr>
              <a:r>
                <a:rPr lang="en-US" sz="1900" b="1" dirty="0">
                  <a:latin typeface="Arial"/>
                  <a:cs typeface="Arial"/>
                </a:rPr>
                <a:t>Manager</a:t>
              </a:r>
            </a:p>
          </p:txBody>
        </p:sp>
        <p:sp>
          <p:nvSpPr>
            <p:cNvPr id="24621" name="Rectangle 14"/>
            <p:cNvSpPr>
              <a:spLocks noChangeArrowheads="1"/>
            </p:cNvSpPr>
            <p:nvPr/>
          </p:nvSpPr>
          <p:spPr bwMode="auto">
            <a:xfrm>
              <a:off x="7259506" y="3916097"/>
              <a:ext cx="1206632" cy="520594"/>
            </a:xfrm>
            <a:prstGeom prst="rect">
              <a:avLst/>
            </a:prstGeom>
            <a:solidFill>
              <a:schemeClr val="accent3"/>
            </a:solidFill>
            <a:ln w="28575">
              <a:solidFill>
                <a:schemeClr val="tx1"/>
              </a:solidFill>
              <a:miter lim="800000"/>
              <a:headEnd/>
              <a:tailEnd/>
            </a:ln>
            <a:effectLst/>
            <a:extLst/>
          </p:spPr>
          <p:txBody>
            <a:bodyPr wrap="none" lIns="90475" tIns="44444" rIns="90475" bIns="44444" anchor="ctr"/>
            <a:lstStyle/>
            <a:p>
              <a:pPr algn="ctr" fontAlgn="auto">
                <a:lnSpc>
                  <a:spcPct val="85000"/>
                </a:lnSpc>
                <a:spcBef>
                  <a:spcPts val="0"/>
                </a:spcBef>
                <a:spcAft>
                  <a:spcPts val="0"/>
                </a:spcAft>
                <a:defRPr/>
              </a:pPr>
              <a:r>
                <a:rPr lang="en-US" sz="1900" b="1">
                  <a:latin typeface="Arial"/>
                  <a:cs typeface="Arial"/>
                </a:rPr>
                <a:t>Technician</a:t>
              </a:r>
            </a:p>
          </p:txBody>
        </p:sp>
      </p:grpSp>
      <p:grpSp>
        <p:nvGrpSpPr>
          <p:cNvPr id="56352" name="Group 32"/>
          <p:cNvGrpSpPr>
            <a:grpSpLocks/>
          </p:cNvGrpSpPr>
          <p:nvPr/>
        </p:nvGrpSpPr>
        <p:grpSpPr bwMode="auto">
          <a:xfrm>
            <a:off x="654053" y="2087563"/>
            <a:ext cx="10689167" cy="1206500"/>
            <a:chOff x="309" y="1315"/>
            <a:chExt cx="5050" cy="760"/>
          </a:xfrm>
        </p:grpSpPr>
        <p:sp>
          <p:nvSpPr>
            <p:cNvPr id="58374" name="Rectangle 33"/>
            <p:cNvSpPr>
              <a:spLocks noChangeArrowheads="1"/>
            </p:cNvSpPr>
            <p:nvPr/>
          </p:nvSpPr>
          <p:spPr bwMode="auto">
            <a:xfrm>
              <a:off x="1144" y="1747"/>
              <a:ext cx="736"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latin typeface="Arial" pitchFamily="34" charset="0"/>
                </a:rPr>
                <a:t>Marketing</a:t>
              </a:r>
            </a:p>
          </p:txBody>
        </p:sp>
        <p:sp>
          <p:nvSpPr>
            <p:cNvPr id="58375" name="Rectangle 34"/>
            <p:cNvSpPr>
              <a:spLocks noChangeArrowheads="1"/>
            </p:cNvSpPr>
            <p:nvPr/>
          </p:nvSpPr>
          <p:spPr bwMode="auto">
            <a:xfrm>
              <a:off x="2013" y="1746"/>
              <a:ext cx="616"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latin typeface="Arial" pitchFamily="34" charset="0"/>
                </a:rPr>
                <a:t>Finance</a:t>
              </a:r>
            </a:p>
          </p:txBody>
        </p:sp>
        <p:sp>
          <p:nvSpPr>
            <p:cNvPr id="58376" name="Rectangle 35"/>
            <p:cNvSpPr>
              <a:spLocks noChangeArrowheads="1"/>
            </p:cNvSpPr>
            <p:nvPr/>
          </p:nvSpPr>
          <p:spPr bwMode="auto">
            <a:xfrm>
              <a:off x="309" y="1740"/>
              <a:ext cx="760"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latin typeface="Arial" pitchFamily="34" charset="0"/>
                </a:rPr>
                <a:t>Human</a:t>
              </a:r>
            </a:p>
            <a:p>
              <a:pPr algn="ctr">
                <a:lnSpc>
                  <a:spcPct val="85000"/>
                </a:lnSpc>
              </a:pPr>
              <a:r>
                <a:rPr lang="en-US" altLang="en-US" sz="1900" b="1">
                  <a:latin typeface="Arial" pitchFamily="34" charset="0"/>
                </a:rPr>
                <a:t>Resources</a:t>
              </a:r>
            </a:p>
          </p:txBody>
        </p:sp>
        <p:sp>
          <p:nvSpPr>
            <p:cNvPr id="58377" name="Rectangle 36"/>
            <p:cNvSpPr>
              <a:spLocks noChangeArrowheads="1"/>
            </p:cNvSpPr>
            <p:nvPr/>
          </p:nvSpPr>
          <p:spPr bwMode="auto">
            <a:xfrm>
              <a:off x="2775" y="1747"/>
              <a:ext cx="760"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latin typeface="Arial" pitchFamily="34" charset="0"/>
                </a:rPr>
                <a:t>Design</a:t>
              </a:r>
            </a:p>
          </p:txBody>
        </p:sp>
        <p:sp>
          <p:nvSpPr>
            <p:cNvPr id="58378" name="Rectangle 37"/>
            <p:cNvSpPr>
              <a:spLocks noChangeArrowheads="1"/>
            </p:cNvSpPr>
            <p:nvPr/>
          </p:nvSpPr>
          <p:spPr bwMode="auto">
            <a:xfrm>
              <a:off x="3678" y="1747"/>
              <a:ext cx="760"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latin typeface="Arial" pitchFamily="34" charset="0"/>
                </a:rPr>
                <a:t>Quality</a:t>
              </a:r>
            </a:p>
            <a:p>
              <a:pPr algn="ctr">
                <a:lnSpc>
                  <a:spcPct val="85000"/>
                </a:lnSpc>
              </a:pPr>
              <a:r>
                <a:rPr lang="en-US" altLang="en-US" sz="1900" b="1">
                  <a:latin typeface="Arial" pitchFamily="34" charset="0"/>
                </a:rPr>
                <a:t>Mgt</a:t>
              </a:r>
            </a:p>
          </p:txBody>
        </p:sp>
        <p:sp>
          <p:nvSpPr>
            <p:cNvPr id="58379" name="Rectangle 38"/>
            <p:cNvSpPr>
              <a:spLocks noChangeArrowheads="1"/>
            </p:cNvSpPr>
            <p:nvPr/>
          </p:nvSpPr>
          <p:spPr bwMode="auto">
            <a:xfrm>
              <a:off x="4599" y="1747"/>
              <a:ext cx="760" cy="328"/>
            </a:xfrm>
            <a:prstGeom prst="rect">
              <a:avLst/>
            </a:prstGeom>
            <a:solidFill>
              <a:schemeClr val="accent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900" b="1">
                  <a:latin typeface="Arial" pitchFamily="34" charset="0"/>
                </a:rPr>
                <a:t>Production</a:t>
              </a:r>
            </a:p>
          </p:txBody>
        </p:sp>
        <p:sp>
          <p:nvSpPr>
            <p:cNvPr id="58380" name="Freeform 39"/>
            <p:cNvSpPr>
              <a:spLocks/>
            </p:cNvSpPr>
            <p:nvPr/>
          </p:nvSpPr>
          <p:spPr bwMode="auto">
            <a:xfrm>
              <a:off x="683" y="1647"/>
              <a:ext cx="4296" cy="97"/>
            </a:xfrm>
            <a:custGeom>
              <a:avLst/>
              <a:gdLst>
                <a:gd name="T0" fmla="*/ 0 w 4417"/>
                <a:gd name="T1" fmla="*/ 96 h 97"/>
                <a:gd name="T2" fmla="*/ 0 w 4417"/>
                <a:gd name="T3" fmla="*/ 0 h 97"/>
                <a:gd name="T4" fmla="*/ 4100 w 4417"/>
                <a:gd name="T5" fmla="*/ 0 h 97"/>
                <a:gd name="T6" fmla="*/ 4100 w 4417"/>
                <a:gd name="T7" fmla="*/ 96 h 97"/>
                <a:gd name="T8" fmla="*/ 0 60000 65536"/>
                <a:gd name="T9" fmla="*/ 0 60000 65536"/>
                <a:gd name="T10" fmla="*/ 0 60000 65536"/>
                <a:gd name="T11" fmla="*/ 0 60000 65536"/>
                <a:gd name="T12" fmla="*/ 0 w 4417"/>
                <a:gd name="T13" fmla="*/ 0 h 97"/>
                <a:gd name="T14" fmla="*/ 4417 w 4417"/>
                <a:gd name="T15" fmla="*/ 97 h 97"/>
              </a:gdLst>
              <a:ahLst/>
              <a:cxnLst>
                <a:cxn ang="T8">
                  <a:pos x="T0" y="T1"/>
                </a:cxn>
                <a:cxn ang="T9">
                  <a:pos x="T2" y="T3"/>
                </a:cxn>
                <a:cxn ang="T10">
                  <a:pos x="T4" y="T5"/>
                </a:cxn>
                <a:cxn ang="T11">
                  <a:pos x="T6" y="T7"/>
                </a:cxn>
              </a:cxnLst>
              <a:rect l="T12" t="T13" r="T14" b="T15"/>
              <a:pathLst>
                <a:path w="4417" h="97">
                  <a:moveTo>
                    <a:pt x="0" y="96"/>
                  </a:moveTo>
                  <a:lnTo>
                    <a:pt x="0" y="0"/>
                  </a:lnTo>
                  <a:lnTo>
                    <a:pt x="4416" y="0"/>
                  </a:lnTo>
                  <a:lnTo>
                    <a:pt x="4416" y="96"/>
                  </a:lnTo>
                </a:path>
              </a:pathLst>
            </a:custGeom>
            <a:noFill/>
            <a:ln w="381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381" name="Line 40"/>
            <p:cNvSpPr>
              <a:spLocks noChangeShapeType="1"/>
            </p:cNvSpPr>
            <p:nvPr/>
          </p:nvSpPr>
          <p:spPr bwMode="auto">
            <a:xfrm flipV="1">
              <a:off x="2328" y="1641"/>
              <a:ext cx="0" cy="1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2" name="Line 41"/>
            <p:cNvSpPr>
              <a:spLocks noChangeShapeType="1"/>
            </p:cNvSpPr>
            <p:nvPr/>
          </p:nvSpPr>
          <p:spPr bwMode="auto">
            <a:xfrm flipV="1">
              <a:off x="1512" y="1647"/>
              <a:ext cx="0" cy="1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3" name="Line 42"/>
            <p:cNvSpPr>
              <a:spLocks noChangeShapeType="1"/>
            </p:cNvSpPr>
            <p:nvPr/>
          </p:nvSpPr>
          <p:spPr bwMode="auto">
            <a:xfrm flipV="1">
              <a:off x="3155" y="1642"/>
              <a:ext cx="0" cy="1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4" name="Line 43"/>
            <p:cNvSpPr>
              <a:spLocks noChangeShapeType="1"/>
            </p:cNvSpPr>
            <p:nvPr/>
          </p:nvSpPr>
          <p:spPr bwMode="auto">
            <a:xfrm flipV="1">
              <a:off x="2701" y="1547"/>
              <a:ext cx="0" cy="10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5" name="Line 44"/>
            <p:cNvSpPr>
              <a:spLocks noChangeShapeType="1"/>
            </p:cNvSpPr>
            <p:nvPr/>
          </p:nvSpPr>
          <p:spPr bwMode="auto">
            <a:xfrm flipV="1">
              <a:off x="4058" y="1642"/>
              <a:ext cx="0" cy="10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6" name="Rectangle 45"/>
            <p:cNvSpPr>
              <a:spLocks noChangeArrowheads="1"/>
            </p:cNvSpPr>
            <p:nvPr/>
          </p:nvSpPr>
          <p:spPr bwMode="auto">
            <a:xfrm>
              <a:off x="2348" y="1315"/>
              <a:ext cx="760" cy="232"/>
            </a:xfrm>
            <a:prstGeom prst="rect">
              <a:avLst/>
            </a:prstGeom>
            <a:solidFill>
              <a:schemeClr val="tx2"/>
            </a:solidFill>
            <a:ln w="28575">
              <a:solidFill>
                <a:schemeClr val="tx1"/>
              </a:solidFill>
              <a:miter lim="800000"/>
              <a:headEnd/>
              <a:tailEnd/>
            </a:ln>
          </p:spPr>
          <p:txBody>
            <a:bodyPr wrap="none" lIns="90475" tIns="44444" rIns="90475" bIns="44444"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b="1">
                  <a:solidFill>
                    <a:schemeClr val="bg1"/>
                  </a:solidFill>
                  <a:latin typeface="Arial" pitchFamily="34" charset="0"/>
                </a:rPr>
                <a:t>President</a:t>
              </a:r>
            </a:p>
          </p:txBody>
        </p:sp>
      </p:grpSp>
      <p:sp>
        <p:nvSpPr>
          <p:cNvPr id="56366" name="Text Box 46"/>
          <p:cNvSpPr txBox="1">
            <a:spLocks noChangeArrowheads="1"/>
          </p:cNvSpPr>
          <p:nvPr/>
        </p:nvSpPr>
        <p:spPr bwMode="auto">
          <a:xfrm>
            <a:off x="546101" y="5880100"/>
            <a:ext cx="153931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3.2</a:t>
            </a:r>
          </a:p>
        </p:txBody>
      </p:sp>
    </p:spTree>
    <p:extLst>
      <p:ext uri="{BB962C8B-B14F-4D97-AF65-F5344CB8AC3E}">
        <p14:creationId xmlns:p14="http://schemas.microsoft.com/office/powerpoint/2010/main" val="368126719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56352"/>
                                        </p:tgtEl>
                                        <p:attrNameLst>
                                          <p:attrName>style.visibility</p:attrName>
                                        </p:attrNameLst>
                                      </p:cBhvr>
                                      <p:to>
                                        <p:strVal val="visible"/>
                                      </p:to>
                                    </p:set>
                                    <p:animEffect transition="in" filter="wipe(up)">
                                      <p:cBhvr>
                                        <p:cTn id="7" dur="1000"/>
                                        <p:tgtEl>
                                          <p:spTgt spid="56352"/>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0"/>
                                        </p:tgtEl>
                                        <p:attrNameLst>
                                          <p:attrName>style.visibility</p:attrName>
                                        </p:attrNameLst>
                                      </p:cBhvr>
                                      <p:to>
                                        <p:strVal val="visible"/>
                                      </p:to>
                                    </p:set>
                                    <p:animEffect transition="in" filter="strips(downRight)">
                                      <p:cBhvr>
                                        <p:cTn id="11" dur="1000"/>
                                        <p:tgtEl>
                                          <p:spTgt spid="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trips(downRight)">
                                      <p:cBhvr>
                                        <p:cTn id="16" dur="1000"/>
                                        <p:tgtEl>
                                          <p:spTgt spid="11"/>
                                        </p:tgtEl>
                                      </p:cBhvr>
                                    </p:animEffect>
                                  </p:childTnLst>
                                </p:cTn>
                              </p:par>
                            </p:childTnLst>
                          </p:cTn>
                        </p:par>
                        <p:par>
                          <p:cTn id="17" fill="hold" nodeType="afterGroup">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6366"/>
                                        </p:tgtEl>
                                        <p:attrNameLst>
                                          <p:attrName>style.visibility</p:attrName>
                                        </p:attrNameLst>
                                      </p:cBhvr>
                                      <p:to>
                                        <p:strVal val="visible"/>
                                      </p:to>
                                    </p:set>
                                    <p:animEffect transition="in" filter="wipe(left)">
                                      <p:cBhvr>
                                        <p:cTn id="20" dur="1000"/>
                                        <p:tgtEl>
                                          <p:spTgt spid="56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66"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931333" y="558800"/>
            <a:ext cx="10363200" cy="914400"/>
          </a:xfrm>
        </p:spPr>
        <p:txBody>
          <a:bodyPr>
            <a:normAutofit/>
          </a:bodyPr>
          <a:lstStyle/>
          <a:p>
            <a:r>
              <a:rPr lang="en-US" altLang="en-US" smtClean="0">
                <a:latin typeface="Arial" pitchFamily="34" charset="0"/>
                <a:ea typeface="MS PGothic" pitchFamily="34" charset="-128"/>
                <a:cs typeface="Arial" pitchFamily="34" charset="0"/>
              </a:rPr>
              <a:t>Matrix Organization</a:t>
            </a:r>
          </a:p>
        </p:txBody>
      </p:sp>
      <p:grpSp>
        <p:nvGrpSpPr>
          <p:cNvPr id="60419" name="Group 3"/>
          <p:cNvGrpSpPr>
            <a:grpSpLocks/>
          </p:cNvGrpSpPr>
          <p:nvPr/>
        </p:nvGrpSpPr>
        <p:grpSpPr bwMode="auto">
          <a:xfrm>
            <a:off x="685804" y="1543051"/>
            <a:ext cx="10625666" cy="4638675"/>
            <a:chOff x="324" y="1104"/>
            <a:chExt cx="5020" cy="2922"/>
          </a:xfrm>
        </p:grpSpPr>
        <p:sp>
          <p:nvSpPr>
            <p:cNvPr id="60449" name="Text Box 4"/>
            <p:cNvSpPr txBox="1">
              <a:spLocks noChangeArrowheads="1"/>
            </p:cNvSpPr>
            <p:nvPr/>
          </p:nvSpPr>
          <p:spPr bwMode="auto">
            <a:xfrm>
              <a:off x="324" y="1120"/>
              <a:ext cx="5020"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435100" algn="l"/>
                  <a:tab pos="2959100" algn="l"/>
                  <a:tab pos="4660900" algn="l"/>
                  <a:tab pos="6553200" algn="l"/>
                </a:tabLst>
                <a:defRPr>
                  <a:solidFill>
                    <a:schemeClr val="tx1"/>
                  </a:solidFill>
                  <a:latin typeface="Calibri" pitchFamily="34" charset="0"/>
                  <a:cs typeface="Arial" pitchFamily="34" charset="0"/>
                </a:defRPr>
              </a:lvl1pPr>
              <a:lvl2pPr marL="742950" indent="-285750">
                <a:tabLst>
                  <a:tab pos="1435100" algn="l"/>
                  <a:tab pos="2959100" algn="l"/>
                  <a:tab pos="4660900" algn="l"/>
                  <a:tab pos="6553200" algn="l"/>
                </a:tabLst>
                <a:defRPr>
                  <a:solidFill>
                    <a:schemeClr val="tx1"/>
                  </a:solidFill>
                  <a:latin typeface="Calibri" pitchFamily="34" charset="0"/>
                  <a:cs typeface="Arial" pitchFamily="34" charset="0"/>
                </a:defRPr>
              </a:lvl2pPr>
              <a:lvl3pPr marL="1143000" indent="-228600">
                <a:tabLst>
                  <a:tab pos="1435100" algn="l"/>
                  <a:tab pos="2959100" algn="l"/>
                  <a:tab pos="4660900" algn="l"/>
                  <a:tab pos="6553200" algn="l"/>
                </a:tabLst>
                <a:defRPr>
                  <a:solidFill>
                    <a:schemeClr val="tx1"/>
                  </a:solidFill>
                  <a:latin typeface="Calibri" pitchFamily="34" charset="0"/>
                  <a:cs typeface="Arial" pitchFamily="34" charset="0"/>
                </a:defRPr>
              </a:lvl3pPr>
              <a:lvl4pPr marL="1600200" indent="-228600">
                <a:tabLst>
                  <a:tab pos="1435100" algn="l"/>
                  <a:tab pos="2959100" algn="l"/>
                  <a:tab pos="4660900" algn="l"/>
                  <a:tab pos="6553200" algn="l"/>
                </a:tabLst>
                <a:defRPr>
                  <a:solidFill>
                    <a:schemeClr val="tx1"/>
                  </a:solidFill>
                  <a:latin typeface="Calibri" pitchFamily="34" charset="0"/>
                  <a:cs typeface="Arial" pitchFamily="34" charset="0"/>
                </a:defRPr>
              </a:lvl4pPr>
              <a:lvl5pPr marL="2057400" indent="-228600">
                <a:tabLst>
                  <a:tab pos="1435100" algn="l"/>
                  <a:tab pos="2959100" algn="l"/>
                  <a:tab pos="4660900" algn="l"/>
                  <a:tab pos="65532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435100" algn="l"/>
                  <a:tab pos="2959100" algn="l"/>
                  <a:tab pos="4660900" algn="l"/>
                  <a:tab pos="65532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435100" algn="l"/>
                  <a:tab pos="2959100" algn="l"/>
                  <a:tab pos="4660900" algn="l"/>
                  <a:tab pos="65532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435100" algn="l"/>
                  <a:tab pos="2959100" algn="l"/>
                  <a:tab pos="4660900" algn="l"/>
                  <a:tab pos="65532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435100" algn="l"/>
                  <a:tab pos="2959100" algn="l"/>
                  <a:tab pos="4660900" algn="l"/>
                  <a:tab pos="6553200" algn="l"/>
                </a:tabLs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	</a:t>
              </a:r>
              <a:r>
                <a:rPr lang="en-AU" altLang="en-US" sz="2100" b="1" smtClean="0">
                  <a:latin typeface="Arial" pitchFamily="34" charset="0"/>
                  <a:ea typeface="MS PGothic" pitchFamily="34" charset="-128"/>
                </a:rPr>
                <a:t>            Marketing     </a:t>
              </a:r>
              <a:r>
                <a:rPr lang="en-AU" altLang="en-US" sz="2100" b="1">
                  <a:latin typeface="Arial" pitchFamily="34" charset="0"/>
                  <a:ea typeface="MS PGothic" pitchFamily="34" charset="-128"/>
                </a:rPr>
                <a:t>	Operations	</a:t>
              </a:r>
              <a:r>
                <a:rPr lang="en-AU" altLang="en-US" sz="2100" b="1" smtClean="0">
                  <a:latin typeface="Arial" pitchFamily="34" charset="0"/>
                  <a:ea typeface="MS PGothic" pitchFamily="34" charset="-128"/>
                </a:rPr>
                <a:t>     Engineering</a:t>
              </a:r>
              <a:r>
                <a:rPr lang="en-AU" altLang="en-US" sz="2100" b="1">
                  <a:latin typeface="Arial" pitchFamily="34" charset="0"/>
                  <a:ea typeface="MS PGothic" pitchFamily="34" charset="-128"/>
                </a:rPr>
                <a:t>	Finance</a:t>
              </a:r>
            </a:p>
          </p:txBody>
        </p:sp>
        <p:grpSp>
          <p:nvGrpSpPr>
            <p:cNvPr id="2" name="Group 5"/>
            <p:cNvGrpSpPr>
              <a:grpSpLocks/>
            </p:cNvGrpSpPr>
            <p:nvPr/>
          </p:nvGrpSpPr>
          <p:grpSpPr bwMode="auto">
            <a:xfrm>
              <a:off x="448" y="1104"/>
              <a:ext cx="4896" cy="2920"/>
              <a:chOff x="448" y="1104"/>
              <a:chExt cx="4896" cy="2920"/>
            </a:xfrm>
          </p:grpSpPr>
          <p:sp>
            <p:nvSpPr>
              <p:cNvPr id="60452" name="Line 6"/>
              <p:cNvSpPr>
                <a:spLocks noChangeShapeType="1"/>
              </p:cNvSpPr>
              <p:nvPr/>
            </p:nvSpPr>
            <p:spPr bwMode="auto">
              <a:xfrm>
                <a:off x="448" y="1416"/>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3" name="Line 7"/>
              <p:cNvSpPr>
                <a:spLocks noChangeShapeType="1"/>
              </p:cNvSpPr>
              <p:nvPr/>
            </p:nvSpPr>
            <p:spPr bwMode="auto">
              <a:xfrm>
                <a:off x="448" y="2068"/>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4" name="Line 8"/>
              <p:cNvSpPr>
                <a:spLocks noChangeShapeType="1"/>
              </p:cNvSpPr>
              <p:nvPr/>
            </p:nvSpPr>
            <p:spPr bwMode="auto">
              <a:xfrm>
                <a:off x="448" y="2720"/>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5" name="Line 9"/>
              <p:cNvSpPr>
                <a:spLocks noChangeShapeType="1"/>
              </p:cNvSpPr>
              <p:nvPr/>
            </p:nvSpPr>
            <p:spPr bwMode="auto">
              <a:xfrm>
                <a:off x="448" y="3372"/>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6" name="Line 10"/>
              <p:cNvSpPr>
                <a:spLocks noChangeShapeType="1"/>
              </p:cNvSpPr>
              <p:nvPr/>
            </p:nvSpPr>
            <p:spPr bwMode="auto">
              <a:xfrm>
                <a:off x="448" y="4024"/>
                <a:ext cx="48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 name="Group 11"/>
              <p:cNvGrpSpPr>
                <a:grpSpLocks/>
              </p:cNvGrpSpPr>
              <p:nvPr/>
            </p:nvGrpSpPr>
            <p:grpSpPr bwMode="auto">
              <a:xfrm>
                <a:off x="1232" y="1104"/>
                <a:ext cx="4105" cy="2912"/>
                <a:chOff x="1232" y="1544"/>
                <a:chExt cx="4105" cy="1664"/>
              </a:xfrm>
            </p:grpSpPr>
            <p:sp>
              <p:nvSpPr>
                <p:cNvPr id="60458" name="Line 12"/>
                <p:cNvSpPr>
                  <a:spLocks noChangeShapeType="1"/>
                </p:cNvSpPr>
                <p:nvPr/>
              </p:nvSpPr>
              <p:spPr bwMode="auto">
                <a:xfrm>
                  <a:off x="1232"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9" name="Line 13"/>
                <p:cNvSpPr>
                  <a:spLocks noChangeShapeType="1"/>
                </p:cNvSpPr>
                <p:nvPr/>
              </p:nvSpPr>
              <p:spPr bwMode="auto">
                <a:xfrm>
                  <a:off x="2242"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60" name="Line 14"/>
                <p:cNvSpPr>
                  <a:spLocks noChangeShapeType="1"/>
                </p:cNvSpPr>
                <p:nvPr/>
              </p:nvSpPr>
              <p:spPr bwMode="auto">
                <a:xfrm>
                  <a:off x="3276"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61" name="Line 15"/>
                <p:cNvSpPr>
                  <a:spLocks noChangeShapeType="1"/>
                </p:cNvSpPr>
                <p:nvPr/>
              </p:nvSpPr>
              <p:spPr bwMode="auto">
                <a:xfrm>
                  <a:off x="4454"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62" name="Line 16"/>
                <p:cNvSpPr>
                  <a:spLocks noChangeShapeType="1"/>
                </p:cNvSpPr>
                <p:nvPr/>
              </p:nvSpPr>
              <p:spPr bwMode="auto">
                <a:xfrm>
                  <a:off x="5337" y="1544"/>
                  <a:ext cx="0" cy="16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60451" name="Text Box 17"/>
            <p:cNvSpPr txBox="1">
              <a:spLocks noChangeArrowheads="1"/>
            </p:cNvSpPr>
            <p:nvPr/>
          </p:nvSpPr>
          <p:spPr bwMode="auto">
            <a:xfrm>
              <a:off x="398" y="1240"/>
              <a:ext cx="624" cy="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335000"/>
                </a:lnSpc>
              </a:pPr>
              <a:r>
                <a:rPr lang="en-AU" altLang="en-US" sz="2100" b="1">
                  <a:latin typeface="Arial" pitchFamily="34" charset="0"/>
                  <a:ea typeface="MS PGothic" pitchFamily="34" charset="-128"/>
                </a:rPr>
                <a:t>Project 1</a:t>
              </a:r>
            </a:p>
            <a:p>
              <a:pPr>
                <a:lnSpc>
                  <a:spcPct val="335000"/>
                </a:lnSpc>
              </a:pPr>
              <a:r>
                <a:rPr lang="en-AU" altLang="en-US" sz="2100" b="1">
                  <a:latin typeface="Arial" pitchFamily="34" charset="0"/>
                  <a:ea typeface="MS PGothic" pitchFamily="34" charset="-128"/>
                </a:rPr>
                <a:t>Project 2</a:t>
              </a:r>
            </a:p>
            <a:p>
              <a:pPr>
                <a:lnSpc>
                  <a:spcPct val="335000"/>
                </a:lnSpc>
              </a:pPr>
              <a:r>
                <a:rPr lang="en-AU" altLang="en-US" sz="2100" b="1">
                  <a:latin typeface="Arial" pitchFamily="34" charset="0"/>
                  <a:ea typeface="MS PGothic" pitchFamily="34" charset="-128"/>
                </a:rPr>
                <a:t>Project 3</a:t>
              </a:r>
            </a:p>
            <a:p>
              <a:pPr>
                <a:lnSpc>
                  <a:spcPct val="335000"/>
                </a:lnSpc>
              </a:pPr>
              <a:r>
                <a:rPr lang="en-AU" altLang="en-US" sz="2100" b="1">
                  <a:latin typeface="Arial" pitchFamily="34" charset="0"/>
                  <a:ea typeface="MS PGothic" pitchFamily="34" charset="-128"/>
                </a:rPr>
                <a:t>Project 4</a:t>
              </a:r>
            </a:p>
          </p:txBody>
        </p:sp>
      </p:grpSp>
      <p:grpSp>
        <p:nvGrpSpPr>
          <p:cNvPr id="60434" name="Group 18"/>
          <p:cNvGrpSpPr>
            <a:grpSpLocks/>
          </p:cNvGrpSpPr>
          <p:nvPr/>
        </p:nvGrpSpPr>
        <p:grpSpPr bwMode="auto">
          <a:xfrm>
            <a:off x="3240619" y="2098675"/>
            <a:ext cx="7691967" cy="928688"/>
            <a:chOff x="1531" y="1454"/>
            <a:chExt cx="3634" cy="585"/>
          </a:xfrm>
        </p:grpSpPr>
        <p:pic>
          <p:nvPicPr>
            <p:cNvPr id="604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1" y="1524"/>
              <a:ext cx="5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1" y="1468"/>
              <a:ext cx="795" cy="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5"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 y="1454"/>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46" name="Group 22"/>
            <p:cNvGrpSpPr>
              <a:grpSpLocks/>
            </p:cNvGrpSpPr>
            <p:nvPr/>
          </p:nvGrpSpPr>
          <p:grpSpPr bwMode="auto">
            <a:xfrm>
              <a:off x="3485" y="1470"/>
              <a:ext cx="790" cy="552"/>
              <a:chOff x="3447" y="1459"/>
              <a:chExt cx="790" cy="552"/>
            </a:xfrm>
          </p:grpSpPr>
          <p:pic>
            <p:nvPicPr>
              <p:cNvPr id="60447" name="Picture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1" y="1460"/>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8"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7" y="1459"/>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60441" name="Group 25"/>
          <p:cNvGrpSpPr>
            <a:grpSpLocks/>
          </p:cNvGrpSpPr>
          <p:nvPr/>
        </p:nvGrpSpPr>
        <p:grpSpPr bwMode="auto">
          <a:xfrm>
            <a:off x="3240619" y="5156200"/>
            <a:ext cx="7691967" cy="1004888"/>
            <a:chOff x="1531" y="3380"/>
            <a:chExt cx="3634" cy="633"/>
          </a:xfrm>
        </p:grpSpPr>
        <p:pic>
          <p:nvPicPr>
            <p:cNvPr id="60435"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 y="3404"/>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36" name="Group 27"/>
            <p:cNvGrpSpPr>
              <a:grpSpLocks/>
            </p:cNvGrpSpPr>
            <p:nvPr/>
          </p:nvGrpSpPr>
          <p:grpSpPr bwMode="auto">
            <a:xfrm>
              <a:off x="3471" y="3421"/>
              <a:ext cx="817" cy="551"/>
              <a:chOff x="3429" y="3416"/>
              <a:chExt cx="817" cy="551"/>
            </a:xfrm>
          </p:grpSpPr>
          <p:pic>
            <p:nvPicPr>
              <p:cNvPr id="4" name="Picture 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 y="3416"/>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2" name="Picture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0" y="3416"/>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37" name="Group 30"/>
            <p:cNvGrpSpPr>
              <a:grpSpLocks/>
            </p:cNvGrpSpPr>
            <p:nvPr/>
          </p:nvGrpSpPr>
          <p:grpSpPr bwMode="auto">
            <a:xfrm>
              <a:off x="2261" y="3380"/>
              <a:ext cx="994" cy="633"/>
              <a:chOff x="2264" y="3392"/>
              <a:chExt cx="994" cy="633"/>
            </a:xfrm>
          </p:grpSpPr>
          <p:pic>
            <p:nvPicPr>
              <p:cNvPr id="60439" name="Picture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4" y="3392"/>
                <a:ext cx="564"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0"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4" y="3630"/>
                <a:ext cx="564"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38" name="Picture 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1" y="3473"/>
              <a:ext cx="5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50" name="Group 34"/>
          <p:cNvGrpSpPr>
            <a:grpSpLocks/>
          </p:cNvGrpSpPr>
          <p:nvPr/>
        </p:nvGrpSpPr>
        <p:grpSpPr bwMode="auto">
          <a:xfrm>
            <a:off x="2702984" y="3151188"/>
            <a:ext cx="8229600" cy="874712"/>
            <a:chOff x="1277" y="2141"/>
            <a:chExt cx="3888" cy="551"/>
          </a:xfrm>
        </p:grpSpPr>
        <p:grpSp>
          <p:nvGrpSpPr>
            <p:cNvPr id="60429" name="Group 35"/>
            <p:cNvGrpSpPr>
              <a:grpSpLocks/>
            </p:cNvGrpSpPr>
            <p:nvPr/>
          </p:nvGrpSpPr>
          <p:grpSpPr bwMode="auto">
            <a:xfrm>
              <a:off x="1277" y="2154"/>
              <a:ext cx="925" cy="525"/>
              <a:chOff x="223" y="2159"/>
              <a:chExt cx="998" cy="585"/>
            </a:xfrm>
          </p:grpSpPr>
          <p:pic>
            <p:nvPicPr>
              <p:cNvPr id="60433"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 y="2159"/>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 y="2159"/>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30" name="Picture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2" y="2141"/>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1"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1" y="2145"/>
              <a:ext cx="775"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2"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1" y="2193"/>
              <a:ext cx="5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57" name="Group 41"/>
          <p:cNvGrpSpPr>
            <a:grpSpLocks/>
          </p:cNvGrpSpPr>
          <p:nvPr/>
        </p:nvGrpSpPr>
        <p:grpSpPr bwMode="auto">
          <a:xfrm>
            <a:off x="3240620" y="4121151"/>
            <a:ext cx="7689849" cy="979488"/>
            <a:chOff x="1531" y="2728"/>
            <a:chExt cx="3633" cy="617"/>
          </a:xfrm>
        </p:grpSpPr>
        <p:pic>
          <p:nvPicPr>
            <p:cNvPr id="60423"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2" y="2761"/>
              <a:ext cx="37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 y="2744"/>
              <a:ext cx="4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0" y="2814"/>
              <a:ext cx="5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26" name="Group 45"/>
            <p:cNvGrpSpPr>
              <a:grpSpLocks/>
            </p:cNvGrpSpPr>
            <p:nvPr/>
          </p:nvGrpSpPr>
          <p:grpSpPr bwMode="auto">
            <a:xfrm>
              <a:off x="2259" y="2728"/>
              <a:ext cx="998" cy="617"/>
              <a:chOff x="2260" y="2740"/>
              <a:chExt cx="998" cy="617"/>
            </a:xfrm>
          </p:grpSpPr>
          <p:pic>
            <p:nvPicPr>
              <p:cNvPr id="6042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0" y="2740"/>
                <a:ext cx="564"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8" name="Picture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4" y="2962"/>
                <a:ext cx="564"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763734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60419"/>
                                        </p:tgtEl>
                                        <p:attrNameLst>
                                          <p:attrName>style.visibility</p:attrName>
                                        </p:attrNameLst>
                                      </p:cBhvr>
                                      <p:to>
                                        <p:strVal val="visible"/>
                                      </p:to>
                                    </p:set>
                                    <p:animEffect transition="in" filter="strips(downRight)">
                                      <p:cBhvr>
                                        <p:cTn id="7" dur="1000"/>
                                        <p:tgtEl>
                                          <p:spTgt spid="60419"/>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60434"/>
                                        </p:tgtEl>
                                        <p:attrNameLst>
                                          <p:attrName>style.visibility</p:attrName>
                                        </p:attrNameLst>
                                      </p:cBhvr>
                                      <p:to>
                                        <p:strVal val="visible"/>
                                      </p:to>
                                    </p:set>
                                    <p:animEffect transition="in" filter="wipe(left)">
                                      <p:cBhvr>
                                        <p:cTn id="11" dur="1000"/>
                                        <p:tgtEl>
                                          <p:spTgt spid="60434"/>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60450"/>
                                        </p:tgtEl>
                                        <p:attrNameLst>
                                          <p:attrName>style.visibility</p:attrName>
                                        </p:attrNameLst>
                                      </p:cBhvr>
                                      <p:to>
                                        <p:strVal val="visible"/>
                                      </p:to>
                                    </p:set>
                                    <p:animEffect transition="in" filter="wipe(left)">
                                      <p:cBhvr>
                                        <p:cTn id="15" dur="1000"/>
                                        <p:tgtEl>
                                          <p:spTgt spid="60450"/>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60457"/>
                                        </p:tgtEl>
                                        <p:attrNameLst>
                                          <p:attrName>style.visibility</p:attrName>
                                        </p:attrNameLst>
                                      </p:cBhvr>
                                      <p:to>
                                        <p:strVal val="visible"/>
                                      </p:to>
                                    </p:set>
                                    <p:animEffect transition="in" filter="wipe(left)">
                                      <p:cBhvr>
                                        <p:cTn id="19" dur="1000"/>
                                        <p:tgtEl>
                                          <p:spTgt spid="60457"/>
                                        </p:tgtEl>
                                      </p:cBhvr>
                                    </p:animEffect>
                                  </p:childTnLst>
                                </p:cTn>
                              </p:par>
                            </p:childTnLst>
                          </p:cTn>
                        </p:par>
                        <p:par>
                          <p:cTn id="20" fill="hold" nodeType="afterGroup">
                            <p:stCondLst>
                              <p:cond delay="8000"/>
                            </p:stCondLst>
                            <p:childTnLst>
                              <p:par>
                                <p:cTn id="21" presetID="22" presetClass="entr" presetSubtype="8" fill="hold" nodeType="afterEffect">
                                  <p:stCondLst>
                                    <p:cond delay="1000"/>
                                  </p:stCondLst>
                                  <p:childTnLst>
                                    <p:set>
                                      <p:cBhvr>
                                        <p:cTn id="22" dur="1" fill="hold">
                                          <p:stCondLst>
                                            <p:cond delay="0"/>
                                          </p:stCondLst>
                                        </p:cTn>
                                        <p:tgtEl>
                                          <p:spTgt spid="60441"/>
                                        </p:tgtEl>
                                        <p:attrNameLst>
                                          <p:attrName>style.visibility</p:attrName>
                                        </p:attrNameLst>
                                      </p:cBhvr>
                                      <p:to>
                                        <p:strVal val="visible"/>
                                      </p:to>
                                    </p:set>
                                    <p:animEffect transition="in" filter="wipe(left)">
                                      <p:cBhvr>
                                        <p:cTn id="23" dur="1000"/>
                                        <p:tgtEl>
                                          <p:spTgt spid="60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914400" y="492125"/>
            <a:ext cx="10363200" cy="1498600"/>
          </a:xfrm>
        </p:spPr>
        <p:txBody>
          <a:bodyPr lIns="120630" tIns="59257" rIns="120630" bIns="59257"/>
          <a:lstStyle/>
          <a:p>
            <a:pPr>
              <a:lnSpc>
                <a:spcPct val="80000"/>
              </a:lnSpc>
            </a:pPr>
            <a:r>
              <a:rPr lang="en-US" altLang="en-US" smtClean="0">
                <a:latin typeface="Arial" pitchFamily="34" charset="0"/>
                <a:ea typeface="MS PGothic" pitchFamily="34" charset="-128"/>
                <a:cs typeface="Arial" pitchFamily="34" charset="0"/>
              </a:rPr>
              <a:t>The Role of</a:t>
            </a:r>
            <a:br>
              <a:rPr lang="en-US" altLang="en-US" smtClean="0">
                <a:latin typeface="Arial" pitchFamily="34" charset="0"/>
                <a:ea typeface="MS PGothic" pitchFamily="34" charset="-128"/>
                <a:cs typeface="Arial" pitchFamily="34" charset="0"/>
              </a:rPr>
            </a:br>
            <a:r>
              <a:rPr lang="en-US" altLang="en-US" smtClean="0">
                <a:latin typeface="Arial" pitchFamily="34" charset="0"/>
                <a:ea typeface="MS PGothic" pitchFamily="34" charset="-128"/>
                <a:cs typeface="Arial" pitchFamily="34" charset="0"/>
              </a:rPr>
              <a:t> the Project Manager</a:t>
            </a:r>
          </a:p>
        </p:txBody>
      </p:sp>
      <p:sp>
        <p:nvSpPr>
          <p:cNvPr id="62467" name="Text Box 3"/>
          <p:cNvSpPr txBox="1">
            <a:spLocks noChangeArrowheads="1"/>
          </p:cNvSpPr>
          <p:nvPr/>
        </p:nvSpPr>
        <p:spPr bwMode="auto">
          <a:xfrm>
            <a:off x="1062567" y="2005013"/>
            <a:ext cx="6878380" cy="100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3200" b="1">
                <a:solidFill>
                  <a:srgbClr val="FFFF00"/>
                </a:solidFill>
                <a:effectLst>
                  <a:outerShdw blurRad="38100" dist="38100" dir="2700000" algn="tl">
                    <a:srgbClr val="000000">
                      <a:alpha val="43137"/>
                    </a:srgbClr>
                  </a:outerShdw>
                </a:effectLst>
                <a:latin typeface="Arial" pitchFamily="34" charset="0"/>
                <a:ea typeface="MS PGothic" pitchFamily="34" charset="-128"/>
              </a:rPr>
              <a:t>Highly visible</a:t>
            </a:r>
          </a:p>
          <a:p>
            <a:pPr>
              <a:lnSpc>
                <a:spcPct val="90000"/>
              </a:lnSpc>
            </a:pPr>
            <a:r>
              <a:rPr lang="en-AU" altLang="en-US" sz="3200" b="1">
                <a:solidFill>
                  <a:srgbClr val="FFFF00"/>
                </a:solidFill>
                <a:effectLst>
                  <a:outerShdw blurRad="38100" dist="38100" dir="2700000" algn="tl">
                    <a:srgbClr val="000000">
                      <a:alpha val="43137"/>
                    </a:srgbClr>
                  </a:outerShdw>
                </a:effectLst>
                <a:latin typeface="Arial" pitchFamily="34" charset="0"/>
                <a:ea typeface="MS PGothic" pitchFamily="34" charset="-128"/>
              </a:rPr>
              <a:t>Responsible for making sure that:</a:t>
            </a:r>
          </a:p>
        </p:txBody>
      </p:sp>
      <p:sp>
        <p:nvSpPr>
          <p:cNvPr id="62468" name="Text Box 4"/>
          <p:cNvSpPr txBox="1">
            <a:spLocks noChangeArrowheads="1"/>
          </p:cNvSpPr>
          <p:nvPr/>
        </p:nvSpPr>
        <p:spPr bwMode="auto">
          <a:xfrm>
            <a:off x="1062569" y="3227388"/>
            <a:ext cx="10062633"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All necessary activities are finished in order and on time</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The project comes in within budget</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The project meets quality goals</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The people assigned to the project receive motivation, direction, and information</a:t>
            </a:r>
          </a:p>
        </p:txBody>
      </p:sp>
    </p:spTree>
    <p:extLst>
      <p:ext uri="{BB962C8B-B14F-4D97-AF65-F5344CB8AC3E}">
        <p14:creationId xmlns:p14="http://schemas.microsoft.com/office/powerpoint/2010/main" val="1285289163"/>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2467"/>
                                        </p:tgtEl>
                                        <p:attrNameLst>
                                          <p:attrName>style.visibility</p:attrName>
                                        </p:attrNameLst>
                                      </p:cBhvr>
                                      <p:to>
                                        <p:strVal val="visible"/>
                                      </p:to>
                                    </p:set>
                                    <p:animEffect transition="in" filter="strips(downRight)">
                                      <p:cBhvr>
                                        <p:cTn id="7" dur="1000"/>
                                        <p:tgtEl>
                                          <p:spTgt spid="624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62468"/>
                                        </p:tgtEl>
                                        <p:attrNameLst>
                                          <p:attrName>style.visibility</p:attrName>
                                        </p:attrNameLst>
                                      </p:cBhvr>
                                      <p:to>
                                        <p:strVal val="visible"/>
                                      </p:to>
                                    </p:set>
                                    <p:animEffect transition="in" filter="strips(downRight)">
                                      <p:cBhvr>
                                        <p:cTn id="11" dur="1000"/>
                                        <p:tgtEl>
                                          <p:spTgt spid="62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P spid="6246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914400" y="492125"/>
            <a:ext cx="10363200" cy="1498600"/>
          </a:xfrm>
        </p:spPr>
        <p:txBody>
          <a:bodyPr lIns="120630" tIns="59257" rIns="120630" bIns="59257"/>
          <a:lstStyle/>
          <a:p>
            <a:pPr>
              <a:lnSpc>
                <a:spcPct val="80000"/>
              </a:lnSpc>
            </a:pPr>
            <a:r>
              <a:rPr lang="en-US" altLang="en-US" smtClean="0">
                <a:latin typeface="Arial" pitchFamily="34" charset="0"/>
                <a:ea typeface="MS PGothic" pitchFamily="34" charset="-128"/>
                <a:cs typeface="Arial" pitchFamily="34" charset="0"/>
              </a:rPr>
              <a:t>The Role of</a:t>
            </a:r>
            <a:br>
              <a:rPr lang="en-US" altLang="en-US" smtClean="0">
                <a:latin typeface="Arial" pitchFamily="34" charset="0"/>
                <a:ea typeface="MS PGothic" pitchFamily="34" charset="-128"/>
                <a:cs typeface="Arial" pitchFamily="34" charset="0"/>
              </a:rPr>
            </a:br>
            <a:r>
              <a:rPr lang="en-US" altLang="en-US" smtClean="0">
                <a:latin typeface="Arial" pitchFamily="34" charset="0"/>
                <a:ea typeface="MS PGothic" pitchFamily="34" charset="-128"/>
                <a:cs typeface="Arial" pitchFamily="34" charset="0"/>
              </a:rPr>
              <a:t> the Project Manager</a:t>
            </a:r>
          </a:p>
        </p:txBody>
      </p:sp>
      <p:sp>
        <p:nvSpPr>
          <p:cNvPr id="64514" name="Text Box 3"/>
          <p:cNvSpPr txBox="1">
            <a:spLocks noChangeArrowheads="1"/>
          </p:cNvSpPr>
          <p:nvPr/>
        </p:nvSpPr>
        <p:spPr bwMode="auto">
          <a:xfrm>
            <a:off x="1062567" y="2005013"/>
            <a:ext cx="6878380" cy="100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3200" b="1">
                <a:solidFill>
                  <a:srgbClr val="FFFF00"/>
                </a:solidFill>
                <a:latin typeface="Arial" pitchFamily="34" charset="0"/>
                <a:ea typeface="MS PGothic" pitchFamily="34" charset="-128"/>
              </a:rPr>
              <a:t>Highly visible</a:t>
            </a:r>
          </a:p>
          <a:p>
            <a:pPr>
              <a:lnSpc>
                <a:spcPct val="90000"/>
              </a:lnSpc>
            </a:pPr>
            <a:r>
              <a:rPr lang="en-AU" altLang="en-US" sz="3200" b="1">
                <a:solidFill>
                  <a:srgbClr val="FFFF00"/>
                </a:solidFill>
                <a:latin typeface="Arial" pitchFamily="34" charset="0"/>
                <a:ea typeface="MS PGothic" pitchFamily="34" charset="-128"/>
              </a:rPr>
              <a:t>Responsible for making sure that:</a:t>
            </a:r>
          </a:p>
        </p:txBody>
      </p:sp>
      <p:sp>
        <p:nvSpPr>
          <p:cNvPr id="64515" name="Text Box 4"/>
          <p:cNvSpPr txBox="1">
            <a:spLocks noChangeArrowheads="1"/>
          </p:cNvSpPr>
          <p:nvPr/>
        </p:nvSpPr>
        <p:spPr bwMode="auto">
          <a:xfrm>
            <a:off x="1062569" y="3227388"/>
            <a:ext cx="10062633"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All necessary activities are finished in order and on time</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The project comes in within budget</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The project meets quality goals</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The people assigned to the project receive motivation, direction, and information</a:t>
            </a:r>
          </a:p>
        </p:txBody>
      </p:sp>
      <p:grpSp>
        <p:nvGrpSpPr>
          <p:cNvPr id="64516" name="Group 5"/>
          <p:cNvGrpSpPr>
            <a:grpSpLocks/>
          </p:cNvGrpSpPr>
          <p:nvPr/>
        </p:nvGrpSpPr>
        <p:grpSpPr bwMode="auto">
          <a:xfrm>
            <a:off x="4876800" y="2527300"/>
            <a:ext cx="6807200" cy="2743200"/>
            <a:chOff x="2040" y="2272"/>
            <a:chExt cx="3216" cy="1728"/>
          </a:xfrm>
        </p:grpSpPr>
        <p:sp>
          <p:nvSpPr>
            <p:cNvPr id="64517" name="Rectangle 6"/>
            <p:cNvSpPr>
              <a:spLocks noChangeArrowheads="1"/>
            </p:cNvSpPr>
            <p:nvPr/>
          </p:nvSpPr>
          <p:spPr bwMode="auto">
            <a:xfrm>
              <a:off x="2040" y="2272"/>
              <a:ext cx="3216" cy="1728"/>
            </a:xfrm>
            <a:prstGeom prst="rect">
              <a:avLst/>
            </a:prstGeom>
            <a:solidFill>
              <a:srgbClr val="BDD6AE">
                <a:alpha val="83137"/>
              </a:srgbClr>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64518" name="Text Box 7"/>
            <p:cNvSpPr txBox="1">
              <a:spLocks noChangeArrowheads="1"/>
            </p:cNvSpPr>
            <p:nvPr/>
          </p:nvSpPr>
          <p:spPr bwMode="auto">
            <a:xfrm>
              <a:off x="2273" y="2425"/>
              <a:ext cx="274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chemeClr val="accent4">
                      <a:lumMod val="50000"/>
                    </a:schemeClr>
                  </a:solidFill>
                  <a:effectLst>
                    <a:outerShdw blurRad="38100" dist="38100" dir="2700000" algn="tl">
                      <a:srgbClr val="000000">
                        <a:alpha val="43137"/>
                      </a:srgbClr>
                    </a:outerShdw>
                  </a:effectLst>
                  <a:latin typeface="Arial" pitchFamily="34" charset="0"/>
                  <a:ea typeface="MS PGothic" pitchFamily="34" charset="-128"/>
                </a:rPr>
                <a:t>Project managers should be:</a:t>
              </a:r>
            </a:p>
          </p:txBody>
        </p:sp>
        <p:sp>
          <p:nvSpPr>
            <p:cNvPr id="64519" name="Text Box 8"/>
            <p:cNvSpPr txBox="1">
              <a:spLocks noChangeArrowheads="1"/>
            </p:cNvSpPr>
            <p:nvPr/>
          </p:nvSpPr>
          <p:spPr bwMode="auto">
            <a:xfrm>
              <a:off x="2191" y="2801"/>
              <a:ext cx="2994"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SzPct val="60000"/>
                <a:buFont typeface="Wingdings" panose="05000000000000000000" pitchFamily="2" charset="2"/>
                <a:buChar char="v"/>
              </a:pPr>
              <a:r>
                <a:rPr lang="en-AU" altLang="en-US" b="1">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Good coaches</a:t>
              </a:r>
            </a:p>
            <a:p>
              <a:pPr>
                <a:lnSpc>
                  <a:spcPct val="90000"/>
                </a:lnSpc>
                <a:spcAft>
                  <a:spcPct val="40000"/>
                </a:spcAft>
                <a:buClr>
                  <a:srgbClr val="BF0922"/>
                </a:buClr>
                <a:buSzPct val="60000"/>
                <a:buFont typeface="Wingdings" panose="05000000000000000000" pitchFamily="2" charset="2"/>
                <a:buChar char="v"/>
              </a:pPr>
              <a:r>
                <a:rPr lang="en-AU" altLang="en-US" b="1">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Good communicators</a:t>
              </a:r>
            </a:p>
            <a:p>
              <a:pPr>
                <a:lnSpc>
                  <a:spcPct val="90000"/>
                </a:lnSpc>
                <a:spcAft>
                  <a:spcPct val="40000"/>
                </a:spcAft>
                <a:buClr>
                  <a:srgbClr val="BF0922"/>
                </a:buClr>
                <a:buSzPct val="60000"/>
                <a:buFont typeface="Wingdings" panose="05000000000000000000" pitchFamily="2" charset="2"/>
                <a:buChar char="v"/>
              </a:pPr>
              <a:r>
                <a:rPr lang="en-AU" altLang="en-US" b="1">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Able to organize activities from a variety of disciplines</a:t>
              </a:r>
            </a:p>
          </p:txBody>
        </p:sp>
      </p:grpSp>
    </p:spTree>
    <p:extLst>
      <p:ext uri="{BB962C8B-B14F-4D97-AF65-F5344CB8AC3E}">
        <p14:creationId xmlns:p14="http://schemas.microsoft.com/office/powerpoint/2010/main" val="2419974826"/>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914400" y="533401"/>
            <a:ext cx="10363200" cy="774700"/>
          </a:xfrm>
        </p:spPr>
        <p:txBody>
          <a:bodyPr>
            <a:normAutofit/>
          </a:bodyPr>
          <a:lstStyle/>
          <a:p>
            <a:r>
              <a:rPr lang="en-AU" altLang="en-US" smtClean="0">
                <a:latin typeface="Arial" pitchFamily="34" charset="0"/>
                <a:ea typeface="MS PGothic" pitchFamily="34" charset="-128"/>
                <a:cs typeface="Arial" pitchFamily="34" charset="0"/>
              </a:rPr>
              <a:t>Ethical Issues</a:t>
            </a:r>
          </a:p>
        </p:txBody>
      </p:sp>
      <p:sp>
        <p:nvSpPr>
          <p:cNvPr id="66563" name="Text Box 3"/>
          <p:cNvSpPr txBox="1">
            <a:spLocks noChangeArrowheads="1"/>
          </p:cNvSpPr>
          <p:nvPr/>
        </p:nvSpPr>
        <p:spPr bwMode="auto">
          <a:xfrm>
            <a:off x="1571233" y="3631974"/>
            <a:ext cx="101981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Offers of gifts from contractors</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Pressure to alter status reports to mask delays</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False reports for charges of time and expenses</a:t>
            </a:r>
          </a:p>
          <a:p>
            <a:pPr>
              <a:lnSpc>
                <a:spcPct val="90000"/>
              </a:lnSpc>
              <a:spcAft>
                <a:spcPts val="1600"/>
              </a:spcAft>
              <a:buClr>
                <a:schemeClr val="tx1"/>
              </a:buClr>
              <a:buFont typeface="Arial" pitchFamily="34" charset="0"/>
              <a:buAutoNum type="arabicPeriod"/>
            </a:pPr>
            <a:r>
              <a:rPr lang="en-AU" altLang="en-US" sz="2700">
                <a:effectLst>
                  <a:outerShdw blurRad="38100" dist="38100" dir="2700000" algn="tl">
                    <a:srgbClr val="000000">
                      <a:alpha val="43137"/>
                    </a:srgbClr>
                  </a:outerShdw>
                </a:effectLst>
                <a:latin typeface="Arial" pitchFamily="34" charset="0"/>
                <a:ea typeface="MS PGothic" pitchFamily="34" charset="-128"/>
              </a:rPr>
              <a:t>Pressure to compromise quality to meet schedules</a:t>
            </a:r>
          </a:p>
        </p:txBody>
      </p:sp>
      <p:sp>
        <p:nvSpPr>
          <p:cNvPr id="66564" name="Text Box 4"/>
          <p:cNvSpPr txBox="1">
            <a:spLocks noChangeArrowheads="1"/>
          </p:cNvSpPr>
          <p:nvPr/>
        </p:nvSpPr>
        <p:spPr bwMode="auto">
          <a:xfrm>
            <a:off x="927102" y="1484313"/>
            <a:ext cx="10570633" cy="210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SzPct val="60000"/>
              <a:buFont typeface="Wingdings" panose="05000000000000000000" pitchFamily="2" charset="2"/>
              <a:buChar char="v"/>
            </a:pPr>
            <a:r>
              <a:rPr lang="en-US" altLang="en-US" sz="3200">
                <a:effectLst>
                  <a:outerShdw blurRad="38100" dist="38100" dir="2700000" algn="tl">
                    <a:srgbClr val="000000">
                      <a:alpha val="43137"/>
                    </a:srgbClr>
                  </a:outerShdw>
                </a:effectLst>
                <a:latin typeface="Arial" pitchFamily="34" charset="0"/>
                <a:ea typeface="MS PGothic" pitchFamily="34" charset="-128"/>
              </a:rPr>
              <a:t>Project managers face many ethical decisions on a daily basis</a:t>
            </a:r>
          </a:p>
          <a:p>
            <a:pPr>
              <a:lnSpc>
                <a:spcPct val="90000"/>
              </a:lnSpc>
              <a:spcAft>
                <a:spcPts val="1600"/>
              </a:spcAft>
              <a:buClr>
                <a:schemeClr val="tx1"/>
              </a:buClr>
              <a:buSzPct val="60000"/>
              <a:buFont typeface="Wingdings" panose="05000000000000000000" pitchFamily="2" charset="2"/>
              <a:buChar char="v"/>
            </a:pPr>
            <a:r>
              <a:rPr lang="en-US" altLang="en-US" sz="3200">
                <a:effectLst>
                  <a:outerShdw blurRad="38100" dist="38100" dir="2700000" algn="tl">
                    <a:srgbClr val="000000">
                      <a:alpha val="43137"/>
                    </a:srgbClr>
                  </a:outerShdw>
                </a:effectLst>
                <a:latin typeface="Arial" pitchFamily="34" charset="0"/>
                <a:ea typeface="MS PGothic" pitchFamily="34" charset="-128"/>
              </a:rPr>
              <a:t>The Project Management Institute has established an ethical code to deal with problems such as:</a:t>
            </a:r>
          </a:p>
        </p:txBody>
      </p:sp>
    </p:spTree>
    <p:extLst>
      <p:ext uri="{BB962C8B-B14F-4D97-AF65-F5344CB8AC3E}">
        <p14:creationId xmlns:p14="http://schemas.microsoft.com/office/powerpoint/2010/main" val="8147663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6564"/>
                                        </p:tgtEl>
                                        <p:attrNameLst>
                                          <p:attrName>style.visibility</p:attrName>
                                        </p:attrNameLst>
                                      </p:cBhvr>
                                      <p:to>
                                        <p:strVal val="visible"/>
                                      </p:to>
                                    </p:set>
                                    <p:animEffect transition="in" filter="strips(downRight)">
                                      <p:cBhvr>
                                        <p:cTn id="7" dur="1000"/>
                                        <p:tgtEl>
                                          <p:spTgt spid="66564"/>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66563"/>
                                        </p:tgtEl>
                                        <p:attrNameLst>
                                          <p:attrName>style.visibility</p:attrName>
                                        </p:attrNameLst>
                                      </p:cBhvr>
                                      <p:to>
                                        <p:strVal val="visible"/>
                                      </p:to>
                                    </p:set>
                                    <p:animEffect transition="in" filter="strips(downRight)">
                                      <p:cBhvr>
                                        <p:cTn id="11" dur="1000"/>
                                        <p:tgtEl>
                                          <p:spTgt spid="6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6656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503016" y="2043401"/>
            <a:ext cx="1219200" cy="1219200"/>
          </a:xfrm>
          <a:prstGeom prst="ellipse">
            <a:avLst/>
          </a:prstGeom>
          <a:solidFill>
            <a:srgbClr val="7030A0"/>
          </a:solidFill>
          <a:effectLst>
            <a:outerShdw blurRad="50800" dist="38100" dir="2700000" algn="tl" rotWithShape="0">
              <a:prstClr val="black">
                <a:alpha val="40000"/>
              </a:prstClr>
            </a:outerShdw>
          </a:effectLst>
          <a:scene3d>
            <a:camera prst="orthographicFront"/>
            <a:lightRig rig="threePt" dir="t">
              <a:rot lat="0" lon="0" rev="2400000"/>
            </a:lightRig>
          </a:scene3d>
          <a:sp3d prstMaterial="dkEdge">
            <a:bevelT w="444500" h="4445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7" name="Oval 6"/>
          <p:cNvSpPr/>
          <p:nvPr/>
        </p:nvSpPr>
        <p:spPr>
          <a:xfrm>
            <a:off x="1470975" y="2873409"/>
            <a:ext cx="1219200" cy="1219200"/>
          </a:xfrm>
          <a:prstGeom prst="ellipse">
            <a:avLst/>
          </a:prstGeom>
          <a:solidFill>
            <a:srgbClr val="00B0F0"/>
          </a:solidFill>
          <a:effectLst>
            <a:outerShdw blurRad="50800" dist="38100" dir="2700000" algn="tl" rotWithShape="0">
              <a:prstClr val="black">
                <a:alpha val="40000"/>
              </a:prstClr>
            </a:outerShdw>
          </a:effectLst>
          <a:scene3d>
            <a:camera prst="orthographicFront"/>
            <a:lightRig rig="threePt" dir="t">
              <a:rot lat="0" lon="0" rev="2400000"/>
            </a:lightRig>
          </a:scene3d>
          <a:sp3d prstMaterial="dkEdge">
            <a:bevelT w="444500" h="4445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8" name="Oval 7"/>
          <p:cNvSpPr/>
          <p:nvPr/>
        </p:nvSpPr>
        <p:spPr>
          <a:xfrm>
            <a:off x="2301192" y="3807823"/>
            <a:ext cx="1219200" cy="1219200"/>
          </a:xfrm>
          <a:prstGeom prst="ellipse">
            <a:avLst/>
          </a:prstGeom>
          <a:solidFill>
            <a:schemeClr val="tx2">
              <a:lumMod val="75000"/>
            </a:schemeClr>
          </a:solidFill>
          <a:effectLst>
            <a:outerShdw blurRad="50800" dist="38100" dir="2700000" algn="tl" rotWithShape="0">
              <a:prstClr val="black">
                <a:alpha val="40000"/>
              </a:prstClr>
            </a:outerShdw>
          </a:effectLst>
          <a:scene3d>
            <a:camera prst="orthographicFront"/>
            <a:lightRig rig="threePt" dir="t">
              <a:rot lat="0" lon="0" rev="2400000"/>
            </a:lightRig>
          </a:scene3d>
          <a:sp3d prstMaterial="dkEdge">
            <a:bevelT w="444500" h="4445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9" name="Oval 8"/>
          <p:cNvSpPr/>
          <p:nvPr/>
        </p:nvSpPr>
        <p:spPr>
          <a:xfrm>
            <a:off x="3243844" y="4658512"/>
            <a:ext cx="1219200" cy="1219200"/>
          </a:xfrm>
          <a:prstGeom prst="ellipse">
            <a:avLst/>
          </a:prstGeom>
          <a:solidFill>
            <a:srgbClr val="FF0000"/>
          </a:solidFill>
          <a:effectLst>
            <a:outerShdw blurRad="50800" dist="38100" dir="2700000" algn="tl" rotWithShape="0">
              <a:prstClr val="black">
                <a:alpha val="40000"/>
              </a:prstClr>
            </a:outerShdw>
          </a:effectLst>
          <a:scene3d>
            <a:camera prst="orthographicFront"/>
            <a:lightRig rig="threePt" dir="t">
              <a:rot lat="0" lon="0" rev="2400000"/>
            </a:lightRig>
          </a:scene3d>
          <a:sp3d prstMaterial="dkEdge">
            <a:bevelT w="444500" h="444500"/>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p>
        </p:txBody>
      </p:sp>
      <p:sp>
        <p:nvSpPr>
          <p:cNvPr id="68610" name="Rectangle 2"/>
          <p:cNvSpPr>
            <a:spLocks noGrp="1" noChangeArrowheads="1"/>
          </p:cNvSpPr>
          <p:nvPr>
            <p:ph type="title"/>
          </p:nvPr>
        </p:nvSpPr>
        <p:spPr>
          <a:xfrm>
            <a:off x="666751" y="334963"/>
            <a:ext cx="10818283" cy="912812"/>
          </a:xfrm>
          <a:extLst/>
        </p:spPr>
        <p:txBody>
          <a:bodyPr rtlCol="0">
            <a:normAutofit/>
          </a:bodyPr>
          <a:lstStyle/>
          <a:p>
            <a:pPr>
              <a:defRPr/>
            </a:pPr>
            <a:r>
              <a:rPr lang="en-US" dirty="0" smtClean="0">
                <a:effectLst>
                  <a:outerShdw blurRad="101600" dist="76200" dir="2700000" algn="tl" rotWithShape="0">
                    <a:prstClr val="black">
                      <a:alpha val="73000"/>
                    </a:prstClr>
                  </a:outerShdw>
                </a:effectLst>
                <a:cs typeface="+mj-cs"/>
              </a:rPr>
              <a:t>Work Breakdown Structure</a:t>
            </a:r>
            <a:endParaRPr lang="en-US" dirty="0" smtClean="0">
              <a:solidFill>
                <a:srgbClr val="33CC33"/>
              </a:solidFill>
              <a:effectLst>
                <a:outerShdw blurRad="101600" dist="76200" dir="2700000" algn="tl" rotWithShape="0">
                  <a:prstClr val="black">
                    <a:alpha val="73000"/>
                  </a:prstClr>
                </a:outerShdw>
              </a:effectLst>
              <a:cs typeface="+mj-cs"/>
            </a:endParaRPr>
          </a:p>
        </p:txBody>
      </p:sp>
      <p:sp>
        <p:nvSpPr>
          <p:cNvPr id="68611" name="Text Box 4"/>
          <p:cNvSpPr txBox="1">
            <a:spLocks noChangeArrowheads="1"/>
          </p:cNvSpPr>
          <p:nvPr/>
        </p:nvSpPr>
        <p:spPr bwMode="auto">
          <a:xfrm>
            <a:off x="328835" y="1107059"/>
            <a:ext cx="1819301"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1600"/>
              </a:spcAft>
            </a:pPr>
            <a:r>
              <a:rPr lang="en-AU" altLang="en-US" sz="4800" b="1">
                <a:ln w="28575">
                  <a:solidFill>
                    <a:schemeClr val="tx2">
                      <a:lumMod val="60000"/>
                      <a:lumOff val="40000"/>
                    </a:schemeClr>
                  </a:solidFill>
                  <a:prstDash val="solid"/>
                  <a:miter lim="800000"/>
                </a:ln>
                <a:noFill/>
                <a:effectLst>
                  <a:outerShdw blurRad="228600" dist="139700" dir="2700000" algn="tl" rotWithShape="0">
                    <a:prstClr val="black">
                      <a:alpha val="81000"/>
                    </a:prstClr>
                  </a:outerShdw>
                </a:effectLst>
                <a:latin typeface="Arial" pitchFamily="34" charset="0"/>
                <a:ea typeface="MS PGothic" pitchFamily="34" charset="-128"/>
              </a:rPr>
              <a:t>Level</a:t>
            </a:r>
          </a:p>
        </p:txBody>
      </p:sp>
      <p:sp>
        <p:nvSpPr>
          <p:cNvPr id="68612" name="Text Box 5"/>
          <p:cNvSpPr txBox="1">
            <a:spLocks noChangeArrowheads="1"/>
          </p:cNvSpPr>
          <p:nvPr/>
        </p:nvSpPr>
        <p:spPr bwMode="auto">
          <a:xfrm>
            <a:off x="840922" y="2394597"/>
            <a:ext cx="10148927" cy="357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tabLst>
                <a:tab pos="533400" algn="l"/>
                <a:tab pos="1079500" algn="l"/>
                <a:tab pos="1612900" algn="l"/>
                <a:tab pos="2159000" algn="l"/>
              </a:tabLst>
              <a:defRPr>
                <a:solidFill>
                  <a:schemeClr val="tx1"/>
                </a:solidFill>
                <a:latin typeface="Calibri" pitchFamily="34" charset="0"/>
                <a:cs typeface="Arial" pitchFamily="34" charset="0"/>
              </a:defRPr>
            </a:lvl1pPr>
            <a:lvl2pPr marL="742950" indent="-285750">
              <a:tabLst>
                <a:tab pos="533400" algn="l"/>
                <a:tab pos="1079500" algn="l"/>
                <a:tab pos="1612900" algn="l"/>
                <a:tab pos="2159000" algn="l"/>
              </a:tabLst>
              <a:defRPr>
                <a:solidFill>
                  <a:schemeClr val="tx1"/>
                </a:solidFill>
                <a:latin typeface="Calibri" pitchFamily="34" charset="0"/>
                <a:cs typeface="Arial" pitchFamily="34" charset="0"/>
              </a:defRPr>
            </a:lvl2pPr>
            <a:lvl3pPr marL="1143000" indent="-228600">
              <a:tabLst>
                <a:tab pos="533400" algn="l"/>
                <a:tab pos="1079500" algn="l"/>
                <a:tab pos="1612900" algn="l"/>
                <a:tab pos="2159000" algn="l"/>
              </a:tabLst>
              <a:defRPr>
                <a:solidFill>
                  <a:schemeClr val="tx1"/>
                </a:solidFill>
                <a:latin typeface="Calibri" pitchFamily="34" charset="0"/>
                <a:cs typeface="Arial" pitchFamily="34" charset="0"/>
              </a:defRPr>
            </a:lvl3pPr>
            <a:lvl4pPr marL="1600200" indent="-228600">
              <a:tabLst>
                <a:tab pos="533400" algn="l"/>
                <a:tab pos="1079500" algn="l"/>
                <a:tab pos="1612900" algn="l"/>
                <a:tab pos="2159000" algn="l"/>
              </a:tabLst>
              <a:defRPr>
                <a:solidFill>
                  <a:schemeClr val="tx1"/>
                </a:solidFill>
                <a:latin typeface="Calibri" pitchFamily="34" charset="0"/>
                <a:cs typeface="Arial" pitchFamily="34" charset="0"/>
              </a:defRPr>
            </a:lvl4pPr>
            <a:lvl5pPr marL="2057400" indent="-228600">
              <a:tabLst>
                <a:tab pos="533400" algn="l"/>
                <a:tab pos="1079500" algn="l"/>
                <a:tab pos="1612900" algn="l"/>
                <a:tab pos="21590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533400" algn="l"/>
                <a:tab pos="1079500" algn="l"/>
                <a:tab pos="1612900" algn="l"/>
                <a:tab pos="21590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533400" algn="l"/>
                <a:tab pos="1079500" algn="l"/>
                <a:tab pos="1612900" algn="l"/>
                <a:tab pos="21590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533400" algn="l"/>
                <a:tab pos="1079500" algn="l"/>
                <a:tab pos="1612900" algn="l"/>
                <a:tab pos="21590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533400" algn="l"/>
                <a:tab pos="1079500" algn="l"/>
                <a:tab pos="1612900" algn="l"/>
                <a:tab pos="2159000" algn="l"/>
              </a:tabLst>
              <a:defRPr>
                <a:solidFill>
                  <a:schemeClr val="tx1"/>
                </a:solidFill>
                <a:latin typeface="Calibri" pitchFamily="34" charset="0"/>
                <a:cs typeface="Arial" pitchFamily="34" charset="0"/>
              </a:defRPr>
            </a:lvl9pPr>
          </a:lstStyle>
          <a:p>
            <a:pPr>
              <a:lnSpc>
                <a:spcPct val="90000"/>
              </a:lnSpc>
              <a:spcAft>
                <a:spcPts val="3200"/>
              </a:spcAft>
              <a:tabLst>
                <a:tab pos="836063" algn="l"/>
                <a:tab pos="1439297" algn="l"/>
                <a:tab pos="2150480" algn="l"/>
                <a:tab pos="2878595" algn="l"/>
              </a:tabLst>
            </a:pP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1.	</a:t>
            </a: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Project</a:t>
            </a:r>
          </a:p>
          <a:p>
            <a:pPr>
              <a:lnSpc>
                <a:spcPct val="90000"/>
              </a:lnSpc>
              <a:spcAft>
                <a:spcPts val="3200"/>
              </a:spcAft>
              <a:tabLst>
                <a:tab pos="992693" algn="l"/>
                <a:tab pos="1828754" algn="l"/>
                <a:tab pos="2150480" algn="l"/>
                <a:tab pos="2878595" algn="l"/>
              </a:tabLst>
            </a:pP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t>
            </a: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2.	</a:t>
            </a: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Major tasks in the project</a:t>
            </a:r>
          </a:p>
          <a:p>
            <a:pPr>
              <a:lnSpc>
                <a:spcPct val="90000"/>
              </a:lnSpc>
              <a:spcAft>
                <a:spcPts val="3200"/>
              </a:spcAft>
              <a:tabLst>
                <a:tab pos="711182" algn="l"/>
                <a:tab pos="1758907" algn="l"/>
                <a:tab pos="2664817" algn="l"/>
                <a:tab pos="2878595" algn="l"/>
              </a:tabLst>
            </a:pP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t>
            </a: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3.	</a:t>
            </a: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Subtasks in the major tasks</a:t>
            </a:r>
          </a:p>
          <a:p>
            <a:pPr>
              <a:lnSpc>
                <a:spcPct val="90000"/>
              </a:lnSpc>
              <a:spcAft>
                <a:spcPts val="3200"/>
              </a:spcAft>
              <a:tabLst>
                <a:tab pos="711182" algn="l"/>
                <a:tab pos="1439297" algn="l"/>
                <a:tab pos="2821447" algn="l"/>
                <a:tab pos="3727357" algn="l"/>
              </a:tabLst>
            </a:pP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t>
            </a: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4.</a:t>
            </a: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Activities (or “</a:t>
            </a:r>
            <a:r>
              <a:rPr lang="en-US" altLang="en-US" sz="3200" b="1">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work packages</a:t>
            </a: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a:t>
            </a:r>
            <a:b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br>
            <a:r>
              <a:rPr lang="en-US" altLang="en-US" sz="3200">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rPr>
              <a:t>				to be completed</a:t>
            </a:r>
            <a:endParaRPr lang="en-AU" altLang="en-US">
              <a:solidFill>
                <a:srgbClr val="FFFF00"/>
              </a:solidFill>
              <a:effectLst>
                <a:outerShdw blurRad="114300" dist="76200" dir="2700000" algn="tl">
                  <a:srgbClr val="000000">
                    <a:alpha val="85000"/>
                  </a:srgbClr>
                </a:outerShdw>
              </a:effectLst>
              <a:latin typeface="Century Gothic" panose="020B0502020202020204" pitchFamily="34" charset="0"/>
              <a:ea typeface="MS PGothic" pitchFamily="34" charset="-128"/>
            </a:endParaRPr>
          </a:p>
        </p:txBody>
      </p:sp>
    </p:spTree>
    <p:extLst>
      <p:ext uri="{BB962C8B-B14F-4D97-AF65-F5344CB8AC3E}">
        <p14:creationId xmlns:p14="http://schemas.microsoft.com/office/powerpoint/2010/main" val="257200968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8612">
                                            <p:txEl>
                                              <p:pRg st="0" end="0"/>
                                            </p:txEl>
                                          </p:spTgt>
                                        </p:tgtEl>
                                        <p:attrNameLst>
                                          <p:attrName>style.visibility</p:attrName>
                                        </p:attrNameLst>
                                      </p:cBhvr>
                                      <p:to>
                                        <p:strVal val="visible"/>
                                      </p:to>
                                    </p:set>
                                    <p:animEffect transition="in" filter="wipe(down)">
                                      <p:cBhvr>
                                        <p:cTn id="23" dur="580">
                                          <p:stCondLst>
                                            <p:cond delay="0"/>
                                          </p:stCondLst>
                                        </p:cTn>
                                        <p:tgtEl>
                                          <p:spTgt spid="68612">
                                            <p:txEl>
                                              <p:pRg st="0" end="0"/>
                                            </p:txEl>
                                          </p:spTgt>
                                        </p:tgtEl>
                                      </p:cBhvr>
                                    </p:animEffect>
                                    <p:anim calcmode="lin" valueType="num">
                                      <p:cBhvr>
                                        <p:cTn id="24" dur="1822" tmFilter="0,0; 0.14,0.36; 0.43,0.73; 0.71,0.91; 1.0,1.0">
                                          <p:stCondLst>
                                            <p:cond delay="0"/>
                                          </p:stCondLst>
                                        </p:cTn>
                                        <p:tgtEl>
                                          <p:spTgt spid="68612">
                                            <p:txEl>
                                              <p:pRg st="0" end="0"/>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8612">
                                            <p:txEl>
                                              <p:pRg st="0" end="0"/>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8612">
                                            <p:txEl>
                                              <p:pRg st="0" end="0"/>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8612">
                                            <p:txEl>
                                              <p:pRg st="0" end="0"/>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8612">
                                            <p:txEl>
                                              <p:pRg st="0" end="0"/>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68612">
                                            <p:txEl>
                                              <p:pRg st="0" end="0"/>
                                            </p:txEl>
                                          </p:spTgt>
                                        </p:tgtEl>
                                      </p:cBhvr>
                                      <p:to x="100000" y="60000"/>
                                    </p:animScale>
                                    <p:animScale>
                                      <p:cBhvr>
                                        <p:cTn id="30" dur="166" decel="50000">
                                          <p:stCondLst>
                                            <p:cond delay="676"/>
                                          </p:stCondLst>
                                        </p:cTn>
                                        <p:tgtEl>
                                          <p:spTgt spid="68612">
                                            <p:txEl>
                                              <p:pRg st="0" end="0"/>
                                            </p:txEl>
                                          </p:spTgt>
                                        </p:tgtEl>
                                      </p:cBhvr>
                                      <p:to x="100000" y="100000"/>
                                    </p:animScale>
                                    <p:animScale>
                                      <p:cBhvr>
                                        <p:cTn id="31" dur="26">
                                          <p:stCondLst>
                                            <p:cond delay="1312"/>
                                          </p:stCondLst>
                                        </p:cTn>
                                        <p:tgtEl>
                                          <p:spTgt spid="68612">
                                            <p:txEl>
                                              <p:pRg st="0" end="0"/>
                                            </p:txEl>
                                          </p:spTgt>
                                        </p:tgtEl>
                                      </p:cBhvr>
                                      <p:to x="100000" y="80000"/>
                                    </p:animScale>
                                    <p:animScale>
                                      <p:cBhvr>
                                        <p:cTn id="32" dur="166" decel="50000">
                                          <p:stCondLst>
                                            <p:cond delay="1338"/>
                                          </p:stCondLst>
                                        </p:cTn>
                                        <p:tgtEl>
                                          <p:spTgt spid="68612">
                                            <p:txEl>
                                              <p:pRg st="0" end="0"/>
                                            </p:txEl>
                                          </p:spTgt>
                                        </p:tgtEl>
                                      </p:cBhvr>
                                      <p:to x="100000" y="100000"/>
                                    </p:animScale>
                                    <p:animScale>
                                      <p:cBhvr>
                                        <p:cTn id="33" dur="26">
                                          <p:stCondLst>
                                            <p:cond delay="1642"/>
                                          </p:stCondLst>
                                        </p:cTn>
                                        <p:tgtEl>
                                          <p:spTgt spid="68612">
                                            <p:txEl>
                                              <p:pRg st="0" end="0"/>
                                            </p:txEl>
                                          </p:spTgt>
                                        </p:tgtEl>
                                      </p:cBhvr>
                                      <p:to x="100000" y="90000"/>
                                    </p:animScale>
                                    <p:animScale>
                                      <p:cBhvr>
                                        <p:cTn id="34" dur="166" decel="50000">
                                          <p:stCondLst>
                                            <p:cond delay="1668"/>
                                          </p:stCondLst>
                                        </p:cTn>
                                        <p:tgtEl>
                                          <p:spTgt spid="68612">
                                            <p:txEl>
                                              <p:pRg st="0" end="0"/>
                                            </p:txEl>
                                          </p:spTgt>
                                        </p:tgtEl>
                                      </p:cBhvr>
                                      <p:to x="100000" y="100000"/>
                                    </p:animScale>
                                    <p:animScale>
                                      <p:cBhvr>
                                        <p:cTn id="35" dur="26">
                                          <p:stCondLst>
                                            <p:cond delay="1808"/>
                                          </p:stCondLst>
                                        </p:cTn>
                                        <p:tgtEl>
                                          <p:spTgt spid="68612">
                                            <p:txEl>
                                              <p:pRg st="0" end="0"/>
                                            </p:txEl>
                                          </p:spTgt>
                                        </p:tgtEl>
                                      </p:cBhvr>
                                      <p:to x="100000" y="95000"/>
                                    </p:animScale>
                                    <p:animScale>
                                      <p:cBhvr>
                                        <p:cTn id="36" dur="166" decel="50000">
                                          <p:stCondLst>
                                            <p:cond delay="1834"/>
                                          </p:stCondLst>
                                        </p:cTn>
                                        <p:tgtEl>
                                          <p:spTgt spid="68612">
                                            <p:txEl>
                                              <p:pRg st="0" end="0"/>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80">
                                          <p:stCondLst>
                                            <p:cond delay="0"/>
                                          </p:stCondLst>
                                        </p:cTn>
                                        <p:tgtEl>
                                          <p:spTgt spid="7"/>
                                        </p:tgtEl>
                                      </p:cBhvr>
                                    </p:animEffect>
                                    <p:anim calcmode="lin" valueType="num">
                                      <p:cBhvr>
                                        <p:cTn id="4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7" dur="26">
                                          <p:stCondLst>
                                            <p:cond delay="650"/>
                                          </p:stCondLst>
                                        </p:cTn>
                                        <p:tgtEl>
                                          <p:spTgt spid="7"/>
                                        </p:tgtEl>
                                      </p:cBhvr>
                                      <p:to x="100000" y="60000"/>
                                    </p:animScale>
                                    <p:animScale>
                                      <p:cBhvr>
                                        <p:cTn id="48" dur="166" decel="50000">
                                          <p:stCondLst>
                                            <p:cond delay="676"/>
                                          </p:stCondLst>
                                        </p:cTn>
                                        <p:tgtEl>
                                          <p:spTgt spid="7"/>
                                        </p:tgtEl>
                                      </p:cBhvr>
                                      <p:to x="100000" y="100000"/>
                                    </p:animScale>
                                    <p:animScale>
                                      <p:cBhvr>
                                        <p:cTn id="49" dur="26">
                                          <p:stCondLst>
                                            <p:cond delay="1312"/>
                                          </p:stCondLst>
                                        </p:cTn>
                                        <p:tgtEl>
                                          <p:spTgt spid="7"/>
                                        </p:tgtEl>
                                      </p:cBhvr>
                                      <p:to x="100000" y="80000"/>
                                    </p:animScale>
                                    <p:animScale>
                                      <p:cBhvr>
                                        <p:cTn id="50" dur="166" decel="50000">
                                          <p:stCondLst>
                                            <p:cond delay="1338"/>
                                          </p:stCondLst>
                                        </p:cTn>
                                        <p:tgtEl>
                                          <p:spTgt spid="7"/>
                                        </p:tgtEl>
                                      </p:cBhvr>
                                      <p:to x="100000" y="100000"/>
                                    </p:animScale>
                                    <p:animScale>
                                      <p:cBhvr>
                                        <p:cTn id="51" dur="26">
                                          <p:stCondLst>
                                            <p:cond delay="1642"/>
                                          </p:stCondLst>
                                        </p:cTn>
                                        <p:tgtEl>
                                          <p:spTgt spid="7"/>
                                        </p:tgtEl>
                                      </p:cBhvr>
                                      <p:to x="100000" y="90000"/>
                                    </p:animScale>
                                    <p:animScale>
                                      <p:cBhvr>
                                        <p:cTn id="52" dur="166" decel="50000">
                                          <p:stCondLst>
                                            <p:cond delay="1668"/>
                                          </p:stCondLst>
                                        </p:cTn>
                                        <p:tgtEl>
                                          <p:spTgt spid="7"/>
                                        </p:tgtEl>
                                      </p:cBhvr>
                                      <p:to x="100000" y="100000"/>
                                    </p:animScale>
                                    <p:animScale>
                                      <p:cBhvr>
                                        <p:cTn id="53" dur="26">
                                          <p:stCondLst>
                                            <p:cond delay="1808"/>
                                          </p:stCondLst>
                                        </p:cTn>
                                        <p:tgtEl>
                                          <p:spTgt spid="7"/>
                                        </p:tgtEl>
                                      </p:cBhvr>
                                      <p:to x="100000" y="95000"/>
                                    </p:animScale>
                                    <p:animScale>
                                      <p:cBhvr>
                                        <p:cTn id="54" dur="166" decel="50000">
                                          <p:stCondLst>
                                            <p:cond delay="1834"/>
                                          </p:stCondLst>
                                        </p:cTn>
                                        <p:tgtEl>
                                          <p:spTgt spid="7"/>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68612">
                                            <p:txEl>
                                              <p:pRg st="1" end="1"/>
                                            </p:txEl>
                                          </p:spTgt>
                                        </p:tgtEl>
                                        <p:attrNameLst>
                                          <p:attrName>style.visibility</p:attrName>
                                        </p:attrNameLst>
                                      </p:cBhvr>
                                      <p:to>
                                        <p:strVal val="visible"/>
                                      </p:to>
                                    </p:set>
                                    <p:animEffect transition="in" filter="wipe(down)">
                                      <p:cBhvr>
                                        <p:cTn id="57" dur="580">
                                          <p:stCondLst>
                                            <p:cond delay="0"/>
                                          </p:stCondLst>
                                        </p:cTn>
                                        <p:tgtEl>
                                          <p:spTgt spid="68612">
                                            <p:txEl>
                                              <p:pRg st="1" end="1"/>
                                            </p:txEl>
                                          </p:spTgt>
                                        </p:tgtEl>
                                      </p:cBhvr>
                                    </p:animEffect>
                                    <p:anim calcmode="lin" valueType="num">
                                      <p:cBhvr>
                                        <p:cTn id="58" dur="1822" tmFilter="0,0; 0.14,0.36; 0.43,0.73; 0.71,0.91; 1.0,1.0">
                                          <p:stCondLst>
                                            <p:cond delay="0"/>
                                          </p:stCondLst>
                                        </p:cTn>
                                        <p:tgtEl>
                                          <p:spTgt spid="68612">
                                            <p:txEl>
                                              <p:pRg st="1" end="1"/>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68612">
                                            <p:txEl>
                                              <p:pRg st="1" end="1"/>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68612">
                                            <p:txEl>
                                              <p:pRg st="1" end="1"/>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68612">
                                            <p:txEl>
                                              <p:pRg st="1" end="1"/>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68612">
                                            <p:txEl>
                                              <p:pRg st="1" end="1"/>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68612">
                                            <p:txEl>
                                              <p:pRg st="1" end="1"/>
                                            </p:txEl>
                                          </p:spTgt>
                                        </p:tgtEl>
                                      </p:cBhvr>
                                      <p:to x="100000" y="60000"/>
                                    </p:animScale>
                                    <p:animScale>
                                      <p:cBhvr>
                                        <p:cTn id="64" dur="166" decel="50000">
                                          <p:stCondLst>
                                            <p:cond delay="676"/>
                                          </p:stCondLst>
                                        </p:cTn>
                                        <p:tgtEl>
                                          <p:spTgt spid="68612">
                                            <p:txEl>
                                              <p:pRg st="1" end="1"/>
                                            </p:txEl>
                                          </p:spTgt>
                                        </p:tgtEl>
                                      </p:cBhvr>
                                      <p:to x="100000" y="100000"/>
                                    </p:animScale>
                                    <p:animScale>
                                      <p:cBhvr>
                                        <p:cTn id="65" dur="26">
                                          <p:stCondLst>
                                            <p:cond delay="1312"/>
                                          </p:stCondLst>
                                        </p:cTn>
                                        <p:tgtEl>
                                          <p:spTgt spid="68612">
                                            <p:txEl>
                                              <p:pRg st="1" end="1"/>
                                            </p:txEl>
                                          </p:spTgt>
                                        </p:tgtEl>
                                      </p:cBhvr>
                                      <p:to x="100000" y="80000"/>
                                    </p:animScale>
                                    <p:animScale>
                                      <p:cBhvr>
                                        <p:cTn id="66" dur="166" decel="50000">
                                          <p:stCondLst>
                                            <p:cond delay="1338"/>
                                          </p:stCondLst>
                                        </p:cTn>
                                        <p:tgtEl>
                                          <p:spTgt spid="68612">
                                            <p:txEl>
                                              <p:pRg st="1" end="1"/>
                                            </p:txEl>
                                          </p:spTgt>
                                        </p:tgtEl>
                                      </p:cBhvr>
                                      <p:to x="100000" y="100000"/>
                                    </p:animScale>
                                    <p:animScale>
                                      <p:cBhvr>
                                        <p:cTn id="67" dur="26">
                                          <p:stCondLst>
                                            <p:cond delay="1642"/>
                                          </p:stCondLst>
                                        </p:cTn>
                                        <p:tgtEl>
                                          <p:spTgt spid="68612">
                                            <p:txEl>
                                              <p:pRg st="1" end="1"/>
                                            </p:txEl>
                                          </p:spTgt>
                                        </p:tgtEl>
                                      </p:cBhvr>
                                      <p:to x="100000" y="90000"/>
                                    </p:animScale>
                                    <p:animScale>
                                      <p:cBhvr>
                                        <p:cTn id="68" dur="166" decel="50000">
                                          <p:stCondLst>
                                            <p:cond delay="1668"/>
                                          </p:stCondLst>
                                        </p:cTn>
                                        <p:tgtEl>
                                          <p:spTgt spid="68612">
                                            <p:txEl>
                                              <p:pRg st="1" end="1"/>
                                            </p:txEl>
                                          </p:spTgt>
                                        </p:tgtEl>
                                      </p:cBhvr>
                                      <p:to x="100000" y="100000"/>
                                    </p:animScale>
                                    <p:animScale>
                                      <p:cBhvr>
                                        <p:cTn id="69" dur="26">
                                          <p:stCondLst>
                                            <p:cond delay="1808"/>
                                          </p:stCondLst>
                                        </p:cTn>
                                        <p:tgtEl>
                                          <p:spTgt spid="68612">
                                            <p:txEl>
                                              <p:pRg st="1" end="1"/>
                                            </p:txEl>
                                          </p:spTgt>
                                        </p:tgtEl>
                                      </p:cBhvr>
                                      <p:to x="100000" y="95000"/>
                                    </p:animScale>
                                    <p:animScale>
                                      <p:cBhvr>
                                        <p:cTn id="70" dur="166" decel="50000">
                                          <p:stCondLst>
                                            <p:cond delay="1834"/>
                                          </p:stCondLst>
                                        </p:cTn>
                                        <p:tgtEl>
                                          <p:spTgt spid="68612">
                                            <p:txEl>
                                              <p:pRg st="1" end="1"/>
                                            </p:txEl>
                                          </p:spTgt>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down)">
                                      <p:cBhvr>
                                        <p:cTn id="75" dur="580">
                                          <p:stCondLst>
                                            <p:cond delay="0"/>
                                          </p:stCondLst>
                                        </p:cTn>
                                        <p:tgtEl>
                                          <p:spTgt spid="8"/>
                                        </p:tgtEl>
                                      </p:cBhvr>
                                    </p:animEffect>
                                    <p:anim calcmode="lin" valueType="num">
                                      <p:cBhvr>
                                        <p:cTn id="7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81" dur="26">
                                          <p:stCondLst>
                                            <p:cond delay="650"/>
                                          </p:stCondLst>
                                        </p:cTn>
                                        <p:tgtEl>
                                          <p:spTgt spid="8"/>
                                        </p:tgtEl>
                                      </p:cBhvr>
                                      <p:to x="100000" y="60000"/>
                                    </p:animScale>
                                    <p:animScale>
                                      <p:cBhvr>
                                        <p:cTn id="82" dur="166" decel="50000">
                                          <p:stCondLst>
                                            <p:cond delay="676"/>
                                          </p:stCondLst>
                                        </p:cTn>
                                        <p:tgtEl>
                                          <p:spTgt spid="8"/>
                                        </p:tgtEl>
                                      </p:cBhvr>
                                      <p:to x="100000" y="100000"/>
                                    </p:animScale>
                                    <p:animScale>
                                      <p:cBhvr>
                                        <p:cTn id="83" dur="26">
                                          <p:stCondLst>
                                            <p:cond delay="1312"/>
                                          </p:stCondLst>
                                        </p:cTn>
                                        <p:tgtEl>
                                          <p:spTgt spid="8"/>
                                        </p:tgtEl>
                                      </p:cBhvr>
                                      <p:to x="100000" y="80000"/>
                                    </p:animScale>
                                    <p:animScale>
                                      <p:cBhvr>
                                        <p:cTn id="84" dur="166" decel="50000">
                                          <p:stCondLst>
                                            <p:cond delay="1338"/>
                                          </p:stCondLst>
                                        </p:cTn>
                                        <p:tgtEl>
                                          <p:spTgt spid="8"/>
                                        </p:tgtEl>
                                      </p:cBhvr>
                                      <p:to x="100000" y="100000"/>
                                    </p:animScale>
                                    <p:animScale>
                                      <p:cBhvr>
                                        <p:cTn id="85" dur="26">
                                          <p:stCondLst>
                                            <p:cond delay="1642"/>
                                          </p:stCondLst>
                                        </p:cTn>
                                        <p:tgtEl>
                                          <p:spTgt spid="8"/>
                                        </p:tgtEl>
                                      </p:cBhvr>
                                      <p:to x="100000" y="90000"/>
                                    </p:animScale>
                                    <p:animScale>
                                      <p:cBhvr>
                                        <p:cTn id="86" dur="166" decel="50000">
                                          <p:stCondLst>
                                            <p:cond delay="1668"/>
                                          </p:stCondLst>
                                        </p:cTn>
                                        <p:tgtEl>
                                          <p:spTgt spid="8"/>
                                        </p:tgtEl>
                                      </p:cBhvr>
                                      <p:to x="100000" y="100000"/>
                                    </p:animScale>
                                    <p:animScale>
                                      <p:cBhvr>
                                        <p:cTn id="87" dur="26">
                                          <p:stCondLst>
                                            <p:cond delay="1808"/>
                                          </p:stCondLst>
                                        </p:cTn>
                                        <p:tgtEl>
                                          <p:spTgt spid="8"/>
                                        </p:tgtEl>
                                      </p:cBhvr>
                                      <p:to x="100000" y="95000"/>
                                    </p:animScale>
                                    <p:animScale>
                                      <p:cBhvr>
                                        <p:cTn id="88" dur="166" decel="50000">
                                          <p:stCondLst>
                                            <p:cond delay="1834"/>
                                          </p:stCondLst>
                                        </p:cTn>
                                        <p:tgtEl>
                                          <p:spTgt spid="8"/>
                                        </p:tgtEl>
                                      </p:cBhvr>
                                      <p:to x="100000" y="100000"/>
                                    </p:animScale>
                                  </p:childTnLst>
                                </p:cTn>
                              </p:par>
                              <p:par>
                                <p:cTn id="89" presetID="26" presetClass="entr" presetSubtype="0" fill="hold" grpId="0" nodeType="withEffect">
                                  <p:stCondLst>
                                    <p:cond delay="0"/>
                                  </p:stCondLst>
                                  <p:childTnLst>
                                    <p:set>
                                      <p:cBhvr>
                                        <p:cTn id="90" dur="1" fill="hold">
                                          <p:stCondLst>
                                            <p:cond delay="0"/>
                                          </p:stCondLst>
                                        </p:cTn>
                                        <p:tgtEl>
                                          <p:spTgt spid="68612">
                                            <p:txEl>
                                              <p:pRg st="2" end="2"/>
                                            </p:txEl>
                                          </p:spTgt>
                                        </p:tgtEl>
                                        <p:attrNameLst>
                                          <p:attrName>style.visibility</p:attrName>
                                        </p:attrNameLst>
                                      </p:cBhvr>
                                      <p:to>
                                        <p:strVal val="visible"/>
                                      </p:to>
                                    </p:set>
                                    <p:animEffect transition="in" filter="wipe(down)">
                                      <p:cBhvr>
                                        <p:cTn id="91" dur="580">
                                          <p:stCondLst>
                                            <p:cond delay="0"/>
                                          </p:stCondLst>
                                        </p:cTn>
                                        <p:tgtEl>
                                          <p:spTgt spid="68612">
                                            <p:txEl>
                                              <p:pRg st="2" end="2"/>
                                            </p:txEl>
                                          </p:spTgt>
                                        </p:tgtEl>
                                      </p:cBhvr>
                                    </p:animEffect>
                                    <p:anim calcmode="lin" valueType="num">
                                      <p:cBhvr>
                                        <p:cTn id="92" dur="1822" tmFilter="0,0; 0.14,0.36; 0.43,0.73; 0.71,0.91; 1.0,1.0">
                                          <p:stCondLst>
                                            <p:cond delay="0"/>
                                          </p:stCondLst>
                                        </p:cTn>
                                        <p:tgtEl>
                                          <p:spTgt spid="68612">
                                            <p:txEl>
                                              <p:pRg st="2" end="2"/>
                                            </p:txEl>
                                          </p:spTgt>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68612">
                                            <p:txEl>
                                              <p:pRg st="2" end="2"/>
                                            </p:txEl>
                                          </p:spTgt>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68612">
                                            <p:txEl>
                                              <p:pRg st="2" end="2"/>
                                            </p:txEl>
                                          </p:spTgt>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68612">
                                            <p:txEl>
                                              <p:pRg st="2" end="2"/>
                                            </p:txEl>
                                          </p:spTgt>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68612">
                                            <p:txEl>
                                              <p:pRg st="2" end="2"/>
                                            </p:txEl>
                                          </p:spTgt>
                                        </p:tgtEl>
                                        <p:attrNameLst>
                                          <p:attrName>ppt_y</p:attrName>
                                        </p:attrNameLst>
                                      </p:cBhvr>
                                      <p:tavLst>
                                        <p:tav tm="0" fmla="#ppt_y-sin(pi*$)/81">
                                          <p:val>
                                            <p:fltVal val="0"/>
                                          </p:val>
                                        </p:tav>
                                        <p:tav tm="100000">
                                          <p:val>
                                            <p:fltVal val="1"/>
                                          </p:val>
                                        </p:tav>
                                      </p:tavLst>
                                    </p:anim>
                                    <p:animScale>
                                      <p:cBhvr>
                                        <p:cTn id="97" dur="26">
                                          <p:stCondLst>
                                            <p:cond delay="650"/>
                                          </p:stCondLst>
                                        </p:cTn>
                                        <p:tgtEl>
                                          <p:spTgt spid="68612">
                                            <p:txEl>
                                              <p:pRg st="2" end="2"/>
                                            </p:txEl>
                                          </p:spTgt>
                                        </p:tgtEl>
                                      </p:cBhvr>
                                      <p:to x="100000" y="60000"/>
                                    </p:animScale>
                                    <p:animScale>
                                      <p:cBhvr>
                                        <p:cTn id="98" dur="166" decel="50000">
                                          <p:stCondLst>
                                            <p:cond delay="676"/>
                                          </p:stCondLst>
                                        </p:cTn>
                                        <p:tgtEl>
                                          <p:spTgt spid="68612">
                                            <p:txEl>
                                              <p:pRg st="2" end="2"/>
                                            </p:txEl>
                                          </p:spTgt>
                                        </p:tgtEl>
                                      </p:cBhvr>
                                      <p:to x="100000" y="100000"/>
                                    </p:animScale>
                                    <p:animScale>
                                      <p:cBhvr>
                                        <p:cTn id="99" dur="26">
                                          <p:stCondLst>
                                            <p:cond delay="1312"/>
                                          </p:stCondLst>
                                        </p:cTn>
                                        <p:tgtEl>
                                          <p:spTgt spid="68612">
                                            <p:txEl>
                                              <p:pRg st="2" end="2"/>
                                            </p:txEl>
                                          </p:spTgt>
                                        </p:tgtEl>
                                      </p:cBhvr>
                                      <p:to x="100000" y="80000"/>
                                    </p:animScale>
                                    <p:animScale>
                                      <p:cBhvr>
                                        <p:cTn id="100" dur="166" decel="50000">
                                          <p:stCondLst>
                                            <p:cond delay="1338"/>
                                          </p:stCondLst>
                                        </p:cTn>
                                        <p:tgtEl>
                                          <p:spTgt spid="68612">
                                            <p:txEl>
                                              <p:pRg st="2" end="2"/>
                                            </p:txEl>
                                          </p:spTgt>
                                        </p:tgtEl>
                                      </p:cBhvr>
                                      <p:to x="100000" y="100000"/>
                                    </p:animScale>
                                    <p:animScale>
                                      <p:cBhvr>
                                        <p:cTn id="101" dur="26">
                                          <p:stCondLst>
                                            <p:cond delay="1642"/>
                                          </p:stCondLst>
                                        </p:cTn>
                                        <p:tgtEl>
                                          <p:spTgt spid="68612">
                                            <p:txEl>
                                              <p:pRg st="2" end="2"/>
                                            </p:txEl>
                                          </p:spTgt>
                                        </p:tgtEl>
                                      </p:cBhvr>
                                      <p:to x="100000" y="90000"/>
                                    </p:animScale>
                                    <p:animScale>
                                      <p:cBhvr>
                                        <p:cTn id="102" dur="166" decel="50000">
                                          <p:stCondLst>
                                            <p:cond delay="1668"/>
                                          </p:stCondLst>
                                        </p:cTn>
                                        <p:tgtEl>
                                          <p:spTgt spid="68612">
                                            <p:txEl>
                                              <p:pRg st="2" end="2"/>
                                            </p:txEl>
                                          </p:spTgt>
                                        </p:tgtEl>
                                      </p:cBhvr>
                                      <p:to x="100000" y="100000"/>
                                    </p:animScale>
                                    <p:animScale>
                                      <p:cBhvr>
                                        <p:cTn id="103" dur="26">
                                          <p:stCondLst>
                                            <p:cond delay="1808"/>
                                          </p:stCondLst>
                                        </p:cTn>
                                        <p:tgtEl>
                                          <p:spTgt spid="68612">
                                            <p:txEl>
                                              <p:pRg st="2" end="2"/>
                                            </p:txEl>
                                          </p:spTgt>
                                        </p:tgtEl>
                                      </p:cBhvr>
                                      <p:to x="100000" y="95000"/>
                                    </p:animScale>
                                    <p:animScale>
                                      <p:cBhvr>
                                        <p:cTn id="104" dur="166" decel="50000">
                                          <p:stCondLst>
                                            <p:cond delay="1834"/>
                                          </p:stCondLst>
                                        </p:cTn>
                                        <p:tgtEl>
                                          <p:spTgt spid="68612">
                                            <p:txEl>
                                              <p:pRg st="2" end="2"/>
                                            </p:txEl>
                                          </p:spTgt>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26" presetClass="entr" presetSubtype="0" fill="hold" grpId="0" nodeType="clickEffect">
                                  <p:stCondLst>
                                    <p:cond delay="0"/>
                                  </p:stCondLst>
                                  <p:childTnLst>
                                    <p:set>
                                      <p:cBhvr>
                                        <p:cTn id="108" dur="1" fill="hold">
                                          <p:stCondLst>
                                            <p:cond delay="0"/>
                                          </p:stCondLst>
                                        </p:cTn>
                                        <p:tgtEl>
                                          <p:spTgt spid="9"/>
                                        </p:tgtEl>
                                        <p:attrNameLst>
                                          <p:attrName>style.visibility</p:attrName>
                                        </p:attrNameLst>
                                      </p:cBhvr>
                                      <p:to>
                                        <p:strVal val="visible"/>
                                      </p:to>
                                    </p:set>
                                    <p:animEffect transition="in" filter="wipe(down)">
                                      <p:cBhvr>
                                        <p:cTn id="109" dur="580">
                                          <p:stCondLst>
                                            <p:cond delay="0"/>
                                          </p:stCondLst>
                                        </p:cTn>
                                        <p:tgtEl>
                                          <p:spTgt spid="9"/>
                                        </p:tgtEl>
                                      </p:cBhvr>
                                    </p:animEffect>
                                    <p:anim calcmode="lin" valueType="num">
                                      <p:cBhvr>
                                        <p:cTn id="11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15" dur="26">
                                          <p:stCondLst>
                                            <p:cond delay="650"/>
                                          </p:stCondLst>
                                        </p:cTn>
                                        <p:tgtEl>
                                          <p:spTgt spid="9"/>
                                        </p:tgtEl>
                                      </p:cBhvr>
                                      <p:to x="100000" y="60000"/>
                                    </p:animScale>
                                    <p:animScale>
                                      <p:cBhvr>
                                        <p:cTn id="116" dur="166" decel="50000">
                                          <p:stCondLst>
                                            <p:cond delay="676"/>
                                          </p:stCondLst>
                                        </p:cTn>
                                        <p:tgtEl>
                                          <p:spTgt spid="9"/>
                                        </p:tgtEl>
                                      </p:cBhvr>
                                      <p:to x="100000" y="100000"/>
                                    </p:animScale>
                                    <p:animScale>
                                      <p:cBhvr>
                                        <p:cTn id="117" dur="26">
                                          <p:stCondLst>
                                            <p:cond delay="1312"/>
                                          </p:stCondLst>
                                        </p:cTn>
                                        <p:tgtEl>
                                          <p:spTgt spid="9"/>
                                        </p:tgtEl>
                                      </p:cBhvr>
                                      <p:to x="100000" y="80000"/>
                                    </p:animScale>
                                    <p:animScale>
                                      <p:cBhvr>
                                        <p:cTn id="118" dur="166" decel="50000">
                                          <p:stCondLst>
                                            <p:cond delay="1338"/>
                                          </p:stCondLst>
                                        </p:cTn>
                                        <p:tgtEl>
                                          <p:spTgt spid="9"/>
                                        </p:tgtEl>
                                      </p:cBhvr>
                                      <p:to x="100000" y="100000"/>
                                    </p:animScale>
                                    <p:animScale>
                                      <p:cBhvr>
                                        <p:cTn id="119" dur="26">
                                          <p:stCondLst>
                                            <p:cond delay="1642"/>
                                          </p:stCondLst>
                                        </p:cTn>
                                        <p:tgtEl>
                                          <p:spTgt spid="9"/>
                                        </p:tgtEl>
                                      </p:cBhvr>
                                      <p:to x="100000" y="90000"/>
                                    </p:animScale>
                                    <p:animScale>
                                      <p:cBhvr>
                                        <p:cTn id="120" dur="166" decel="50000">
                                          <p:stCondLst>
                                            <p:cond delay="1668"/>
                                          </p:stCondLst>
                                        </p:cTn>
                                        <p:tgtEl>
                                          <p:spTgt spid="9"/>
                                        </p:tgtEl>
                                      </p:cBhvr>
                                      <p:to x="100000" y="100000"/>
                                    </p:animScale>
                                    <p:animScale>
                                      <p:cBhvr>
                                        <p:cTn id="121" dur="26">
                                          <p:stCondLst>
                                            <p:cond delay="1808"/>
                                          </p:stCondLst>
                                        </p:cTn>
                                        <p:tgtEl>
                                          <p:spTgt spid="9"/>
                                        </p:tgtEl>
                                      </p:cBhvr>
                                      <p:to x="100000" y="95000"/>
                                    </p:animScale>
                                    <p:animScale>
                                      <p:cBhvr>
                                        <p:cTn id="122" dur="166" decel="50000">
                                          <p:stCondLst>
                                            <p:cond delay="1834"/>
                                          </p:stCondLst>
                                        </p:cTn>
                                        <p:tgtEl>
                                          <p:spTgt spid="9"/>
                                        </p:tgtEl>
                                      </p:cBhvr>
                                      <p:to x="100000" y="100000"/>
                                    </p:animScale>
                                  </p:childTnLst>
                                </p:cTn>
                              </p:par>
                              <p:par>
                                <p:cTn id="123" presetID="26" presetClass="entr" presetSubtype="0" fill="hold" grpId="0" nodeType="withEffect">
                                  <p:stCondLst>
                                    <p:cond delay="0"/>
                                  </p:stCondLst>
                                  <p:childTnLst>
                                    <p:set>
                                      <p:cBhvr>
                                        <p:cTn id="124" dur="1" fill="hold">
                                          <p:stCondLst>
                                            <p:cond delay="0"/>
                                          </p:stCondLst>
                                        </p:cTn>
                                        <p:tgtEl>
                                          <p:spTgt spid="68612">
                                            <p:txEl>
                                              <p:pRg st="3" end="3"/>
                                            </p:txEl>
                                          </p:spTgt>
                                        </p:tgtEl>
                                        <p:attrNameLst>
                                          <p:attrName>style.visibility</p:attrName>
                                        </p:attrNameLst>
                                      </p:cBhvr>
                                      <p:to>
                                        <p:strVal val="visible"/>
                                      </p:to>
                                    </p:set>
                                    <p:animEffect transition="in" filter="wipe(down)">
                                      <p:cBhvr>
                                        <p:cTn id="125" dur="580">
                                          <p:stCondLst>
                                            <p:cond delay="0"/>
                                          </p:stCondLst>
                                        </p:cTn>
                                        <p:tgtEl>
                                          <p:spTgt spid="68612">
                                            <p:txEl>
                                              <p:pRg st="3" end="3"/>
                                            </p:txEl>
                                          </p:spTgt>
                                        </p:tgtEl>
                                      </p:cBhvr>
                                    </p:animEffect>
                                    <p:anim calcmode="lin" valueType="num">
                                      <p:cBhvr>
                                        <p:cTn id="126" dur="1822" tmFilter="0,0; 0.14,0.36; 0.43,0.73; 0.71,0.91; 1.0,1.0">
                                          <p:stCondLst>
                                            <p:cond delay="0"/>
                                          </p:stCondLst>
                                        </p:cTn>
                                        <p:tgtEl>
                                          <p:spTgt spid="68612">
                                            <p:txEl>
                                              <p:pRg st="3" end="3"/>
                                            </p:txEl>
                                          </p:spTgt>
                                        </p:tgtEl>
                                        <p:attrNameLst>
                                          <p:attrName>ppt_x</p:attrName>
                                        </p:attrNameLst>
                                      </p:cBhvr>
                                      <p:tavLst>
                                        <p:tav tm="0">
                                          <p:val>
                                            <p:strVal val="#ppt_x-0.25"/>
                                          </p:val>
                                        </p:tav>
                                        <p:tav tm="100000">
                                          <p:val>
                                            <p:strVal val="#ppt_x"/>
                                          </p:val>
                                        </p:tav>
                                      </p:tavLst>
                                    </p:anim>
                                    <p:anim calcmode="lin" valueType="num">
                                      <p:cBhvr>
                                        <p:cTn id="127" dur="664" tmFilter="0.0,0.0; 0.25,0.07; 0.50,0.2; 0.75,0.467; 1.0,1.0">
                                          <p:stCondLst>
                                            <p:cond delay="0"/>
                                          </p:stCondLst>
                                        </p:cTn>
                                        <p:tgtEl>
                                          <p:spTgt spid="68612">
                                            <p:txEl>
                                              <p:pRg st="3" end="3"/>
                                            </p:txEl>
                                          </p:spTgt>
                                        </p:tgtEl>
                                        <p:attrNameLst>
                                          <p:attrName>ppt_y</p:attrName>
                                        </p:attrNameLst>
                                      </p:cBhvr>
                                      <p:tavLst>
                                        <p:tav tm="0" fmla="#ppt_y-sin(pi*$)/3">
                                          <p:val>
                                            <p:fltVal val="0.5"/>
                                          </p:val>
                                        </p:tav>
                                        <p:tav tm="100000">
                                          <p:val>
                                            <p:fltVal val="1"/>
                                          </p:val>
                                        </p:tav>
                                      </p:tavLst>
                                    </p:anim>
                                    <p:anim calcmode="lin" valueType="num">
                                      <p:cBhvr>
                                        <p:cTn id="128" dur="664" tmFilter="0, 0; 0.125,0.2665; 0.25,0.4; 0.375,0.465; 0.5,0.5;  0.625,0.535; 0.75,0.6; 0.875,0.7335; 1,1">
                                          <p:stCondLst>
                                            <p:cond delay="664"/>
                                          </p:stCondLst>
                                        </p:cTn>
                                        <p:tgtEl>
                                          <p:spTgt spid="68612">
                                            <p:txEl>
                                              <p:pRg st="3" end="3"/>
                                            </p:txEl>
                                          </p:spTgt>
                                        </p:tgtEl>
                                        <p:attrNameLst>
                                          <p:attrName>ppt_y</p:attrName>
                                        </p:attrNameLst>
                                      </p:cBhvr>
                                      <p:tavLst>
                                        <p:tav tm="0" fmla="#ppt_y-sin(pi*$)/9">
                                          <p:val>
                                            <p:fltVal val="0"/>
                                          </p:val>
                                        </p:tav>
                                        <p:tav tm="100000">
                                          <p:val>
                                            <p:fltVal val="1"/>
                                          </p:val>
                                        </p:tav>
                                      </p:tavLst>
                                    </p:anim>
                                    <p:anim calcmode="lin" valueType="num">
                                      <p:cBhvr>
                                        <p:cTn id="129" dur="332" tmFilter="0, 0; 0.125,0.2665; 0.25,0.4; 0.375,0.465; 0.5,0.5;  0.625,0.535; 0.75,0.6; 0.875,0.7335; 1,1">
                                          <p:stCondLst>
                                            <p:cond delay="1324"/>
                                          </p:stCondLst>
                                        </p:cTn>
                                        <p:tgtEl>
                                          <p:spTgt spid="68612">
                                            <p:txEl>
                                              <p:pRg st="3" end="3"/>
                                            </p:txEl>
                                          </p:spTgt>
                                        </p:tgtEl>
                                        <p:attrNameLst>
                                          <p:attrName>ppt_y</p:attrName>
                                        </p:attrNameLst>
                                      </p:cBhvr>
                                      <p:tavLst>
                                        <p:tav tm="0" fmla="#ppt_y-sin(pi*$)/27">
                                          <p:val>
                                            <p:fltVal val="0"/>
                                          </p:val>
                                        </p:tav>
                                        <p:tav tm="100000">
                                          <p:val>
                                            <p:fltVal val="1"/>
                                          </p:val>
                                        </p:tav>
                                      </p:tavLst>
                                    </p:anim>
                                    <p:anim calcmode="lin" valueType="num">
                                      <p:cBhvr>
                                        <p:cTn id="130" dur="164" tmFilter="0, 0; 0.125,0.2665; 0.25,0.4; 0.375,0.465; 0.5,0.5;  0.625,0.535; 0.75,0.6; 0.875,0.7335; 1,1">
                                          <p:stCondLst>
                                            <p:cond delay="1656"/>
                                          </p:stCondLst>
                                        </p:cTn>
                                        <p:tgtEl>
                                          <p:spTgt spid="68612">
                                            <p:txEl>
                                              <p:pRg st="3" end="3"/>
                                            </p:txEl>
                                          </p:spTgt>
                                        </p:tgtEl>
                                        <p:attrNameLst>
                                          <p:attrName>ppt_y</p:attrName>
                                        </p:attrNameLst>
                                      </p:cBhvr>
                                      <p:tavLst>
                                        <p:tav tm="0" fmla="#ppt_y-sin(pi*$)/81">
                                          <p:val>
                                            <p:fltVal val="0"/>
                                          </p:val>
                                        </p:tav>
                                        <p:tav tm="100000">
                                          <p:val>
                                            <p:fltVal val="1"/>
                                          </p:val>
                                        </p:tav>
                                      </p:tavLst>
                                    </p:anim>
                                    <p:animScale>
                                      <p:cBhvr>
                                        <p:cTn id="131" dur="26">
                                          <p:stCondLst>
                                            <p:cond delay="650"/>
                                          </p:stCondLst>
                                        </p:cTn>
                                        <p:tgtEl>
                                          <p:spTgt spid="68612">
                                            <p:txEl>
                                              <p:pRg st="3" end="3"/>
                                            </p:txEl>
                                          </p:spTgt>
                                        </p:tgtEl>
                                      </p:cBhvr>
                                      <p:to x="100000" y="60000"/>
                                    </p:animScale>
                                    <p:animScale>
                                      <p:cBhvr>
                                        <p:cTn id="132" dur="166" decel="50000">
                                          <p:stCondLst>
                                            <p:cond delay="676"/>
                                          </p:stCondLst>
                                        </p:cTn>
                                        <p:tgtEl>
                                          <p:spTgt spid="68612">
                                            <p:txEl>
                                              <p:pRg st="3" end="3"/>
                                            </p:txEl>
                                          </p:spTgt>
                                        </p:tgtEl>
                                      </p:cBhvr>
                                      <p:to x="100000" y="100000"/>
                                    </p:animScale>
                                    <p:animScale>
                                      <p:cBhvr>
                                        <p:cTn id="133" dur="26">
                                          <p:stCondLst>
                                            <p:cond delay="1312"/>
                                          </p:stCondLst>
                                        </p:cTn>
                                        <p:tgtEl>
                                          <p:spTgt spid="68612">
                                            <p:txEl>
                                              <p:pRg st="3" end="3"/>
                                            </p:txEl>
                                          </p:spTgt>
                                        </p:tgtEl>
                                      </p:cBhvr>
                                      <p:to x="100000" y="80000"/>
                                    </p:animScale>
                                    <p:animScale>
                                      <p:cBhvr>
                                        <p:cTn id="134" dur="166" decel="50000">
                                          <p:stCondLst>
                                            <p:cond delay="1338"/>
                                          </p:stCondLst>
                                        </p:cTn>
                                        <p:tgtEl>
                                          <p:spTgt spid="68612">
                                            <p:txEl>
                                              <p:pRg st="3" end="3"/>
                                            </p:txEl>
                                          </p:spTgt>
                                        </p:tgtEl>
                                      </p:cBhvr>
                                      <p:to x="100000" y="100000"/>
                                    </p:animScale>
                                    <p:animScale>
                                      <p:cBhvr>
                                        <p:cTn id="135" dur="26">
                                          <p:stCondLst>
                                            <p:cond delay="1642"/>
                                          </p:stCondLst>
                                        </p:cTn>
                                        <p:tgtEl>
                                          <p:spTgt spid="68612">
                                            <p:txEl>
                                              <p:pRg st="3" end="3"/>
                                            </p:txEl>
                                          </p:spTgt>
                                        </p:tgtEl>
                                      </p:cBhvr>
                                      <p:to x="100000" y="90000"/>
                                    </p:animScale>
                                    <p:animScale>
                                      <p:cBhvr>
                                        <p:cTn id="136" dur="166" decel="50000">
                                          <p:stCondLst>
                                            <p:cond delay="1668"/>
                                          </p:stCondLst>
                                        </p:cTn>
                                        <p:tgtEl>
                                          <p:spTgt spid="68612">
                                            <p:txEl>
                                              <p:pRg st="3" end="3"/>
                                            </p:txEl>
                                          </p:spTgt>
                                        </p:tgtEl>
                                      </p:cBhvr>
                                      <p:to x="100000" y="100000"/>
                                    </p:animScale>
                                    <p:animScale>
                                      <p:cBhvr>
                                        <p:cTn id="137" dur="26">
                                          <p:stCondLst>
                                            <p:cond delay="1808"/>
                                          </p:stCondLst>
                                        </p:cTn>
                                        <p:tgtEl>
                                          <p:spTgt spid="68612">
                                            <p:txEl>
                                              <p:pRg st="3" end="3"/>
                                            </p:txEl>
                                          </p:spTgt>
                                        </p:tgtEl>
                                      </p:cBhvr>
                                      <p:to x="100000" y="95000"/>
                                    </p:animScale>
                                    <p:animScale>
                                      <p:cBhvr>
                                        <p:cTn id="138" dur="166" decel="50000">
                                          <p:stCondLst>
                                            <p:cond delay="1834"/>
                                          </p:stCondLst>
                                        </p:cTn>
                                        <p:tgtEl>
                                          <p:spTgt spid="68612">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68612"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704" name="Group 48"/>
          <p:cNvGrpSpPr>
            <a:grpSpLocks/>
          </p:cNvGrpSpPr>
          <p:nvPr/>
        </p:nvGrpSpPr>
        <p:grpSpPr bwMode="auto">
          <a:xfrm>
            <a:off x="237067" y="3898901"/>
            <a:ext cx="5854701" cy="2366963"/>
            <a:chOff x="112" y="2456"/>
            <a:chExt cx="2766" cy="1491"/>
          </a:xfrm>
        </p:grpSpPr>
        <p:sp>
          <p:nvSpPr>
            <p:cNvPr id="70691" name="Line 47"/>
            <p:cNvSpPr>
              <a:spLocks noChangeShapeType="1"/>
            </p:cNvSpPr>
            <p:nvPr/>
          </p:nvSpPr>
          <p:spPr bwMode="auto">
            <a:xfrm>
              <a:off x="1776" y="2456"/>
              <a:ext cx="0" cy="126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2" name="Text Box 12"/>
            <p:cNvSpPr txBox="1">
              <a:spLocks noChangeArrowheads="1"/>
            </p:cNvSpPr>
            <p:nvPr/>
          </p:nvSpPr>
          <p:spPr bwMode="auto">
            <a:xfrm>
              <a:off x="336" y="2762"/>
              <a:ext cx="548" cy="224"/>
            </a:xfrm>
            <a:prstGeom prst="rect">
              <a:avLst/>
            </a:prstGeom>
            <a:solidFill>
              <a:schemeClr val="tx2"/>
            </a:solidFill>
            <a:ln w="9525">
              <a:solidFill>
                <a:schemeClr val="tx1"/>
              </a:solidFill>
              <a:miter lim="800000"/>
              <a:headEnd/>
              <a:tailEnd/>
            </a:ln>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900" b="1">
                  <a:solidFill>
                    <a:schemeClr val="bg1"/>
                  </a:solidFill>
                  <a:latin typeface="Arial" pitchFamily="34" charset="0"/>
                  <a:ea typeface="MS PGothic" pitchFamily="34" charset="-128"/>
                </a:rPr>
                <a:t>Level 4</a:t>
              </a:r>
            </a:p>
          </p:txBody>
        </p:sp>
        <p:sp>
          <p:nvSpPr>
            <p:cNvPr id="30759" name="Text Box 21"/>
            <p:cNvSpPr txBox="1">
              <a:spLocks noChangeArrowheads="1"/>
            </p:cNvSpPr>
            <p:nvPr/>
          </p:nvSpPr>
          <p:spPr bwMode="auto">
            <a:xfrm>
              <a:off x="1153" y="2702"/>
              <a:ext cx="1282" cy="306"/>
            </a:xfrm>
            <a:prstGeom prst="rect">
              <a:avLst/>
            </a:prstGeom>
            <a:solidFill>
              <a:schemeClr val="accent2">
                <a:lumMod val="40000"/>
                <a:lumOff val="60000"/>
              </a:schemeClr>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dirty="0">
                  <a:solidFill>
                    <a:schemeClr val="accent5">
                      <a:lumMod val="50000"/>
                    </a:schemeClr>
                  </a:solidFill>
                  <a:effectLst>
                    <a:outerShdw blurRad="38100" dist="38100" dir="2700000" algn="tl">
                      <a:srgbClr val="000000">
                        <a:alpha val="43137"/>
                      </a:srgbClr>
                    </a:outerShdw>
                  </a:effectLst>
                  <a:latin typeface="Arial"/>
                  <a:cs typeface="Arial"/>
                </a:rPr>
                <a:t>Compatible with Windows 7</a:t>
              </a:r>
            </a:p>
          </p:txBody>
        </p:sp>
        <p:sp>
          <p:nvSpPr>
            <p:cNvPr id="30760" name="Text Box 22"/>
            <p:cNvSpPr txBox="1">
              <a:spLocks noChangeArrowheads="1"/>
            </p:cNvSpPr>
            <p:nvPr/>
          </p:nvSpPr>
          <p:spPr bwMode="auto">
            <a:xfrm>
              <a:off x="1150" y="3171"/>
              <a:ext cx="1289" cy="306"/>
            </a:xfrm>
            <a:prstGeom prst="rect">
              <a:avLst/>
            </a:prstGeom>
            <a:solidFill>
              <a:schemeClr val="accent2">
                <a:lumMod val="40000"/>
                <a:lumOff val="60000"/>
              </a:schemeClr>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solidFill>
                    <a:schemeClr val="accent5">
                      <a:lumMod val="50000"/>
                    </a:schemeClr>
                  </a:solidFill>
                  <a:effectLst>
                    <a:outerShdw blurRad="38100" dist="38100" dir="2700000" algn="tl">
                      <a:srgbClr val="000000">
                        <a:alpha val="43137"/>
                      </a:srgbClr>
                    </a:outerShdw>
                  </a:effectLst>
                  <a:latin typeface="Arial"/>
                  <a:cs typeface="Arial"/>
                </a:rPr>
                <a:t>Compatible with Windows Vista</a:t>
              </a:r>
            </a:p>
          </p:txBody>
        </p:sp>
        <p:sp>
          <p:nvSpPr>
            <p:cNvPr id="30761" name="Text Box 23"/>
            <p:cNvSpPr txBox="1">
              <a:spLocks noChangeArrowheads="1"/>
            </p:cNvSpPr>
            <p:nvPr/>
          </p:nvSpPr>
          <p:spPr bwMode="auto">
            <a:xfrm>
              <a:off x="1151" y="3641"/>
              <a:ext cx="1286" cy="306"/>
            </a:xfrm>
            <a:prstGeom prst="rect">
              <a:avLst/>
            </a:prstGeom>
            <a:solidFill>
              <a:schemeClr val="accent2">
                <a:lumMod val="40000"/>
                <a:lumOff val="60000"/>
              </a:schemeClr>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solidFill>
                    <a:schemeClr val="accent5">
                      <a:lumMod val="50000"/>
                    </a:schemeClr>
                  </a:solidFill>
                  <a:effectLst>
                    <a:outerShdw blurRad="38100" dist="38100" dir="2700000" algn="tl">
                      <a:srgbClr val="000000">
                        <a:alpha val="43137"/>
                      </a:srgbClr>
                    </a:outerShdw>
                  </a:effectLst>
                  <a:latin typeface="Arial"/>
                  <a:cs typeface="Arial"/>
                </a:rPr>
                <a:t>Compatible with Windows XP</a:t>
              </a:r>
            </a:p>
          </p:txBody>
        </p:sp>
        <p:sp>
          <p:nvSpPr>
            <p:cNvPr id="70696" name="Text Box 34"/>
            <p:cNvSpPr txBox="1">
              <a:spLocks noChangeArrowheads="1"/>
            </p:cNvSpPr>
            <p:nvPr/>
          </p:nvSpPr>
          <p:spPr bwMode="auto">
            <a:xfrm>
              <a:off x="2438" y="3696"/>
              <a:ext cx="44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1.1.2.3</a:t>
              </a:r>
            </a:p>
          </p:txBody>
        </p:sp>
        <p:sp>
          <p:nvSpPr>
            <p:cNvPr id="2" name="Text Box 35"/>
            <p:cNvSpPr txBox="1">
              <a:spLocks noChangeArrowheads="1"/>
            </p:cNvSpPr>
            <p:nvPr/>
          </p:nvSpPr>
          <p:spPr bwMode="auto">
            <a:xfrm>
              <a:off x="2438" y="3216"/>
              <a:ext cx="44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1.1.2.2</a:t>
              </a:r>
            </a:p>
          </p:txBody>
        </p:sp>
        <p:sp>
          <p:nvSpPr>
            <p:cNvPr id="3" name="Text Box 36"/>
            <p:cNvSpPr txBox="1">
              <a:spLocks noChangeArrowheads="1"/>
            </p:cNvSpPr>
            <p:nvPr/>
          </p:nvSpPr>
          <p:spPr bwMode="auto">
            <a:xfrm>
              <a:off x="2438" y="2759"/>
              <a:ext cx="44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1.1.2.1</a:t>
              </a:r>
            </a:p>
          </p:txBody>
        </p:sp>
        <p:sp>
          <p:nvSpPr>
            <p:cNvPr id="70699" name="Text Box 38"/>
            <p:cNvSpPr txBox="1">
              <a:spLocks noChangeArrowheads="1"/>
            </p:cNvSpPr>
            <p:nvPr/>
          </p:nvSpPr>
          <p:spPr bwMode="auto">
            <a:xfrm>
              <a:off x="112" y="2961"/>
              <a:ext cx="861"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1600" b="1">
                  <a:latin typeface="Arial" pitchFamily="34" charset="0"/>
                  <a:ea typeface="MS PGothic" pitchFamily="34" charset="-128"/>
                </a:rPr>
                <a:t>(Work packages)</a:t>
              </a:r>
            </a:p>
          </p:txBody>
        </p:sp>
      </p:grpSp>
      <p:grpSp>
        <p:nvGrpSpPr>
          <p:cNvPr id="70702" name="Group 46"/>
          <p:cNvGrpSpPr>
            <a:grpSpLocks/>
          </p:cNvGrpSpPr>
          <p:nvPr/>
        </p:nvGrpSpPr>
        <p:grpSpPr bwMode="auto">
          <a:xfrm>
            <a:off x="711202" y="2286001"/>
            <a:ext cx="10907185" cy="2003425"/>
            <a:chOff x="336" y="1440"/>
            <a:chExt cx="5153" cy="1262"/>
          </a:xfrm>
        </p:grpSpPr>
        <p:sp>
          <p:nvSpPr>
            <p:cNvPr id="70675" name="Line 43"/>
            <p:cNvSpPr>
              <a:spLocks noChangeShapeType="1"/>
            </p:cNvSpPr>
            <p:nvPr/>
          </p:nvSpPr>
          <p:spPr bwMode="auto">
            <a:xfrm>
              <a:off x="1776" y="1440"/>
              <a:ext cx="0" cy="9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6" name="Line 44"/>
            <p:cNvSpPr>
              <a:spLocks noChangeShapeType="1"/>
            </p:cNvSpPr>
            <p:nvPr/>
          </p:nvSpPr>
          <p:spPr bwMode="auto">
            <a:xfrm>
              <a:off x="3248" y="1440"/>
              <a:ext cx="0" cy="9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7" name="Line 45"/>
            <p:cNvSpPr>
              <a:spLocks noChangeShapeType="1"/>
            </p:cNvSpPr>
            <p:nvPr/>
          </p:nvSpPr>
          <p:spPr bwMode="auto">
            <a:xfrm>
              <a:off x="4720" y="1440"/>
              <a:ext cx="0" cy="9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8" name="Text Box 11"/>
            <p:cNvSpPr txBox="1">
              <a:spLocks noChangeArrowheads="1"/>
            </p:cNvSpPr>
            <p:nvPr/>
          </p:nvSpPr>
          <p:spPr bwMode="auto">
            <a:xfrm>
              <a:off x="336" y="1824"/>
              <a:ext cx="548" cy="224"/>
            </a:xfrm>
            <a:prstGeom prst="rect">
              <a:avLst/>
            </a:prstGeom>
            <a:solidFill>
              <a:schemeClr val="tx2"/>
            </a:solidFill>
            <a:ln w="9525">
              <a:solidFill>
                <a:schemeClr val="tx1"/>
              </a:solidFill>
              <a:miter lim="800000"/>
              <a:headEnd/>
              <a:tailEnd/>
            </a:ln>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900" b="1">
                  <a:solidFill>
                    <a:schemeClr val="bg1"/>
                  </a:solidFill>
                  <a:latin typeface="Arial" pitchFamily="34" charset="0"/>
                  <a:ea typeface="MS PGothic" pitchFamily="34" charset="-128"/>
                </a:rPr>
                <a:t>Level 3</a:t>
              </a:r>
            </a:p>
          </p:txBody>
        </p:sp>
        <p:sp>
          <p:nvSpPr>
            <p:cNvPr id="30745" name="Text Box 15"/>
            <p:cNvSpPr txBox="1">
              <a:spLocks noChangeArrowheads="1"/>
            </p:cNvSpPr>
            <p:nvPr/>
          </p:nvSpPr>
          <p:spPr bwMode="auto">
            <a:xfrm>
              <a:off x="1374" y="1764"/>
              <a:ext cx="840" cy="306"/>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latin typeface="Arial"/>
                  <a:cs typeface="Arial"/>
                </a:rPr>
                <a:t>Develop GUIs</a:t>
              </a:r>
            </a:p>
          </p:txBody>
        </p:sp>
        <p:sp>
          <p:nvSpPr>
            <p:cNvPr id="30746" name="Text Box 16"/>
            <p:cNvSpPr txBox="1">
              <a:spLocks noChangeArrowheads="1"/>
            </p:cNvSpPr>
            <p:nvPr/>
          </p:nvSpPr>
          <p:spPr bwMode="auto">
            <a:xfrm>
              <a:off x="2670" y="1764"/>
              <a:ext cx="1136" cy="306"/>
            </a:xfrm>
            <a:prstGeom prst="rect">
              <a:avLst/>
            </a:prstGeom>
            <a:solidFill>
              <a:schemeClr val="accent3"/>
            </a:solidFill>
            <a:ln w="9525">
              <a:solidFill>
                <a:schemeClr val="tx1"/>
              </a:solidFill>
              <a:miter lim="800000"/>
              <a:headEnd/>
              <a:tailEnd/>
            </a:ln>
            <a:effectLst/>
            <a:extLst/>
          </p:spPr>
          <p:txBody>
            <a:bodyPr anchor="ctr" anchorCtr="1"/>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dirty="0">
                  <a:latin typeface="Arial"/>
                  <a:cs typeface="Arial"/>
                </a:rPr>
                <a:t>Design Cost Tracking Reports</a:t>
              </a:r>
            </a:p>
          </p:txBody>
        </p:sp>
        <p:sp>
          <p:nvSpPr>
            <p:cNvPr id="30747" name="Text Box 17"/>
            <p:cNvSpPr txBox="1">
              <a:spLocks noChangeArrowheads="1"/>
            </p:cNvSpPr>
            <p:nvPr/>
          </p:nvSpPr>
          <p:spPr bwMode="auto">
            <a:xfrm>
              <a:off x="4318" y="1764"/>
              <a:ext cx="835" cy="306"/>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latin typeface="Arial"/>
                  <a:cs typeface="Arial"/>
                </a:rPr>
                <a:t>Module </a:t>
              </a:r>
            </a:p>
            <a:p>
              <a:pPr algn="ctr" fontAlgn="auto">
                <a:lnSpc>
                  <a:spcPct val="90000"/>
                </a:lnSpc>
                <a:spcBef>
                  <a:spcPts val="0"/>
                </a:spcBef>
                <a:spcAft>
                  <a:spcPts val="0"/>
                </a:spcAft>
                <a:defRPr/>
              </a:pPr>
              <a:r>
                <a:rPr lang="en-US" sz="1600" b="1">
                  <a:latin typeface="Arial"/>
                  <a:cs typeface="Arial"/>
                </a:rPr>
                <a:t>Testing</a:t>
              </a:r>
            </a:p>
          </p:txBody>
        </p:sp>
        <p:sp>
          <p:nvSpPr>
            <p:cNvPr id="30748" name="Text Box 18"/>
            <p:cNvSpPr txBox="1">
              <a:spLocks noChangeArrowheads="1"/>
            </p:cNvSpPr>
            <p:nvPr/>
          </p:nvSpPr>
          <p:spPr bwMode="auto">
            <a:xfrm>
              <a:off x="1152" y="2233"/>
              <a:ext cx="1285" cy="306"/>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latin typeface="Arial"/>
                  <a:cs typeface="Arial"/>
                </a:rPr>
                <a:t>Ensure Compatibility with Earlier Versions</a:t>
              </a:r>
            </a:p>
          </p:txBody>
        </p:sp>
        <p:sp>
          <p:nvSpPr>
            <p:cNvPr id="30749" name="Text Box 19"/>
            <p:cNvSpPr txBox="1">
              <a:spLocks noChangeArrowheads="1"/>
            </p:cNvSpPr>
            <p:nvPr/>
          </p:nvSpPr>
          <p:spPr bwMode="auto">
            <a:xfrm>
              <a:off x="2794" y="2233"/>
              <a:ext cx="1012" cy="469"/>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dirty="0">
                  <a:latin typeface="Arial"/>
                  <a:cs typeface="Arial"/>
                </a:rPr>
                <a:t>Develop Cost/Schedule Interface</a:t>
              </a:r>
            </a:p>
          </p:txBody>
        </p:sp>
        <p:sp>
          <p:nvSpPr>
            <p:cNvPr id="30750" name="Text Box 20"/>
            <p:cNvSpPr txBox="1">
              <a:spLocks noChangeArrowheads="1"/>
            </p:cNvSpPr>
            <p:nvPr/>
          </p:nvSpPr>
          <p:spPr bwMode="auto">
            <a:xfrm>
              <a:off x="4318" y="2233"/>
              <a:ext cx="834" cy="306"/>
            </a:xfrm>
            <a:prstGeom prst="rect">
              <a:avLst/>
            </a:prstGeom>
            <a:solidFill>
              <a:schemeClr val="accent3"/>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latin typeface="Arial"/>
                  <a:cs typeface="Arial"/>
                </a:rPr>
                <a:t>Defect </a:t>
              </a:r>
            </a:p>
            <a:p>
              <a:pPr algn="ctr" fontAlgn="auto">
                <a:lnSpc>
                  <a:spcPct val="90000"/>
                </a:lnSpc>
                <a:spcBef>
                  <a:spcPts val="0"/>
                </a:spcBef>
                <a:spcAft>
                  <a:spcPts val="0"/>
                </a:spcAft>
                <a:defRPr/>
              </a:pPr>
              <a:r>
                <a:rPr lang="en-US" sz="1600" b="1">
                  <a:latin typeface="Arial"/>
                  <a:cs typeface="Arial"/>
                </a:rPr>
                <a:t>Testing</a:t>
              </a:r>
            </a:p>
          </p:txBody>
        </p:sp>
        <p:sp>
          <p:nvSpPr>
            <p:cNvPr id="70685" name="Text Box 28"/>
            <p:cNvSpPr txBox="1">
              <a:spLocks noChangeArrowheads="1"/>
            </p:cNvSpPr>
            <p:nvPr/>
          </p:nvSpPr>
          <p:spPr bwMode="auto">
            <a:xfrm>
              <a:off x="2209" y="1817"/>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1.1.1</a:t>
              </a:r>
            </a:p>
          </p:txBody>
        </p:sp>
        <p:sp>
          <p:nvSpPr>
            <p:cNvPr id="70686" name="Text Box 29"/>
            <p:cNvSpPr txBox="1">
              <a:spLocks noChangeArrowheads="1"/>
            </p:cNvSpPr>
            <p:nvPr/>
          </p:nvSpPr>
          <p:spPr bwMode="auto">
            <a:xfrm>
              <a:off x="3835" y="2291"/>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1.2.2</a:t>
              </a:r>
            </a:p>
          </p:txBody>
        </p:sp>
        <p:sp>
          <p:nvSpPr>
            <p:cNvPr id="70687" name="Text Box 30"/>
            <p:cNvSpPr txBox="1">
              <a:spLocks noChangeArrowheads="1"/>
            </p:cNvSpPr>
            <p:nvPr/>
          </p:nvSpPr>
          <p:spPr bwMode="auto">
            <a:xfrm>
              <a:off x="5145" y="2291"/>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1.3.2</a:t>
              </a:r>
            </a:p>
          </p:txBody>
        </p:sp>
        <p:sp>
          <p:nvSpPr>
            <p:cNvPr id="70688" name="Text Box 31"/>
            <p:cNvSpPr txBox="1">
              <a:spLocks noChangeArrowheads="1"/>
            </p:cNvSpPr>
            <p:nvPr/>
          </p:nvSpPr>
          <p:spPr bwMode="auto">
            <a:xfrm>
              <a:off x="5145" y="1817"/>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1.3.1</a:t>
              </a:r>
            </a:p>
          </p:txBody>
        </p:sp>
        <p:sp>
          <p:nvSpPr>
            <p:cNvPr id="70689" name="Text Box 32"/>
            <p:cNvSpPr txBox="1">
              <a:spLocks noChangeArrowheads="1"/>
            </p:cNvSpPr>
            <p:nvPr/>
          </p:nvSpPr>
          <p:spPr bwMode="auto">
            <a:xfrm>
              <a:off x="3835" y="1817"/>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1.2.1</a:t>
              </a:r>
            </a:p>
          </p:txBody>
        </p:sp>
        <p:sp>
          <p:nvSpPr>
            <p:cNvPr id="70690" name="Text Box 33"/>
            <p:cNvSpPr txBox="1">
              <a:spLocks noChangeArrowheads="1"/>
            </p:cNvSpPr>
            <p:nvPr/>
          </p:nvSpPr>
          <p:spPr bwMode="auto">
            <a:xfrm>
              <a:off x="2433" y="2291"/>
              <a:ext cx="34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900" b="1">
                  <a:latin typeface="Arial" pitchFamily="34" charset="0"/>
                  <a:ea typeface="MS PGothic" pitchFamily="34" charset="-128"/>
                </a:rPr>
                <a:t>1.1.2</a:t>
              </a:r>
            </a:p>
          </p:txBody>
        </p:sp>
      </p:grpSp>
      <p:sp>
        <p:nvSpPr>
          <p:cNvPr id="4" name="Text Box 3"/>
          <p:cNvSpPr txBox="1">
            <a:spLocks noChangeArrowheads="1"/>
          </p:cNvSpPr>
          <p:nvPr/>
        </p:nvSpPr>
        <p:spPr bwMode="auto">
          <a:xfrm>
            <a:off x="9621225" y="5867400"/>
            <a:ext cx="1881279"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2700" b="1">
                <a:solidFill>
                  <a:srgbClr val="FFFF00"/>
                </a:solidFill>
                <a:latin typeface="Arial" pitchFamily="34" charset="0"/>
                <a:ea typeface="MS PGothic" pitchFamily="34" charset="-128"/>
              </a:rPr>
              <a:t>Figure 3.3</a:t>
            </a:r>
          </a:p>
        </p:txBody>
      </p:sp>
      <p:grpSp>
        <p:nvGrpSpPr>
          <p:cNvPr id="70697" name="Group 41"/>
          <p:cNvGrpSpPr>
            <a:grpSpLocks/>
          </p:cNvGrpSpPr>
          <p:nvPr/>
        </p:nvGrpSpPr>
        <p:grpSpPr bwMode="auto">
          <a:xfrm>
            <a:off x="711202" y="1676401"/>
            <a:ext cx="10680700" cy="865188"/>
            <a:chOff x="336" y="1056"/>
            <a:chExt cx="5046" cy="545"/>
          </a:xfrm>
        </p:grpSpPr>
        <p:sp>
          <p:nvSpPr>
            <p:cNvPr id="70666" name="Freeform 39"/>
            <p:cNvSpPr>
              <a:spLocks/>
            </p:cNvSpPr>
            <p:nvPr/>
          </p:nvSpPr>
          <p:spPr bwMode="auto">
            <a:xfrm>
              <a:off x="1776" y="1200"/>
              <a:ext cx="2944" cy="184"/>
            </a:xfrm>
            <a:custGeom>
              <a:avLst/>
              <a:gdLst>
                <a:gd name="T0" fmla="*/ 0 w 2944"/>
                <a:gd name="T1" fmla="*/ 184 h 184"/>
                <a:gd name="T2" fmla="*/ 0 w 2944"/>
                <a:gd name="T3" fmla="*/ 0 h 184"/>
                <a:gd name="T4" fmla="*/ 2944 w 2944"/>
                <a:gd name="T5" fmla="*/ 0 h 184"/>
                <a:gd name="T6" fmla="*/ 2944 w 2944"/>
                <a:gd name="T7" fmla="*/ 144 h 184"/>
                <a:gd name="T8" fmla="*/ 0 60000 65536"/>
                <a:gd name="T9" fmla="*/ 0 60000 65536"/>
                <a:gd name="T10" fmla="*/ 0 60000 65536"/>
                <a:gd name="T11" fmla="*/ 0 60000 65536"/>
                <a:gd name="T12" fmla="*/ 0 w 2944"/>
                <a:gd name="T13" fmla="*/ 0 h 184"/>
                <a:gd name="T14" fmla="*/ 2944 w 2944"/>
                <a:gd name="T15" fmla="*/ 184 h 184"/>
              </a:gdLst>
              <a:ahLst/>
              <a:cxnLst>
                <a:cxn ang="T8">
                  <a:pos x="T0" y="T1"/>
                </a:cxn>
                <a:cxn ang="T9">
                  <a:pos x="T2" y="T3"/>
                </a:cxn>
                <a:cxn ang="T10">
                  <a:pos x="T4" y="T5"/>
                </a:cxn>
                <a:cxn ang="T11">
                  <a:pos x="T6" y="T7"/>
                </a:cxn>
              </a:cxnLst>
              <a:rect l="T12" t="T13" r="T14" b="T15"/>
              <a:pathLst>
                <a:path w="2944" h="184">
                  <a:moveTo>
                    <a:pt x="0" y="184"/>
                  </a:moveTo>
                  <a:lnTo>
                    <a:pt x="0" y="0"/>
                  </a:lnTo>
                  <a:lnTo>
                    <a:pt x="2944" y="0"/>
                  </a:lnTo>
                  <a:lnTo>
                    <a:pt x="2944" y="144"/>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0667" name="Line 40"/>
            <p:cNvSpPr>
              <a:spLocks noChangeShapeType="1"/>
            </p:cNvSpPr>
            <p:nvPr/>
          </p:nvSpPr>
          <p:spPr bwMode="auto">
            <a:xfrm>
              <a:off x="3248" y="1056"/>
              <a:ext cx="0" cy="3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68" name="Text Box 10"/>
            <p:cNvSpPr txBox="1">
              <a:spLocks noChangeArrowheads="1"/>
            </p:cNvSpPr>
            <p:nvPr/>
          </p:nvSpPr>
          <p:spPr bwMode="auto">
            <a:xfrm>
              <a:off x="336" y="1355"/>
              <a:ext cx="548" cy="224"/>
            </a:xfrm>
            <a:prstGeom prst="rect">
              <a:avLst/>
            </a:prstGeom>
            <a:solidFill>
              <a:schemeClr val="tx2"/>
            </a:solidFill>
            <a:ln w="9525">
              <a:solidFill>
                <a:schemeClr val="tx1"/>
              </a:solidFill>
              <a:miter lim="800000"/>
              <a:headEnd/>
              <a:tailEnd/>
            </a:ln>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900" b="1">
                  <a:solidFill>
                    <a:schemeClr val="bg1"/>
                  </a:solidFill>
                  <a:latin typeface="Arial" pitchFamily="34" charset="0"/>
                  <a:ea typeface="MS PGothic" pitchFamily="34" charset="-128"/>
                </a:rPr>
                <a:t>Level 2</a:t>
              </a:r>
            </a:p>
          </p:txBody>
        </p:sp>
        <p:sp>
          <p:nvSpPr>
            <p:cNvPr id="30735" name="Text Box 9"/>
            <p:cNvSpPr txBox="1">
              <a:spLocks noChangeArrowheads="1"/>
            </p:cNvSpPr>
            <p:nvPr/>
          </p:nvSpPr>
          <p:spPr bwMode="auto">
            <a:xfrm>
              <a:off x="1376" y="1295"/>
              <a:ext cx="837" cy="306"/>
            </a:xfrm>
            <a:prstGeom prst="rect">
              <a:avLst/>
            </a:prstGeom>
            <a:solidFill>
              <a:schemeClr val="accent4"/>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latin typeface="Arial"/>
                  <a:cs typeface="Arial"/>
                </a:rPr>
                <a:t>Software Design</a:t>
              </a:r>
            </a:p>
          </p:txBody>
        </p:sp>
        <p:sp>
          <p:nvSpPr>
            <p:cNvPr id="30736" name="Text Box 13"/>
            <p:cNvSpPr txBox="1">
              <a:spLocks noChangeArrowheads="1"/>
            </p:cNvSpPr>
            <p:nvPr/>
          </p:nvSpPr>
          <p:spPr bwMode="auto">
            <a:xfrm>
              <a:off x="2670" y="1295"/>
              <a:ext cx="1154" cy="306"/>
            </a:xfrm>
            <a:prstGeom prst="rect">
              <a:avLst/>
            </a:prstGeom>
            <a:solidFill>
              <a:schemeClr val="accent4"/>
            </a:solidFill>
            <a:ln w="9525">
              <a:solidFill>
                <a:schemeClr val="tx1"/>
              </a:solidFill>
              <a:miter lim="800000"/>
              <a:headEnd/>
              <a:tailEnd/>
            </a:ln>
            <a:effectLs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dirty="0">
                  <a:latin typeface="Arial"/>
                  <a:cs typeface="Arial"/>
                </a:rPr>
                <a:t>Cost Management Plan</a:t>
              </a:r>
            </a:p>
          </p:txBody>
        </p:sp>
        <p:sp>
          <p:nvSpPr>
            <p:cNvPr id="30737" name="Text Box 14"/>
            <p:cNvSpPr txBox="1">
              <a:spLocks noChangeArrowheads="1"/>
            </p:cNvSpPr>
            <p:nvPr/>
          </p:nvSpPr>
          <p:spPr bwMode="auto">
            <a:xfrm>
              <a:off x="4318" y="1295"/>
              <a:ext cx="835" cy="198"/>
            </a:xfrm>
            <a:prstGeom prst="rect">
              <a:avLst/>
            </a:prstGeom>
            <a:solidFill>
              <a:schemeClr val="accent4"/>
            </a:solidFill>
            <a:ln w="9525">
              <a:solidFill>
                <a:schemeClr val="tx1"/>
              </a:solidFill>
              <a:miter lim="800000"/>
              <a:headEnd/>
              <a:tailEnd/>
            </a:ln>
            <a:effectLs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600" b="1">
                  <a:latin typeface="Arial"/>
                  <a:cs typeface="Arial"/>
                </a:rPr>
                <a:t>System Testing</a:t>
              </a:r>
            </a:p>
          </p:txBody>
        </p:sp>
        <p:sp>
          <p:nvSpPr>
            <p:cNvPr id="70672" name="Text Box 25"/>
            <p:cNvSpPr txBox="1">
              <a:spLocks noChangeArrowheads="1"/>
            </p:cNvSpPr>
            <p:nvPr/>
          </p:nvSpPr>
          <p:spPr bwMode="auto">
            <a:xfrm>
              <a:off x="2198" y="1351"/>
              <a:ext cx="2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900" b="1">
                  <a:latin typeface="Arial" pitchFamily="34" charset="0"/>
                  <a:ea typeface="MS PGothic" pitchFamily="34" charset="-128"/>
                </a:rPr>
                <a:t>1.1</a:t>
              </a:r>
            </a:p>
          </p:txBody>
        </p:sp>
        <p:sp>
          <p:nvSpPr>
            <p:cNvPr id="70673" name="Text Box 26"/>
            <p:cNvSpPr txBox="1">
              <a:spLocks noChangeArrowheads="1"/>
            </p:cNvSpPr>
            <p:nvPr/>
          </p:nvSpPr>
          <p:spPr bwMode="auto">
            <a:xfrm>
              <a:off x="3806" y="1351"/>
              <a:ext cx="2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900" b="1">
                  <a:latin typeface="Arial" pitchFamily="34" charset="0"/>
                  <a:ea typeface="MS PGothic" pitchFamily="34" charset="-128"/>
                </a:rPr>
                <a:t>1.2</a:t>
              </a:r>
            </a:p>
          </p:txBody>
        </p:sp>
        <p:sp>
          <p:nvSpPr>
            <p:cNvPr id="70674" name="Text Box 27"/>
            <p:cNvSpPr txBox="1">
              <a:spLocks noChangeArrowheads="1"/>
            </p:cNvSpPr>
            <p:nvPr/>
          </p:nvSpPr>
          <p:spPr bwMode="auto">
            <a:xfrm>
              <a:off x="5134" y="1350"/>
              <a:ext cx="2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900" b="1">
                  <a:latin typeface="Arial" pitchFamily="34" charset="0"/>
                  <a:ea typeface="MS PGothic" pitchFamily="34" charset="-128"/>
                </a:rPr>
                <a:t>1.3</a:t>
              </a:r>
            </a:p>
          </p:txBody>
        </p:sp>
      </p:grpSp>
      <p:grpSp>
        <p:nvGrpSpPr>
          <p:cNvPr id="70698" name="Group 42"/>
          <p:cNvGrpSpPr>
            <a:grpSpLocks/>
          </p:cNvGrpSpPr>
          <p:nvPr/>
        </p:nvGrpSpPr>
        <p:grpSpPr bwMode="auto">
          <a:xfrm>
            <a:off x="711202" y="1311276"/>
            <a:ext cx="8174567" cy="485774"/>
            <a:chOff x="336" y="826"/>
            <a:chExt cx="3862" cy="306"/>
          </a:xfrm>
        </p:grpSpPr>
        <p:sp>
          <p:nvSpPr>
            <p:cNvPr id="70663" name="Text Box 8"/>
            <p:cNvSpPr txBox="1">
              <a:spLocks noChangeArrowheads="1"/>
            </p:cNvSpPr>
            <p:nvPr/>
          </p:nvSpPr>
          <p:spPr bwMode="auto">
            <a:xfrm>
              <a:off x="336" y="886"/>
              <a:ext cx="548" cy="224"/>
            </a:xfrm>
            <a:prstGeom prst="rect">
              <a:avLst/>
            </a:prstGeom>
            <a:solidFill>
              <a:schemeClr val="tx2"/>
            </a:solidFill>
            <a:ln w="9525">
              <a:solidFill>
                <a:schemeClr val="tx1"/>
              </a:solidFill>
              <a:miter lim="800000"/>
              <a:headEnd/>
              <a:tailEnd/>
            </a:ln>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900" b="1">
                  <a:solidFill>
                    <a:schemeClr val="bg1"/>
                  </a:solidFill>
                  <a:latin typeface="Arial" pitchFamily="34" charset="0"/>
                  <a:ea typeface="MS PGothic" pitchFamily="34" charset="-128"/>
                </a:rPr>
                <a:t>Level 1</a:t>
              </a:r>
            </a:p>
          </p:txBody>
        </p:sp>
        <p:sp>
          <p:nvSpPr>
            <p:cNvPr id="70664" name="Text Box 7"/>
            <p:cNvSpPr txBox="1">
              <a:spLocks noChangeArrowheads="1"/>
            </p:cNvSpPr>
            <p:nvPr/>
          </p:nvSpPr>
          <p:spPr bwMode="auto">
            <a:xfrm>
              <a:off x="2518" y="826"/>
              <a:ext cx="1452" cy="306"/>
            </a:xfrm>
            <a:prstGeom prst="rect">
              <a:avLst/>
            </a:prstGeom>
            <a:solidFill>
              <a:schemeClr val="accent2"/>
            </a:solidFill>
            <a:ln w="9525">
              <a:solidFill>
                <a:schemeClr val="tx1"/>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600" b="1">
                  <a:latin typeface="Arial" pitchFamily="34" charset="0"/>
                  <a:ea typeface="MS PGothic" pitchFamily="34" charset="-128"/>
                </a:rPr>
                <a:t>Develop Windows 8 Operating System</a:t>
              </a:r>
            </a:p>
          </p:txBody>
        </p:sp>
        <p:sp>
          <p:nvSpPr>
            <p:cNvPr id="70665" name="Text Box 24"/>
            <p:cNvSpPr txBox="1">
              <a:spLocks noChangeArrowheads="1"/>
            </p:cNvSpPr>
            <p:nvPr/>
          </p:nvSpPr>
          <p:spPr bwMode="auto">
            <a:xfrm>
              <a:off x="3950" y="883"/>
              <a:ext cx="2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900" b="1">
                  <a:latin typeface="Arial" pitchFamily="34" charset="0"/>
                  <a:ea typeface="MS PGothic" pitchFamily="34" charset="-128"/>
                </a:rPr>
                <a:t>1.0</a:t>
              </a:r>
            </a:p>
          </p:txBody>
        </p:sp>
      </p:grpSp>
      <p:sp>
        <p:nvSpPr>
          <p:cNvPr id="46" name="Rectangle 2"/>
          <p:cNvSpPr>
            <a:spLocks noGrp="1" noChangeArrowheads="1"/>
          </p:cNvSpPr>
          <p:nvPr>
            <p:ph type="title"/>
          </p:nvPr>
        </p:nvSpPr>
        <p:spPr>
          <a:xfrm>
            <a:off x="666751" y="334963"/>
            <a:ext cx="10818283" cy="912812"/>
          </a:xfrm>
          <a:extLst/>
        </p:spPr>
        <p:txBody>
          <a:bodyPr rtlCol="0">
            <a:normAutofit/>
          </a:bodyPr>
          <a:lstStyle/>
          <a:p>
            <a:pPr>
              <a:defRPr/>
            </a:pPr>
            <a:r>
              <a:rPr lang="en-US" dirty="0" smtClean="0">
                <a:effectLst>
                  <a:outerShdw blurRad="101600" dist="76200" dir="2700000" algn="tl" rotWithShape="0">
                    <a:prstClr val="black">
                      <a:alpha val="73000"/>
                    </a:prstClr>
                  </a:outerShdw>
                </a:effectLst>
                <a:cs typeface="+mj-cs"/>
              </a:rPr>
              <a:t>Work Breakdown Structure</a:t>
            </a:r>
            <a:endParaRPr lang="en-US" dirty="0" smtClean="0">
              <a:solidFill>
                <a:srgbClr val="33CC33"/>
              </a:solidFill>
              <a:effectLst>
                <a:outerShdw blurRad="101600" dist="76200" dir="2700000" algn="tl" rotWithShape="0">
                  <a:prstClr val="black">
                    <a:alpha val="73000"/>
                  </a:prstClr>
                </a:outerShdw>
              </a:effectLst>
              <a:cs typeface="+mj-cs"/>
            </a:endParaRPr>
          </a:p>
        </p:txBody>
      </p:sp>
    </p:spTree>
    <p:extLst>
      <p:ext uri="{BB962C8B-B14F-4D97-AF65-F5344CB8AC3E}">
        <p14:creationId xmlns:p14="http://schemas.microsoft.com/office/powerpoint/2010/main" val="587227587"/>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70698"/>
                                        </p:tgtEl>
                                        <p:attrNameLst>
                                          <p:attrName>style.visibility</p:attrName>
                                        </p:attrNameLst>
                                      </p:cBhvr>
                                      <p:to>
                                        <p:strVal val="visible"/>
                                      </p:to>
                                    </p:set>
                                    <p:animEffect transition="in" filter="wipe(up)">
                                      <p:cBhvr>
                                        <p:cTn id="7" dur="1000"/>
                                        <p:tgtEl>
                                          <p:spTgt spid="70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70697"/>
                                        </p:tgtEl>
                                        <p:attrNameLst>
                                          <p:attrName>style.visibility</p:attrName>
                                        </p:attrNameLst>
                                      </p:cBhvr>
                                      <p:to>
                                        <p:strVal val="visible"/>
                                      </p:to>
                                    </p:set>
                                    <p:animEffect transition="in" filter="wipe(up)">
                                      <p:cBhvr>
                                        <p:cTn id="12" dur="1000"/>
                                        <p:tgtEl>
                                          <p:spTgt spid="706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70702"/>
                                        </p:tgtEl>
                                        <p:attrNameLst>
                                          <p:attrName>style.visibility</p:attrName>
                                        </p:attrNameLst>
                                      </p:cBhvr>
                                      <p:to>
                                        <p:strVal val="visible"/>
                                      </p:to>
                                    </p:set>
                                    <p:animEffect transition="in" filter="wipe(up)">
                                      <p:cBhvr>
                                        <p:cTn id="17" dur="1000"/>
                                        <p:tgtEl>
                                          <p:spTgt spid="707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70704"/>
                                        </p:tgtEl>
                                        <p:attrNameLst>
                                          <p:attrName>style.visibility</p:attrName>
                                        </p:attrNameLst>
                                      </p:cBhvr>
                                      <p:to>
                                        <p:strVal val="visible"/>
                                      </p:to>
                                    </p:set>
                                    <p:animEffect transition="in" filter="wipe(up)">
                                      <p:cBhvr>
                                        <p:cTn id="22" dur="1000"/>
                                        <p:tgtEl>
                                          <p:spTgt spid="70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914400" y="574675"/>
            <a:ext cx="10363200" cy="998539"/>
          </a:xfrm>
          <a:extLst/>
        </p:spPr>
        <p:txBody>
          <a:bodyPr rtlCol="0">
            <a:normAutofit/>
          </a:bodyPr>
          <a:lstStyle/>
          <a:p>
            <a:pPr>
              <a:defRPr/>
            </a:pPr>
            <a:r>
              <a:rPr lang="en-US" dirty="0" smtClean="0">
                <a:effectLst>
                  <a:outerShdw blurRad="38100" dist="38100" dir="2700000" algn="tl">
                    <a:srgbClr val="000000">
                      <a:alpha val="43137"/>
                    </a:srgbClr>
                  </a:outerShdw>
                </a:effectLst>
                <a:latin typeface="Arial" charset="0"/>
                <a:ea typeface="ＭＳ Ｐゴシック" charset="0"/>
              </a:rPr>
              <a:t>Project Scheduling </a:t>
            </a:r>
            <a:r>
              <a:rPr lang="en-US" dirty="0">
                <a:effectLst>
                  <a:outerShdw blurRad="38100" dist="38100" dir="2700000" algn="tl">
                    <a:srgbClr val="000000">
                      <a:alpha val="43137"/>
                    </a:srgbClr>
                  </a:outerShdw>
                </a:effectLst>
                <a:latin typeface="Arial" charset="0"/>
                <a:ea typeface="ＭＳ Ｐゴシック" charset="0"/>
              </a:rPr>
              <a:t>Techniques</a:t>
            </a:r>
          </a:p>
        </p:txBody>
      </p:sp>
      <p:sp>
        <p:nvSpPr>
          <p:cNvPr id="72706" name="Rectangle 3"/>
          <p:cNvSpPr>
            <a:spLocks noGrp="1" noChangeArrowheads="1"/>
          </p:cNvSpPr>
          <p:nvPr>
            <p:ph idx="1"/>
          </p:nvPr>
        </p:nvSpPr>
        <p:spPr>
          <a:xfrm>
            <a:off x="1261534" y="1909763"/>
            <a:ext cx="5130559" cy="4114800"/>
          </a:xfrm>
        </p:spPr>
        <p:txBody>
          <a:bodyPr>
            <a:noAutofit/>
          </a:bodyPr>
          <a:lstStyle/>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Ensure that all activities </a:t>
            </a:r>
            <a:br>
              <a:rPr lang="en-US" altLang="en-US">
                <a:latin typeface="Century Gothic" panose="020B0502020202020204" pitchFamily="34" charset="0"/>
                <a:ea typeface="MS PGothic" pitchFamily="34" charset="-128"/>
                <a:cs typeface="Arial" pitchFamily="34" charset="0"/>
              </a:rPr>
            </a:br>
            <a:r>
              <a:rPr lang="en-US" altLang="en-US">
                <a:latin typeface="Century Gothic" panose="020B0502020202020204" pitchFamily="34" charset="0"/>
                <a:ea typeface="MS PGothic" pitchFamily="34" charset="-128"/>
                <a:cs typeface="Arial" pitchFamily="34" charset="0"/>
              </a:rPr>
              <a:t>are planned </a:t>
            </a:r>
            <a:r>
              <a:rPr lang="en-US" altLang="en-US" smtClean="0">
                <a:latin typeface="Century Gothic" panose="020B0502020202020204" pitchFamily="34" charset="0"/>
                <a:ea typeface="MS PGothic" pitchFamily="34" charset="-128"/>
                <a:cs typeface="Arial" pitchFamily="34" charset="0"/>
              </a:rPr>
              <a:t>for.</a:t>
            </a:r>
            <a:endParaRPr lang="en-US" altLang="en-US">
              <a:latin typeface="Century Gothic" panose="020B0502020202020204" pitchFamily="34" charset="0"/>
              <a:ea typeface="MS PGothic" pitchFamily="34" charset="-128"/>
              <a:cs typeface="Arial" pitchFamily="34" charset="0"/>
            </a:endParaRP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Their order of </a:t>
            </a:r>
            <a:br>
              <a:rPr lang="en-US" altLang="en-US">
                <a:latin typeface="Century Gothic" panose="020B0502020202020204" pitchFamily="34" charset="0"/>
                <a:ea typeface="MS PGothic" pitchFamily="34" charset="-128"/>
                <a:cs typeface="Arial" pitchFamily="34" charset="0"/>
              </a:rPr>
            </a:br>
            <a:r>
              <a:rPr lang="en-US" altLang="en-US">
                <a:latin typeface="Century Gothic" panose="020B0502020202020204" pitchFamily="34" charset="0"/>
                <a:ea typeface="MS PGothic" pitchFamily="34" charset="-128"/>
                <a:cs typeface="Arial" pitchFamily="34" charset="0"/>
              </a:rPr>
              <a:t>performance is </a:t>
            </a:r>
            <a:br>
              <a:rPr lang="en-US" altLang="en-US">
                <a:latin typeface="Century Gothic" panose="020B0502020202020204" pitchFamily="34" charset="0"/>
                <a:ea typeface="MS PGothic" pitchFamily="34" charset="-128"/>
                <a:cs typeface="Arial" pitchFamily="34" charset="0"/>
              </a:rPr>
            </a:br>
            <a:r>
              <a:rPr lang="en-US" altLang="en-US">
                <a:latin typeface="Century Gothic" panose="020B0502020202020204" pitchFamily="34" charset="0"/>
                <a:ea typeface="MS PGothic" pitchFamily="34" charset="-128"/>
                <a:cs typeface="Arial" pitchFamily="34" charset="0"/>
              </a:rPr>
              <a:t>accounted </a:t>
            </a:r>
            <a:r>
              <a:rPr lang="en-US" altLang="en-US" smtClean="0">
                <a:latin typeface="Century Gothic" panose="020B0502020202020204" pitchFamily="34" charset="0"/>
                <a:ea typeface="MS PGothic" pitchFamily="34" charset="-128"/>
                <a:cs typeface="Arial" pitchFamily="34" charset="0"/>
              </a:rPr>
              <a:t>for.</a:t>
            </a:r>
            <a:endParaRPr lang="en-US" altLang="en-US">
              <a:latin typeface="Century Gothic" panose="020B0502020202020204" pitchFamily="34" charset="0"/>
              <a:ea typeface="MS PGothic" pitchFamily="34" charset="-128"/>
              <a:cs typeface="Arial" pitchFamily="34" charset="0"/>
            </a:endParaRP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The activity time </a:t>
            </a:r>
            <a:br>
              <a:rPr lang="en-US" altLang="en-US">
                <a:latin typeface="Century Gothic" panose="020B0502020202020204" pitchFamily="34" charset="0"/>
                <a:ea typeface="MS PGothic" pitchFamily="34" charset="-128"/>
                <a:cs typeface="Arial" pitchFamily="34" charset="0"/>
              </a:rPr>
            </a:br>
            <a:r>
              <a:rPr lang="en-US" altLang="en-US">
                <a:latin typeface="Century Gothic" panose="020B0502020202020204" pitchFamily="34" charset="0"/>
                <a:ea typeface="MS PGothic" pitchFamily="34" charset="-128"/>
                <a:cs typeface="Arial" pitchFamily="34" charset="0"/>
              </a:rPr>
              <a:t>estimates are </a:t>
            </a:r>
            <a:r>
              <a:rPr lang="en-US" altLang="en-US" smtClean="0">
                <a:latin typeface="Century Gothic" panose="020B0502020202020204" pitchFamily="34" charset="0"/>
                <a:ea typeface="MS PGothic" pitchFamily="34" charset="-128"/>
                <a:cs typeface="Arial" pitchFamily="34" charset="0"/>
              </a:rPr>
              <a:t>recorded.</a:t>
            </a:r>
            <a:endParaRPr lang="en-US" altLang="en-US">
              <a:latin typeface="Century Gothic" panose="020B0502020202020204" pitchFamily="34" charset="0"/>
              <a:ea typeface="MS PGothic" pitchFamily="34" charset="-128"/>
              <a:cs typeface="Arial" pitchFamily="34" charset="0"/>
            </a:endParaRPr>
          </a:p>
          <a:p>
            <a:pPr marL="711182" indent="-711182">
              <a:buFontTx/>
              <a:buAutoNum type="arabicPeriod"/>
            </a:pPr>
            <a:r>
              <a:rPr lang="en-US" altLang="en-US">
                <a:latin typeface="Century Gothic" panose="020B0502020202020204" pitchFamily="34" charset="0"/>
                <a:ea typeface="MS PGothic" pitchFamily="34" charset="-128"/>
                <a:cs typeface="Arial" pitchFamily="34" charset="0"/>
              </a:rPr>
              <a:t>The overall project time is </a:t>
            </a:r>
            <a:r>
              <a:rPr lang="en-US" altLang="en-US" smtClean="0">
                <a:latin typeface="Century Gothic" panose="020B0502020202020204" pitchFamily="34" charset="0"/>
                <a:ea typeface="MS PGothic" pitchFamily="34" charset="-128"/>
                <a:cs typeface="Arial" pitchFamily="34" charset="0"/>
              </a:rPr>
              <a:t>developed.</a:t>
            </a:r>
            <a:endParaRPr lang="en-US" altLang="en-US">
              <a:latin typeface="Century Gothic" panose="020B0502020202020204" pitchFamily="34" charset="0"/>
              <a:ea typeface="MS PGothic" pitchFamily="34" charset="-128"/>
              <a:cs typeface="Arial" pitchFamily="34" charset="0"/>
            </a:endParaRPr>
          </a:p>
        </p:txBody>
      </p:sp>
      <p:pic>
        <p:nvPicPr>
          <p:cNvPr id="2" name="Picture 1" descr="del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97355" y="1909763"/>
            <a:ext cx="5074844" cy="37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487381"/>
      </p:ext>
    </p:extLst>
  </p:cSld>
  <p:clrMapOvr>
    <a:masterClrMapping/>
  </p:clrMapOvr>
  <mc:AlternateContent xmlns:mc="http://schemas.openxmlformats.org/markup-compatibility/2006" xmlns:p14="http://schemas.microsoft.com/office/powerpoint/2010/main">
    <mc:Choice Requires="p14">
      <p:transition spd="slow" p14:dur="30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914400" y="495301"/>
            <a:ext cx="10363200" cy="1333500"/>
          </a:xfrm>
          <a:extLst/>
        </p:spPr>
        <p:txBody>
          <a:bodyPr rtlCol="0">
            <a:normAutofit/>
          </a:bodyPr>
          <a:lstStyle/>
          <a:p>
            <a:pPr>
              <a:defRPr/>
            </a:pPr>
            <a:r>
              <a:rPr lang="en-US">
                <a:effectLst>
                  <a:outerShdw blurRad="38100" dist="38100" dir="2700000" algn="tl">
                    <a:srgbClr val="000000">
                      <a:alpha val="43137"/>
                    </a:srgbClr>
                  </a:outerShdw>
                </a:effectLst>
                <a:latin typeface="Arial" charset="0"/>
                <a:ea typeface="ＭＳ Ｐゴシック" charset="0"/>
              </a:rPr>
              <a:t>Purposes of Project Scheduling</a:t>
            </a:r>
          </a:p>
        </p:txBody>
      </p:sp>
      <p:sp>
        <p:nvSpPr>
          <p:cNvPr id="73730" name="Rectangle 3"/>
          <p:cNvSpPr>
            <a:spLocks noGrp="1" noChangeArrowheads="1"/>
          </p:cNvSpPr>
          <p:nvPr>
            <p:ph idx="1"/>
          </p:nvPr>
        </p:nvSpPr>
        <p:spPr>
          <a:xfrm>
            <a:off x="914400" y="2030413"/>
            <a:ext cx="10363200" cy="4114800"/>
          </a:xfrm>
        </p:spPr>
        <p:txBody>
          <a:bodyPr>
            <a:normAutofit/>
          </a:bodyPr>
          <a:lstStyle/>
          <a:p>
            <a:pPr marL="711182" indent="-711182" defTabSz="1115456">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Shows the relationship of each activity to others and to the whole project</a:t>
            </a:r>
          </a:p>
          <a:p>
            <a:pPr marL="711182" indent="-711182" defTabSz="1115456">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Identifies the precedence relationships among activities</a:t>
            </a:r>
          </a:p>
          <a:p>
            <a:pPr marL="711182" indent="-711182" defTabSz="1115456">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Encourages the setting of realistic time and cost estimates for each activity</a:t>
            </a:r>
          </a:p>
          <a:p>
            <a:pPr marL="711182" indent="-711182" defTabSz="1115456">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Helps make better use of people, money, and material resources by identifying critical bottlenecks in the project</a:t>
            </a:r>
          </a:p>
        </p:txBody>
      </p:sp>
    </p:spTree>
    <p:extLst>
      <p:ext uri="{BB962C8B-B14F-4D97-AF65-F5344CB8AC3E}">
        <p14:creationId xmlns:p14="http://schemas.microsoft.com/office/powerpoint/2010/main" val="2413831261"/>
      </p:ext>
    </p:extLst>
  </p:cSld>
  <p:clrMapOvr>
    <a:masterClrMapping/>
  </p:clrMapOvr>
  <mc:AlternateContent xmlns:mc="http://schemas.openxmlformats.org/markup-compatibility/2006" xmlns:p14="http://schemas.microsoft.com/office/powerpoint/2010/main">
    <mc:Choice Requires="p14">
      <p:transition spd="slow" p14:dur="1750">
        <p:dissolve/>
      </p:transition>
    </mc:Choice>
    <mc:Fallback xmlns="">
      <p:transition spd="slow">
        <p:dissolv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284" y="2338388"/>
            <a:ext cx="44450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Rectangle 4"/>
          <p:cNvSpPr>
            <a:spLocks noGrp="1" noChangeArrowheads="1"/>
          </p:cNvSpPr>
          <p:nvPr>
            <p:ph type="title"/>
          </p:nvPr>
        </p:nvSpPr>
        <p:spPr>
          <a:xfrm>
            <a:off x="903817" y="327026"/>
            <a:ext cx="10361083" cy="1308100"/>
          </a:xfrm>
          <a:extLst/>
        </p:spPr>
        <p:txBody>
          <a:bodyPr rtlCol="0">
            <a:normAutofit/>
          </a:bodyPr>
          <a:lstStyle/>
          <a:p>
            <a:pPr>
              <a:defRPr/>
            </a:pPr>
            <a:r>
              <a:rPr lang="en-US">
                <a:effectLst>
                  <a:outerShdw blurRad="38100" dist="38100" dir="2700000" algn="tl">
                    <a:srgbClr val="000000">
                      <a:alpha val="43137"/>
                    </a:srgbClr>
                  </a:outerShdw>
                </a:effectLst>
                <a:latin typeface="Arial" charset="0"/>
                <a:ea typeface="ＭＳ Ｐゴシック" charset="0"/>
              </a:rPr>
              <a:t>Project Management Techniques</a:t>
            </a:r>
          </a:p>
        </p:txBody>
      </p:sp>
      <p:sp>
        <p:nvSpPr>
          <p:cNvPr id="75778" name="Rectangle 3"/>
          <p:cNvSpPr>
            <a:spLocks noGrp="1" noChangeArrowheads="1"/>
          </p:cNvSpPr>
          <p:nvPr>
            <p:ph idx="1"/>
          </p:nvPr>
        </p:nvSpPr>
        <p:spPr>
          <a:xfrm>
            <a:off x="5274733" y="2032002"/>
            <a:ext cx="6248400" cy="3675063"/>
          </a:xfrm>
        </p:spPr>
        <p:txBody>
          <a:bodyPr lIns="120630" tIns="59257" rIns="120630" bIns="59257">
            <a:normAutofit/>
          </a:bodyPr>
          <a:lstStyle/>
          <a:p>
            <a:pPr>
              <a:buClr>
                <a:srgbClr val="BF0922"/>
              </a:buClr>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Gantt chart</a:t>
            </a:r>
          </a:p>
          <a:p>
            <a:pPr>
              <a:buClr>
                <a:srgbClr val="BF0922"/>
              </a:buClr>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Critical Path Method (CPM)</a:t>
            </a:r>
          </a:p>
          <a:p>
            <a:pPr>
              <a:buClr>
                <a:srgbClr val="BF0922"/>
              </a:buClr>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Program Evaluation and Review Technique (PERT)</a:t>
            </a:r>
          </a:p>
        </p:txBody>
      </p:sp>
    </p:spTree>
    <p:extLst>
      <p:ext uri="{BB962C8B-B14F-4D97-AF65-F5344CB8AC3E}">
        <p14:creationId xmlns:p14="http://schemas.microsoft.com/office/powerpoint/2010/main" val="34018122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withEffect">
                                  <p:stCondLst>
                                    <p:cond delay="1000"/>
                                  </p:stCondLst>
                                  <p:childTnLst>
                                    <p:set>
                                      <p:cBhvr>
                                        <p:cTn id="6" dur="1" fill="hold">
                                          <p:stCondLst>
                                            <p:cond delay="0"/>
                                          </p:stCondLst>
                                        </p:cTn>
                                        <p:tgtEl>
                                          <p:spTgt spid="77826"/>
                                        </p:tgtEl>
                                        <p:attrNameLst>
                                          <p:attrName>style.visibility</p:attrName>
                                        </p:attrNameLst>
                                      </p:cBhvr>
                                      <p:to>
                                        <p:strVal val="visible"/>
                                      </p:to>
                                    </p:set>
                                    <p:anim calcmode="lin" valueType="num">
                                      <p:cBhvr>
                                        <p:cTn id="7" dur="1000" fill="hold"/>
                                        <p:tgtEl>
                                          <p:spTgt spid="77826"/>
                                        </p:tgtEl>
                                        <p:attrNameLst>
                                          <p:attrName>ppt_w</p:attrName>
                                        </p:attrNameLst>
                                      </p:cBhvr>
                                      <p:tavLst>
                                        <p:tav tm="0">
                                          <p:val>
                                            <p:strVal val="2/3*#ppt_w"/>
                                          </p:val>
                                        </p:tav>
                                        <p:tav tm="100000">
                                          <p:val>
                                            <p:strVal val="#ppt_w"/>
                                          </p:val>
                                        </p:tav>
                                      </p:tavLst>
                                    </p:anim>
                                    <p:anim calcmode="lin" valueType="num">
                                      <p:cBhvr>
                                        <p:cTn id="8" dur="1000" fill="hold"/>
                                        <p:tgtEl>
                                          <p:spTgt spid="7782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914400" y="434975"/>
            <a:ext cx="10363200" cy="889000"/>
          </a:xfrm>
        </p:spPr>
        <p:txBody>
          <a:bodyPr>
            <a:normAutofit/>
          </a:bodyPr>
          <a:lstStyle/>
          <a:p>
            <a:r>
              <a:rPr lang="en-US" altLang="en-US" smtClean="0">
                <a:latin typeface="Arial" pitchFamily="34" charset="0"/>
                <a:ea typeface="MS PGothic" pitchFamily="34" charset="-128"/>
                <a:cs typeface="Arial" pitchFamily="34" charset="0"/>
              </a:rPr>
              <a:t>A Simple Gantt Chart</a:t>
            </a:r>
          </a:p>
        </p:txBody>
      </p:sp>
      <p:grpSp>
        <p:nvGrpSpPr>
          <p:cNvPr id="79875" name="Group 3"/>
          <p:cNvGrpSpPr>
            <a:grpSpLocks/>
          </p:cNvGrpSpPr>
          <p:nvPr/>
        </p:nvGrpSpPr>
        <p:grpSpPr bwMode="auto">
          <a:xfrm>
            <a:off x="1683294" y="1959024"/>
            <a:ext cx="10142893" cy="3673469"/>
            <a:chOff x="448" y="1286"/>
            <a:chExt cx="5225" cy="2314"/>
          </a:xfrm>
        </p:grpSpPr>
        <p:sp>
          <p:nvSpPr>
            <p:cNvPr id="35851" name="Rectangle 4"/>
            <p:cNvSpPr>
              <a:spLocks noChangeArrowheads="1"/>
            </p:cNvSpPr>
            <p:nvPr/>
          </p:nvSpPr>
          <p:spPr bwMode="auto">
            <a:xfrm>
              <a:off x="451" y="1294"/>
              <a:ext cx="4821" cy="2306"/>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7834" name="Text Box 5"/>
            <p:cNvSpPr txBox="1">
              <a:spLocks noChangeArrowheads="1"/>
            </p:cNvSpPr>
            <p:nvPr/>
          </p:nvSpPr>
          <p:spPr bwMode="auto">
            <a:xfrm>
              <a:off x="1250" y="1286"/>
              <a:ext cx="4423" cy="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b="1">
                  <a:effectLst>
                    <a:outerShdw blurRad="38100" dist="38100" dir="2700000" algn="tl">
                      <a:srgbClr val="000000">
                        <a:alpha val="43137"/>
                      </a:srgbClr>
                    </a:outerShdw>
                  </a:effectLst>
                  <a:latin typeface="Arial" pitchFamily="34" charset="0"/>
                  <a:ea typeface="MS PGothic" pitchFamily="34" charset="-128"/>
                </a:rPr>
                <a:t>Time</a:t>
              </a:r>
            </a:p>
            <a:p>
              <a:pPr algn="ctr"/>
              <a:r>
                <a:rPr lang="en-AU" altLang="en-US" sz="2900" b="1">
                  <a:effectLst>
                    <a:outerShdw blurRad="38100" dist="38100" dir="2700000" algn="tl">
                      <a:srgbClr val="000000">
                        <a:alpha val="43137"/>
                      </a:srgbClr>
                    </a:outerShdw>
                  </a:effectLst>
                  <a:latin typeface="Arial" pitchFamily="34" charset="0"/>
                  <a:ea typeface="MS PGothic" pitchFamily="34" charset="-128"/>
                </a:rPr>
                <a:t>J     F     M     A     M     J     J     A     S</a:t>
              </a:r>
            </a:p>
          </p:txBody>
        </p:sp>
        <p:sp>
          <p:nvSpPr>
            <p:cNvPr id="77835" name="Line 6"/>
            <p:cNvSpPr>
              <a:spLocks noChangeShapeType="1"/>
            </p:cNvSpPr>
            <p:nvPr/>
          </p:nvSpPr>
          <p:spPr bwMode="auto">
            <a:xfrm>
              <a:off x="2053"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6" name="Line 7"/>
            <p:cNvSpPr>
              <a:spLocks noChangeShapeType="1"/>
            </p:cNvSpPr>
            <p:nvPr/>
          </p:nvSpPr>
          <p:spPr bwMode="auto">
            <a:xfrm>
              <a:off x="2450"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7" name="Line 8"/>
            <p:cNvSpPr>
              <a:spLocks noChangeShapeType="1"/>
            </p:cNvSpPr>
            <p:nvPr/>
          </p:nvSpPr>
          <p:spPr bwMode="auto">
            <a:xfrm>
              <a:off x="2847"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8" name="Line 9"/>
            <p:cNvSpPr>
              <a:spLocks noChangeShapeType="1"/>
            </p:cNvSpPr>
            <p:nvPr/>
          </p:nvSpPr>
          <p:spPr bwMode="auto">
            <a:xfrm>
              <a:off x="3244"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9" name="Line 10"/>
            <p:cNvSpPr>
              <a:spLocks noChangeShapeType="1"/>
            </p:cNvSpPr>
            <p:nvPr/>
          </p:nvSpPr>
          <p:spPr bwMode="auto">
            <a:xfrm>
              <a:off x="3641"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0" name="Line 11"/>
            <p:cNvSpPr>
              <a:spLocks noChangeShapeType="1"/>
            </p:cNvSpPr>
            <p:nvPr/>
          </p:nvSpPr>
          <p:spPr bwMode="auto">
            <a:xfrm>
              <a:off x="4038"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1" name="Line 12"/>
            <p:cNvSpPr>
              <a:spLocks noChangeShapeType="1"/>
            </p:cNvSpPr>
            <p:nvPr/>
          </p:nvSpPr>
          <p:spPr bwMode="auto">
            <a:xfrm>
              <a:off x="4435"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2" name="Line 13"/>
            <p:cNvSpPr>
              <a:spLocks noChangeShapeType="1"/>
            </p:cNvSpPr>
            <p:nvPr/>
          </p:nvSpPr>
          <p:spPr bwMode="auto">
            <a:xfrm>
              <a:off x="1656"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3" name="Line 14"/>
            <p:cNvSpPr>
              <a:spLocks noChangeShapeType="1"/>
            </p:cNvSpPr>
            <p:nvPr/>
          </p:nvSpPr>
          <p:spPr bwMode="auto">
            <a:xfrm>
              <a:off x="4832" y="1568"/>
              <a:ext cx="0" cy="20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4" name="Line 15"/>
            <p:cNvSpPr>
              <a:spLocks noChangeShapeType="1"/>
            </p:cNvSpPr>
            <p:nvPr/>
          </p:nvSpPr>
          <p:spPr bwMode="auto">
            <a:xfrm>
              <a:off x="448" y="1848"/>
              <a:ext cx="48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5" name="Text Box 16"/>
            <p:cNvSpPr txBox="1">
              <a:spLocks noChangeArrowheads="1"/>
            </p:cNvSpPr>
            <p:nvPr/>
          </p:nvSpPr>
          <p:spPr bwMode="auto">
            <a:xfrm>
              <a:off x="494" y="1896"/>
              <a:ext cx="723" cy="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35000"/>
                </a:lnSpc>
              </a:pPr>
              <a:r>
                <a:rPr lang="en-AU" altLang="en-US" b="1">
                  <a:effectLst>
                    <a:outerShdw blurRad="38100" dist="38100" dir="2700000" algn="tl">
                      <a:srgbClr val="000000">
                        <a:alpha val="43137"/>
                      </a:srgbClr>
                    </a:outerShdw>
                  </a:effectLst>
                  <a:latin typeface="Arial" pitchFamily="34" charset="0"/>
                  <a:ea typeface="MS PGothic" pitchFamily="34" charset="-128"/>
                </a:rPr>
                <a:t>Design</a:t>
              </a:r>
            </a:p>
            <a:p>
              <a:pPr>
                <a:lnSpc>
                  <a:spcPct val="135000"/>
                </a:lnSpc>
              </a:pPr>
              <a:r>
                <a:rPr lang="en-AU" altLang="en-US" b="1">
                  <a:effectLst>
                    <a:outerShdw blurRad="38100" dist="38100" dir="2700000" algn="tl">
                      <a:srgbClr val="000000">
                        <a:alpha val="43137"/>
                      </a:srgbClr>
                    </a:outerShdw>
                  </a:effectLst>
                  <a:latin typeface="Arial" pitchFamily="34" charset="0"/>
                  <a:ea typeface="MS PGothic" pitchFamily="34" charset="-128"/>
                </a:rPr>
                <a:t>Prototype</a:t>
              </a:r>
            </a:p>
            <a:p>
              <a:pPr>
                <a:lnSpc>
                  <a:spcPct val="135000"/>
                </a:lnSpc>
              </a:pPr>
              <a:r>
                <a:rPr lang="en-AU" altLang="en-US" b="1">
                  <a:effectLst>
                    <a:outerShdw blurRad="38100" dist="38100" dir="2700000" algn="tl">
                      <a:srgbClr val="000000">
                        <a:alpha val="43137"/>
                      </a:srgbClr>
                    </a:outerShdw>
                  </a:effectLst>
                  <a:latin typeface="Arial" pitchFamily="34" charset="0"/>
                  <a:ea typeface="MS PGothic" pitchFamily="34" charset="-128"/>
                </a:rPr>
                <a:t>Test</a:t>
              </a:r>
            </a:p>
            <a:p>
              <a:pPr>
                <a:lnSpc>
                  <a:spcPct val="135000"/>
                </a:lnSpc>
              </a:pPr>
              <a:r>
                <a:rPr lang="en-AU" altLang="en-US" b="1">
                  <a:effectLst>
                    <a:outerShdw blurRad="38100" dist="38100" dir="2700000" algn="tl">
                      <a:srgbClr val="000000">
                        <a:alpha val="43137"/>
                      </a:srgbClr>
                    </a:outerShdw>
                  </a:effectLst>
                  <a:latin typeface="Arial" pitchFamily="34" charset="0"/>
                  <a:ea typeface="MS PGothic" pitchFamily="34" charset="-128"/>
                </a:rPr>
                <a:t>Revise</a:t>
              </a:r>
            </a:p>
            <a:p>
              <a:pPr>
                <a:lnSpc>
                  <a:spcPct val="135000"/>
                </a:lnSpc>
              </a:pPr>
              <a:r>
                <a:rPr lang="en-AU" altLang="en-US" b="1">
                  <a:effectLst>
                    <a:outerShdw blurRad="38100" dist="38100" dir="2700000" algn="tl">
                      <a:srgbClr val="000000">
                        <a:alpha val="43137"/>
                      </a:srgbClr>
                    </a:outerShdw>
                  </a:effectLst>
                  <a:latin typeface="Arial" pitchFamily="34" charset="0"/>
                  <a:ea typeface="MS PGothic" pitchFamily="34" charset="-128"/>
                </a:rPr>
                <a:t>Production</a:t>
              </a:r>
            </a:p>
          </p:txBody>
        </p:sp>
      </p:grpSp>
      <p:grpSp>
        <p:nvGrpSpPr>
          <p:cNvPr id="79889" name="Group 17"/>
          <p:cNvGrpSpPr>
            <a:grpSpLocks/>
          </p:cNvGrpSpPr>
          <p:nvPr/>
        </p:nvGrpSpPr>
        <p:grpSpPr bwMode="auto">
          <a:xfrm>
            <a:off x="4028018" y="3219450"/>
            <a:ext cx="7012517" cy="2211388"/>
            <a:chOff x="1903" y="2028"/>
            <a:chExt cx="3313" cy="1393"/>
          </a:xfrm>
        </p:grpSpPr>
        <p:sp>
          <p:nvSpPr>
            <p:cNvPr id="35846" name="Rectangle 18"/>
            <p:cNvSpPr>
              <a:spLocks noChangeArrowheads="1"/>
            </p:cNvSpPr>
            <p:nvPr/>
          </p:nvSpPr>
          <p:spPr bwMode="auto">
            <a:xfrm>
              <a:off x="1903" y="2028"/>
              <a:ext cx="2185"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5847" name="Rectangle 19"/>
            <p:cNvSpPr>
              <a:spLocks noChangeArrowheads="1"/>
            </p:cNvSpPr>
            <p:nvPr/>
          </p:nvSpPr>
          <p:spPr bwMode="auto">
            <a:xfrm>
              <a:off x="2504" y="2336"/>
              <a:ext cx="688"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5848" name="Rectangle 20"/>
            <p:cNvSpPr>
              <a:spLocks noChangeArrowheads="1"/>
            </p:cNvSpPr>
            <p:nvPr/>
          </p:nvSpPr>
          <p:spPr bwMode="auto">
            <a:xfrm>
              <a:off x="2992" y="2648"/>
              <a:ext cx="922"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5849" name="Rectangle 21"/>
            <p:cNvSpPr>
              <a:spLocks noChangeArrowheads="1"/>
            </p:cNvSpPr>
            <p:nvPr/>
          </p:nvSpPr>
          <p:spPr bwMode="auto">
            <a:xfrm>
              <a:off x="3112" y="2944"/>
              <a:ext cx="979"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5850" name="Rectangle 22"/>
            <p:cNvSpPr>
              <a:spLocks noChangeArrowheads="1"/>
            </p:cNvSpPr>
            <p:nvPr/>
          </p:nvSpPr>
          <p:spPr bwMode="auto">
            <a:xfrm>
              <a:off x="3880" y="3253"/>
              <a:ext cx="1336" cy="168"/>
            </a:xfrm>
            <a:prstGeom prst="rect">
              <a:avLst/>
            </a:prstGeom>
            <a:solidFill>
              <a:schemeClr val="accent4">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grpSp>
    </p:spTree>
    <p:extLst>
      <p:ext uri="{BB962C8B-B14F-4D97-AF65-F5344CB8AC3E}">
        <p14:creationId xmlns:p14="http://schemas.microsoft.com/office/powerpoint/2010/main" val="328249848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79875"/>
                                        </p:tgtEl>
                                        <p:attrNameLst>
                                          <p:attrName>style.visibility</p:attrName>
                                        </p:attrNameLst>
                                      </p:cBhvr>
                                      <p:to>
                                        <p:strVal val="visible"/>
                                      </p:to>
                                    </p:set>
                                    <p:animEffect transition="in" filter="strips(downRight)">
                                      <p:cBhvr>
                                        <p:cTn id="7" dur="1000"/>
                                        <p:tgtEl>
                                          <p:spTgt spid="79875"/>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79889"/>
                                        </p:tgtEl>
                                        <p:attrNameLst>
                                          <p:attrName>style.visibility</p:attrName>
                                        </p:attrNameLst>
                                      </p:cBhvr>
                                      <p:to>
                                        <p:strVal val="visible"/>
                                      </p:to>
                                    </p:set>
                                    <p:animEffect transition="in" filter="wipe(left)">
                                      <p:cBhvr>
                                        <p:cTn id="11" dur="1000"/>
                                        <p:tgtEl>
                                          <p:spTgt spid="79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37"/>
          <p:cNvSpPr>
            <a:spLocks noGrp="1" noChangeArrowheads="1"/>
          </p:cNvSpPr>
          <p:nvPr>
            <p:ph type="title"/>
          </p:nvPr>
        </p:nvSpPr>
        <p:spPr>
          <a:xfrm>
            <a:off x="558800" y="468314"/>
            <a:ext cx="11074400" cy="850900"/>
          </a:xfrm>
        </p:spPr>
        <p:txBody>
          <a:bodyPr/>
          <a:lstStyle/>
          <a:p>
            <a:pPr>
              <a:lnSpc>
                <a:spcPct val="80000"/>
              </a:lnSpc>
            </a:pPr>
            <a:r>
              <a:rPr lang="en-US" altLang="en-US" b="1" smtClean="0">
                <a:latin typeface="Arial" pitchFamily="34" charset="0"/>
                <a:cs typeface="Arial" pitchFamily="34" charset="0"/>
              </a:rPr>
              <a:t>Service For a Delta Jet</a:t>
            </a:r>
            <a:endParaRPr lang="en-US" altLang="en-US" sz="4300">
              <a:solidFill>
                <a:srgbClr val="33CC33"/>
              </a:solidFill>
              <a:latin typeface="Arial" pitchFamily="34" charset="0"/>
              <a:cs typeface="Arial" pitchFamily="34" charset="0"/>
            </a:endParaRPr>
          </a:p>
        </p:txBody>
      </p:sp>
      <p:sp>
        <p:nvSpPr>
          <p:cNvPr id="81977" name="Text Box 57"/>
          <p:cNvSpPr txBox="1">
            <a:spLocks noChangeArrowheads="1"/>
          </p:cNvSpPr>
          <p:nvPr/>
        </p:nvSpPr>
        <p:spPr bwMode="auto">
          <a:xfrm>
            <a:off x="831853" y="6113463"/>
            <a:ext cx="153931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3.4</a:t>
            </a:r>
          </a:p>
        </p:txBody>
      </p:sp>
      <p:grpSp>
        <p:nvGrpSpPr>
          <p:cNvPr id="2" name="Group 1"/>
          <p:cNvGrpSpPr>
            <a:grpSpLocks/>
          </p:cNvGrpSpPr>
          <p:nvPr/>
        </p:nvGrpSpPr>
        <p:grpSpPr bwMode="auto">
          <a:xfrm>
            <a:off x="626535" y="1393226"/>
            <a:ext cx="10938932" cy="5028691"/>
            <a:chOff x="469900" y="1393224"/>
            <a:chExt cx="8204200" cy="5028690"/>
          </a:xfrm>
        </p:grpSpPr>
        <p:sp>
          <p:nvSpPr>
            <p:cNvPr id="79876" name="Rectangle 4"/>
            <p:cNvSpPr>
              <a:spLocks noChangeArrowheads="1"/>
            </p:cNvSpPr>
            <p:nvPr/>
          </p:nvSpPr>
          <p:spPr bwMode="auto">
            <a:xfrm>
              <a:off x="482600" y="1393224"/>
              <a:ext cx="8191500" cy="4309075"/>
            </a:xfrm>
            <a:prstGeom prst="rect">
              <a:avLst/>
            </a:prstGeom>
            <a:solidFill>
              <a:srgbClr val="C1DBBD"/>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79877" name="Rectangle 5"/>
            <p:cNvSpPr>
              <a:spLocks noChangeArrowheads="1"/>
            </p:cNvSpPr>
            <p:nvPr/>
          </p:nvSpPr>
          <p:spPr bwMode="auto">
            <a:xfrm>
              <a:off x="482600" y="1435100"/>
              <a:ext cx="4013200" cy="4267200"/>
            </a:xfrm>
            <a:prstGeom prst="rect">
              <a:avLst/>
            </a:prstGeom>
            <a:solidFill>
              <a:srgbClr val="FDE8D9"/>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36872" name="Rectangle 6"/>
            <p:cNvSpPr>
              <a:spLocks noChangeArrowheads="1"/>
            </p:cNvSpPr>
            <p:nvPr/>
          </p:nvSpPr>
          <p:spPr bwMode="auto">
            <a:xfrm>
              <a:off x="495300" y="1930400"/>
              <a:ext cx="3987800" cy="24765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3" name="Rectangle 7"/>
            <p:cNvSpPr>
              <a:spLocks noChangeArrowheads="1"/>
            </p:cNvSpPr>
            <p:nvPr/>
          </p:nvSpPr>
          <p:spPr bwMode="auto">
            <a:xfrm>
              <a:off x="495300" y="2635250"/>
              <a:ext cx="3987800" cy="23495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4" name="Rectangle 8"/>
            <p:cNvSpPr>
              <a:spLocks noChangeArrowheads="1"/>
            </p:cNvSpPr>
            <p:nvPr/>
          </p:nvSpPr>
          <p:spPr bwMode="auto">
            <a:xfrm>
              <a:off x="495300" y="3340100"/>
              <a:ext cx="3987800" cy="20955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5" name="Rectangle 9"/>
            <p:cNvSpPr>
              <a:spLocks noChangeArrowheads="1"/>
            </p:cNvSpPr>
            <p:nvPr/>
          </p:nvSpPr>
          <p:spPr bwMode="auto">
            <a:xfrm>
              <a:off x="495300" y="3810000"/>
              <a:ext cx="3987800" cy="43180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6" name="Rectangle 10"/>
            <p:cNvSpPr>
              <a:spLocks noChangeArrowheads="1"/>
            </p:cNvSpPr>
            <p:nvPr/>
          </p:nvSpPr>
          <p:spPr bwMode="auto">
            <a:xfrm>
              <a:off x="495300" y="4514850"/>
              <a:ext cx="3987800" cy="43180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36877" name="Rectangle 11"/>
            <p:cNvSpPr>
              <a:spLocks noChangeArrowheads="1"/>
            </p:cNvSpPr>
            <p:nvPr/>
          </p:nvSpPr>
          <p:spPr bwMode="auto">
            <a:xfrm>
              <a:off x="495300" y="5207000"/>
              <a:ext cx="3987800" cy="222250"/>
            </a:xfrm>
            <a:prstGeom prst="rect">
              <a:avLst/>
            </a:prstGeom>
            <a:solidFill>
              <a:schemeClr val="accent3">
                <a:lumMod val="75000"/>
              </a:schemeClr>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79884" name="Text Box 12"/>
            <p:cNvSpPr txBox="1">
              <a:spLocks noChangeArrowheads="1"/>
            </p:cNvSpPr>
            <p:nvPr/>
          </p:nvSpPr>
          <p:spPr bwMode="auto">
            <a:xfrm>
              <a:off x="542925" y="1415449"/>
              <a:ext cx="1375698" cy="4335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67000"/>
                </a:lnSpc>
              </a:pPr>
              <a:r>
                <a:rPr lang="en-AU" altLang="en-US" sz="1400" b="1">
                  <a:solidFill>
                    <a:schemeClr val="bg1"/>
                  </a:solidFill>
                  <a:latin typeface="Arial" pitchFamily="34" charset="0"/>
                  <a:ea typeface="MS PGothic" pitchFamily="34" charset="-128"/>
                </a:rPr>
                <a:t>Passengers</a:t>
              </a:r>
            </a:p>
            <a:p>
              <a:pPr>
                <a:lnSpc>
                  <a:spcPct val="167000"/>
                </a:lnSpc>
              </a:pPr>
              <a:r>
                <a:rPr lang="en-AU" altLang="en-US" sz="1400" b="1">
                  <a:solidFill>
                    <a:schemeClr val="bg1"/>
                  </a:solidFill>
                  <a:latin typeface="Arial" pitchFamily="34" charset="0"/>
                  <a:ea typeface="MS PGothic" pitchFamily="34" charset="-128"/>
                </a:rPr>
                <a:t>Baggage</a:t>
              </a:r>
            </a:p>
            <a:p>
              <a:pPr>
                <a:lnSpc>
                  <a:spcPct val="165000"/>
                </a:lnSpc>
              </a:pPr>
              <a:r>
                <a:rPr lang="en-AU" altLang="en-US" sz="1400" b="1">
                  <a:solidFill>
                    <a:schemeClr val="bg1"/>
                  </a:solidFill>
                  <a:latin typeface="Arial" pitchFamily="34" charset="0"/>
                  <a:ea typeface="MS PGothic" pitchFamily="34" charset="-128"/>
                </a:rPr>
                <a:t>Fueling</a:t>
              </a:r>
            </a:p>
            <a:p>
              <a:pPr>
                <a:lnSpc>
                  <a:spcPct val="165000"/>
                </a:lnSpc>
              </a:pPr>
              <a:r>
                <a:rPr lang="en-AU" altLang="en-US" sz="1400" b="1">
                  <a:solidFill>
                    <a:schemeClr val="bg1"/>
                  </a:solidFill>
                  <a:latin typeface="Arial" pitchFamily="34" charset="0"/>
                  <a:ea typeface="MS PGothic" pitchFamily="34" charset="-128"/>
                </a:rPr>
                <a:t>Cargo and mail</a:t>
              </a:r>
            </a:p>
            <a:p>
              <a:pPr>
                <a:lnSpc>
                  <a:spcPct val="165000"/>
                </a:lnSpc>
              </a:pPr>
              <a:r>
                <a:rPr lang="en-AU" altLang="en-US" sz="1400" b="1">
                  <a:solidFill>
                    <a:schemeClr val="bg1"/>
                  </a:solidFill>
                  <a:latin typeface="Arial" pitchFamily="34" charset="0"/>
                  <a:ea typeface="MS PGothic" pitchFamily="34" charset="-128"/>
                </a:rPr>
                <a:t>Galley servicing</a:t>
              </a:r>
            </a:p>
            <a:p>
              <a:pPr>
                <a:lnSpc>
                  <a:spcPct val="165000"/>
                </a:lnSpc>
              </a:pPr>
              <a:r>
                <a:rPr lang="en-AU" altLang="en-US" sz="1400" b="1">
                  <a:solidFill>
                    <a:schemeClr val="bg1"/>
                  </a:solidFill>
                  <a:latin typeface="Arial" pitchFamily="34" charset="0"/>
                  <a:ea typeface="MS PGothic" pitchFamily="34" charset="-128"/>
                </a:rPr>
                <a:t>Lavatory servicing</a:t>
              </a:r>
            </a:p>
            <a:p>
              <a:r>
                <a:rPr lang="en-AU" altLang="en-US" sz="1400" b="1">
                  <a:solidFill>
                    <a:schemeClr val="bg1"/>
                  </a:solidFill>
                  <a:latin typeface="Arial" pitchFamily="34" charset="0"/>
                  <a:ea typeface="MS PGothic" pitchFamily="34" charset="-128"/>
                </a:rPr>
                <a:t>Drinking water</a:t>
              </a:r>
            </a:p>
            <a:p>
              <a:pPr>
                <a:lnSpc>
                  <a:spcPct val="165000"/>
                </a:lnSpc>
              </a:pPr>
              <a:r>
                <a:rPr lang="en-AU" altLang="en-US" sz="1400" b="1">
                  <a:solidFill>
                    <a:schemeClr val="bg1"/>
                  </a:solidFill>
                  <a:latin typeface="Arial" pitchFamily="34" charset="0"/>
                  <a:ea typeface="MS PGothic" pitchFamily="34" charset="-128"/>
                </a:rPr>
                <a:t>Cabin cleaning</a:t>
              </a:r>
            </a:p>
            <a:p>
              <a:pPr>
                <a:lnSpc>
                  <a:spcPct val="165000"/>
                </a:lnSpc>
              </a:pPr>
              <a:r>
                <a:rPr lang="en-AU" altLang="en-US" sz="1400" b="1">
                  <a:solidFill>
                    <a:schemeClr val="bg1"/>
                  </a:solidFill>
                  <a:latin typeface="Arial" pitchFamily="34" charset="0"/>
                  <a:ea typeface="MS PGothic" pitchFamily="34" charset="-128"/>
                </a:rPr>
                <a:t>Cargo and mail</a:t>
              </a:r>
            </a:p>
            <a:p>
              <a:pPr>
                <a:lnSpc>
                  <a:spcPct val="165000"/>
                </a:lnSpc>
              </a:pPr>
              <a:r>
                <a:rPr lang="en-AU" altLang="en-US" sz="1400" b="1">
                  <a:solidFill>
                    <a:schemeClr val="bg1"/>
                  </a:solidFill>
                  <a:latin typeface="Arial" pitchFamily="34" charset="0"/>
                  <a:ea typeface="MS PGothic" pitchFamily="34" charset="-128"/>
                </a:rPr>
                <a:t>Flight services</a:t>
              </a:r>
            </a:p>
            <a:p>
              <a:pPr>
                <a:lnSpc>
                  <a:spcPct val="155000"/>
                </a:lnSpc>
              </a:pPr>
              <a:r>
                <a:rPr lang="en-AU" altLang="en-US" sz="1400" b="1">
                  <a:solidFill>
                    <a:schemeClr val="bg1"/>
                  </a:solidFill>
                  <a:latin typeface="Arial" pitchFamily="34" charset="0"/>
                  <a:ea typeface="MS PGothic" pitchFamily="34" charset="-128"/>
                </a:rPr>
                <a:t>Operating crew</a:t>
              </a:r>
            </a:p>
            <a:p>
              <a:pPr>
                <a:lnSpc>
                  <a:spcPct val="110000"/>
                </a:lnSpc>
              </a:pPr>
              <a:r>
                <a:rPr lang="en-AU" altLang="en-US" sz="1400" b="1">
                  <a:solidFill>
                    <a:schemeClr val="bg1"/>
                  </a:solidFill>
                  <a:latin typeface="Arial" pitchFamily="34" charset="0"/>
                  <a:ea typeface="MS PGothic" pitchFamily="34" charset="-128"/>
                </a:rPr>
                <a:t>Baggage</a:t>
              </a:r>
            </a:p>
            <a:p>
              <a:pPr>
                <a:lnSpc>
                  <a:spcPct val="110000"/>
                </a:lnSpc>
              </a:pPr>
              <a:r>
                <a:rPr lang="en-AU" altLang="en-US" sz="1400" b="1">
                  <a:solidFill>
                    <a:schemeClr val="bg1"/>
                  </a:solidFill>
                  <a:latin typeface="Arial" pitchFamily="34" charset="0"/>
                  <a:ea typeface="MS PGothic" pitchFamily="34" charset="-128"/>
                </a:rPr>
                <a:t>Passengers</a:t>
              </a:r>
            </a:p>
          </p:txBody>
        </p:sp>
        <p:sp>
          <p:nvSpPr>
            <p:cNvPr id="79885" name="Text Box 13"/>
            <p:cNvSpPr txBox="1">
              <a:spLocks noChangeArrowheads="1"/>
            </p:cNvSpPr>
            <p:nvPr/>
          </p:nvSpPr>
          <p:spPr bwMode="auto">
            <a:xfrm>
              <a:off x="2346325" y="1409700"/>
              <a:ext cx="1638590" cy="437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10000"/>
                </a:lnSpc>
              </a:pPr>
              <a:r>
                <a:rPr lang="en-AU" altLang="en-US" sz="1400" b="1">
                  <a:solidFill>
                    <a:schemeClr val="bg1"/>
                  </a:solidFill>
                  <a:latin typeface="Arial" pitchFamily="34" charset="0"/>
                  <a:ea typeface="MS PGothic" pitchFamily="34" charset="-128"/>
                </a:rPr>
                <a:t>Deplaning</a:t>
              </a:r>
            </a:p>
            <a:p>
              <a:pPr>
                <a:lnSpc>
                  <a:spcPct val="110000"/>
                </a:lnSpc>
              </a:pPr>
              <a:r>
                <a:rPr lang="en-AU" altLang="en-US" sz="1400" b="1">
                  <a:solidFill>
                    <a:schemeClr val="bg1"/>
                  </a:solidFill>
                  <a:latin typeface="Arial" pitchFamily="34" charset="0"/>
                  <a:ea typeface="MS PGothic" pitchFamily="34" charset="-128"/>
                </a:rPr>
                <a:t>Baggage claim</a:t>
              </a:r>
            </a:p>
            <a:p>
              <a:pPr>
                <a:lnSpc>
                  <a:spcPct val="110000"/>
                </a:lnSpc>
              </a:pPr>
              <a:r>
                <a:rPr lang="en-AU" altLang="en-US" sz="1400" b="1">
                  <a:solidFill>
                    <a:schemeClr val="bg1"/>
                  </a:solidFill>
                  <a:latin typeface="Arial" pitchFamily="34" charset="0"/>
                  <a:ea typeface="MS PGothic" pitchFamily="34" charset="-128"/>
                </a:rPr>
                <a:t>Container offload</a:t>
              </a:r>
            </a:p>
            <a:p>
              <a:pPr>
                <a:lnSpc>
                  <a:spcPct val="110000"/>
                </a:lnSpc>
              </a:pPr>
              <a:r>
                <a:rPr lang="en-AU" altLang="en-US" sz="1400" b="1">
                  <a:solidFill>
                    <a:schemeClr val="bg1"/>
                  </a:solidFill>
                  <a:latin typeface="Arial" pitchFamily="34" charset="0"/>
                  <a:ea typeface="MS PGothic" pitchFamily="34" charset="-128"/>
                </a:rPr>
                <a:t>Pumping</a:t>
              </a:r>
            </a:p>
            <a:p>
              <a:pPr>
                <a:lnSpc>
                  <a:spcPct val="110000"/>
                </a:lnSpc>
              </a:pPr>
              <a:r>
                <a:rPr lang="en-AU" altLang="en-US" sz="1400" b="1">
                  <a:solidFill>
                    <a:schemeClr val="bg1"/>
                  </a:solidFill>
                  <a:latin typeface="Arial" pitchFamily="34" charset="0"/>
                  <a:ea typeface="MS PGothic" pitchFamily="34" charset="-128"/>
                </a:rPr>
                <a:t>Engine injection water</a:t>
              </a:r>
            </a:p>
            <a:p>
              <a:pPr>
                <a:lnSpc>
                  <a:spcPct val="110000"/>
                </a:lnSpc>
              </a:pPr>
              <a:r>
                <a:rPr lang="en-AU" altLang="en-US" sz="1400" b="1">
                  <a:solidFill>
                    <a:schemeClr val="bg1"/>
                  </a:solidFill>
                  <a:latin typeface="Arial" pitchFamily="34" charset="0"/>
                  <a:ea typeface="MS PGothic" pitchFamily="34" charset="-128"/>
                </a:rPr>
                <a:t>Container offload</a:t>
              </a:r>
            </a:p>
            <a:p>
              <a:pPr>
                <a:lnSpc>
                  <a:spcPct val="110000"/>
                </a:lnSpc>
              </a:pPr>
              <a:r>
                <a:rPr lang="en-AU" altLang="en-US" sz="1400" b="1">
                  <a:solidFill>
                    <a:schemeClr val="bg1"/>
                  </a:solidFill>
                  <a:latin typeface="Arial" pitchFamily="34" charset="0"/>
                  <a:ea typeface="MS PGothic" pitchFamily="34" charset="-128"/>
                </a:rPr>
                <a:t>Main cabin door</a:t>
              </a:r>
            </a:p>
            <a:p>
              <a:pPr>
                <a:lnSpc>
                  <a:spcPct val="110000"/>
                </a:lnSpc>
              </a:pPr>
              <a:r>
                <a:rPr lang="en-AU" altLang="en-US" sz="1400" b="1">
                  <a:solidFill>
                    <a:schemeClr val="bg1"/>
                  </a:solidFill>
                  <a:latin typeface="Arial" pitchFamily="34" charset="0"/>
                  <a:ea typeface="MS PGothic" pitchFamily="34" charset="-128"/>
                </a:rPr>
                <a:t>Aft cabin door</a:t>
              </a:r>
            </a:p>
            <a:p>
              <a:pPr>
                <a:lnSpc>
                  <a:spcPct val="110000"/>
                </a:lnSpc>
              </a:pPr>
              <a:r>
                <a:rPr lang="en-AU" altLang="en-US" sz="1400" b="1">
                  <a:solidFill>
                    <a:schemeClr val="bg1"/>
                  </a:solidFill>
                  <a:latin typeface="Arial" pitchFamily="34" charset="0"/>
                  <a:ea typeface="MS PGothic" pitchFamily="34" charset="-128"/>
                </a:rPr>
                <a:t>Aft, center, forward</a:t>
              </a:r>
            </a:p>
            <a:p>
              <a:pPr>
                <a:lnSpc>
                  <a:spcPct val="110000"/>
                </a:lnSpc>
              </a:pPr>
              <a:r>
                <a:rPr lang="en-AU" altLang="en-US" sz="1400" b="1">
                  <a:solidFill>
                    <a:schemeClr val="bg1"/>
                  </a:solidFill>
                  <a:latin typeface="Arial" pitchFamily="34" charset="0"/>
                  <a:ea typeface="MS PGothic" pitchFamily="34" charset="-128"/>
                </a:rPr>
                <a:t>Loading</a:t>
              </a:r>
            </a:p>
            <a:p>
              <a:pPr>
                <a:lnSpc>
                  <a:spcPct val="110000"/>
                </a:lnSpc>
              </a:pPr>
              <a:r>
                <a:rPr lang="en-AU" altLang="en-US" sz="1400" b="1">
                  <a:solidFill>
                    <a:schemeClr val="bg1"/>
                  </a:solidFill>
                  <a:latin typeface="Arial" pitchFamily="34" charset="0"/>
                  <a:ea typeface="MS PGothic" pitchFamily="34" charset="-128"/>
                </a:rPr>
                <a:t>First-class section</a:t>
              </a:r>
            </a:p>
            <a:p>
              <a:pPr>
                <a:lnSpc>
                  <a:spcPct val="110000"/>
                </a:lnSpc>
              </a:pPr>
              <a:r>
                <a:rPr lang="en-AU" altLang="en-US" sz="1400" b="1">
                  <a:solidFill>
                    <a:schemeClr val="bg1"/>
                  </a:solidFill>
                  <a:latin typeface="Arial" pitchFamily="34" charset="0"/>
                  <a:ea typeface="MS PGothic" pitchFamily="34" charset="-128"/>
                </a:rPr>
                <a:t>Economy section</a:t>
              </a:r>
            </a:p>
            <a:p>
              <a:pPr>
                <a:lnSpc>
                  <a:spcPct val="110000"/>
                </a:lnSpc>
              </a:pPr>
              <a:r>
                <a:rPr lang="en-AU" altLang="en-US" sz="1400" b="1">
                  <a:solidFill>
                    <a:schemeClr val="bg1"/>
                  </a:solidFill>
                  <a:latin typeface="Arial" pitchFamily="34" charset="0"/>
                  <a:ea typeface="MS PGothic" pitchFamily="34" charset="-128"/>
                </a:rPr>
                <a:t>Container/bulk loading</a:t>
              </a:r>
            </a:p>
            <a:p>
              <a:pPr>
                <a:lnSpc>
                  <a:spcPct val="110000"/>
                </a:lnSpc>
              </a:pPr>
              <a:r>
                <a:rPr lang="en-AU" altLang="en-US" sz="1400" b="1">
                  <a:solidFill>
                    <a:schemeClr val="bg1"/>
                  </a:solidFill>
                  <a:latin typeface="Arial" pitchFamily="34" charset="0"/>
                  <a:ea typeface="MS PGothic" pitchFamily="34" charset="-128"/>
                </a:rPr>
                <a:t>Galley/cabin check</a:t>
              </a:r>
            </a:p>
            <a:p>
              <a:pPr>
                <a:lnSpc>
                  <a:spcPct val="110000"/>
                </a:lnSpc>
              </a:pPr>
              <a:r>
                <a:rPr lang="en-AU" altLang="en-US" sz="1400" b="1">
                  <a:solidFill>
                    <a:schemeClr val="bg1"/>
                  </a:solidFill>
                  <a:latin typeface="Arial" pitchFamily="34" charset="0"/>
                  <a:ea typeface="MS PGothic" pitchFamily="34" charset="-128"/>
                </a:rPr>
                <a:t>Receive passengers</a:t>
              </a:r>
            </a:p>
            <a:p>
              <a:pPr>
                <a:lnSpc>
                  <a:spcPct val="110000"/>
                </a:lnSpc>
              </a:pPr>
              <a:r>
                <a:rPr lang="en-AU" altLang="en-US" sz="1400" b="1">
                  <a:solidFill>
                    <a:schemeClr val="bg1"/>
                  </a:solidFill>
                  <a:latin typeface="Arial" pitchFamily="34" charset="0"/>
                  <a:ea typeface="MS PGothic" pitchFamily="34" charset="-128"/>
                </a:rPr>
                <a:t>Aircraft check</a:t>
              </a:r>
            </a:p>
            <a:p>
              <a:pPr>
                <a:lnSpc>
                  <a:spcPct val="110000"/>
                </a:lnSpc>
              </a:pPr>
              <a:r>
                <a:rPr lang="en-AU" altLang="en-US" sz="1400" b="1">
                  <a:solidFill>
                    <a:schemeClr val="bg1"/>
                  </a:solidFill>
                  <a:latin typeface="Arial" pitchFamily="34" charset="0"/>
                  <a:ea typeface="MS PGothic" pitchFamily="34" charset="-128"/>
                </a:rPr>
                <a:t>Loading</a:t>
              </a:r>
            </a:p>
            <a:p>
              <a:pPr>
                <a:lnSpc>
                  <a:spcPct val="110000"/>
                </a:lnSpc>
              </a:pPr>
              <a:r>
                <a:rPr lang="en-AU" altLang="en-US" sz="1400" b="1">
                  <a:solidFill>
                    <a:schemeClr val="bg1"/>
                  </a:solidFill>
                  <a:latin typeface="Arial" pitchFamily="34" charset="0"/>
                  <a:ea typeface="MS PGothic" pitchFamily="34" charset="-128"/>
                </a:rPr>
                <a:t>Boarding</a:t>
              </a:r>
            </a:p>
          </p:txBody>
        </p:sp>
        <p:sp>
          <p:nvSpPr>
            <p:cNvPr id="79886" name="Line 14"/>
            <p:cNvSpPr>
              <a:spLocks noChangeShapeType="1"/>
            </p:cNvSpPr>
            <p:nvPr/>
          </p:nvSpPr>
          <p:spPr bwMode="auto">
            <a:xfrm>
              <a:off x="4508500"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7" name="Line 18"/>
            <p:cNvSpPr>
              <a:spLocks noChangeShapeType="1"/>
            </p:cNvSpPr>
            <p:nvPr/>
          </p:nvSpPr>
          <p:spPr bwMode="auto">
            <a:xfrm>
              <a:off x="2349500"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8" name="Line 19"/>
            <p:cNvSpPr>
              <a:spLocks noChangeShapeType="1"/>
            </p:cNvSpPr>
            <p:nvPr/>
          </p:nvSpPr>
          <p:spPr bwMode="auto">
            <a:xfrm>
              <a:off x="2336800" y="1709738"/>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9" name="Line 20"/>
            <p:cNvSpPr>
              <a:spLocks noChangeShapeType="1"/>
            </p:cNvSpPr>
            <p:nvPr/>
          </p:nvSpPr>
          <p:spPr bwMode="auto">
            <a:xfrm>
              <a:off x="482600" y="1944688"/>
              <a:ext cx="8178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0" name="Line 21"/>
            <p:cNvSpPr>
              <a:spLocks noChangeShapeType="1"/>
            </p:cNvSpPr>
            <p:nvPr/>
          </p:nvSpPr>
          <p:spPr bwMode="auto">
            <a:xfrm>
              <a:off x="488950" y="2192338"/>
              <a:ext cx="81724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1" name="Line 22"/>
            <p:cNvSpPr>
              <a:spLocks noChangeShapeType="1"/>
            </p:cNvSpPr>
            <p:nvPr/>
          </p:nvSpPr>
          <p:spPr bwMode="auto">
            <a:xfrm>
              <a:off x="2336800" y="2427288"/>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2" name="Line 23"/>
            <p:cNvSpPr>
              <a:spLocks noChangeShapeType="1"/>
            </p:cNvSpPr>
            <p:nvPr/>
          </p:nvSpPr>
          <p:spPr bwMode="auto">
            <a:xfrm>
              <a:off x="488950" y="2635250"/>
              <a:ext cx="81724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3" name="Line 24"/>
            <p:cNvSpPr>
              <a:spLocks noChangeShapeType="1"/>
            </p:cNvSpPr>
            <p:nvPr/>
          </p:nvSpPr>
          <p:spPr bwMode="auto">
            <a:xfrm>
              <a:off x="476250" y="2882900"/>
              <a:ext cx="81851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4" name="Line 25"/>
            <p:cNvSpPr>
              <a:spLocks noChangeShapeType="1"/>
            </p:cNvSpPr>
            <p:nvPr/>
          </p:nvSpPr>
          <p:spPr bwMode="auto">
            <a:xfrm>
              <a:off x="2336800" y="3105150"/>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5" name="Line 26"/>
            <p:cNvSpPr>
              <a:spLocks noChangeShapeType="1"/>
            </p:cNvSpPr>
            <p:nvPr/>
          </p:nvSpPr>
          <p:spPr bwMode="auto">
            <a:xfrm>
              <a:off x="482600" y="3327400"/>
              <a:ext cx="8178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6" name="Line 27"/>
            <p:cNvSpPr>
              <a:spLocks noChangeShapeType="1"/>
            </p:cNvSpPr>
            <p:nvPr/>
          </p:nvSpPr>
          <p:spPr bwMode="auto">
            <a:xfrm>
              <a:off x="469900" y="3562350"/>
              <a:ext cx="8191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7" name="Line 28"/>
            <p:cNvSpPr>
              <a:spLocks noChangeShapeType="1"/>
            </p:cNvSpPr>
            <p:nvPr/>
          </p:nvSpPr>
          <p:spPr bwMode="auto">
            <a:xfrm>
              <a:off x="476250" y="3798888"/>
              <a:ext cx="81851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8" name="Line 29"/>
            <p:cNvSpPr>
              <a:spLocks noChangeShapeType="1"/>
            </p:cNvSpPr>
            <p:nvPr/>
          </p:nvSpPr>
          <p:spPr bwMode="auto">
            <a:xfrm>
              <a:off x="2336800" y="4033838"/>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9" name="Line 30"/>
            <p:cNvSpPr>
              <a:spLocks noChangeShapeType="1"/>
            </p:cNvSpPr>
            <p:nvPr/>
          </p:nvSpPr>
          <p:spPr bwMode="auto">
            <a:xfrm>
              <a:off x="482600" y="4502150"/>
              <a:ext cx="8178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0" name="Line 31"/>
            <p:cNvSpPr>
              <a:spLocks noChangeShapeType="1"/>
            </p:cNvSpPr>
            <p:nvPr/>
          </p:nvSpPr>
          <p:spPr bwMode="auto">
            <a:xfrm>
              <a:off x="2336800" y="4724400"/>
              <a:ext cx="6324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1" name="Line 32"/>
            <p:cNvSpPr>
              <a:spLocks noChangeShapeType="1"/>
            </p:cNvSpPr>
            <p:nvPr/>
          </p:nvSpPr>
          <p:spPr bwMode="auto">
            <a:xfrm>
              <a:off x="488950" y="4959350"/>
              <a:ext cx="81724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2" name="Line 33"/>
            <p:cNvSpPr>
              <a:spLocks noChangeShapeType="1"/>
            </p:cNvSpPr>
            <p:nvPr/>
          </p:nvSpPr>
          <p:spPr bwMode="auto">
            <a:xfrm>
              <a:off x="482600" y="5194300"/>
              <a:ext cx="8178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3" name="Line 34"/>
            <p:cNvSpPr>
              <a:spLocks noChangeShapeType="1"/>
            </p:cNvSpPr>
            <p:nvPr/>
          </p:nvSpPr>
          <p:spPr bwMode="auto">
            <a:xfrm>
              <a:off x="469900" y="5441950"/>
              <a:ext cx="81915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4" name="Line 35"/>
            <p:cNvSpPr>
              <a:spLocks noChangeShapeType="1"/>
            </p:cNvSpPr>
            <p:nvPr/>
          </p:nvSpPr>
          <p:spPr bwMode="auto">
            <a:xfrm>
              <a:off x="476250" y="4256088"/>
              <a:ext cx="81851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5" name="Text Box 36"/>
            <p:cNvSpPr txBox="1">
              <a:spLocks noChangeArrowheads="1"/>
            </p:cNvSpPr>
            <p:nvPr/>
          </p:nvSpPr>
          <p:spPr bwMode="auto">
            <a:xfrm>
              <a:off x="4895460" y="5683250"/>
              <a:ext cx="3437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74738" algn="ctr"/>
                  <a:tab pos="2147888" algn="ctr"/>
                  <a:tab pos="3135313" algn="ctr"/>
                  <a:tab pos="4208463" algn="ctr"/>
                </a:tabLst>
                <a:defRPr>
                  <a:solidFill>
                    <a:schemeClr val="tx1"/>
                  </a:solidFill>
                  <a:latin typeface="Calibri" pitchFamily="34" charset="0"/>
                  <a:cs typeface="Arial" pitchFamily="34" charset="0"/>
                </a:defRPr>
              </a:lvl1pPr>
              <a:lvl2pPr marL="742950" indent="-285750">
                <a:tabLst>
                  <a:tab pos="1074738" algn="ctr"/>
                  <a:tab pos="2147888" algn="ctr"/>
                  <a:tab pos="3135313" algn="ctr"/>
                  <a:tab pos="4208463" algn="ctr"/>
                </a:tabLst>
                <a:defRPr>
                  <a:solidFill>
                    <a:schemeClr val="tx1"/>
                  </a:solidFill>
                  <a:latin typeface="Calibri" pitchFamily="34" charset="0"/>
                  <a:cs typeface="Arial" pitchFamily="34" charset="0"/>
                </a:defRPr>
              </a:lvl2pPr>
              <a:lvl3pPr marL="1143000" indent="-228600">
                <a:tabLst>
                  <a:tab pos="1074738" algn="ctr"/>
                  <a:tab pos="2147888" algn="ctr"/>
                  <a:tab pos="3135313" algn="ctr"/>
                  <a:tab pos="4208463" algn="ctr"/>
                </a:tabLst>
                <a:defRPr>
                  <a:solidFill>
                    <a:schemeClr val="tx1"/>
                  </a:solidFill>
                  <a:latin typeface="Calibri" pitchFamily="34" charset="0"/>
                  <a:cs typeface="Arial" pitchFamily="34" charset="0"/>
                </a:defRPr>
              </a:lvl3pPr>
              <a:lvl4pPr marL="1600200" indent="-228600">
                <a:tabLst>
                  <a:tab pos="1074738" algn="ctr"/>
                  <a:tab pos="2147888" algn="ctr"/>
                  <a:tab pos="3135313" algn="ctr"/>
                  <a:tab pos="4208463" algn="ctr"/>
                </a:tabLst>
                <a:defRPr>
                  <a:solidFill>
                    <a:schemeClr val="tx1"/>
                  </a:solidFill>
                  <a:latin typeface="Calibri" pitchFamily="34" charset="0"/>
                  <a:cs typeface="Arial" pitchFamily="34" charset="0"/>
                </a:defRPr>
              </a:lvl4pPr>
              <a:lvl5pPr marL="2057400" indent="-228600">
                <a:tabLst>
                  <a:tab pos="1074738" algn="ctr"/>
                  <a:tab pos="2147888" algn="ctr"/>
                  <a:tab pos="3135313" algn="ctr"/>
                  <a:tab pos="4208463"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74738" algn="ctr"/>
                  <a:tab pos="2147888" algn="ctr"/>
                  <a:tab pos="3135313" algn="ctr"/>
                  <a:tab pos="4208463"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74738" algn="ctr"/>
                  <a:tab pos="2147888" algn="ctr"/>
                  <a:tab pos="3135313" algn="ctr"/>
                  <a:tab pos="4208463"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74738" algn="ctr"/>
                  <a:tab pos="2147888" algn="ctr"/>
                  <a:tab pos="3135313" algn="ctr"/>
                  <a:tab pos="4208463"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74738" algn="ctr"/>
                  <a:tab pos="2147888" algn="ctr"/>
                  <a:tab pos="3135313" algn="ctr"/>
                  <a:tab pos="4208463" algn="ctr"/>
                </a:tabLst>
                <a:defRPr>
                  <a:solidFill>
                    <a:schemeClr val="tx1"/>
                  </a:solidFill>
                  <a:latin typeface="Calibri" pitchFamily="34" charset="0"/>
                  <a:cs typeface="Arial" pitchFamily="34" charset="0"/>
                </a:defRPr>
              </a:lvl9pPr>
            </a:lstStyle>
            <a:p>
              <a:pPr algn="ctr"/>
              <a:r>
                <a:rPr lang="en-AU" altLang="en-US" sz="2100" b="1">
                  <a:solidFill>
                    <a:srgbClr val="FFC000"/>
                  </a:solidFill>
                  <a:effectLst>
                    <a:outerShdw blurRad="38100" dist="38100" dir="2700000" algn="tl">
                      <a:srgbClr val="000000">
                        <a:alpha val="43137"/>
                      </a:srgbClr>
                    </a:outerShdw>
                  </a:effectLst>
                  <a:latin typeface="Arial" pitchFamily="34" charset="0"/>
                  <a:ea typeface="MS PGothic" pitchFamily="34" charset="-128"/>
                </a:rPr>
                <a:t>0	10	20	30	40</a:t>
              </a:r>
            </a:p>
            <a:p>
              <a:pPr algn="ctr"/>
              <a:r>
                <a:rPr lang="en-AU" altLang="en-US" sz="2100" b="1">
                  <a:solidFill>
                    <a:srgbClr val="FFC000"/>
                  </a:solidFill>
                  <a:effectLst>
                    <a:outerShdw blurRad="38100" dist="38100" dir="2700000" algn="tl">
                      <a:srgbClr val="000000">
                        <a:alpha val="43137"/>
                      </a:srgbClr>
                    </a:outerShdw>
                  </a:effectLst>
                  <a:latin typeface="Arial" pitchFamily="34" charset="0"/>
                  <a:ea typeface="MS PGothic" pitchFamily="34" charset="-128"/>
                </a:rPr>
                <a:t>Time, Minutes</a:t>
              </a:r>
            </a:p>
          </p:txBody>
        </p:sp>
        <p:sp>
          <p:nvSpPr>
            <p:cNvPr id="36904" name="Rectangle 39"/>
            <p:cNvSpPr>
              <a:spLocks noChangeArrowheads="1"/>
            </p:cNvSpPr>
            <p:nvPr/>
          </p:nvSpPr>
          <p:spPr bwMode="auto">
            <a:xfrm>
              <a:off x="4886326" y="1511300"/>
              <a:ext cx="79057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5" name="Rectangle 40"/>
            <p:cNvSpPr>
              <a:spLocks noChangeArrowheads="1"/>
            </p:cNvSpPr>
            <p:nvPr/>
          </p:nvSpPr>
          <p:spPr bwMode="auto">
            <a:xfrm>
              <a:off x="5287964" y="1755775"/>
              <a:ext cx="64770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6" name="Rectangle 41"/>
            <p:cNvSpPr>
              <a:spLocks noChangeArrowheads="1"/>
            </p:cNvSpPr>
            <p:nvPr/>
          </p:nvSpPr>
          <p:spPr bwMode="auto">
            <a:xfrm>
              <a:off x="4905376" y="2001838"/>
              <a:ext cx="54292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7" name="Rectangle 42"/>
            <p:cNvSpPr>
              <a:spLocks noChangeArrowheads="1"/>
            </p:cNvSpPr>
            <p:nvPr/>
          </p:nvSpPr>
          <p:spPr bwMode="auto">
            <a:xfrm>
              <a:off x="4919664" y="2235200"/>
              <a:ext cx="258127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8" name="Rectangle 43"/>
            <p:cNvSpPr>
              <a:spLocks noChangeArrowheads="1"/>
            </p:cNvSpPr>
            <p:nvPr/>
          </p:nvSpPr>
          <p:spPr bwMode="auto">
            <a:xfrm>
              <a:off x="7500939" y="2468563"/>
              <a:ext cx="89535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09" name="Rectangle 44"/>
            <p:cNvSpPr>
              <a:spLocks noChangeArrowheads="1"/>
            </p:cNvSpPr>
            <p:nvPr/>
          </p:nvSpPr>
          <p:spPr bwMode="auto">
            <a:xfrm>
              <a:off x="4591050" y="2701925"/>
              <a:ext cx="1271588"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0" name="Rectangle 45"/>
            <p:cNvSpPr>
              <a:spLocks noChangeArrowheads="1"/>
            </p:cNvSpPr>
            <p:nvPr/>
          </p:nvSpPr>
          <p:spPr bwMode="auto">
            <a:xfrm>
              <a:off x="4600575" y="2921000"/>
              <a:ext cx="3100388"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1" name="Rectangle 46"/>
            <p:cNvSpPr>
              <a:spLocks noChangeArrowheads="1"/>
            </p:cNvSpPr>
            <p:nvPr/>
          </p:nvSpPr>
          <p:spPr bwMode="auto">
            <a:xfrm>
              <a:off x="6157914" y="3141663"/>
              <a:ext cx="196215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2" name="Rectangle 47"/>
            <p:cNvSpPr>
              <a:spLocks noChangeArrowheads="1"/>
            </p:cNvSpPr>
            <p:nvPr/>
          </p:nvSpPr>
          <p:spPr bwMode="auto">
            <a:xfrm>
              <a:off x="4710114" y="3375025"/>
              <a:ext cx="350520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3" name="Rectangle 48"/>
            <p:cNvSpPr>
              <a:spLocks noChangeArrowheads="1"/>
            </p:cNvSpPr>
            <p:nvPr/>
          </p:nvSpPr>
          <p:spPr bwMode="auto">
            <a:xfrm>
              <a:off x="4886326" y="3608388"/>
              <a:ext cx="795338"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4" name="Rectangle 49"/>
            <p:cNvSpPr>
              <a:spLocks noChangeArrowheads="1"/>
            </p:cNvSpPr>
            <p:nvPr/>
          </p:nvSpPr>
          <p:spPr bwMode="auto">
            <a:xfrm>
              <a:off x="5148264" y="3841750"/>
              <a:ext cx="2109787"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5" name="Rectangle 50"/>
            <p:cNvSpPr>
              <a:spLocks noChangeArrowheads="1"/>
            </p:cNvSpPr>
            <p:nvPr/>
          </p:nvSpPr>
          <p:spPr bwMode="auto">
            <a:xfrm>
              <a:off x="5329239" y="4075113"/>
              <a:ext cx="2533650"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6" name="Rectangle 51"/>
            <p:cNvSpPr>
              <a:spLocks noChangeArrowheads="1"/>
            </p:cNvSpPr>
            <p:nvPr/>
          </p:nvSpPr>
          <p:spPr bwMode="auto">
            <a:xfrm>
              <a:off x="6600826" y="4306888"/>
              <a:ext cx="162877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7" name="Rectangle 52"/>
            <p:cNvSpPr>
              <a:spLocks noChangeArrowheads="1"/>
            </p:cNvSpPr>
            <p:nvPr/>
          </p:nvSpPr>
          <p:spPr bwMode="auto">
            <a:xfrm>
              <a:off x="7191376" y="4540250"/>
              <a:ext cx="752475"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8" name="Rectangle 53"/>
            <p:cNvSpPr>
              <a:spLocks noChangeArrowheads="1"/>
            </p:cNvSpPr>
            <p:nvPr/>
          </p:nvSpPr>
          <p:spPr bwMode="auto">
            <a:xfrm>
              <a:off x="7905751" y="4773613"/>
              <a:ext cx="452438"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19" name="Rectangle 54"/>
            <p:cNvSpPr>
              <a:spLocks noChangeArrowheads="1"/>
            </p:cNvSpPr>
            <p:nvPr/>
          </p:nvSpPr>
          <p:spPr bwMode="auto">
            <a:xfrm>
              <a:off x="6638926" y="5006975"/>
              <a:ext cx="1033463"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20" name="Rectangle 55"/>
            <p:cNvSpPr>
              <a:spLocks noChangeArrowheads="1"/>
            </p:cNvSpPr>
            <p:nvPr/>
          </p:nvSpPr>
          <p:spPr bwMode="auto">
            <a:xfrm>
              <a:off x="7105651" y="5240338"/>
              <a:ext cx="1090613"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36921" name="Rectangle 56"/>
            <p:cNvSpPr>
              <a:spLocks noChangeArrowheads="1"/>
            </p:cNvSpPr>
            <p:nvPr/>
          </p:nvSpPr>
          <p:spPr bwMode="auto">
            <a:xfrm>
              <a:off x="7639051" y="5499100"/>
              <a:ext cx="747713" cy="139700"/>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9924" name="Line 15"/>
            <p:cNvSpPr>
              <a:spLocks noChangeShapeType="1"/>
            </p:cNvSpPr>
            <p:nvPr/>
          </p:nvSpPr>
          <p:spPr bwMode="auto">
            <a:xfrm>
              <a:off x="6594475"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5" name="Line 16"/>
            <p:cNvSpPr>
              <a:spLocks noChangeShapeType="1"/>
            </p:cNvSpPr>
            <p:nvPr/>
          </p:nvSpPr>
          <p:spPr bwMode="auto">
            <a:xfrm>
              <a:off x="5551488"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6" name="Line 17"/>
            <p:cNvSpPr>
              <a:spLocks noChangeShapeType="1"/>
            </p:cNvSpPr>
            <p:nvPr/>
          </p:nvSpPr>
          <p:spPr bwMode="auto">
            <a:xfrm>
              <a:off x="7637463" y="1435100"/>
              <a:ext cx="0" cy="4279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1840922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1000"/>
                                        <p:tgtEl>
                                          <p:spTgt spid="2"/>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1977"/>
                                        </p:tgtEl>
                                        <p:attrNameLst>
                                          <p:attrName>style.visibility</p:attrName>
                                        </p:attrNameLst>
                                      </p:cBhvr>
                                      <p:to>
                                        <p:strVal val="visible"/>
                                      </p:to>
                                    </p:set>
                                    <p:animEffect transition="in" filter="wipe(left)">
                                      <p:cBhvr>
                                        <p:cTn id="11" dur="1000"/>
                                        <p:tgtEl>
                                          <p:spTgt spid="81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914400" y="584200"/>
            <a:ext cx="10363200" cy="8890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Project Controlling</a:t>
            </a:r>
          </a:p>
        </p:txBody>
      </p:sp>
      <p:sp>
        <p:nvSpPr>
          <p:cNvPr id="81924" name="Rectangle 5"/>
          <p:cNvSpPr>
            <a:spLocks noGrp="1" noChangeArrowheads="1"/>
          </p:cNvSpPr>
          <p:nvPr>
            <p:ph type="body" sz="half" idx="1"/>
          </p:nvPr>
        </p:nvSpPr>
        <p:spPr>
          <a:xfrm>
            <a:off x="1155702" y="1719265"/>
            <a:ext cx="5719233" cy="3868737"/>
          </a:xfrm>
        </p:spPr>
        <p:txBody>
          <a:bodyPr lIns="120630" tIns="59257" rIns="120630" bIns="59257">
            <a:normAutofit/>
          </a:bodyPr>
          <a:lstStyle/>
          <a:p>
            <a:pPr marL="461422" indent="-400041">
              <a:buSzPct val="60000"/>
              <a:buFont typeface="Wingdings" panose="05000000000000000000" pitchFamily="2" charset="2"/>
              <a:buChar char="v"/>
            </a:pPr>
            <a:r>
              <a:rPr lang="en-US" altLang="en-US" smtClean="0">
                <a:latin typeface="Century Gothic" panose="020B0502020202020204" pitchFamily="34" charset="0"/>
                <a:ea typeface="MS PGothic" pitchFamily="34" charset="-128"/>
                <a:cs typeface="Arial" pitchFamily="34" charset="0"/>
              </a:rPr>
              <a:t>Close monitoring of resources, costs, quality, budgets</a:t>
            </a:r>
          </a:p>
          <a:p>
            <a:pPr marL="461422" indent="-400041">
              <a:buSzPct val="60000"/>
              <a:buFont typeface="Wingdings" panose="05000000000000000000" pitchFamily="2" charset="2"/>
              <a:buChar char="v"/>
            </a:pPr>
            <a:r>
              <a:rPr lang="en-US" altLang="en-US" smtClean="0">
                <a:latin typeface="Century Gothic" panose="020B0502020202020204" pitchFamily="34" charset="0"/>
                <a:ea typeface="MS PGothic" pitchFamily="34" charset="-128"/>
                <a:cs typeface="Arial" pitchFamily="34" charset="0"/>
              </a:rPr>
              <a:t>Feedback enables revising the project plan and shift resources</a:t>
            </a:r>
          </a:p>
          <a:p>
            <a:pPr marL="461422" indent="-400041">
              <a:buSzPct val="60000"/>
              <a:buFont typeface="Wingdings" panose="05000000000000000000" pitchFamily="2" charset="2"/>
              <a:buChar char="v"/>
            </a:pPr>
            <a:r>
              <a:rPr lang="en-US" altLang="en-US" smtClean="0">
                <a:latin typeface="Century Gothic" panose="020B0502020202020204" pitchFamily="34" charset="0"/>
                <a:ea typeface="MS PGothic" pitchFamily="34" charset="-128"/>
                <a:cs typeface="Arial" pitchFamily="34" charset="0"/>
              </a:rPr>
              <a:t>Computerized tools produce extensive reports</a:t>
            </a:r>
          </a:p>
        </p:txBody>
      </p:sp>
      <p:pic>
        <p:nvPicPr>
          <p:cNvPr id="72707" name="Picture 3" descr="Arnold Palmer construction"/>
          <p:cNvPicPr>
            <a:picLocks noChangeAspect="1" noChangeArrowheads="1"/>
          </p:cNvPicPr>
          <p:nvPr/>
        </p:nvPicPr>
        <p:blipFill>
          <a:blip r:embed="rId3">
            <a:extLst>
              <a:ext uri="{28A0092B-C50C-407E-A947-70E740481C1C}">
                <a14:useLocalDpi xmlns:a14="http://schemas.microsoft.com/office/drawing/2010/main" val="0"/>
              </a:ext>
            </a:extLst>
          </a:blip>
          <a:srcRect r="52513"/>
          <a:stretch>
            <a:fillRect/>
          </a:stretch>
        </p:blipFill>
        <p:spPr bwMode="auto">
          <a:xfrm>
            <a:off x="7478186" y="1663700"/>
            <a:ext cx="4169833"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4" descr="Arnold Palmer construction"/>
          <p:cNvPicPr>
            <a:picLocks noChangeAspect="1" noChangeArrowheads="1"/>
          </p:cNvPicPr>
          <p:nvPr/>
        </p:nvPicPr>
        <p:blipFill>
          <a:blip r:embed="rId3">
            <a:extLst>
              <a:ext uri="{28A0092B-C50C-407E-A947-70E740481C1C}">
                <a14:useLocalDpi xmlns:a14="http://schemas.microsoft.com/office/drawing/2010/main" val="0"/>
              </a:ext>
            </a:extLst>
          </a:blip>
          <a:srcRect l="52145"/>
          <a:stretch>
            <a:fillRect/>
          </a:stretch>
        </p:blipFill>
        <p:spPr bwMode="auto">
          <a:xfrm>
            <a:off x="7448553" y="3911600"/>
            <a:ext cx="4203700"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311032"/>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withEffect">
                                  <p:stCondLst>
                                    <p:cond delay="1000"/>
                                  </p:stCondLst>
                                  <p:childTnLst>
                                    <p:set>
                                      <p:cBhvr>
                                        <p:cTn id="6" dur="1" fill="hold">
                                          <p:stCondLst>
                                            <p:cond delay="0"/>
                                          </p:stCondLst>
                                        </p:cTn>
                                        <p:tgtEl>
                                          <p:spTgt spid="72707"/>
                                        </p:tgtEl>
                                        <p:attrNameLst>
                                          <p:attrName>style.visibility</p:attrName>
                                        </p:attrNameLst>
                                      </p:cBhvr>
                                      <p:to>
                                        <p:strVal val="visible"/>
                                      </p:to>
                                    </p:set>
                                    <p:anim calcmode="lin" valueType="num">
                                      <p:cBhvr>
                                        <p:cTn id="7" dur="1000" fill="hold"/>
                                        <p:tgtEl>
                                          <p:spTgt spid="72707"/>
                                        </p:tgtEl>
                                        <p:attrNameLst>
                                          <p:attrName>ppt_w</p:attrName>
                                        </p:attrNameLst>
                                      </p:cBhvr>
                                      <p:tavLst>
                                        <p:tav tm="0">
                                          <p:val>
                                            <p:strVal val="2/3*#ppt_w"/>
                                          </p:val>
                                        </p:tav>
                                        <p:tav tm="100000">
                                          <p:val>
                                            <p:strVal val="#ppt_w"/>
                                          </p:val>
                                        </p:tav>
                                      </p:tavLst>
                                    </p:anim>
                                    <p:anim calcmode="lin" valueType="num">
                                      <p:cBhvr>
                                        <p:cTn id="8" dur="1000" fill="hold"/>
                                        <p:tgtEl>
                                          <p:spTgt spid="72707"/>
                                        </p:tgtEl>
                                        <p:attrNameLst>
                                          <p:attrName>ppt_h</p:attrName>
                                        </p:attrNameLst>
                                      </p:cBhvr>
                                      <p:tavLst>
                                        <p:tav tm="0">
                                          <p:val>
                                            <p:strVal val="2/3*#ppt_h"/>
                                          </p:val>
                                        </p:tav>
                                        <p:tav tm="100000">
                                          <p:val>
                                            <p:strVal val="#ppt_h"/>
                                          </p:val>
                                        </p:tav>
                                      </p:tavLst>
                                    </p:anim>
                                  </p:childTnLst>
                                </p:cTn>
                              </p:par>
                              <p:par>
                                <p:cTn id="9" presetID="23" presetClass="entr" presetSubtype="272" fill="hold" nodeType="withEffect">
                                  <p:stCondLst>
                                    <p:cond delay="1000"/>
                                  </p:stCondLst>
                                  <p:childTnLst>
                                    <p:set>
                                      <p:cBhvr>
                                        <p:cTn id="10" dur="1" fill="hold">
                                          <p:stCondLst>
                                            <p:cond delay="0"/>
                                          </p:stCondLst>
                                        </p:cTn>
                                        <p:tgtEl>
                                          <p:spTgt spid="72708"/>
                                        </p:tgtEl>
                                        <p:attrNameLst>
                                          <p:attrName>style.visibility</p:attrName>
                                        </p:attrNameLst>
                                      </p:cBhvr>
                                      <p:to>
                                        <p:strVal val="visible"/>
                                      </p:to>
                                    </p:set>
                                    <p:anim calcmode="lin" valueType="num">
                                      <p:cBhvr>
                                        <p:cTn id="11" dur="1000" fill="hold"/>
                                        <p:tgtEl>
                                          <p:spTgt spid="72708"/>
                                        </p:tgtEl>
                                        <p:attrNameLst>
                                          <p:attrName>ppt_w</p:attrName>
                                        </p:attrNameLst>
                                      </p:cBhvr>
                                      <p:tavLst>
                                        <p:tav tm="0">
                                          <p:val>
                                            <p:strVal val="2/3*#ppt_w"/>
                                          </p:val>
                                        </p:tav>
                                        <p:tav tm="100000">
                                          <p:val>
                                            <p:strVal val="#ppt_w"/>
                                          </p:val>
                                        </p:tav>
                                      </p:tavLst>
                                    </p:anim>
                                    <p:anim calcmode="lin" valueType="num">
                                      <p:cBhvr>
                                        <p:cTn id="12" dur="1000" fill="hold"/>
                                        <p:tgtEl>
                                          <p:spTgt spid="72708"/>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type="title"/>
          </p:nvPr>
        </p:nvSpPr>
        <p:spPr>
          <a:xfrm>
            <a:off x="914400" y="434975"/>
            <a:ext cx="10363200" cy="952500"/>
          </a:xfrm>
        </p:spPr>
        <p:txBody>
          <a:bodyPr/>
          <a:lstStyle/>
          <a:p>
            <a:r>
              <a:rPr lang="en-US" altLang="en-US" sz="5300">
                <a:effectLst>
                  <a:outerShdw blurRad="38100" dist="38100" dir="2700000" algn="tl">
                    <a:srgbClr val="000000">
                      <a:alpha val="43137"/>
                    </a:srgbClr>
                  </a:outerShdw>
                </a:effectLst>
                <a:latin typeface="Arial" pitchFamily="34" charset="0"/>
                <a:ea typeface="MS PGothic" pitchFamily="34" charset="-128"/>
                <a:cs typeface="Arial" pitchFamily="34" charset="0"/>
              </a:rPr>
              <a:t>Project Management Software</a:t>
            </a:r>
          </a:p>
        </p:txBody>
      </p:sp>
      <p:sp>
        <p:nvSpPr>
          <p:cNvPr id="83971" name="Rectangle 4"/>
          <p:cNvSpPr>
            <a:spLocks noGrp="1" noChangeArrowheads="1"/>
          </p:cNvSpPr>
          <p:nvPr>
            <p:ph idx="1"/>
          </p:nvPr>
        </p:nvSpPr>
        <p:spPr>
          <a:xfrm>
            <a:off x="1405467" y="1727200"/>
            <a:ext cx="9228667" cy="4368800"/>
          </a:xfrm>
        </p:spPr>
        <p:txBody>
          <a:bodyPr/>
          <a:lstStyle/>
          <a:p>
            <a:pPr>
              <a:buClrTx/>
              <a:buSzPct val="60000"/>
              <a:buFont typeface="Courier New" panose="02070309020205020404" pitchFamily="49" charset="0"/>
              <a:buChar char="o"/>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There are several popular packages for managing projects</a:t>
            </a:r>
          </a:p>
          <a:p>
            <a:pPr marL="1439297" lvl="1" indent="-607469">
              <a:buClrTx/>
              <a:buSzPct val="60000"/>
              <a:buFont typeface="Courier New" panose="02070309020205020404" pitchFamily="49" charset="0"/>
              <a:buChar char="o"/>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Primavera </a:t>
            </a:r>
            <a:r>
              <a:rPr lang="en-US" altLang="en-US" b="1">
                <a:effectLst>
                  <a:outerShdw blurRad="38100" dist="38100" dir="2700000" algn="tl">
                    <a:srgbClr val="000000">
                      <a:alpha val="43137"/>
                    </a:srgbClr>
                  </a:outerShdw>
                </a:effectLst>
                <a:ea typeface="MS PGothic" pitchFamily="34" charset="-128"/>
                <a:cs typeface="Arial" pitchFamily="34" charset="0"/>
              </a:rPr>
              <a:t> </a:t>
            </a:r>
            <a:r>
              <a:rPr lang="en-US" altLang="en-US" sz="1900">
                <a:effectLst>
                  <a:outerShdw blurRad="38100" dist="38100" dir="2700000" algn="tl">
                    <a:srgbClr val="000000">
                      <a:alpha val="43137"/>
                    </a:srgbClr>
                  </a:outerShdw>
                </a:effectLst>
                <a:ea typeface="MS PGothic" pitchFamily="34" charset="-128"/>
                <a:cs typeface="Arial" pitchFamily="34" charset="0"/>
              </a:rPr>
              <a:t>https://www.oracle.com/applications/primavera/</a:t>
            </a:r>
          </a:p>
          <a:p>
            <a:pPr marL="1439297" lvl="1" indent="-607469">
              <a:buClrTx/>
              <a:buSzPct val="60000"/>
              <a:buFont typeface="Courier New" panose="02070309020205020404" pitchFamily="49" charset="0"/>
              <a:buChar char="o"/>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MacProject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http://www.mac512.com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1439297" lvl="1" indent="-607469">
              <a:buClrTx/>
              <a:buSzPct val="60000"/>
              <a:buFont typeface="Courier New" panose="02070309020205020404" pitchFamily="49" charset="0"/>
              <a:buChar char="o"/>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MindView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http://www.matchware.com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1439297" lvl="1" indent="-607469">
              <a:buClrTx/>
              <a:buSzPct val="60000"/>
              <a:buFont typeface="Courier New" panose="02070309020205020404" pitchFamily="49" charset="0"/>
              <a:buChar char="o"/>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HP Project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http://www8.hp.com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1439297" lvl="1" indent="-607469">
              <a:buClrTx/>
              <a:buSzPct val="60000"/>
              <a:buFont typeface="Courier New" panose="02070309020205020404" pitchFamily="49" charset="0"/>
              <a:buChar char="o"/>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Fast Track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http://www.aecsoftware.com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a:p>
            <a:pPr marL="1439297" lvl="1" indent="-607469">
              <a:buClrTx/>
              <a:buSzPct val="60000"/>
              <a:buFont typeface="Courier New" panose="02070309020205020404" pitchFamily="49" charset="0"/>
              <a:buChar char="o"/>
            </a:pPr>
            <a:r>
              <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Microsoft Project </a:t>
            </a:r>
            <a:r>
              <a:rPr lang="en-US" altLang="en-US" sz="190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http://www.microsoft.com</a:t>
            </a:r>
            <a:endParaRPr lang="en-US" altLang="en-US" b="1"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endParaRPr>
          </a:p>
        </p:txBody>
      </p:sp>
    </p:spTree>
    <p:extLst>
      <p:ext uri="{BB962C8B-B14F-4D97-AF65-F5344CB8AC3E}">
        <p14:creationId xmlns:p14="http://schemas.microsoft.com/office/powerpoint/2010/main" val="3973879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914400" y="508000"/>
            <a:ext cx="10363200" cy="8636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Project Control Reports</a:t>
            </a:r>
          </a:p>
        </p:txBody>
      </p:sp>
      <p:sp>
        <p:nvSpPr>
          <p:cNvPr id="84994" name="Rectangle 3"/>
          <p:cNvSpPr>
            <a:spLocks noGrp="1" noChangeArrowheads="1"/>
          </p:cNvSpPr>
          <p:nvPr>
            <p:ph idx="1"/>
          </p:nvPr>
        </p:nvSpPr>
        <p:spPr>
          <a:xfrm>
            <a:off x="982133" y="1585914"/>
            <a:ext cx="10363200" cy="4610100"/>
          </a:xfrm>
        </p:spPr>
        <p:txBody>
          <a:bodyPr>
            <a:noAutofit/>
          </a:bodyPr>
          <a:lstStyle/>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Detailed cost breakdowns for each task</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Total program labor curves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Cost distribution tables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Functional cost and hour summaries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Raw materials and expenditure forecasts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Variance reports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Time analysis reports</a:t>
            </a:r>
          </a:p>
          <a:p>
            <a:pPr marL="527037" indent="-465655" defTabSz="1115456">
              <a:buSzPct val="60000"/>
              <a:buFont typeface="Wingdings" panose="05000000000000000000" pitchFamily="2" charset="2"/>
              <a:buChar char="v"/>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Work status reports</a:t>
            </a:r>
          </a:p>
        </p:txBody>
      </p:sp>
    </p:spTree>
    <p:extLst>
      <p:ext uri="{BB962C8B-B14F-4D97-AF65-F5344CB8AC3E}">
        <p14:creationId xmlns:p14="http://schemas.microsoft.com/office/powerpoint/2010/main" val="40083524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a:xfrm>
            <a:off x="914400" y="434975"/>
            <a:ext cx="10363200" cy="825500"/>
          </a:xfrm>
        </p:spPr>
        <p:txBody>
          <a:bodyPr>
            <a:normAutofit/>
          </a:bodyPr>
          <a:lstStyle/>
          <a:p>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PERT and CPM</a:t>
            </a:r>
          </a:p>
        </p:txBody>
      </p:sp>
      <p:sp>
        <p:nvSpPr>
          <p:cNvPr id="87041" name="Rectangle 2"/>
          <p:cNvSpPr>
            <a:spLocks noGrp="1" noChangeArrowheads="1"/>
          </p:cNvSpPr>
          <p:nvPr>
            <p:ph idx="1"/>
          </p:nvPr>
        </p:nvSpPr>
        <p:spPr>
          <a:xfrm>
            <a:off x="1185333" y="1595439"/>
            <a:ext cx="9838267" cy="4316412"/>
          </a:xfrm>
        </p:spPr>
        <p:txBody>
          <a:bodyPr lIns="120630" tIns="59257" rIns="120630" bIns="59257">
            <a:normAutofit lnSpcReduction="10000"/>
          </a:bodyPr>
          <a:lstStyle/>
          <a:p>
            <a:pPr>
              <a:buClr>
                <a:schemeClr val="tx1"/>
              </a:buClr>
              <a:buSzPct val="88000"/>
              <a:buFont typeface="Courier New" panose="02070309020205020404" pitchFamily="49" charset="0"/>
              <a:buChar char="o"/>
            </a:pPr>
            <a:r>
              <a:rPr lang="en-US" altLang="en-US" sz="3200">
                <a:latin typeface="Century Gothic" panose="020B0502020202020204" pitchFamily="34" charset="0"/>
                <a:ea typeface="MS PGothic" pitchFamily="34" charset="-128"/>
                <a:cs typeface="Arial" pitchFamily="34" charset="0"/>
              </a:rPr>
              <a:t>Network techniques</a:t>
            </a:r>
          </a:p>
          <a:p>
            <a:pPr>
              <a:buClr>
                <a:schemeClr val="tx1"/>
              </a:buClr>
              <a:buSzPct val="88000"/>
              <a:buFont typeface="Courier New" panose="02070309020205020404" pitchFamily="49" charset="0"/>
              <a:buChar char="o"/>
            </a:pPr>
            <a:r>
              <a:rPr lang="en-US" altLang="en-US" sz="3200">
                <a:latin typeface="Century Gothic" panose="020B0502020202020204" pitchFamily="34" charset="0"/>
                <a:ea typeface="MS PGothic" pitchFamily="34" charset="-128"/>
                <a:cs typeface="Arial" pitchFamily="34" charset="0"/>
              </a:rPr>
              <a:t>Developed in 1950s</a:t>
            </a:r>
          </a:p>
          <a:p>
            <a:pPr marL="1320767" lvl="1" indent="-488938">
              <a:buSzPct val="88000"/>
              <a:buFont typeface="Courier New" panose="02070309020205020404" pitchFamily="49" charset="0"/>
              <a:buChar char="o"/>
            </a:pPr>
            <a:r>
              <a:rPr lang="en-US" altLang="en-US" sz="2700">
                <a:latin typeface="Century Gothic" panose="020B0502020202020204" pitchFamily="34" charset="0"/>
                <a:ea typeface="MS PGothic" pitchFamily="34" charset="-128"/>
                <a:cs typeface="Arial" pitchFamily="34" charset="0"/>
              </a:rPr>
              <a:t>CPM by DuPont for chemical plants (1957)</a:t>
            </a:r>
          </a:p>
          <a:p>
            <a:pPr marL="1320767" lvl="1" indent="-488938">
              <a:buSzPct val="88000"/>
              <a:buFont typeface="Courier New" panose="02070309020205020404" pitchFamily="49" charset="0"/>
              <a:buChar char="o"/>
            </a:pPr>
            <a:r>
              <a:rPr lang="en-US" altLang="en-US" sz="2700">
                <a:latin typeface="Century Gothic" panose="020B0502020202020204" pitchFamily="34" charset="0"/>
                <a:ea typeface="MS PGothic" pitchFamily="34" charset="-128"/>
                <a:cs typeface="Arial" pitchFamily="34" charset="0"/>
              </a:rPr>
              <a:t>PERT by Booz, Allen &amp; Hamilton with the U.S. Navy, for Polaris missile (1958)</a:t>
            </a:r>
          </a:p>
          <a:p>
            <a:pPr>
              <a:buClr>
                <a:schemeClr val="tx1"/>
              </a:buClr>
              <a:buSzPct val="88000"/>
              <a:buFont typeface="Courier New" panose="02070309020205020404" pitchFamily="49" charset="0"/>
              <a:buChar char="o"/>
            </a:pPr>
            <a:r>
              <a:rPr lang="en-US" altLang="en-US" sz="3200">
                <a:latin typeface="Century Gothic" panose="020B0502020202020204" pitchFamily="34" charset="0"/>
                <a:ea typeface="MS PGothic" pitchFamily="34" charset="-128"/>
                <a:cs typeface="Arial" pitchFamily="34" charset="0"/>
              </a:rPr>
              <a:t>Consider precedence relationships and interdependencies</a:t>
            </a:r>
          </a:p>
          <a:p>
            <a:pPr>
              <a:buClr>
                <a:schemeClr val="tx1"/>
              </a:buClr>
              <a:buSzPct val="88000"/>
              <a:buFont typeface="Courier New" panose="02070309020205020404" pitchFamily="49" charset="0"/>
              <a:buChar char="o"/>
            </a:pPr>
            <a:r>
              <a:rPr lang="en-US" altLang="en-US" sz="3200">
                <a:latin typeface="Century Gothic" panose="020B0502020202020204" pitchFamily="34" charset="0"/>
                <a:ea typeface="MS PGothic" pitchFamily="34" charset="-128"/>
                <a:cs typeface="Arial" pitchFamily="34" charset="0"/>
              </a:rPr>
              <a:t>Each uses a different estimate of activity times</a:t>
            </a:r>
          </a:p>
        </p:txBody>
      </p:sp>
    </p:spTree>
    <p:extLst>
      <p:ext uri="{BB962C8B-B14F-4D97-AF65-F5344CB8AC3E}">
        <p14:creationId xmlns:p14="http://schemas.microsoft.com/office/powerpoint/2010/main" val="3276675925"/>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457200" y="498475"/>
            <a:ext cx="11260667" cy="927100"/>
          </a:xfrm>
        </p:spPr>
        <p:txBody>
          <a:bodyPr lIns="120630" tIns="59257" rIns="120630" bIns="59257"/>
          <a:lstStyle/>
          <a:p>
            <a:pPr>
              <a:lnSpc>
                <a:spcPct val="80000"/>
              </a:lnSpc>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Six Steps PERT &amp; CPM</a:t>
            </a:r>
          </a:p>
        </p:txBody>
      </p:sp>
      <p:sp>
        <p:nvSpPr>
          <p:cNvPr id="89090" name="Rectangle 3"/>
          <p:cNvSpPr>
            <a:spLocks noGrp="1" noChangeArrowheads="1"/>
          </p:cNvSpPr>
          <p:nvPr>
            <p:ph idx="1"/>
          </p:nvPr>
        </p:nvSpPr>
        <p:spPr>
          <a:xfrm>
            <a:off x="859367" y="1755776"/>
            <a:ext cx="10458451" cy="4341813"/>
          </a:xfrm>
        </p:spPr>
        <p:txBody>
          <a:bodyPr lIns="120630" tIns="59257" rIns="120630" bIns="59257"/>
          <a:lstStyle/>
          <a:p>
            <a:pPr marL="812780" indent="-812780">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Define the project and prepare the work breakdown structure</a:t>
            </a:r>
          </a:p>
          <a:p>
            <a:pPr marL="812780" indent="-812780">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Develop relationships among the activities - decide which activities must precede and which must follow others</a:t>
            </a:r>
          </a:p>
          <a:p>
            <a:pPr marL="812780" indent="-812780">
              <a:buFontTx/>
              <a:buAutoNum type="arabicPeriod"/>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Draw the network connecting all of the activities</a:t>
            </a:r>
          </a:p>
        </p:txBody>
      </p:sp>
    </p:spTree>
    <p:extLst>
      <p:ext uri="{BB962C8B-B14F-4D97-AF65-F5344CB8AC3E}">
        <p14:creationId xmlns:p14="http://schemas.microsoft.com/office/powerpoint/2010/main" val="35874683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fade">
                                      <p:cBhvr>
                                        <p:cTn id="7" dur="1000"/>
                                        <p:tgtEl>
                                          <p:spTgt spid="89090"/>
                                        </p:tgtEl>
                                      </p:cBhvr>
                                    </p:animEffect>
                                    <p:anim calcmode="lin" valueType="num">
                                      <p:cBhvr>
                                        <p:cTn id="8" dur="1000" fill="hold"/>
                                        <p:tgtEl>
                                          <p:spTgt spid="89090"/>
                                        </p:tgtEl>
                                        <p:attrNameLst>
                                          <p:attrName>ppt_x</p:attrName>
                                        </p:attrNameLst>
                                      </p:cBhvr>
                                      <p:tavLst>
                                        <p:tav tm="0">
                                          <p:val>
                                            <p:strVal val="#ppt_x"/>
                                          </p:val>
                                        </p:tav>
                                        <p:tav tm="100000">
                                          <p:val>
                                            <p:strVal val="#ppt_x"/>
                                          </p:val>
                                        </p:tav>
                                      </p:tavLst>
                                    </p:anim>
                                    <p:anim calcmode="lin" valueType="num">
                                      <p:cBhvr>
                                        <p:cTn id="9" dur="1000" fill="hold"/>
                                        <p:tgtEl>
                                          <p:spTgt spid="8909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89090"/>
                                        </p:tgtEl>
                                        <p:attrNameLst>
                                          <p:attrName>ppt_x</p:attrName>
                                        </p:attrNameLst>
                                      </p:cBhvr>
                                      <p:tavLst>
                                        <p:tav tm="0">
                                          <p:val>
                                            <p:strVal val="ppt_x"/>
                                          </p:val>
                                        </p:tav>
                                        <p:tav tm="100000">
                                          <p:val>
                                            <p:strVal val="ppt_x"/>
                                          </p:val>
                                        </p:tav>
                                      </p:tavLst>
                                    </p:anim>
                                    <p:anim calcmode="lin" valueType="num">
                                      <p:cBhvr additive="base">
                                        <p:cTn id="14" dur="2000"/>
                                        <p:tgtEl>
                                          <p:spTgt spid="89090"/>
                                        </p:tgtEl>
                                        <p:attrNameLst>
                                          <p:attrName>ppt_y</p:attrName>
                                        </p:attrNameLst>
                                      </p:cBhvr>
                                      <p:tavLst>
                                        <p:tav tm="0">
                                          <p:val>
                                            <p:strVal val="ppt_y"/>
                                          </p:val>
                                        </p:tav>
                                        <p:tav tm="100000">
                                          <p:val>
                                            <p:strVal val="0-ppt_h/2"/>
                                          </p:val>
                                        </p:tav>
                                      </p:tavLst>
                                    </p:anim>
                                    <p:set>
                                      <p:cBhvr>
                                        <p:cTn id="15" dur="1" fill="hold">
                                          <p:stCondLst>
                                            <p:cond delay="1999"/>
                                          </p:stCondLst>
                                        </p:cTn>
                                        <p:tgtEl>
                                          <p:spTgt spid="890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P spid="89090" grpId="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AutoShape 2"/>
          <p:cNvSpPr>
            <a:spLocks noChangeArrowheads="1"/>
          </p:cNvSpPr>
          <p:nvPr/>
        </p:nvSpPr>
        <p:spPr bwMode="auto">
          <a:xfrm>
            <a:off x="679107" y="2323071"/>
            <a:ext cx="10376072" cy="922637"/>
          </a:xfrm>
          <a:prstGeom prst="roundRect">
            <a:avLst>
              <a:gd name="adj" fmla="val 16667"/>
            </a:avLst>
          </a:prstGeom>
          <a:solidFill>
            <a:schemeClr val="accent4"/>
          </a:solidFill>
          <a:ln w="9525">
            <a:solidFill>
              <a:schemeClr val="tx1"/>
            </a:solidFill>
            <a:round/>
            <a:headEnd/>
            <a:tailEnd/>
          </a:ln>
          <a:effectLst/>
          <a:extLst/>
        </p:spPr>
        <p:txBody>
          <a:bodyPr wrap="none" lIns="121917" tIns="60958" rIns="121917" bIns="60958" anchor="ctr"/>
          <a:lstStyle/>
          <a:p>
            <a:pPr fontAlgn="auto">
              <a:spcBef>
                <a:spcPts val="0"/>
              </a:spcBef>
              <a:spcAft>
                <a:spcPts val="0"/>
              </a:spcAft>
              <a:defRPr/>
            </a:pPr>
            <a:endParaRPr lang="en-NZ">
              <a:latin typeface="Arial"/>
              <a:cs typeface="Arial"/>
            </a:endParaRPr>
          </a:p>
        </p:txBody>
      </p:sp>
      <p:sp>
        <p:nvSpPr>
          <p:cNvPr id="91138" name="Rectangle 3"/>
          <p:cNvSpPr>
            <a:spLocks noGrp="1" noChangeArrowheads="1"/>
          </p:cNvSpPr>
          <p:nvPr>
            <p:ph type="title"/>
          </p:nvPr>
        </p:nvSpPr>
        <p:spPr>
          <a:xfrm>
            <a:off x="457200" y="498475"/>
            <a:ext cx="11260667" cy="927100"/>
          </a:xfrm>
        </p:spPr>
        <p:txBody>
          <a:bodyPr lIns="120630" tIns="59257" rIns="120630" bIns="59257"/>
          <a:lstStyle/>
          <a:p>
            <a:pPr>
              <a:lnSpc>
                <a:spcPct val="80000"/>
              </a:lnSpc>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Six Steps PERT &amp; CPM</a:t>
            </a:r>
          </a:p>
        </p:txBody>
      </p:sp>
      <p:sp>
        <p:nvSpPr>
          <p:cNvPr id="91139" name="Rectangle 4"/>
          <p:cNvSpPr>
            <a:spLocks noGrp="1" noChangeArrowheads="1"/>
          </p:cNvSpPr>
          <p:nvPr>
            <p:ph idx="1"/>
          </p:nvPr>
        </p:nvSpPr>
        <p:spPr>
          <a:xfrm>
            <a:off x="893233" y="1793875"/>
            <a:ext cx="10458451" cy="4230688"/>
          </a:xfrm>
        </p:spPr>
        <p:txBody>
          <a:bodyPr lIns="120630" tIns="59257" rIns="120630" bIns="59257"/>
          <a:lstStyle/>
          <a:p>
            <a:pPr marL="812780" indent="-812780">
              <a:buFontTx/>
              <a:buAutoNum type="arabicPeriod" startAt="4"/>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Assign time and/or cost estimates to each activity</a:t>
            </a:r>
          </a:p>
          <a:p>
            <a:pPr marL="812780" indent="-812780">
              <a:buFontTx/>
              <a:buAutoNum type="arabicPeriod" startAt="4"/>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Compute the longest time path through the network – this is called the critical path</a:t>
            </a:r>
          </a:p>
          <a:p>
            <a:pPr marL="812780" indent="-812780">
              <a:buFontTx/>
              <a:buAutoNum type="arabicPeriod" startAt="4"/>
            </a:pPr>
            <a:r>
              <a:rPr lang="en-US" altLang="en-US" smtClean="0">
                <a:effectLst>
                  <a:outerShdw blurRad="38100" dist="38100" dir="2700000" algn="tl">
                    <a:srgbClr val="000000">
                      <a:alpha val="43137"/>
                    </a:srgbClr>
                  </a:outerShdw>
                </a:effectLst>
                <a:latin typeface="Century Gothic" panose="020B0502020202020204" pitchFamily="34" charset="0"/>
                <a:ea typeface="MS PGothic" pitchFamily="34" charset="-128"/>
                <a:cs typeface="Arial" pitchFamily="34" charset="0"/>
              </a:rPr>
              <a:t>Use the network to help plan, schedule, monitor, and control the project</a:t>
            </a:r>
          </a:p>
        </p:txBody>
      </p:sp>
    </p:spTree>
    <p:extLst>
      <p:ext uri="{BB962C8B-B14F-4D97-AF65-F5344CB8AC3E}">
        <p14:creationId xmlns:p14="http://schemas.microsoft.com/office/powerpoint/2010/main" val="197696039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1139"/>
                                        </p:tgtEl>
                                        <p:attrNameLst>
                                          <p:attrName>style.visibility</p:attrName>
                                        </p:attrNameLst>
                                      </p:cBhvr>
                                      <p:to>
                                        <p:strVal val="visible"/>
                                      </p:to>
                                    </p:set>
                                    <p:anim calcmode="lin" valueType="num">
                                      <p:cBhvr additive="base">
                                        <p:cTn id="7" dur="1750" fill="hold"/>
                                        <p:tgtEl>
                                          <p:spTgt spid="91139"/>
                                        </p:tgtEl>
                                        <p:attrNameLst>
                                          <p:attrName>ppt_x</p:attrName>
                                        </p:attrNameLst>
                                      </p:cBhvr>
                                      <p:tavLst>
                                        <p:tav tm="0">
                                          <p:val>
                                            <p:strVal val="#ppt_x"/>
                                          </p:val>
                                        </p:tav>
                                        <p:tav tm="100000">
                                          <p:val>
                                            <p:strVal val="#ppt_x"/>
                                          </p:val>
                                        </p:tav>
                                      </p:tavLst>
                                    </p:anim>
                                    <p:anim calcmode="lin" valueType="num">
                                      <p:cBhvr additive="base">
                                        <p:cTn id="8" dur="1750" fill="hold"/>
                                        <p:tgtEl>
                                          <p:spTgt spid="91139"/>
                                        </p:tgtEl>
                                        <p:attrNameLst>
                                          <p:attrName>ppt_y</p:attrName>
                                        </p:attrNameLst>
                                      </p:cBhvr>
                                      <p:tavLst>
                                        <p:tav tm="0">
                                          <p:val>
                                            <p:strVal val="1+#ppt_h/2"/>
                                          </p:val>
                                        </p:tav>
                                        <p:tav tm="100000">
                                          <p:val>
                                            <p:strVal val="#ppt_y"/>
                                          </p:val>
                                        </p:tav>
                                      </p:tavLst>
                                    </p:anim>
                                  </p:childTnLst>
                                </p:cTn>
                              </p:par>
                            </p:childTnLst>
                          </p:cTn>
                        </p:par>
                        <p:par>
                          <p:cTn id="9" fill="hold">
                            <p:stCondLst>
                              <p:cond delay="1750"/>
                            </p:stCondLst>
                            <p:childTnLst>
                              <p:par>
                                <p:cTn id="10" presetID="42" presetClass="entr" presetSubtype="0" fill="hold" grpId="0" nodeType="afterEffect">
                                  <p:stCondLst>
                                    <p:cond delay="0"/>
                                  </p:stCondLst>
                                  <p:childTnLst>
                                    <p:set>
                                      <p:cBhvr>
                                        <p:cTn id="11" dur="1" fill="hold">
                                          <p:stCondLst>
                                            <p:cond delay="0"/>
                                          </p:stCondLst>
                                        </p:cTn>
                                        <p:tgtEl>
                                          <p:spTgt spid="90114"/>
                                        </p:tgtEl>
                                        <p:attrNameLst>
                                          <p:attrName>style.visibility</p:attrName>
                                        </p:attrNameLst>
                                      </p:cBhvr>
                                      <p:to>
                                        <p:strVal val="visible"/>
                                      </p:to>
                                    </p:set>
                                    <p:animEffect transition="in" filter="fade">
                                      <p:cBhvr>
                                        <p:cTn id="12" dur="1000"/>
                                        <p:tgtEl>
                                          <p:spTgt spid="90114"/>
                                        </p:tgtEl>
                                      </p:cBhvr>
                                    </p:animEffect>
                                    <p:anim calcmode="lin" valueType="num">
                                      <p:cBhvr>
                                        <p:cTn id="13" dur="1000" fill="hold"/>
                                        <p:tgtEl>
                                          <p:spTgt spid="90114"/>
                                        </p:tgtEl>
                                        <p:attrNameLst>
                                          <p:attrName>ppt_x</p:attrName>
                                        </p:attrNameLst>
                                      </p:cBhvr>
                                      <p:tavLst>
                                        <p:tav tm="0">
                                          <p:val>
                                            <p:strVal val="#ppt_x"/>
                                          </p:val>
                                        </p:tav>
                                        <p:tav tm="100000">
                                          <p:val>
                                            <p:strVal val="#ppt_x"/>
                                          </p:val>
                                        </p:tav>
                                      </p:tavLst>
                                    </p:anim>
                                    <p:anim calcmode="lin" valueType="num">
                                      <p:cBhvr>
                                        <p:cTn id="14" dur="1000" fill="hold"/>
                                        <p:tgtEl>
                                          <p:spTgt spid="90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nimBg="1"/>
      <p:bldP spid="9113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914400" y="2243139"/>
            <a:ext cx="10363200"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When will the entire project be completed?</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What are the critical activities or tasks in the project?</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Which are the noncritical activities?</a:t>
            </a:r>
          </a:p>
          <a:p>
            <a:pPr>
              <a:lnSpc>
                <a:spcPct val="90000"/>
              </a:lnSpc>
              <a:spcAft>
                <a:spcPct val="40000"/>
              </a:spcAft>
              <a:buClr>
                <a:schemeClr val="tx1"/>
              </a:buClr>
              <a:buFont typeface="Symbol" pitchFamily="18" charset="2"/>
              <a:buAutoNum type="arabicPeriod"/>
            </a:pPr>
            <a:r>
              <a:rPr lang="en-US" altLang="en-US" sz="2700">
                <a:effectLst>
                  <a:outerShdw blurRad="38100" dist="38100" dir="2700000" algn="tl">
                    <a:srgbClr val="000000">
                      <a:alpha val="43137"/>
                    </a:srgbClr>
                  </a:outerShdw>
                </a:effectLst>
                <a:latin typeface="Century Gothic" panose="020B0502020202020204" pitchFamily="34" charset="0"/>
              </a:rPr>
              <a:t>What is the probability the project will be completed by a specific date?</a:t>
            </a:r>
          </a:p>
        </p:txBody>
      </p:sp>
      <p:sp>
        <p:nvSpPr>
          <p:cNvPr id="93186" name="Rectangle 3"/>
          <p:cNvSpPr>
            <a:spLocks noGrp="1" noChangeArrowheads="1"/>
          </p:cNvSpPr>
          <p:nvPr>
            <p:ph type="title"/>
          </p:nvPr>
        </p:nvSpPr>
        <p:spPr>
          <a:xfrm>
            <a:off x="903817" y="454026"/>
            <a:ext cx="10361083" cy="14351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Questions PERT &amp; CPM </a:t>
            </a:r>
            <a:b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Can Answer</a:t>
            </a:r>
          </a:p>
        </p:txBody>
      </p:sp>
    </p:spTree>
    <p:extLst>
      <p:ext uri="{BB962C8B-B14F-4D97-AF65-F5344CB8AC3E}">
        <p14:creationId xmlns:p14="http://schemas.microsoft.com/office/powerpoint/2010/main" val="4880017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92162"/>
                                        </p:tgtEl>
                                      </p:cBhvr>
                                    </p:animEffect>
                                    <p:anim calcmode="lin" valueType="num">
                                      <p:cBhvr>
                                        <p:cTn id="7" dur="1000"/>
                                        <p:tgtEl>
                                          <p:spTgt spid="92162"/>
                                        </p:tgtEl>
                                        <p:attrNameLst>
                                          <p:attrName>ppt_x</p:attrName>
                                        </p:attrNameLst>
                                      </p:cBhvr>
                                      <p:tavLst>
                                        <p:tav tm="0">
                                          <p:val>
                                            <p:strVal val="ppt_x"/>
                                          </p:val>
                                        </p:tav>
                                        <p:tav tm="100000">
                                          <p:val>
                                            <p:strVal val="ppt_x"/>
                                          </p:val>
                                        </p:tav>
                                      </p:tavLst>
                                    </p:anim>
                                    <p:anim calcmode="lin" valueType="num">
                                      <p:cBhvr>
                                        <p:cTn id="8" dur="1000"/>
                                        <p:tgtEl>
                                          <p:spTgt spid="92162"/>
                                        </p:tgtEl>
                                        <p:attrNameLst>
                                          <p:attrName>ppt_y</p:attrName>
                                        </p:attrNameLst>
                                      </p:cBhvr>
                                      <p:tavLst>
                                        <p:tav tm="0">
                                          <p:val>
                                            <p:strVal val="ppt_y"/>
                                          </p:val>
                                        </p:tav>
                                        <p:tav tm="100000">
                                          <p:val>
                                            <p:strVal val="ppt_y-.1"/>
                                          </p:val>
                                        </p:tav>
                                      </p:tavLst>
                                    </p:anim>
                                    <p:set>
                                      <p:cBhvr>
                                        <p:cTn id="9" dur="1" fill="hold">
                                          <p:stCondLst>
                                            <p:cond delay="999"/>
                                          </p:stCondLst>
                                        </p:cTn>
                                        <p:tgtEl>
                                          <p:spTgt spid="921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914400" y="2078038"/>
            <a:ext cx="10363200" cy="41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630" tIns="59257" rIns="120630" bIns="59257"/>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Is the project on schedule, behind schedule, or ahead of schedule?</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Is the money spent equal to, less than, or greater than the budget?</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Are there enough resources available to finish the project on time?</a:t>
            </a:r>
          </a:p>
          <a:p>
            <a:pPr>
              <a:lnSpc>
                <a:spcPct val="90000"/>
              </a:lnSpc>
              <a:spcAft>
                <a:spcPct val="40000"/>
              </a:spcAft>
              <a:buClr>
                <a:schemeClr val="tx1"/>
              </a:buClr>
              <a:buFont typeface="Symbol" pitchFamily="18" charset="2"/>
              <a:buAutoNum type="arabicPeriod" startAt="5"/>
            </a:pPr>
            <a:r>
              <a:rPr lang="en-US" altLang="en-US" sz="2700">
                <a:effectLst>
                  <a:outerShdw blurRad="38100" dist="38100" dir="2700000" algn="tl">
                    <a:srgbClr val="000000">
                      <a:alpha val="43137"/>
                    </a:srgbClr>
                  </a:outerShdw>
                </a:effectLst>
                <a:latin typeface="Century Gothic" panose="020B0502020202020204" pitchFamily="34" charset="0"/>
              </a:rPr>
              <a:t>If the project must be finished in a shorter time, what is the way to accomplish this at least cost?</a:t>
            </a:r>
          </a:p>
        </p:txBody>
      </p:sp>
      <p:sp>
        <p:nvSpPr>
          <p:cNvPr id="95234" name="Rectangle 3"/>
          <p:cNvSpPr>
            <a:spLocks noGrp="1" noChangeArrowheads="1"/>
          </p:cNvSpPr>
          <p:nvPr>
            <p:ph type="title"/>
          </p:nvPr>
        </p:nvSpPr>
        <p:spPr>
          <a:xfrm>
            <a:off x="903817" y="454026"/>
            <a:ext cx="10361083" cy="1435100"/>
          </a:xfrm>
        </p:spPr>
        <p:txBody>
          <a:bodyPr>
            <a:normAutofit/>
          </a:bodyPr>
          <a:lstStyle/>
          <a:p>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Questions PERT &amp; CPM </a:t>
            </a:r>
            <a:b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b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Can Answer</a:t>
            </a:r>
          </a:p>
        </p:txBody>
      </p:sp>
    </p:spTree>
    <p:extLst>
      <p:ext uri="{BB962C8B-B14F-4D97-AF65-F5344CB8AC3E}">
        <p14:creationId xmlns:p14="http://schemas.microsoft.com/office/powerpoint/2010/main" val="2834019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fade">
                                      <p:cBhvr>
                                        <p:cTn id="7" dur="2000"/>
                                        <p:tgtEl>
                                          <p:spTgt spid="94210"/>
                                        </p:tgtEl>
                                      </p:cBhvr>
                                    </p:animEffect>
                                    <p:anim calcmode="lin" valueType="num">
                                      <p:cBhvr>
                                        <p:cTn id="8" dur="2000" fill="hold"/>
                                        <p:tgtEl>
                                          <p:spTgt spid="94210"/>
                                        </p:tgtEl>
                                        <p:attrNameLst>
                                          <p:attrName>ppt_x</p:attrName>
                                        </p:attrNameLst>
                                      </p:cBhvr>
                                      <p:tavLst>
                                        <p:tav tm="0">
                                          <p:val>
                                            <p:strVal val="#ppt_x"/>
                                          </p:val>
                                        </p:tav>
                                        <p:tav tm="100000">
                                          <p:val>
                                            <p:strVal val="#ppt_x"/>
                                          </p:val>
                                        </p:tav>
                                      </p:tavLst>
                                    </p:anim>
                                    <p:anim calcmode="lin" valueType="num">
                                      <p:cBhvr>
                                        <p:cTn id="9" dur="2000" fill="hold"/>
                                        <p:tgtEl>
                                          <p:spTgt spid="942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914400" y="404813"/>
            <a:ext cx="10363200" cy="1220787"/>
          </a:xfrm>
        </p:spPr>
        <p:txBody>
          <a:bodyPr>
            <a:normAutofit fontScale="90000"/>
          </a:bodyPr>
          <a:lstStyle/>
          <a:p>
            <a:pPr>
              <a:lnSpc>
                <a:spcPct val="80000"/>
              </a:lnSpc>
            </a:pPr>
            <a:r>
              <a:rPr lang="en-US" altLang="en-US" smtClean="0">
                <a:latin typeface="Arial" pitchFamily="34" charset="0"/>
                <a:ea typeface="MS PGothic" pitchFamily="34" charset="-128"/>
                <a:cs typeface="Arial" pitchFamily="34" charset="0"/>
              </a:rPr>
              <a:t>A Comparison of AON and AOA Network Conventions</a:t>
            </a:r>
          </a:p>
        </p:txBody>
      </p:sp>
      <p:sp>
        <p:nvSpPr>
          <p:cNvPr id="96259" name="Text Box 3"/>
          <p:cNvSpPr txBox="1">
            <a:spLocks noChangeArrowheads="1"/>
          </p:cNvSpPr>
          <p:nvPr/>
        </p:nvSpPr>
        <p:spPr bwMode="auto">
          <a:xfrm>
            <a:off x="842435" y="1811338"/>
            <a:ext cx="10689167" cy="1157047"/>
          </a:xfrm>
          <a:prstGeom prst="rect">
            <a:avLst/>
          </a:prstGeom>
          <a:solidFill>
            <a:schemeClr val="tx2"/>
          </a:solidFill>
          <a:ln w="9525">
            <a:solidFill>
              <a:schemeClr val="tx1"/>
            </a:solidFill>
            <a:miter lim="800000"/>
            <a:headEnd/>
            <a:tailEnd/>
          </a:ln>
        </p:spPr>
        <p:txBody>
          <a:bodyPr lIns="311992" tIns="158396" rIns="311992" bIns="158396">
            <a:spAutoFit/>
          </a:bodyPr>
          <a:lstStyle>
            <a:lvl1pPr>
              <a:tabLst>
                <a:tab pos="1079500" algn="ctr"/>
                <a:tab pos="3314700" algn="ctr"/>
                <a:tab pos="6096000" algn="ctr"/>
              </a:tabLst>
              <a:defRPr>
                <a:solidFill>
                  <a:schemeClr val="tx1"/>
                </a:solidFill>
                <a:latin typeface="Calibri" pitchFamily="34" charset="0"/>
                <a:cs typeface="Arial" pitchFamily="34" charset="0"/>
              </a:defRPr>
            </a:lvl1pPr>
            <a:lvl2pPr marL="742950" indent="-285750">
              <a:tabLst>
                <a:tab pos="1079500" algn="ctr"/>
                <a:tab pos="3314700" algn="ctr"/>
                <a:tab pos="6096000" algn="ctr"/>
              </a:tabLst>
              <a:defRPr>
                <a:solidFill>
                  <a:schemeClr val="tx1"/>
                </a:solidFill>
                <a:latin typeface="Calibri" pitchFamily="34" charset="0"/>
                <a:cs typeface="Arial" pitchFamily="34" charset="0"/>
              </a:defRPr>
            </a:lvl2pPr>
            <a:lvl3pPr marL="1143000" indent="-228600">
              <a:tabLst>
                <a:tab pos="1079500" algn="ctr"/>
                <a:tab pos="3314700" algn="ctr"/>
                <a:tab pos="6096000" algn="ctr"/>
              </a:tabLst>
              <a:defRPr>
                <a:solidFill>
                  <a:schemeClr val="tx1"/>
                </a:solidFill>
                <a:latin typeface="Calibri" pitchFamily="34" charset="0"/>
                <a:cs typeface="Arial" pitchFamily="34" charset="0"/>
              </a:defRPr>
            </a:lvl3pPr>
            <a:lvl4pPr marL="1600200" indent="-228600">
              <a:tabLst>
                <a:tab pos="1079500" algn="ctr"/>
                <a:tab pos="3314700" algn="ctr"/>
                <a:tab pos="6096000" algn="ctr"/>
              </a:tabLst>
              <a:defRPr>
                <a:solidFill>
                  <a:schemeClr val="tx1"/>
                </a:solidFill>
                <a:latin typeface="Calibri" pitchFamily="34" charset="0"/>
                <a:cs typeface="Arial" pitchFamily="34" charset="0"/>
              </a:defRPr>
            </a:lvl4pPr>
            <a:lvl5pPr marL="2057400" indent="-228600">
              <a:tabLst>
                <a:tab pos="1079500" algn="ctr"/>
                <a:tab pos="3314700" algn="ctr"/>
                <a:tab pos="6096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9pPr>
          </a:lstStyle>
          <a:p>
            <a:pPr>
              <a:lnSpc>
                <a:spcPct val="85000"/>
              </a:lnSpc>
            </a:pPr>
            <a:r>
              <a:rPr lang="en-AU" altLang="en-US" sz="3200" b="1">
                <a:solidFill>
                  <a:schemeClr val="bg1"/>
                </a:solidFill>
                <a:latin typeface="Arial" pitchFamily="34" charset="0"/>
                <a:ea typeface="MS PGothic" pitchFamily="34" charset="-128"/>
              </a:rPr>
              <a:t>	Activity on	Activity	Activity on</a:t>
            </a:r>
          </a:p>
          <a:p>
            <a:pPr>
              <a:lnSpc>
                <a:spcPct val="85000"/>
              </a:lnSpc>
            </a:pPr>
            <a:r>
              <a:rPr lang="en-AU" altLang="en-US" sz="3200" b="1">
                <a:solidFill>
                  <a:schemeClr val="bg1"/>
                </a:solidFill>
                <a:latin typeface="Arial" pitchFamily="34" charset="0"/>
                <a:ea typeface="MS PGothic" pitchFamily="34" charset="-128"/>
              </a:rPr>
              <a:t>	Node (AON)	Meaning	Arrow (AOA)</a:t>
            </a:r>
          </a:p>
        </p:txBody>
      </p:sp>
      <p:grpSp>
        <p:nvGrpSpPr>
          <p:cNvPr id="96260" name="Group 4"/>
          <p:cNvGrpSpPr>
            <a:grpSpLocks/>
          </p:cNvGrpSpPr>
          <p:nvPr/>
        </p:nvGrpSpPr>
        <p:grpSpPr bwMode="auto">
          <a:xfrm>
            <a:off x="385236" y="2981324"/>
            <a:ext cx="10875433" cy="836614"/>
            <a:chOff x="182" y="1414"/>
            <a:chExt cx="5138" cy="527"/>
          </a:xfrm>
        </p:grpSpPr>
        <p:grpSp>
          <p:nvGrpSpPr>
            <p:cNvPr id="97336" name="Group 5"/>
            <p:cNvGrpSpPr>
              <a:grpSpLocks/>
            </p:cNvGrpSpPr>
            <p:nvPr/>
          </p:nvGrpSpPr>
          <p:grpSpPr bwMode="auto">
            <a:xfrm>
              <a:off x="520" y="1442"/>
              <a:ext cx="1320" cy="274"/>
              <a:chOff x="520" y="1442"/>
              <a:chExt cx="1320" cy="274"/>
            </a:xfrm>
          </p:grpSpPr>
          <p:sp>
            <p:nvSpPr>
              <p:cNvPr id="97354" name="Line 6"/>
              <p:cNvSpPr>
                <a:spLocks noChangeShapeType="1"/>
              </p:cNvSpPr>
              <p:nvPr/>
            </p:nvSpPr>
            <p:spPr bwMode="auto">
              <a:xfrm>
                <a:off x="764"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55" name="Line 7"/>
              <p:cNvSpPr>
                <a:spLocks noChangeShapeType="1"/>
              </p:cNvSpPr>
              <p:nvPr/>
            </p:nvSpPr>
            <p:spPr bwMode="auto">
              <a:xfrm>
                <a:off x="1276"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56" name="Group 8"/>
              <p:cNvGrpSpPr>
                <a:grpSpLocks/>
              </p:cNvGrpSpPr>
              <p:nvPr/>
            </p:nvGrpSpPr>
            <p:grpSpPr bwMode="auto">
              <a:xfrm>
                <a:off x="520" y="1442"/>
                <a:ext cx="1320" cy="274"/>
                <a:chOff x="520" y="1442"/>
                <a:chExt cx="1320" cy="274"/>
              </a:xfrm>
            </p:grpSpPr>
            <p:sp>
              <p:nvSpPr>
                <p:cNvPr id="97357" name="Oval 9"/>
                <p:cNvSpPr>
                  <a:spLocks noChangeArrowheads="1"/>
                </p:cNvSpPr>
                <p:nvPr/>
              </p:nvSpPr>
              <p:spPr bwMode="auto">
                <a:xfrm>
                  <a:off x="520" y="1442"/>
                  <a:ext cx="264" cy="27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58" name="Oval 10"/>
                <p:cNvSpPr>
                  <a:spLocks noChangeArrowheads="1"/>
                </p:cNvSpPr>
                <p:nvPr/>
              </p:nvSpPr>
              <p:spPr bwMode="auto">
                <a:xfrm>
                  <a:off x="1064" y="145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44114" name="Oval 11"/>
                <p:cNvSpPr>
                  <a:spLocks noChangeArrowheads="1"/>
                </p:cNvSpPr>
                <p:nvPr/>
              </p:nvSpPr>
              <p:spPr bwMode="auto">
                <a:xfrm>
                  <a:off x="1576" y="1452"/>
                  <a:ext cx="264" cy="264"/>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NZ">
                    <a:latin typeface="Arial"/>
                    <a:cs typeface="Arial"/>
                  </a:endParaRPr>
                </a:p>
              </p:txBody>
            </p:sp>
          </p:grpSp>
        </p:grpSp>
        <p:grpSp>
          <p:nvGrpSpPr>
            <p:cNvPr id="97337" name="Group 12"/>
            <p:cNvGrpSpPr>
              <a:grpSpLocks/>
            </p:cNvGrpSpPr>
            <p:nvPr/>
          </p:nvGrpSpPr>
          <p:grpSpPr bwMode="auto">
            <a:xfrm>
              <a:off x="3472" y="1452"/>
              <a:ext cx="1848" cy="264"/>
              <a:chOff x="3368" y="1452"/>
              <a:chExt cx="1848" cy="264"/>
            </a:xfrm>
          </p:grpSpPr>
          <p:sp>
            <p:nvSpPr>
              <p:cNvPr id="97346" name="Line 13"/>
              <p:cNvSpPr>
                <a:spLocks noChangeShapeType="1"/>
              </p:cNvSpPr>
              <p:nvPr/>
            </p:nvSpPr>
            <p:spPr bwMode="auto">
              <a:xfrm>
                <a:off x="3596"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47" name="Line 14"/>
              <p:cNvSpPr>
                <a:spLocks noChangeShapeType="1"/>
              </p:cNvSpPr>
              <p:nvPr/>
            </p:nvSpPr>
            <p:spPr bwMode="auto">
              <a:xfrm>
                <a:off x="4124"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48" name="Line 15"/>
              <p:cNvSpPr>
                <a:spLocks noChangeShapeType="1"/>
              </p:cNvSpPr>
              <p:nvPr/>
            </p:nvSpPr>
            <p:spPr bwMode="auto">
              <a:xfrm>
                <a:off x="4652" y="158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49" name="Group 16"/>
              <p:cNvGrpSpPr>
                <a:grpSpLocks/>
              </p:cNvGrpSpPr>
              <p:nvPr/>
            </p:nvGrpSpPr>
            <p:grpSpPr bwMode="auto">
              <a:xfrm>
                <a:off x="3368" y="1452"/>
                <a:ext cx="1848" cy="264"/>
                <a:chOff x="3368" y="1452"/>
                <a:chExt cx="1848" cy="264"/>
              </a:xfrm>
            </p:grpSpPr>
            <p:sp>
              <p:nvSpPr>
                <p:cNvPr id="97350" name="Oval 17"/>
                <p:cNvSpPr>
                  <a:spLocks noChangeArrowheads="1"/>
                </p:cNvSpPr>
                <p:nvPr/>
              </p:nvSpPr>
              <p:spPr bwMode="auto">
                <a:xfrm>
                  <a:off x="3368" y="145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51" name="Oval 18"/>
                <p:cNvSpPr>
                  <a:spLocks noChangeArrowheads="1"/>
                </p:cNvSpPr>
                <p:nvPr/>
              </p:nvSpPr>
              <p:spPr bwMode="auto">
                <a:xfrm>
                  <a:off x="3896" y="145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52" name="Oval 19"/>
                <p:cNvSpPr>
                  <a:spLocks noChangeArrowheads="1"/>
                </p:cNvSpPr>
                <p:nvPr/>
              </p:nvSpPr>
              <p:spPr bwMode="auto">
                <a:xfrm>
                  <a:off x="4424" y="145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53" name="Oval 20"/>
                <p:cNvSpPr>
                  <a:spLocks noChangeArrowheads="1"/>
                </p:cNvSpPr>
                <p:nvPr/>
              </p:nvSpPr>
              <p:spPr bwMode="auto">
                <a:xfrm>
                  <a:off x="4952" y="145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sp>
          <p:nvSpPr>
            <p:cNvPr id="97338" name="Text Box 21"/>
            <p:cNvSpPr txBox="1">
              <a:spLocks noChangeArrowheads="1"/>
            </p:cNvSpPr>
            <p:nvPr/>
          </p:nvSpPr>
          <p:spPr bwMode="auto">
            <a:xfrm>
              <a:off x="1959" y="1420"/>
              <a:ext cx="1333"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effectLst>
                    <a:outerShdw blurRad="38100" dist="38100" dir="2700000" algn="tl">
                      <a:srgbClr val="000000">
                        <a:alpha val="43137"/>
                      </a:srgbClr>
                    </a:outerShdw>
                  </a:effectLst>
                  <a:latin typeface="Arial" pitchFamily="34" charset="0"/>
                  <a:ea typeface="MS PGothic" pitchFamily="34" charset="-128"/>
                </a:rPr>
                <a:t>A comes before B, which comes before C</a:t>
              </a:r>
            </a:p>
          </p:txBody>
        </p:sp>
        <p:sp>
          <p:nvSpPr>
            <p:cNvPr id="97339" name="Text Box 22"/>
            <p:cNvSpPr txBox="1">
              <a:spLocks noChangeArrowheads="1"/>
            </p:cNvSpPr>
            <p:nvPr/>
          </p:nvSpPr>
          <p:spPr bwMode="auto">
            <a:xfrm>
              <a:off x="182" y="1440"/>
              <a:ext cx="32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(a)</a:t>
              </a:r>
            </a:p>
          </p:txBody>
        </p:sp>
        <p:sp>
          <p:nvSpPr>
            <p:cNvPr id="97340" name="Text Box 23"/>
            <p:cNvSpPr txBox="1">
              <a:spLocks noChangeArrowheads="1"/>
            </p:cNvSpPr>
            <p:nvPr/>
          </p:nvSpPr>
          <p:spPr bwMode="auto">
            <a:xfrm>
              <a:off x="546" y="1414"/>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sp>
          <p:nvSpPr>
            <p:cNvPr id="97341" name="Text Box 24"/>
            <p:cNvSpPr txBox="1">
              <a:spLocks noChangeArrowheads="1"/>
            </p:cNvSpPr>
            <p:nvPr/>
          </p:nvSpPr>
          <p:spPr bwMode="auto">
            <a:xfrm>
              <a:off x="1082" y="1425"/>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sp>
          <p:nvSpPr>
            <p:cNvPr id="97342" name="Text Box 25"/>
            <p:cNvSpPr txBox="1">
              <a:spLocks noChangeArrowheads="1"/>
            </p:cNvSpPr>
            <p:nvPr/>
          </p:nvSpPr>
          <p:spPr bwMode="auto">
            <a:xfrm>
              <a:off x="1590" y="1425"/>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C</a:t>
              </a:r>
            </a:p>
          </p:txBody>
        </p:sp>
        <p:sp>
          <p:nvSpPr>
            <p:cNvPr id="97343" name="Text Box 26"/>
            <p:cNvSpPr txBox="1">
              <a:spLocks noChangeArrowheads="1"/>
            </p:cNvSpPr>
            <p:nvPr/>
          </p:nvSpPr>
          <p:spPr bwMode="auto">
            <a:xfrm>
              <a:off x="4266" y="1573"/>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B</a:t>
              </a:r>
            </a:p>
          </p:txBody>
        </p:sp>
        <p:sp>
          <p:nvSpPr>
            <p:cNvPr id="97344" name="Text Box 27"/>
            <p:cNvSpPr txBox="1">
              <a:spLocks noChangeArrowheads="1"/>
            </p:cNvSpPr>
            <p:nvPr/>
          </p:nvSpPr>
          <p:spPr bwMode="auto">
            <a:xfrm>
              <a:off x="3718" y="1563"/>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A</a:t>
              </a:r>
            </a:p>
          </p:txBody>
        </p:sp>
        <p:sp>
          <p:nvSpPr>
            <p:cNvPr id="97345" name="Text Box 28"/>
            <p:cNvSpPr txBox="1">
              <a:spLocks noChangeArrowheads="1"/>
            </p:cNvSpPr>
            <p:nvPr/>
          </p:nvSpPr>
          <p:spPr bwMode="auto">
            <a:xfrm>
              <a:off x="4766" y="1568"/>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96285" name="Group 29"/>
          <p:cNvGrpSpPr>
            <a:grpSpLocks/>
          </p:cNvGrpSpPr>
          <p:nvPr/>
        </p:nvGrpSpPr>
        <p:grpSpPr bwMode="auto">
          <a:xfrm>
            <a:off x="368302" y="3622668"/>
            <a:ext cx="10231967" cy="1604965"/>
            <a:chOff x="174" y="1906"/>
            <a:chExt cx="4834" cy="1011"/>
          </a:xfrm>
        </p:grpSpPr>
        <p:grpSp>
          <p:nvGrpSpPr>
            <p:cNvPr id="97311" name="Group 30"/>
            <p:cNvGrpSpPr>
              <a:grpSpLocks/>
            </p:cNvGrpSpPr>
            <p:nvPr/>
          </p:nvGrpSpPr>
          <p:grpSpPr bwMode="auto">
            <a:xfrm>
              <a:off x="749" y="1992"/>
              <a:ext cx="798" cy="840"/>
              <a:chOff x="824" y="1792"/>
              <a:chExt cx="768" cy="840"/>
            </a:xfrm>
          </p:grpSpPr>
          <p:sp>
            <p:nvSpPr>
              <p:cNvPr id="97330" name="Line 31"/>
              <p:cNvSpPr>
                <a:spLocks noChangeShapeType="1"/>
              </p:cNvSpPr>
              <p:nvPr/>
            </p:nvSpPr>
            <p:spPr bwMode="auto">
              <a:xfrm>
                <a:off x="1008" y="1952"/>
                <a:ext cx="336" cy="1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31" name="Line 32"/>
              <p:cNvSpPr>
                <a:spLocks noChangeShapeType="1"/>
              </p:cNvSpPr>
              <p:nvPr/>
            </p:nvSpPr>
            <p:spPr bwMode="auto">
              <a:xfrm flipV="1">
                <a:off x="984" y="2284"/>
                <a:ext cx="356" cy="2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32" name="Group 33"/>
              <p:cNvGrpSpPr>
                <a:grpSpLocks/>
              </p:cNvGrpSpPr>
              <p:nvPr/>
            </p:nvGrpSpPr>
            <p:grpSpPr bwMode="auto">
              <a:xfrm>
                <a:off x="824" y="1792"/>
                <a:ext cx="768" cy="840"/>
                <a:chOff x="824" y="1792"/>
                <a:chExt cx="768" cy="840"/>
              </a:xfrm>
            </p:grpSpPr>
            <p:sp>
              <p:nvSpPr>
                <p:cNvPr id="97333" name="Oval 34"/>
                <p:cNvSpPr>
                  <a:spLocks noChangeArrowheads="1"/>
                </p:cNvSpPr>
                <p:nvPr/>
              </p:nvSpPr>
              <p:spPr bwMode="auto">
                <a:xfrm>
                  <a:off x="840" y="179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34" name="Oval 35"/>
                <p:cNvSpPr>
                  <a:spLocks noChangeArrowheads="1"/>
                </p:cNvSpPr>
                <p:nvPr/>
              </p:nvSpPr>
              <p:spPr bwMode="auto">
                <a:xfrm>
                  <a:off x="824" y="2368"/>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35" name="Oval 36"/>
                <p:cNvSpPr>
                  <a:spLocks noChangeArrowheads="1"/>
                </p:cNvSpPr>
                <p:nvPr/>
              </p:nvSpPr>
              <p:spPr bwMode="auto">
                <a:xfrm>
                  <a:off x="1328" y="208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grpSp>
          <p:nvGrpSpPr>
            <p:cNvPr id="97312" name="Group 37"/>
            <p:cNvGrpSpPr>
              <a:grpSpLocks/>
            </p:cNvGrpSpPr>
            <p:nvPr/>
          </p:nvGrpSpPr>
          <p:grpSpPr bwMode="auto">
            <a:xfrm>
              <a:off x="3768" y="1991"/>
              <a:ext cx="1240" cy="840"/>
              <a:chOff x="3688" y="1792"/>
              <a:chExt cx="1240" cy="840"/>
            </a:xfrm>
          </p:grpSpPr>
          <p:sp>
            <p:nvSpPr>
              <p:cNvPr id="97321" name="Line 38"/>
              <p:cNvSpPr>
                <a:spLocks noChangeShapeType="1"/>
              </p:cNvSpPr>
              <p:nvPr/>
            </p:nvSpPr>
            <p:spPr bwMode="auto">
              <a:xfrm>
                <a:off x="3892" y="1964"/>
                <a:ext cx="304" cy="18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22" name="Line 39"/>
              <p:cNvSpPr>
                <a:spLocks noChangeShapeType="1"/>
              </p:cNvSpPr>
              <p:nvPr/>
            </p:nvSpPr>
            <p:spPr bwMode="auto">
              <a:xfrm flipV="1">
                <a:off x="3908" y="2288"/>
                <a:ext cx="288" cy="1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23" name="Line 40"/>
              <p:cNvSpPr>
                <a:spLocks noChangeShapeType="1"/>
              </p:cNvSpPr>
              <p:nvPr/>
            </p:nvSpPr>
            <p:spPr bwMode="auto">
              <a:xfrm>
                <a:off x="4368" y="2212"/>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24" name="Group 41"/>
              <p:cNvGrpSpPr>
                <a:grpSpLocks/>
              </p:cNvGrpSpPr>
              <p:nvPr/>
            </p:nvGrpSpPr>
            <p:grpSpPr bwMode="auto">
              <a:xfrm>
                <a:off x="3688" y="1792"/>
                <a:ext cx="1240" cy="840"/>
                <a:chOff x="3688" y="1792"/>
                <a:chExt cx="1240" cy="840"/>
              </a:xfrm>
            </p:grpSpPr>
            <p:sp>
              <p:nvSpPr>
                <p:cNvPr id="97325" name="Oval 42"/>
                <p:cNvSpPr>
                  <a:spLocks noChangeArrowheads="1"/>
                </p:cNvSpPr>
                <p:nvPr/>
              </p:nvSpPr>
              <p:spPr bwMode="auto">
                <a:xfrm>
                  <a:off x="4176" y="208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26" name="Oval 43"/>
                <p:cNvSpPr>
                  <a:spLocks noChangeArrowheads="1"/>
                </p:cNvSpPr>
                <p:nvPr/>
              </p:nvSpPr>
              <p:spPr bwMode="auto">
                <a:xfrm>
                  <a:off x="4664" y="208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nvGrpSpPr>
                <p:cNvPr id="97327" name="Group 44"/>
                <p:cNvGrpSpPr>
                  <a:grpSpLocks/>
                </p:cNvGrpSpPr>
                <p:nvPr/>
              </p:nvGrpSpPr>
              <p:grpSpPr bwMode="auto">
                <a:xfrm>
                  <a:off x="3688" y="1792"/>
                  <a:ext cx="264" cy="840"/>
                  <a:chOff x="3688" y="1792"/>
                  <a:chExt cx="264" cy="840"/>
                </a:xfrm>
              </p:grpSpPr>
              <p:sp>
                <p:nvSpPr>
                  <p:cNvPr id="97328" name="Oval 45"/>
                  <p:cNvSpPr>
                    <a:spLocks noChangeArrowheads="1"/>
                  </p:cNvSpPr>
                  <p:nvPr/>
                </p:nvSpPr>
                <p:spPr bwMode="auto">
                  <a:xfrm>
                    <a:off x="3688" y="179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29" name="Oval 46"/>
                  <p:cNvSpPr>
                    <a:spLocks noChangeArrowheads="1"/>
                  </p:cNvSpPr>
                  <p:nvPr/>
                </p:nvSpPr>
                <p:spPr bwMode="auto">
                  <a:xfrm>
                    <a:off x="3688" y="2368"/>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grpSp>
        <p:sp>
          <p:nvSpPr>
            <p:cNvPr id="97313" name="Text Box 47"/>
            <p:cNvSpPr txBox="1">
              <a:spLocks noChangeArrowheads="1"/>
            </p:cNvSpPr>
            <p:nvPr/>
          </p:nvSpPr>
          <p:spPr bwMode="auto">
            <a:xfrm>
              <a:off x="1951" y="2138"/>
              <a:ext cx="1547" cy="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A and B must both be completed before C can start</a:t>
              </a:r>
            </a:p>
          </p:txBody>
        </p:sp>
        <p:sp>
          <p:nvSpPr>
            <p:cNvPr id="97314" name="Text Box 48"/>
            <p:cNvSpPr txBox="1">
              <a:spLocks noChangeArrowheads="1"/>
            </p:cNvSpPr>
            <p:nvPr/>
          </p:nvSpPr>
          <p:spPr bwMode="auto">
            <a:xfrm>
              <a:off x="174" y="2267"/>
              <a:ext cx="32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(b)</a:t>
              </a:r>
            </a:p>
          </p:txBody>
        </p:sp>
        <p:sp>
          <p:nvSpPr>
            <p:cNvPr id="97315" name="Text Box 49"/>
            <p:cNvSpPr txBox="1">
              <a:spLocks noChangeArrowheads="1"/>
            </p:cNvSpPr>
            <p:nvPr/>
          </p:nvSpPr>
          <p:spPr bwMode="auto">
            <a:xfrm>
              <a:off x="778" y="1916"/>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sp>
          <p:nvSpPr>
            <p:cNvPr id="97316" name="Text Box 50"/>
            <p:cNvSpPr txBox="1">
              <a:spLocks noChangeArrowheads="1"/>
            </p:cNvSpPr>
            <p:nvPr/>
          </p:nvSpPr>
          <p:spPr bwMode="auto">
            <a:xfrm>
              <a:off x="1276" y="2218"/>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sp>
          <p:nvSpPr>
            <p:cNvPr id="97317" name="Text Box 51"/>
            <p:cNvSpPr txBox="1">
              <a:spLocks noChangeArrowheads="1"/>
            </p:cNvSpPr>
            <p:nvPr/>
          </p:nvSpPr>
          <p:spPr bwMode="auto">
            <a:xfrm>
              <a:off x="4478" y="2433"/>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C</a:t>
              </a:r>
            </a:p>
          </p:txBody>
        </p:sp>
        <p:sp>
          <p:nvSpPr>
            <p:cNvPr id="97318" name="Text Box 52"/>
            <p:cNvSpPr txBox="1">
              <a:spLocks noChangeArrowheads="1"/>
            </p:cNvSpPr>
            <p:nvPr/>
          </p:nvSpPr>
          <p:spPr bwMode="auto">
            <a:xfrm>
              <a:off x="766" y="2508"/>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sp>
          <p:nvSpPr>
            <p:cNvPr id="97319" name="Text Box 53"/>
            <p:cNvSpPr txBox="1">
              <a:spLocks noChangeArrowheads="1"/>
            </p:cNvSpPr>
            <p:nvPr/>
          </p:nvSpPr>
          <p:spPr bwMode="auto">
            <a:xfrm>
              <a:off x="4054" y="1906"/>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A</a:t>
              </a:r>
            </a:p>
          </p:txBody>
        </p:sp>
        <p:sp>
          <p:nvSpPr>
            <p:cNvPr id="97320" name="Text Box 54"/>
            <p:cNvSpPr txBox="1">
              <a:spLocks noChangeArrowheads="1"/>
            </p:cNvSpPr>
            <p:nvPr/>
          </p:nvSpPr>
          <p:spPr bwMode="auto">
            <a:xfrm>
              <a:off x="4066" y="2549"/>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B</a:t>
              </a:r>
            </a:p>
          </p:txBody>
        </p:sp>
      </p:grpSp>
      <p:grpSp>
        <p:nvGrpSpPr>
          <p:cNvPr id="96311" name="Group 55"/>
          <p:cNvGrpSpPr>
            <a:grpSpLocks/>
          </p:cNvGrpSpPr>
          <p:nvPr/>
        </p:nvGrpSpPr>
        <p:grpSpPr bwMode="auto">
          <a:xfrm>
            <a:off x="368302" y="5027608"/>
            <a:ext cx="10257367" cy="1635127"/>
            <a:chOff x="174" y="2895"/>
            <a:chExt cx="4846" cy="1030"/>
          </a:xfrm>
        </p:grpSpPr>
        <p:grpSp>
          <p:nvGrpSpPr>
            <p:cNvPr id="97286" name="Group 56"/>
            <p:cNvGrpSpPr>
              <a:grpSpLocks/>
            </p:cNvGrpSpPr>
            <p:nvPr/>
          </p:nvGrpSpPr>
          <p:grpSpPr bwMode="auto">
            <a:xfrm>
              <a:off x="771" y="2964"/>
              <a:ext cx="773" cy="872"/>
              <a:chOff x="832" y="2576"/>
              <a:chExt cx="728" cy="872"/>
            </a:xfrm>
          </p:grpSpPr>
          <p:sp>
            <p:nvSpPr>
              <p:cNvPr id="97305" name="Line 57"/>
              <p:cNvSpPr>
                <a:spLocks noChangeShapeType="1"/>
              </p:cNvSpPr>
              <p:nvPr/>
            </p:nvSpPr>
            <p:spPr bwMode="auto">
              <a:xfrm flipV="1">
                <a:off x="1040" y="2788"/>
                <a:ext cx="284" cy="1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306" name="Line 58"/>
              <p:cNvSpPr>
                <a:spLocks noChangeShapeType="1"/>
              </p:cNvSpPr>
              <p:nvPr/>
            </p:nvSpPr>
            <p:spPr bwMode="auto">
              <a:xfrm>
                <a:off x="1032" y="3064"/>
                <a:ext cx="276" cy="1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307" name="Group 59"/>
              <p:cNvGrpSpPr>
                <a:grpSpLocks/>
              </p:cNvGrpSpPr>
              <p:nvPr/>
            </p:nvGrpSpPr>
            <p:grpSpPr bwMode="auto">
              <a:xfrm>
                <a:off x="832" y="2576"/>
                <a:ext cx="728" cy="872"/>
                <a:chOff x="832" y="2576"/>
                <a:chExt cx="728" cy="872"/>
              </a:xfrm>
            </p:grpSpPr>
            <p:sp>
              <p:nvSpPr>
                <p:cNvPr id="97308" name="Oval 60"/>
                <p:cNvSpPr>
                  <a:spLocks noChangeArrowheads="1"/>
                </p:cNvSpPr>
                <p:nvPr/>
              </p:nvSpPr>
              <p:spPr bwMode="auto">
                <a:xfrm>
                  <a:off x="1296" y="257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09" name="Oval 61"/>
                <p:cNvSpPr>
                  <a:spLocks noChangeArrowheads="1"/>
                </p:cNvSpPr>
                <p:nvPr/>
              </p:nvSpPr>
              <p:spPr bwMode="auto">
                <a:xfrm>
                  <a:off x="832" y="288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10" name="Oval 62"/>
                <p:cNvSpPr>
                  <a:spLocks noChangeArrowheads="1"/>
                </p:cNvSpPr>
                <p:nvPr/>
              </p:nvSpPr>
              <p:spPr bwMode="auto">
                <a:xfrm>
                  <a:off x="1296" y="3184"/>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grpSp>
          <p:nvGrpSpPr>
            <p:cNvPr id="97287" name="Group 63"/>
            <p:cNvGrpSpPr>
              <a:grpSpLocks/>
            </p:cNvGrpSpPr>
            <p:nvPr/>
          </p:nvGrpSpPr>
          <p:grpSpPr bwMode="auto">
            <a:xfrm>
              <a:off x="3756" y="2964"/>
              <a:ext cx="1264" cy="872"/>
              <a:chOff x="3688" y="2576"/>
              <a:chExt cx="1264" cy="872"/>
            </a:xfrm>
          </p:grpSpPr>
          <p:sp>
            <p:nvSpPr>
              <p:cNvPr id="97296" name="Line 64"/>
              <p:cNvSpPr>
                <a:spLocks noChangeShapeType="1"/>
              </p:cNvSpPr>
              <p:nvPr/>
            </p:nvSpPr>
            <p:spPr bwMode="auto">
              <a:xfrm>
                <a:off x="3892" y="3016"/>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297" name="Line 65"/>
              <p:cNvSpPr>
                <a:spLocks noChangeShapeType="1"/>
              </p:cNvSpPr>
              <p:nvPr/>
            </p:nvSpPr>
            <p:spPr bwMode="auto">
              <a:xfrm flipV="1">
                <a:off x="4392" y="2764"/>
                <a:ext cx="304"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7298" name="Line 66"/>
              <p:cNvSpPr>
                <a:spLocks noChangeShapeType="1"/>
              </p:cNvSpPr>
              <p:nvPr/>
            </p:nvSpPr>
            <p:spPr bwMode="auto">
              <a:xfrm>
                <a:off x="4392" y="3056"/>
                <a:ext cx="308" cy="19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7299" name="Group 67"/>
              <p:cNvGrpSpPr>
                <a:grpSpLocks/>
              </p:cNvGrpSpPr>
              <p:nvPr/>
            </p:nvGrpSpPr>
            <p:grpSpPr bwMode="auto">
              <a:xfrm>
                <a:off x="3688" y="2576"/>
                <a:ext cx="1264" cy="872"/>
                <a:chOff x="3688" y="2576"/>
                <a:chExt cx="1264" cy="872"/>
              </a:xfrm>
            </p:grpSpPr>
            <p:sp>
              <p:nvSpPr>
                <p:cNvPr id="97300" name="Oval 68"/>
                <p:cNvSpPr>
                  <a:spLocks noChangeArrowheads="1"/>
                </p:cNvSpPr>
                <p:nvPr/>
              </p:nvSpPr>
              <p:spPr bwMode="auto">
                <a:xfrm>
                  <a:off x="3688" y="288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01" name="Oval 69"/>
                <p:cNvSpPr>
                  <a:spLocks noChangeArrowheads="1"/>
                </p:cNvSpPr>
                <p:nvPr/>
              </p:nvSpPr>
              <p:spPr bwMode="auto">
                <a:xfrm>
                  <a:off x="4188" y="288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nvGrpSpPr>
                <p:cNvPr id="97302" name="Group 70"/>
                <p:cNvGrpSpPr>
                  <a:grpSpLocks/>
                </p:cNvGrpSpPr>
                <p:nvPr/>
              </p:nvGrpSpPr>
              <p:grpSpPr bwMode="auto">
                <a:xfrm>
                  <a:off x="4688" y="2576"/>
                  <a:ext cx="264" cy="872"/>
                  <a:chOff x="4688" y="2576"/>
                  <a:chExt cx="264" cy="872"/>
                </a:xfrm>
              </p:grpSpPr>
              <p:sp>
                <p:nvSpPr>
                  <p:cNvPr id="97303" name="Oval 71"/>
                  <p:cNvSpPr>
                    <a:spLocks noChangeArrowheads="1"/>
                  </p:cNvSpPr>
                  <p:nvPr/>
                </p:nvSpPr>
                <p:spPr bwMode="auto">
                  <a:xfrm>
                    <a:off x="4688" y="257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97304" name="Oval 72"/>
                  <p:cNvSpPr>
                    <a:spLocks noChangeArrowheads="1"/>
                  </p:cNvSpPr>
                  <p:nvPr/>
                </p:nvSpPr>
                <p:spPr bwMode="auto">
                  <a:xfrm>
                    <a:off x="4688" y="3184"/>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grpSp>
        </p:grpSp>
        <p:sp>
          <p:nvSpPr>
            <p:cNvPr id="97288" name="Text Box 73"/>
            <p:cNvSpPr txBox="1">
              <a:spLocks noChangeArrowheads="1"/>
            </p:cNvSpPr>
            <p:nvPr/>
          </p:nvSpPr>
          <p:spPr bwMode="auto">
            <a:xfrm>
              <a:off x="1951" y="3126"/>
              <a:ext cx="1371" cy="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B and C cannot begin until A is completed</a:t>
              </a:r>
            </a:p>
          </p:txBody>
        </p:sp>
        <p:sp>
          <p:nvSpPr>
            <p:cNvPr id="97289" name="Text Box 74"/>
            <p:cNvSpPr txBox="1">
              <a:spLocks noChangeArrowheads="1"/>
            </p:cNvSpPr>
            <p:nvPr/>
          </p:nvSpPr>
          <p:spPr bwMode="auto">
            <a:xfrm>
              <a:off x="174" y="3256"/>
              <a:ext cx="31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(c)</a:t>
              </a:r>
            </a:p>
          </p:txBody>
        </p:sp>
        <p:sp>
          <p:nvSpPr>
            <p:cNvPr id="97290" name="Text Box 75"/>
            <p:cNvSpPr txBox="1">
              <a:spLocks noChangeArrowheads="1"/>
            </p:cNvSpPr>
            <p:nvPr/>
          </p:nvSpPr>
          <p:spPr bwMode="auto">
            <a:xfrm>
              <a:off x="1290" y="2895"/>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sp>
          <p:nvSpPr>
            <p:cNvPr id="97291" name="Text Box 76"/>
            <p:cNvSpPr txBox="1">
              <a:spLocks noChangeArrowheads="1"/>
            </p:cNvSpPr>
            <p:nvPr/>
          </p:nvSpPr>
          <p:spPr bwMode="auto">
            <a:xfrm>
              <a:off x="787" y="3189"/>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sp>
          <p:nvSpPr>
            <p:cNvPr id="97292" name="Text Box 77"/>
            <p:cNvSpPr txBox="1">
              <a:spLocks noChangeArrowheads="1"/>
            </p:cNvSpPr>
            <p:nvPr/>
          </p:nvSpPr>
          <p:spPr bwMode="auto">
            <a:xfrm>
              <a:off x="1269" y="3509"/>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sp>
          <p:nvSpPr>
            <p:cNvPr id="97293" name="Text Box 78"/>
            <p:cNvSpPr txBox="1">
              <a:spLocks noChangeArrowheads="1"/>
            </p:cNvSpPr>
            <p:nvPr/>
          </p:nvSpPr>
          <p:spPr bwMode="auto">
            <a:xfrm>
              <a:off x="3982" y="3413"/>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A</a:t>
              </a:r>
            </a:p>
          </p:txBody>
        </p:sp>
        <p:sp>
          <p:nvSpPr>
            <p:cNvPr id="97294" name="Text Box 79"/>
            <p:cNvSpPr txBox="1">
              <a:spLocks noChangeArrowheads="1"/>
            </p:cNvSpPr>
            <p:nvPr/>
          </p:nvSpPr>
          <p:spPr bwMode="auto">
            <a:xfrm>
              <a:off x="4554" y="3209"/>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B</a:t>
              </a:r>
            </a:p>
          </p:txBody>
        </p:sp>
        <p:sp>
          <p:nvSpPr>
            <p:cNvPr id="97295" name="Text Box 80"/>
            <p:cNvSpPr txBox="1">
              <a:spLocks noChangeArrowheads="1"/>
            </p:cNvSpPr>
            <p:nvPr/>
          </p:nvSpPr>
          <p:spPr bwMode="auto">
            <a:xfrm>
              <a:off x="4442" y="3557"/>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C</a:t>
              </a:r>
            </a:p>
          </p:txBody>
        </p:sp>
      </p:grpSp>
    </p:spTree>
    <p:extLst>
      <p:ext uri="{BB962C8B-B14F-4D97-AF65-F5344CB8AC3E}">
        <p14:creationId xmlns:p14="http://schemas.microsoft.com/office/powerpoint/2010/main" val="31092027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96259"/>
                                        </p:tgtEl>
                                        <p:attrNameLst>
                                          <p:attrName>style.visibility</p:attrName>
                                        </p:attrNameLst>
                                      </p:cBhvr>
                                      <p:to>
                                        <p:strVal val="visible"/>
                                      </p:to>
                                    </p:set>
                                    <p:animEffect transition="in" filter="wipe(left)">
                                      <p:cBhvr>
                                        <p:cTn id="7" dur="1000"/>
                                        <p:tgtEl>
                                          <p:spTgt spid="96259"/>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96260"/>
                                        </p:tgtEl>
                                        <p:attrNameLst>
                                          <p:attrName>style.visibility</p:attrName>
                                        </p:attrNameLst>
                                      </p:cBhvr>
                                      <p:to>
                                        <p:strVal val="visible"/>
                                      </p:to>
                                    </p:set>
                                    <p:animEffect transition="in" filter="wipe(left)">
                                      <p:cBhvr>
                                        <p:cTn id="11" dur="1000"/>
                                        <p:tgtEl>
                                          <p:spTgt spid="9626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96285"/>
                                        </p:tgtEl>
                                        <p:attrNameLst>
                                          <p:attrName>style.visibility</p:attrName>
                                        </p:attrNameLst>
                                      </p:cBhvr>
                                      <p:to>
                                        <p:strVal val="visible"/>
                                      </p:to>
                                    </p:set>
                                    <p:animEffect transition="in" filter="wipe(left)">
                                      <p:cBhvr>
                                        <p:cTn id="16" dur="1000"/>
                                        <p:tgtEl>
                                          <p:spTgt spid="9628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96311"/>
                                        </p:tgtEl>
                                        <p:attrNameLst>
                                          <p:attrName>style.visibility</p:attrName>
                                        </p:attrNameLst>
                                      </p:cBhvr>
                                      <p:to>
                                        <p:strVal val="visible"/>
                                      </p:to>
                                    </p:set>
                                    <p:animEffect transition="in" filter="wipe(left)">
                                      <p:cBhvr>
                                        <p:cTn id="21" dur="1000"/>
                                        <p:tgtEl>
                                          <p:spTgt spid="96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914400" y="404813"/>
            <a:ext cx="10363200" cy="1220787"/>
          </a:xfrm>
        </p:spPr>
        <p:txBody>
          <a:bodyPr>
            <a:normAutofit fontScale="90000"/>
          </a:bodyPr>
          <a:lstStyle/>
          <a:p>
            <a:pPr>
              <a:lnSpc>
                <a:spcPct val="80000"/>
              </a:lnSpc>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A Comparison of AON and AOA Network Conventions</a:t>
            </a:r>
          </a:p>
        </p:txBody>
      </p:sp>
      <p:sp>
        <p:nvSpPr>
          <p:cNvPr id="99330" name="Text Box 3"/>
          <p:cNvSpPr txBox="1">
            <a:spLocks noChangeArrowheads="1"/>
          </p:cNvSpPr>
          <p:nvPr/>
        </p:nvSpPr>
        <p:spPr bwMode="auto">
          <a:xfrm>
            <a:off x="842435" y="1811338"/>
            <a:ext cx="10689167" cy="1157047"/>
          </a:xfrm>
          <a:prstGeom prst="rect">
            <a:avLst/>
          </a:prstGeom>
          <a:solidFill>
            <a:schemeClr val="tx2"/>
          </a:solidFill>
          <a:ln w="9525">
            <a:solidFill>
              <a:schemeClr val="tx1"/>
            </a:solidFill>
            <a:miter lim="800000"/>
            <a:headEnd/>
            <a:tailEnd/>
          </a:ln>
        </p:spPr>
        <p:txBody>
          <a:bodyPr lIns="311992" tIns="158396" rIns="311992" bIns="158396">
            <a:spAutoFit/>
          </a:bodyPr>
          <a:lstStyle>
            <a:lvl1pPr>
              <a:tabLst>
                <a:tab pos="1079500" algn="ctr"/>
                <a:tab pos="3314700" algn="ctr"/>
                <a:tab pos="6096000" algn="ctr"/>
              </a:tabLst>
              <a:defRPr>
                <a:solidFill>
                  <a:schemeClr val="tx1"/>
                </a:solidFill>
                <a:latin typeface="Calibri" pitchFamily="34" charset="0"/>
                <a:cs typeface="Arial" pitchFamily="34" charset="0"/>
              </a:defRPr>
            </a:lvl1pPr>
            <a:lvl2pPr marL="742950" indent="-285750">
              <a:tabLst>
                <a:tab pos="1079500" algn="ctr"/>
                <a:tab pos="3314700" algn="ctr"/>
                <a:tab pos="6096000" algn="ctr"/>
              </a:tabLst>
              <a:defRPr>
                <a:solidFill>
                  <a:schemeClr val="tx1"/>
                </a:solidFill>
                <a:latin typeface="Calibri" pitchFamily="34" charset="0"/>
                <a:cs typeface="Arial" pitchFamily="34" charset="0"/>
              </a:defRPr>
            </a:lvl2pPr>
            <a:lvl3pPr marL="1143000" indent="-228600">
              <a:tabLst>
                <a:tab pos="1079500" algn="ctr"/>
                <a:tab pos="3314700" algn="ctr"/>
                <a:tab pos="6096000" algn="ctr"/>
              </a:tabLst>
              <a:defRPr>
                <a:solidFill>
                  <a:schemeClr val="tx1"/>
                </a:solidFill>
                <a:latin typeface="Calibri" pitchFamily="34" charset="0"/>
                <a:cs typeface="Arial" pitchFamily="34" charset="0"/>
              </a:defRPr>
            </a:lvl3pPr>
            <a:lvl4pPr marL="1600200" indent="-228600">
              <a:tabLst>
                <a:tab pos="1079500" algn="ctr"/>
                <a:tab pos="3314700" algn="ctr"/>
                <a:tab pos="6096000" algn="ctr"/>
              </a:tabLst>
              <a:defRPr>
                <a:solidFill>
                  <a:schemeClr val="tx1"/>
                </a:solidFill>
                <a:latin typeface="Calibri" pitchFamily="34" charset="0"/>
                <a:cs typeface="Arial" pitchFamily="34" charset="0"/>
              </a:defRPr>
            </a:lvl4pPr>
            <a:lvl5pPr marL="2057400" indent="-228600">
              <a:tabLst>
                <a:tab pos="1079500" algn="ctr"/>
                <a:tab pos="3314700" algn="ctr"/>
                <a:tab pos="6096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9pPr>
          </a:lstStyle>
          <a:p>
            <a:pPr>
              <a:lnSpc>
                <a:spcPct val="85000"/>
              </a:lnSpc>
            </a:pPr>
            <a:r>
              <a:rPr lang="en-AU" altLang="en-US" sz="3200" b="1">
                <a:solidFill>
                  <a:schemeClr val="accent5">
                    <a:lumMod val="75000"/>
                  </a:schemeClr>
                </a:solidFill>
                <a:effectLst>
                  <a:outerShdw blurRad="38100" dist="38100" dir="2700000" algn="tl">
                    <a:srgbClr val="000000">
                      <a:alpha val="43137"/>
                    </a:srgbClr>
                  </a:outerShdw>
                </a:effectLst>
                <a:latin typeface="Arial" pitchFamily="34" charset="0"/>
                <a:ea typeface="MS PGothic" pitchFamily="34" charset="-128"/>
              </a:rPr>
              <a:t>	Activity on	Activity	Activity on</a:t>
            </a:r>
          </a:p>
          <a:p>
            <a:pPr>
              <a:lnSpc>
                <a:spcPct val="85000"/>
              </a:lnSpc>
            </a:pPr>
            <a:r>
              <a:rPr lang="en-AU" altLang="en-US" sz="3200" b="1">
                <a:solidFill>
                  <a:schemeClr val="accent5">
                    <a:lumMod val="75000"/>
                  </a:schemeClr>
                </a:solidFill>
                <a:effectLst>
                  <a:outerShdw blurRad="38100" dist="38100" dir="2700000" algn="tl">
                    <a:srgbClr val="000000">
                      <a:alpha val="43137"/>
                    </a:srgbClr>
                  </a:outerShdw>
                </a:effectLst>
                <a:latin typeface="Arial" pitchFamily="34" charset="0"/>
                <a:ea typeface="MS PGothic" pitchFamily="34" charset="-128"/>
              </a:rPr>
              <a:t>	Node (AON)	Meaning	Arrow (AOA)</a:t>
            </a:r>
          </a:p>
        </p:txBody>
      </p:sp>
      <p:grpSp>
        <p:nvGrpSpPr>
          <p:cNvPr id="98308" name="Group 4"/>
          <p:cNvGrpSpPr>
            <a:grpSpLocks/>
          </p:cNvGrpSpPr>
          <p:nvPr/>
        </p:nvGrpSpPr>
        <p:grpSpPr bwMode="auto">
          <a:xfrm>
            <a:off x="397935" y="2936872"/>
            <a:ext cx="10435167" cy="1591881"/>
            <a:chOff x="182" y="1842"/>
            <a:chExt cx="4930" cy="817"/>
          </a:xfrm>
        </p:grpSpPr>
        <p:sp>
          <p:nvSpPr>
            <p:cNvPr id="99371" name="Text Box 5"/>
            <p:cNvSpPr txBox="1">
              <a:spLocks noChangeArrowheads="1"/>
            </p:cNvSpPr>
            <p:nvPr/>
          </p:nvSpPr>
          <p:spPr bwMode="auto">
            <a:xfrm>
              <a:off x="1959" y="1880"/>
              <a:ext cx="1333" cy="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effectLst>
                    <a:outerShdw blurRad="38100" dist="38100" dir="2700000" algn="tl">
                      <a:srgbClr val="000000">
                        <a:alpha val="43137"/>
                      </a:srgbClr>
                    </a:outerShdw>
                  </a:effectLst>
                  <a:latin typeface="Arial" pitchFamily="34" charset="0"/>
                  <a:ea typeface="MS PGothic" pitchFamily="34" charset="-128"/>
                </a:rPr>
                <a:t>C and D cannot begin until both A and B are completed</a:t>
              </a:r>
            </a:p>
          </p:txBody>
        </p:sp>
        <p:sp>
          <p:nvSpPr>
            <p:cNvPr id="99372" name="Text Box 6"/>
            <p:cNvSpPr txBox="1">
              <a:spLocks noChangeArrowheads="1"/>
            </p:cNvSpPr>
            <p:nvPr/>
          </p:nvSpPr>
          <p:spPr bwMode="auto">
            <a:xfrm>
              <a:off x="182" y="2109"/>
              <a:ext cx="287"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(d)</a:t>
              </a:r>
            </a:p>
          </p:txBody>
        </p:sp>
        <p:grpSp>
          <p:nvGrpSpPr>
            <p:cNvPr id="99373" name="Group 7"/>
            <p:cNvGrpSpPr>
              <a:grpSpLocks/>
            </p:cNvGrpSpPr>
            <p:nvPr/>
          </p:nvGrpSpPr>
          <p:grpSpPr bwMode="auto">
            <a:xfrm>
              <a:off x="615" y="1872"/>
              <a:ext cx="1066" cy="755"/>
              <a:chOff x="615" y="1897"/>
              <a:chExt cx="1066" cy="755"/>
            </a:xfrm>
          </p:grpSpPr>
          <p:sp>
            <p:nvSpPr>
              <p:cNvPr id="99390" name="Line 8"/>
              <p:cNvSpPr>
                <a:spLocks noChangeShapeType="1"/>
              </p:cNvSpPr>
              <p:nvPr/>
            </p:nvSpPr>
            <p:spPr bwMode="auto">
              <a:xfrm>
                <a:off x="788" y="2077"/>
                <a:ext cx="644" cy="3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91" name="Line 9"/>
              <p:cNvSpPr>
                <a:spLocks noChangeShapeType="1"/>
              </p:cNvSpPr>
              <p:nvPr/>
            </p:nvSpPr>
            <p:spPr bwMode="auto">
              <a:xfrm flipV="1">
                <a:off x="788" y="2109"/>
                <a:ext cx="644" cy="3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92" name="Line 10"/>
              <p:cNvSpPr>
                <a:spLocks noChangeShapeType="1"/>
              </p:cNvSpPr>
              <p:nvPr/>
            </p:nvSpPr>
            <p:spPr bwMode="auto">
              <a:xfrm>
                <a:off x="836" y="2041"/>
                <a:ext cx="57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93" name="Line 11"/>
              <p:cNvSpPr>
                <a:spLocks noChangeShapeType="1"/>
              </p:cNvSpPr>
              <p:nvPr/>
            </p:nvSpPr>
            <p:spPr bwMode="auto">
              <a:xfrm>
                <a:off x="844" y="2521"/>
                <a:ext cx="56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nvGrpSpPr>
              <p:cNvPr id="99394" name="Group 12"/>
              <p:cNvGrpSpPr>
                <a:grpSpLocks/>
              </p:cNvGrpSpPr>
              <p:nvPr/>
            </p:nvGrpSpPr>
            <p:grpSpPr bwMode="auto">
              <a:xfrm>
                <a:off x="615" y="1897"/>
                <a:ext cx="266" cy="287"/>
                <a:chOff x="550" y="1893"/>
                <a:chExt cx="266" cy="287"/>
              </a:xfrm>
            </p:grpSpPr>
            <p:sp>
              <p:nvSpPr>
                <p:cNvPr id="99404" name="Oval 13"/>
                <p:cNvSpPr>
                  <a:spLocks noChangeArrowheads="1"/>
                </p:cNvSpPr>
                <p:nvPr/>
              </p:nvSpPr>
              <p:spPr bwMode="auto">
                <a:xfrm>
                  <a:off x="552"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405" name="Text Box 14"/>
                <p:cNvSpPr txBox="1">
                  <a:spLocks noChangeArrowheads="1"/>
                </p:cNvSpPr>
                <p:nvPr/>
              </p:nvSpPr>
              <p:spPr bwMode="auto">
                <a:xfrm>
                  <a:off x="550" y="1893"/>
                  <a:ext cx="196"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grpSp>
            <p:nvGrpSpPr>
              <p:cNvPr id="99395" name="Group 15"/>
              <p:cNvGrpSpPr>
                <a:grpSpLocks/>
              </p:cNvGrpSpPr>
              <p:nvPr/>
            </p:nvGrpSpPr>
            <p:grpSpPr bwMode="auto">
              <a:xfrm>
                <a:off x="616" y="2373"/>
                <a:ext cx="264" cy="271"/>
                <a:chOff x="1064" y="1909"/>
                <a:chExt cx="264" cy="271"/>
              </a:xfrm>
            </p:grpSpPr>
            <p:sp>
              <p:nvSpPr>
                <p:cNvPr id="99402" name="Oval 16"/>
                <p:cNvSpPr>
                  <a:spLocks noChangeArrowheads="1"/>
                </p:cNvSpPr>
                <p:nvPr/>
              </p:nvSpPr>
              <p:spPr bwMode="auto">
                <a:xfrm>
                  <a:off x="1064"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403" name="Text Box 17"/>
                <p:cNvSpPr txBox="1">
                  <a:spLocks noChangeArrowheads="1"/>
                </p:cNvSpPr>
                <p:nvPr/>
              </p:nvSpPr>
              <p:spPr bwMode="auto">
                <a:xfrm>
                  <a:off x="1066" y="1909"/>
                  <a:ext cx="196"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nvGrpSpPr>
              <p:cNvPr id="99396" name="Group 18"/>
              <p:cNvGrpSpPr>
                <a:grpSpLocks/>
              </p:cNvGrpSpPr>
              <p:nvPr/>
            </p:nvGrpSpPr>
            <p:grpSpPr bwMode="auto">
              <a:xfrm>
                <a:off x="1415" y="1897"/>
                <a:ext cx="266" cy="279"/>
                <a:chOff x="1574" y="1901"/>
                <a:chExt cx="266" cy="279"/>
              </a:xfrm>
            </p:grpSpPr>
            <p:sp>
              <p:nvSpPr>
                <p:cNvPr id="99400" name="Oval 19"/>
                <p:cNvSpPr>
                  <a:spLocks noChangeArrowheads="1"/>
                </p:cNvSpPr>
                <p:nvPr/>
              </p:nvSpPr>
              <p:spPr bwMode="auto">
                <a:xfrm>
                  <a:off x="1576"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401" name="Text Box 20"/>
                <p:cNvSpPr txBox="1">
                  <a:spLocks noChangeArrowheads="1"/>
                </p:cNvSpPr>
                <p:nvPr/>
              </p:nvSpPr>
              <p:spPr bwMode="auto">
                <a:xfrm>
                  <a:off x="1574" y="1901"/>
                  <a:ext cx="205"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99397" name="Group 21"/>
              <p:cNvGrpSpPr>
                <a:grpSpLocks/>
              </p:cNvGrpSpPr>
              <p:nvPr/>
            </p:nvGrpSpPr>
            <p:grpSpPr bwMode="auto">
              <a:xfrm>
                <a:off x="1416" y="2373"/>
                <a:ext cx="264" cy="279"/>
                <a:chOff x="1272" y="2333"/>
                <a:chExt cx="264" cy="279"/>
              </a:xfrm>
            </p:grpSpPr>
            <p:sp>
              <p:nvSpPr>
                <p:cNvPr id="99398" name="Oval 22"/>
                <p:cNvSpPr>
                  <a:spLocks noChangeArrowheads="1"/>
                </p:cNvSpPr>
                <p:nvPr/>
              </p:nvSpPr>
              <p:spPr bwMode="auto">
                <a:xfrm>
                  <a:off x="1272" y="2348"/>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99" name="Text Box 23"/>
                <p:cNvSpPr txBox="1">
                  <a:spLocks noChangeArrowheads="1"/>
                </p:cNvSpPr>
                <p:nvPr/>
              </p:nvSpPr>
              <p:spPr bwMode="auto">
                <a:xfrm>
                  <a:off x="1278" y="2333"/>
                  <a:ext cx="205"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grpSp>
          <p:nvGrpSpPr>
            <p:cNvPr id="99374" name="Group 24"/>
            <p:cNvGrpSpPr>
              <a:grpSpLocks/>
            </p:cNvGrpSpPr>
            <p:nvPr/>
          </p:nvGrpSpPr>
          <p:grpSpPr bwMode="auto">
            <a:xfrm>
              <a:off x="3660" y="1842"/>
              <a:ext cx="1452" cy="817"/>
              <a:chOff x="3540" y="1909"/>
              <a:chExt cx="1452" cy="817"/>
            </a:xfrm>
          </p:grpSpPr>
          <p:sp>
            <p:nvSpPr>
              <p:cNvPr id="99375" name="Line 25"/>
              <p:cNvSpPr>
                <a:spLocks noChangeShapeType="1"/>
              </p:cNvSpPr>
              <p:nvPr/>
            </p:nvSpPr>
            <p:spPr bwMode="auto">
              <a:xfrm>
                <a:off x="4308" y="2340"/>
                <a:ext cx="424"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6" name="Line 26"/>
              <p:cNvSpPr>
                <a:spLocks noChangeShapeType="1"/>
              </p:cNvSpPr>
              <p:nvPr/>
            </p:nvSpPr>
            <p:spPr bwMode="auto">
              <a:xfrm flipV="1">
                <a:off x="4316" y="2096"/>
                <a:ext cx="416"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7" name="Line 27"/>
              <p:cNvSpPr>
                <a:spLocks noChangeShapeType="1"/>
              </p:cNvSpPr>
              <p:nvPr/>
            </p:nvSpPr>
            <p:spPr bwMode="auto">
              <a:xfrm>
                <a:off x="3712" y="2072"/>
                <a:ext cx="424"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8" name="Line 28"/>
              <p:cNvSpPr>
                <a:spLocks noChangeShapeType="1"/>
              </p:cNvSpPr>
              <p:nvPr/>
            </p:nvSpPr>
            <p:spPr bwMode="auto">
              <a:xfrm flipV="1">
                <a:off x="3728" y="2380"/>
                <a:ext cx="416"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9" name="Oval 29"/>
              <p:cNvSpPr>
                <a:spLocks noChangeArrowheads="1"/>
              </p:cNvSpPr>
              <p:nvPr/>
            </p:nvSpPr>
            <p:spPr bwMode="auto">
              <a:xfrm>
                <a:off x="4116" y="2197"/>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nvGrpSpPr>
              <p:cNvPr id="99380" name="Group 30"/>
              <p:cNvGrpSpPr>
                <a:grpSpLocks/>
              </p:cNvGrpSpPr>
              <p:nvPr/>
            </p:nvGrpSpPr>
            <p:grpSpPr bwMode="auto">
              <a:xfrm>
                <a:off x="4728" y="1916"/>
                <a:ext cx="264" cy="810"/>
                <a:chOff x="4776" y="1916"/>
                <a:chExt cx="264" cy="810"/>
              </a:xfrm>
            </p:grpSpPr>
            <p:sp>
              <p:nvSpPr>
                <p:cNvPr id="99388" name="Oval 31"/>
                <p:cNvSpPr>
                  <a:spLocks noChangeArrowheads="1"/>
                </p:cNvSpPr>
                <p:nvPr/>
              </p:nvSpPr>
              <p:spPr bwMode="auto">
                <a:xfrm>
                  <a:off x="4776"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89" name="Oval 32"/>
                <p:cNvSpPr>
                  <a:spLocks noChangeArrowheads="1"/>
                </p:cNvSpPr>
                <p:nvPr/>
              </p:nvSpPr>
              <p:spPr bwMode="auto">
                <a:xfrm>
                  <a:off x="4776" y="246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sp>
            <p:nvSpPr>
              <p:cNvPr id="99381" name="Text Box 33"/>
              <p:cNvSpPr txBox="1">
                <a:spLocks noChangeArrowheads="1"/>
              </p:cNvSpPr>
              <p:nvPr/>
            </p:nvSpPr>
            <p:spPr bwMode="auto">
              <a:xfrm>
                <a:off x="3878" y="2445"/>
                <a:ext cx="196"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B</a:t>
                </a:r>
              </a:p>
            </p:txBody>
          </p:sp>
          <p:sp>
            <p:nvSpPr>
              <p:cNvPr id="99382" name="Text Box 34"/>
              <p:cNvSpPr txBox="1">
                <a:spLocks noChangeArrowheads="1"/>
              </p:cNvSpPr>
              <p:nvPr/>
            </p:nvSpPr>
            <p:spPr bwMode="auto">
              <a:xfrm>
                <a:off x="3866" y="1909"/>
                <a:ext cx="196"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A</a:t>
                </a:r>
              </a:p>
            </p:txBody>
          </p:sp>
          <p:sp>
            <p:nvSpPr>
              <p:cNvPr id="99383" name="Text Box 35"/>
              <p:cNvSpPr txBox="1">
                <a:spLocks noChangeArrowheads="1"/>
              </p:cNvSpPr>
              <p:nvPr/>
            </p:nvSpPr>
            <p:spPr bwMode="auto">
              <a:xfrm>
                <a:off x="4386" y="1909"/>
                <a:ext cx="205"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C</a:t>
                </a:r>
              </a:p>
            </p:txBody>
          </p:sp>
          <p:grpSp>
            <p:nvGrpSpPr>
              <p:cNvPr id="99384" name="Group 36"/>
              <p:cNvGrpSpPr>
                <a:grpSpLocks/>
              </p:cNvGrpSpPr>
              <p:nvPr/>
            </p:nvGrpSpPr>
            <p:grpSpPr bwMode="auto">
              <a:xfrm>
                <a:off x="3540" y="1916"/>
                <a:ext cx="264" cy="810"/>
                <a:chOff x="3540" y="1916"/>
                <a:chExt cx="264" cy="810"/>
              </a:xfrm>
            </p:grpSpPr>
            <p:sp>
              <p:nvSpPr>
                <p:cNvPr id="99386" name="Oval 37"/>
                <p:cNvSpPr>
                  <a:spLocks noChangeArrowheads="1"/>
                </p:cNvSpPr>
                <p:nvPr/>
              </p:nvSpPr>
              <p:spPr bwMode="auto">
                <a:xfrm>
                  <a:off x="3540" y="1916"/>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87" name="Oval 38"/>
                <p:cNvSpPr>
                  <a:spLocks noChangeArrowheads="1"/>
                </p:cNvSpPr>
                <p:nvPr/>
              </p:nvSpPr>
              <p:spPr bwMode="auto">
                <a:xfrm>
                  <a:off x="3540" y="246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sp>
            <p:nvSpPr>
              <p:cNvPr id="99385" name="Text Box 39"/>
              <p:cNvSpPr txBox="1">
                <a:spLocks noChangeArrowheads="1"/>
              </p:cNvSpPr>
              <p:nvPr/>
            </p:nvSpPr>
            <p:spPr bwMode="auto">
              <a:xfrm>
                <a:off x="4382" y="2445"/>
                <a:ext cx="205"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D</a:t>
                </a:r>
              </a:p>
            </p:txBody>
          </p:sp>
        </p:grpSp>
      </p:grpSp>
      <p:grpSp>
        <p:nvGrpSpPr>
          <p:cNvPr id="98384" name="Group 80"/>
          <p:cNvGrpSpPr>
            <a:grpSpLocks/>
          </p:cNvGrpSpPr>
          <p:nvPr/>
        </p:nvGrpSpPr>
        <p:grpSpPr bwMode="auto">
          <a:xfrm>
            <a:off x="368301" y="4578350"/>
            <a:ext cx="10716684" cy="1990487"/>
            <a:chOff x="174" y="2860"/>
            <a:chExt cx="5063" cy="1126"/>
          </a:xfrm>
        </p:grpSpPr>
        <p:sp>
          <p:nvSpPr>
            <p:cNvPr id="99333" name="Text Box 41"/>
            <p:cNvSpPr txBox="1">
              <a:spLocks noChangeArrowheads="1"/>
            </p:cNvSpPr>
            <p:nvPr/>
          </p:nvSpPr>
          <p:spPr bwMode="auto">
            <a:xfrm>
              <a:off x="1951" y="2860"/>
              <a:ext cx="1587" cy="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a:effectLst>
                    <a:outerShdw blurRad="38100" dist="38100" dir="2700000" algn="tl">
                      <a:srgbClr val="000000">
                        <a:alpha val="43137"/>
                      </a:srgbClr>
                    </a:outerShdw>
                  </a:effectLst>
                  <a:latin typeface="Arial" pitchFamily="34" charset="0"/>
                  <a:ea typeface="MS PGothic" pitchFamily="34" charset="-128"/>
                </a:rPr>
                <a:t>C cannot begin until both A and B are completed</a:t>
              </a:r>
            </a:p>
            <a:p>
              <a:pPr>
                <a:lnSpc>
                  <a:spcPct val="85000"/>
                </a:lnSpc>
              </a:pPr>
              <a:r>
                <a:rPr lang="en-AU" altLang="en-US" sz="2100">
                  <a:effectLst>
                    <a:outerShdw blurRad="38100" dist="38100" dir="2700000" algn="tl">
                      <a:srgbClr val="000000">
                        <a:alpha val="43137"/>
                      </a:srgbClr>
                    </a:outerShdw>
                  </a:effectLst>
                  <a:latin typeface="Arial" pitchFamily="34" charset="0"/>
                  <a:ea typeface="MS PGothic" pitchFamily="34" charset="-128"/>
                </a:rPr>
                <a:t>D cannot begin until B is completed</a:t>
              </a:r>
            </a:p>
            <a:p>
              <a:pPr>
                <a:lnSpc>
                  <a:spcPct val="85000"/>
                </a:lnSpc>
              </a:pPr>
              <a:r>
                <a:rPr lang="en-AU" altLang="en-US" sz="2100">
                  <a:effectLst>
                    <a:outerShdw blurRad="38100" dist="38100" dir="2700000" algn="tl">
                      <a:srgbClr val="000000">
                        <a:alpha val="43137"/>
                      </a:srgbClr>
                    </a:outerShdw>
                  </a:effectLst>
                  <a:latin typeface="Arial" pitchFamily="34" charset="0"/>
                  <a:ea typeface="MS PGothic" pitchFamily="34" charset="-128"/>
                </a:rPr>
                <a:t>A dummy activity is introduced in AOA</a:t>
              </a:r>
            </a:p>
          </p:txBody>
        </p:sp>
        <p:sp>
          <p:nvSpPr>
            <p:cNvPr id="99334" name="Text Box 42"/>
            <p:cNvSpPr txBox="1">
              <a:spLocks noChangeArrowheads="1"/>
            </p:cNvSpPr>
            <p:nvPr/>
          </p:nvSpPr>
          <p:spPr bwMode="auto">
            <a:xfrm>
              <a:off x="174" y="3315"/>
              <a:ext cx="287"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(e)</a:t>
              </a:r>
            </a:p>
          </p:txBody>
        </p:sp>
        <p:grpSp>
          <p:nvGrpSpPr>
            <p:cNvPr id="99335" name="Group 43"/>
            <p:cNvGrpSpPr>
              <a:grpSpLocks/>
            </p:cNvGrpSpPr>
            <p:nvPr/>
          </p:nvGrpSpPr>
          <p:grpSpPr bwMode="auto">
            <a:xfrm>
              <a:off x="3632" y="2933"/>
              <a:ext cx="1605" cy="1053"/>
              <a:chOff x="3512" y="3039"/>
              <a:chExt cx="1605" cy="1053"/>
            </a:xfrm>
          </p:grpSpPr>
          <p:sp>
            <p:nvSpPr>
              <p:cNvPr id="99348" name="Line 44"/>
              <p:cNvSpPr>
                <a:spLocks noChangeShapeType="1"/>
              </p:cNvSpPr>
              <p:nvPr/>
            </p:nvSpPr>
            <p:spPr bwMode="auto">
              <a:xfrm flipV="1">
                <a:off x="4280" y="3308"/>
                <a:ext cx="0" cy="420"/>
              </a:xfrm>
              <a:prstGeom prst="line">
                <a:avLst/>
              </a:prstGeom>
              <a:noFill/>
              <a:ln w="5715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nvGrpSpPr>
              <p:cNvPr id="99349" name="Group 45"/>
              <p:cNvGrpSpPr>
                <a:grpSpLocks/>
              </p:cNvGrpSpPr>
              <p:nvPr/>
            </p:nvGrpSpPr>
            <p:grpSpPr bwMode="auto">
              <a:xfrm>
                <a:off x="3512" y="3039"/>
                <a:ext cx="1546" cy="1053"/>
                <a:chOff x="3792" y="3039"/>
                <a:chExt cx="1546" cy="1053"/>
              </a:xfrm>
            </p:grpSpPr>
            <p:grpSp>
              <p:nvGrpSpPr>
                <p:cNvPr id="99351" name="Group 46"/>
                <p:cNvGrpSpPr>
                  <a:grpSpLocks/>
                </p:cNvGrpSpPr>
                <p:nvPr/>
              </p:nvGrpSpPr>
              <p:grpSpPr bwMode="auto">
                <a:xfrm>
                  <a:off x="4652" y="3168"/>
                  <a:ext cx="420" cy="627"/>
                  <a:chOff x="4012" y="3168"/>
                  <a:chExt cx="420" cy="627"/>
                </a:xfrm>
              </p:grpSpPr>
              <p:sp>
                <p:nvSpPr>
                  <p:cNvPr id="99369" name="Line 47"/>
                  <p:cNvSpPr>
                    <a:spLocks noChangeShapeType="1"/>
                  </p:cNvSpPr>
                  <p:nvPr/>
                </p:nvSpPr>
                <p:spPr bwMode="auto">
                  <a:xfrm>
                    <a:off x="4020" y="3168"/>
                    <a:ext cx="40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70" name="Line 48"/>
                  <p:cNvSpPr>
                    <a:spLocks noChangeShapeType="1"/>
                  </p:cNvSpPr>
                  <p:nvPr/>
                </p:nvSpPr>
                <p:spPr bwMode="auto">
                  <a:xfrm>
                    <a:off x="4012" y="3795"/>
                    <a:ext cx="42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nvGrpSpPr>
                <p:cNvPr id="99352" name="Group 49"/>
                <p:cNvGrpSpPr>
                  <a:grpSpLocks/>
                </p:cNvGrpSpPr>
                <p:nvPr/>
              </p:nvGrpSpPr>
              <p:grpSpPr bwMode="auto">
                <a:xfrm>
                  <a:off x="4012" y="3168"/>
                  <a:ext cx="420" cy="627"/>
                  <a:chOff x="4012" y="3168"/>
                  <a:chExt cx="420" cy="627"/>
                </a:xfrm>
              </p:grpSpPr>
              <p:sp>
                <p:nvSpPr>
                  <p:cNvPr id="99367" name="Line 50"/>
                  <p:cNvSpPr>
                    <a:spLocks noChangeShapeType="1"/>
                  </p:cNvSpPr>
                  <p:nvPr/>
                </p:nvSpPr>
                <p:spPr bwMode="auto">
                  <a:xfrm>
                    <a:off x="4020" y="3168"/>
                    <a:ext cx="40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68" name="Line 51"/>
                  <p:cNvSpPr>
                    <a:spLocks noChangeShapeType="1"/>
                  </p:cNvSpPr>
                  <p:nvPr/>
                </p:nvSpPr>
                <p:spPr bwMode="auto">
                  <a:xfrm>
                    <a:off x="4012" y="3795"/>
                    <a:ext cx="42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sp>
              <p:nvSpPr>
                <p:cNvPr id="99353" name="Text Box 52"/>
                <p:cNvSpPr txBox="1">
                  <a:spLocks noChangeArrowheads="1"/>
                </p:cNvSpPr>
                <p:nvPr/>
              </p:nvSpPr>
              <p:spPr bwMode="auto">
                <a:xfrm>
                  <a:off x="4738" y="3189"/>
                  <a:ext cx="20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C</a:t>
                  </a:r>
                </a:p>
              </p:txBody>
            </p:sp>
            <p:sp>
              <p:nvSpPr>
                <p:cNvPr id="99354" name="Text Box 53"/>
                <p:cNvSpPr txBox="1">
                  <a:spLocks noChangeArrowheads="1"/>
                </p:cNvSpPr>
                <p:nvPr/>
              </p:nvSpPr>
              <p:spPr bwMode="auto">
                <a:xfrm>
                  <a:off x="4090" y="3189"/>
                  <a:ext cx="19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A</a:t>
                  </a:r>
                </a:p>
              </p:txBody>
            </p:sp>
            <p:sp>
              <p:nvSpPr>
                <p:cNvPr id="99355" name="Text Box 54"/>
                <p:cNvSpPr txBox="1">
                  <a:spLocks noChangeArrowheads="1"/>
                </p:cNvSpPr>
                <p:nvPr/>
              </p:nvSpPr>
              <p:spPr bwMode="auto">
                <a:xfrm>
                  <a:off x="4098" y="3805"/>
                  <a:ext cx="19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B</a:t>
                  </a:r>
                </a:p>
              </p:txBody>
            </p:sp>
            <p:grpSp>
              <p:nvGrpSpPr>
                <p:cNvPr id="99356" name="Group 55"/>
                <p:cNvGrpSpPr>
                  <a:grpSpLocks/>
                </p:cNvGrpSpPr>
                <p:nvPr/>
              </p:nvGrpSpPr>
              <p:grpSpPr bwMode="auto">
                <a:xfrm>
                  <a:off x="3792" y="3039"/>
                  <a:ext cx="1546" cy="888"/>
                  <a:chOff x="3780" y="2923"/>
                  <a:chExt cx="1546" cy="888"/>
                </a:xfrm>
              </p:grpSpPr>
              <p:grpSp>
                <p:nvGrpSpPr>
                  <p:cNvPr id="99358" name="Group 56"/>
                  <p:cNvGrpSpPr>
                    <a:grpSpLocks/>
                  </p:cNvGrpSpPr>
                  <p:nvPr/>
                </p:nvGrpSpPr>
                <p:grpSpPr bwMode="auto">
                  <a:xfrm>
                    <a:off x="3780" y="2924"/>
                    <a:ext cx="264" cy="887"/>
                    <a:chOff x="3780" y="2920"/>
                    <a:chExt cx="264" cy="887"/>
                  </a:xfrm>
                </p:grpSpPr>
                <p:sp>
                  <p:nvSpPr>
                    <p:cNvPr id="99365" name="Oval 57"/>
                    <p:cNvSpPr>
                      <a:spLocks noChangeArrowheads="1"/>
                    </p:cNvSpPr>
                    <p:nvPr/>
                  </p:nvSpPr>
                  <p:spPr bwMode="auto">
                    <a:xfrm>
                      <a:off x="3780" y="292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66" name="Oval 58"/>
                    <p:cNvSpPr>
                      <a:spLocks noChangeArrowheads="1"/>
                    </p:cNvSpPr>
                    <p:nvPr/>
                  </p:nvSpPr>
                  <p:spPr bwMode="auto">
                    <a:xfrm>
                      <a:off x="3780" y="3543"/>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grpSp>
                <p:nvGrpSpPr>
                  <p:cNvPr id="99359" name="Group 59"/>
                  <p:cNvGrpSpPr>
                    <a:grpSpLocks/>
                  </p:cNvGrpSpPr>
                  <p:nvPr/>
                </p:nvGrpSpPr>
                <p:grpSpPr bwMode="auto">
                  <a:xfrm>
                    <a:off x="4421" y="2923"/>
                    <a:ext cx="264" cy="888"/>
                    <a:chOff x="4418" y="2919"/>
                    <a:chExt cx="264" cy="888"/>
                  </a:xfrm>
                </p:grpSpPr>
                <p:sp>
                  <p:nvSpPr>
                    <p:cNvPr id="99363" name="Oval 60"/>
                    <p:cNvSpPr>
                      <a:spLocks noChangeArrowheads="1"/>
                    </p:cNvSpPr>
                    <p:nvPr/>
                  </p:nvSpPr>
                  <p:spPr bwMode="auto">
                    <a:xfrm>
                      <a:off x="4418" y="3543"/>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64" name="Oval 61"/>
                    <p:cNvSpPr>
                      <a:spLocks noChangeArrowheads="1"/>
                    </p:cNvSpPr>
                    <p:nvPr/>
                  </p:nvSpPr>
                  <p:spPr bwMode="auto">
                    <a:xfrm>
                      <a:off x="4418" y="2919"/>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grpSp>
                <p:nvGrpSpPr>
                  <p:cNvPr id="99360" name="Group 62"/>
                  <p:cNvGrpSpPr>
                    <a:grpSpLocks/>
                  </p:cNvGrpSpPr>
                  <p:nvPr/>
                </p:nvGrpSpPr>
                <p:grpSpPr bwMode="auto">
                  <a:xfrm>
                    <a:off x="5062" y="2924"/>
                    <a:ext cx="264" cy="887"/>
                    <a:chOff x="4958" y="2920"/>
                    <a:chExt cx="264" cy="887"/>
                  </a:xfrm>
                </p:grpSpPr>
                <p:sp>
                  <p:nvSpPr>
                    <p:cNvPr id="99361" name="Oval 63"/>
                    <p:cNvSpPr>
                      <a:spLocks noChangeArrowheads="1"/>
                    </p:cNvSpPr>
                    <p:nvPr/>
                  </p:nvSpPr>
                  <p:spPr bwMode="auto">
                    <a:xfrm>
                      <a:off x="4958" y="3543"/>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62" name="Oval 64"/>
                    <p:cNvSpPr>
                      <a:spLocks noChangeArrowheads="1"/>
                    </p:cNvSpPr>
                    <p:nvPr/>
                  </p:nvSpPr>
                  <p:spPr bwMode="auto">
                    <a:xfrm>
                      <a:off x="4958" y="292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grpSp>
            <p:sp>
              <p:nvSpPr>
                <p:cNvPr id="99357" name="Text Box 65"/>
                <p:cNvSpPr txBox="1">
                  <a:spLocks noChangeArrowheads="1"/>
                </p:cNvSpPr>
                <p:nvPr/>
              </p:nvSpPr>
              <p:spPr bwMode="auto">
                <a:xfrm>
                  <a:off x="4738" y="3805"/>
                  <a:ext cx="20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D</a:t>
                  </a:r>
                </a:p>
              </p:txBody>
            </p:sp>
          </p:grpSp>
          <p:sp>
            <p:nvSpPr>
              <p:cNvPr id="99350" name="Text Box 66"/>
              <p:cNvSpPr txBox="1">
                <a:spLocks noChangeArrowheads="1"/>
              </p:cNvSpPr>
              <p:nvPr/>
            </p:nvSpPr>
            <p:spPr bwMode="auto">
              <a:xfrm>
                <a:off x="4291" y="3423"/>
                <a:ext cx="826"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a:effectLst>
                      <a:outerShdw blurRad="38100" dist="38100" dir="2700000" algn="tl">
                        <a:srgbClr val="000000">
                          <a:alpha val="43137"/>
                        </a:srgbClr>
                      </a:outerShdw>
                    </a:effectLst>
                    <a:latin typeface="Arial" pitchFamily="34" charset="0"/>
                    <a:ea typeface="MS PGothic" pitchFamily="34" charset="-128"/>
                  </a:rPr>
                  <a:t>Dummy activity</a:t>
                </a:r>
              </a:p>
            </p:txBody>
          </p:sp>
        </p:grpSp>
        <p:grpSp>
          <p:nvGrpSpPr>
            <p:cNvPr id="99336" name="Group 67"/>
            <p:cNvGrpSpPr>
              <a:grpSpLocks/>
            </p:cNvGrpSpPr>
            <p:nvPr/>
          </p:nvGrpSpPr>
          <p:grpSpPr bwMode="auto">
            <a:xfrm>
              <a:off x="615" y="3077"/>
              <a:ext cx="1066" cy="763"/>
              <a:chOff x="615" y="3009"/>
              <a:chExt cx="1066" cy="763"/>
            </a:xfrm>
          </p:grpSpPr>
          <p:sp>
            <p:nvSpPr>
              <p:cNvPr id="99337" name="Line 68"/>
              <p:cNvSpPr>
                <a:spLocks noChangeShapeType="1"/>
              </p:cNvSpPr>
              <p:nvPr/>
            </p:nvSpPr>
            <p:spPr bwMode="auto">
              <a:xfrm flipV="1">
                <a:off x="788" y="3221"/>
                <a:ext cx="644" cy="3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38" name="Line 69"/>
              <p:cNvSpPr>
                <a:spLocks noChangeShapeType="1"/>
              </p:cNvSpPr>
              <p:nvPr/>
            </p:nvSpPr>
            <p:spPr bwMode="auto">
              <a:xfrm>
                <a:off x="836" y="3153"/>
                <a:ext cx="57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39" name="Line 70"/>
              <p:cNvSpPr>
                <a:spLocks noChangeShapeType="1"/>
              </p:cNvSpPr>
              <p:nvPr/>
            </p:nvSpPr>
            <p:spPr bwMode="auto">
              <a:xfrm>
                <a:off x="844" y="3633"/>
                <a:ext cx="56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99340" name="Oval 71"/>
              <p:cNvSpPr>
                <a:spLocks noChangeArrowheads="1"/>
              </p:cNvSpPr>
              <p:nvPr/>
            </p:nvSpPr>
            <p:spPr bwMode="auto">
              <a:xfrm>
                <a:off x="617" y="303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41" name="Text Box 72"/>
              <p:cNvSpPr txBox="1">
                <a:spLocks noChangeArrowheads="1"/>
              </p:cNvSpPr>
              <p:nvPr/>
            </p:nvSpPr>
            <p:spPr bwMode="auto">
              <a:xfrm>
                <a:off x="615" y="3009"/>
                <a:ext cx="19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sp>
            <p:nvSpPr>
              <p:cNvPr id="99342" name="Oval 73"/>
              <p:cNvSpPr>
                <a:spLocks noChangeArrowheads="1"/>
              </p:cNvSpPr>
              <p:nvPr/>
            </p:nvSpPr>
            <p:spPr bwMode="auto">
              <a:xfrm>
                <a:off x="616" y="349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43" name="Text Box 74"/>
              <p:cNvSpPr txBox="1">
                <a:spLocks noChangeArrowheads="1"/>
              </p:cNvSpPr>
              <p:nvPr/>
            </p:nvSpPr>
            <p:spPr bwMode="auto">
              <a:xfrm>
                <a:off x="618" y="3485"/>
                <a:ext cx="19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sp>
            <p:nvSpPr>
              <p:cNvPr id="99344" name="Oval 75"/>
              <p:cNvSpPr>
                <a:spLocks noChangeArrowheads="1"/>
              </p:cNvSpPr>
              <p:nvPr/>
            </p:nvSpPr>
            <p:spPr bwMode="auto">
              <a:xfrm>
                <a:off x="1417" y="3024"/>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45" name="Text Box 76"/>
              <p:cNvSpPr txBox="1">
                <a:spLocks noChangeArrowheads="1"/>
              </p:cNvSpPr>
              <p:nvPr/>
            </p:nvSpPr>
            <p:spPr bwMode="auto">
              <a:xfrm>
                <a:off x="1415" y="3009"/>
                <a:ext cx="20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sp>
            <p:nvSpPr>
              <p:cNvPr id="99346" name="Oval 77"/>
              <p:cNvSpPr>
                <a:spLocks noChangeArrowheads="1"/>
              </p:cNvSpPr>
              <p:nvPr/>
            </p:nvSpPr>
            <p:spPr bwMode="auto">
              <a:xfrm>
                <a:off x="1416" y="3500"/>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99347" name="Text Box 78"/>
              <p:cNvSpPr txBox="1">
                <a:spLocks noChangeArrowheads="1"/>
              </p:cNvSpPr>
              <p:nvPr/>
            </p:nvSpPr>
            <p:spPr bwMode="auto">
              <a:xfrm>
                <a:off x="1422" y="3485"/>
                <a:ext cx="20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spTree>
    <p:extLst>
      <p:ext uri="{BB962C8B-B14F-4D97-AF65-F5344CB8AC3E}">
        <p14:creationId xmlns:p14="http://schemas.microsoft.com/office/powerpoint/2010/main" val="147607060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98308"/>
                                        </p:tgtEl>
                                        <p:attrNameLst>
                                          <p:attrName>style.visibility</p:attrName>
                                        </p:attrNameLst>
                                      </p:cBhvr>
                                      <p:to>
                                        <p:strVal val="visible"/>
                                      </p:to>
                                    </p:set>
                                    <p:animEffect transition="in" filter="wipe(left)">
                                      <p:cBhvr>
                                        <p:cTn id="7" dur="1000"/>
                                        <p:tgtEl>
                                          <p:spTgt spid="983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8384"/>
                                        </p:tgtEl>
                                        <p:attrNameLst>
                                          <p:attrName>style.visibility</p:attrName>
                                        </p:attrNameLst>
                                      </p:cBhvr>
                                      <p:to>
                                        <p:strVal val="visible"/>
                                      </p:to>
                                    </p:set>
                                    <p:animEffect transition="in" filter="wipe(left)">
                                      <p:cBhvr>
                                        <p:cTn id="12" dur="1000"/>
                                        <p:tgtEl>
                                          <p:spTgt spid="98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914400" y="404813"/>
            <a:ext cx="10363200" cy="1220787"/>
          </a:xfrm>
        </p:spPr>
        <p:txBody>
          <a:bodyPr>
            <a:normAutofit fontScale="90000"/>
          </a:bodyPr>
          <a:lstStyle/>
          <a:p>
            <a:pPr>
              <a:lnSpc>
                <a:spcPct val="80000"/>
              </a:lnSpc>
            </a:pPr>
            <a:r>
              <a:rPr lang="en-US" altLang="en-US" smtClean="0">
                <a:effectLst>
                  <a:outerShdw blurRad="38100" dist="38100" dir="2700000" algn="tl">
                    <a:srgbClr val="000000">
                      <a:alpha val="43137"/>
                    </a:srgbClr>
                  </a:outerShdw>
                </a:effectLst>
                <a:latin typeface="Arial" pitchFamily="34" charset="0"/>
                <a:ea typeface="MS PGothic" pitchFamily="34" charset="-128"/>
                <a:cs typeface="Arial" pitchFamily="34" charset="0"/>
              </a:rPr>
              <a:t>A Comparison of AON and AOA Network Conventions</a:t>
            </a:r>
          </a:p>
        </p:txBody>
      </p:sp>
      <p:sp>
        <p:nvSpPr>
          <p:cNvPr id="101378" name="Text Box 3"/>
          <p:cNvSpPr txBox="1">
            <a:spLocks noChangeArrowheads="1"/>
          </p:cNvSpPr>
          <p:nvPr/>
        </p:nvSpPr>
        <p:spPr bwMode="auto">
          <a:xfrm>
            <a:off x="842435" y="1811338"/>
            <a:ext cx="10689167" cy="1157047"/>
          </a:xfrm>
          <a:prstGeom prst="rect">
            <a:avLst/>
          </a:prstGeom>
          <a:solidFill>
            <a:schemeClr val="tx2"/>
          </a:solidFill>
          <a:ln w="9525">
            <a:solidFill>
              <a:schemeClr val="tx1"/>
            </a:solidFill>
            <a:miter lim="800000"/>
            <a:headEnd/>
            <a:tailEnd/>
          </a:ln>
        </p:spPr>
        <p:txBody>
          <a:bodyPr lIns="311992" tIns="158396" rIns="311992" bIns="158396">
            <a:spAutoFit/>
          </a:bodyPr>
          <a:lstStyle>
            <a:lvl1pPr>
              <a:tabLst>
                <a:tab pos="1079500" algn="ctr"/>
                <a:tab pos="3314700" algn="ctr"/>
                <a:tab pos="6096000" algn="ctr"/>
              </a:tabLst>
              <a:defRPr>
                <a:solidFill>
                  <a:schemeClr val="tx1"/>
                </a:solidFill>
                <a:latin typeface="Calibri" pitchFamily="34" charset="0"/>
                <a:cs typeface="Arial" pitchFamily="34" charset="0"/>
              </a:defRPr>
            </a:lvl1pPr>
            <a:lvl2pPr marL="742950" indent="-285750">
              <a:tabLst>
                <a:tab pos="1079500" algn="ctr"/>
                <a:tab pos="3314700" algn="ctr"/>
                <a:tab pos="6096000" algn="ctr"/>
              </a:tabLst>
              <a:defRPr>
                <a:solidFill>
                  <a:schemeClr val="tx1"/>
                </a:solidFill>
                <a:latin typeface="Calibri" pitchFamily="34" charset="0"/>
                <a:cs typeface="Arial" pitchFamily="34" charset="0"/>
              </a:defRPr>
            </a:lvl2pPr>
            <a:lvl3pPr marL="1143000" indent="-228600">
              <a:tabLst>
                <a:tab pos="1079500" algn="ctr"/>
                <a:tab pos="3314700" algn="ctr"/>
                <a:tab pos="6096000" algn="ctr"/>
              </a:tabLst>
              <a:defRPr>
                <a:solidFill>
                  <a:schemeClr val="tx1"/>
                </a:solidFill>
                <a:latin typeface="Calibri" pitchFamily="34" charset="0"/>
                <a:cs typeface="Arial" pitchFamily="34" charset="0"/>
              </a:defRPr>
            </a:lvl3pPr>
            <a:lvl4pPr marL="1600200" indent="-228600">
              <a:tabLst>
                <a:tab pos="1079500" algn="ctr"/>
                <a:tab pos="3314700" algn="ctr"/>
                <a:tab pos="6096000" algn="ctr"/>
              </a:tabLst>
              <a:defRPr>
                <a:solidFill>
                  <a:schemeClr val="tx1"/>
                </a:solidFill>
                <a:latin typeface="Calibri" pitchFamily="34" charset="0"/>
                <a:cs typeface="Arial" pitchFamily="34" charset="0"/>
              </a:defRPr>
            </a:lvl4pPr>
            <a:lvl5pPr marL="2057400" indent="-228600">
              <a:tabLst>
                <a:tab pos="1079500" algn="ctr"/>
                <a:tab pos="3314700" algn="ctr"/>
                <a:tab pos="6096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79500" algn="ctr"/>
                <a:tab pos="3314700" algn="ctr"/>
                <a:tab pos="6096000" algn="ctr"/>
              </a:tabLst>
              <a:defRPr>
                <a:solidFill>
                  <a:schemeClr val="tx1"/>
                </a:solidFill>
                <a:latin typeface="Calibri" pitchFamily="34" charset="0"/>
                <a:cs typeface="Arial" pitchFamily="34" charset="0"/>
              </a:defRPr>
            </a:lvl9pPr>
          </a:lstStyle>
          <a:p>
            <a:pPr>
              <a:lnSpc>
                <a:spcPct val="85000"/>
              </a:lnSpc>
            </a:pPr>
            <a:r>
              <a:rPr lang="en-AU" altLang="en-US" sz="3200" b="1">
                <a:solidFill>
                  <a:schemeClr val="accent5">
                    <a:lumMod val="75000"/>
                  </a:schemeClr>
                </a:solidFill>
                <a:effectLst>
                  <a:outerShdw blurRad="38100" dist="38100" dir="2700000" algn="tl">
                    <a:srgbClr val="000000">
                      <a:alpha val="43137"/>
                    </a:srgbClr>
                  </a:outerShdw>
                </a:effectLst>
                <a:latin typeface="Arial" pitchFamily="34" charset="0"/>
                <a:ea typeface="MS PGothic" pitchFamily="34" charset="-128"/>
              </a:rPr>
              <a:t>	Activity on	Activity	Activity on</a:t>
            </a:r>
          </a:p>
          <a:p>
            <a:pPr>
              <a:lnSpc>
                <a:spcPct val="85000"/>
              </a:lnSpc>
            </a:pPr>
            <a:r>
              <a:rPr lang="en-AU" altLang="en-US" sz="3200" b="1">
                <a:solidFill>
                  <a:schemeClr val="accent5">
                    <a:lumMod val="75000"/>
                  </a:schemeClr>
                </a:solidFill>
                <a:effectLst>
                  <a:outerShdw blurRad="38100" dist="38100" dir="2700000" algn="tl">
                    <a:srgbClr val="000000">
                      <a:alpha val="43137"/>
                    </a:srgbClr>
                  </a:outerShdw>
                </a:effectLst>
                <a:latin typeface="Arial" pitchFamily="34" charset="0"/>
                <a:ea typeface="MS PGothic" pitchFamily="34" charset="-128"/>
              </a:rPr>
              <a:t>	Node (AON)	Meaning	Arrow (AOA)</a:t>
            </a:r>
          </a:p>
        </p:txBody>
      </p:sp>
      <p:grpSp>
        <p:nvGrpSpPr>
          <p:cNvPr id="100356" name="Group 4"/>
          <p:cNvGrpSpPr>
            <a:grpSpLocks/>
          </p:cNvGrpSpPr>
          <p:nvPr/>
        </p:nvGrpSpPr>
        <p:grpSpPr bwMode="auto">
          <a:xfrm>
            <a:off x="469902" y="2994025"/>
            <a:ext cx="10875433" cy="2071687"/>
            <a:chOff x="222" y="1886"/>
            <a:chExt cx="5138" cy="1305"/>
          </a:xfrm>
        </p:grpSpPr>
        <p:sp>
          <p:nvSpPr>
            <p:cNvPr id="101380" name="Text Box 5"/>
            <p:cNvSpPr txBox="1">
              <a:spLocks noChangeArrowheads="1"/>
            </p:cNvSpPr>
            <p:nvPr/>
          </p:nvSpPr>
          <p:spPr bwMode="auto">
            <a:xfrm>
              <a:off x="1999" y="1886"/>
              <a:ext cx="1427" cy="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effectLst>
                    <a:outerShdw blurRad="38100" dist="38100" dir="2700000" algn="tl">
                      <a:srgbClr val="000000">
                        <a:alpha val="43137"/>
                      </a:srgbClr>
                    </a:outerShdw>
                  </a:effectLst>
                  <a:latin typeface="Arial" pitchFamily="34" charset="0"/>
                  <a:ea typeface="MS PGothic" pitchFamily="34" charset="-128"/>
                </a:rPr>
                <a:t>B and C cannot begin until A is completed</a:t>
              </a:r>
            </a:p>
            <a:p>
              <a:pPr>
                <a:lnSpc>
                  <a:spcPct val="85000"/>
                </a:lnSpc>
              </a:pPr>
              <a:r>
                <a:rPr lang="en-AU" altLang="en-US">
                  <a:effectLst>
                    <a:outerShdw blurRad="38100" dist="38100" dir="2700000" algn="tl">
                      <a:srgbClr val="000000">
                        <a:alpha val="43137"/>
                      </a:srgbClr>
                    </a:outerShdw>
                  </a:effectLst>
                  <a:latin typeface="Arial" pitchFamily="34" charset="0"/>
                  <a:ea typeface="MS PGothic" pitchFamily="34" charset="-128"/>
                </a:rPr>
                <a:t>D cannot begin until both B and C are completed</a:t>
              </a:r>
            </a:p>
            <a:p>
              <a:pPr>
                <a:lnSpc>
                  <a:spcPct val="85000"/>
                </a:lnSpc>
              </a:pPr>
              <a:r>
                <a:rPr lang="en-AU" altLang="en-US">
                  <a:effectLst>
                    <a:outerShdw blurRad="38100" dist="38100" dir="2700000" algn="tl">
                      <a:srgbClr val="000000">
                        <a:alpha val="43137"/>
                      </a:srgbClr>
                    </a:outerShdw>
                  </a:effectLst>
                  <a:latin typeface="Arial" pitchFamily="34" charset="0"/>
                  <a:ea typeface="MS PGothic" pitchFamily="34" charset="-128"/>
                </a:rPr>
                <a:t>A dummy activity is again introduced in AOA</a:t>
              </a:r>
            </a:p>
          </p:txBody>
        </p:sp>
        <p:sp>
          <p:nvSpPr>
            <p:cNvPr id="101381" name="Text Box 6"/>
            <p:cNvSpPr txBox="1">
              <a:spLocks noChangeArrowheads="1"/>
            </p:cNvSpPr>
            <p:nvPr/>
          </p:nvSpPr>
          <p:spPr bwMode="auto">
            <a:xfrm>
              <a:off x="222" y="2586"/>
              <a:ext cx="242"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(f)</a:t>
              </a:r>
            </a:p>
          </p:txBody>
        </p:sp>
        <p:grpSp>
          <p:nvGrpSpPr>
            <p:cNvPr id="101382" name="Group 7"/>
            <p:cNvGrpSpPr>
              <a:grpSpLocks/>
            </p:cNvGrpSpPr>
            <p:nvPr/>
          </p:nvGrpSpPr>
          <p:grpSpPr bwMode="auto">
            <a:xfrm>
              <a:off x="603" y="2317"/>
              <a:ext cx="1229" cy="858"/>
              <a:chOff x="555" y="2035"/>
              <a:chExt cx="1229" cy="858"/>
            </a:xfrm>
          </p:grpSpPr>
          <p:sp>
            <p:nvSpPr>
              <p:cNvPr id="101400" name="Line 8"/>
              <p:cNvSpPr>
                <a:spLocks noChangeShapeType="1"/>
              </p:cNvSpPr>
              <p:nvPr/>
            </p:nvSpPr>
            <p:spPr bwMode="auto">
              <a:xfrm>
                <a:off x="744" y="2264"/>
                <a:ext cx="320" cy="36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401" name="Line 9"/>
              <p:cNvSpPr>
                <a:spLocks noChangeShapeType="1"/>
              </p:cNvSpPr>
              <p:nvPr/>
            </p:nvSpPr>
            <p:spPr bwMode="auto">
              <a:xfrm rot="-5400000">
                <a:off x="1198" y="2314"/>
                <a:ext cx="384" cy="3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402" name="Line 10"/>
              <p:cNvSpPr>
                <a:spLocks noChangeShapeType="1"/>
              </p:cNvSpPr>
              <p:nvPr/>
            </p:nvSpPr>
            <p:spPr bwMode="auto">
              <a:xfrm>
                <a:off x="733" y="2179"/>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403" name="Line 11"/>
              <p:cNvSpPr>
                <a:spLocks noChangeShapeType="1"/>
              </p:cNvSpPr>
              <p:nvPr/>
            </p:nvSpPr>
            <p:spPr bwMode="auto">
              <a:xfrm>
                <a:off x="1203" y="2179"/>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nvGrpSpPr>
              <p:cNvPr id="101404" name="Group 12"/>
              <p:cNvGrpSpPr>
                <a:grpSpLocks/>
              </p:cNvGrpSpPr>
              <p:nvPr/>
            </p:nvGrpSpPr>
            <p:grpSpPr bwMode="auto">
              <a:xfrm>
                <a:off x="555" y="2035"/>
                <a:ext cx="280" cy="320"/>
                <a:chOff x="771" y="2333"/>
                <a:chExt cx="280" cy="320"/>
              </a:xfrm>
            </p:grpSpPr>
            <p:sp>
              <p:nvSpPr>
                <p:cNvPr id="101414" name="Oval 13"/>
                <p:cNvSpPr>
                  <a:spLocks noChangeArrowheads="1"/>
                </p:cNvSpPr>
                <p:nvPr/>
              </p:nvSpPr>
              <p:spPr bwMode="auto">
                <a:xfrm>
                  <a:off x="771" y="2356"/>
                  <a:ext cx="280"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415" name="Text Box 14"/>
                <p:cNvSpPr txBox="1">
                  <a:spLocks noChangeArrowheads="1"/>
                </p:cNvSpPr>
                <p:nvPr/>
              </p:nvSpPr>
              <p:spPr bwMode="auto">
                <a:xfrm>
                  <a:off x="778" y="2333"/>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grpSp>
            <p:nvGrpSpPr>
              <p:cNvPr id="101405" name="Group 15"/>
              <p:cNvGrpSpPr>
                <a:grpSpLocks/>
              </p:cNvGrpSpPr>
              <p:nvPr/>
            </p:nvGrpSpPr>
            <p:grpSpPr bwMode="auto">
              <a:xfrm>
                <a:off x="1030" y="2573"/>
                <a:ext cx="280" cy="320"/>
                <a:chOff x="1264" y="2645"/>
                <a:chExt cx="280" cy="320"/>
              </a:xfrm>
            </p:grpSpPr>
            <p:sp>
              <p:nvSpPr>
                <p:cNvPr id="101412" name="Oval 16"/>
                <p:cNvSpPr>
                  <a:spLocks noChangeArrowheads="1"/>
                </p:cNvSpPr>
                <p:nvPr/>
              </p:nvSpPr>
              <p:spPr bwMode="auto">
                <a:xfrm>
                  <a:off x="1264" y="2660"/>
                  <a:ext cx="280"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413" name="Text Box 17"/>
                <p:cNvSpPr txBox="1">
                  <a:spLocks noChangeArrowheads="1"/>
                </p:cNvSpPr>
                <p:nvPr/>
              </p:nvSpPr>
              <p:spPr bwMode="auto">
                <a:xfrm>
                  <a:off x="1266" y="2645"/>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101406" name="Group 18"/>
              <p:cNvGrpSpPr>
                <a:grpSpLocks/>
              </p:cNvGrpSpPr>
              <p:nvPr/>
            </p:nvGrpSpPr>
            <p:grpSpPr bwMode="auto">
              <a:xfrm>
                <a:off x="1504" y="2035"/>
                <a:ext cx="280" cy="320"/>
                <a:chOff x="1328" y="2997"/>
                <a:chExt cx="280" cy="320"/>
              </a:xfrm>
            </p:grpSpPr>
            <p:sp>
              <p:nvSpPr>
                <p:cNvPr id="101410" name="Oval 19"/>
                <p:cNvSpPr>
                  <a:spLocks noChangeArrowheads="1"/>
                </p:cNvSpPr>
                <p:nvPr/>
              </p:nvSpPr>
              <p:spPr bwMode="auto">
                <a:xfrm>
                  <a:off x="1328" y="3012"/>
                  <a:ext cx="280"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411" name="Text Box 20"/>
                <p:cNvSpPr txBox="1">
                  <a:spLocks noChangeArrowheads="1"/>
                </p:cNvSpPr>
                <p:nvPr/>
              </p:nvSpPr>
              <p:spPr bwMode="auto">
                <a:xfrm>
                  <a:off x="1338" y="2997"/>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nvGrpSpPr>
              <p:cNvPr id="101407" name="Group 21"/>
              <p:cNvGrpSpPr>
                <a:grpSpLocks/>
              </p:cNvGrpSpPr>
              <p:nvPr/>
            </p:nvGrpSpPr>
            <p:grpSpPr bwMode="auto">
              <a:xfrm>
                <a:off x="1030" y="2035"/>
                <a:ext cx="280" cy="320"/>
                <a:chOff x="1264" y="2037"/>
                <a:chExt cx="280" cy="320"/>
              </a:xfrm>
            </p:grpSpPr>
            <p:sp>
              <p:nvSpPr>
                <p:cNvPr id="101408" name="Oval 22"/>
                <p:cNvSpPr>
                  <a:spLocks noChangeArrowheads="1"/>
                </p:cNvSpPr>
                <p:nvPr/>
              </p:nvSpPr>
              <p:spPr bwMode="auto">
                <a:xfrm>
                  <a:off x="1264" y="2052"/>
                  <a:ext cx="280"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409" name="Text Box 23"/>
                <p:cNvSpPr txBox="1">
                  <a:spLocks noChangeArrowheads="1"/>
                </p:cNvSpPr>
                <p:nvPr/>
              </p:nvSpPr>
              <p:spPr bwMode="auto">
                <a:xfrm>
                  <a:off x="1274" y="2037"/>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grpSp>
          <p:nvGrpSpPr>
            <p:cNvPr id="101383" name="Group 24"/>
            <p:cNvGrpSpPr>
              <a:grpSpLocks/>
            </p:cNvGrpSpPr>
            <p:nvPr/>
          </p:nvGrpSpPr>
          <p:grpSpPr bwMode="auto">
            <a:xfrm>
              <a:off x="3630" y="2268"/>
              <a:ext cx="1730" cy="923"/>
              <a:chOff x="3646" y="1981"/>
              <a:chExt cx="1730" cy="923"/>
            </a:xfrm>
          </p:grpSpPr>
          <p:sp>
            <p:nvSpPr>
              <p:cNvPr id="101384" name="Text Box 25"/>
              <p:cNvSpPr txBox="1">
                <a:spLocks noChangeArrowheads="1"/>
              </p:cNvSpPr>
              <p:nvPr/>
            </p:nvSpPr>
            <p:spPr bwMode="auto">
              <a:xfrm>
                <a:off x="3958" y="1981"/>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A</a:t>
                </a:r>
              </a:p>
            </p:txBody>
          </p:sp>
          <p:sp>
            <p:nvSpPr>
              <p:cNvPr id="101385" name="Text Box 26"/>
              <p:cNvSpPr txBox="1">
                <a:spLocks noChangeArrowheads="1"/>
              </p:cNvSpPr>
              <p:nvPr/>
            </p:nvSpPr>
            <p:spPr bwMode="auto">
              <a:xfrm>
                <a:off x="4422" y="1981"/>
                <a:ext cx="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B</a:t>
                </a:r>
              </a:p>
            </p:txBody>
          </p:sp>
          <p:sp>
            <p:nvSpPr>
              <p:cNvPr id="101386" name="Text Box 27"/>
              <p:cNvSpPr txBox="1">
                <a:spLocks noChangeArrowheads="1"/>
              </p:cNvSpPr>
              <p:nvPr/>
            </p:nvSpPr>
            <p:spPr bwMode="auto">
              <a:xfrm>
                <a:off x="4670" y="2453"/>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C</a:t>
                </a:r>
              </a:p>
            </p:txBody>
          </p:sp>
          <p:grpSp>
            <p:nvGrpSpPr>
              <p:cNvPr id="101387" name="Group 28"/>
              <p:cNvGrpSpPr>
                <a:grpSpLocks/>
              </p:cNvGrpSpPr>
              <p:nvPr/>
            </p:nvGrpSpPr>
            <p:grpSpPr bwMode="auto">
              <a:xfrm>
                <a:off x="3728" y="2168"/>
                <a:ext cx="1648" cy="736"/>
                <a:chOff x="3708" y="1892"/>
                <a:chExt cx="1648" cy="736"/>
              </a:xfrm>
            </p:grpSpPr>
            <p:sp>
              <p:nvSpPr>
                <p:cNvPr id="101390" name="Line 29"/>
                <p:cNvSpPr>
                  <a:spLocks noChangeShapeType="1"/>
                </p:cNvSpPr>
                <p:nvPr/>
              </p:nvSpPr>
              <p:spPr bwMode="auto">
                <a:xfrm>
                  <a:off x="4792" y="202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1" name="Line 30"/>
                <p:cNvSpPr>
                  <a:spLocks noChangeShapeType="1"/>
                </p:cNvSpPr>
                <p:nvPr/>
              </p:nvSpPr>
              <p:spPr bwMode="auto">
                <a:xfrm>
                  <a:off x="4332" y="202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2" name="Line 31"/>
                <p:cNvSpPr>
                  <a:spLocks noChangeShapeType="1"/>
                </p:cNvSpPr>
                <p:nvPr/>
              </p:nvSpPr>
              <p:spPr bwMode="auto">
                <a:xfrm>
                  <a:off x="3872" y="2024"/>
                  <a:ext cx="29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3" name="Line 32"/>
                <p:cNvSpPr>
                  <a:spLocks noChangeShapeType="1"/>
                </p:cNvSpPr>
                <p:nvPr/>
              </p:nvSpPr>
              <p:spPr bwMode="auto">
                <a:xfrm flipV="1">
                  <a:off x="4580" y="2144"/>
                  <a:ext cx="128" cy="2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4" name="Line 33"/>
                <p:cNvSpPr>
                  <a:spLocks noChangeShapeType="1"/>
                </p:cNvSpPr>
                <p:nvPr/>
              </p:nvSpPr>
              <p:spPr bwMode="auto">
                <a:xfrm>
                  <a:off x="4336" y="2128"/>
                  <a:ext cx="136" cy="256"/>
                </a:xfrm>
                <a:prstGeom prst="line">
                  <a:avLst/>
                </a:prstGeom>
                <a:noFill/>
                <a:ln w="5715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sp>
              <p:nvSpPr>
                <p:cNvPr id="101395" name="Oval 34"/>
                <p:cNvSpPr>
                  <a:spLocks noChangeArrowheads="1"/>
                </p:cNvSpPr>
                <p:nvPr/>
              </p:nvSpPr>
              <p:spPr bwMode="auto">
                <a:xfrm>
                  <a:off x="3708" y="189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396" name="Oval 35"/>
                <p:cNvSpPr>
                  <a:spLocks noChangeArrowheads="1"/>
                </p:cNvSpPr>
                <p:nvPr/>
              </p:nvSpPr>
              <p:spPr bwMode="auto">
                <a:xfrm>
                  <a:off x="4169" y="189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397" name="Oval 36"/>
                <p:cNvSpPr>
                  <a:spLocks noChangeArrowheads="1"/>
                </p:cNvSpPr>
                <p:nvPr/>
              </p:nvSpPr>
              <p:spPr bwMode="auto">
                <a:xfrm>
                  <a:off x="4630" y="189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398" name="Oval 37"/>
                <p:cNvSpPr>
                  <a:spLocks noChangeArrowheads="1"/>
                </p:cNvSpPr>
                <p:nvPr/>
              </p:nvSpPr>
              <p:spPr bwMode="auto">
                <a:xfrm>
                  <a:off x="4408" y="2364"/>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sp>
              <p:nvSpPr>
                <p:cNvPr id="101399" name="Oval 38"/>
                <p:cNvSpPr>
                  <a:spLocks noChangeArrowheads="1"/>
                </p:cNvSpPr>
                <p:nvPr/>
              </p:nvSpPr>
              <p:spPr bwMode="auto">
                <a:xfrm>
                  <a:off x="5092" y="1892"/>
                  <a:ext cx="264" cy="26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2100">
                    <a:effectLst>
                      <a:outerShdw blurRad="38100" dist="38100" dir="2700000" algn="tl">
                        <a:srgbClr val="000000">
                          <a:alpha val="43137"/>
                        </a:srgbClr>
                      </a:outerShdw>
                    </a:effectLst>
                    <a:latin typeface="Arial" pitchFamily="34" charset="0"/>
                  </a:endParaRPr>
                </a:p>
              </p:txBody>
            </p:sp>
          </p:grpSp>
          <p:sp>
            <p:nvSpPr>
              <p:cNvPr id="101388" name="Text Box 39"/>
              <p:cNvSpPr txBox="1">
                <a:spLocks noChangeArrowheads="1"/>
              </p:cNvSpPr>
              <p:nvPr/>
            </p:nvSpPr>
            <p:spPr bwMode="auto">
              <a:xfrm>
                <a:off x="4890" y="1981"/>
                <a:ext cx="20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D</a:t>
                </a:r>
              </a:p>
            </p:txBody>
          </p:sp>
          <p:sp>
            <p:nvSpPr>
              <p:cNvPr id="101389" name="Text Box 40"/>
              <p:cNvSpPr txBox="1">
                <a:spLocks noChangeArrowheads="1"/>
              </p:cNvSpPr>
              <p:nvPr/>
            </p:nvSpPr>
            <p:spPr bwMode="auto">
              <a:xfrm>
                <a:off x="3646" y="2439"/>
                <a:ext cx="805"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effectLst>
                      <a:outerShdw blurRad="38100" dist="38100" dir="2700000" algn="tl">
                        <a:srgbClr val="000000">
                          <a:alpha val="43137"/>
                        </a:srgbClr>
                      </a:outerShdw>
                    </a:effectLst>
                    <a:latin typeface="Arial" pitchFamily="34" charset="0"/>
                    <a:ea typeface="MS PGothic" pitchFamily="34" charset="-128"/>
                  </a:rPr>
                  <a:t>Dummy activity</a:t>
                </a:r>
              </a:p>
            </p:txBody>
          </p:sp>
        </p:grpSp>
      </p:grpSp>
    </p:spTree>
    <p:extLst>
      <p:ext uri="{BB962C8B-B14F-4D97-AF65-F5344CB8AC3E}">
        <p14:creationId xmlns:p14="http://schemas.microsoft.com/office/powerpoint/2010/main" val="3559716943"/>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00356"/>
                                        </p:tgtEl>
                                        <p:attrNameLst>
                                          <p:attrName>style.visibility</p:attrName>
                                        </p:attrNameLst>
                                      </p:cBhvr>
                                      <p:to>
                                        <p:strVal val="visible"/>
                                      </p:to>
                                    </p:set>
                                    <p:animEffect transition="in" filter="wipe(left)">
                                      <p:cBhvr>
                                        <p:cTn id="7" dur="1000"/>
                                        <p:tgtEl>
                                          <p:spTgt spid="100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795867" y="320675"/>
            <a:ext cx="10549467" cy="863600"/>
          </a:xfrm>
        </p:spPr>
        <p:txBody>
          <a:bodyPr>
            <a:normAutofit fontScale="90000"/>
          </a:bodyPr>
          <a:lstStyle/>
          <a:p>
            <a:r>
              <a:rPr lang="en-US" altLang="en-US" sz="5300">
                <a:effectLst>
                  <a:outerShdw blurRad="38100" dist="38100" dir="2700000" algn="tl">
                    <a:srgbClr val="000000">
                      <a:alpha val="43137"/>
                    </a:srgbClr>
                  </a:outerShdw>
                </a:effectLst>
                <a:latin typeface="Arial" pitchFamily="34" charset="0"/>
                <a:cs typeface="Arial" pitchFamily="34" charset="0"/>
              </a:rPr>
              <a:t>AON Example </a:t>
            </a:r>
            <a:endParaRPr lang="en-US" altLang="en-US" sz="5300">
              <a:solidFill>
                <a:srgbClr val="33CC33"/>
              </a:solidFill>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576468152"/>
              </p:ext>
            </p:extLst>
          </p:nvPr>
        </p:nvGraphicFramePr>
        <p:xfrm>
          <a:off x="863600" y="1666876"/>
          <a:ext cx="10430933" cy="4099700"/>
        </p:xfrm>
        <a:graphic>
          <a:graphicData uri="http://schemas.openxmlformats.org/drawingml/2006/table">
            <a:tbl>
              <a:tblPr firstRow="1" bandRow="1">
                <a:tableStyleId>{2D5ABB26-0587-4C30-8999-92F81FD0307C}</a:tableStyleId>
              </a:tblPr>
              <a:tblGrid>
                <a:gridCol w="1642533"/>
                <a:gridCol w="389467"/>
                <a:gridCol w="4876800"/>
                <a:gridCol w="3522133"/>
              </a:tblGrid>
              <a:tr h="37593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900" b="0" dirty="0" smtClean="0">
                          <a:solidFill>
                            <a:schemeClr val="bg1"/>
                          </a:solidFill>
                          <a:effectLst>
                            <a:outerShdw blurRad="38100" dist="38100" dir="2700000" algn="tl">
                              <a:srgbClr val="000000">
                                <a:alpha val="43137"/>
                              </a:srgbClr>
                            </a:outerShdw>
                          </a:effectLst>
                          <a:latin typeface="Arial"/>
                          <a:cs typeface="Arial"/>
                        </a:rPr>
                        <a:t>Table 3.1</a:t>
                      </a:r>
                    </a:p>
                  </a:txBody>
                  <a:tcPr marL="121920" marR="121920" marT="45727" marB="4572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900" b="0" dirty="0" smtClean="0">
                          <a:solidFill>
                            <a:schemeClr val="tx1"/>
                          </a:solidFill>
                          <a:effectLst>
                            <a:outerShdw blurRad="38100" dist="38100" dir="2700000" algn="tl">
                              <a:srgbClr val="000000">
                                <a:alpha val="43137"/>
                              </a:srgbClr>
                            </a:outerShdw>
                          </a:effectLst>
                          <a:latin typeface="Arial"/>
                          <a:ea typeface="ＭＳ Ｐゴシック" charset="-128"/>
                          <a:cs typeface="Arial"/>
                        </a:rPr>
                        <a:t>Milwaukee Paper Manufacturing’s Activities and Predecessors</a:t>
                      </a:r>
                      <a:endParaRPr lang="en-AU" sz="1900" b="0" dirty="0" smtClean="0">
                        <a:solidFill>
                          <a:schemeClr val="tx1"/>
                        </a:solidFill>
                        <a:effectLst>
                          <a:outerShdw blurRad="38100" dist="38100" dir="2700000" algn="tl">
                            <a:srgbClr val="000000">
                              <a:alpha val="43137"/>
                            </a:srgbClr>
                          </a:outerShdw>
                        </a:effectLst>
                        <a:latin typeface="Arial"/>
                        <a:ea typeface="ＭＳ Ｐゴシック" charset="-128"/>
                        <a:cs typeface="Arial"/>
                      </a:endParaRPr>
                    </a:p>
                  </a:txBody>
                  <a:tcPr marL="121920" marR="121920" marT="45727" marB="45727"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660413">
                <a:tc gridSpan="2">
                  <a:txBody>
                    <a:bodyPr/>
                    <a:lstStyle/>
                    <a:p>
                      <a:pPr algn="ctr"/>
                      <a:r>
                        <a:rPr lang="en-US" sz="1900" b="1" dirty="0" smtClean="0">
                          <a:solidFill>
                            <a:schemeClr val="bg1"/>
                          </a:solidFill>
                          <a:effectLst>
                            <a:outerShdw blurRad="38100" dist="38100" dir="2700000" algn="tl">
                              <a:srgbClr val="000000">
                                <a:alpha val="43137"/>
                              </a:srgbClr>
                            </a:outerShdw>
                          </a:effectLst>
                          <a:latin typeface="Arial"/>
                          <a:cs typeface="Arial"/>
                        </a:rPr>
                        <a:t>ACTIVITY</a:t>
                      </a:r>
                      <a:endParaRPr lang="en-US" sz="1900" b="1"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900" b="1" dirty="0" smtClean="0">
                          <a:solidFill>
                            <a:schemeClr val="bg1"/>
                          </a:solidFill>
                          <a:effectLst>
                            <a:outerShdw blurRad="38100" dist="38100" dir="2700000" algn="tl">
                              <a:srgbClr val="000000">
                                <a:alpha val="43137"/>
                              </a:srgbClr>
                            </a:outerShdw>
                          </a:effectLst>
                          <a:latin typeface="Arial"/>
                          <a:cs typeface="Arial"/>
                        </a:rPr>
                        <a:t>DESCRIPTION</a:t>
                      </a:r>
                      <a:endParaRPr lang="en-US" sz="1900" b="1"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900" b="1" dirty="0" smtClean="0">
                          <a:solidFill>
                            <a:schemeClr val="bg1"/>
                          </a:solidFill>
                          <a:effectLst>
                            <a:outerShdw blurRad="38100" dist="38100" dir="2700000" algn="tl">
                              <a:srgbClr val="000000">
                                <a:alpha val="43137"/>
                              </a:srgbClr>
                            </a:outerShdw>
                          </a:effectLst>
                          <a:latin typeface="Arial"/>
                          <a:cs typeface="Arial"/>
                        </a:rPr>
                        <a:t>IMMEDIATE PREDECESSORS</a:t>
                      </a:r>
                      <a:endParaRPr lang="en-US" sz="1900" b="1"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900" b="0" dirty="0" smtClean="0">
                          <a:solidFill>
                            <a:schemeClr val="tx1"/>
                          </a:solidFill>
                          <a:effectLst>
                            <a:outerShdw blurRad="38100" dist="38100" dir="2700000" algn="tl">
                              <a:srgbClr val="000000">
                                <a:alpha val="43137"/>
                              </a:srgbClr>
                            </a:outerShdw>
                          </a:effectLst>
                          <a:latin typeface="Arial"/>
                          <a:cs typeface="Arial"/>
                        </a:rPr>
                        <a:t>Build internal components</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B</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a:ea typeface="ＭＳ Ｐゴシック" charset="0"/>
                          <a:cs typeface="Arial"/>
                        </a:rPr>
                        <a:t>Modify roof and floor</a:t>
                      </a: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C</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a:ea typeface="ＭＳ Ｐゴシック" charset="0"/>
                          <a:cs typeface="Arial"/>
                        </a:rPr>
                        <a:t>Construct collection stack</a:t>
                      </a: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D</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a:ea typeface="ＭＳ Ｐゴシック" charset="0"/>
                          <a:cs typeface="Arial"/>
                        </a:rPr>
                        <a:t>Pour concrete and install frame</a:t>
                      </a: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A, B</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E</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a:ea typeface="ＭＳ Ｐゴシック" charset="0"/>
                          <a:cs typeface="Arial"/>
                        </a:rPr>
                        <a:t>Build high-temperature burner</a:t>
                      </a: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C</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F</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a:ea typeface="ＭＳ Ｐゴシック" charset="0"/>
                          <a:cs typeface="Arial"/>
                        </a:rPr>
                        <a:t>Install pollution control system</a:t>
                      </a: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C</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G</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a:ea typeface="ＭＳ Ｐゴシック" charset="0"/>
                          <a:cs typeface="Arial"/>
                        </a:rPr>
                        <a:t>Install air pollution device</a:t>
                      </a: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D, E</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66FF">
                        <a:alpha val="50980"/>
                      </a:srgbClr>
                    </a:solidFill>
                  </a:tcPr>
                </a:tc>
              </a:tr>
              <a:tr h="375933">
                <a:tc gridSpan="2">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H</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alpha val="50980"/>
                      </a:srgbClr>
                    </a:solidFill>
                  </a:tcPr>
                </a:tc>
                <a:tc hMerge="1">
                  <a:txBody>
                    <a:bodyPr/>
                    <a:lstStyle/>
                    <a:p>
                      <a:endParaRPr lang="en-US" b="0" dirty="0">
                        <a:solidFill>
                          <a:schemeClr val="tx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kumimoji="0" lang="en-US" sz="19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a:ea typeface="ＭＳ Ｐゴシック" charset="0"/>
                          <a:cs typeface="Arial"/>
                        </a:rPr>
                        <a:t>Inspect and test</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alpha val="50980"/>
                      </a:srgbClr>
                    </a:solidFill>
                  </a:tcPr>
                </a:tc>
                <a:tc>
                  <a:txBody>
                    <a:bodyPr/>
                    <a:lstStyle/>
                    <a:p>
                      <a:pPr algn="ctr"/>
                      <a:r>
                        <a:rPr lang="en-US" sz="1900" b="0" dirty="0" smtClean="0">
                          <a:solidFill>
                            <a:schemeClr val="tx1"/>
                          </a:solidFill>
                          <a:effectLst>
                            <a:outerShdw blurRad="38100" dist="38100" dir="2700000" algn="tl">
                              <a:srgbClr val="000000">
                                <a:alpha val="43137"/>
                              </a:srgbClr>
                            </a:outerShdw>
                          </a:effectLst>
                          <a:latin typeface="Arial"/>
                          <a:cs typeface="Arial"/>
                        </a:rPr>
                        <a:t>F, G</a:t>
                      </a:r>
                      <a:endParaRPr lang="en-US" sz="19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alpha val="50980"/>
                      </a:srgbClr>
                    </a:solidFill>
                  </a:tcPr>
                </a:tc>
              </a:tr>
            </a:tbl>
          </a:graphicData>
        </a:graphic>
      </p:graphicFrame>
    </p:spTree>
    <p:extLst>
      <p:ext uri="{BB962C8B-B14F-4D97-AF65-F5344CB8AC3E}">
        <p14:creationId xmlns:p14="http://schemas.microsoft.com/office/powerpoint/2010/main" val="6739183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1253067" y="457201"/>
            <a:ext cx="9685867" cy="1409700"/>
          </a:xfrm>
        </p:spPr>
        <p:txBody>
          <a:bodyPr>
            <a:normAutofit/>
          </a:bodyPr>
          <a:lstStyle/>
          <a:p>
            <a:pPr>
              <a:lnSpc>
                <a:spcPct val="80000"/>
              </a:lnSpc>
            </a:pPr>
            <a:r>
              <a:rPr lang="en-US" altLang="en-US" smtClean="0">
                <a:effectLst>
                  <a:outerShdw blurRad="38100" dist="38100" dir="2700000" algn="tl">
                    <a:srgbClr val="000000">
                      <a:alpha val="43137"/>
                    </a:srgbClr>
                  </a:outerShdw>
                </a:effectLst>
                <a:latin typeface="Arial" pitchFamily="34" charset="0"/>
                <a:cs typeface="Arial" pitchFamily="34" charset="0"/>
              </a:rPr>
              <a:t>AON Network for Milwaukee Paper</a:t>
            </a:r>
            <a:endParaRPr lang="en-US" altLang="en-US" sz="4300">
              <a:solidFill>
                <a:srgbClr val="33CC33"/>
              </a:solidFill>
              <a:latin typeface="Arial" pitchFamily="34" charset="0"/>
              <a:cs typeface="Arial" pitchFamily="34" charset="0"/>
            </a:endParaRPr>
          </a:p>
        </p:txBody>
      </p:sp>
      <p:grpSp>
        <p:nvGrpSpPr>
          <p:cNvPr id="104463" name="Group 15"/>
          <p:cNvGrpSpPr>
            <a:grpSpLocks/>
          </p:cNvGrpSpPr>
          <p:nvPr/>
        </p:nvGrpSpPr>
        <p:grpSpPr bwMode="auto">
          <a:xfrm>
            <a:off x="300567" y="4572004"/>
            <a:ext cx="1974851" cy="1379537"/>
            <a:chOff x="142" y="2976"/>
            <a:chExt cx="933" cy="869"/>
          </a:xfrm>
        </p:grpSpPr>
        <p:sp>
          <p:nvSpPr>
            <p:cNvPr id="105483" name="Text Box 16"/>
            <p:cNvSpPr txBox="1">
              <a:spLocks noChangeArrowheads="1"/>
            </p:cNvSpPr>
            <p:nvPr/>
          </p:nvSpPr>
          <p:spPr bwMode="auto">
            <a:xfrm>
              <a:off x="142" y="3209"/>
              <a:ext cx="933"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latin typeface="Arial" pitchFamily="34" charset="0"/>
                  <a:ea typeface="MS PGothic" pitchFamily="34" charset="-128"/>
                </a:rPr>
                <a:t>Start Activity</a:t>
              </a:r>
            </a:p>
          </p:txBody>
        </p:sp>
        <p:sp>
          <p:nvSpPr>
            <p:cNvPr id="105484" name="Line 17"/>
            <p:cNvSpPr>
              <a:spLocks noChangeShapeType="1"/>
            </p:cNvSpPr>
            <p:nvPr/>
          </p:nvSpPr>
          <p:spPr bwMode="auto">
            <a:xfrm flipV="1">
              <a:off x="624" y="2976"/>
              <a:ext cx="16" cy="24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4466" name="Group 18"/>
          <p:cNvGrpSpPr>
            <a:grpSpLocks/>
          </p:cNvGrpSpPr>
          <p:nvPr/>
        </p:nvGrpSpPr>
        <p:grpSpPr bwMode="auto">
          <a:xfrm>
            <a:off x="3335867" y="2660651"/>
            <a:ext cx="5850467" cy="1009651"/>
            <a:chOff x="1576" y="1772"/>
            <a:chExt cx="2764" cy="636"/>
          </a:xfrm>
        </p:grpSpPr>
        <p:sp>
          <p:nvSpPr>
            <p:cNvPr id="105481" name="Text Box 19"/>
            <p:cNvSpPr txBox="1">
              <a:spLocks noChangeArrowheads="1"/>
            </p:cNvSpPr>
            <p:nvPr/>
          </p:nvSpPr>
          <p:spPr bwMode="auto">
            <a:xfrm>
              <a:off x="1807" y="1772"/>
              <a:ext cx="2533"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Activity A</a:t>
              </a:r>
            </a:p>
            <a:p>
              <a:pPr algn="ctr">
                <a:lnSpc>
                  <a:spcPct val="9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(Build Internal Components)</a:t>
              </a:r>
            </a:p>
          </p:txBody>
        </p:sp>
        <p:sp>
          <p:nvSpPr>
            <p:cNvPr id="105482" name="Line 20"/>
            <p:cNvSpPr>
              <a:spLocks noChangeShapeType="1"/>
            </p:cNvSpPr>
            <p:nvPr/>
          </p:nvSpPr>
          <p:spPr bwMode="auto">
            <a:xfrm flipH="1">
              <a:off x="1576" y="1896"/>
              <a:ext cx="880" cy="72"/>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4469" name="Group 21"/>
          <p:cNvGrpSpPr>
            <a:grpSpLocks/>
          </p:cNvGrpSpPr>
          <p:nvPr/>
        </p:nvGrpSpPr>
        <p:grpSpPr bwMode="auto">
          <a:xfrm>
            <a:off x="3505202" y="4768851"/>
            <a:ext cx="4838700" cy="1009651"/>
            <a:chOff x="1656" y="3100"/>
            <a:chExt cx="2286" cy="636"/>
          </a:xfrm>
        </p:grpSpPr>
        <p:sp>
          <p:nvSpPr>
            <p:cNvPr id="105479" name="Text Box 22"/>
            <p:cNvSpPr txBox="1">
              <a:spLocks noChangeArrowheads="1"/>
            </p:cNvSpPr>
            <p:nvPr/>
          </p:nvSpPr>
          <p:spPr bwMode="auto">
            <a:xfrm>
              <a:off x="1788" y="3100"/>
              <a:ext cx="215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Activity B</a:t>
              </a:r>
            </a:p>
            <a:p>
              <a:pPr algn="ctr">
                <a:lnSpc>
                  <a:spcPct val="9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(Modify Roof and Floor)</a:t>
              </a:r>
            </a:p>
          </p:txBody>
        </p:sp>
        <p:sp>
          <p:nvSpPr>
            <p:cNvPr id="105480" name="Line 23"/>
            <p:cNvSpPr>
              <a:spLocks noChangeShapeType="1"/>
            </p:cNvSpPr>
            <p:nvPr/>
          </p:nvSpPr>
          <p:spPr bwMode="auto">
            <a:xfrm flipH="1">
              <a:off x="1656" y="3208"/>
              <a:ext cx="720" cy="40"/>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472" name="Text Box 24"/>
          <p:cNvSpPr txBox="1">
            <a:spLocks noChangeArrowheads="1"/>
          </p:cNvSpPr>
          <p:nvPr/>
        </p:nvSpPr>
        <p:spPr bwMode="auto">
          <a:xfrm>
            <a:off x="9850969" y="5662614"/>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C000"/>
                </a:solidFill>
                <a:latin typeface="Arial" pitchFamily="34" charset="0"/>
                <a:ea typeface="MS PGothic" pitchFamily="34" charset="-128"/>
              </a:rPr>
              <a:t>Figure 3.5</a:t>
            </a:r>
          </a:p>
        </p:txBody>
      </p:sp>
      <p:grpSp>
        <p:nvGrpSpPr>
          <p:cNvPr id="25" name="Group 22"/>
          <p:cNvGrpSpPr>
            <a:grpSpLocks/>
          </p:cNvGrpSpPr>
          <p:nvPr/>
        </p:nvGrpSpPr>
        <p:grpSpPr bwMode="auto">
          <a:xfrm>
            <a:off x="927101" y="2713422"/>
            <a:ext cx="5033433" cy="2794000"/>
            <a:chOff x="438" y="1792"/>
            <a:chExt cx="2378" cy="1760"/>
          </a:xfrm>
        </p:grpSpPr>
        <p:sp>
          <p:nvSpPr>
            <p:cNvPr id="26" name="Line 23" hidden="1"/>
            <p:cNvSpPr>
              <a:spLocks noChangeShapeType="1"/>
            </p:cNvSpPr>
            <p:nvPr/>
          </p:nvSpPr>
          <p:spPr bwMode="auto">
            <a:xfrm>
              <a:off x="1435" y="2004"/>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27" name="Line 24"/>
            <p:cNvSpPr>
              <a:spLocks noChangeShapeType="1"/>
            </p:cNvSpPr>
            <p:nvPr/>
          </p:nvSpPr>
          <p:spPr bwMode="auto">
            <a:xfrm>
              <a:off x="734" y="2786"/>
              <a:ext cx="426" cy="4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28" name="Line 25" hidden="1"/>
            <p:cNvSpPr>
              <a:spLocks noChangeShapeType="1"/>
            </p:cNvSpPr>
            <p:nvPr/>
          </p:nvSpPr>
          <p:spPr bwMode="auto">
            <a:xfrm>
              <a:off x="1382" y="2110"/>
              <a:ext cx="1066" cy="10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29" name="Line 26" hidden="1"/>
            <p:cNvSpPr>
              <a:spLocks noChangeShapeType="1"/>
            </p:cNvSpPr>
            <p:nvPr/>
          </p:nvSpPr>
          <p:spPr bwMode="auto">
            <a:xfrm>
              <a:off x="1432" y="3340"/>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30" name="Group 27" hidden="1"/>
            <p:cNvGrpSpPr>
              <a:grpSpLocks/>
            </p:cNvGrpSpPr>
            <p:nvPr/>
          </p:nvGrpSpPr>
          <p:grpSpPr bwMode="auto">
            <a:xfrm>
              <a:off x="2392" y="1792"/>
              <a:ext cx="424" cy="424"/>
              <a:chOff x="2456" y="1848"/>
              <a:chExt cx="424" cy="424"/>
            </a:xfrm>
          </p:grpSpPr>
          <p:sp>
            <p:nvSpPr>
              <p:cNvPr id="44" name="Oval 28"/>
              <p:cNvSpPr>
                <a:spLocks noChangeArrowheads="1"/>
              </p:cNvSpPr>
              <p:nvPr/>
            </p:nvSpPr>
            <p:spPr bwMode="auto">
              <a:xfrm>
                <a:off x="2456" y="184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5" name="Text Box 29"/>
              <p:cNvSpPr txBox="1">
                <a:spLocks noChangeArrowheads="1"/>
              </p:cNvSpPr>
              <p:nvPr/>
            </p:nvSpPr>
            <p:spPr bwMode="auto">
              <a:xfrm>
                <a:off x="2538" y="1849"/>
                <a:ext cx="32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31" name="Group 30"/>
            <p:cNvGrpSpPr>
              <a:grpSpLocks/>
            </p:cNvGrpSpPr>
            <p:nvPr/>
          </p:nvGrpSpPr>
          <p:grpSpPr bwMode="auto">
            <a:xfrm>
              <a:off x="1104" y="1792"/>
              <a:ext cx="424" cy="424"/>
              <a:chOff x="1088" y="1736"/>
              <a:chExt cx="424" cy="424"/>
            </a:xfrm>
          </p:grpSpPr>
          <p:sp>
            <p:nvSpPr>
              <p:cNvPr id="42" name="Oval 31"/>
              <p:cNvSpPr>
                <a:spLocks noChangeArrowheads="1"/>
              </p:cNvSpPr>
              <p:nvPr/>
            </p:nvSpPr>
            <p:spPr bwMode="auto">
              <a:xfrm>
                <a:off x="1088" y="1736"/>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3" name="Text Box 32"/>
              <p:cNvSpPr txBox="1">
                <a:spLocks noChangeArrowheads="1"/>
              </p:cNvSpPr>
              <p:nvPr/>
            </p:nvSpPr>
            <p:spPr bwMode="auto">
              <a:xfrm>
                <a:off x="1173" y="1778"/>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sp>
          <p:nvSpPr>
            <p:cNvPr id="32" name="Line 33"/>
            <p:cNvSpPr>
              <a:spLocks noChangeShapeType="1"/>
            </p:cNvSpPr>
            <p:nvPr/>
          </p:nvSpPr>
          <p:spPr bwMode="auto">
            <a:xfrm flipV="1">
              <a:off x="726" y="2134"/>
              <a:ext cx="426" cy="4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33" name="Group 34"/>
            <p:cNvGrpSpPr>
              <a:grpSpLocks/>
            </p:cNvGrpSpPr>
            <p:nvPr/>
          </p:nvGrpSpPr>
          <p:grpSpPr bwMode="auto">
            <a:xfrm>
              <a:off x="438" y="2488"/>
              <a:ext cx="598" cy="424"/>
              <a:chOff x="438" y="2488"/>
              <a:chExt cx="598" cy="424"/>
            </a:xfrm>
          </p:grpSpPr>
          <p:sp>
            <p:nvSpPr>
              <p:cNvPr id="40" name="Oval 35"/>
              <p:cNvSpPr>
                <a:spLocks noChangeArrowheads="1"/>
              </p:cNvSpPr>
              <p:nvPr/>
            </p:nvSpPr>
            <p:spPr bwMode="auto">
              <a:xfrm>
                <a:off x="456" y="24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1" name="Text Box 36"/>
              <p:cNvSpPr txBox="1">
                <a:spLocks noChangeArrowheads="1"/>
              </p:cNvSpPr>
              <p:nvPr/>
            </p:nvSpPr>
            <p:spPr bwMode="auto">
              <a:xfrm>
                <a:off x="438" y="2542"/>
                <a:ext cx="598"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Start</a:t>
                </a:r>
              </a:p>
            </p:txBody>
          </p:sp>
        </p:grpSp>
        <p:grpSp>
          <p:nvGrpSpPr>
            <p:cNvPr id="34" name="Group 37" hidden="1"/>
            <p:cNvGrpSpPr>
              <a:grpSpLocks/>
            </p:cNvGrpSpPr>
            <p:nvPr/>
          </p:nvGrpSpPr>
          <p:grpSpPr bwMode="auto">
            <a:xfrm>
              <a:off x="2392" y="3128"/>
              <a:ext cx="424" cy="424"/>
              <a:chOff x="2312" y="3128"/>
              <a:chExt cx="424" cy="424"/>
            </a:xfrm>
          </p:grpSpPr>
          <p:sp>
            <p:nvSpPr>
              <p:cNvPr id="38" name="Oval 38"/>
              <p:cNvSpPr>
                <a:spLocks noChangeArrowheads="1"/>
              </p:cNvSpPr>
              <p:nvPr/>
            </p:nvSpPr>
            <p:spPr bwMode="auto">
              <a:xfrm>
                <a:off x="2312" y="312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39" name="Text Box 39"/>
              <p:cNvSpPr txBox="1">
                <a:spLocks noChangeArrowheads="1"/>
              </p:cNvSpPr>
              <p:nvPr/>
            </p:nvSpPr>
            <p:spPr bwMode="auto">
              <a:xfrm>
                <a:off x="2407" y="3170"/>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nvGrpSpPr>
            <p:cNvPr id="35" name="Group 40"/>
            <p:cNvGrpSpPr>
              <a:grpSpLocks/>
            </p:cNvGrpSpPr>
            <p:nvPr/>
          </p:nvGrpSpPr>
          <p:grpSpPr bwMode="auto">
            <a:xfrm>
              <a:off x="1104" y="3128"/>
              <a:ext cx="424" cy="424"/>
              <a:chOff x="1104" y="3088"/>
              <a:chExt cx="424" cy="424"/>
            </a:xfrm>
          </p:grpSpPr>
          <p:sp>
            <p:nvSpPr>
              <p:cNvPr id="36" name="Oval 41"/>
              <p:cNvSpPr>
                <a:spLocks noChangeArrowheads="1"/>
              </p:cNvSpPr>
              <p:nvPr/>
            </p:nvSpPr>
            <p:spPr bwMode="auto">
              <a:xfrm>
                <a:off x="1104" y="30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37" name="Text Box 42"/>
              <p:cNvSpPr txBox="1">
                <a:spLocks noChangeArrowheads="1"/>
              </p:cNvSpPr>
              <p:nvPr/>
            </p:nvSpPr>
            <p:spPr bwMode="auto">
              <a:xfrm>
                <a:off x="1189" y="3130"/>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spTree>
    <p:extLst>
      <p:ext uri="{BB962C8B-B14F-4D97-AF65-F5344CB8AC3E}">
        <p14:creationId xmlns:p14="http://schemas.microsoft.com/office/powerpoint/2010/main" val="4518874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nodeType="afterEffect">
                                  <p:stCondLst>
                                    <p:cond delay="1000"/>
                                  </p:stCondLst>
                                  <p:childTnLst>
                                    <p:set>
                                      <p:cBhvr>
                                        <p:cTn id="6" dur="1" fill="hold">
                                          <p:stCondLst>
                                            <p:cond delay="0"/>
                                          </p:stCondLst>
                                        </p:cTn>
                                        <p:tgtEl>
                                          <p:spTgt spid="104463"/>
                                        </p:tgtEl>
                                        <p:attrNameLst>
                                          <p:attrName>style.visibility</p:attrName>
                                        </p:attrNameLst>
                                      </p:cBhvr>
                                      <p:to>
                                        <p:strVal val="visible"/>
                                      </p:to>
                                    </p:set>
                                    <p:animEffect transition="in" filter="wipe(down)">
                                      <p:cBhvr>
                                        <p:cTn id="7" dur="1000"/>
                                        <p:tgtEl>
                                          <p:spTgt spid="104463"/>
                                        </p:tgtEl>
                                      </p:cBhvr>
                                    </p:animEffect>
                                  </p:childTnLst>
                                </p:cTn>
                              </p:par>
                            </p:childTnLst>
                          </p:cTn>
                        </p:par>
                        <p:par>
                          <p:cTn id="8" fill="hold" nodeType="afterGroup">
                            <p:stCondLst>
                              <p:cond delay="2000"/>
                            </p:stCondLst>
                            <p:childTnLst>
                              <p:par>
                                <p:cTn id="9" presetID="22" presetClass="entr" presetSubtype="2" fill="hold" nodeType="afterEffect">
                                  <p:stCondLst>
                                    <p:cond delay="0"/>
                                  </p:stCondLst>
                                  <p:childTnLst>
                                    <p:set>
                                      <p:cBhvr>
                                        <p:cTn id="10" dur="1" fill="hold">
                                          <p:stCondLst>
                                            <p:cond delay="0"/>
                                          </p:stCondLst>
                                        </p:cTn>
                                        <p:tgtEl>
                                          <p:spTgt spid="104466"/>
                                        </p:tgtEl>
                                        <p:attrNameLst>
                                          <p:attrName>style.visibility</p:attrName>
                                        </p:attrNameLst>
                                      </p:cBhvr>
                                      <p:to>
                                        <p:strVal val="visible"/>
                                      </p:to>
                                    </p:set>
                                    <p:animEffect transition="in" filter="wipe(right)">
                                      <p:cBhvr>
                                        <p:cTn id="11" dur="1000"/>
                                        <p:tgtEl>
                                          <p:spTgt spid="104466"/>
                                        </p:tgtEl>
                                      </p:cBhvr>
                                    </p:animEffect>
                                  </p:childTnLst>
                                </p:cTn>
                              </p:par>
                              <p:par>
                                <p:cTn id="12" presetID="22" presetClass="entr" presetSubtype="2" fill="hold" nodeType="withEffect">
                                  <p:stCondLst>
                                    <p:cond delay="0"/>
                                  </p:stCondLst>
                                  <p:childTnLst>
                                    <p:set>
                                      <p:cBhvr>
                                        <p:cTn id="13" dur="1" fill="hold">
                                          <p:stCondLst>
                                            <p:cond delay="0"/>
                                          </p:stCondLst>
                                        </p:cTn>
                                        <p:tgtEl>
                                          <p:spTgt spid="104469"/>
                                        </p:tgtEl>
                                        <p:attrNameLst>
                                          <p:attrName>style.visibility</p:attrName>
                                        </p:attrNameLst>
                                      </p:cBhvr>
                                      <p:to>
                                        <p:strVal val="visible"/>
                                      </p:to>
                                    </p:set>
                                    <p:animEffect transition="in" filter="wipe(right)">
                                      <p:cBhvr>
                                        <p:cTn id="14" dur="1000"/>
                                        <p:tgtEl>
                                          <p:spTgt spid="104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1253067" y="457201"/>
            <a:ext cx="9685867" cy="1409700"/>
          </a:xfrm>
        </p:spPr>
        <p:txBody>
          <a:bodyPr>
            <a:normAutofit/>
          </a:bodyPr>
          <a:lstStyle/>
          <a:p>
            <a:pPr>
              <a:lnSpc>
                <a:spcPct val="80000"/>
              </a:lnSpc>
            </a:pPr>
            <a:r>
              <a:rPr lang="en-US" altLang="en-US" smtClean="0">
                <a:latin typeface="Arial" pitchFamily="34" charset="0"/>
                <a:cs typeface="Arial" pitchFamily="34" charset="0"/>
              </a:rPr>
              <a:t>AON Network for Milwaukee Paper</a:t>
            </a:r>
            <a:endParaRPr lang="en-US" altLang="en-US" sz="4300">
              <a:solidFill>
                <a:srgbClr val="33CC33"/>
              </a:solidFill>
              <a:latin typeface="Arial" pitchFamily="34" charset="0"/>
              <a:cs typeface="Arial" pitchFamily="34" charset="0"/>
            </a:endParaRPr>
          </a:p>
        </p:txBody>
      </p:sp>
      <p:grpSp>
        <p:nvGrpSpPr>
          <p:cNvPr id="106522" name="Group 26"/>
          <p:cNvGrpSpPr>
            <a:grpSpLocks/>
          </p:cNvGrpSpPr>
          <p:nvPr/>
        </p:nvGrpSpPr>
        <p:grpSpPr bwMode="auto">
          <a:xfrm>
            <a:off x="2616201" y="2018098"/>
            <a:ext cx="4648201" cy="938213"/>
            <a:chOff x="1236" y="1258"/>
            <a:chExt cx="2196" cy="591"/>
          </a:xfrm>
        </p:grpSpPr>
        <p:sp>
          <p:nvSpPr>
            <p:cNvPr id="107529" name="Text Box 27"/>
            <p:cNvSpPr txBox="1">
              <a:spLocks noChangeArrowheads="1"/>
            </p:cNvSpPr>
            <p:nvPr/>
          </p:nvSpPr>
          <p:spPr bwMode="auto">
            <a:xfrm>
              <a:off x="1236" y="1258"/>
              <a:ext cx="2196"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Activity A Precedes Activity C</a:t>
              </a:r>
            </a:p>
          </p:txBody>
        </p:sp>
        <p:sp>
          <p:nvSpPr>
            <p:cNvPr id="107530" name="Line 28"/>
            <p:cNvSpPr>
              <a:spLocks noChangeShapeType="1"/>
            </p:cNvSpPr>
            <p:nvPr/>
          </p:nvSpPr>
          <p:spPr bwMode="auto">
            <a:xfrm flipH="1">
              <a:off x="1974" y="1521"/>
              <a:ext cx="208" cy="328"/>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effectLst>
                  <a:outerShdw blurRad="38100" dist="38100" dir="2700000" algn="tl">
                    <a:srgbClr val="000000">
                      <a:alpha val="43137"/>
                    </a:srgbClr>
                  </a:outerShdw>
                </a:effectLst>
              </a:endParaRPr>
            </a:p>
          </p:txBody>
        </p:sp>
      </p:grpSp>
      <p:grpSp>
        <p:nvGrpSpPr>
          <p:cNvPr id="106525" name="Group 29"/>
          <p:cNvGrpSpPr>
            <a:grpSpLocks/>
          </p:cNvGrpSpPr>
          <p:nvPr/>
        </p:nvGrpSpPr>
        <p:grpSpPr bwMode="auto">
          <a:xfrm>
            <a:off x="3056467" y="4569211"/>
            <a:ext cx="4351867" cy="1968500"/>
            <a:chOff x="1444" y="2865"/>
            <a:chExt cx="2056" cy="1240"/>
          </a:xfrm>
        </p:grpSpPr>
        <p:sp>
          <p:nvSpPr>
            <p:cNvPr id="107527" name="Text Box 30"/>
            <p:cNvSpPr txBox="1">
              <a:spLocks noChangeArrowheads="1"/>
            </p:cNvSpPr>
            <p:nvPr/>
          </p:nvSpPr>
          <p:spPr bwMode="auto">
            <a:xfrm>
              <a:off x="1444" y="3562"/>
              <a:ext cx="205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Activities A and B Precede Activity D</a:t>
              </a:r>
            </a:p>
          </p:txBody>
        </p:sp>
        <p:sp>
          <p:nvSpPr>
            <p:cNvPr id="107528" name="Freeform 31"/>
            <p:cNvSpPr>
              <a:spLocks/>
            </p:cNvSpPr>
            <p:nvPr/>
          </p:nvSpPr>
          <p:spPr bwMode="auto">
            <a:xfrm>
              <a:off x="1686" y="2865"/>
              <a:ext cx="408" cy="656"/>
            </a:xfrm>
            <a:custGeom>
              <a:avLst/>
              <a:gdLst>
                <a:gd name="T0" fmla="*/ 0 w 408"/>
                <a:gd name="T1" fmla="*/ 472 h 656"/>
                <a:gd name="T2" fmla="*/ 136 w 408"/>
                <a:gd name="T3" fmla="*/ 656 h 656"/>
                <a:gd name="T4" fmla="*/ 408 w 408"/>
                <a:gd name="T5" fmla="*/ 0 h 656"/>
                <a:gd name="T6" fmla="*/ 0 60000 65536"/>
                <a:gd name="T7" fmla="*/ 0 60000 65536"/>
                <a:gd name="T8" fmla="*/ 0 60000 65536"/>
                <a:gd name="T9" fmla="*/ 0 w 408"/>
                <a:gd name="T10" fmla="*/ 0 h 656"/>
                <a:gd name="T11" fmla="*/ 408 w 408"/>
                <a:gd name="T12" fmla="*/ 656 h 656"/>
              </a:gdLst>
              <a:ahLst/>
              <a:cxnLst>
                <a:cxn ang="T6">
                  <a:pos x="T0" y="T1"/>
                </a:cxn>
                <a:cxn ang="T7">
                  <a:pos x="T2" y="T3"/>
                </a:cxn>
                <a:cxn ang="T8">
                  <a:pos x="T4" y="T5"/>
                </a:cxn>
              </a:cxnLst>
              <a:rect l="T9" t="T10" r="T11" b="T12"/>
              <a:pathLst>
                <a:path w="408" h="656">
                  <a:moveTo>
                    <a:pt x="0" y="472"/>
                  </a:moveTo>
                  <a:lnTo>
                    <a:pt x="136" y="656"/>
                  </a:lnTo>
                  <a:lnTo>
                    <a:pt x="408" y="0"/>
                  </a:lnTo>
                </a:path>
              </a:pathLst>
            </a:custGeom>
            <a:noFill/>
            <a:ln w="57150" cap="flat" cmpd="sng">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2" name="Group 22"/>
          <p:cNvGrpSpPr>
            <a:grpSpLocks/>
          </p:cNvGrpSpPr>
          <p:nvPr/>
        </p:nvGrpSpPr>
        <p:grpSpPr bwMode="auto">
          <a:xfrm>
            <a:off x="927101" y="2713422"/>
            <a:ext cx="5033433" cy="2794000"/>
            <a:chOff x="438" y="1792"/>
            <a:chExt cx="2378" cy="1760"/>
          </a:xfrm>
        </p:grpSpPr>
        <p:sp>
          <p:nvSpPr>
            <p:cNvPr id="33" name="Line 23"/>
            <p:cNvSpPr>
              <a:spLocks noChangeShapeType="1"/>
            </p:cNvSpPr>
            <p:nvPr/>
          </p:nvSpPr>
          <p:spPr bwMode="auto">
            <a:xfrm>
              <a:off x="1435" y="2004"/>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34" name="Line 24"/>
            <p:cNvSpPr>
              <a:spLocks noChangeShapeType="1"/>
            </p:cNvSpPr>
            <p:nvPr/>
          </p:nvSpPr>
          <p:spPr bwMode="auto">
            <a:xfrm>
              <a:off x="734" y="2786"/>
              <a:ext cx="426" cy="4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35" name="Line 25"/>
            <p:cNvSpPr>
              <a:spLocks noChangeShapeType="1"/>
            </p:cNvSpPr>
            <p:nvPr/>
          </p:nvSpPr>
          <p:spPr bwMode="auto">
            <a:xfrm>
              <a:off x="1382" y="2110"/>
              <a:ext cx="1066" cy="10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36" name="Line 26"/>
            <p:cNvSpPr>
              <a:spLocks noChangeShapeType="1"/>
            </p:cNvSpPr>
            <p:nvPr/>
          </p:nvSpPr>
          <p:spPr bwMode="auto">
            <a:xfrm>
              <a:off x="1432" y="3340"/>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37" name="Group 27"/>
            <p:cNvGrpSpPr>
              <a:grpSpLocks/>
            </p:cNvGrpSpPr>
            <p:nvPr/>
          </p:nvGrpSpPr>
          <p:grpSpPr bwMode="auto">
            <a:xfrm>
              <a:off x="2392" y="1792"/>
              <a:ext cx="424" cy="424"/>
              <a:chOff x="2456" y="1848"/>
              <a:chExt cx="424" cy="424"/>
            </a:xfrm>
          </p:grpSpPr>
          <p:sp>
            <p:nvSpPr>
              <p:cNvPr id="51" name="Oval 28"/>
              <p:cNvSpPr>
                <a:spLocks noChangeArrowheads="1"/>
              </p:cNvSpPr>
              <p:nvPr/>
            </p:nvSpPr>
            <p:spPr bwMode="auto">
              <a:xfrm>
                <a:off x="2456" y="184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52" name="Text Box 29"/>
              <p:cNvSpPr txBox="1">
                <a:spLocks noChangeArrowheads="1"/>
              </p:cNvSpPr>
              <p:nvPr/>
            </p:nvSpPr>
            <p:spPr bwMode="auto">
              <a:xfrm>
                <a:off x="2538" y="1849"/>
                <a:ext cx="32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38" name="Group 30"/>
            <p:cNvGrpSpPr>
              <a:grpSpLocks/>
            </p:cNvGrpSpPr>
            <p:nvPr/>
          </p:nvGrpSpPr>
          <p:grpSpPr bwMode="auto">
            <a:xfrm>
              <a:off x="1104" y="1792"/>
              <a:ext cx="424" cy="424"/>
              <a:chOff x="1088" y="1736"/>
              <a:chExt cx="424" cy="424"/>
            </a:xfrm>
          </p:grpSpPr>
          <p:sp>
            <p:nvSpPr>
              <p:cNvPr id="49" name="Oval 31"/>
              <p:cNvSpPr>
                <a:spLocks noChangeArrowheads="1"/>
              </p:cNvSpPr>
              <p:nvPr/>
            </p:nvSpPr>
            <p:spPr bwMode="auto">
              <a:xfrm>
                <a:off x="1088" y="1736"/>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50" name="Text Box 32"/>
              <p:cNvSpPr txBox="1">
                <a:spLocks noChangeArrowheads="1"/>
              </p:cNvSpPr>
              <p:nvPr/>
            </p:nvSpPr>
            <p:spPr bwMode="auto">
              <a:xfrm>
                <a:off x="1173" y="1778"/>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sp>
          <p:nvSpPr>
            <p:cNvPr id="39" name="Line 33"/>
            <p:cNvSpPr>
              <a:spLocks noChangeShapeType="1"/>
            </p:cNvSpPr>
            <p:nvPr/>
          </p:nvSpPr>
          <p:spPr bwMode="auto">
            <a:xfrm flipV="1">
              <a:off x="726" y="2134"/>
              <a:ext cx="426" cy="4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40" name="Group 34"/>
            <p:cNvGrpSpPr>
              <a:grpSpLocks/>
            </p:cNvGrpSpPr>
            <p:nvPr/>
          </p:nvGrpSpPr>
          <p:grpSpPr bwMode="auto">
            <a:xfrm>
              <a:off x="438" y="2488"/>
              <a:ext cx="598" cy="424"/>
              <a:chOff x="438" y="2488"/>
              <a:chExt cx="598" cy="424"/>
            </a:xfrm>
          </p:grpSpPr>
          <p:sp>
            <p:nvSpPr>
              <p:cNvPr id="47" name="Oval 35"/>
              <p:cNvSpPr>
                <a:spLocks noChangeArrowheads="1"/>
              </p:cNvSpPr>
              <p:nvPr/>
            </p:nvSpPr>
            <p:spPr bwMode="auto">
              <a:xfrm>
                <a:off x="456" y="24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8" name="Text Box 36"/>
              <p:cNvSpPr txBox="1">
                <a:spLocks noChangeArrowheads="1"/>
              </p:cNvSpPr>
              <p:nvPr/>
            </p:nvSpPr>
            <p:spPr bwMode="auto">
              <a:xfrm>
                <a:off x="438" y="2542"/>
                <a:ext cx="598"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Start</a:t>
                </a:r>
              </a:p>
            </p:txBody>
          </p:sp>
        </p:grpSp>
        <p:grpSp>
          <p:nvGrpSpPr>
            <p:cNvPr id="41" name="Group 37"/>
            <p:cNvGrpSpPr>
              <a:grpSpLocks/>
            </p:cNvGrpSpPr>
            <p:nvPr/>
          </p:nvGrpSpPr>
          <p:grpSpPr bwMode="auto">
            <a:xfrm>
              <a:off x="2392" y="3128"/>
              <a:ext cx="424" cy="424"/>
              <a:chOff x="2312" y="3128"/>
              <a:chExt cx="424" cy="424"/>
            </a:xfrm>
          </p:grpSpPr>
          <p:sp>
            <p:nvSpPr>
              <p:cNvPr id="45" name="Oval 38"/>
              <p:cNvSpPr>
                <a:spLocks noChangeArrowheads="1"/>
              </p:cNvSpPr>
              <p:nvPr/>
            </p:nvSpPr>
            <p:spPr bwMode="auto">
              <a:xfrm>
                <a:off x="2312" y="312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6" name="Text Box 39"/>
              <p:cNvSpPr txBox="1">
                <a:spLocks noChangeArrowheads="1"/>
              </p:cNvSpPr>
              <p:nvPr/>
            </p:nvSpPr>
            <p:spPr bwMode="auto">
              <a:xfrm>
                <a:off x="2407" y="3170"/>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nvGrpSpPr>
            <p:cNvPr id="42" name="Group 40"/>
            <p:cNvGrpSpPr>
              <a:grpSpLocks/>
            </p:cNvGrpSpPr>
            <p:nvPr/>
          </p:nvGrpSpPr>
          <p:grpSpPr bwMode="auto">
            <a:xfrm>
              <a:off x="1104" y="3128"/>
              <a:ext cx="424" cy="424"/>
              <a:chOff x="1104" y="3088"/>
              <a:chExt cx="424" cy="424"/>
            </a:xfrm>
          </p:grpSpPr>
          <p:sp>
            <p:nvSpPr>
              <p:cNvPr id="43" name="Oval 41"/>
              <p:cNvSpPr>
                <a:spLocks noChangeArrowheads="1"/>
              </p:cNvSpPr>
              <p:nvPr/>
            </p:nvSpPr>
            <p:spPr bwMode="auto">
              <a:xfrm>
                <a:off x="1104" y="30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44" name="Text Box 42"/>
              <p:cNvSpPr txBox="1">
                <a:spLocks noChangeArrowheads="1"/>
              </p:cNvSpPr>
              <p:nvPr/>
            </p:nvSpPr>
            <p:spPr bwMode="auto">
              <a:xfrm>
                <a:off x="1189" y="3130"/>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sp>
        <p:nvSpPr>
          <p:cNvPr id="53" name="Text Box 24"/>
          <p:cNvSpPr txBox="1">
            <a:spLocks noChangeArrowheads="1"/>
          </p:cNvSpPr>
          <p:nvPr/>
        </p:nvSpPr>
        <p:spPr bwMode="auto">
          <a:xfrm>
            <a:off x="9850969" y="5662614"/>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C000"/>
                </a:solidFill>
                <a:latin typeface="Arial" pitchFamily="34" charset="0"/>
                <a:ea typeface="MS PGothic" pitchFamily="34" charset="-128"/>
              </a:rPr>
              <a:t>Figure 3.6</a:t>
            </a:r>
          </a:p>
        </p:txBody>
      </p:sp>
    </p:spTree>
    <p:extLst>
      <p:ext uri="{BB962C8B-B14F-4D97-AF65-F5344CB8AC3E}">
        <p14:creationId xmlns:p14="http://schemas.microsoft.com/office/powerpoint/2010/main" val="13048049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106522"/>
                                        </p:tgtEl>
                                        <p:attrNameLst>
                                          <p:attrName>style.visibility</p:attrName>
                                        </p:attrNameLst>
                                      </p:cBhvr>
                                      <p:to>
                                        <p:strVal val="visible"/>
                                      </p:to>
                                    </p:set>
                                    <p:animEffect transition="in" filter="wipe(up)">
                                      <p:cBhvr>
                                        <p:cTn id="7" dur="1000"/>
                                        <p:tgtEl>
                                          <p:spTgt spid="106522"/>
                                        </p:tgtEl>
                                      </p:cBhvr>
                                    </p:animEffect>
                                  </p:childTnLst>
                                </p:cTn>
                              </p:par>
                            </p:childTnLst>
                          </p:cTn>
                        </p:par>
                        <p:par>
                          <p:cTn id="8" fill="hold" nodeType="afterGroup">
                            <p:stCondLst>
                              <p:cond delay="2000"/>
                            </p:stCondLst>
                            <p:childTnLst>
                              <p:par>
                                <p:cTn id="9" presetID="22" presetClass="entr" presetSubtype="4" fill="hold" nodeType="afterEffect">
                                  <p:stCondLst>
                                    <p:cond delay="1000"/>
                                  </p:stCondLst>
                                  <p:childTnLst>
                                    <p:set>
                                      <p:cBhvr>
                                        <p:cTn id="10" dur="1" fill="hold">
                                          <p:stCondLst>
                                            <p:cond delay="0"/>
                                          </p:stCondLst>
                                        </p:cTn>
                                        <p:tgtEl>
                                          <p:spTgt spid="106525"/>
                                        </p:tgtEl>
                                        <p:attrNameLst>
                                          <p:attrName>style.visibility</p:attrName>
                                        </p:attrNameLst>
                                      </p:cBhvr>
                                      <p:to>
                                        <p:strVal val="visible"/>
                                      </p:to>
                                    </p:set>
                                    <p:animEffect transition="in" filter="wipe(down)">
                                      <p:cBhvr>
                                        <p:cTn id="11" dur="1000"/>
                                        <p:tgtEl>
                                          <p:spTgt spid="106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1253067" y="457201"/>
            <a:ext cx="9685867" cy="1409700"/>
          </a:xfrm>
        </p:spPr>
        <p:txBody>
          <a:bodyPr>
            <a:normAutofit/>
          </a:bodyPr>
          <a:lstStyle/>
          <a:p>
            <a:pPr>
              <a:lnSpc>
                <a:spcPct val="80000"/>
              </a:lnSpc>
            </a:pPr>
            <a:r>
              <a:rPr lang="en-US" altLang="en-US" smtClean="0">
                <a:latin typeface="Arial" pitchFamily="34" charset="0"/>
                <a:cs typeface="Arial" pitchFamily="34" charset="0"/>
              </a:rPr>
              <a:t>AON Network for Milwaukee Paper</a:t>
            </a:r>
            <a:endParaRPr lang="en-US" altLang="en-US" sz="4300">
              <a:solidFill>
                <a:srgbClr val="33CC33"/>
              </a:solidFill>
              <a:latin typeface="Arial" pitchFamily="34" charset="0"/>
              <a:cs typeface="Arial" pitchFamily="34" charset="0"/>
            </a:endParaRPr>
          </a:p>
        </p:txBody>
      </p:sp>
      <p:grpSp>
        <p:nvGrpSpPr>
          <p:cNvPr id="108547" name="Group 3"/>
          <p:cNvGrpSpPr>
            <a:grpSpLocks/>
          </p:cNvGrpSpPr>
          <p:nvPr/>
        </p:nvGrpSpPr>
        <p:grpSpPr bwMode="auto">
          <a:xfrm>
            <a:off x="5757333" y="2311400"/>
            <a:ext cx="5486400" cy="3175000"/>
            <a:chOff x="2720" y="1552"/>
            <a:chExt cx="2592" cy="2000"/>
          </a:xfrm>
        </p:grpSpPr>
        <p:sp>
          <p:nvSpPr>
            <p:cNvPr id="109596" name="Line 4"/>
            <p:cNvSpPr>
              <a:spLocks noChangeShapeType="1"/>
            </p:cNvSpPr>
            <p:nvPr/>
          </p:nvSpPr>
          <p:spPr bwMode="auto">
            <a:xfrm>
              <a:off x="2720" y="3340"/>
              <a:ext cx="112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97" name="Line 5"/>
            <p:cNvSpPr>
              <a:spLocks noChangeShapeType="1"/>
            </p:cNvSpPr>
            <p:nvPr/>
          </p:nvSpPr>
          <p:spPr bwMode="auto">
            <a:xfrm flipV="1">
              <a:off x="4182" y="2858"/>
              <a:ext cx="749" cy="4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98" name="Line 6"/>
            <p:cNvSpPr>
              <a:spLocks noChangeShapeType="1"/>
            </p:cNvSpPr>
            <p:nvPr/>
          </p:nvSpPr>
          <p:spPr bwMode="auto">
            <a:xfrm>
              <a:off x="2755" y="2115"/>
              <a:ext cx="464" cy="299"/>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99" name="Line 7"/>
            <p:cNvSpPr>
              <a:spLocks noChangeShapeType="1"/>
            </p:cNvSpPr>
            <p:nvPr/>
          </p:nvSpPr>
          <p:spPr bwMode="auto">
            <a:xfrm>
              <a:off x="3472" y="2636"/>
              <a:ext cx="440" cy="53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600" name="Line 8"/>
            <p:cNvSpPr>
              <a:spLocks noChangeShapeType="1"/>
            </p:cNvSpPr>
            <p:nvPr/>
          </p:nvSpPr>
          <p:spPr bwMode="auto">
            <a:xfrm flipV="1">
              <a:off x="2723" y="1763"/>
              <a:ext cx="1120" cy="22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601" name="Line 9"/>
            <p:cNvSpPr>
              <a:spLocks noChangeShapeType="1"/>
            </p:cNvSpPr>
            <p:nvPr/>
          </p:nvSpPr>
          <p:spPr bwMode="auto">
            <a:xfrm>
              <a:off x="4126" y="1830"/>
              <a:ext cx="829" cy="759"/>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109602" name="Group 10"/>
            <p:cNvGrpSpPr>
              <a:grpSpLocks/>
            </p:cNvGrpSpPr>
            <p:nvPr/>
          </p:nvGrpSpPr>
          <p:grpSpPr bwMode="auto">
            <a:xfrm>
              <a:off x="3840" y="3128"/>
              <a:ext cx="424" cy="424"/>
              <a:chOff x="3840" y="3112"/>
              <a:chExt cx="424" cy="424"/>
            </a:xfrm>
          </p:grpSpPr>
          <p:sp>
            <p:nvSpPr>
              <p:cNvPr id="109612" name="Oval 11"/>
              <p:cNvSpPr>
                <a:spLocks noChangeArrowheads="1"/>
              </p:cNvSpPr>
              <p:nvPr/>
            </p:nvSpPr>
            <p:spPr bwMode="auto">
              <a:xfrm>
                <a:off x="3840" y="3112"/>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613" name="Text Box 12"/>
              <p:cNvSpPr txBox="1">
                <a:spLocks noChangeArrowheads="1"/>
              </p:cNvSpPr>
              <p:nvPr/>
            </p:nvSpPr>
            <p:spPr bwMode="auto">
              <a:xfrm>
                <a:off x="3892" y="3152"/>
                <a:ext cx="32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G</a:t>
                </a:r>
              </a:p>
            </p:txBody>
          </p:sp>
        </p:grpSp>
        <p:grpSp>
          <p:nvGrpSpPr>
            <p:cNvPr id="109603" name="Group 13"/>
            <p:cNvGrpSpPr>
              <a:grpSpLocks/>
            </p:cNvGrpSpPr>
            <p:nvPr/>
          </p:nvGrpSpPr>
          <p:grpSpPr bwMode="auto">
            <a:xfrm>
              <a:off x="3184" y="2320"/>
              <a:ext cx="424" cy="424"/>
              <a:chOff x="3088" y="2400"/>
              <a:chExt cx="424" cy="424"/>
            </a:xfrm>
          </p:grpSpPr>
          <p:sp>
            <p:nvSpPr>
              <p:cNvPr id="109610" name="Oval 14"/>
              <p:cNvSpPr>
                <a:spLocks noChangeArrowheads="1"/>
              </p:cNvSpPr>
              <p:nvPr/>
            </p:nvSpPr>
            <p:spPr bwMode="auto">
              <a:xfrm>
                <a:off x="3088" y="2400"/>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611" name="Text Box 15"/>
              <p:cNvSpPr txBox="1">
                <a:spLocks noChangeArrowheads="1"/>
              </p:cNvSpPr>
              <p:nvPr/>
            </p:nvSpPr>
            <p:spPr bwMode="auto">
              <a:xfrm>
                <a:off x="3178" y="2442"/>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E</a:t>
                </a:r>
              </a:p>
            </p:txBody>
          </p:sp>
        </p:grpSp>
        <p:grpSp>
          <p:nvGrpSpPr>
            <p:cNvPr id="109604" name="Group 16"/>
            <p:cNvGrpSpPr>
              <a:grpSpLocks/>
            </p:cNvGrpSpPr>
            <p:nvPr/>
          </p:nvGrpSpPr>
          <p:grpSpPr bwMode="auto">
            <a:xfrm>
              <a:off x="3840" y="1552"/>
              <a:ext cx="424" cy="424"/>
              <a:chOff x="3712" y="1552"/>
              <a:chExt cx="424" cy="424"/>
            </a:xfrm>
          </p:grpSpPr>
          <p:sp>
            <p:nvSpPr>
              <p:cNvPr id="109608" name="Oval 17"/>
              <p:cNvSpPr>
                <a:spLocks noChangeArrowheads="1"/>
              </p:cNvSpPr>
              <p:nvPr/>
            </p:nvSpPr>
            <p:spPr bwMode="auto">
              <a:xfrm>
                <a:off x="3712" y="1552"/>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609" name="Text Box 18"/>
              <p:cNvSpPr txBox="1">
                <a:spLocks noChangeArrowheads="1"/>
              </p:cNvSpPr>
              <p:nvPr/>
            </p:nvSpPr>
            <p:spPr bwMode="auto">
              <a:xfrm>
                <a:off x="3808" y="1594"/>
                <a:ext cx="20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F</a:t>
                </a:r>
              </a:p>
            </p:txBody>
          </p:sp>
        </p:grpSp>
        <p:grpSp>
          <p:nvGrpSpPr>
            <p:cNvPr id="109605" name="Group 19"/>
            <p:cNvGrpSpPr>
              <a:grpSpLocks/>
            </p:cNvGrpSpPr>
            <p:nvPr/>
          </p:nvGrpSpPr>
          <p:grpSpPr bwMode="auto">
            <a:xfrm>
              <a:off x="4888" y="2528"/>
              <a:ext cx="424" cy="424"/>
              <a:chOff x="4888" y="2528"/>
              <a:chExt cx="424" cy="424"/>
            </a:xfrm>
          </p:grpSpPr>
          <p:sp>
            <p:nvSpPr>
              <p:cNvPr id="109606" name="Oval 20"/>
              <p:cNvSpPr>
                <a:spLocks noChangeArrowheads="1"/>
              </p:cNvSpPr>
              <p:nvPr/>
            </p:nvSpPr>
            <p:spPr bwMode="auto">
              <a:xfrm>
                <a:off x="4888" y="252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607" name="Text Box 21"/>
              <p:cNvSpPr txBox="1">
                <a:spLocks noChangeArrowheads="1"/>
              </p:cNvSpPr>
              <p:nvPr/>
            </p:nvSpPr>
            <p:spPr bwMode="auto">
              <a:xfrm>
                <a:off x="4973" y="2570"/>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H</a:t>
                </a:r>
              </a:p>
            </p:txBody>
          </p:sp>
        </p:grpSp>
      </p:grpSp>
      <p:grpSp>
        <p:nvGrpSpPr>
          <p:cNvPr id="109571" name="Group 22"/>
          <p:cNvGrpSpPr>
            <a:grpSpLocks/>
          </p:cNvGrpSpPr>
          <p:nvPr/>
        </p:nvGrpSpPr>
        <p:grpSpPr bwMode="auto">
          <a:xfrm>
            <a:off x="927101" y="2713422"/>
            <a:ext cx="5033433" cy="2794000"/>
            <a:chOff x="438" y="1792"/>
            <a:chExt cx="2378" cy="1760"/>
          </a:xfrm>
        </p:grpSpPr>
        <p:sp>
          <p:nvSpPr>
            <p:cNvPr id="109576" name="Line 23"/>
            <p:cNvSpPr>
              <a:spLocks noChangeShapeType="1"/>
            </p:cNvSpPr>
            <p:nvPr/>
          </p:nvSpPr>
          <p:spPr bwMode="auto">
            <a:xfrm>
              <a:off x="1435" y="2004"/>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77" name="Line 24"/>
            <p:cNvSpPr>
              <a:spLocks noChangeShapeType="1"/>
            </p:cNvSpPr>
            <p:nvPr/>
          </p:nvSpPr>
          <p:spPr bwMode="auto">
            <a:xfrm>
              <a:off x="734" y="2786"/>
              <a:ext cx="426" cy="41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78" name="Line 25"/>
            <p:cNvSpPr>
              <a:spLocks noChangeShapeType="1"/>
            </p:cNvSpPr>
            <p:nvPr/>
          </p:nvSpPr>
          <p:spPr bwMode="auto">
            <a:xfrm>
              <a:off x="1382" y="2110"/>
              <a:ext cx="1066" cy="10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sp>
          <p:nvSpPr>
            <p:cNvPr id="109579" name="Line 26"/>
            <p:cNvSpPr>
              <a:spLocks noChangeShapeType="1"/>
            </p:cNvSpPr>
            <p:nvPr/>
          </p:nvSpPr>
          <p:spPr bwMode="auto">
            <a:xfrm>
              <a:off x="1432" y="3340"/>
              <a:ext cx="96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109580" name="Group 27"/>
            <p:cNvGrpSpPr>
              <a:grpSpLocks/>
            </p:cNvGrpSpPr>
            <p:nvPr/>
          </p:nvGrpSpPr>
          <p:grpSpPr bwMode="auto">
            <a:xfrm>
              <a:off x="2392" y="1792"/>
              <a:ext cx="424" cy="424"/>
              <a:chOff x="2456" y="1848"/>
              <a:chExt cx="424" cy="424"/>
            </a:xfrm>
          </p:grpSpPr>
          <p:sp>
            <p:nvSpPr>
              <p:cNvPr id="109594" name="Oval 28"/>
              <p:cNvSpPr>
                <a:spLocks noChangeArrowheads="1"/>
              </p:cNvSpPr>
              <p:nvPr/>
            </p:nvSpPr>
            <p:spPr bwMode="auto">
              <a:xfrm>
                <a:off x="2456" y="184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95" name="Text Box 29"/>
              <p:cNvSpPr txBox="1">
                <a:spLocks noChangeArrowheads="1"/>
              </p:cNvSpPr>
              <p:nvPr/>
            </p:nvSpPr>
            <p:spPr bwMode="auto">
              <a:xfrm>
                <a:off x="2538" y="1849"/>
                <a:ext cx="320"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C</a:t>
                </a:r>
              </a:p>
            </p:txBody>
          </p:sp>
        </p:grpSp>
        <p:grpSp>
          <p:nvGrpSpPr>
            <p:cNvPr id="109581" name="Group 30"/>
            <p:cNvGrpSpPr>
              <a:grpSpLocks/>
            </p:cNvGrpSpPr>
            <p:nvPr/>
          </p:nvGrpSpPr>
          <p:grpSpPr bwMode="auto">
            <a:xfrm>
              <a:off x="1104" y="1792"/>
              <a:ext cx="424" cy="424"/>
              <a:chOff x="1088" y="1736"/>
              <a:chExt cx="424" cy="424"/>
            </a:xfrm>
          </p:grpSpPr>
          <p:sp>
            <p:nvSpPr>
              <p:cNvPr id="109592" name="Oval 31"/>
              <p:cNvSpPr>
                <a:spLocks noChangeArrowheads="1"/>
              </p:cNvSpPr>
              <p:nvPr/>
            </p:nvSpPr>
            <p:spPr bwMode="auto">
              <a:xfrm>
                <a:off x="1088" y="1736"/>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93" name="Text Box 32"/>
              <p:cNvSpPr txBox="1">
                <a:spLocks noChangeArrowheads="1"/>
              </p:cNvSpPr>
              <p:nvPr/>
            </p:nvSpPr>
            <p:spPr bwMode="auto">
              <a:xfrm>
                <a:off x="1173" y="1778"/>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A</a:t>
                </a:r>
              </a:p>
            </p:txBody>
          </p:sp>
        </p:grpSp>
        <p:sp>
          <p:nvSpPr>
            <p:cNvPr id="109582" name="Line 33"/>
            <p:cNvSpPr>
              <a:spLocks noChangeShapeType="1"/>
            </p:cNvSpPr>
            <p:nvPr/>
          </p:nvSpPr>
          <p:spPr bwMode="auto">
            <a:xfrm flipV="1">
              <a:off x="726" y="2134"/>
              <a:ext cx="426" cy="4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accent4">
                    <a:lumMod val="75000"/>
                  </a:schemeClr>
                </a:solidFill>
                <a:effectLst>
                  <a:outerShdw blurRad="38100" dist="38100" dir="2700000" algn="tl">
                    <a:srgbClr val="000000">
                      <a:alpha val="43137"/>
                    </a:srgbClr>
                  </a:outerShdw>
                </a:effectLst>
              </a:endParaRPr>
            </a:p>
          </p:txBody>
        </p:sp>
        <p:grpSp>
          <p:nvGrpSpPr>
            <p:cNvPr id="109583" name="Group 34"/>
            <p:cNvGrpSpPr>
              <a:grpSpLocks/>
            </p:cNvGrpSpPr>
            <p:nvPr/>
          </p:nvGrpSpPr>
          <p:grpSpPr bwMode="auto">
            <a:xfrm>
              <a:off x="438" y="2488"/>
              <a:ext cx="598" cy="424"/>
              <a:chOff x="438" y="2488"/>
              <a:chExt cx="598" cy="424"/>
            </a:xfrm>
          </p:grpSpPr>
          <p:sp>
            <p:nvSpPr>
              <p:cNvPr id="109590" name="Oval 35"/>
              <p:cNvSpPr>
                <a:spLocks noChangeArrowheads="1"/>
              </p:cNvSpPr>
              <p:nvPr/>
            </p:nvSpPr>
            <p:spPr bwMode="auto">
              <a:xfrm>
                <a:off x="456" y="24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91" name="Text Box 36"/>
              <p:cNvSpPr txBox="1">
                <a:spLocks noChangeArrowheads="1"/>
              </p:cNvSpPr>
              <p:nvPr/>
            </p:nvSpPr>
            <p:spPr bwMode="auto">
              <a:xfrm>
                <a:off x="438" y="2542"/>
                <a:ext cx="598"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Bef>
                    <a:spcPct val="50000"/>
                  </a:spcBef>
                </a:pPr>
                <a:r>
                  <a:rPr lang="en-US" altLang="en-US" sz="2700">
                    <a:solidFill>
                      <a:schemeClr val="bg1"/>
                    </a:solidFill>
                    <a:effectLst>
                      <a:outerShdw blurRad="38100" dist="38100" dir="2700000" algn="tl">
                        <a:srgbClr val="000000">
                          <a:alpha val="43137"/>
                        </a:srgbClr>
                      </a:outerShdw>
                    </a:effectLst>
                    <a:latin typeface="Arial" pitchFamily="34" charset="0"/>
                    <a:ea typeface="MS PGothic" pitchFamily="34" charset="-128"/>
                  </a:rPr>
                  <a:t>Start</a:t>
                </a:r>
              </a:p>
            </p:txBody>
          </p:sp>
        </p:grpSp>
        <p:grpSp>
          <p:nvGrpSpPr>
            <p:cNvPr id="109584" name="Group 37"/>
            <p:cNvGrpSpPr>
              <a:grpSpLocks/>
            </p:cNvGrpSpPr>
            <p:nvPr/>
          </p:nvGrpSpPr>
          <p:grpSpPr bwMode="auto">
            <a:xfrm>
              <a:off x="2392" y="3128"/>
              <a:ext cx="424" cy="424"/>
              <a:chOff x="2312" y="3128"/>
              <a:chExt cx="424" cy="424"/>
            </a:xfrm>
          </p:grpSpPr>
          <p:sp>
            <p:nvSpPr>
              <p:cNvPr id="109588" name="Oval 38"/>
              <p:cNvSpPr>
                <a:spLocks noChangeArrowheads="1"/>
              </p:cNvSpPr>
              <p:nvPr/>
            </p:nvSpPr>
            <p:spPr bwMode="auto">
              <a:xfrm>
                <a:off x="2312" y="312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89" name="Text Box 39"/>
              <p:cNvSpPr txBox="1">
                <a:spLocks noChangeArrowheads="1"/>
              </p:cNvSpPr>
              <p:nvPr/>
            </p:nvSpPr>
            <p:spPr bwMode="auto">
              <a:xfrm>
                <a:off x="2407" y="3170"/>
                <a:ext cx="22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D</a:t>
                </a:r>
              </a:p>
            </p:txBody>
          </p:sp>
        </p:grpSp>
        <p:grpSp>
          <p:nvGrpSpPr>
            <p:cNvPr id="109585" name="Group 40"/>
            <p:cNvGrpSpPr>
              <a:grpSpLocks/>
            </p:cNvGrpSpPr>
            <p:nvPr/>
          </p:nvGrpSpPr>
          <p:grpSpPr bwMode="auto">
            <a:xfrm>
              <a:off x="1104" y="3128"/>
              <a:ext cx="424" cy="424"/>
              <a:chOff x="1104" y="3088"/>
              <a:chExt cx="424" cy="424"/>
            </a:xfrm>
          </p:grpSpPr>
          <p:sp>
            <p:nvSpPr>
              <p:cNvPr id="109586" name="Oval 41"/>
              <p:cNvSpPr>
                <a:spLocks noChangeArrowheads="1"/>
              </p:cNvSpPr>
              <p:nvPr/>
            </p:nvSpPr>
            <p:spPr bwMode="auto">
              <a:xfrm>
                <a:off x="1104" y="3088"/>
                <a:ext cx="424" cy="424"/>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chemeClr val="accent4">
                      <a:lumMod val="75000"/>
                    </a:schemeClr>
                  </a:solidFill>
                  <a:effectLst>
                    <a:outerShdw blurRad="38100" dist="38100" dir="2700000" algn="tl">
                      <a:srgbClr val="000000">
                        <a:alpha val="43137"/>
                      </a:srgbClr>
                    </a:outerShdw>
                  </a:effectLst>
                  <a:latin typeface="Arial" pitchFamily="34" charset="0"/>
                </a:endParaRPr>
              </a:p>
            </p:txBody>
          </p:sp>
          <p:sp>
            <p:nvSpPr>
              <p:cNvPr id="109587" name="Text Box 42"/>
              <p:cNvSpPr txBox="1">
                <a:spLocks noChangeArrowheads="1"/>
              </p:cNvSpPr>
              <p:nvPr/>
            </p:nvSpPr>
            <p:spPr bwMode="auto">
              <a:xfrm>
                <a:off x="1189" y="3130"/>
                <a:ext cx="21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bg1"/>
                    </a:solidFill>
                    <a:effectLst>
                      <a:outerShdw blurRad="38100" dist="38100" dir="2700000" algn="tl">
                        <a:srgbClr val="000000">
                          <a:alpha val="43137"/>
                        </a:srgbClr>
                      </a:outerShdw>
                    </a:effectLst>
                    <a:latin typeface="Arial" pitchFamily="34" charset="0"/>
                    <a:ea typeface="MS PGothic" pitchFamily="34" charset="-128"/>
                  </a:rPr>
                  <a:t>B</a:t>
                </a:r>
              </a:p>
            </p:txBody>
          </p:sp>
        </p:grpSp>
      </p:grpSp>
      <p:grpSp>
        <p:nvGrpSpPr>
          <p:cNvPr id="108587" name="Group 43"/>
          <p:cNvGrpSpPr>
            <a:grpSpLocks/>
          </p:cNvGrpSpPr>
          <p:nvPr/>
        </p:nvGrpSpPr>
        <p:grpSpPr bwMode="auto">
          <a:xfrm>
            <a:off x="3348567" y="5245103"/>
            <a:ext cx="5285317" cy="1443037"/>
            <a:chOff x="1582" y="3304"/>
            <a:chExt cx="2497" cy="909"/>
          </a:xfrm>
        </p:grpSpPr>
        <p:sp>
          <p:nvSpPr>
            <p:cNvPr id="109574" name="Text Box 44"/>
            <p:cNvSpPr txBox="1">
              <a:spLocks noChangeArrowheads="1"/>
            </p:cNvSpPr>
            <p:nvPr/>
          </p:nvSpPr>
          <p:spPr bwMode="auto">
            <a:xfrm>
              <a:off x="1582" y="3577"/>
              <a:ext cx="2497"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solidFill>
                    <a:srgbClr val="FFFF00"/>
                  </a:solidFill>
                  <a:effectLst>
                    <a:outerShdw blurRad="38100" dist="38100" dir="2700000" algn="tl">
                      <a:srgbClr val="000000">
                        <a:alpha val="43137"/>
                      </a:srgbClr>
                    </a:outerShdw>
                  </a:effectLst>
                  <a:latin typeface="Arial" pitchFamily="34" charset="0"/>
                  <a:ea typeface="MS PGothic" pitchFamily="34" charset="-128"/>
                </a:rPr>
                <a:t>Arrows Show Precedence Relationships</a:t>
              </a:r>
            </a:p>
          </p:txBody>
        </p:sp>
        <p:sp>
          <p:nvSpPr>
            <p:cNvPr id="109575" name="Line 45"/>
            <p:cNvSpPr>
              <a:spLocks noChangeShapeType="1"/>
            </p:cNvSpPr>
            <p:nvPr/>
          </p:nvSpPr>
          <p:spPr bwMode="auto">
            <a:xfrm flipH="1">
              <a:off x="3096" y="3304"/>
              <a:ext cx="216" cy="288"/>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7" name="Text Box 24"/>
          <p:cNvSpPr txBox="1">
            <a:spLocks noChangeArrowheads="1"/>
          </p:cNvSpPr>
          <p:nvPr/>
        </p:nvSpPr>
        <p:spPr bwMode="auto">
          <a:xfrm>
            <a:off x="9850969" y="5662614"/>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C000"/>
                </a:solidFill>
                <a:latin typeface="Arial" pitchFamily="34" charset="0"/>
                <a:ea typeface="MS PGothic" pitchFamily="34" charset="-128"/>
              </a:rPr>
              <a:t>Figure 3.7</a:t>
            </a:r>
          </a:p>
        </p:txBody>
      </p:sp>
    </p:spTree>
    <p:extLst>
      <p:ext uri="{BB962C8B-B14F-4D97-AF65-F5344CB8AC3E}">
        <p14:creationId xmlns:p14="http://schemas.microsoft.com/office/powerpoint/2010/main" val="327770912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08547"/>
                                        </p:tgtEl>
                                        <p:attrNameLst>
                                          <p:attrName>style.visibility</p:attrName>
                                        </p:attrNameLst>
                                      </p:cBhvr>
                                      <p:to>
                                        <p:strVal val="visible"/>
                                      </p:to>
                                    </p:set>
                                    <p:animEffect transition="in" filter="wipe(left)">
                                      <p:cBhvr>
                                        <p:cTn id="7" dur="1000"/>
                                        <p:tgtEl>
                                          <p:spTgt spid="108547"/>
                                        </p:tgtEl>
                                      </p:cBhvr>
                                    </p:animEffect>
                                  </p:childTnLst>
                                </p:cTn>
                              </p:par>
                            </p:childTnLst>
                          </p:cTn>
                        </p:par>
                        <p:par>
                          <p:cTn id="8" fill="hold" nodeType="afterGroup">
                            <p:stCondLst>
                              <p:cond delay="2000"/>
                            </p:stCondLst>
                            <p:childTnLst>
                              <p:par>
                                <p:cTn id="9" presetID="22" presetClass="entr" presetSubtype="4" fill="hold" nodeType="afterEffect">
                                  <p:stCondLst>
                                    <p:cond delay="1000"/>
                                  </p:stCondLst>
                                  <p:childTnLst>
                                    <p:set>
                                      <p:cBhvr>
                                        <p:cTn id="10" dur="1" fill="hold">
                                          <p:stCondLst>
                                            <p:cond delay="0"/>
                                          </p:stCondLst>
                                        </p:cTn>
                                        <p:tgtEl>
                                          <p:spTgt spid="108587"/>
                                        </p:tgtEl>
                                        <p:attrNameLst>
                                          <p:attrName>style.visibility</p:attrName>
                                        </p:attrNameLst>
                                      </p:cBhvr>
                                      <p:to>
                                        <p:strVal val="visible"/>
                                      </p:to>
                                    </p:set>
                                    <p:animEffect transition="in" filter="wipe(down)">
                                      <p:cBhvr>
                                        <p:cTn id="11" dur="1000"/>
                                        <p:tgtEl>
                                          <p:spTgt spid="108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594" name="Group 2"/>
          <p:cNvGrpSpPr>
            <a:grpSpLocks/>
          </p:cNvGrpSpPr>
          <p:nvPr/>
        </p:nvGrpSpPr>
        <p:grpSpPr bwMode="auto">
          <a:xfrm>
            <a:off x="8443390" y="3833813"/>
            <a:ext cx="2512484" cy="779462"/>
            <a:chOff x="3989" y="2415"/>
            <a:chExt cx="1187" cy="491"/>
          </a:xfrm>
        </p:grpSpPr>
        <p:sp>
          <p:nvSpPr>
            <p:cNvPr id="111657" name="Line 3"/>
            <p:cNvSpPr>
              <a:spLocks noChangeShapeType="1"/>
            </p:cNvSpPr>
            <p:nvPr/>
          </p:nvSpPr>
          <p:spPr bwMode="auto">
            <a:xfrm>
              <a:off x="3989" y="2641"/>
              <a:ext cx="813"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58" name="Oval 4"/>
            <p:cNvSpPr>
              <a:spLocks noChangeArrowheads="1"/>
            </p:cNvSpPr>
            <p:nvPr/>
          </p:nvSpPr>
          <p:spPr bwMode="auto">
            <a:xfrm>
              <a:off x="4800" y="2460"/>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59" name="Text Box 5"/>
            <p:cNvSpPr txBox="1">
              <a:spLocks noChangeArrowheads="1"/>
            </p:cNvSpPr>
            <p:nvPr/>
          </p:nvSpPr>
          <p:spPr bwMode="auto">
            <a:xfrm>
              <a:off x="4010" y="2415"/>
              <a:ext cx="960"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H</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(Inspect/ Test)</a:t>
              </a:r>
            </a:p>
          </p:txBody>
        </p:sp>
        <p:sp>
          <p:nvSpPr>
            <p:cNvPr id="111660" name="Text Box 6"/>
            <p:cNvSpPr txBox="1">
              <a:spLocks noChangeArrowheads="1"/>
            </p:cNvSpPr>
            <p:nvPr/>
          </p:nvSpPr>
          <p:spPr bwMode="auto">
            <a:xfrm>
              <a:off x="4865" y="2519"/>
              <a:ext cx="23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7</a:t>
              </a:r>
            </a:p>
          </p:txBody>
        </p:sp>
      </p:grpSp>
      <p:grpSp>
        <p:nvGrpSpPr>
          <p:cNvPr id="110599" name="Group 7"/>
          <p:cNvGrpSpPr>
            <a:grpSpLocks/>
          </p:cNvGrpSpPr>
          <p:nvPr/>
        </p:nvGrpSpPr>
        <p:grpSpPr bwMode="auto">
          <a:xfrm>
            <a:off x="3761318" y="2767014"/>
            <a:ext cx="1748367" cy="2611437"/>
            <a:chOff x="1777" y="1743"/>
            <a:chExt cx="826" cy="1645"/>
          </a:xfrm>
        </p:grpSpPr>
        <p:sp>
          <p:nvSpPr>
            <p:cNvPr id="111654" name="Line 8"/>
            <p:cNvSpPr>
              <a:spLocks noChangeShapeType="1"/>
            </p:cNvSpPr>
            <p:nvPr/>
          </p:nvSpPr>
          <p:spPr bwMode="auto">
            <a:xfrm>
              <a:off x="1777" y="1743"/>
              <a:ext cx="0" cy="1645"/>
            </a:xfrm>
            <a:prstGeom prst="line">
              <a:avLst/>
            </a:prstGeom>
            <a:noFill/>
            <a:ln w="5715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1655" name="Text Box 9"/>
            <p:cNvSpPr txBox="1">
              <a:spLocks noChangeArrowheads="1"/>
            </p:cNvSpPr>
            <p:nvPr/>
          </p:nvSpPr>
          <p:spPr bwMode="auto">
            <a:xfrm>
              <a:off x="1856" y="2515"/>
              <a:ext cx="747" cy="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Dummy Activity</a:t>
              </a:r>
            </a:p>
          </p:txBody>
        </p:sp>
        <p:sp>
          <p:nvSpPr>
            <p:cNvPr id="111656" name="Line 10"/>
            <p:cNvSpPr>
              <a:spLocks noChangeShapeType="1"/>
            </p:cNvSpPr>
            <p:nvPr/>
          </p:nvSpPr>
          <p:spPr bwMode="auto">
            <a:xfrm flipH="1" flipV="1">
              <a:off x="1832" y="2280"/>
              <a:ext cx="304" cy="24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11619" name="Text Box 11"/>
          <p:cNvSpPr>
            <a:spLocks noGrp="1" noChangeArrowheads="1"/>
          </p:cNvSpPr>
          <p:nvPr>
            <p:ph type="title"/>
          </p:nvPr>
        </p:nvSpPr>
        <p:spPr>
          <a:xfrm>
            <a:off x="1191684" y="490539"/>
            <a:ext cx="9819216" cy="1333500"/>
          </a:xfrm>
        </p:spPr>
        <p:txBody>
          <a:bodyPr lIns="121900" tIns="60949" rIns="121900" bIns="60949">
            <a:normAutofit/>
          </a:bodyPr>
          <a:lstStyle/>
          <a:p>
            <a:pPr>
              <a:lnSpc>
                <a:spcPct val="80000"/>
              </a:lnSpc>
              <a:spcBef>
                <a:spcPct val="50000"/>
              </a:spcBef>
            </a:pPr>
            <a:r>
              <a:rPr lang="en-US" altLang="en-US" smtClean="0">
                <a:effectLst>
                  <a:outerShdw blurRad="38100" dist="38100" dir="2700000" algn="tl">
                    <a:srgbClr val="000000">
                      <a:alpha val="43137"/>
                    </a:srgbClr>
                  </a:outerShdw>
                </a:effectLst>
                <a:latin typeface="Arial" pitchFamily="34" charset="0"/>
                <a:cs typeface="Arial" pitchFamily="34" charset="0"/>
              </a:rPr>
              <a:t>AOA Network for Milwaukee Paper</a:t>
            </a:r>
            <a:endParaRPr lang="en-US" altLang="en-US" sz="4300">
              <a:solidFill>
                <a:srgbClr val="33CC33"/>
              </a:solidFill>
              <a:latin typeface="Arial" pitchFamily="34" charset="0"/>
              <a:cs typeface="Arial" pitchFamily="34" charset="0"/>
            </a:endParaRPr>
          </a:p>
        </p:txBody>
      </p:sp>
      <p:grpSp>
        <p:nvGrpSpPr>
          <p:cNvPr id="110604" name="Group 12"/>
          <p:cNvGrpSpPr>
            <a:grpSpLocks/>
          </p:cNvGrpSpPr>
          <p:nvPr/>
        </p:nvGrpSpPr>
        <p:grpSpPr bwMode="auto">
          <a:xfrm>
            <a:off x="5617636" y="2597151"/>
            <a:ext cx="3069168" cy="3014663"/>
            <a:chOff x="2654" y="1636"/>
            <a:chExt cx="1450" cy="1899"/>
          </a:xfrm>
        </p:grpSpPr>
        <p:grpSp>
          <p:nvGrpSpPr>
            <p:cNvPr id="111644" name="Group 13"/>
            <p:cNvGrpSpPr>
              <a:grpSpLocks/>
            </p:cNvGrpSpPr>
            <p:nvPr/>
          </p:nvGrpSpPr>
          <p:grpSpPr bwMode="auto">
            <a:xfrm>
              <a:off x="2654" y="1636"/>
              <a:ext cx="1450" cy="1761"/>
              <a:chOff x="2654" y="1636"/>
              <a:chExt cx="1450" cy="1761"/>
            </a:xfrm>
          </p:grpSpPr>
          <p:sp>
            <p:nvSpPr>
              <p:cNvPr id="111648" name="Line 14"/>
              <p:cNvSpPr>
                <a:spLocks noChangeShapeType="1"/>
              </p:cNvSpPr>
              <p:nvPr/>
            </p:nvSpPr>
            <p:spPr bwMode="auto">
              <a:xfrm>
                <a:off x="2853" y="1751"/>
                <a:ext cx="0" cy="164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49" name="Line 15"/>
              <p:cNvSpPr>
                <a:spLocks noChangeShapeType="1"/>
              </p:cNvSpPr>
              <p:nvPr/>
            </p:nvSpPr>
            <p:spPr bwMode="auto">
              <a:xfrm>
                <a:off x="2880" y="1636"/>
                <a:ext cx="909" cy="86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50" name="Oval 16"/>
              <p:cNvSpPr>
                <a:spLocks noChangeArrowheads="1"/>
              </p:cNvSpPr>
              <p:nvPr/>
            </p:nvSpPr>
            <p:spPr bwMode="auto">
              <a:xfrm>
                <a:off x="3728" y="2460"/>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51" name="Text Box 17"/>
              <p:cNvSpPr txBox="1">
                <a:spLocks noChangeArrowheads="1"/>
              </p:cNvSpPr>
              <p:nvPr/>
            </p:nvSpPr>
            <p:spPr bwMode="auto">
              <a:xfrm>
                <a:off x="3765" y="2535"/>
                <a:ext cx="27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6</a:t>
                </a:r>
              </a:p>
            </p:txBody>
          </p:sp>
          <p:sp>
            <p:nvSpPr>
              <p:cNvPr id="111652" name="Text Box 18"/>
              <p:cNvSpPr txBox="1">
                <a:spLocks noChangeArrowheads="1"/>
              </p:cNvSpPr>
              <p:nvPr/>
            </p:nvSpPr>
            <p:spPr bwMode="auto">
              <a:xfrm rot="2218838">
                <a:off x="2898" y="1813"/>
                <a:ext cx="822"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F</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(Install Controls)</a:t>
                </a:r>
              </a:p>
            </p:txBody>
          </p:sp>
          <p:sp>
            <p:nvSpPr>
              <p:cNvPr id="111653" name="Text Box 19"/>
              <p:cNvSpPr txBox="1">
                <a:spLocks noChangeArrowheads="1"/>
              </p:cNvSpPr>
              <p:nvPr/>
            </p:nvSpPr>
            <p:spPr bwMode="auto">
              <a:xfrm rot="5381782">
                <a:off x="2202" y="2411"/>
                <a:ext cx="127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E</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(Build Burner)</a:t>
                </a:r>
              </a:p>
            </p:txBody>
          </p:sp>
        </p:grpSp>
        <p:grpSp>
          <p:nvGrpSpPr>
            <p:cNvPr id="111645" name="Group 20"/>
            <p:cNvGrpSpPr>
              <a:grpSpLocks/>
            </p:cNvGrpSpPr>
            <p:nvPr/>
          </p:nvGrpSpPr>
          <p:grpSpPr bwMode="auto">
            <a:xfrm>
              <a:off x="2864" y="2768"/>
              <a:ext cx="1038" cy="767"/>
              <a:chOff x="2864" y="2768"/>
              <a:chExt cx="1038" cy="767"/>
            </a:xfrm>
          </p:grpSpPr>
          <p:sp>
            <p:nvSpPr>
              <p:cNvPr id="111646" name="Line 21"/>
              <p:cNvSpPr>
                <a:spLocks noChangeShapeType="1"/>
              </p:cNvSpPr>
              <p:nvPr/>
            </p:nvSpPr>
            <p:spPr bwMode="auto">
              <a:xfrm flipV="1">
                <a:off x="2864" y="2768"/>
                <a:ext cx="909" cy="76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47" name="Text Box 22"/>
              <p:cNvSpPr txBox="1">
                <a:spLocks noChangeArrowheads="1"/>
              </p:cNvSpPr>
              <p:nvPr/>
            </p:nvSpPr>
            <p:spPr bwMode="auto">
              <a:xfrm rot="19719448">
                <a:off x="2966" y="2859"/>
                <a:ext cx="936"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1900" i="1">
                    <a:solidFill>
                      <a:srgbClr val="00B0F0"/>
                    </a:solidFill>
                    <a:effectLst>
                      <a:outerShdw blurRad="38100" dist="38100" dir="2700000" algn="tl">
                        <a:srgbClr val="000000">
                          <a:alpha val="43137"/>
                        </a:srgbClr>
                      </a:outerShdw>
                    </a:effectLst>
                    <a:latin typeface="Arial" pitchFamily="34" charset="0"/>
                    <a:ea typeface="MS PGothic" pitchFamily="34" charset="-128"/>
                  </a:rPr>
                  <a:t>G</a:t>
                </a:r>
              </a:p>
              <a:p>
                <a:pPr algn="ctr">
                  <a:lnSpc>
                    <a:spcPct val="85000"/>
                  </a:lnSpc>
                  <a:spcBef>
                    <a:spcPct val="40000"/>
                  </a:spcBef>
                </a:pPr>
                <a:r>
                  <a:rPr lang="en-US" altLang="en-US" sz="1900">
                    <a:solidFill>
                      <a:srgbClr val="00B0F0"/>
                    </a:solidFill>
                    <a:effectLst>
                      <a:outerShdw blurRad="38100" dist="38100" dir="2700000" algn="tl">
                        <a:srgbClr val="000000">
                          <a:alpha val="43137"/>
                        </a:srgbClr>
                      </a:outerShdw>
                    </a:effectLst>
                    <a:latin typeface="Arial" pitchFamily="34" charset="0"/>
                    <a:ea typeface="MS PGothic" pitchFamily="34" charset="-128"/>
                  </a:rPr>
                  <a:t>(Install Pollution Device)</a:t>
                </a:r>
              </a:p>
            </p:txBody>
          </p:sp>
        </p:grpSp>
      </p:grpSp>
      <p:grpSp>
        <p:nvGrpSpPr>
          <p:cNvPr id="110615" name="Group 23"/>
          <p:cNvGrpSpPr>
            <a:grpSpLocks/>
          </p:cNvGrpSpPr>
          <p:nvPr/>
        </p:nvGrpSpPr>
        <p:grpSpPr bwMode="auto">
          <a:xfrm>
            <a:off x="3627972" y="2166939"/>
            <a:ext cx="2789771" cy="4179888"/>
            <a:chOff x="1714" y="1365"/>
            <a:chExt cx="1318" cy="2633"/>
          </a:xfrm>
        </p:grpSpPr>
        <p:grpSp>
          <p:nvGrpSpPr>
            <p:cNvPr id="111634" name="Group 24"/>
            <p:cNvGrpSpPr>
              <a:grpSpLocks/>
            </p:cNvGrpSpPr>
            <p:nvPr/>
          </p:nvGrpSpPr>
          <p:grpSpPr bwMode="auto">
            <a:xfrm>
              <a:off x="1714" y="3334"/>
              <a:ext cx="1318" cy="664"/>
              <a:chOff x="1714" y="3334"/>
              <a:chExt cx="1318" cy="664"/>
            </a:xfrm>
          </p:grpSpPr>
          <p:sp>
            <p:nvSpPr>
              <p:cNvPr id="111640" name="Line 25"/>
              <p:cNvSpPr>
                <a:spLocks noChangeShapeType="1"/>
              </p:cNvSpPr>
              <p:nvPr/>
            </p:nvSpPr>
            <p:spPr bwMode="auto">
              <a:xfrm>
                <a:off x="1861" y="3575"/>
                <a:ext cx="78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41" name="Oval 26"/>
              <p:cNvSpPr>
                <a:spLocks noChangeArrowheads="1"/>
              </p:cNvSpPr>
              <p:nvPr/>
            </p:nvSpPr>
            <p:spPr bwMode="auto">
              <a:xfrm>
                <a:off x="2656" y="3396"/>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42" name="Text Box 27"/>
              <p:cNvSpPr txBox="1">
                <a:spLocks noChangeArrowheads="1"/>
              </p:cNvSpPr>
              <p:nvPr/>
            </p:nvSpPr>
            <p:spPr bwMode="auto">
              <a:xfrm>
                <a:off x="2653" y="3476"/>
                <a:ext cx="37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5</a:t>
                </a:r>
              </a:p>
            </p:txBody>
          </p:sp>
          <p:sp>
            <p:nvSpPr>
              <p:cNvPr id="111643" name="Text Box 28"/>
              <p:cNvSpPr txBox="1">
                <a:spLocks noChangeArrowheads="1"/>
              </p:cNvSpPr>
              <p:nvPr/>
            </p:nvSpPr>
            <p:spPr bwMode="auto">
              <a:xfrm>
                <a:off x="1714" y="3334"/>
                <a:ext cx="1126"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D</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(Pour Concrete/ Install Frame)</a:t>
                </a:r>
              </a:p>
            </p:txBody>
          </p:sp>
        </p:grpSp>
        <p:grpSp>
          <p:nvGrpSpPr>
            <p:cNvPr id="111635" name="Group 29"/>
            <p:cNvGrpSpPr>
              <a:grpSpLocks/>
            </p:cNvGrpSpPr>
            <p:nvPr/>
          </p:nvGrpSpPr>
          <p:grpSpPr bwMode="auto">
            <a:xfrm>
              <a:off x="1821" y="1365"/>
              <a:ext cx="1211" cy="664"/>
              <a:chOff x="1821" y="1365"/>
              <a:chExt cx="1211" cy="664"/>
            </a:xfrm>
          </p:grpSpPr>
          <p:sp>
            <p:nvSpPr>
              <p:cNvPr id="111636" name="Line 30"/>
              <p:cNvSpPr>
                <a:spLocks noChangeShapeType="1"/>
              </p:cNvSpPr>
              <p:nvPr/>
            </p:nvSpPr>
            <p:spPr bwMode="auto">
              <a:xfrm>
                <a:off x="1885" y="1604"/>
                <a:ext cx="762"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37" name="Oval 31"/>
              <p:cNvSpPr>
                <a:spLocks noChangeArrowheads="1"/>
              </p:cNvSpPr>
              <p:nvPr/>
            </p:nvSpPr>
            <p:spPr bwMode="auto">
              <a:xfrm>
                <a:off x="2656" y="1428"/>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38" name="Text Box 32"/>
              <p:cNvSpPr txBox="1">
                <a:spLocks noChangeArrowheads="1"/>
              </p:cNvSpPr>
              <p:nvPr/>
            </p:nvSpPr>
            <p:spPr bwMode="auto">
              <a:xfrm>
                <a:off x="2680" y="1498"/>
                <a:ext cx="31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11639" name="Text Box 33"/>
              <p:cNvSpPr txBox="1">
                <a:spLocks noChangeArrowheads="1"/>
              </p:cNvSpPr>
              <p:nvPr/>
            </p:nvSpPr>
            <p:spPr bwMode="auto">
              <a:xfrm>
                <a:off x="1821" y="1365"/>
                <a:ext cx="947"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C</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(Construct Stack)</a:t>
                </a:r>
              </a:p>
            </p:txBody>
          </p:sp>
        </p:grpSp>
      </p:grpSp>
      <p:grpSp>
        <p:nvGrpSpPr>
          <p:cNvPr id="110626" name="Group 34"/>
          <p:cNvGrpSpPr>
            <a:grpSpLocks/>
          </p:cNvGrpSpPr>
          <p:nvPr/>
        </p:nvGrpSpPr>
        <p:grpSpPr bwMode="auto">
          <a:xfrm>
            <a:off x="1083734" y="2266951"/>
            <a:ext cx="3064933" cy="3721100"/>
            <a:chOff x="512" y="1428"/>
            <a:chExt cx="1448" cy="2344"/>
          </a:xfrm>
        </p:grpSpPr>
        <p:sp>
          <p:nvSpPr>
            <p:cNvPr id="111624" name="Line 35"/>
            <p:cNvSpPr>
              <a:spLocks noChangeShapeType="1"/>
            </p:cNvSpPr>
            <p:nvPr/>
          </p:nvSpPr>
          <p:spPr bwMode="auto">
            <a:xfrm flipV="1">
              <a:off x="769" y="1732"/>
              <a:ext cx="851" cy="85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25" name="Line 36"/>
            <p:cNvSpPr>
              <a:spLocks noChangeShapeType="1"/>
            </p:cNvSpPr>
            <p:nvPr/>
          </p:nvSpPr>
          <p:spPr bwMode="auto">
            <a:xfrm>
              <a:off x="777" y="2736"/>
              <a:ext cx="827" cy="7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B0F0"/>
                </a:solidFill>
                <a:effectLst>
                  <a:outerShdw blurRad="38100" dist="38100" dir="2700000" algn="tl">
                    <a:srgbClr val="000000">
                      <a:alpha val="43137"/>
                    </a:srgbClr>
                  </a:outerShdw>
                </a:effectLst>
              </a:endParaRPr>
            </a:p>
          </p:txBody>
        </p:sp>
        <p:sp>
          <p:nvSpPr>
            <p:cNvPr id="111626" name="Oval 37"/>
            <p:cNvSpPr>
              <a:spLocks noChangeArrowheads="1"/>
            </p:cNvSpPr>
            <p:nvPr/>
          </p:nvSpPr>
          <p:spPr bwMode="auto">
            <a:xfrm>
              <a:off x="1584" y="3396"/>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27" name="Oval 38"/>
            <p:cNvSpPr>
              <a:spLocks noChangeArrowheads="1"/>
            </p:cNvSpPr>
            <p:nvPr/>
          </p:nvSpPr>
          <p:spPr bwMode="auto">
            <a:xfrm>
              <a:off x="1584" y="1428"/>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28" name="Oval 39"/>
            <p:cNvSpPr>
              <a:spLocks noChangeArrowheads="1"/>
            </p:cNvSpPr>
            <p:nvPr/>
          </p:nvSpPr>
          <p:spPr bwMode="auto">
            <a:xfrm>
              <a:off x="512" y="2460"/>
              <a:ext cx="376" cy="376"/>
            </a:xfrm>
            <a:prstGeom prst="ellipse">
              <a:avLst/>
            </a:prstGeom>
            <a:solidFill>
              <a:srgbClr val="BDD6AE"/>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solidFill>
                  <a:srgbClr val="00B0F0"/>
                </a:solidFill>
                <a:effectLst>
                  <a:outerShdw blurRad="38100" dist="38100" dir="2700000" algn="tl">
                    <a:srgbClr val="000000">
                      <a:alpha val="43137"/>
                    </a:srgbClr>
                  </a:outerShdw>
                </a:effectLst>
                <a:latin typeface="Arial" pitchFamily="34" charset="0"/>
              </a:endParaRPr>
            </a:p>
          </p:txBody>
        </p:sp>
        <p:sp>
          <p:nvSpPr>
            <p:cNvPr id="111629" name="Text Box 40"/>
            <p:cNvSpPr txBox="1">
              <a:spLocks noChangeArrowheads="1"/>
            </p:cNvSpPr>
            <p:nvPr/>
          </p:nvSpPr>
          <p:spPr bwMode="auto">
            <a:xfrm>
              <a:off x="575" y="2535"/>
              <a:ext cx="23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1</a:t>
              </a:r>
            </a:p>
          </p:txBody>
        </p:sp>
        <p:sp>
          <p:nvSpPr>
            <p:cNvPr id="111630" name="Text Box 41"/>
            <p:cNvSpPr txBox="1">
              <a:spLocks noChangeArrowheads="1"/>
            </p:cNvSpPr>
            <p:nvPr/>
          </p:nvSpPr>
          <p:spPr bwMode="auto">
            <a:xfrm>
              <a:off x="1628" y="3468"/>
              <a:ext cx="27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11631" name="Text Box 42"/>
            <p:cNvSpPr txBox="1">
              <a:spLocks noChangeArrowheads="1"/>
            </p:cNvSpPr>
            <p:nvPr/>
          </p:nvSpPr>
          <p:spPr bwMode="auto">
            <a:xfrm>
              <a:off x="1644" y="1506"/>
              <a:ext cx="25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a:solidFill>
                    <a:srgbClr val="00B0F0"/>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11632" name="Text Box 43"/>
            <p:cNvSpPr txBox="1">
              <a:spLocks noChangeArrowheads="1"/>
            </p:cNvSpPr>
            <p:nvPr/>
          </p:nvSpPr>
          <p:spPr bwMode="auto">
            <a:xfrm rot="2122610">
              <a:off x="680" y="2830"/>
              <a:ext cx="907"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B</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(Modify Roof/Floor)</a:t>
              </a:r>
            </a:p>
          </p:txBody>
        </p:sp>
        <p:sp>
          <p:nvSpPr>
            <p:cNvPr id="111633" name="Text Box 44"/>
            <p:cNvSpPr txBox="1">
              <a:spLocks noChangeArrowheads="1"/>
            </p:cNvSpPr>
            <p:nvPr/>
          </p:nvSpPr>
          <p:spPr bwMode="auto">
            <a:xfrm rot="19323758">
              <a:off x="757" y="1924"/>
              <a:ext cx="925"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40000"/>
                </a:spcBef>
              </a:pPr>
              <a:r>
                <a:rPr lang="en-US" altLang="en-US" sz="2100" i="1">
                  <a:solidFill>
                    <a:srgbClr val="00B0F0"/>
                  </a:solidFill>
                  <a:effectLst>
                    <a:outerShdw blurRad="38100" dist="38100" dir="2700000" algn="tl">
                      <a:srgbClr val="000000">
                        <a:alpha val="43137"/>
                      </a:srgbClr>
                    </a:outerShdw>
                  </a:effectLst>
                  <a:latin typeface="Arial" pitchFamily="34" charset="0"/>
                  <a:ea typeface="MS PGothic" pitchFamily="34" charset="-128"/>
                </a:rPr>
                <a:t>A</a:t>
              </a:r>
            </a:p>
            <a:p>
              <a:pPr algn="ctr">
                <a:lnSpc>
                  <a:spcPct val="85000"/>
                </a:lnSpc>
                <a:spcBef>
                  <a:spcPct val="40000"/>
                </a:spcBef>
              </a:pPr>
              <a:r>
                <a:rPr lang="en-US" altLang="en-US" sz="2100">
                  <a:solidFill>
                    <a:srgbClr val="00B0F0"/>
                  </a:solidFill>
                  <a:effectLst>
                    <a:outerShdw blurRad="38100" dist="38100" dir="2700000" algn="tl">
                      <a:srgbClr val="000000">
                        <a:alpha val="43137"/>
                      </a:srgbClr>
                    </a:outerShdw>
                  </a:effectLst>
                  <a:latin typeface="Arial" pitchFamily="34" charset="0"/>
                  <a:ea typeface="MS PGothic" pitchFamily="34" charset="-128"/>
                </a:rPr>
                <a:t>(Build Internal Components)</a:t>
              </a:r>
            </a:p>
          </p:txBody>
        </p:sp>
      </p:grpSp>
      <p:sp>
        <p:nvSpPr>
          <p:cNvPr id="46" name="Text Box 24"/>
          <p:cNvSpPr txBox="1">
            <a:spLocks noChangeArrowheads="1"/>
          </p:cNvSpPr>
          <p:nvPr/>
        </p:nvSpPr>
        <p:spPr bwMode="auto">
          <a:xfrm>
            <a:off x="9850969" y="5662614"/>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C000"/>
                </a:solidFill>
                <a:latin typeface="Arial" pitchFamily="34" charset="0"/>
                <a:ea typeface="MS PGothic" pitchFamily="34" charset="-128"/>
              </a:rPr>
              <a:t>Figure 3.8</a:t>
            </a:r>
          </a:p>
        </p:txBody>
      </p:sp>
    </p:spTree>
    <p:extLst>
      <p:ext uri="{BB962C8B-B14F-4D97-AF65-F5344CB8AC3E}">
        <p14:creationId xmlns:p14="http://schemas.microsoft.com/office/powerpoint/2010/main" val="2982986815"/>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0626"/>
                                        </p:tgtEl>
                                        <p:attrNameLst>
                                          <p:attrName>style.visibility</p:attrName>
                                        </p:attrNameLst>
                                      </p:cBhvr>
                                      <p:to>
                                        <p:strVal val="visible"/>
                                      </p:to>
                                    </p:set>
                                    <p:animEffect transition="in" filter="wipe(left)">
                                      <p:cBhvr>
                                        <p:cTn id="7" dur="1000"/>
                                        <p:tgtEl>
                                          <p:spTgt spid="1106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0615"/>
                                        </p:tgtEl>
                                        <p:attrNameLst>
                                          <p:attrName>style.visibility</p:attrName>
                                        </p:attrNameLst>
                                      </p:cBhvr>
                                      <p:to>
                                        <p:strVal val="visible"/>
                                      </p:to>
                                    </p:set>
                                    <p:animEffect transition="in" filter="wipe(left)">
                                      <p:cBhvr>
                                        <p:cTn id="12" dur="1000"/>
                                        <p:tgtEl>
                                          <p:spTgt spid="110615"/>
                                        </p:tgtEl>
                                      </p:cBhvr>
                                    </p:animEffect>
                                  </p:childTnLst>
                                </p:cTn>
                              </p:par>
                            </p:childTnLst>
                          </p:cTn>
                        </p:par>
                        <p:par>
                          <p:cTn id="13" fill="hold" nodeType="afterGroup">
                            <p:stCondLst>
                              <p:cond delay="1000"/>
                            </p:stCondLst>
                            <p:childTnLst>
                              <p:par>
                                <p:cTn id="14" presetID="18" presetClass="entr" presetSubtype="12" fill="hold" nodeType="afterEffect">
                                  <p:stCondLst>
                                    <p:cond delay="0"/>
                                  </p:stCondLst>
                                  <p:childTnLst>
                                    <p:set>
                                      <p:cBhvr>
                                        <p:cTn id="15" dur="1" fill="hold">
                                          <p:stCondLst>
                                            <p:cond delay="0"/>
                                          </p:stCondLst>
                                        </p:cTn>
                                        <p:tgtEl>
                                          <p:spTgt spid="110599"/>
                                        </p:tgtEl>
                                        <p:attrNameLst>
                                          <p:attrName>style.visibility</p:attrName>
                                        </p:attrNameLst>
                                      </p:cBhvr>
                                      <p:to>
                                        <p:strVal val="visible"/>
                                      </p:to>
                                    </p:set>
                                    <p:animEffect transition="in" filter="strips(downLeft)">
                                      <p:cBhvr>
                                        <p:cTn id="16" dur="1000"/>
                                        <p:tgtEl>
                                          <p:spTgt spid="11059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10604"/>
                                        </p:tgtEl>
                                        <p:attrNameLst>
                                          <p:attrName>style.visibility</p:attrName>
                                        </p:attrNameLst>
                                      </p:cBhvr>
                                      <p:to>
                                        <p:strVal val="visible"/>
                                      </p:to>
                                    </p:set>
                                    <p:animEffect transition="in" filter="wipe(left)">
                                      <p:cBhvr>
                                        <p:cTn id="21" dur="1000"/>
                                        <p:tgtEl>
                                          <p:spTgt spid="11060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10594"/>
                                        </p:tgtEl>
                                        <p:attrNameLst>
                                          <p:attrName>style.visibility</p:attrName>
                                        </p:attrNameLst>
                                      </p:cBhvr>
                                      <p:to>
                                        <p:strVal val="visible"/>
                                      </p:to>
                                    </p:set>
                                    <p:animEffect transition="in" filter="wipe(left)">
                                      <p:cBhvr>
                                        <p:cTn id="26" dur="1000"/>
                                        <p:tgtEl>
                                          <p:spTgt spid="110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Text Box 3"/>
          <p:cNvSpPr txBox="1">
            <a:spLocks noChangeArrowheads="1"/>
          </p:cNvSpPr>
          <p:nvPr/>
        </p:nvSpPr>
        <p:spPr bwMode="auto">
          <a:xfrm>
            <a:off x="863766" y="1511746"/>
            <a:ext cx="8518743"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4300" b="1">
                <a:solidFill>
                  <a:srgbClr val="FFC000"/>
                </a:solidFill>
                <a:effectLst>
                  <a:outerShdw blurRad="38100" dist="38100" dir="2700000" algn="tl">
                    <a:srgbClr val="000000">
                      <a:alpha val="43137"/>
                    </a:srgbClr>
                  </a:outerShdw>
                </a:effectLst>
                <a:latin typeface="Arial" pitchFamily="34" charset="0"/>
                <a:ea typeface="MS PGothic" pitchFamily="34" charset="-128"/>
              </a:rPr>
              <a:t>Perform a Critical Path Analysis</a:t>
            </a:r>
          </a:p>
        </p:txBody>
      </p:sp>
      <p:sp>
        <p:nvSpPr>
          <p:cNvPr id="2" name="Rounded Rectangle 1"/>
          <p:cNvSpPr/>
          <p:nvPr/>
        </p:nvSpPr>
        <p:spPr>
          <a:xfrm>
            <a:off x="475013" y="459179"/>
            <a:ext cx="9753600"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sp>
        <p:nvSpPr>
          <p:cNvPr id="112642" name="Rectangle 2"/>
          <p:cNvSpPr>
            <a:spLocks noGrp="1" noChangeArrowheads="1"/>
          </p:cNvSpPr>
          <p:nvPr>
            <p:ph type="title"/>
          </p:nvPr>
        </p:nvSpPr>
        <p:spPr>
          <a:xfrm>
            <a:off x="744187" y="209453"/>
            <a:ext cx="9753600" cy="1154097"/>
          </a:xfrm>
          <a:extLst/>
        </p:spPr>
        <p:txBody>
          <a:bodyPr rtlCol="0">
            <a:normAutofit/>
          </a:bodyPr>
          <a:lstStyle/>
          <a:p>
            <a:pPr>
              <a:defRPr/>
            </a:pPr>
            <a:r>
              <a:rPr lang="en-US" sz="4300" dirty="0">
                <a:effectLst>
                  <a:outerShdw blurRad="38100" dist="38100" dir="2700000" algn="tl">
                    <a:srgbClr val="000000">
                      <a:alpha val="43137"/>
                    </a:srgbClr>
                  </a:outerShdw>
                </a:effectLst>
                <a:latin typeface="Arial" charset="0"/>
                <a:ea typeface="ＭＳ Ｐゴシック" charset="0"/>
              </a:rPr>
              <a:t>Determining the Project Schedule</a:t>
            </a:r>
          </a:p>
        </p:txBody>
      </p:sp>
      <p:sp>
        <p:nvSpPr>
          <p:cNvPr id="112644" name="Text Box 4"/>
          <p:cNvSpPr txBox="1">
            <a:spLocks noChangeArrowheads="1"/>
          </p:cNvSpPr>
          <p:nvPr/>
        </p:nvSpPr>
        <p:spPr bwMode="auto">
          <a:xfrm>
            <a:off x="1286935" y="2501901"/>
            <a:ext cx="9751484"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The critical path is the longest path through the network</a:t>
            </a:r>
          </a:p>
          <a:p>
            <a:pPr>
              <a:lnSpc>
                <a:spcPct val="90000"/>
              </a:lnSpc>
              <a:spcAft>
                <a:spcPts val="1600"/>
              </a:spcAft>
              <a:buClr>
                <a:srgbClr val="BF0922"/>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The critical path is the shortest time in which the project can be completed</a:t>
            </a:r>
          </a:p>
          <a:p>
            <a:pPr>
              <a:lnSpc>
                <a:spcPct val="90000"/>
              </a:lnSpc>
              <a:spcAft>
                <a:spcPts val="1600"/>
              </a:spcAft>
              <a:buClr>
                <a:srgbClr val="BF0922"/>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Any delay in critical path activities delays the project</a:t>
            </a:r>
          </a:p>
          <a:p>
            <a:pPr>
              <a:lnSpc>
                <a:spcPct val="90000"/>
              </a:lnSpc>
              <a:spcAft>
                <a:spcPts val="1600"/>
              </a:spcAft>
              <a:buClr>
                <a:srgbClr val="BF0922"/>
              </a:buClr>
              <a:buSzPct val="60000"/>
              <a:buFont typeface="Wingdings" panose="05000000000000000000" pitchFamily="2" charset="2"/>
              <a:buChar char="v"/>
            </a:pPr>
            <a:r>
              <a:rPr lang="en-US"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Critical path activities have no slack time</a:t>
            </a:r>
            <a:endPar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endParaRPr>
          </a:p>
        </p:txBody>
      </p:sp>
    </p:spTree>
    <p:extLst>
      <p:ext uri="{BB962C8B-B14F-4D97-AF65-F5344CB8AC3E}">
        <p14:creationId xmlns:p14="http://schemas.microsoft.com/office/powerpoint/2010/main" val="27855044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2643"/>
                                        </p:tgtEl>
                                        <p:attrNameLst>
                                          <p:attrName>style.visibility</p:attrName>
                                        </p:attrNameLst>
                                      </p:cBhvr>
                                      <p:to>
                                        <p:strVal val="visible"/>
                                      </p:to>
                                    </p:set>
                                    <p:animEffect transition="in" filter="strips(downRight)">
                                      <p:cBhvr>
                                        <p:cTn id="7" dur="1000"/>
                                        <p:tgtEl>
                                          <p:spTgt spid="112643"/>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12644"/>
                                        </p:tgtEl>
                                        <p:attrNameLst>
                                          <p:attrName>style.visibility</p:attrName>
                                        </p:attrNameLst>
                                      </p:cBhvr>
                                      <p:to>
                                        <p:strVal val="visible"/>
                                      </p:to>
                                    </p:set>
                                    <p:animEffect transition="in" filter="strips(downRight)">
                                      <p:cBhvr>
                                        <p:cTn id="11" dur="1000"/>
                                        <p:tgtEl>
                                          <p:spTgt spid="11264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xit" presetSubtype="1" fill="hold" grpId="1" nodeType="clickEffect">
                                  <p:stCondLst>
                                    <p:cond delay="0"/>
                                  </p:stCondLst>
                                  <p:childTnLst>
                                    <p:anim calcmode="lin" valueType="num">
                                      <p:cBhvr additive="base">
                                        <p:cTn id="15" dur="1000"/>
                                        <p:tgtEl>
                                          <p:spTgt spid="112643"/>
                                        </p:tgtEl>
                                        <p:attrNameLst>
                                          <p:attrName>ppt_x</p:attrName>
                                        </p:attrNameLst>
                                      </p:cBhvr>
                                      <p:tavLst>
                                        <p:tav tm="0">
                                          <p:val>
                                            <p:strVal val="ppt_x"/>
                                          </p:val>
                                        </p:tav>
                                        <p:tav tm="100000">
                                          <p:val>
                                            <p:strVal val="ppt_x"/>
                                          </p:val>
                                        </p:tav>
                                      </p:tavLst>
                                    </p:anim>
                                    <p:anim calcmode="lin" valueType="num">
                                      <p:cBhvr additive="base">
                                        <p:cTn id="16" dur="1000"/>
                                        <p:tgtEl>
                                          <p:spTgt spid="112643"/>
                                        </p:tgtEl>
                                        <p:attrNameLst>
                                          <p:attrName>ppt_y</p:attrName>
                                        </p:attrNameLst>
                                      </p:cBhvr>
                                      <p:tavLst>
                                        <p:tav tm="0">
                                          <p:val>
                                            <p:strVal val="ppt_y"/>
                                          </p:val>
                                        </p:tav>
                                        <p:tav tm="100000">
                                          <p:val>
                                            <p:strVal val="0-ppt_h/2"/>
                                          </p:val>
                                        </p:tav>
                                      </p:tavLst>
                                    </p:anim>
                                    <p:set>
                                      <p:cBhvr>
                                        <p:cTn id="17" dur="1" fill="hold">
                                          <p:stCondLst>
                                            <p:cond delay="999"/>
                                          </p:stCondLst>
                                        </p:cTn>
                                        <p:tgtEl>
                                          <p:spTgt spid="112643"/>
                                        </p:tgtEl>
                                        <p:attrNameLst>
                                          <p:attrName>style.visibility</p:attrName>
                                        </p:attrNameLst>
                                      </p:cBhvr>
                                      <p:to>
                                        <p:strVal val="hidden"/>
                                      </p:to>
                                    </p:set>
                                  </p:childTnLst>
                                </p:cTn>
                              </p:par>
                              <p:par>
                                <p:cTn id="18" presetID="2" presetClass="exit" presetSubtype="1" fill="hold" grpId="1" nodeType="withEffect">
                                  <p:stCondLst>
                                    <p:cond delay="0"/>
                                  </p:stCondLst>
                                  <p:childTnLst>
                                    <p:anim calcmode="lin" valueType="num">
                                      <p:cBhvr additive="base">
                                        <p:cTn id="19" dur="2000"/>
                                        <p:tgtEl>
                                          <p:spTgt spid="112644"/>
                                        </p:tgtEl>
                                        <p:attrNameLst>
                                          <p:attrName>ppt_x</p:attrName>
                                        </p:attrNameLst>
                                      </p:cBhvr>
                                      <p:tavLst>
                                        <p:tav tm="0">
                                          <p:val>
                                            <p:strVal val="ppt_x"/>
                                          </p:val>
                                        </p:tav>
                                        <p:tav tm="100000">
                                          <p:val>
                                            <p:strVal val="ppt_x"/>
                                          </p:val>
                                        </p:tav>
                                      </p:tavLst>
                                    </p:anim>
                                    <p:anim calcmode="lin" valueType="num">
                                      <p:cBhvr additive="base">
                                        <p:cTn id="20" dur="2000"/>
                                        <p:tgtEl>
                                          <p:spTgt spid="112644"/>
                                        </p:tgtEl>
                                        <p:attrNameLst>
                                          <p:attrName>ppt_y</p:attrName>
                                        </p:attrNameLst>
                                      </p:cBhvr>
                                      <p:tavLst>
                                        <p:tav tm="0">
                                          <p:val>
                                            <p:strVal val="ppt_y"/>
                                          </p:val>
                                        </p:tav>
                                        <p:tav tm="100000">
                                          <p:val>
                                            <p:strVal val="0-ppt_h/2"/>
                                          </p:val>
                                        </p:tav>
                                      </p:tavLst>
                                    </p:anim>
                                    <p:set>
                                      <p:cBhvr>
                                        <p:cTn id="21" dur="1" fill="hold">
                                          <p:stCondLst>
                                            <p:cond delay="1999"/>
                                          </p:stCondLst>
                                        </p:cTn>
                                        <p:tgtEl>
                                          <p:spTgt spid="1126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p:bldP spid="112643" grpId="1"/>
      <p:bldP spid="112644" grpId="0"/>
      <p:bldP spid="112644" grpId="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75013" y="459179"/>
            <a:ext cx="9753600"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665205965"/>
              </p:ext>
            </p:extLst>
          </p:nvPr>
        </p:nvGraphicFramePr>
        <p:xfrm>
          <a:off x="974438" y="1777711"/>
          <a:ext cx="10430933" cy="4298088"/>
        </p:xfrm>
        <a:graphic>
          <a:graphicData uri="http://schemas.openxmlformats.org/drawingml/2006/table">
            <a:tbl>
              <a:tblPr firstRow="1" lastRow="1" bandRow="1">
                <a:tableStyleId>{35758FB7-9AC5-4552-8A53-C91805E547FA}</a:tableStyleId>
              </a:tblPr>
              <a:tblGrid>
                <a:gridCol w="1519068"/>
                <a:gridCol w="3645763"/>
                <a:gridCol w="2633051"/>
                <a:gridCol w="2633051"/>
              </a:tblGrid>
              <a:tr h="508289">
                <a:tc>
                  <a:txBody>
                    <a:bodyPr/>
                    <a:lstStyle/>
                    <a:p>
                      <a:pPr algn="ctr"/>
                      <a:r>
                        <a:rPr lang="en-US" sz="1600" b="1" smtClean="0">
                          <a:solidFill>
                            <a:schemeClr val="bg1"/>
                          </a:solidFill>
                        </a:rPr>
                        <a:t>KEGIATAN</a:t>
                      </a:r>
                      <a:endParaRPr lang="en-US" sz="1600" b="1" dirty="0">
                        <a:solidFill>
                          <a:schemeClr val="bg1"/>
                        </a:solidFill>
                        <a:latin typeface="Arial"/>
                        <a:cs typeface="Arial"/>
                      </a:endParaRPr>
                    </a:p>
                  </a:txBody>
                  <a:tcPr marL="121920" marR="121920" marT="45727" marB="45727" anchor="ctr">
                    <a:solidFill>
                      <a:schemeClr val="accent4">
                        <a:lumMod val="50000"/>
                        <a:alpha val="40000"/>
                      </a:schemeClr>
                    </a:solidFill>
                  </a:tcPr>
                </a:tc>
                <a:tc>
                  <a:txBody>
                    <a:bodyPr/>
                    <a:lstStyle/>
                    <a:p>
                      <a:r>
                        <a:rPr lang="en-US" sz="1600" b="1" smtClean="0">
                          <a:solidFill>
                            <a:schemeClr val="bg1"/>
                          </a:solidFill>
                        </a:rPr>
                        <a:t>PENJELASAN</a:t>
                      </a:r>
                      <a:endParaRPr lang="en-US" sz="1600" b="1" dirty="0">
                        <a:solidFill>
                          <a:schemeClr val="bg1"/>
                        </a:solidFill>
                        <a:latin typeface="Arial"/>
                        <a:cs typeface="Arial"/>
                      </a:endParaRPr>
                    </a:p>
                  </a:txBody>
                  <a:tcPr marL="121920" marR="121920" marT="45727" marB="45727" anchor="ctr">
                    <a:solidFill>
                      <a:schemeClr val="accent4">
                        <a:lumMod val="50000"/>
                        <a:alpha val="40000"/>
                      </a:schemeClr>
                    </a:solidFill>
                  </a:tcPr>
                </a:tc>
                <a:tc>
                  <a:txBody>
                    <a:bodyPr/>
                    <a:lstStyle/>
                    <a:p>
                      <a:pPr algn="ctr"/>
                      <a:r>
                        <a:rPr lang="en-US" sz="1600" b="1" smtClean="0">
                          <a:solidFill>
                            <a:schemeClr val="bg1"/>
                          </a:solidFill>
                        </a:rPr>
                        <a:t>WAKTU (MINGGU)</a:t>
                      </a:r>
                      <a:endParaRPr lang="en-US" sz="1600" b="1" dirty="0">
                        <a:solidFill>
                          <a:schemeClr val="bg1"/>
                        </a:solidFill>
                        <a:latin typeface="Arial"/>
                        <a:cs typeface="Arial"/>
                      </a:endParaRPr>
                    </a:p>
                  </a:txBody>
                  <a:tcPr marL="121920" marR="121920" marT="45727" marB="45727" anchor="ctr">
                    <a:solidFill>
                      <a:schemeClr val="accent4">
                        <a:lumMod val="50000"/>
                        <a:alpha val="40000"/>
                      </a:schemeClr>
                    </a:solidFill>
                  </a:tcPr>
                </a:tc>
                <a:tc>
                  <a:txBody>
                    <a:bodyPr/>
                    <a:lstStyle/>
                    <a:p>
                      <a:pPr algn="ctr"/>
                      <a:r>
                        <a:rPr lang="en-US" sz="1600" b="1" smtClean="0">
                          <a:solidFill>
                            <a:schemeClr val="bg1"/>
                          </a:solidFill>
                          <a:effectLst>
                            <a:outerShdw blurRad="38100" dist="38100" dir="2700000" algn="tl">
                              <a:srgbClr val="000000">
                                <a:alpha val="43137"/>
                              </a:srgbClr>
                            </a:outerShdw>
                          </a:effectLst>
                          <a:latin typeface="Arial"/>
                          <a:cs typeface="Arial"/>
                        </a:rPr>
                        <a:t>KEG</a:t>
                      </a:r>
                      <a:r>
                        <a:rPr lang="en-US" sz="1600" b="1" baseline="0" smtClean="0">
                          <a:solidFill>
                            <a:schemeClr val="bg1"/>
                          </a:solidFill>
                          <a:effectLst>
                            <a:outerShdw blurRad="38100" dist="38100" dir="2700000" algn="tl">
                              <a:srgbClr val="000000">
                                <a:alpha val="43137"/>
                              </a:srgbClr>
                            </a:outerShdw>
                          </a:effectLst>
                          <a:latin typeface="Arial"/>
                          <a:cs typeface="Arial"/>
                        </a:rPr>
                        <a:t> YG MENDAHULUI</a:t>
                      </a:r>
                      <a:endParaRPr lang="en-US" sz="1600" b="1"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nchor="ctr">
                    <a:solidFill>
                      <a:schemeClr val="accent4">
                        <a:lumMod val="50000"/>
                        <a:alpha val="40000"/>
                      </a:schemeClr>
                    </a:solidFill>
                  </a:tcPr>
                </a:tc>
              </a:tr>
              <a:tr h="375933">
                <a:tc>
                  <a:txBody>
                    <a:bodyPr/>
                    <a:lstStyle/>
                    <a:p>
                      <a:pPr algn="ctr"/>
                      <a:r>
                        <a:rPr lang="en-US" sz="1600" b="1" dirty="0" smtClean="0"/>
                        <a:t>A</a:t>
                      </a:r>
                      <a:endParaRPr lang="en-US" sz="1600" b="1" dirty="0">
                        <a:solidFill>
                          <a:schemeClr val="tx1"/>
                        </a:solidFill>
                        <a:latin typeface="Arial"/>
                        <a:cs typeface="Arial"/>
                      </a:endParaRPr>
                    </a:p>
                  </a:txBody>
                  <a:tcPr marL="121920" marR="121920" marT="45727" marB="45727"/>
                </a:tc>
                <a:tc>
                  <a:txBody>
                    <a:bodyPr/>
                    <a:lstStyle/>
                    <a:p>
                      <a:r>
                        <a:rPr lang="en-US" sz="1600" b="1" smtClean="0"/>
                        <a:t>Membantun komponen internal</a:t>
                      </a:r>
                      <a:endParaRPr lang="en-US" sz="1600" b="1" dirty="0">
                        <a:solidFill>
                          <a:schemeClr val="tx1"/>
                        </a:solidFill>
                        <a:latin typeface="Arial"/>
                        <a:cs typeface="Arial"/>
                      </a:endParaRPr>
                    </a:p>
                  </a:txBody>
                  <a:tcPr marL="121920" marR="121920" marT="45727" marB="45727"/>
                </a:tc>
                <a:tc>
                  <a:txBody>
                    <a:bodyPr/>
                    <a:lstStyle/>
                    <a:p>
                      <a:pPr algn="ctr"/>
                      <a:r>
                        <a:rPr lang="en-US" sz="1600" b="1" dirty="0" smtClean="0"/>
                        <a:t>2</a:t>
                      </a:r>
                      <a:endParaRPr lang="en-US" sz="1600" b="1" dirty="0">
                        <a:solidFill>
                          <a:schemeClr val="tx1"/>
                        </a:solidFill>
                        <a:latin typeface="Arial"/>
                        <a:cs typeface="Arial"/>
                      </a:endParaRPr>
                    </a:p>
                  </a:txBody>
                  <a:tcPr marL="121920" marR="121920" marT="45727" marB="45727"/>
                </a:tc>
                <a:tc>
                  <a:txBody>
                    <a:bodyPr/>
                    <a:lstStyle/>
                    <a:p>
                      <a:pPr algn="ctr"/>
                      <a:r>
                        <a:rPr lang="en-US" sz="1600" b="0" dirty="0" smtClean="0">
                          <a:solidFill>
                            <a:schemeClr val="bg1"/>
                          </a:solidFill>
                          <a:effectLst>
                            <a:outerShdw blurRad="38100" dist="38100" dir="2700000" algn="tl">
                              <a:srgbClr val="000000">
                                <a:alpha val="43137"/>
                              </a:srgbClr>
                            </a:outerShdw>
                          </a:effectLst>
                          <a:latin typeface="Arial"/>
                          <a:cs typeface="Arial"/>
                        </a:rPr>
                        <a:t>—</a:t>
                      </a:r>
                      <a:endParaRPr lang="en-US" sz="16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tc>
              </a:tr>
              <a:tr h="375933">
                <a:tc>
                  <a:txBody>
                    <a:bodyPr/>
                    <a:lstStyle/>
                    <a:p>
                      <a:pPr algn="ctr"/>
                      <a:r>
                        <a:rPr lang="en-US" sz="1600" b="1" dirty="0" smtClean="0"/>
                        <a:t>B</a:t>
                      </a:r>
                      <a:endParaRPr lang="en-US" sz="1600" b="1" dirty="0">
                        <a:solidFill>
                          <a:schemeClr val="tx1"/>
                        </a:solidFill>
                        <a:latin typeface="Arial"/>
                        <a:cs typeface="Arial"/>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smtClean="0">
                          <a:ln>
                            <a:noFill/>
                          </a:ln>
                          <a:effectLst/>
                        </a:rPr>
                        <a:t>Modifikasi atap dan lantai</a:t>
                      </a:r>
                    </a:p>
                  </a:txBody>
                  <a:tcPr marL="121920" marR="121920" marT="45727" marB="45727"/>
                </a:tc>
                <a:tc>
                  <a:txBody>
                    <a:bodyPr/>
                    <a:lstStyle/>
                    <a:p>
                      <a:pPr algn="ctr"/>
                      <a:r>
                        <a:rPr lang="en-US" sz="1600" b="1" dirty="0" smtClean="0"/>
                        <a:t>3</a:t>
                      </a:r>
                      <a:endParaRPr lang="en-US" sz="1600" b="1" dirty="0">
                        <a:solidFill>
                          <a:schemeClr val="tx1"/>
                        </a:solidFill>
                        <a:latin typeface="Arial"/>
                        <a:cs typeface="Arial"/>
                      </a:endParaRPr>
                    </a:p>
                  </a:txBody>
                  <a:tcPr marL="121920" marR="121920" marT="45727" marB="45727"/>
                </a:tc>
                <a:tc>
                  <a:txBody>
                    <a:bodyPr/>
                    <a:lstStyle/>
                    <a:p>
                      <a:pPr algn="ctr"/>
                      <a:r>
                        <a:rPr lang="en-US" sz="1600" b="0" dirty="0" smtClean="0">
                          <a:solidFill>
                            <a:schemeClr val="bg1"/>
                          </a:solidFill>
                          <a:effectLst>
                            <a:outerShdw blurRad="38100" dist="38100" dir="2700000" algn="tl">
                              <a:srgbClr val="000000">
                                <a:alpha val="43137"/>
                              </a:srgbClr>
                            </a:outerShdw>
                          </a:effectLst>
                          <a:latin typeface="Arial"/>
                          <a:cs typeface="Arial"/>
                        </a:rPr>
                        <a:t>—</a:t>
                      </a:r>
                      <a:endParaRPr lang="en-US" sz="16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tc>
              </a:tr>
              <a:tr h="375933">
                <a:tc>
                  <a:txBody>
                    <a:bodyPr/>
                    <a:lstStyle/>
                    <a:p>
                      <a:pPr algn="ctr"/>
                      <a:r>
                        <a:rPr lang="en-US" sz="1600" b="1" dirty="0" smtClean="0"/>
                        <a:t>C</a:t>
                      </a:r>
                      <a:endParaRPr lang="en-US" sz="1600" b="1" dirty="0">
                        <a:solidFill>
                          <a:schemeClr val="tx1"/>
                        </a:solidFill>
                        <a:latin typeface="Arial"/>
                        <a:cs typeface="Arial"/>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smtClean="0">
                          <a:ln>
                            <a:noFill/>
                          </a:ln>
                          <a:effectLst/>
                        </a:rPr>
                        <a:t>Membangun stak pengumpul</a:t>
                      </a:r>
                    </a:p>
                  </a:txBody>
                  <a:tcPr marL="121920" marR="121920" marT="45727" marB="45727"/>
                </a:tc>
                <a:tc>
                  <a:txBody>
                    <a:bodyPr/>
                    <a:lstStyle/>
                    <a:p>
                      <a:pPr algn="ctr"/>
                      <a:r>
                        <a:rPr lang="en-US" sz="1600" b="1" dirty="0" smtClean="0"/>
                        <a:t>2</a:t>
                      </a:r>
                      <a:endParaRPr lang="en-US" sz="1600" b="1" dirty="0">
                        <a:solidFill>
                          <a:schemeClr val="tx1"/>
                        </a:solidFill>
                        <a:latin typeface="Arial"/>
                        <a:cs typeface="Arial"/>
                      </a:endParaRPr>
                    </a:p>
                  </a:txBody>
                  <a:tcPr marL="121920" marR="121920" marT="45727" marB="45727"/>
                </a:tc>
                <a:tc>
                  <a:txBody>
                    <a:bodyPr/>
                    <a:lstStyle/>
                    <a:p>
                      <a:pPr algn="ctr"/>
                      <a:r>
                        <a:rPr lang="en-US" sz="1600" b="0" dirty="0" smtClean="0">
                          <a:solidFill>
                            <a:schemeClr val="bg1"/>
                          </a:solidFill>
                          <a:effectLst>
                            <a:outerShdw blurRad="38100" dist="38100" dir="2700000" algn="tl">
                              <a:srgbClr val="000000">
                                <a:alpha val="43137"/>
                              </a:srgbClr>
                            </a:outerShdw>
                          </a:effectLst>
                          <a:latin typeface="Arial"/>
                          <a:cs typeface="Arial"/>
                        </a:rPr>
                        <a:t>A</a:t>
                      </a:r>
                      <a:endParaRPr lang="en-US" sz="16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tc>
              </a:tr>
              <a:tr h="375933">
                <a:tc>
                  <a:txBody>
                    <a:bodyPr/>
                    <a:lstStyle/>
                    <a:p>
                      <a:pPr algn="ctr"/>
                      <a:r>
                        <a:rPr lang="en-US" sz="1600" b="1" dirty="0" smtClean="0"/>
                        <a:t>D</a:t>
                      </a:r>
                      <a:endParaRPr lang="en-US" sz="1600" b="1" dirty="0">
                        <a:solidFill>
                          <a:schemeClr val="tx1"/>
                        </a:solidFill>
                        <a:latin typeface="Arial"/>
                        <a:cs typeface="Arial"/>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smtClean="0">
                          <a:ln>
                            <a:noFill/>
                          </a:ln>
                          <a:effectLst/>
                        </a:rPr>
                        <a:t>Cor beton</a:t>
                      </a:r>
                      <a:endParaRPr kumimoji="0" lang="en-US" sz="1600" b="1" i="0" u="none" strike="noStrike" cap="none" normalizeH="0" baseline="0" dirty="0" smtClean="0">
                        <a:ln>
                          <a:noFill/>
                        </a:ln>
                        <a:solidFill>
                          <a:schemeClr val="tx1"/>
                        </a:solidFill>
                        <a:effectLst/>
                        <a:latin typeface="Arial"/>
                        <a:ea typeface="ＭＳ Ｐゴシック" charset="0"/>
                        <a:cs typeface="Arial"/>
                      </a:endParaRPr>
                    </a:p>
                  </a:txBody>
                  <a:tcPr marL="121920" marR="121920" marT="45727" marB="45727"/>
                </a:tc>
                <a:tc>
                  <a:txBody>
                    <a:bodyPr/>
                    <a:lstStyle/>
                    <a:p>
                      <a:pPr algn="ctr"/>
                      <a:r>
                        <a:rPr lang="en-US" sz="1600" b="1" dirty="0" smtClean="0"/>
                        <a:t>4</a:t>
                      </a:r>
                      <a:endParaRPr lang="en-US" sz="1600" b="1" dirty="0">
                        <a:solidFill>
                          <a:schemeClr val="tx1"/>
                        </a:solidFill>
                        <a:latin typeface="Arial"/>
                        <a:cs typeface="Arial"/>
                      </a:endParaRPr>
                    </a:p>
                  </a:txBody>
                  <a:tcPr marL="121920" marR="121920" marT="45727" marB="45727"/>
                </a:tc>
                <a:tc>
                  <a:txBody>
                    <a:bodyPr/>
                    <a:lstStyle/>
                    <a:p>
                      <a:pPr algn="ctr"/>
                      <a:r>
                        <a:rPr lang="en-US" sz="1600" b="0" dirty="0" smtClean="0">
                          <a:solidFill>
                            <a:schemeClr val="bg1"/>
                          </a:solidFill>
                          <a:effectLst>
                            <a:outerShdw blurRad="38100" dist="38100" dir="2700000" algn="tl">
                              <a:srgbClr val="000000">
                                <a:alpha val="43137"/>
                              </a:srgbClr>
                            </a:outerShdw>
                          </a:effectLst>
                          <a:latin typeface="Arial"/>
                          <a:cs typeface="Arial"/>
                        </a:rPr>
                        <a:t>A, B</a:t>
                      </a:r>
                      <a:endParaRPr lang="en-US" sz="16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tc>
              </a:tr>
              <a:tr h="375933">
                <a:tc>
                  <a:txBody>
                    <a:bodyPr/>
                    <a:lstStyle/>
                    <a:p>
                      <a:pPr algn="ctr"/>
                      <a:r>
                        <a:rPr lang="en-US" sz="1600" b="1" dirty="0" smtClean="0"/>
                        <a:t>E</a:t>
                      </a:r>
                      <a:endParaRPr lang="en-US" sz="1600" b="1" dirty="0">
                        <a:solidFill>
                          <a:schemeClr val="tx1"/>
                        </a:solidFill>
                        <a:latin typeface="Arial"/>
                        <a:cs typeface="Arial"/>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smtClean="0">
                          <a:ln>
                            <a:noFill/>
                          </a:ln>
                          <a:effectLst/>
                        </a:rPr>
                        <a:t>Membangun tungku pembakaran temmperatur tinggi</a:t>
                      </a:r>
                    </a:p>
                  </a:txBody>
                  <a:tcPr marL="121920" marR="121920" marT="45727" marB="45727"/>
                </a:tc>
                <a:tc>
                  <a:txBody>
                    <a:bodyPr/>
                    <a:lstStyle/>
                    <a:p>
                      <a:pPr algn="ctr"/>
                      <a:r>
                        <a:rPr lang="en-US" sz="1600" b="1" dirty="0" smtClean="0"/>
                        <a:t>4</a:t>
                      </a:r>
                      <a:endParaRPr lang="en-US" sz="1600" b="1" dirty="0">
                        <a:solidFill>
                          <a:schemeClr val="tx1"/>
                        </a:solidFill>
                        <a:latin typeface="Arial"/>
                        <a:cs typeface="Arial"/>
                      </a:endParaRPr>
                    </a:p>
                  </a:txBody>
                  <a:tcPr marL="121920" marR="121920" marT="45727" marB="45727"/>
                </a:tc>
                <a:tc>
                  <a:txBody>
                    <a:bodyPr/>
                    <a:lstStyle/>
                    <a:p>
                      <a:pPr algn="ctr"/>
                      <a:r>
                        <a:rPr lang="en-US" sz="1600" b="0" dirty="0" smtClean="0">
                          <a:solidFill>
                            <a:schemeClr val="bg1"/>
                          </a:solidFill>
                          <a:effectLst>
                            <a:outerShdw blurRad="38100" dist="38100" dir="2700000" algn="tl">
                              <a:srgbClr val="000000">
                                <a:alpha val="43137"/>
                              </a:srgbClr>
                            </a:outerShdw>
                          </a:effectLst>
                          <a:latin typeface="Arial"/>
                          <a:cs typeface="Arial"/>
                        </a:rPr>
                        <a:t>C</a:t>
                      </a:r>
                      <a:endParaRPr lang="en-US" sz="16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tc>
              </a:tr>
              <a:tr h="375933">
                <a:tc>
                  <a:txBody>
                    <a:bodyPr/>
                    <a:lstStyle/>
                    <a:p>
                      <a:pPr algn="ctr"/>
                      <a:r>
                        <a:rPr lang="en-US" sz="1600" b="1" dirty="0" smtClean="0"/>
                        <a:t>F</a:t>
                      </a:r>
                      <a:endParaRPr lang="en-US" sz="1600" b="1" dirty="0">
                        <a:solidFill>
                          <a:schemeClr val="tx1"/>
                        </a:solidFill>
                        <a:latin typeface="Arial"/>
                        <a:cs typeface="Arial"/>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smtClean="0">
                          <a:ln>
                            <a:noFill/>
                          </a:ln>
                          <a:effectLst/>
                        </a:rPr>
                        <a:t>Memasang sistem pengendalian polusi</a:t>
                      </a:r>
                    </a:p>
                  </a:txBody>
                  <a:tcPr marL="121920" marR="121920" marT="45727" marB="45727"/>
                </a:tc>
                <a:tc>
                  <a:txBody>
                    <a:bodyPr/>
                    <a:lstStyle/>
                    <a:p>
                      <a:pPr algn="ctr"/>
                      <a:r>
                        <a:rPr lang="en-US" sz="1600" b="1" dirty="0" smtClean="0"/>
                        <a:t>3</a:t>
                      </a:r>
                      <a:endParaRPr lang="en-US" sz="1600" b="1" dirty="0">
                        <a:solidFill>
                          <a:schemeClr val="tx1"/>
                        </a:solidFill>
                        <a:latin typeface="Arial"/>
                        <a:cs typeface="Arial"/>
                      </a:endParaRPr>
                    </a:p>
                  </a:txBody>
                  <a:tcPr marL="121920" marR="121920" marT="45727" marB="45727"/>
                </a:tc>
                <a:tc>
                  <a:txBody>
                    <a:bodyPr/>
                    <a:lstStyle/>
                    <a:p>
                      <a:pPr algn="ctr"/>
                      <a:r>
                        <a:rPr lang="en-US" sz="1600" b="0" dirty="0" smtClean="0">
                          <a:solidFill>
                            <a:schemeClr val="bg1"/>
                          </a:solidFill>
                          <a:effectLst>
                            <a:outerShdw blurRad="38100" dist="38100" dir="2700000" algn="tl">
                              <a:srgbClr val="000000">
                                <a:alpha val="43137"/>
                              </a:srgbClr>
                            </a:outerShdw>
                          </a:effectLst>
                          <a:latin typeface="Arial"/>
                          <a:cs typeface="Arial"/>
                        </a:rPr>
                        <a:t>C</a:t>
                      </a:r>
                      <a:endParaRPr lang="en-US" sz="16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tc>
              </a:tr>
              <a:tr h="375933">
                <a:tc>
                  <a:txBody>
                    <a:bodyPr/>
                    <a:lstStyle/>
                    <a:p>
                      <a:pPr algn="ctr"/>
                      <a:r>
                        <a:rPr lang="en-US" sz="1600" b="1" dirty="0" smtClean="0"/>
                        <a:t>G</a:t>
                      </a:r>
                      <a:endParaRPr lang="en-US" sz="1600" b="1" dirty="0">
                        <a:solidFill>
                          <a:schemeClr val="tx1"/>
                        </a:solidFill>
                        <a:latin typeface="Arial"/>
                        <a:cs typeface="Arial"/>
                      </a:endParaRPr>
                    </a:p>
                  </a:txBody>
                  <a:tcPr marL="121920" marR="121920" marT="45727" marB="4572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smtClean="0">
                          <a:ln>
                            <a:noFill/>
                          </a:ln>
                          <a:effectLst/>
                        </a:rPr>
                        <a:t>Memasang alat polusi udara</a:t>
                      </a:r>
                    </a:p>
                  </a:txBody>
                  <a:tcPr marL="121920" marR="121920" marT="45727" marB="45727"/>
                </a:tc>
                <a:tc>
                  <a:txBody>
                    <a:bodyPr/>
                    <a:lstStyle/>
                    <a:p>
                      <a:pPr algn="ctr"/>
                      <a:r>
                        <a:rPr lang="en-US" sz="1600" b="1" dirty="0" smtClean="0"/>
                        <a:t>5</a:t>
                      </a:r>
                      <a:endParaRPr lang="en-US" sz="1600" b="1" dirty="0">
                        <a:solidFill>
                          <a:schemeClr val="tx1"/>
                        </a:solidFill>
                        <a:latin typeface="Arial"/>
                        <a:cs typeface="Arial"/>
                      </a:endParaRPr>
                    </a:p>
                  </a:txBody>
                  <a:tcPr marL="121920" marR="121920" marT="45727" marB="45727"/>
                </a:tc>
                <a:tc>
                  <a:txBody>
                    <a:bodyPr/>
                    <a:lstStyle/>
                    <a:p>
                      <a:pPr algn="ctr"/>
                      <a:r>
                        <a:rPr lang="en-US" sz="1600" b="0" dirty="0" smtClean="0">
                          <a:solidFill>
                            <a:schemeClr val="bg1"/>
                          </a:solidFill>
                          <a:effectLst>
                            <a:outerShdw blurRad="38100" dist="38100" dir="2700000" algn="tl">
                              <a:srgbClr val="000000">
                                <a:alpha val="43137"/>
                              </a:srgbClr>
                            </a:outerShdw>
                          </a:effectLst>
                          <a:latin typeface="Arial"/>
                          <a:cs typeface="Arial"/>
                        </a:rPr>
                        <a:t>D, E</a:t>
                      </a:r>
                      <a:endParaRPr lang="en-US" sz="16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tc>
              </a:tr>
              <a:tr h="375933">
                <a:tc>
                  <a:txBody>
                    <a:bodyPr/>
                    <a:lstStyle/>
                    <a:p>
                      <a:pPr algn="ctr"/>
                      <a:r>
                        <a:rPr lang="en-US" sz="1600" b="1" dirty="0" smtClean="0"/>
                        <a:t>H</a:t>
                      </a:r>
                      <a:endParaRPr lang="en-US" sz="1600" b="1" dirty="0">
                        <a:solidFill>
                          <a:schemeClr val="tx1"/>
                        </a:solidFill>
                        <a:latin typeface="Arial"/>
                        <a:cs typeface="Arial"/>
                      </a:endParaRPr>
                    </a:p>
                  </a:txBody>
                  <a:tcPr marL="121920" marR="121920" marT="45727" marB="45727"/>
                </a:tc>
                <a:tc>
                  <a:txBody>
                    <a:bodyPr/>
                    <a:lstStyle/>
                    <a:p>
                      <a:r>
                        <a:rPr kumimoji="0" lang="en-US" sz="1600" b="1" u="none" strike="noStrike" cap="none" normalizeH="0" baseline="0" smtClean="0">
                          <a:ln>
                            <a:noFill/>
                          </a:ln>
                          <a:effectLst/>
                        </a:rPr>
                        <a:t>Pengawasan dan pengujian</a:t>
                      </a:r>
                    </a:p>
                  </a:txBody>
                  <a:tcPr marL="121920" marR="121920" marT="45727" marB="45727"/>
                </a:tc>
                <a:tc>
                  <a:txBody>
                    <a:bodyPr/>
                    <a:lstStyle/>
                    <a:p>
                      <a:pPr algn="ctr"/>
                      <a:r>
                        <a:rPr lang="en-US" sz="1600" b="1" dirty="0" smtClean="0"/>
                        <a:t>2</a:t>
                      </a:r>
                      <a:endParaRPr lang="en-US" sz="1600" b="1" dirty="0">
                        <a:solidFill>
                          <a:schemeClr val="tx1"/>
                        </a:solidFill>
                        <a:latin typeface="Arial"/>
                        <a:cs typeface="Arial"/>
                      </a:endParaRPr>
                    </a:p>
                  </a:txBody>
                  <a:tcPr marL="121920" marR="121920" marT="45727" marB="45727"/>
                </a:tc>
                <a:tc>
                  <a:txBody>
                    <a:bodyPr/>
                    <a:lstStyle/>
                    <a:p>
                      <a:pPr algn="ctr"/>
                      <a:r>
                        <a:rPr lang="en-US" sz="1600" b="0" dirty="0" smtClean="0">
                          <a:solidFill>
                            <a:schemeClr val="bg1"/>
                          </a:solidFill>
                          <a:effectLst>
                            <a:outerShdw blurRad="38100" dist="38100" dir="2700000" algn="tl">
                              <a:srgbClr val="000000">
                                <a:alpha val="43137"/>
                              </a:srgbClr>
                            </a:outerShdw>
                          </a:effectLst>
                          <a:latin typeface="Arial"/>
                          <a:cs typeface="Arial"/>
                        </a:rPr>
                        <a:t>F, G</a:t>
                      </a:r>
                      <a:endParaRPr lang="en-US" sz="1600" b="0" dirty="0">
                        <a:solidFill>
                          <a:schemeClr val="bg1"/>
                        </a:solidFill>
                        <a:effectLst>
                          <a:outerShdw blurRad="38100" dist="38100" dir="2700000" algn="tl">
                            <a:srgbClr val="000000">
                              <a:alpha val="43137"/>
                            </a:srgbClr>
                          </a:outerShdw>
                        </a:effectLst>
                        <a:latin typeface="Arial"/>
                        <a:cs typeface="Arial"/>
                      </a:endParaRPr>
                    </a:p>
                  </a:txBody>
                  <a:tcPr marL="121920" marR="121920" marT="45727" marB="45727"/>
                </a:tc>
              </a:tr>
              <a:tr h="375933">
                <a:tc>
                  <a:txBody>
                    <a:bodyPr/>
                    <a:lstStyle/>
                    <a:p>
                      <a:pPr algn="ctr"/>
                      <a:endParaRPr lang="en-US" sz="1600" b="0" dirty="0">
                        <a:solidFill>
                          <a:schemeClr val="tx1"/>
                        </a:solidFill>
                        <a:latin typeface="Arial"/>
                        <a:cs typeface="Arial"/>
                      </a:endParaRPr>
                    </a:p>
                  </a:txBody>
                  <a:tcPr marL="121920" marR="121920" marT="45727" marB="45727"/>
                </a:tc>
                <a:tc>
                  <a:txBody>
                    <a:bodyPr/>
                    <a:lstStyle/>
                    <a:p>
                      <a:r>
                        <a:rPr lang="en-US" sz="1600" smtClean="0"/>
                        <a:t>Total waktu (minggu)</a:t>
                      </a:r>
                      <a:endParaRPr lang="en-US" sz="1600" b="0" dirty="0">
                        <a:solidFill>
                          <a:schemeClr val="tx1"/>
                        </a:solidFill>
                        <a:latin typeface="Arial"/>
                        <a:cs typeface="Arial"/>
                      </a:endParaRPr>
                    </a:p>
                  </a:txBody>
                  <a:tcPr marL="121920" marR="121920" marT="45727" marB="45727"/>
                </a:tc>
                <a:tc>
                  <a:txBody>
                    <a:bodyPr/>
                    <a:lstStyle/>
                    <a:p>
                      <a:pPr algn="ctr"/>
                      <a:r>
                        <a:rPr lang="en-US" sz="1600" dirty="0" smtClean="0"/>
                        <a:t>25</a:t>
                      </a:r>
                      <a:endParaRPr lang="en-US" sz="1600" b="0" dirty="0">
                        <a:solidFill>
                          <a:schemeClr val="tx1"/>
                        </a:solidFill>
                        <a:latin typeface="Arial"/>
                        <a:cs typeface="Arial"/>
                      </a:endParaRPr>
                    </a:p>
                  </a:txBody>
                  <a:tcPr marL="121920" marR="121920" marT="45727" marB="45727"/>
                </a:tc>
                <a:tc>
                  <a:txBody>
                    <a:bodyPr/>
                    <a:lstStyle/>
                    <a:p>
                      <a:pPr algn="ctr"/>
                      <a:endParaRPr lang="en-US" sz="1600" b="0" dirty="0">
                        <a:solidFill>
                          <a:schemeClr val="tx1"/>
                        </a:solidFill>
                        <a:effectLst>
                          <a:outerShdw blurRad="38100" dist="38100" dir="2700000" algn="tl">
                            <a:srgbClr val="000000">
                              <a:alpha val="43137"/>
                            </a:srgbClr>
                          </a:outerShdw>
                        </a:effectLst>
                        <a:latin typeface="Arial"/>
                        <a:cs typeface="Arial"/>
                      </a:endParaRPr>
                    </a:p>
                  </a:txBody>
                  <a:tcPr marL="121920" marR="121920" marT="45727" marB="45727"/>
                </a:tc>
              </a:tr>
            </a:tbl>
          </a:graphicData>
        </a:graphic>
      </p:graphicFrame>
      <p:sp>
        <p:nvSpPr>
          <p:cNvPr id="5" name="Rectangle 2"/>
          <p:cNvSpPr>
            <a:spLocks noGrp="1" noChangeArrowheads="1"/>
          </p:cNvSpPr>
          <p:nvPr>
            <p:ph type="title"/>
          </p:nvPr>
        </p:nvSpPr>
        <p:spPr>
          <a:xfrm>
            <a:off x="744187" y="209453"/>
            <a:ext cx="9753600" cy="1154097"/>
          </a:xfrm>
          <a:extLst/>
        </p:spPr>
        <p:txBody>
          <a:bodyPr rtlCol="0">
            <a:normAutofit/>
          </a:bodyPr>
          <a:lstStyle/>
          <a:p>
            <a:pPr>
              <a:defRPr/>
            </a:pPr>
            <a:r>
              <a:rPr lang="en-US" sz="4300" dirty="0">
                <a:effectLst>
                  <a:outerShdw blurRad="38100" dist="38100" dir="2700000" algn="tl">
                    <a:srgbClr val="000000">
                      <a:alpha val="43137"/>
                    </a:srgbClr>
                  </a:outerShdw>
                </a:effectLst>
                <a:latin typeface="Arial" charset="0"/>
                <a:ea typeface="ＭＳ Ｐゴシック" charset="0"/>
              </a:rPr>
              <a:t>Determining the Project Schedule</a:t>
            </a:r>
          </a:p>
        </p:txBody>
      </p:sp>
    </p:spTree>
    <p:extLst>
      <p:ext uri="{BB962C8B-B14F-4D97-AF65-F5344CB8AC3E}">
        <p14:creationId xmlns:p14="http://schemas.microsoft.com/office/powerpoint/2010/main" val="2507335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500" fill="hold"/>
                                        <p:tgtEl>
                                          <p:spTgt spid="11"/>
                                        </p:tgtEl>
                                        <p:attrNameLst>
                                          <p:attrName>ppt_x</p:attrName>
                                        </p:attrNameLst>
                                      </p:cBhvr>
                                      <p:tavLst>
                                        <p:tav tm="0">
                                          <p:val>
                                            <p:strVal val="#ppt_x"/>
                                          </p:val>
                                        </p:tav>
                                        <p:tav tm="100000">
                                          <p:val>
                                            <p:strVal val="#ppt_x"/>
                                          </p:val>
                                        </p:tav>
                                      </p:tavLst>
                                    </p:anim>
                                    <p:anim calcmode="lin" valueType="num">
                                      <p:cBhvr additive="base">
                                        <p:cTn id="8" dur="2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75013" y="459179"/>
            <a:ext cx="9753600"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sp>
        <p:nvSpPr>
          <p:cNvPr id="116739" name="Text Box 3"/>
          <p:cNvSpPr txBox="1">
            <a:spLocks noChangeArrowheads="1"/>
          </p:cNvSpPr>
          <p:nvPr/>
        </p:nvSpPr>
        <p:spPr bwMode="auto">
          <a:xfrm>
            <a:off x="927100" y="1450975"/>
            <a:ext cx="7497523"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b="1">
                <a:solidFill>
                  <a:schemeClr val="accent1"/>
                </a:solidFill>
                <a:effectLst>
                  <a:outerShdw blurRad="38100" dist="38100" dir="2700000" algn="tl">
                    <a:srgbClr val="000000">
                      <a:alpha val="43137"/>
                    </a:srgbClr>
                  </a:outerShdw>
                </a:effectLst>
                <a:latin typeface="Century Gothic" panose="020B0502020202020204" pitchFamily="34" charset="0"/>
                <a:ea typeface="MS PGothic" pitchFamily="34" charset="-128"/>
              </a:rPr>
              <a:t>Perform a Critical Path Analysis</a:t>
            </a:r>
          </a:p>
        </p:txBody>
      </p:sp>
      <p:sp>
        <p:nvSpPr>
          <p:cNvPr id="54281" name="Text Box 11"/>
          <p:cNvSpPr txBox="1">
            <a:spLocks noChangeArrowheads="1"/>
          </p:cNvSpPr>
          <p:nvPr/>
        </p:nvSpPr>
        <p:spPr bwMode="auto">
          <a:xfrm>
            <a:off x="944036" y="2422525"/>
            <a:ext cx="9971617" cy="3065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2692400" indent="-2692400">
              <a:tabLst>
                <a:tab pos="2514600" algn="r"/>
              </a:tabLst>
              <a:defRPr>
                <a:solidFill>
                  <a:schemeClr val="tx1"/>
                </a:solidFill>
                <a:latin typeface="Calibri" pitchFamily="34" charset="0"/>
                <a:cs typeface="Arial" pitchFamily="34" charset="0"/>
              </a:defRPr>
            </a:lvl1pPr>
            <a:lvl2pPr marL="742950" indent="-285750">
              <a:tabLst>
                <a:tab pos="2514600" algn="r"/>
              </a:tabLst>
              <a:defRPr>
                <a:solidFill>
                  <a:schemeClr val="tx1"/>
                </a:solidFill>
                <a:latin typeface="Calibri" pitchFamily="34" charset="0"/>
                <a:cs typeface="Arial" pitchFamily="34" charset="0"/>
              </a:defRPr>
            </a:lvl2pPr>
            <a:lvl3pPr marL="1143000" indent="-228600">
              <a:tabLst>
                <a:tab pos="2514600" algn="r"/>
              </a:tabLst>
              <a:defRPr>
                <a:solidFill>
                  <a:schemeClr val="tx1"/>
                </a:solidFill>
                <a:latin typeface="Calibri" pitchFamily="34" charset="0"/>
                <a:cs typeface="Arial" pitchFamily="34" charset="0"/>
              </a:defRPr>
            </a:lvl3pPr>
            <a:lvl4pPr marL="1600200" indent="-228600">
              <a:tabLst>
                <a:tab pos="2514600" algn="r"/>
              </a:tabLst>
              <a:defRPr>
                <a:solidFill>
                  <a:schemeClr val="tx1"/>
                </a:solidFill>
                <a:latin typeface="Calibri" pitchFamily="34" charset="0"/>
                <a:cs typeface="Arial" pitchFamily="34" charset="0"/>
              </a:defRPr>
            </a:lvl4pPr>
            <a:lvl5pPr marL="2057400" indent="-228600">
              <a:tabLst>
                <a:tab pos="2514600" algn="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514600" algn="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514600" algn="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514600" algn="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514600" algn="r"/>
              </a:tabLst>
              <a:defRPr>
                <a:solidFill>
                  <a:schemeClr val="tx1"/>
                </a:solidFill>
                <a:latin typeface="Calibri" pitchFamily="34" charset="0"/>
                <a:cs typeface="Arial" pitchFamily="34" charset="0"/>
              </a:defRPr>
            </a:lvl9pPr>
          </a:lstStyle>
          <a:p>
            <a:pPr>
              <a:lnSpc>
                <a:spcPct val="90000"/>
              </a:lnSpc>
              <a:spcAft>
                <a:spcPts val="1600"/>
              </a:spcAft>
            </a:pPr>
            <a:r>
              <a:rPr lang="en-AU" altLang="en-US" sz="2100">
                <a:latin typeface="Century Gothic" panose="020B0502020202020204" pitchFamily="34" charset="0"/>
                <a:ea typeface="MS PGothic" pitchFamily="34" charset="-128"/>
              </a:rPr>
              <a:t>	</a:t>
            </a:r>
            <a:r>
              <a:rPr lang="en-AU" altLang="en-US" sz="2100" i="1">
                <a:latin typeface="Century Gothic" panose="020B0502020202020204" pitchFamily="34" charset="0"/>
                <a:ea typeface="MS PGothic" pitchFamily="34" charset="-128"/>
              </a:rPr>
              <a:t>Earliest start (ES) </a:t>
            </a:r>
            <a:r>
              <a:rPr lang="en-AU" altLang="en-US" sz="2100">
                <a:latin typeface="Century Gothic" panose="020B0502020202020204" pitchFamily="34" charset="0"/>
                <a:ea typeface="MS PGothic" pitchFamily="34" charset="-128"/>
              </a:rPr>
              <a:t>=	earliest time at which an activity can start, assuming all predecessors have been completed</a:t>
            </a:r>
          </a:p>
          <a:p>
            <a:pPr>
              <a:lnSpc>
                <a:spcPct val="90000"/>
              </a:lnSpc>
              <a:spcAft>
                <a:spcPts val="1600"/>
              </a:spcAft>
            </a:pPr>
            <a:r>
              <a:rPr lang="en-AU" altLang="en-US" sz="2100">
                <a:latin typeface="Century Gothic" panose="020B0502020202020204" pitchFamily="34" charset="0"/>
                <a:ea typeface="MS PGothic" pitchFamily="34" charset="-128"/>
              </a:rPr>
              <a:t>	</a:t>
            </a:r>
            <a:r>
              <a:rPr lang="en-AU" altLang="en-US" sz="2100" i="1">
                <a:latin typeface="Century Gothic" panose="020B0502020202020204" pitchFamily="34" charset="0"/>
                <a:ea typeface="MS PGothic" pitchFamily="34" charset="-128"/>
              </a:rPr>
              <a:t>Earliest finish (EF) </a:t>
            </a:r>
            <a:r>
              <a:rPr lang="en-AU" altLang="en-US" sz="2100">
                <a:latin typeface="Century Gothic" panose="020B0502020202020204" pitchFamily="34" charset="0"/>
                <a:ea typeface="MS PGothic" pitchFamily="34" charset="-128"/>
              </a:rPr>
              <a:t>=	earliest time at which an activity can be finished</a:t>
            </a:r>
          </a:p>
          <a:p>
            <a:pPr>
              <a:lnSpc>
                <a:spcPct val="90000"/>
              </a:lnSpc>
              <a:spcAft>
                <a:spcPts val="1600"/>
              </a:spcAft>
            </a:pPr>
            <a:r>
              <a:rPr lang="en-AU" altLang="en-US" sz="2100">
                <a:latin typeface="Century Gothic" panose="020B0502020202020204" pitchFamily="34" charset="0"/>
                <a:ea typeface="MS PGothic" pitchFamily="34" charset="-128"/>
              </a:rPr>
              <a:t>	</a:t>
            </a:r>
            <a:r>
              <a:rPr lang="en-AU" altLang="en-US" sz="2100" i="1">
                <a:latin typeface="Century Gothic" panose="020B0502020202020204" pitchFamily="34" charset="0"/>
                <a:ea typeface="MS PGothic" pitchFamily="34" charset="-128"/>
              </a:rPr>
              <a:t>Latest start (LS) </a:t>
            </a:r>
            <a:r>
              <a:rPr lang="en-AU" altLang="en-US" sz="2100">
                <a:latin typeface="Century Gothic" panose="020B0502020202020204" pitchFamily="34" charset="0"/>
                <a:ea typeface="MS PGothic" pitchFamily="34" charset="-128"/>
              </a:rPr>
              <a:t>=	latest time at which an activity can start so as to not delay the completion time of the entire project</a:t>
            </a:r>
          </a:p>
          <a:p>
            <a:pPr>
              <a:lnSpc>
                <a:spcPct val="90000"/>
              </a:lnSpc>
              <a:spcAft>
                <a:spcPts val="1600"/>
              </a:spcAft>
            </a:pPr>
            <a:r>
              <a:rPr lang="en-AU" altLang="en-US" sz="2100">
                <a:latin typeface="Century Gothic" panose="020B0502020202020204" pitchFamily="34" charset="0"/>
                <a:ea typeface="MS PGothic" pitchFamily="34" charset="-128"/>
              </a:rPr>
              <a:t>	</a:t>
            </a:r>
            <a:r>
              <a:rPr lang="en-AU" altLang="en-US" sz="2100" i="1">
                <a:latin typeface="Century Gothic" panose="020B0502020202020204" pitchFamily="34" charset="0"/>
                <a:ea typeface="MS PGothic" pitchFamily="34" charset="-128"/>
              </a:rPr>
              <a:t>Latest finish (LF) </a:t>
            </a:r>
            <a:r>
              <a:rPr lang="en-AU" altLang="en-US" sz="2100">
                <a:latin typeface="Century Gothic" panose="020B0502020202020204" pitchFamily="34" charset="0"/>
                <a:ea typeface="MS PGothic" pitchFamily="34" charset="-128"/>
              </a:rPr>
              <a:t>=	latest time by which an activity has to be finished so as to not delay the completion time of the entire project</a:t>
            </a:r>
          </a:p>
        </p:txBody>
      </p:sp>
      <p:sp>
        <p:nvSpPr>
          <p:cNvPr id="6" name="Rectangle 2"/>
          <p:cNvSpPr>
            <a:spLocks noGrp="1" noChangeArrowheads="1"/>
          </p:cNvSpPr>
          <p:nvPr>
            <p:ph type="title"/>
          </p:nvPr>
        </p:nvSpPr>
        <p:spPr>
          <a:xfrm>
            <a:off x="744187" y="209453"/>
            <a:ext cx="9753600" cy="1154097"/>
          </a:xfrm>
          <a:extLst/>
        </p:spPr>
        <p:txBody>
          <a:bodyPr rtlCol="0">
            <a:normAutofit/>
          </a:bodyPr>
          <a:lstStyle/>
          <a:p>
            <a:pPr>
              <a:defRPr/>
            </a:pPr>
            <a:r>
              <a:rPr lang="en-US" sz="4300" dirty="0">
                <a:effectLst>
                  <a:outerShdw blurRad="38100" dist="38100" dir="2700000" algn="tl">
                    <a:srgbClr val="000000">
                      <a:alpha val="43137"/>
                    </a:srgbClr>
                  </a:outerShdw>
                </a:effectLst>
                <a:latin typeface="Arial" charset="0"/>
                <a:ea typeface="ＭＳ Ｐゴシック" charset="0"/>
              </a:rPr>
              <a:t>Determining the Project Schedule</a:t>
            </a:r>
          </a:p>
        </p:txBody>
      </p:sp>
    </p:spTree>
    <p:extLst>
      <p:ext uri="{BB962C8B-B14F-4D97-AF65-F5344CB8AC3E}">
        <p14:creationId xmlns:p14="http://schemas.microsoft.com/office/powerpoint/2010/main" val="42845398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6739"/>
                                        </p:tgtEl>
                                        <p:attrNameLst>
                                          <p:attrName>style.visibility</p:attrName>
                                        </p:attrNameLst>
                                      </p:cBhvr>
                                      <p:to>
                                        <p:strVal val="visible"/>
                                      </p:to>
                                    </p:set>
                                    <p:animEffect transition="in" filter="strips(downRight)">
                                      <p:cBhvr>
                                        <p:cTn id="7" dur="1000"/>
                                        <p:tgtEl>
                                          <p:spTgt spid="116739"/>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54281"/>
                                        </p:tgtEl>
                                        <p:attrNameLst>
                                          <p:attrName>style.visibility</p:attrName>
                                        </p:attrNameLst>
                                      </p:cBhvr>
                                      <p:to>
                                        <p:strVal val="visible"/>
                                      </p:to>
                                    </p:set>
                                    <p:animEffect transition="in" filter="strips(downRight)">
                                      <p:cBhvr>
                                        <p:cTn id="11" dur="1000"/>
                                        <p:tgtEl>
                                          <p:spTgt spid="54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p:bldP spid="54281"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43"/>
          <p:cNvSpPr/>
          <p:nvPr/>
        </p:nvSpPr>
        <p:spPr>
          <a:xfrm>
            <a:off x="475013" y="459179"/>
            <a:ext cx="9753600" cy="1052567"/>
          </a:xfrm>
          <a:prstGeom prst="roundRect">
            <a:avLst>
              <a:gd name="adj" fmla="val 50000"/>
            </a:avLst>
          </a:prstGeom>
        </p:spPr>
        <p:style>
          <a:lnRef idx="1">
            <a:schemeClr val="accent5"/>
          </a:lnRef>
          <a:fillRef idx="3">
            <a:schemeClr val="accent5"/>
          </a:fillRef>
          <a:effectRef idx="2">
            <a:schemeClr val="accent5"/>
          </a:effectRef>
          <a:fontRef idx="minor">
            <a:schemeClr val="lt1"/>
          </a:fontRef>
        </p:style>
        <p:txBody>
          <a:bodyPr lIns="121917" tIns="60958" rIns="121917" bIns="60958" rtlCol="0" anchor="ctr"/>
          <a:lstStyle/>
          <a:p>
            <a:pPr algn="ctr"/>
            <a:endParaRPr lang="en-US"/>
          </a:p>
        </p:txBody>
      </p:sp>
      <p:sp>
        <p:nvSpPr>
          <p:cNvPr id="118787" name="Text Box 3"/>
          <p:cNvSpPr txBox="1">
            <a:spLocks noChangeArrowheads="1"/>
          </p:cNvSpPr>
          <p:nvPr/>
        </p:nvSpPr>
        <p:spPr bwMode="auto">
          <a:xfrm>
            <a:off x="986369" y="1501775"/>
            <a:ext cx="4223807"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4300" b="1">
                <a:solidFill>
                  <a:schemeClr val="accent1"/>
                </a:solidFill>
                <a:latin typeface="Arial" pitchFamily="34" charset="0"/>
                <a:ea typeface="MS PGothic" pitchFamily="34" charset="-128"/>
              </a:rPr>
              <a:t>Activity Format</a:t>
            </a:r>
          </a:p>
        </p:txBody>
      </p:sp>
      <p:grpSp>
        <p:nvGrpSpPr>
          <p:cNvPr id="118788" name="Group 4"/>
          <p:cNvGrpSpPr>
            <a:grpSpLocks/>
          </p:cNvGrpSpPr>
          <p:nvPr/>
        </p:nvGrpSpPr>
        <p:grpSpPr bwMode="auto">
          <a:xfrm>
            <a:off x="3898902" y="2819401"/>
            <a:ext cx="4389967" cy="3289300"/>
            <a:chOff x="1842" y="1776"/>
            <a:chExt cx="2074" cy="2072"/>
          </a:xfrm>
        </p:grpSpPr>
        <p:sp>
          <p:nvSpPr>
            <p:cNvPr id="55331" name="Oval 5"/>
            <p:cNvSpPr>
              <a:spLocks noChangeArrowheads="1"/>
            </p:cNvSpPr>
            <p:nvPr/>
          </p:nvSpPr>
          <p:spPr bwMode="auto">
            <a:xfrm>
              <a:off x="1844" y="1776"/>
              <a:ext cx="2072" cy="2072"/>
            </a:xfrm>
            <a:prstGeom prst="ellipse">
              <a:avLst/>
            </a:prstGeom>
            <a:solidFill>
              <a:schemeClr val="accent3"/>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55332" name="Freeform 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5">
                <a:lumMod val="60000"/>
                <a:lumOff val="40000"/>
              </a:schemeClr>
            </a:solidFill>
            <a:ln>
              <a:noFill/>
            </a:ln>
            <a:effectLst/>
            <a:extLst/>
          </p:spPr>
          <p:txBody>
            <a:bodyPr/>
            <a:lstStyle/>
            <a:p>
              <a:pPr fontAlgn="auto">
                <a:spcBef>
                  <a:spcPts val="0"/>
                </a:spcBef>
                <a:spcAft>
                  <a:spcPts val="0"/>
                </a:spcAft>
                <a:defRPr/>
              </a:pPr>
              <a:endParaRPr lang="en-US">
                <a:latin typeface="Arial"/>
                <a:cs typeface="Arial"/>
              </a:endParaRPr>
            </a:p>
          </p:txBody>
        </p:sp>
        <p:sp>
          <p:nvSpPr>
            <p:cNvPr id="55333" name="Freeform 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4"/>
            </a:solidFill>
            <a:ln>
              <a:noFill/>
            </a:ln>
            <a:effectLst/>
            <a:extLst/>
          </p:spPr>
          <p:txBody>
            <a:bodyPr/>
            <a:lstStyle/>
            <a:p>
              <a:pPr fontAlgn="auto">
                <a:spcBef>
                  <a:spcPts val="0"/>
                </a:spcBef>
                <a:spcAft>
                  <a:spcPts val="0"/>
                </a:spcAft>
                <a:defRPr/>
              </a:pPr>
              <a:endParaRPr lang="en-US">
                <a:latin typeface="Arial"/>
                <a:cs typeface="Arial"/>
              </a:endParaRPr>
            </a:p>
          </p:txBody>
        </p:sp>
        <p:sp>
          <p:nvSpPr>
            <p:cNvPr id="55334" name="Freeform 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1">
                <a:lumMod val="40000"/>
                <a:lumOff val="60000"/>
              </a:schemeClr>
            </a:solidFill>
            <a:ln>
              <a:noFill/>
            </a:ln>
            <a:effectLst/>
            <a:extLst/>
          </p:spPr>
          <p:txBody>
            <a:bodyPr/>
            <a:lstStyle/>
            <a:p>
              <a:pPr fontAlgn="auto">
                <a:spcBef>
                  <a:spcPts val="0"/>
                </a:spcBef>
                <a:spcAft>
                  <a:spcPts val="0"/>
                </a:spcAft>
                <a:defRPr/>
              </a:pPr>
              <a:endParaRPr lang="en-US">
                <a:latin typeface="Arial"/>
                <a:cs typeface="Arial"/>
              </a:endParaRPr>
            </a:p>
          </p:txBody>
        </p:sp>
        <p:sp>
          <p:nvSpPr>
            <p:cNvPr id="119845" name="Freeform 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9846" name="Oval 1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19847" name="Line 1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8" name="Line 1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9" name="Line 1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0" name="Line 1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799" name="Text Box 15"/>
          <p:cNvSpPr txBox="1">
            <a:spLocks noChangeArrowheads="1"/>
          </p:cNvSpPr>
          <p:nvPr/>
        </p:nvSpPr>
        <p:spPr bwMode="auto">
          <a:xfrm>
            <a:off x="9859436" y="2281476"/>
            <a:ext cx="218264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FF00"/>
                </a:solidFill>
                <a:latin typeface="Arial" pitchFamily="34" charset="0"/>
                <a:ea typeface="MS PGothic" pitchFamily="34" charset="-128"/>
              </a:rPr>
              <a:t>Figure 3.9</a:t>
            </a:r>
          </a:p>
        </p:txBody>
      </p:sp>
      <p:grpSp>
        <p:nvGrpSpPr>
          <p:cNvPr id="118800" name="Group 16"/>
          <p:cNvGrpSpPr>
            <a:grpSpLocks/>
          </p:cNvGrpSpPr>
          <p:nvPr/>
        </p:nvGrpSpPr>
        <p:grpSpPr bwMode="auto">
          <a:xfrm>
            <a:off x="2146301" y="2478090"/>
            <a:ext cx="4135967" cy="1290637"/>
            <a:chOff x="1014" y="1561"/>
            <a:chExt cx="1954" cy="813"/>
          </a:xfrm>
        </p:grpSpPr>
        <p:sp>
          <p:nvSpPr>
            <p:cNvPr id="119837" name="Text Box 17"/>
            <p:cNvSpPr txBox="1">
              <a:spLocks noChangeArrowheads="1"/>
            </p:cNvSpPr>
            <p:nvPr/>
          </p:nvSpPr>
          <p:spPr bwMode="auto">
            <a:xfrm>
              <a:off x="2772" y="2093"/>
              <a:ext cx="196"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latin typeface="Arial" pitchFamily="34" charset="0"/>
                  <a:ea typeface="MS PGothic" pitchFamily="34" charset="-128"/>
                </a:rPr>
                <a:t>A</a:t>
              </a:r>
            </a:p>
          </p:txBody>
        </p:sp>
        <p:grpSp>
          <p:nvGrpSpPr>
            <p:cNvPr id="119838" name="Group 18"/>
            <p:cNvGrpSpPr>
              <a:grpSpLocks/>
            </p:cNvGrpSpPr>
            <p:nvPr/>
          </p:nvGrpSpPr>
          <p:grpSpPr bwMode="auto">
            <a:xfrm>
              <a:off x="1014" y="1561"/>
              <a:ext cx="1770" cy="599"/>
              <a:chOff x="1014" y="1561"/>
              <a:chExt cx="1770" cy="599"/>
            </a:xfrm>
          </p:grpSpPr>
          <p:sp>
            <p:nvSpPr>
              <p:cNvPr id="119839" name="Text Box 19"/>
              <p:cNvSpPr txBox="1">
                <a:spLocks noChangeArrowheads="1"/>
              </p:cNvSpPr>
              <p:nvPr/>
            </p:nvSpPr>
            <p:spPr bwMode="auto">
              <a:xfrm>
                <a:off x="1014" y="1561"/>
                <a:ext cx="1450"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latin typeface="Arial" pitchFamily="34" charset="0"/>
                    <a:ea typeface="MS PGothic" pitchFamily="34" charset="-128"/>
                  </a:rPr>
                  <a:t>Activity Name or Symbol</a:t>
                </a:r>
              </a:p>
            </p:txBody>
          </p:sp>
          <p:sp>
            <p:nvSpPr>
              <p:cNvPr id="119840" name="Line 20"/>
              <p:cNvSpPr>
                <a:spLocks noChangeShapeType="1"/>
              </p:cNvSpPr>
              <p:nvPr/>
            </p:nvSpPr>
            <p:spPr bwMode="auto">
              <a:xfrm>
                <a:off x="2296" y="1808"/>
                <a:ext cx="488" cy="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p>
            </p:txBody>
          </p:sp>
        </p:grpSp>
      </p:grpSp>
      <p:grpSp>
        <p:nvGrpSpPr>
          <p:cNvPr id="118805" name="Group 21"/>
          <p:cNvGrpSpPr>
            <a:grpSpLocks/>
          </p:cNvGrpSpPr>
          <p:nvPr/>
        </p:nvGrpSpPr>
        <p:grpSpPr bwMode="auto">
          <a:xfrm>
            <a:off x="1655235" y="3367088"/>
            <a:ext cx="8845551" cy="973137"/>
            <a:chOff x="782" y="2121"/>
            <a:chExt cx="4179" cy="613"/>
          </a:xfrm>
        </p:grpSpPr>
        <p:grpSp>
          <p:nvGrpSpPr>
            <p:cNvPr id="119829" name="Group 22"/>
            <p:cNvGrpSpPr>
              <a:grpSpLocks/>
            </p:cNvGrpSpPr>
            <p:nvPr/>
          </p:nvGrpSpPr>
          <p:grpSpPr bwMode="auto">
            <a:xfrm>
              <a:off x="782" y="2217"/>
              <a:ext cx="1586" cy="517"/>
              <a:chOff x="782" y="2217"/>
              <a:chExt cx="1586" cy="517"/>
            </a:xfrm>
          </p:grpSpPr>
          <p:sp>
            <p:nvSpPr>
              <p:cNvPr id="119834" name="Text Box 23"/>
              <p:cNvSpPr txBox="1">
                <a:spLocks noChangeArrowheads="1"/>
              </p:cNvSpPr>
              <p:nvPr/>
            </p:nvSpPr>
            <p:spPr bwMode="auto">
              <a:xfrm>
                <a:off x="782" y="2217"/>
                <a:ext cx="893"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Earliest Start</a:t>
                </a:r>
              </a:p>
            </p:txBody>
          </p:sp>
          <p:sp>
            <p:nvSpPr>
              <p:cNvPr id="119835" name="Text Box 24"/>
              <p:cNvSpPr txBox="1">
                <a:spLocks noChangeArrowheads="1"/>
              </p:cNvSpPr>
              <p:nvPr/>
            </p:nvSpPr>
            <p:spPr bwMode="auto">
              <a:xfrm>
                <a:off x="2063" y="2309"/>
                <a:ext cx="305"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ES</a:t>
                </a:r>
              </a:p>
            </p:txBody>
          </p:sp>
          <p:sp>
            <p:nvSpPr>
              <p:cNvPr id="119836" name="Line 25"/>
              <p:cNvSpPr>
                <a:spLocks noChangeShapeType="1"/>
              </p:cNvSpPr>
              <p:nvPr/>
            </p:nvSpPr>
            <p:spPr bwMode="auto">
              <a:xfrm flipV="1">
                <a:off x="1584" y="2448"/>
                <a:ext cx="432" cy="4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nvGrpSpPr>
            <p:cNvPr id="119830" name="Group 26"/>
            <p:cNvGrpSpPr>
              <a:grpSpLocks/>
            </p:cNvGrpSpPr>
            <p:nvPr/>
          </p:nvGrpSpPr>
          <p:grpSpPr bwMode="auto">
            <a:xfrm>
              <a:off x="3357" y="2121"/>
              <a:ext cx="1604" cy="517"/>
              <a:chOff x="3357" y="2121"/>
              <a:chExt cx="1604" cy="517"/>
            </a:xfrm>
          </p:grpSpPr>
          <p:sp>
            <p:nvSpPr>
              <p:cNvPr id="119831" name="Text Box 27"/>
              <p:cNvSpPr txBox="1">
                <a:spLocks noChangeArrowheads="1"/>
              </p:cNvSpPr>
              <p:nvPr/>
            </p:nvSpPr>
            <p:spPr bwMode="auto">
              <a:xfrm>
                <a:off x="3998" y="2121"/>
                <a:ext cx="963"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Earliest Finish</a:t>
                </a:r>
              </a:p>
            </p:txBody>
          </p:sp>
          <p:sp>
            <p:nvSpPr>
              <p:cNvPr id="119832" name="Text Box 28"/>
              <p:cNvSpPr txBox="1">
                <a:spLocks noChangeArrowheads="1"/>
              </p:cNvSpPr>
              <p:nvPr/>
            </p:nvSpPr>
            <p:spPr bwMode="auto">
              <a:xfrm>
                <a:off x="3357" y="2309"/>
                <a:ext cx="296"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EF</a:t>
                </a:r>
              </a:p>
            </p:txBody>
          </p:sp>
          <p:sp>
            <p:nvSpPr>
              <p:cNvPr id="119833" name="Line 29"/>
              <p:cNvSpPr>
                <a:spLocks noChangeShapeType="1"/>
              </p:cNvSpPr>
              <p:nvPr/>
            </p:nvSpPr>
            <p:spPr bwMode="auto">
              <a:xfrm flipV="1">
                <a:off x="3728" y="2360"/>
                <a:ext cx="400" cy="7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grpSp>
        <p:nvGrpSpPr>
          <p:cNvPr id="118814" name="Group 30"/>
          <p:cNvGrpSpPr>
            <a:grpSpLocks/>
          </p:cNvGrpSpPr>
          <p:nvPr/>
        </p:nvGrpSpPr>
        <p:grpSpPr bwMode="auto">
          <a:xfrm>
            <a:off x="1553635" y="4770438"/>
            <a:ext cx="8811684" cy="928687"/>
            <a:chOff x="734" y="3005"/>
            <a:chExt cx="4163" cy="585"/>
          </a:xfrm>
        </p:grpSpPr>
        <p:grpSp>
          <p:nvGrpSpPr>
            <p:cNvPr id="119821" name="Group 31"/>
            <p:cNvGrpSpPr>
              <a:grpSpLocks/>
            </p:cNvGrpSpPr>
            <p:nvPr/>
          </p:nvGrpSpPr>
          <p:grpSpPr bwMode="auto">
            <a:xfrm>
              <a:off x="734" y="3005"/>
              <a:ext cx="1619" cy="585"/>
              <a:chOff x="734" y="3005"/>
              <a:chExt cx="1619" cy="585"/>
            </a:xfrm>
          </p:grpSpPr>
          <p:sp>
            <p:nvSpPr>
              <p:cNvPr id="119826" name="Text Box 32"/>
              <p:cNvSpPr txBox="1">
                <a:spLocks noChangeArrowheads="1"/>
              </p:cNvSpPr>
              <p:nvPr/>
            </p:nvSpPr>
            <p:spPr bwMode="auto">
              <a:xfrm>
                <a:off x="734" y="3073"/>
                <a:ext cx="829"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Latest Start</a:t>
                </a:r>
              </a:p>
            </p:txBody>
          </p:sp>
          <p:sp>
            <p:nvSpPr>
              <p:cNvPr id="119827" name="Text Box 33"/>
              <p:cNvSpPr txBox="1">
                <a:spLocks noChangeArrowheads="1"/>
              </p:cNvSpPr>
              <p:nvPr/>
            </p:nvSpPr>
            <p:spPr bwMode="auto">
              <a:xfrm>
                <a:off x="2066" y="3005"/>
                <a:ext cx="287"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LS</a:t>
                </a:r>
              </a:p>
            </p:txBody>
          </p:sp>
          <p:sp>
            <p:nvSpPr>
              <p:cNvPr id="119828" name="Line 34"/>
              <p:cNvSpPr>
                <a:spLocks noChangeShapeType="1"/>
              </p:cNvSpPr>
              <p:nvPr/>
            </p:nvSpPr>
            <p:spPr bwMode="auto">
              <a:xfrm flipV="1">
                <a:off x="1480" y="3128"/>
                <a:ext cx="544" cy="16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nvGrpSpPr>
            <p:cNvPr id="119822" name="Group 35"/>
            <p:cNvGrpSpPr>
              <a:grpSpLocks/>
            </p:cNvGrpSpPr>
            <p:nvPr/>
          </p:nvGrpSpPr>
          <p:grpSpPr bwMode="auto">
            <a:xfrm>
              <a:off x="3362" y="3005"/>
              <a:ext cx="1535" cy="561"/>
              <a:chOff x="3362" y="3005"/>
              <a:chExt cx="1535" cy="561"/>
            </a:xfrm>
          </p:grpSpPr>
          <p:sp>
            <p:nvSpPr>
              <p:cNvPr id="119823" name="Text Box 36"/>
              <p:cNvSpPr txBox="1">
                <a:spLocks noChangeArrowheads="1"/>
              </p:cNvSpPr>
              <p:nvPr/>
            </p:nvSpPr>
            <p:spPr bwMode="auto">
              <a:xfrm>
                <a:off x="4054" y="3049"/>
                <a:ext cx="843"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Latest Finish</a:t>
                </a:r>
              </a:p>
            </p:txBody>
          </p:sp>
          <p:sp>
            <p:nvSpPr>
              <p:cNvPr id="119824" name="Text Box 37"/>
              <p:cNvSpPr txBox="1">
                <a:spLocks noChangeArrowheads="1"/>
              </p:cNvSpPr>
              <p:nvPr/>
            </p:nvSpPr>
            <p:spPr bwMode="auto">
              <a:xfrm>
                <a:off x="3362" y="3005"/>
                <a:ext cx="278"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LF</a:t>
                </a:r>
              </a:p>
            </p:txBody>
          </p:sp>
          <p:sp>
            <p:nvSpPr>
              <p:cNvPr id="119825" name="Line 38"/>
              <p:cNvSpPr>
                <a:spLocks noChangeShapeType="1"/>
              </p:cNvSpPr>
              <p:nvPr/>
            </p:nvSpPr>
            <p:spPr bwMode="auto">
              <a:xfrm>
                <a:off x="3712" y="3120"/>
                <a:ext cx="456" cy="9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grpSp>
      <p:grpSp>
        <p:nvGrpSpPr>
          <p:cNvPr id="118823" name="Group 39"/>
          <p:cNvGrpSpPr>
            <a:grpSpLocks/>
          </p:cNvGrpSpPr>
          <p:nvPr/>
        </p:nvGrpSpPr>
        <p:grpSpPr bwMode="auto">
          <a:xfrm>
            <a:off x="5842002" y="5145092"/>
            <a:ext cx="4002616" cy="1404937"/>
            <a:chOff x="2760" y="3241"/>
            <a:chExt cx="1891" cy="885"/>
          </a:xfrm>
        </p:grpSpPr>
        <p:grpSp>
          <p:nvGrpSpPr>
            <p:cNvPr id="119817" name="Group 40"/>
            <p:cNvGrpSpPr>
              <a:grpSpLocks/>
            </p:cNvGrpSpPr>
            <p:nvPr/>
          </p:nvGrpSpPr>
          <p:grpSpPr bwMode="auto">
            <a:xfrm>
              <a:off x="3008" y="3464"/>
              <a:ext cx="1643" cy="662"/>
              <a:chOff x="3008" y="3464"/>
              <a:chExt cx="1643" cy="662"/>
            </a:xfrm>
          </p:grpSpPr>
          <p:sp>
            <p:nvSpPr>
              <p:cNvPr id="119819" name="Text Box 41"/>
              <p:cNvSpPr txBox="1">
                <a:spLocks noChangeArrowheads="1"/>
              </p:cNvSpPr>
              <p:nvPr/>
            </p:nvSpPr>
            <p:spPr bwMode="auto">
              <a:xfrm>
                <a:off x="3382" y="3845"/>
                <a:ext cx="1269"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Activity Duration</a:t>
                </a:r>
              </a:p>
            </p:txBody>
          </p:sp>
          <p:sp>
            <p:nvSpPr>
              <p:cNvPr id="119820" name="Line 42"/>
              <p:cNvSpPr>
                <a:spLocks noChangeShapeType="1"/>
              </p:cNvSpPr>
              <p:nvPr/>
            </p:nvSpPr>
            <p:spPr bwMode="auto">
              <a:xfrm>
                <a:off x="3008" y="3464"/>
                <a:ext cx="488" cy="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100">
                  <a:effectLst>
                    <a:outerShdw blurRad="38100" dist="38100" dir="2700000" algn="tl">
                      <a:srgbClr val="000000">
                        <a:alpha val="43137"/>
                      </a:srgbClr>
                    </a:outerShdw>
                  </a:effectLst>
                </a:endParaRPr>
              </a:p>
            </p:txBody>
          </p:sp>
        </p:grpSp>
        <p:sp>
          <p:nvSpPr>
            <p:cNvPr id="119818" name="Text Box 43"/>
            <p:cNvSpPr txBox="1">
              <a:spLocks noChangeArrowheads="1"/>
            </p:cNvSpPr>
            <p:nvPr/>
          </p:nvSpPr>
          <p:spPr bwMode="auto">
            <a:xfrm>
              <a:off x="2760" y="3241"/>
              <a:ext cx="17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effectLst>
                    <a:outerShdw blurRad="38100" dist="38100" dir="2700000" algn="tl">
                      <a:srgbClr val="000000">
                        <a:alpha val="43137"/>
                      </a:srgbClr>
                    </a:outerShdw>
                  </a:effectLst>
                  <a:latin typeface="Arial" pitchFamily="34" charset="0"/>
                  <a:ea typeface="MS PGothic" pitchFamily="34" charset="-128"/>
                </a:rPr>
                <a:t>2</a:t>
              </a:r>
            </a:p>
          </p:txBody>
        </p:sp>
      </p:grpSp>
      <p:sp>
        <p:nvSpPr>
          <p:cNvPr id="46" name="Rectangle 2"/>
          <p:cNvSpPr>
            <a:spLocks noGrp="1" noChangeArrowheads="1"/>
          </p:cNvSpPr>
          <p:nvPr>
            <p:ph type="title"/>
          </p:nvPr>
        </p:nvSpPr>
        <p:spPr>
          <a:xfrm>
            <a:off x="744187" y="209453"/>
            <a:ext cx="9753600" cy="1154097"/>
          </a:xfrm>
          <a:extLst/>
        </p:spPr>
        <p:txBody>
          <a:bodyPr rtlCol="0">
            <a:normAutofit/>
          </a:bodyPr>
          <a:lstStyle/>
          <a:p>
            <a:pPr>
              <a:defRPr/>
            </a:pPr>
            <a:r>
              <a:rPr lang="en-US" sz="4300" dirty="0">
                <a:effectLst>
                  <a:outerShdw blurRad="38100" dist="38100" dir="2700000" algn="tl">
                    <a:srgbClr val="000000">
                      <a:alpha val="43137"/>
                    </a:srgbClr>
                  </a:outerShdw>
                </a:effectLst>
                <a:latin typeface="Arial" charset="0"/>
                <a:ea typeface="ＭＳ Ｐゴシック" charset="0"/>
              </a:rPr>
              <a:t>Determining the Project Schedule</a:t>
            </a:r>
          </a:p>
        </p:txBody>
      </p:sp>
    </p:spTree>
    <p:extLst>
      <p:ext uri="{BB962C8B-B14F-4D97-AF65-F5344CB8AC3E}">
        <p14:creationId xmlns:p14="http://schemas.microsoft.com/office/powerpoint/2010/main" val="325222569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8787"/>
                                        </p:tgtEl>
                                        <p:attrNameLst>
                                          <p:attrName>style.visibility</p:attrName>
                                        </p:attrNameLst>
                                      </p:cBhvr>
                                      <p:to>
                                        <p:strVal val="visible"/>
                                      </p:to>
                                    </p:set>
                                    <p:animEffect transition="in" filter="strips(downRight)">
                                      <p:cBhvr>
                                        <p:cTn id="7" dur="1000"/>
                                        <p:tgtEl>
                                          <p:spTgt spid="118787"/>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118788"/>
                                        </p:tgtEl>
                                        <p:attrNameLst>
                                          <p:attrName>style.visibility</p:attrName>
                                        </p:attrNameLst>
                                      </p:cBhvr>
                                      <p:to>
                                        <p:strVal val="visible"/>
                                      </p:to>
                                    </p:set>
                                    <p:animEffect transition="in" filter="dissolve">
                                      <p:cBhvr>
                                        <p:cTn id="11" dur="1000"/>
                                        <p:tgtEl>
                                          <p:spTgt spid="118788"/>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18800"/>
                                        </p:tgtEl>
                                        <p:attrNameLst>
                                          <p:attrName>style.visibility</p:attrName>
                                        </p:attrNameLst>
                                      </p:cBhvr>
                                      <p:to>
                                        <p:strVal val="visible"/>
                                      </p:to>
                                    </p:set>
                                    <p:animEffect transition="in" filter="wipe(left)">
                                      <p:cBhvr>
                                        <p:cTn id="15" dur="1000"/>
                                        <p:tgtEl>
                                          <p:spTgt spid="118800"/>
                                        </p:tgtEl>
                                      </p:cBhvr>
                                    </p:animEffect>
                                  </p:childTnLst>
                                </p:cTn>
                              </p:par>
                              <p:par>
                                <p:cTn id="16" presetID="22" presetClass="entr" presetSubtype="2" fill="hold" nodeType="withEffect">
                                  <p:stCondLst>
                                    <p:cond delay="1000"/>
                                  </p:stCondLst>
                                  <p:childTnLst>
                                    <p:set>
                                      <p:cBhvr>
                                        <p:cTn id="17" dur="1" fill="hold">
                                          <p:stCondLst>
                                            <p:cond delay="0"/>
                                          </p:stCondLst>
                                        </p:cTn>
                                        <p:tgtEl>
                                          <p:spTgt spid="118823"/>
                                        </p:tgtEl>
                                        <p:attrNameLst>
                                          <p:attrName>style.visibility</p:attrName>
                                        </p:attrNameLst>
                                      </p:cBhvr>
                                      <p:to>
                                        <p:strVal val="visible"/>
                                      </p:to>
                                    </p:set>
                                    <p:animEffect transition="in" filter="wipe(right)">
                                      <p:cBhvr>
                                        <p:cTn id="18" dur="1000"/>
                                        <p:tgtEl>
                                          <p:spTgt spid="11882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1" fill="hold" nodeType="clickEffect">
                                  <p:stCondLst>
                                    <p:cond delay="0"/>
                                  </p:stCondLst>
                                  <p:childTnLst>
                                    <p:set>
                                      <p:cBhvr>
                                        <p:cTn id="22" dur="1" fill="hold">
                                          <p:stCondLst>
                                            <p:cond delay="0"/>
                                          </p:stCondLst>
                                        </p:cTn>
                                        <p:tgtEl>
                                          <p:spTgt spid="118805"/>
                                        </p:tgtEl>
                                        <p:attrNameLst>
                                          <p:attrName>style.visibility</p:attrName>
                                        </p:attrNameLst>
                                      </p:cBhvr>
                                      <p:to>
                                        <p:strVal val="visible"/>
                                      </p:to>
                                    </p:set>
                                    <p:animEffect transition="in" filter="barn(inVertical)">
                                      <p:cBhvr>
                                        <p:cTn id="23" dur="1000"/>
                                        <p:tgtEl>
                                          <p:spTgt spid="11880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21" fill="hold" nodeType="clickEffect">
                                  <p:stCondLst>
                                    <p:cond delay="0"/>
                                  </p:stCondLst>
                                  <p:childTnLst>
                                    <p:set>
                                      <p:cBhvr>
                                        <p:cTn id="27" dur="1" fill="hold">
                                          <p:stCondLst>
                                            <p:cond delay="0"/>
                                          </p:stCondLst>
                                        </p:cTn>
                                        <p:tgtEl>
                                          <p:spTgt spid="118814"/>
                                        </p:tgtEl>
                                        <p:attrNameLst>
                                          <p:attrName>style.visibility</p:attrName>
                                        </p:attrNameLst>
                                      </p:cBhvr>
                                      <p:to>
                                        <p:strVal val="visible"/>
                                      </p:to>
                                    </p:set>
                                    <p:animEffect transition="in" filter="barn(inVertical)">
                                      <p:cBhvr>
                                        <p:cTn id="28" dur="1000"/>
                                        <p:tgtEl>
                                          <p:spTgt spid="118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Forward Pass</a:t>
            </a:r>
          </a:p>
        </p:txBody>
      </p:sp>
      <p:sp>
        <p:nvSpPr>
          <p:cNvPr id="120835" name="Text Box 3"/>
          <p:cNvSpPr txBox="1">
            <a:spLocks noChangeArrowheads="1"/>
          </p:cNvSpPr>
          <p:nvPr/>
        </p:nvSpPr>
        <p:spPr bwMode="auto">
          <a:xfrm>
            <a:off x="950384" y="1512889"/>
            <a:ext cx="9541501"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700" b="1">
                <a:solidFill>
                  <a:schemeClr val="accent1"/>
                </a:solidFill>
                <a:latin typeface="Century Gothic" panose="020B0502020202020204" pitchFamily="34" charset="0"/>
                <a:ea typeface="MS PGothic" pitchFamily="34" charset="-128"/>
              </a:rPr>
              <a:t>Begin at starting event and work forward</a:t>
            </a:r>
            <a:endParaRPr lang="en-AU" altLang="en-US" sz="3700" b="1">
              <a:solidFill>
                <a:schemeClr val="accent1"/>
              </a:solidFill>
              <a:latin typeface="Century Gothic" panose="020B0502020202020204" pitchFamily="34" charset="0"/>
              <a:ea typeface="MS PGothic" pitchFamily="34" charset="-128"/>
            </a:endParaRPr>
          </a:p>
        </p:txBody>
      </p:sp>
      <p:sp>
        <p:nvSpPr>
          <p:cNvPr id="120836" name="Text Box 4"/>
          <p:cNvSpPr txBox="1">
            <a:spLocks noChangeArrowheads="1"/>
          </p:cNvSpPr>
          <p:nvPr/>
        </p:nvSpPr>
        <p:spPr bwMode="auto">
          <a:xfrm>
            <a:off x="984251" y="2300289"/>
            <a:ext cx="46713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Century Gothic" panose="020B0502020202020204" pitchFamily="34" charset="0"/>
                <a:ea typeface="MS PGothic" pitchFamily="34" charset="-128"/>
              </a:rPr>
              <a:t>Earliest Start Time Rule:</a:t>
            </a:r>
          </a:p>
        </p:txBody>
      </p:sp>
      <p:sp>
        <p:nvSpPr>
          <p:cNvPr id="120837" name="Text Box 5"/>
          <p:cNvSpPr txBox="1">
            <a:spLocks noChangeArrowheads="1"/>
          </p:cNvSpPr>
          <p:nvPr/>
        </p:nvSpPr>
        <p:spPr bwMode="auto">
          <a:xfrm>
            <a:off x="1657353" y="2998789"/>
            <a:ext cx="8824383" cy="2571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If an activity has only a single immediate predecessor, its ES equals the EF of the predecessor</a:t>
            </a:r>
          </a:p>
          <a:p>
            <a:pPr>
              <a:lnSpc>
                <a:spcPct val="90000"/>
              </a:lnSpc>
              <a:spcAft>
                <a:spcPts val="1600"/>
              </a:spcAft>
              <a:buClr>
                <a:srgbClr val="BF0922"/>
              </a:buClr>
              <a:buSzPct val="60000"/>
              <a:buFont typeface="Lucida Grande"/>
              <a:buChar char="►"/>
            </a:pPr>
            <a:r>
              <a:rPr lang="en-AU" altLang="en-US" sz="2700">
                <a:effectLst>
                  <a:outerShdw blurRad="38100" dist="38100" dir="2700000" algn="tl">
                    <a:srgbClr val="000000">
                      <a:alpha val="43137"/>
                    </a:srgbClr>
                  </a:outerShdw>
                </a:effectLst>
                <a:latin typeface="Century Gothic" panose="020B0502020202020204" pitchFamily="34" charset="0"/>
                <a:ea typeface="MS PGothic" pitchFamily="34" charset="-128"/>
              </a:rPr>
              <a:t>If an activity has multiple immediate predecessors, its ES is the maximum of all the EF values of its predecessors</a:t>
            </a:r>
          </a:p>
        </p:txBody>
      </p:sp>
      <p:sp>
        <p:nvSpPr>
          <p:cNvPr id="120838" name="Text Box 6"/>
          <p:cNvSpPr txBox="1">
            <a:spLocks noChangeArrowheads="1"/>
          </p:cNvSpPr>
          <p:nvPr/>
        </p:nvSpPr>
        <p:spPr bwMode="auto">
          <a:xfrm>
            <a:off x="1631951" y="5500689"/>
            <a:ext cx="787224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ES = Max {EF of all immediate predecessors}</a:t>
            </a:r>
          </a:p>
        </p:txBody>
      </p:sp>
    </p:spTree>
    <p:extLst>
      <p:ext uri="{BB962C8B-B14F-4D97-AF65-F5344CB8AC3E}">
        <p14:creationId xmlns:p14="http://schemas.microsoft.com/office/powerpoint/2010/main" val="1940235257"/>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gtEl>
                                        <p:attrNameLst>
                                          <p:attrName>style.visibility</p:attrName>
                                        </p:attrNameLst>
                                      </p:cBhvr>
                                      <p:to>
                                        <p:strVal val="visible"/>
                                      </p:to>
                                    </p:set>
                                    <p:animEffect transition="in" filter="strips(downRight)">
                                      <p:cBhvr>
                                        <p:cTn id="7" dur="1000"/>
                                        <p:tgtEl>
                                          <p:spTgt spid="12083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0836"/>
                                        </p:tgtEl>
                                        <p:attrNameLst>
                                          <p:attrName>style.visibility</p:attrName>
                                        </p:attrNameLst>
                                      </p:cBhvr>
                                      <p:to>
                                        <p:strVal val="visible"/>
                                      </p:to>
                                    </p:set>
                                    <p:animEffect transition="in" filter="strips(downRight)">
                                      <p:cBhvr>
                                        <p:cTn id="11" dur="1000"/>
                                        <p:tgtEl>
                                          <p:spTgt spid="120836"/>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20837"/>
                                        </p:tgtEl>
                                        <p:attrNameLst>
                                          <p:attrName>style.visibility</p:attrName>
                                        </p:attrNameLst>
                                      </p:cBhvr>
                                      <p:to>
                                        <p:strVal val="visible"/>
                                      </p:to>
                                    </p:set>
                                    <p:animEffect transition="in" filter="strips(downRight)">
                                      <p:cBhvr>
                                        <p:cTn id="15" dur="1000"/>
                                        <p:tgtEl>
                                          <p:spTgt spid="120837"/>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20838"/>
                                        </p:tgtEl>
                                        <p:attrNameLst>
                                          <p:attrName>style.visibility</p:attrName>
                                        </p:attrNameLst>
                                      </p:cBhvr>
                                      <p:to>
                                        <p:strVal val="visible"/>
                                      </p:to>
                                    </p:set>
                                    <p:animEffect transition="in" filter="strips(downRight)">
                                      <p:cBhvr>
                                        <p:cTn id="19" dur="1000"/>
                                        <p:tgtEl>
                                          <p:spTgt spid="120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p:bldP spid="120836" grpId="0"/>
      <p:bldP spid="120837" grpId="0"/>
      <p:bldP spid="120838"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Forward Pass</a:t>
            </a:r>
          </a:p>
        </p:txBody>
      </p:sp>
      <p:sp>
        <p:nvSpPr>
          <p:cNvPr id="122884" name="Text Box 4"/>
          <p:cNvSpPr txBox="1">
            <a:spLocks noChangeArrowheads="1"/>
          </p:cNvSpPr>
          <p:nvPr/>
        </p:nvSpPr>
        <p:spPr bwMode="auto">
          <a:xfrm>
            <a:off x="984252" y="2300289"/>
            <a:ext cx="490219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Century Gothic" panose="020B0502020202020204" pitchFamily="34" charset="0"/>
                <a:ea typeface="MS PGothic" pitchFamily="34" charset="-128"/>
              </a:rPr>
              <a:t>Earliest Finish Time Rule:</a:t>
            </a:r>
          </a:p>
        </p:txBody>
      </p:sp>
      <p:sp>
        <p:nvSpPr>
          <p:cNvPr id="122885" name="Text Box 5"/>
          <p:cNvSpPr txBox="1">
            <a:spLocks noChangeArrowheads="1"/>
          </p:cNvSpPr>
          <p:nvPr/>
        </p:nvSpPr>
        <p:spPr bwMode="auto">
          <a:xfrm>
            <a:off x="1657353" y="2998790"/>
            <a:ext cx="8824383" cy="145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3200">
                <a:latin typeface="Arial" pitchFamily="34" charset="0"/>
                <a:ea typeface="MS PGothic" pitchFamily="34" charset="-128"/>
              </a:rPr>
              <a:t>The earliest finish time (EF) of an activity is the sum of its earliest start time (ES) and its activity time</a:t>
            </a:r>
          </a:p>
        </p:txBody>
      </p:sp>
      <p:sp>
        <p:nvSpPr>
          <p:cNvPr id="122886" name="Text Box 6"/>
          <p:cNvSpPr txBox="1">
            <a:spLocks noChangeArrowheads="1"/>
          </p:cNvSpPr>
          <p:nvPr/>
        </p:nvSpPr>
        <p:spPr bwMode="auto">
          <a:xfrm>
            <a:off x="3771901" y="4789489"/>
            <a:ext cx="441488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EF = ES + Activity time</a:t>
            </a:r>
          </a:p>
        </p:txBody>
      </p:sp>
      <p:sp>
        <p:nvSpPr>
          <p:cNvPr id="7" name="Text Box 3"/>
          <p:cNvSpPr txBox="1">
            <a:spLocks noChangeArrowheads="1"/>
          </p:cNvSpPr>
          <p:nvPr/>
        </p:nvSpPr>
        <p:spPr bwMode="auto">
          <a:xfrm>
            <a:off x="950384" y="1512889"/>
            <a:ext cx="9541501"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700" b="1">
                <a:solidFill>
                  <a:schemeClr val="accent1"/>
                </a:solidFill>
                <a:effectLst>
                  <a:outerShdw blurRad="38100" dist="38100" dir="2700000" algn="tl">
                    <a:srgbClr val="000000">
                      <a:alpha val="43137"/>
                    </a:srgbClr>
                  </a:outerShdw>
                </a:effectLst>
                <a:latin typeface="Century Gothic" panose="020B0502020202020204" pitchFamily="34" charset="0"/>
                <a:ea typeface="MS PGothic" pitchFamily="34" charset="-128"/>
              </a:rPr>
              <a:t>Begin at starting event and work forward</a:t>
            </a:r>
            <a:endParaRPr lang="en-AU" altLang="en-US" sz="3700" b="1">
              <a:solidFill>
                <a:schemeClr val="accent1"/>
              </a:solidFill>
              <a:effectLst>
                <a:outerShdw blurRad="38100" dist="38100" dir="2700000" algn="tl">
                  <a:srgbClr val="000000">
                    <a:alpha val="43137"/>
                  </a:srgbClr>
                </a:outerShdw>
              </a:effectLst>
              <a:latin typeface="Century Gothic" panose="020B0502020202020204" pitchFamily="34" charset="0"/>
              <a:ea typeface="MS PGothic" pitchFamily="34" charset="-128"/>
            </a:endParaRPr>
          </a:p>
        </p:txBody>
      </p:sp>
    </p:spTree>
    <p:extLst>
      <p:ext uri="{BB962C8B-B14F-4D97-AF65-F5344CB8AC3E}">
        <p14:creationId xmlns:p14="http://schemas.microsoft.com/office/powerpoint/2010/main" val="403017446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1000"/>
                                        <p:tgtEl>
                                          <p:spTgt spid="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2884"/>
                                        </p:tgtEl>
                                        <p:attrNameLst>
                                          <p:attrName>style.visibility</p:attrName>
                                        </p:attrNameLst>
                                      </p:cBhvr>
                                      <p:to>
                                        <p:strVal val="visible"/>
                                      </p:to>
                                    </p:set>
                                    <p:animEffect transition="in" filter="strips(downRight)">
                                      <p:cBhvr>
                                        <p:cTn id="11" dur="1000"/>
                                        <p:tgtEl>
                                          <p:spTgt spid="122884"/>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22885"/>
                                        </p:tgtEl>
                                        <p:attrNameLst>
                                          <p:attrName>style.visibility</p:attrName>
                                        </p:attrNameLst>
                                      </p:cBhvr>
                                      <p:to>
                                        <p:strVal val="visible"/>
                                      </p:to>
                                    </p:set>
                                    <p:animEffect transition="in" filter="strips(downRight)">
                                      <p:cBhvr>
                                        <p:cTn id="15" dur="1000"/>
                                        <p:tgtEl>
                                          <p:spTgt spid="122885"/>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22886"/>
                                        </p:tgtEl>
                                        <p:attrNameLst>
                                          <p:attrName>style.visibility</p:attrName>
                                        </p:attrNameLst>
                                      </p:cBhvr>
                                      <p:to>
                                        <p:strVal val="visible"/>
                                      </p:to>
                                    </p:set>
                                    <p:animEffect transition="in" filter="strips(downRight)">
                                      <p:cBhvr>
                                        <p:cTn id="19" dur="1000"/>
                                        <p:tgtEl>
                                          <p:spTgt spid="122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p:bldP spid="122885" grpId="0"/>
      <p:bldP spid="122886" grpId="0"/>
      <p:bldP spid="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24931" name="Group 3"/>
          <p:cNvGrpSpPr>
            <a:grpSpLocks/>
          </p:cNvGrpSpPr>
          <p:nvPr/>
        </p:nvGrpSpPr>
        <p:grpSpPr bwMode="auto">
          <a:xfrm>
            <a:off x="1900767" y="2465388"/>
            <a:ext cx="3812117" cy="2855912"/>
            <a:chOff x="1842" y="1776"/>
            <a:chExt cx="2074" cy="2072"/>
          </a:xfrm>
        </p:grpSpPr>
        <p:sp>
          <p:nvSpPr>
            <p:cNvPr id="58384" name="Oval 4"/>
            <p:cNvSpPr>
              <a:spLocks noChangeArrowheads="1"/>
            </p:cNvSpPr>
            <p:nvPr/>
          </p:nvSpPr>
          <p:spPr bwMode="auto">
            <a:xfrm>
              <a:off x="1844" y="1776"/>
              <a:ext cx="2072" cy="2072"/>
            </a:xfrm>
            <a:prstGeom prst="ellipse">
              <a:avLst/>
            </a:prstGeom>
            <a:solidFill>
              <a:schemeClr val="accent3"/>
            </a:solidFill>
            <a:ln>
              <a:noFill/>
            </a:ln>
            <a:effectLst/>
            <a:extLst/>
          </p:spPr>
          <p:txBody>
            <a:bodyPr wrap="none" anchor="ctr"/>
            <a:lstStyle/>
            <a:p>
              <a:pPr fontAlgn="auto">
                <a:spcBef>
                  <a:spcPts val="0"/>
                </a:spcBef>
                <a:spcAft>
                  <a:spcPts val="0"/>
                </a:spcAft>
                <a:defRPr/>
              </a:pPr>
              <a:endParaRPr lang="en-NZ">
                <a:latin typeface="Arial"/>
                <a:cs typeface="Arial"/>
              </a:endParaRPr>
            </a:p>
          </p:txBody>
        </p:sp>
        <p:sp>
          <p:nvSpPr>
            <p:cNvPr id="125967" name="Freeform 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86" name="Freeform 6"/>
            <p:cNvSpPr>
              <a:spLocks/>
            </p:cNvSpPr>
            <p:nvPr/>
          </p:nvSpPr>
          <p:spPr bwMode="auto">
            <a:xfrm flipH="1">
              <a:off x="3220" y="1835"/>
              <a:ext cx="687"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4"/>
            </a:solidFill>
            <a:ln>
              <a:noFill/>
            </a:ln>
            <a:effectLst/>
            <a:extLst/>
          </p:spPr>
          <p:txBody>
            <a:bodyPr/>
            <a:lstStyle/>
            <a:p>
              <a:pPr fontAlgn="auto">
                <a:spcBef>
                  <a:spcPts val="0"/>
                </a:spcBef>
                <a:spcAft>
                  <a:spcPts val="0"/>
                </a:spcAft>
                <a:defRPr/>
              </a:pPr>
              <a:endParaRPr lang="en-US">
                <a:latin typeface="Arial"/>
                <a:cs typeface="Arial"/>
              </a:endParaRPr>
            </a:p>
          </p:txBody>
        </p:sp>
        <p:sp>
          <p:nvSpPr>
            <p:cNvPr id="58387" name="Freeform 7"/>
            <p:cNvSpPr>
              <a:spLocks/>
            </p:cNvSpPr>
            <p:nvPr/>
          </p:nvSpPr>
          <p:spPr bwMode="auto">
            <a:xfrm flipH="1" flipV="1">
              <a:off x="3218" y="2814"/>
              <a:ext cx="687"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1">
                <a:lumMod val="40000"/>
                <a:lumOff val="60000"/>
              </a:schemeClr>
            </a:solidFill>
            <a:ln>
              <a:noFill/>
            </a:ln>
            <a:effectLst/>
            <a:extLst/>
          </p:spPr>
          <p:txBody>
            <a:bodyPr/>
            <a:lstStyle/>
            <a:p>
              <a:pPr fontAlgn="auto">
                <a:spcBef>
                  <a:spcPts val="0"/>
                </a:spcBef>
                <a:spcAft>
                  <a:spcPts val="0"/>
                </a:spcAft>
                <a:defRPr/>
              </a:pPr>
              <a:endParaRPr lang="en-US">
                <a:latin typeface="Arial"/>
                <a:cs typeface="Arial"/>
              </a:endParaRPr>
            </a:p>
          </p:txBody>
        </p:sp>
        <p:sp>
          <p:nvSpPr>
            <p:cNvPr id="125970" name="Freeform 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71" name="Oval 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25972" name="Line 1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973" name="Line 1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974" name="Line 1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975" name="Line 1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24942" name="Group 14"/>
          <p:cNvGrpSpPr>
            <a:grpSpLocks/>
          </p:cNvGrpSpPr>
          <p:nvPr/>
        </p:nvGrpSpPr>
        <p:grpSpPr bwMode="auto">
          <a:xfrm>
            <a:off x="3213102" y="2820989"/>
            <a:ext cx="1049868" cy="2325687"/>
            <a:chOff x="1518" y="1777"/>
            <a:chExt cx="496" cy="1465"/>
          </a:xfrm>
        </p:grpSpPr>
        <p:sp>
          <p:nvSpPr>
            <p:cNvPr id="125964" name="Text Box 15"/>
            <p:cNvSpPr txBox="1">
              <a:spLocks noChangeArrowheads="1"/>
            </p:cNvSpPr>
            <p:nvPr/>
          </p:nvSpPr>
          <p:spPr bwMode="auto">
            <a:xfrm>
              <a:off x="1518" y="1777"/>
              <a:ext cx="49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Start</a:t>
              </a:r>
            </a:p>
          </p:txBody>
        </p:sp>
        <p:sp>
          <p:nvSpPr>
            <p:cNvPr id="125965" name="Text Box 16"/>
            <p:cNvSpPr txBox="1">
              <a:spLocks noChangeArrowheads="1"/>
            </p:cNvSpPr>
            <p:nvPr/>
          </p:nvSpPr>
          <p:spPr bwMode="auto">
            <a:xfrm>
              <a:off x="1670" y="2825"/>
              <a:ext cx="212"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24945" name="Group 17"/>
          <p:cNvGrpSpPr>
            <a:grpSpLocks/>
          </p:cNvGrpSpPr>
          <p:nvPr/>
        </p:nvGrpSpPr>
        <p:grpSpPr bwMode="auto">
          <a:xfrm>
            <a:off x="994834" y="2287588"/>
            <a:ext cx="1769534" cy="1500187"/>
            <a:chOff x="470" y="1441"/>
            <a:chExt cx="836" cy="945"/>
          </a:xfrm>
        </p:grpSpPr>
        <p:sp>
          <p:nvSpPr>
            <p:cNvPr id="125961" name="Text Box 18"/>
            <p:cNvSpPr txBox="1">
              <a:spLocks noChangeArrowheads="1"/>
            </p:cNvSpPr>
            <p:nvPr/>
          </p:nvSpPr>
          <p:spPr bwMode="auto">
            <a:xfrm>
              <a:off x="1094" y="1969"/>
              <a:ext cx="212"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0</a:t>
              </a:r>
            </a:p>
          </p:txBody>
        </p:sp>
        <p:sp>
          <p:nvSpPr>
            <p:cNvPr id="125962" name="Text Box 19"/>
            <p:cNvSpPr txBox="1">
              <a:spLocks noChangeArrowheads="1"/>
            </p:cNvSpPr>
            <p:nvPr/>
          </p:nvSpPr>
          <p:spPr bwMode="auto">
            <a:xfrm>
              <a:off x="470" y="1441"/>
              <a:ext cx="38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ES</a:t>
              </a:r>
            </a:p>
          </p:txBody>
        </p:sp>
        <p:sp>
          <p:nvSpPr>
            <p:cNvPr id="125963" name="Line 20"/>
            <p:cNvSpPr>
              <a:spLocks noChangeShapeType="1"/>
            </p:cNvSpPr>
            <p:nvPr/>
          </p:nvSpPr>
          <p:spPr bwMode="auto">
            <a:xfrm>
              <a:off x="728" y="1712"/>
              <a:ext cx="384" cy="3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effectLst>
                  <a:outerShdw blurRad="38100" dist="38100" dir="2700000" algn="tl">
                    <a:srgbClr val="000000">
                      <a:alpha val="43137"/>
                    </a:srgbClr>
                  </a:outerShdw>
                </a:effectLst>
              </a:endParaRPr>
            </a:p>
          </p:txBody>
        </p:sp>
      </p:grpSp>
      <p:grpSp>
        <p:nvGrpSpPr>
          <p:cNvPr id="124949" name="Group 21"/>
          <p:cNvGrpSpPr>
            <a:grpSpLocks/>
          </p:cNvGrpSpPr>
          <p:nvPr/>
        </p:nvGrpSpPr>
        <p:grpSpPr bwMode="auto">
          <a:xfrm>
            <a:off x="4618567" y="2363789"/>
            <a:ext cx="6040967" cy="1411287"/>
            <a:chOff x="2182" y="1489"/>
            <a:chExt cx="2854" cy="889"/>
          </a:xfrm>
        </p:grpSpPr>
        <p:sp>
          <p:nvSpPr>
            <p:cNvPr id="125958" name="Text Box 22"/>
            <p:cNvSpPr txBox="1">
              <a:spLocks noChangeArrowheads="1"/>
            </p:cNvSpPr>
            <p:nvPr/>
          </p:nvSpPr>
          <p:spPr bwMode="auto">
            <a:xfrm>
              <a:off x="2182" y="1961"/>
              <a:ext cx="212"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0</a:t>
              </a:r>
            </a:p>
          </p:txBody>
        </p:sp>
        <p:sp>
          <p:nvSpPr>
            <p:cNvPr id="125959" name="Text Box 23"/>
            <p:cNvSpPr txBox="1">
              <a:spLocks noChangeArrowheads="1"/>
            </p:cNvSpPr>
            <p:nvPr/>
          </p:nvSpPr>
          <p:spPr bwMode="auto">
            <a:xfrm>
              <a:off x="2670" y="1489"/>
              <a:ext cx="236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EF = ES + Activity time</a:t>
              </a:r>
            </a:p>
          </p:txBody>
        </p:sp>
        <p:sp>
          <p:nvSpPr>
            <p:cNvPr id="125960" name="Line 24"/>
            <p:cNvSpPr>
              <a:spLocks noChangeShapeType="1"/>
            </p:cNvSpPr>
            <p:nvPr/>
          </p:nvSpPr>
          <p:spPr bwMode="auto">
            <a:xfrm flipH="1">
              <a:off x="2448" y="1824"/>
              <a:ext cx="488" cy="27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97481924"/>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24931"/>
                                        </p:tgtEl>
                                        <p:attrNameLst>
                                          <p:attrName>style.visibility</p:attrName>
                                        </p:attrNameLst>
                                      </p:cBhvr>
                                      <p:to>
                                        <p:strVal val="visible"/>
                                      </p:to>
                                    </p:set>
                                    <p:animEffect transition="in" filter="dissolve">
                                      <p:cBhvr>
                                        <p:cTn id="7" dur="1000"/>
                                        <p:tgtEl>
                                          <p:spTgt spid="124931"/>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4942"/>
                                        </p:tgtEl>
                                        <p:attrNameLst>
                                          <p:attrName>style.visibility</p:attrName>
                                        </p:attrNameLst>
                                      </p:cBhvr>
                                      <p:to>
                                        <p:strVal val="visible"/>
                                      </p:to>
                                    </p:set>
                                    <p:animEffect transition="in" filter="strips(downRight)">
                                      <p:cBhvr>
                                        <p:cTn id="11" dur="1000"/>
                                        <p:tgtEl>
                                          <p:spTgt spid="124942"/>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124945"/>
                                        </p:tgtEl>
                                        <p:attrNameLst>
                                          <p:attrName>style.visibility</p:attrName>
                                        </p:attrNameLst>
                                      </p:cBhvr>
                                      <p:to>
                                        <p:strVal val="visible"/>
                                      </p:to>
                                    </p:set>
                                    <p:animEffect transition="in" filter="wipe(up)">
                                      <p:cBhvr>
                                        <p:cTn id="15" dur="1000"/>
                                        <p:tgtEl>
                                          <p:spTgt spid="124945"/>
                                        </p:tgtEl>
                                      </p:cBhvr>
                                    </p:animEffect>
                                  </p:childTnLst>
                                </p:cTn>
                              </p:par>
                            </p:childTnLst>
                          </p:cTn>
                        </p:par>
                        <p:par>
                          <p:cTn id="16" fill="hold" nodeType="afterGroup">
                            <p:stCondLst>
                              <p:cond delay="6000"/>
                            </p:stCondLst>
                            <p:childTnLst>
                              <p:par>
                                <p:cTn id="17" presetID="22" presetClass="entr" presetSubtype="1" fill="hold" nodeType="afterEffect">
                                  <p:stCondLst>
                                    <p:cond delay="1000"/>
                                  </p:stCondLst>
                                  <p:childTnLst>
                                    <p:set>
                                      <p:cBhvr>
                                        <p:cTn id="18" dur="1" fill="hold">
                                          <p:stCondLst>
                                            <p:cond delay="0"/>
                                          </p:stCondLst>
                                        </p:cTn>
                                        <p:tgtEl>
                                          <p:spTgt spid="124949"/>
                                        </p:tgtEl>
                                        <p:attrNameLst>
                                          <p:attrName>style.visibility</p:attrName>
                                        </p:attrNameLst>
                                      </p:cBhvr>
                                      <p:to>
                                        <p:strVal val="visible"/>
                                      </p:to>
                                    </p:set>
                                    <p:animEffect transition="in" filter="wipe(up)">
                                      <p:cBhvr>
                                        <p:cTn id="19" dur="1000"/>
                                        <p:tgtEl>
                                          <p:spTgt spid="124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28002" name="Group 3"/>
          <p:cNvGrpSpPr>
            <a:grpSpLocks/>
          </p:cNvGrpSpPr>
          <p:nvPr/>
        </p:nvGrpSpPr>
        <p:grpSpPr bwMode="auto">
          <a:xfrm>
            <a:off x="579967" y="3276600"/>
            <a:ext cx="1898651" cy="1422400"/>
            <a:chOff x="274" y="2064"/>
            <a:chExt cx="897" cy="896"/>
          </a:xfrm>
        </p:grpSpPr>
        <p:grpSp>
          <p:nvGrpSpPr>
            <p:cNvPr id="128024" name="Group 4"/>
            <p:cNvGrpSpPr>
              <a:grpSpLocks/>
            </p:cNvGrpSpPr>
            <p:nvPr/>
          </p:nvGrpSpPr>
          <p:grpSpPr bwMode="auto">
            <a:xfrm>
              <a:off x="274" y="2064"/>
              <a:ext cx="897" cy="896"/>
              <a:chOff x="1842" y="1776"/>
              <a:chExt cx="2074" cy="2072"/>
            </a:xfrm>
          </p:grpSpPr>
          <p:sp>
            <p:nvSpPr>
              <p:cNvPr id="59423" name="Oval 5"/>
              <p:cNvSpPr>
                <a:spLocks noChangeArrowheads="1"/>
              </p:cNvSpPr>
              <p:nvPr/>
            </p:nvSpPr>
            <p:spPr bwMode="auto">
              <a:xfrm>
                <a:off x="1844" y="1776"/>
                <a:ext cx="2072" cy="2072"/>
              </a:xfrm>
              <a:prstGeom prst="ellipse">
                <a:avLst/>
              </a:prstGeom>
              <a:solidFill>
                <a:schemeClr val="accent3"/>
              </a:solidFill>
              <a:ln>
                <a:noFill/>
              </a:ln>
              <a:effectLst/>
              <a:extLst/>
            </p:spPr>
            <p:txBody>
              <a:bodyPr wrap="none" anchor="ctr"/>
              <a:lstStyle/>
              <a:p>
                <a:pPr fontAlgn="auto">
                  <a:spcBef>
                    <a:spcPts val="0"/>
                  </a:spcBef>
                  <a:spcAft>
                    <a:spcPts val="0"/>
                  </a:spcAft>
                  <a:defRPr/>
                </a:pPr>
                <a:endParaRPr lang="en-NZ" sz="1900">
                  <a:effectLst>
                    <a:outerShdw blurRad="38100" dist="38100" dir="2700000" algn="tl">
                      <a:srgbClr val="000000">
                        <a:alpha val="43137"/>
                      </a:srgbClr>
                    </a:outerShdw>
                  </a:effectLst>
                  <a:latin typeface="Arial"/>
                  <a:cs typeface="Arial"/>
                </a:endParaRPr>
              </a:p>
            </p:txBody>
          </p:sp>
          <p:sp>
            <p:nvSpPr>
              <p:cNvPr id="128030" name="Freeform 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59425" name="Freeform 7"/>
              <p:cNvSpPr>
                <a:spLocks/>
              </p:cNvSpPr>
              <p:nvPr/>
            </p:nvSpPr>
            <p:spPr bwMode="auto">
              <a:xfrm flipH="1">
                <a:off x="3220" y="1836"/>
                <a:ext cx="689" cy="976"/>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4"/>
              </a:solidFill>
              <a:ln>
                <a:noFill/>
              </a:ln>
              <a:effectLst/>
              <a:extLst/>
            </p:spPr>
            <p:txBody>
              <a:bodyPr/>
              <a:lstStyle/>
              <a:p>
                <a:pPr fontAlgn="auto">
                  <a:spcBef>
                    <a:spcPts val="0"/>
                  </a:spcBef>
                  <a:spcAft>
                    <a:spcPts val="0"/>
                  </a:spcAft>
                  <a:defRPr/>
                </a:pPr>
                <a:endParaRPr lang="en-US" sz="1900">
                  <a:effectLst>
                    <a:outerShdw blurRad="38100" dist="38100" dir="2700000" algn="tl">
                      <a:srgbClr val="000000">
                        <a:alpha val="43137"/>
                      </a:srgbClr>
                    </a:outerShdw>
                  </a:effectLst>
                  <a:latin typeface="Arial"/>
                  <a:cs typeface="Arial"/>
                </a:endParaRPr>
              </a:p>
            </p:txBody>
          </p:sp>
          <p:sp>
            <p:nvSpPr>
              <p:cNvPr id="59426" name="Freeform 8"/>
              <p:cNvSpPr>
                <a:spLocks/>
              </p:cNvSpPr>
              <p:nvPr/>
            </p:nvSpPr>
            <p:spPr bwMode="auto">
              <a:xfrm flipH="1" flipV="1">
                <a:off x="3218" y="2814"/>
                <a:ext cx="689"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1">
                  <a:lumMod val="40000"/>
                  <a:lumOff val="60000"/>
                </a:schemeClr>
              </a:solidFill>
              <a:ln>
                <a:noFill/>
              </a:ln>
              <a:effectLst/>
              <a:extLst/>
            </p:spPr>
            <p:txBody>
              <a:bodyPr/>
              <a:lstStyle/>
              <a:p>
                <a:pPr fontAlgn="auto">
                  <a:spcBef>
                    <a:spcPts val="0"/>
                  </a:spcBef>
                  <a:spcAft>
                    <a:spcPts val="0"/>
                  </a:spcAft>
                  <a:defRPr/>
                </a:pPr>
                <a:endParaRPr lang="en-US" sz="1900">
                  <a:effectLst>
                    <a:outerShdw blurRad="38100" dist="38100" dir="2700000" algn="tl">
                      <a:srgbClr val="000000">
                        <a:alpha val="43137"/>
                      </a:srgbClr>
                    </a:outerShdw>
                  </a:effectLst>
                  <a:latin typeface="Arial"/>
                  <a:cs typeface="Arial"/>
                </a:endParaRPr>
              </a:p>
            </p:txBody>
          </p:sp>
          <p:sp>
            <p:nvSpPr>
              <p:cNvPr id="128033" name="Freeform 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128034" name="Oval 1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effectLst>
                    <a:outerShdw blurRad="38100" dist="38100" dir="2700000" algn="tl">
                      <a:srgbClr val="000000">
                        <a:alpha val="43137"/>
                      </a:srgbClr>
                    </a:outerShdw>
                  </a:effectLst>
                  <a:latin typeface="Arial" pitchFamily="34" charset="0"/>
                </a:endParaRPr>
              </a:p>
            </p:txBody>
          </p:sp>
          <p:sp>
            <p:nvSpPr>
              <p:cNvPr id="128035" name="Line 1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36" name="Line 1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37" name="Line 1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38" name="Line 1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grpSp>
        <p:sp>
          <p:nvSpPr>
            <p:cNvPr id="128025" name="Text Box 15"/>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effectLst>
                    <a:outerShdw blurRad="38100" dist="38100" dir="2700000" algn="tl">
                      <a:srgbClr val="000000">
                        <a:alpha val="43137"/>
                      </a:srgbClr>
                    </a:outerShdw>
                  </a:effectLst>
                  <a:latin typeface="Arial" pitchFamily="34" charset="0"/>
                  <a:ea typeface="MS PGothic" pitchFamily="34" charset="-128"/>
                </a:rPr>
                <a:t>Start</a:t>
              </a:r>
            </a:p>
          </p:txBody>
        </p:sp>
        <p:sp>
          <p:nvSpPr>
            <p:cNvPr id="128026" name="Text Box 16"/>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effectLst>
                    <a:outerShdw blurRad="38100" dist="38100" dir="2700000" algn="tl">
                      <a:srgbClr val="000000">
                        <a:alpha val="43137"/>
                      </a:srgbClr>
                    </a:outerShdw>
                  </a:effectLst>
                  <a:latin typeface="Arial" pitchFamily="34" charset="0"/>
                  <a:ea typeface="MS PGothic" pitchFamily="34" charset="-128"/>
                </a:rPr>
                <a:t>0</a:t>
              </a:r>
            </a:p>
          </p:txBody>
        </p:sp>
        <p:sp>
          <p:nvSpPr>
            <p:cNvPr id="128027" name="Text Box 17"/>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effectLst>
                    <a:outerShdw blurRad="38100" dist="38100" dir="2700000" algn="tl">
                      <a:srgbClr val="000000">
                        <a:alpha val="43137"/>
                      </a:srgbClr>
                    </a:outerShdw>
                  </a:effectLst>
                  <a:latin typeface="Arial" pitchFamily="34" charset="0"/>
                  <a:ea typeface="MS PGothic" pitchFamily="34" charset="-128"/>
                </a:rPr>
                <a:t>0</a:t>
              </a:r>
            </a:p>
          </p:txBody>
        </p:sp>
        <p:sp>
          <p:nvSpPr>
            <p:cNvPr id="128028" name="Text Box 18"/>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26995" name="Group 19"/>
          <p:cNvGrpSpPr>
            <a:grpSpLocks/>
          </p:cNvGrpSpPr>
          <p:nvPr/>
        </p:nvGrpSpPr>
        <p:grpSpPr bwMode="auto">
          <a:xfrm>
            <a:off x="4085167" y="2451101"/>
            <a:ext cx="4083051" cy="3059113"/>
            <a:chOff x="1930" y="1544"/>
            <a:chExt cx="1929" cy="1927"/>
          </a:xfrm>
        </p:grpSpPr>
        <p:grpSp>
          <p:nvGrpSpPr>
            <p:cNvPr id="128012" name="Group 20"/>
            <p:cNvGrpSpPr>
              <a:grpSpLocks/>
            </p:cNvGrpSpPr>
            <p:nvPr/>
          </p:nvGrpSpPr>
          <p:grpSpPr bwMode="auto">
            <a:xfrm>
              <a:off x="1930" y="1544"/>
              <a:ext cx="1929" cy="1927"/>
              <a:chOff x="1842" y="1776"/>
              <a:chExt cx="2074" cy="2072"/>
            </a:xfrm>
          </p:grpSpPr>
          <p:sp>
            <p:nvSpPr>
              <p:cNvPr id="128014" name="Oval 21"/>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effectLst>
                    <a:outerShdw blurRad="38100" dist="38100" dir="2700000" algn="tl">
                      <a:srgbClr val="000000">
                        <a:alpha val="43137"/>
                      </a:srgbClr>
                    </a:outerShdw>
                  </a:effectLst>
                  <a:latin typeface="Arial" pitchFamily="34" charset="0"/>
                </a:endParaRPr>
              </a:p>
            </p:txBody>
          </p:sp>
          <p:sp>
            <p:nvSpPr>
              <p:cNvPr id="59409" name="Freeform 22"/>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5">
                  <a:lumMod val="60000"/>
                  <a:lumOff val="40000"/>
                </a:schemeClr>
              </a:solidFill>
              <a:ln>
                <a:noFill/>
              </a:ln>
              <a:effectLst/>
              <a:extLst/>
            </p:spPr>
            <p:txBody>
              <a:bodyPr/>
              <a:lstStyle/>
              <a:p>
                <a:pPr fontAlgn="auto">
                  <a:spcBef>
                    <a:spcPts val="0"/>
                  </a:spcBef>
                  <a:spcAft>
                    <a:spcPts val="0"/>
                  </a:spcAft>
                  <a:defRPr/>
                </a:pPr>
                <a:endParaRPr lang="en-US" sz="1900">
                  <a:effectLst>
                    <a:outerShdw blurRad="38100" dist="38100" dir="2700000" algn="tl">
                      <a:srgbClr val="000000">
                        <a:alpha val="43137"/>
                      </a:srgbClr>
                    </a:outerShdw>
                  </a:effectLst>
                  <a:latin typeface="Arial"/>
                  <a:cs typeface="Arial"/>
                </a:endParaRPr>
              </a:p>
            </p:txBody>
          </p:sp>
          <p:sp>
            <p:nvSpPr>
              <p:cNvPr id="128016" name="Freeform 23"/>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128017" name="Freeform 24"/>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128018" name="Freeform 25"/>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effectLst>
                    <a:outerShdw blurRad="38100" dist="38100" dir="2700000" algn="tl">
                      <a:srgbClr val="000000">
                        <a:alpha val="43137"/>
                      </a:srgbClr>
                    </a:outerShdw>
                  </a:effectLst>
                </a:endParaRPr>
              </a:p>
            </p:txBody>
          </p:sp>
          <p:sp>
            <p:nvSpPr>
              <p:cNvPr id="128019" name="Oval 26"/>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effectLst>
                    <a:outerShdw blurRad="38100" dist="38100" dir="2700000" algn="tl">
                      <a:srgbClr val="000000">
                        <a:alpha val="43137"/>
                      </a:srgbClr>
                    </a:outerShdw>
                  </a:effectLst>
                  <a:latin typeface="Arial" pitchFamily="34" charset="0"/>
                </a:endParaRPr>
              </a:p>
            </p:txBody>
          </p:sp>
          <p:sp>
            <p:nvSpPr>
              <p:cNvPr id="128020" name="Line 27"/>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21" name="Line 28"/>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22" name="Line 29"/>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sp>
            <p:nvSpPr>
              <p:cNvPr id="128023" name="Line 30"/>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grpSp>
        <p:sp>
          <p:nvSpPr>
            <p:cNvPr id="128013" name="Text Box 31"/>
            <p:cNvSpPr txBox="1">
              <a:spLocks noChangeArrowheads="1"/>
            </p:cNvSpPr>
            <p:nvPr/>
          </p:nvSpPr>
          <p:spPr bwMode="auto">
            <a:xfrm>
              <a:off x="2742" y="1706"/>
              <a:ext cx="217" cy="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A</a:t>
              </a:r>
            </a:p>
            <a:p>
              <a:endParaRPr lang="en-AU" altLang="en-US" sz="3200">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effectLst>
                  <a:outerShdw blurRad="38100" dist="38100" dir="2700000" algn="tl">
                    <a:srgbClr val="000000">
                      <a:alpha val="43137"/>
                    </a:srgbClr>
                  </a:outerShdw>
                </a:effectLst>
                <a:latin typeface="Arial" pitchFamily="34" charset="0"/>
                <a:ea typeface="MS PGothic" pitchFamily="34" charset="-128"/>
              </a:endParaRPr>
            </a:p>
            <a:p>
              <a:r>
                <a:rPr lang="en-AU" altLang="en-US" sz="3200">
                  <a:effectLst>
                    <a:outerShdw blurRad="38100" dist="38100" dir="2700000" algn="tl">
                      <a:srgbClr val="000000">
                        <a:alpha val="43137"/>
                      </a:srgbClr>
                    </a:outerShdw>
                  </a:effectLst>
                  <a:latin typeface="Arial" pitchFamily="34" charset="0"/>
                  <a:ea typeface="MS PGothic" pitchFamily="34" charset="-128"/>
                </a:rPr>
                <a:t>2</a:t>
              </a:r>
            </a:p>
          </p:txBody>
        </p:sp>
      </p:grpSp>
      <p:grpSp>
        <p:nvGrpSpPr>
          <p:cNvPr id="127008" name="Group 32"/>
          <p:cNvGrpSpPr>
            <a:grpSpLocks/>
          </p:cNvGrpSpPr>
          <p:nvPr/>
        </p:nvGrpSpPr>
        <p:grpSpPr bwMode="auto">
          <a:xfrm>
            <a:off x="7023102" y="1971675"/>
            <a:ext cx="3151717" cy="1727201"/>
            <a:chOff x="3318" y="1242"/>
            <a:chExt cx="1489" cy="1088"/>
          </a:xfrm>
        </p:grpSpPr>
        <p:sp>
          <p:nvSpPr>
            <p:cNvPr id="128009" name="Text Box 33"/>
            <p:cNvSpPr txBox="1">
              <a:spLocks noChangeArrowheads="1"/>
            </p:cNvSpPr>
            <p:nvPr/>
          </p:nvSpPr>
          <p:spPr bwMode="auto">
            <a:xfrm>
              <a:off x="3318" y="1962"/>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2</a:t>
              </a:r>
            </a:p>
          </p:txBody>
        </p:sp>
        <p:sp>
          <p:nvSpPr>
            <p:cNvPr id="128010" name="Text Box 34"/>
            <p:cNvSpPr txBox="1">
              <a:spLocks noChangeArrowheads="1"/>
            </p:cNvSpPr>
            <p:nvPr/>
          </p:nvSpPr>
          <p:spPr bwMode="auto">
            <a:xfrm>
              <a:off x="3889" y="1242"/>
              <a:ext cx="918"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EF of A = </a:t>
              </a:r>
              <a:br>
                <a:rPr lang="en-AU" altLang="en-US" sz="2700">
                  <a:effectLst>
                    <a:outerShdw blurRad="38100" dist="38100" dir="2700000" algn="tl">
                      <a:srgbClr val="000000">
                        <a:alpha val="43137"/>
                      </a:srgbClr>
                    </a:outerShdw>
                  </a:effectLst>
                  <a:latin typeface="Arial" pitchFamily="34" charset="0"/>
                  <a:ea typeface="MS PGothic" pitchFamily="34" charset="-128"/>
                </a:rPr>
              </a:br>
              <a:r>
                <a:rPr lang="en-AU" altLang="en-US" sz="2700">
                  <a:effectLst>
                    <a:outerShdw blurRad="38100" dist="38100" dir="2700000" algn="tl">
                      <a:srgbClr val="000000">
                        <a:alpha val="43137"/>
                      </a:srgbClr>
                    </a:outerShdw>
                  </a:effectLst>
                  <a:latin typeface="Arial" pitchFamily="34" charset="0"/>
                  <a:ea typeface="MS PGothic" pitchFamily="34" charset="-128"/>
                </a:rPr>
                <a:t>ES of A + 2</a:t>
              </a:r>
            </a:p>
          </p:txBody>
        </p:sp>
        <p:sp>
          <p:nvSpPr>
            <p:cNvPr id="128011" name="Line 35"/>
            <p:cNvSpPr>
              <a:spLocks noChangeShapeType="1"/>
            </p:cNvSpPr>
            <p:nvPr/>
          </p:nvSpPr>
          <p:spPr bwMode="auto">
            <a:xfrm flipH="1">
              <a:off x="3632" y="1728"/>
              <a:ext cx="408" cy="36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grpSp>
      <p:grpSp>
        <p:nvGrpSpPr>
          <p:cNvPr id="127012" name="Group 36"/>
          <p:cNvGrpSpPr>
            <a:grpSpLocks/>
          </p:cNvGrpSpPr>
          <p:nvPr/>
        </p:nvGrpSpPr>
        <p:grpSpPr bwMode="auto">
          <a:xfrm>
            <a:off x="2722035" y="2160587"/>
            <a:ext cx="2343150" cy="1538287"/>
            <a:chOff x="1286" y="1361"/>
            <a:chExt cx="1107" cy="969"/>
          </a:xfrm>
        </p:grpSpPr>
        <p:sp>
          <p:nvSpPr>
            <p:cNvPr id="128006" name="Text Box 37"/>
            <p:cNvSpPr txBox="1">
              <a:spLocks noChangeArrowheads="1"/>
            </p:cNvSpPr>
            <p:nvPr/>
          </p:nvSpPr>
          <p:spPr bwMode="auto">
            <a:xfrm>
              <a:off x="2198" y="1962"/>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0</a:t>
              </a:r>
            </a:p>
          </p:txBody>
        </p:sp>
        <p:sp>
          <p:nvSpPr>
            <p:cNvPr id="128007" name="Text Box 38"/>
            <p:cNvSpPr txBox="1">
              <a:spLocks noChangeArrowheads="1"/>
            </p:cNvSpPr>
            <p:nvPr/>
          </p:nvSpPr>
          <p:spPr bwMode="auto">
            <a:xfrm>
              <a:off x="1286" y="1361"/>
              <a:ext cx="670"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ES</a:t>
              </a:r>
              <a:br>
                <a:rPr lang="en-AU" altLang="en-US" sz="2700">
                  <a:effectLst>
                    <a:outerShdw blurRad="38100" dist="38100" dir="2700000" algn="tl">
                      <a:srgbClr val="000000">
                        <a:alpha val="43137"/>
                      </a:srgbClr>
                    </a:outerShdw>
                  </a:effectLst>
                  <a:latin typeface="Arial" pitchFamily="34" charset="0"/>
                  <a:ea typeface="MS PGothic" pitchFamily="34" charset="-128"/>
                </a:rPr>
              </a:br>
              <a:r>
                <a:rPr lang="en-AU" altLang="en-US" sz="2700">
                  <a:effectLst>
                    <a:outerShdw blurRad="38100" dist="38100" dir="2700000" algn="tl">
                      <a:srgbClr val="000000">
                        <a:alpha val="43137"/>
                      </a:srgbClr>
                    </a:outerShdw>
                  </a:effectLst>
                  <a:latin typeface="Arial" pitchFamily="34" charset="0"/>
                  <a:ea typeface="MS PGothic" pitchFamily="34" charset="-128"/>
                </a:rPr>
                <a:t>of A</a:t>
              </a:r>
            </a:p>
          </p:txBody>
        </p:sp>
        <p:sp>
          <p:nvSpPr>
            <p:cNvPr id="128008" name="Line 39"/>
            <p:cNvSpPr>
              <a:spLocks noChangeShapeType="1"/>
            </p:cNvSpPr>
            <p:nvPr/>
          </p:nvSpPr>
          <p:spPr bwMode="auto">
            <a:xfrm>
              <a:off x="1904" y="1632"/>
              <a:ext cx="328" cy="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315373255"/>
      </p:ext>
    </p:extLst>
  </p:cSld>
  <p:clrMapOvr>
    <a:masterClrMapping/>
  </p:clrMapOvr>
  <p:transition spd="med">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26995"/>
                                        </p:tgtEl>
                                        <p:attrNameLst>
                                          <p:attrName>style.visibility</p:attrName>
                                        </p:attrNameLst>
                                      </p:cBhvr>
                                      <p:to>
                                        <p:strVal val="visible"/>
                                      </p:to>
                                    </p:set>
                                    <p:animEffect transition="in" filter="dissolve">
                                      <p:cBhvr>
                                        <p:cTn id="7" dur="1000"/>
                                        <p:tgtEl>
                                          <p:spTgt spid="126995"/>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127012"/>
                                        </p:tgtEl>
                                        <p:attrNameLst>
                                          <p:attrName>style.visibility</p:attrName>
                                        </p:attrNameLst>
                                      </p:cBhvr>
                                      <p:to>
                                        <p:strVal val="visible"/>
                                      </p:to>
                                    </p:set>
                                    <p:animEffect transition="in" filter="wipe(up)">
                                      <p:cBhvr>
                                        <p:cTn id="11" dur="1000"/>
                                        <p:tgtEl>
                                          <p:spTgt spid="127012"/>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127008"/>
                                        </p:tgtEl>
                                        <p:attrNameLst>
                                          <p:attrName>style.visibility</p:attrName>
                                        </p:attrNameLst>
                                      </p:cBhvr>
                                      <p:to>
                                        <p:strVal val="visible"/>
                                      </p:to>
                                    </p:set>
                                    <p:animEffect transition="in" filter="wipe(up)">
                                      <p:cBhvr>
                                        <p:cTn id="15" dur="1000"/>
                                        <p:tgtEl>
                                          <p:spTgt spid="127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26" name="Group 2"/>
          <p:cNvGrpSpPr>
            <a:grpSpLocks/>
          </p:cNvGrpSpPr>
          <p:nvPr/>
        </p:nvGrpSpPr>
        <p:grpSpPr bwMode="auto">
          <a:xfrm>
            <a:off x="5050367" y="3340101"/>
            <a:ext cx="4083051" cy="3059113"/>
            <a:chOff x="2386" y="2104"/>
            <a:chExt cx="1929" cy="1927"/>
          </a:xfrm>
        </p:grpSpPr>
        <p:grpSp>
          <p:nvGrpSpPr>
            <p:cNvPr id="130092" name="Group 3"/>
            <p:cNvGrpSpPr>
              <a:grpSpLocks/>
            </p:cNvGrpSpPr>
            <p:nvPr/>
          </p:nvGrpSpPr>
          <p:grpSpPr bwMode="auto">
            <a:xfrm>
              <a:off x="2386" y="2104"/>
              <a:ext cx="1929" cy="1927"/>
              <a:chOff x="1842" y="1776"/>
              <a:chExt cx="2074" cy="2072"/>
            </a:xfrm>
          </p:grpSpPr>
          <p:sp>
            <p:nvSpPr>
              <p:cNvPr id="130094" name="Oval 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95" name="Freeform 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6" name="Freeform 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7" name="Freeform 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8" name="Freeform 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9" name="Oval 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100" name="Line 1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101" name="Line 1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102" name="Line 1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103" name="Line 1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0093" name="Text Box 14"/>
            <p:cNvSpPr txBox="1">
              <a:spLocks noChangeArrowheads="1"/>
            </p:cNvSpPr>
            <p:nvPr/>
          </p:nvSpPr>
          <p:spPr bwMode="auto">
            <a:xfrm>
              <a:off x="3198" y="2266"/>
              <a:ext cx="217" cy="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sp>
        <p:nvSpPr>
          <p:cNvPr id="129039" name="Rectangle 15"/>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0051" name="Group 16"/>
          <p:cNvGrpSpPr>
            <a:grpSpLocks/>
          </p:cNvGrpSpPr>
          <p:nvPr/>
        </p:nvGrpSpPr>
        <p:grpSpPr bwMode="auto">
          <a:xfrm>
            <a:off x="579967" y="1943101"/>
            <a:ext cx="3388784" cy="2755900"/>
            <a:chOff x="274" y="1224"/>
            <a:chExt cx="1601" cy="1736"/>
          </a:xfrm>
        </p:grpSpPr>
        <p:grpSp>
          <p:nvGrpSpPr>
            <p:cNvPr id="130060" name="Group 17"/>
            <p:cNvGrpSpPr>
              <a:grpSpLocks/>
            </p:cNvGrpSpPr>
            <p:nvPr/>
          </p:nvGrpSpPr>
          <p:grpSpPr bwMode="auto">
            <a:xfrm>
              <a:off x="274" y="2064"/>
              <a:ext cx="897" cy="896"/>
              <a:chOff x="274" y="2064"/>
              <a:chExt cx="897" cy="896"/>
            </a:xfrm>
          </p:grpSpPr>
          <p:grpSp>
            <p:nvGrpSpPr>
              <p:cNvPr id="130077" name="Group 18"/>
              <p:cNvGrpSpPr>
                <a:grpSpLocks/>
              </p:cNvGrpSpPr>
              <p:nvPr/>
            </p:nvGrpSpPr>
            <p:grpSpPr bwMode="auto">
              <a:xfrm>
                <a:off x="274" y="2064"/>
                <a:ext cx="897" cy="896"/>
                <a:chOff x="1842" y="1776"/>
                <a:chExt cx="2074" cy="2072"/>
              </a:xfrm>
            </p:grpSpPr>
            <p:sp>
              <p:nvSpPr>
                <p:cNvPr id="130082" name="Oval 1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83" name="Freeform 2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4" name="Freeform 2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5" name="Freeform 2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6" name="Freeform 2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7" name="Oval 2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88" name="Line 2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89" name="Line 2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0" name="Line 2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91" name="Line 2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0078" name="Text Box 29"/>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0079" name="Text Box 30"/>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0080" name="Text Box 31"/>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0081" name="Text Box 32"/>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0061" name="Group 33"/>
            <p:cNvGrpSpPr>
              <a:grpSpLocks/>
            </p:cNvGrpSpPr>
            <p:nvPr/>
          </p:nvGrpSpPr>
          <p:grpSpPr bwMode="auto">
            <a:xfrm>
              <a:off x="978" y="1224"/>
              <a:ext cx="897" cy="896"/>
              <a:chOff x="978" y="1224"/>
              <a:chExt cx="897" cy="896"/>
            </a:xfrm>
          </p:grpSpPr>
          <p:grpSp>
            <p:nvGrpSpPr>
              <p:cNvPr id="130063" name="Group 34"/>
              <p:cNvGrpSpPr>
                <a:grpSpLocks/>
              </p:cNvGrpSpPr>
              <p:nvPr/>
            </p:nvGrpSpPr>
            <p:grpSpPr bwMode="auto">
              <a:xfrm>
                <a:off x="978" y="1224"/>
                <a:ext cx="897" cy="896"/>
                <a:chOff x="1842" y="1776"/>
                <a:chExt cx="2074" cy="2072"/>
              </a:xfrm>
            </p:grpSpPr>
            <p:sp>
              <p:nvSpPr>
                <p:cNvPr id="130067" name="Oval 3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68" name="Freeform 3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69" name="Freeform 3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0" name="Freeform 3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1" name="Freeform 3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2" name="Oval 4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0073" name="Line 4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4" name="Line 4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5" name="Line 4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0076" name="Line 4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0064" name="Text Box 45"/>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0065" name="Text Box 46"/>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0066" name="Text Box 47"/>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0062" name="Line 48"/>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29073" name="Group 49"/>
          <p:cNvGrpSpPr>
            <a:grpSpLocks/>
          </p:cNvGrpSpPr>
          <p:nvPr/>
        </p:nvGrpSpPr>
        <p:grpSpPr bwMode="auto">
          <a:xfrm>
            <a:off x="7988302" y="2860675"/>
            <a:ext cx="3172884" cy="1727201"/>
            <a:chOff x="3318" y="1242"/>
            <a:chExt cx="1499" cy="1088"/>
          </a:xfrm>
        </p:grpSpPr>
        <p:sp>
          <p:nvSpPr>
            <p:cNvPr id="130057" name="Text Box 50"/>
            <p:cNvSpPr txBox="1">
              <a:spLocks noChangeArrowheads="1"/>
            </p:cNvSpPr>
            <p:nvPr/>
          </p:nvSpPr>
          <p:spPr bwMode="auto">
            <a:xfrm>
              <a:off x="3318" y="1962"/>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0058" name="Text Box 51"/>
            <p:cNvSpPr txBox="1">
              <a:spLocks noChangeArrowheads="1"/>
            </p:cNvSpPr>
            <p:nvPr/>
          </p:nvSpPr>
          <p:spPr bwMode="auto">
            <a:xfrm>
              <a:off x="3881" y="1242"/>
              <a:ext cx="936"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EF of B = </a:t>
              </a:r>
              <a:b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br>
              <a: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ES of B + 3</a:t>
              </a:r>
            </a:p>
          </p:txBody>
        </p:sp>
        <p:sp>
          <p:nvSpPr>
            <p:cNvPr id="130059" name="Line 52"/>
            <p:cNvSpPr>
              <a:spLocks noChangeShapeType="1"/>
            </p:cNvSpPr>
            <p:nvPr/>
          </p:nvSpPr>
          <p:spPr bwMode="auto">
            <a:xfrm flipH="1">
              <a:off x="3632" y="1728"/>
              <a:ext cx="408" cy="36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29077" name="Group 53"/>
          <p:cNvGrpSpPr>
            <a:grpSpLocks/>
          </p:cNvGrpSpPr>
          <p:nvPr/>
        </p:nvGrpSpPr>
        <p:grpSpPr bwMode="auto">
          <a:xfrm>
            <a:off x="3687235" y="3049587"/>
            <a:ext cx="2343150" cy="1538287"/>
            <a:chOff x="1286" y="1361"/>
            <a:chExt cx="1107" cy="969"/>
          </a:xfrm>
        </p:grpSpPr>
        <p:sp>
          <p:nvSpPr>
            <p:cNvPr id="130054" name="Text Box 54"/>
            <p:cNvSpPr txBox="1">
              <a:spLocks noChangeArrowheads="1"/>
            </p:cNvSpPr>
            <p:nvPr/>
          </p:nvSpPr>
          <p:spPr bwMode="auto">
            <a:xfrm>
              <a:off x="2198" y="1962"/>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0055" name="Text Box 55"/>
            <p:cNvSpPr txBox="1">
              <a:spLocks noChangeArrowheads="1"/>
            </p:cNvSpPr>
            <p:nvPr/>
          </p:nvSpPr>
          <p:spPr bwMode="auto">
            <a:xfrm>
              <a:off x="1286" y="1361"/>
              <a:ext cx="670"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ES</a:t>
              </a:r>
              <a:b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br>
              <a:r>
                <a:rPr lang="en-AU" altLang="en-US" sz="27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of B</a:t>
              </a:r>
            </a:p>
          </p:txBody>
        </p:sp>
        <p:sp>
          <p:nvSpPr>
            <p:cNvPr id="130056" name="Line 56"/>
            <p:cNvSpPr>
              <a:spLocks noChangeShapeType="1"/>
            </p:cNvSpPr>
            <p:nvPr/>
          </p:nvSpPr>
          <p:spPr bwMode="auto">
            <a:xfrm>
              <a:off x="1904" y="1632"/>
              <a:ext cx="328" cy="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4044438884"/>
      </p:ext>
    </p:extLst>
  </p:cSld>
  <p:clrMapOvr>
    <a:masterClrMapping/>
  </p:clrMapOvr>
  <p:transition spd="med">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129026"/>
                                        </p:tgtEl>
                                        <p:attrNameLst>
                                          <p:attrName>style.visibility</p:attrName>
                                        </p:attrNameLst>
                                      </p:cBhvr>
                                      <p:to>
                                        <p:strVal val="visible"/>
                                      </p:to>
                                    </p:set>
                                    <p:animEffect transition="in" filter="dissolve">
                                      <p:cBhvr>
                                        <p:cTn id="7" dur="1000"/>
                                        <p:tgtEl>
                                          <p:spTgt spid="129026"/>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129077"/>
                                        </p:tgtEl>
                                        <p:attrNameLst>
                                          <p:attrName>style.visibility</p:attrName>
                                        </p:attrNameLst>
                                      </p:cBhvr>
                                      <p:to>
                                        <p:strVal val="visible"/>
                                      </p:to>
                                    </p:set>
                                    <p:animEffect transition="in" filter="wipe(up)">
                                      <p:cBhvr>
                                        <p:cTn id="11" dur="1000"/>
                                        <p:tgtEl>
                                          <p:spTgt spid="129077"/>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129073"/>
                                        </p:tgtEl>
                                        <p:attrNameLst>
                                          <p:attrName>style.visibility</p:attrName>
                                        </p:attrNameLst>
                                      </p:cBhvr>
                                      <p:to>
                                        <p:strVal val="visible"/>
                                      </p:to>
                                    </p:set>
                                    <p:animEffect transition="in" filter="wipe(up)">
                                      <p:cBhvr>
                                        <p:cTn id="15" dur="1000"/>
                                        <p:tgtEl>
                                          <p:spTgt spid="129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074" name="Group 2"/>
          <p:cNvGrpSpPr>
            <a:grpSpLocks/>
          </p:cNvGrpSpPr>
          <p:nvPr/>
        </p:nvGrpSpPr>
        <p:grpSpPr bwMode="auto">
          <a:xfrm>
            <a:off x="3894669" y="1943100"/>
            <a:ext cx="2656417" cy="1422400"/>
            <a:chOff x="1840" y="1224"/>
            <a:chExt cx="1255" cy="896"/>
          </a:xfrm>
        </p:grpSpPr>
        <p:sp>
          <p:nvSpPr>
            <p:cNvPr id="132149" name="Line 3"/>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2150" name="Group 4"/>
            <p:cNvGrpSpPr>
              <a:grpSpLocks/>
            </p:cNvGrpSpPr>
            <p:nvPr/>
          </p:nvGrpSpPr>
          <p:grpSpPr bwMode="auto">
            <a:xfrm>
              <a:off x="2198" y="1224"/>
              <a:ext cx="897" cy="896"/>
              <a:chOff x="1842" y="1776"/>
              <a:chExt cx="2074" cy="2072"/>
            </a:xfrm>
          </p:grpSpPr>
          <p:sp>
            <p:nvSpPr>
              <p:cNvPr id="132154" name="Oval 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55" name="Freeform 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56" name="Freeform 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57" name="Freeform 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58" name="Freeform 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59" name="Oval 1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60" name="Line 1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61" name="Line 1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62" name="Line 1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63" name="Line 1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2151" name="Text Box 15"/>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C</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2152" name="Text Box 16"/>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2153" name="Text Box 17"/>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1090" name="Rectangle 18"/>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2099" name="Group 19"/>
          <p:cNvGrpSpPr>
            <a:grpSpLocks/>
          </p:cNvGrpSpPr>
          <p:nvPr/>
        </p:nvGrpSpPr>
        <p:grpSpPr bwMode="auto">
          <a:xfrm>
            <a:off x="2057402" y="4489451"/>
            <a:ext cx="1911351" cy="1543051"/>
            <a:chOff x="972" y="2828"/>
            <a:chExt cx="903" cy="972"/>
          </a:xfrm>
        </p:grpSpPr>
        <p:sp>
          <p:nvSpPr>
            <p:cNvPr id="132133" name="Line 20"/>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2134" name="Group 21"/>
            <p:cNvGrpSpPr>
              <a:grpSpLocks/>
            </p:cNvGrpSpPr>
            <p:nvPr/>
          </p:nvGrpSpPr>
          <p:grpSpPr bwMode="auto">
            <a:xfrm>
              <a:off x="978" y="2904"/>
              <a:ext cx="897" cy="896"/>
              <a:chOff x="978" y="2904"/>
              <a:chExt cx="897" cy="896"/>
            </a:xfrm>
          </p:grpSpPr>
          <p:grpSp>
            <p:nvGrpSpPr>
              <p:cNvPr id="132135" name="Group 22"/>
              <p:cNvGrpSpPr>
                <a:grpSpLocks/>
              </p:cNvGrpSpPr>
              <p:nvPr/>
            </p:nvGrpSpPr>
            <p:grpSpPr bwMode="auto">
              <a:xfrm>
                <a:off x="978" y="2904"/>
                <a:ext cx="897" cy="896"/>
                <a:chOff x="1842" y="1776"/>
                <a:chExt cx="2074" cy="2072"/>
              </a:xfrm>
            </p:grpSpPr>
            <p:sp>
              <p:nvSpPr>
                <p:cNvPr id="132139" name="Oval 2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40" name="Freeform 2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1" name="Freeform 2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2" name="Freeform 2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3" name="Freeform 2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4" name="Oval 2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45" name="Line 2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6" name="Line 3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7" name="Line 3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48" name="Line 3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2136" name="Text Box 33"/>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2137" name="Text Box 34"/>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2138" name="Text Box 35"/>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grpSp>
      <p:grpSp>
        <p:nvGrpSpPr>
          <p:cNvPr id="132100" name="Group 36"/>
          <p:cNvGrpSpPr>
            <a:grpSpLocks/>
          </p:cNvGrpSpPr>
          <p:nvPr/>
        </p:nvGrpSpPr>
        <p:grpSpPr bwMode="auto">
          <a:xfrm>
            <a:off x="579967" y="1943101"/>
            <a:ext cx="3388784" cy="2755900"/>
            <a:chOff x="274" y="1224"/>
            <a:chExt cx="1601" cy="1736"/>
          </a:xfrm>
        </p:grpSpPr>
        <p:grpSp>
          <p:nvGrpSpPr>
            <p:cNvPr id="132101" name="Group 37"/>
            <p:cNvGrpSpPr>
              <a:grpSpLocks/>
            </p:cNvGrpSpPr>
            <p:nvPr/>
          </p:nvGrpSpPr>
          <p:grpSpPr bwMode="auto">
            <a:xfrm>
              <a:off x="274" y="2064"/>
              <a:ext cx="897" cy="896"/>
              <a:chOff x="274" y="2064"/>
              <a:chExt cx="897" cy="896"/>
            </a:xfrm>
          </p:grpSpPr>
          <p:grpSp>
            <p:nvGrpSpPr>
              <p:cNvPr id="132118" name="Group 38"/>
              <p:cNvGrpSpPr>
                <a:grpSpLocks/>
              </p:cNvGrpSpPr>
              <p:nvPr/>
            </p:nvGrpSpPr>
            <p:grpSpPr bwMode="auto">
              <a:xfrm>
                <a:off x="274" y="2064"/>
                <a:ext cx="897" cy="896"/>
                <a:chOff x="1842" y="1776"/>
                <a:chExt cx="2074" cy="2072"/>
              </a:xfrm>
            </p:grpSpPr>
            <p:sp>
              <p:nvSpPr>
                <p:cNvPr id="132123" name="Oval 3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24" name="Freeform 4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25" name="Freeform 4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26" name="Freeform 4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27" name="Freeform 4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28" name="Oval 4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29" name="Line 4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30" name="Line 4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31" name="Line 4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32" name="Line 4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2119" name="Text Box 49"/>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2120" name="Text Box 50"/>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2121" name="Text Box 51"/>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2122" name="Text Box 52"/>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2102" name="Group 53"/>
            <p:cNvGrpSpPr>
              <a:grpSpLocks/>
            </p:cNvGrpSpPr>
            <p:nvPr/>
          </p:nvGrpSpPr>
          <p:grpSpPr bwMode="auto">
            <a:xfrm>
              <a:off x="978" y="1224"/>
              <a:ext cx="897" cy="896"/>
              <a:chOff x="978" y="1224"/>
              <a:chExt cx="897" cy="896"/>
            </a:xfrm>
          </p:grpSpPr>
          <p:grpSp>
            <p:nvGrpSpPr>
              <p:cNvPr id="132104" name="Group 54"/>
              <p:cNvGrpSpPr>
                <a:grpSpLocks/>
              </p:cNvGrpSpPr>
              <p:nvPr/>
            </p:nvGrpSpPr>
            <p:grpSpPr bwMode="auto">
              <a:xfrm>
                <a:off x="978" y="1224"/>
                <a:ext cx="897" cy="896"/>
                <a:chOff x="1842" y="1776"/>
                <a:chExt cx="2074" cy="2072"/>
              </a:xfrm>
            </p:grpSpPr>
            <p:sp>
              <p:nvSpPr>
                <p:cNvPr id="132108" name="Oval 5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09" name="Freeform 5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0" name="Freeform 57"/>
                <p:cNvSpPr>
                  <a:spLocks/>
                </p:cNvSpPr>
                <p:nvPr/>
              </p:nvSpPr>
              <p:spPr bwMode="auto">
                <a:xfrm flipH="1">
                  <a:off x="3220" y="1873"/>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1" name="Freeform 5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2" name="Freeform 5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3" name="Oval 6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2114" name="Line 6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5" name="Line 6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6" name="Line 6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2117" name="Line 6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2105" name="Text Box 65"/>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2106" name="Text Box 66"/>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2107" name="Text Box 67"/>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2103" name="Line 68"/>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262206075"/>
      </p:ext>
    </p:extLst>
  </p:cSld>
  <p:clrMapOvr>
    <a:masterClrMapping/>
  </p:clrMapOvr>
  <p:transition spd="med">
    <p:strips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1074"/>
                                        </p:tgtEl>
                                        <p:attrNameLst>
                                          <p:attrName>style.visibility</p:attrName>
                                        </p:attrNameLst>
                                      </p:cBhvr>
                                      <p:to>
                                        <p:strVal val="visible"/>
                                      </p:to>
                                    </p:set>
                                    <p:animEffect transition="in" filter="wipe(left)">
                                      <p:cBhvr>
                                        <p:cTn id="7" dur="1000"/>
                                        <p:tgtEl>
                                          <p:spTgt spid="131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145" name="Group 2"/>
          <p:cNvGrpSpPr>
            <a:grpSpLocks/>
          </p:cNvGrpSpPr>
          <p:nvPr/>
        </p:nvGrpSpPr>
        <p:grpSpPr bwMode="auto">
          <a:xfrm>
            <a:off x="3894669" y="1943100"/>
            <a:ext cx="2656417" cy="1422400"/>
            <a:chOff x="1840" y="1224"/>
            <a:chExt cx="1255" cy="896"/>
          </a:xfrm>
        </p:grpSpPr>
        <p:sp>
          <p:nvSpPr>
            <p:cNvPr id="134216" name="Line 3"/>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4217" name="Group 4"/>
            <p:cNvGrpSpPr>
              <a:grpSpLocks/>
            </p:cNvGrpSpPr>
            <p:nvPr/>
          </p:nvGrpSpPr>
          <p:grpSpPr bwMode="auto">
            <a:xfrm>
              <a:off x="2198" y="1224"/>
              <a:ext cx="897" cy="896"/>
              <a:chOff x="1842" y="1776"/>
              <a:chExt cx="2074" cy="2072"/>
            </a:xfrm>
          </p:grpSpPr>
          <p:sp>
            <p:nvSpPr>
              <p:cNvPr id="134221" name="Oval 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222" name="Freeform 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3" name="Freeform 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4" name="Freeform 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5" name="Freeform 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6" name="Oval 1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227" name="Line 1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8" name="Line 1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29" name="Line 1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30" name="Line 1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218" name="Text Box 15"/>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C</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4219" name="Text Box 16"/>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4220" name="Text Box 17"/>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3138" name="Rectangle 18"/>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4147" name="Group 19"/>
          <p:cNvGrpSpPr>
            <a:grpSpLocks/>
          </p:cNvGrpSpPr>
          <p:nvPr/>
        </p:nvGrpSpPr>
        <p:grpSpPr bwMode="auto">
          <a:xfrm>
            <a:off x="2057402" y="4489451"/>
            <a:ext cx="1911351" cy="1543051"/>
            <a:chOff x="972" y="2828"/>
            <a:chExt cx="903" cy="972"/>
          </a:xfrm>
        </p:grpSpPr>
        <p:sp>
          <p:nvSpPr>
            <p:cNvPr id="134200" name="Line 20"/>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4201" name="Group 21"/>
            <p:cNvGrpSpPr>
              <a:grpSpLocks/>
            </p:cNvGrpSpPr>
            <p:nvPr/>
          </p:nvGrpSpPr>
          <p:grpSpPr bwMode="auto">
            <a:xfrm>
              <a:off x="978" y="2904"/>
              <a:ext cx="897" cy="896"/>
              <a:chOff x="978" y="2904"/>
              <a:chExt cx="897" cy="896"/>
            </a:xfrm>
          </p:grpSpPr>
          <p:grpSp>
            <p:nvGrpSpPr>
              <p:cNvPr id="134202" name="Group 22"/>
              <p:cNvGrpSpPr>
                <a:grpSpLocks/>
              </p:cNvGrpSpPr>
              <p:nvPr/>
            </p:nvGrpSpPr>
            <p:grpSpPr bwMode="auto">
              <a:xfrm>
                <a:off x="978" y="2904"/>
                <a:ext cx="897" cy="896"/>
                <a:chOff x="1842" y="1776"/>
                <a:chExt cx="2074" cy="2072"/>
              </a:xfrm>
            </p:grpSpPr>
            <p:sp>
              <p:nvSpPr>
                <p:cNvPr id="134206" name="Oval 2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207" name="Freeform 2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08" name="Freeform 2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09" name="Freeform 2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0" name="Freeform 2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1" name="Oval 2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212" name="Line 2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3" name="Line 3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4" name="Line 3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215" name="Line 3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203" name="Text Box 33"/>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4204" name="Text Box 34"/>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4205" name="Text Box 35"/>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grpSp>
      <p:grpSp>
        <p:nvGrpSpPr>
          <p:cNvPr id="134148" name="Group 36"/>
          <p:cNvGrpSpPr>
            <a:grpSpLocks/>
          </p:cNvGrpSpPr>
          <p:nvPr/>
        </p:nvGrpSpPr>
        <p:grpSpPr bwMode="auto">
          <a:xfrm>
            <a:off x="579967" y="1943101"/>
            <a:ext cx="3388784" cy="2755900"/>
            <a:chOff x="274" y="1224"/>
            <a:chExt cx="1601" cy="1736"/>
          </a:xfrm>
        </p:grpSpPr>
        <p:grpSp>
          <p:nvGrpSpPr>
            <p:cNvPr id="134168" name="Group 37"/>
            <p:cNvGrpSpPr>
              <a:grpSpLocks/>
            </p:cNvGrpSpPr>
            <p:nvPr/>
          </p:nvGrpSpPr>
          <p:grpSpPr bwMode="auto">
            <a:xfrm>
              <a:off x="274" y="2064"/>
              <a:ext cx="897" cy="896"/>
              <a:chOff x="274" y="2064"/>
              <a:chExt cx="897" cy="896"/>
            </a:xfrm>
          </p:grpSpPr>
          <p:grpSp>
            <p:nvGrpSpPr>
              <p:cNvPr id="134185" name="Group 38"/>
              <p:cNvGrpSpPr>
                <a:grpSpLocks/>
              </p:cNvGrpSpPr>
              <p:nvPr/>
            </p:nvGrpSpPr>
            <p:grpSpPr bwMode="auto">
              <a:xfrm>
                <a:off x="274" y="2064"/>
                <a:ext cx="897" cy="896"/>
                <a:chOff x="1842" y="1776"/>
                <a:chExt cx="2074" cy="2072"/>
              </a:xfrm>
            </p:grpSpPr>
            <p:sp>
              <p:nvSpPr>
                <p:cNvPr id="134190" name="Oval 3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91" name="Freeform 4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2" name="Freeform 4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3" name="Freeform 4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4" name="Freeform 4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5" name="Oval 4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96" name="Line 4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7" name="Line 4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8" name="Line 4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99" name="Line 4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186" name="Text Box 49"/>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4187" name="Text Box 50"/>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4188" name="Text Box 51"/>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4189" name="Text Box 52"/>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4169" name="Group 53"/>
            <p:cNvGrpSpPr>
              <a:grpSpLocks/>
            </p:cNvGrpSpPr>
            <p:nvPr/>
          </p:nvGrpSpPr>
          <p:grpSpPr bwMode="auto">
            <a:xfrm>
              <a:off x="978" y="1224"/>
              <a:ext cx="897" cy="896"/>
              <a:chOff x="978" y="1224"/>
              <a:chExt cx="897" cy="896"/>
            </a:xfrm>
          </p:grpSpPr>
          <p:grpSp>
            <p:nvGrpSpPr>
              <p:cNvPr id="134171" name="Group 54"/>
              <p:cNvGrpSpPr>
                <a:grpSpLocks/>
              </p:cNvGrpSpPr>
              <p:nvPr/>
            </p:nvGrpSpPr>
            <p:grpSpPr bwMode="auto">
              <a:xfrm>
                <a:off x="978" y="1224"/>
                <a:ext cx="897" cy="896"/>
                <a:chOff x="1842" y="1776"/>
                <a:chExt cx="2074" cy="2072"/>
              </a:xfrm>
            </p:grpSpPr>
            <p:sp>
              <p:nvSpPr>
                <p:cNvPr id="134175" name="Oval 5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76" name="Freeform 5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77" name="Freeform 5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78" name="Freeform 5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79" name="Freeform 5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80" name="Oval 6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81" name="Line 6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82" name="Line 6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83" name="Line 6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84" name="Line 6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172" name="Text Box 65"/>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4173" name="Text Box 66"/>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4174" name="Text Box 67"/>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4170" name="Line 68"/>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34149" name="Group 69"/>
          <p:cNvGrpSpPr>
            <a:grpSpLocks/>
          </p:cNvGrpSpPr>
          <p:nvPr/>
        </p:nvGrpSpPr>
        <p:grpSpPr bwMode="auto">
          <a:xfrm>
            <a:off x="6625167" y="3467101"/>
            <a:ext cx="4083051" cy="3059113"/>
            <a:chOff x="3130" y="2184"/>
            <a:chExt cx="1929" cy="1927"/>
          </a:xfrm>
        </p:grpSpPr>
        <p:grpSp>
          <p:nvGrpSpPr>
            <p:cNvPr id="134156" name="Group 70"/>
            <p:cNvGrpSpPr>
              <a:grpSpLocks/>
            </p:cNvGrpSpPr>
            <p:nvPr/>
          </p:nvGrpSpPr>
          <p:grpSpPr bwMode="auto">
            <a:xfrm>
              <a:off x="3130" y="2184"/>
              <a:ext cx="1929" cy="1927"/>
              <a:chOff x="1842" y="1776"/>
              <a:chExt cx="2074" cy="2072"/>
            </a:xfrm>
          </p:grpSpPr>
          <p:sp>
            <p:nvSpPr>
              <p:cNvPr id="134158" name="Oval 71"/>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59" name="Freeform 72"/>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0" name="Freeform 73"/>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1" name="Freeform 74"/>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2" name="Freeform 75"/>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3" name="Oval 76"/>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4164" name="Line 77"/>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5" name="Line 78"/>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6" name="Line 79"/>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4167" name="Line 80"/>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4157" name="Text Box 81"/>
            <p:cNvSpPr txBox="1">
              <a:spLocks noChangeArrowheads="1"/>
            </p:cNvSpPr>
            <p:nvPr/>
          </p:nvSpPr>
          <p:spPr bwMode="auto">
            <a:xfrm>
              <a:off x="3934" y="2346"/>
              <a:ext cx="227" cy="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D</a:t>
              </a: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3202" name="Text Box 82"/>
          <p:cNvSpPr txBox="1">
            <a:spLocks noChangeArrowheads="1"/>
          </p:cNvSpPr>
          <p:nvPr/>
        </p:nvSpPr>
        <p:spPr bwMode="auto">
          <a:xfrm>
            <a:off x="9664702" y="4232276"/>
            <a:ext cx="47491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7</a:t>
            </a:r>
          </a:p>
        </p:txBody>
      </p:sp>
      <p:grpSp>
        <p:nvGrpSpPr>
          <p:cNvPr id="133203" name="Group 83"/>
          <p:cNvGrpSpPr>
            <a:grpSpLocks/>
          </p:cNvGrpSpPr>
          <p:nvPr/>
        </p:nvGrpSpPr>
        <p:grpSpPr bwMode="auto">
          <a:xfrm>
            <a:off x="3077635" y="3711573"/>
            <a:ext cx="4425950" cy="1104901"/>
            <a:chOff x="1454" y="2338"/>
            <a:chExt cx="2091" cy="696"/>
          </a:xfrm>
        </p:grpSpPr>
        <p:sp>
          <p:nvSpPr>
            <p:cNvPr id="134152" name="Text Box 84"/>
            <p:cNvSpPr txBox="1">
              <a:spLocks noChangeArrowheads="1"/>
            </p:cNvSpPr>
            <p:nvPr/>
          </p:nvSpPr>
          <p:spPr bwMode="auto">
            <a:xfrm>
              <a:off x="3350" y="2666"/>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nvGrpSpPr>
            <p:cNvPr id="134153" name="Group 85"/>
            <p:cNvGrpSpPr>
              <a:grpSpLocks/>
            </p:cNvGrpSpPr>
            <p:nvPr/>
          </p:nvGrpSpPr>
          <p:grpSpPr bwMode="auto">
            <a:xfrm>
              <a:off x="1454" y="2338"/>
              <a:ext cx="1858" cy="470"/>
              <a:chOff x="1454" y="2338"/>
              <a:chExt cx="1858" cy="470"/>
            </a:xfrm>
          </p:grpSpPr>
          <p:sp>
            <p:nvSpPr>
              <p:cNvPr id="134154" name="Text Box 86"/>
              <p:cNvSpPr txBox="1">
                <a:spLocks noChangeArrowheads="1"/>
              </p:cNvSpPr>
              <p:nvPr/>
            </p:nvSpPr>
            <p:spPr bwMode="auto">
              <a:xfrm>
                <a:off x="1454" y="2338"/>
                <a:ext cx="112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 Max (2, 3)</a:t>
                </a:r>
              </a:p>
            </p:txBody>
          </p:sp>
          <p:sp>
            <p:nvSpPr>
              <p:cNvPr id="134155" name="Line 87"/>
              <p:cNvSpPr>
                <a:spLocks noChangeShapeType="1"/>
              </p:cNvSpPr>
              <p:nvPr/>
            </p:nvSpPr>
            <p:spPr bwMode="auto">
              <a:xfrm>
                <a:off x="2960" y="2600"/>
                <a:ext cx="352" cy="20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spTree>
    <p:extLst>
      <p:ext uri="{BB962C8B-B14F-4D97-AF65-F5344CB8AC3E}">
        <p14:creationId xmlns:p14="http://schemas.microsoft.com/office/powerpoint/2010/main" val="4127163610"/>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133203"/>
                                        </p:tgtEl>
                                        <p:attrNameLst>
                                          <p:attrName>style.visibility</p:attrName>
                                        </p:attrNameLst>
                                      </p:cBhvr>
                                      <p:to>
                                        <p:strVal val="visible"/>
                                      </p:to>
                                    </p:set>
                                    <p:animEffect transition="in" filter="wipe(up)">
                                      <p:cBhvr>
                                        <p:cTn id="7" dur="1000"/>
                                        <p:tgtEl>
                                          <p:spTgt spid="133203"/>
                                        </p:tgtEl>
                                      </p:cBhvr>
                                    </p:animEffect>
                                  </p:childTnLst>
                                </p:cTn>
                              </p:par>
                            </p:childTnLst>
                          </p:cTn>
                        </p:par>
                        <p:par>
                          <p:cTn id="8" fill="hold" nodeType="afterGroup">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133202"/>
                                        </p:tgtEl>
                                        <p:attrNameLst>
                                          <p:attrName>style.visibility</p:attrName>
                                        </p:attrNameLst>
                                      </p:cBhvr>
                                      <p:to>
                                        <p:strVal val="visible"/>
                                      </p:to>
                                    </p:set>
                                    <p:animEffect transition="in" filter="wipe(left)">
                                      <p:cBhvr>
                                        <p:cTn id="11" dur="1000"/>
                                        <p:tgtEl>
                                          <p:spTgt spid="133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193" name="Group 2"/>
          <p:cNvGrpSpPr>
            <a:grpSpLocks/>
          </p:cNvGrpSpPr>
          <p:nvPr/>
        </p:nvGrpSpPr>
        <p:grpSpPr bwMode="auto">
          <a:xfrm>
            <a:off x="3471335" y="3136900"/>
            <a:ext cx="3079751" cy="2895600"/>
            <a:chOff x="1640" y="1976"/>
            <a:chExt cx="1455" cy="1824"/>
          </a:xfrm>
        </p:grpSpPr>
        <p:sp>
          <p:nvSpPr>
            <p:cNvPr id="136261" name="Line 3"/>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6262" name="Group 4"/>
            <p:cNvGrpSpPr>
              <a:grpSpLocks/>
            </p:cNvGrpSpPr>
            <p:nvPr/>
          </p:nvGrpSpPr>
          <p:grpSpPr bwMode="auto">
            <a:xfrm>
              <a:off x="1848" y="2904"/>
              <a:ext cx="1247" cy="896"/>
              <a:chOff x="1848" y="2904"/>
              <a:chExt cx="1247" cy="896"/>
            </a:xfrm>
          </p:grpSpPr>
          <p:sp>
            <p:nvSpPr>
              <p:cNvPr id="136263" name="Line 5"/>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6264" name="Group 6"/>
              <p:cNvGrpSpPr>
                <a:grpSpLocks/>
              </p:cNvGrpSpPr>
              <p:nvPr/>
            </p:nvGrpSpPr>
            <p:grpSpPr bwMode="auto">
              <a:xfrm>
                <a:off x="2198" y="2904"/>
                <a:ext cx="897" cy="896"/>
                <a:chOff x="2198" y="2904"/>
                <a:chExt cx="897" cy="896"/>
              </a:xfrm>
            </p:grpSpPr>
            <p:grpSp>
              <p:nvGrpSpPr>
                <p:cNvPr id="136265" name="Group 7"/>
                <p:cNvGrpSpPr>
                  <a:grpSpLocks/>
                </p:cNvGrpSpPr>
                <p:nvPr/>
              </p:nvGrpSpPr>
              <p:grpSpPr bwMode="auto">
                <a:xfrm>
                  <a:off x="2198" y="2904"/>
                  <a:ext cx="897" cy="896"/>
                  <a:chOff x="1842" y="1776"/>
                  <a:chExt cx="2074" cy="2072"/>
                </a:xfrm>
              </p:grpSpPr>
              <p:sp>
                <p:nvSpPr>
                  <p:cNvPr id="136269" name="Oval 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70" name="Freeform 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1" name="Freeform 1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2" name="Freeform 1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3" name="Freeform 1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4" name="Oval 1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75" name="Line 1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6" name="Line 1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7" name="Line 1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78" name="Line 1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66" name="Text Box 18"/>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D</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6267" name="Text Box 19"/>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6268" name="Text Box 20"/>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7</a:t>
                  </a:r>
                </a:p>
              </p:txBody>
            </p:sp>
          </p:grpSp>
        </p:grpSp>
      </p:grpSp>
      <p:grpSp>
        <p:nvGrpSpPr>
          <p:cNvPr id="136194" name="Group 21"/>
          <p:cNvGrpSpPr>
            <a:grpSpLocks/>
          </p:cNvGrpSpPr>
          <p:nvPr/>
        </p:nvGrpSpPr>
        <p:grpSpPr bwMode="auto">
          <a:xfrm>
            <a:off x="3894669" y="1943100"/>
            <a:ext cx="2656417" cy="1422400"/>
            <a:chOff x="1840" y="1224"/>
            <a:chExt cx="1255" cy="896"/>
          </a:xfrm>
        </p:grpSpPr>
        <p:sp>
          <p:nvSpPr>
            <p:cNvPr id="136246" name="Line 22"/>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6247" name="Group 23"/>
            <p:cNvGrpSpPr>
              <a:grpSpLocks/>
            </p:cNvGrpSpPr>
            <p:nvPr/>
          </p:nvGrpSpPr>
          <p:grpSpPr bwMode="auto">
            <a:xfrm>
              <a:off x="2198" y="1224"/>
              <a:ext cx="897" cy="896"/>
              <a:chOff x="1842" y="1776"/>
              <a:chExt cx="2074" cy="2072"/>
            </a:xfrm>
          </p:grpSpPr>
          <p:sp>
            <p:nvSpPr>
              <p:cNvPr id="136251" name="Oval 2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52" name="Freeform 2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3" name="Freeform 2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4" name="Freeform 2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5" name="Freeform 2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6" name="Oval 2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57" name="Line 3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8" name="Line 3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59" name="Line 3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60" name="Line 3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48" name="Text Box 34"/>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C</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6249" name="Text Box 35"/>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6250" name="Text Box 36"/>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5205" name="Rectangle 37"/>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6196" name="Group 38"/>
          <p:cNvGrpSpPr>
            <a:grpSpLocks/>
          </p:cNvGrpSpPr>
          <p:nvPr/>
        </p:nvGrpSpPr>
        <p:grpSpPr bwMode="auto">
          <a:xfrm>
            <a:off x="2057402" y="4489451"/>
            <a:ext cx="1911351" cy="1543051"/>
            <a:chOff x="972" y="2828"/>
            <a:chExt cx="903" cy="972"/>
          </a:xfrm>
        </p:grpSpPr>
        <p:sp>
          <p:nvSpPr>
            <p:cNvPr id="136230" name="Line 39"/>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6231" name="Group 40"/>
            <p:cNvGrpSpPr>
              <a:grpSpLocks/>
            </p:cNvGrpSpPr>
            <p:nvPr/>
          </p:nvGrpSpPr>
          <p:grpSpPr bwMode="auto">
            <a:xfrm>
              <a:off x="978" y="2904"/>
              <a:ext cx="897" cy="896"/>
              <a:chOff x="978" y="2904"/>
              <a:chExt cx="897" cy="896"/>
            </a:xfrm>
          </p:grpSpPr>
          <p:grpSp>
            <p:nvGrpSpPr>
              <p:cNvPr id="136232" name="Group 41"/>
              <p:cNvGrpSpPr>
                <a:grpSpLocks/>
              </p:cNvGrpSpPr>
              <p:nvPr/>
            </p:nvGrpSpPr>
            <p:grpSpPr bwMode="auto">
              <a:xfrm>
                <a:off x="978" y="2904"/>
                <a:ext cx="897" cy="896"/>
                <a:chOff x="1842" y="1776"/>
                <a:chExt cx="2074" cy="2072"/>
              </a:xfrm>
            </p:grpSpPr>
            <p:sp>
              <p:nvSpPr>
                <p:cNvPr id="136236" name="Oval 4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37" name="Freeform 4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38" name="Freeform 4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39" name="Freeform 4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0" name="Freeform 4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1" name="Oval 4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42" name="Line 4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3" name="Line 4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4" name="Line 5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45" name="Line 5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33" name="Text Box 52"/>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6234" name="Text Box 53"/>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6235" name="Text Box 54"/>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grpSp>
      <p:grpSp>
        <p:nvGrpSpPr>
          <p:cNvPr id="136197" name="Group 55"/>
          <p:cNvGrpSpPr>
            <a:grpSpLocks/>
          </p:cNvGrpSpPr>
          <p:nvPr/>
        </p:nvGrpSpPr>
        <p:grpSpPr bwMode="auto">
          <a:xfrm>
            <a:off x="579967" y="1943101"/>
            <a:ext cx="3388784" cy="2755900"/>
            <a:chOff x="274" y="1224"/>
            <a:chExt cx="1601" cy="1736"/>
          </a:xfrm>
        </p:grpSpPr>
        <p:grpSp>
          <p:nvGrpSpPr>
            <p:cNvPr id="136198" name="Group 56"/>
            <p:cNvGrpSpPr>
              <a:grpSpLocks/>
            </p:cNvGrpSpPr>
            <p:nvPr/>
          </p:nvGrpSpPr>
          <p:grpSpPr bwMode="auto">
            <a:xfrm>
              <a:off x="274" y="2064"/>
              <a:ext cx="897" cy="896"/>
              <a:chOff x="274" y="2064"/>
              <a:chExt cx="897" cy="896"/>
            </a:xfrm>
          </p:grpSpPr>
          <p:grpSp>
            <p:nvGrpSpPr>
              <p:cNvPr id="136215" name="Group 57"/>
              <p:cNvGrpSpPr>
                <a:grpSpLocks/>
              </p:cNvGrpSpPr>
              <p:nvPr/>
            </p:nvGrpSpPr>
            <p:grpSpPr bwMode="auto">
              <a:xfrm>
                <a:off x="274" y="2064"/>
                <a:ext cx="897" cy="896"/>
                <a:chOff x="1842" y="1776"/>
                <a:chExt cx="2074" cy="2072"/>
              </a:xfrm>
            </p:grpSpPr>
            <p:sp>
              <p:nvSpPr>
                <p:cNvPr id="136220" name="Oval 5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21" name="Freeform 5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2" name="Freeform 6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3" name="Freeform 6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4" name="Freeform 6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5" name="Oval 6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26" name="Line 6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7" name="Line 6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8" name="Line 6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29" name="Line 6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16" name="Text Box 68"/>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6217" name="Text Box 69"/>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6218" name="Text Box 70"/>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6219" name="Text Box 71"/>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6199" name="Group 72"/>
            <p:cNvGrpSpPr>
              <a:grpSpLocks/>
            </p:cNvGrpSpPr>
            <p:nvPr/>
          </p:nvGrpSpPr>
          <p:grpSpPr bwMode="auto">
            <a:xfrm>
              <a:off x="978" y="1224"/>
              <a:ext cx="897" cy="896"/>
              <a:chOff x="978" y="1224"/>
              <a:chExt cx="897" cy="896"/>
            </a:xfrm>
          </p:grpSpPr>
          <p:grpSp>
            <p:nvGrpSpPr>
              <p:cNvPr id="136201" name="Group 73"/>
              <p:cNvGrpSpPr>
                <a:grpSpLocks/>
              </p:cNvGrpSpPr>
              <p:nvPr/>
            </p:nvGrpSpPr>
            <p:grpSpPr bwMode="auto">
              <a:xfrm>
                <a:off x="978" y="1224"/>
                <a:ext cx="897" cy="896"/>
                <a:chOff x="1842" y="1776"/>
                <a:chExt cx="2074" cy="2072"/>
              </a:xfrm>
            </p:grpSpPr>
            <p:sp>
              <p:nvSpPr>
                <p:cNvPr id="136205" name="Oval 7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06" name="Freeform 7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07" name="Freeform 76"/>
                <p:cNvSpPr>
                  <a:spLocks/>
                </p:cNvSpPr>
                <p:nvPr/>
              </p:nvSpPr>
              <p:spPr bwMode="auto">
                <a:xfrm flipH="1">
                  <a:off x="3220" y="1811"/>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08" name="Freeform 7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09" name="Freeform 7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10" name="Oval 7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6211" name="Line 8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12" name="Line 8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13" name="Line 8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6214" name="Line 8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6202" name="Text Box 84"/>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6203" name="Text Box 85"/>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6204" name="Text Box 86"/>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6200" name="Line 87"/>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942739956"/>
      </p:ext>
    </p:extLst>
  </p:cSld>
  <p:clrMapOvr>
    <a:masterClrMapping/>
  </p:clrMapOvr>
  <p:transition spd="med">
    <p:strips dir="l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241" name="Group 2"/>
          <p:cNvGrpSpPr>
            <a:grpSpLocks/>
          </p:cNvGrpSpPr>
          <p:nvPr/>
        </p:nvGrpSpPr>
        <p:grpSpPr bwMode="auto">
          <a:xfrm>
            <a:off x="6134100" y="1943100"/>
            <a:ext cx="5607051" cy="4089400"/>
            <a:chOff x="2898" y="1224"/>
            <a:chExt cx="2649" cy="2576"/>
          </a:xfrm>
        </p:grpSpPr>
        <p:sp>
          <p:nvSpPr>
            <p:cNvPr id="138329" name="Line 3"/>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0" name="Line 4"/>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1" name="Line 5"/>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2" name="Line 6"/>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3" name="Line 7"/>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34" name="Line 8"/>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335" name="Group 9"/>
            <p:cNvGrpSpPr>
              <a:grpSpLocks/>
            </p:cNvGrpSpPr>
            <p:nvPr/>
          </p:nvGrpSpPr>
          <p:grpSpPr bwMode="auto">
            <a:xfrm>
              <a:off x="2898" y="1224"/>
              <a:ext cx="2649" cy="2576"/>
              <a:chOff x="2898" y="1224"/>
              <a:chExt cx="2649" cy="2576"/>
            </a:xfrm>
          </p:grpSpPr>
          <p:grpSp>
            <p:nvGrpSpPr>
              <p:cNvPr id="138336" name="Group 10"/>
              <p:cNvGrpSpPr>
                <a:grpSpLocks/>
              </p:cNvGrpSpPr>
              <p:nvPr/>
            </p:nvGrpSpPr>
            <p:grpSpPr bwMode="auto">
              <a:xfrm>
                <a:off x="3766" y="2904"/>
                <a:ext cx="897" cy="896"/>
                <a:chOff x="1842" y="1776"/>
                <a:chExt cx="2074" cy="2072"/>
              </a:xfrm>
            </p:grpSpPr>
            <p:sp>
              <p:nvSpPr>
                <p:cNvPr id="138382" name="Oval 11"/>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83" name="Freeform 12"/>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4" name="Freeform 13"/>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5" name="Freeform 14"/>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6" name="Freeform 15"/>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7" name="Oval 16"/>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88" name="Line 17"/>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9" name="Line 18"/>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90" name="Line 19"/>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91" name="Line 20"/>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38337" name="Group 21"/>
              <p:cNvGrpSpPr>
                <a:grpSpLocks/>
              </p:cNvGrpSpPr>
              <p:nvPr/>
            </p:nvGrpSpPr>
            <p:grpSpPr bwMode="auto">
              <a:xfrm>
                <a:off x="3766" y="1224"/>
                <a:ext cx="897" cy="896"/>
                <a:chOff x="1842" y="1776"/>
                <a:chExt cx="2074" cy="2072"/>
              </a:xfrm>
            </p:grpSpPr>
            <p:sp>
              <p:nvSpPr>
                <p:cNvPr id="138372" name="Oval 2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73" name="Freeform 2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4" name="Freeform 2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5" name="Freeform 2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6" name="Freeform 2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7" name="Oval 2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78" name="Line 2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9" name="Line 2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0" name="Line 3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81" name="Line 3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38338" name="Group 32"/>
              <p:cNvGrpSpPr>
                <a:grpSpLocks/>
              </p:cNvGrpSpPr>
              <p:nvPr/>
            </p:nvGrpSpPr>
            <p:grpSpPr bwMode="auto">
              <a:xfrm>
                <a:off x="2898" y="2064"/>
                <a:ext cx="897" cy="896"/>
                <a:chOff x="1842" y="1776"/>
                <a:chExt cx="2074" cy="2072"/>
              </a:xfrm>
            </p:grpSpPr>
            <p:sp>
              <p:nvSpPr>
                <p:cNvPr id="138362" name="Oval 3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63" name="Freeform 3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4" name="Freeform 3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5" name="Freeform 3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6" name="Freeform 3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7" name="Oval 3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68" name="Line 3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9" name="Line 4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0" name="Line 4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71" name="Line 4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grpSp>
            <p:nvGrpSpPr>
              <p:cNvPr id="138339" name="Group 43"/>
              <p:cNvGrpSpPr>
                <a:grpSpLocks/>
              </p:cNvGrpSpPr>
              <p:nvPr/>
            </p:nvGrpSpPr>
            <p:grpSpPr bwMode="auto">
              <a:xfrm>
                <a:off x="4650" y="2064"/>
                <a:ext cx="897" cy="896"/>
                <a:chOff x="1842" y="1776"/>
                <a:chExt cx="2074" cy="2072"/>
              </a:xfrm>
            </p:grpSpPr>
            <p:sp>
              <p:nvSpPr>
                <p:cNvPr id="138352" name="Oval 4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53" name="Freeform 4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4" name="Freeform 4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5" name="Freeform 4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6" name="Freeform 4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7" name="Oval 4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58" name="Line 5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59" name="Line 5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0" name="Line 5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61" name="Line 5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340" name="Text Box 54"/>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E</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8341" name="Text Box 55"/>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F</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8342" name="Text Box 56"/>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G</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5</a:t>
                </a:r>
              </a:p>
            </p:txBody>
          </p:sp>
          <p:sp>
            <p:nvSpPr>
              <p:cNvPr id="138343" name="Text Box 57"/>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H</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344" name="Text Box 58"/>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8345" name="Text Box 59"/>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8</a:t>
                </a:r>
              </a:p>
            </p:txBody>
          </p:sp>
          <p:sp>
            <p:nvSpPr>
              <p:cNvPr id="138346" name="Text Box 60"/>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13</a:t>
                </a:r>
              </a:p>
            </p:txBody>
          </p:sp>
          <p:sp>
            <p:nvSpPr>
              <p:cNvPr id="138347" name="Text Box 61"/>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15</a:t>
                </a:r>
              </a:p>
            </p:txBody>
          </p:sp>
          <p:sp>
            <p:nvSpPr>
              <p:cNvPr id="138348" name="Text Box 62"/>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8349" name="Text Box 63"/>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8</a:t>
                </a:r>
              </a:p>
            </p:txBody>
          </p:sp>
          <p:sp>
            <p:nvSpPr>
              <p:cNvPr id="138350" name="Text Box 64"/>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13</a:t>
                </a:r>
              </a:p>
            </p:txBody>
          </p:sp>
          <p:sp>
            <p:nvSpPr>
              <p:cNvPr id="138351" name="Text Box 65"/>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7</a:t>
                </a:r>
              </a:p>
            </p:txBody>
          </p:sp>
        </p:grpSp>
      </p:grpSp>
      <p:grpSp>
        <p:nvGrpSpPr>
          <p:cNvPr id="138242" name="Group 66"/>
          <p:cNvGrpSpPr>
            <a:grpSpLocks/>
          </p:cNvGrpSpPr>
          <p:nvPr/>
        </p:nvGrpSpPr>
        <p:grpSpPr bwMode="auto">
          <a:xfrm>
            <a:off x="3471335" y="3136900"/>
            <a:ext cx="3079751" cy="2895600"/>
            <a:chOff x="1640" y="1976"/>
            <a:chExt cx="1455" cy="1824"/>
          </a:xfrm>
        </p:grpSpPr>
        <p:sp>
          <p:nvSpPr>
            <p:cNvPr id="138311" name="Line 67"/>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312" name="Group 68"/>
            <p:cNvGrpSpPr>
              <a:grpSpLocks/>
            </p:cNvGrpSpPr>
            <p:nvPr/>
          </p:nvGrpSpPr>
          <p:grpSpPr bwMode="auto">
            <a:xfrm>
              <a:off x="1848" y="2904"/>
              <a:ext cx="1247" cy="896"/>
              <a:chOff x="1848" y="2904"/>
              <a:chExt cx="1247" cy="896"/>
            </a:xfrm>
          </p:grpSpPr>
          <p:sp>
            <p:nvSpPr>
              <p:cNvPr id="138313" name="Line 69"/>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314" name="Group 70"/>
              <p:cNvGrpSpPr>
                <a:grpSpLocks/>
              </p:cNvGrpSpPr>
              <p:nvPr/>
            </p:nvGrpSpPr>
            <p:grpSpPr bwMode="auto">
              <a:xfrm>
                <a:off x="2198" y="2904"/>
                <a:ext cx="897" cy="896"/>
                <a:chOff x="2198" y="2904"/>
                <a:chExt cx="897" cy="896"/>
              </a:xfrm>
            </p:grpSpPr>
            <p:grpSp>
              <p:nvGrpSpPr>
                <p:cNvPr id="138315" name="Group 71"/>
                <p:cNvGrpSpPr>
                  <a:grpSpLocks/>
                </p:cNvGrpSpPr>
                <p:nvPr/>
              </p:nvGrpSpPr>
              <p:grpSpPr bwMode="auto">
                <a:xfrm>
                  <a:off x="2198" y="2904"/>
                  <a:ext cx="897" cy="896"/>
                  <a:chOff x="1842" y="1776"/>
                  <a:chExt cx="2074" cy="2072"/>
                </a:xfrm>
              </p:grpSpPr>
              <p:sp>
                <p:nvSpPr>
                  <p:cNvPr id="138319" name="Oval 7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20" name="Freeform 7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1" name="Freeform 7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2" name="Freeform 7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3" name="Freeform 7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4" name="Oval 7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25" name="Line 7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6" name="Line 7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7" name="Line 8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28" name="Line 8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316" name="Text Box 82"/>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D</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sp>
              <p:nvSpPr>
                <p:cNvPr id="138317" name="Text Box 83"/>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8318" name="Text Box 84"/>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7</a:t>
                  </a:r>
                </a:p>
              </p:txBody>
            </p:sp>
          </p:grpSp>
        </p:grpSp>
      </p:grpSp>
      <p:grpSp>
        <p:nvGrpSpPr>
          <p:cNvPr id="138243" name="Group 85"/>
          <p:cNvGrpSpPr>
            <a:grpSpLocks/>
          </p:cNvGrpSpPr>
          <p:nvPr/>
        </p:nvGrpSpPr>
        <p:grpSpPr bwMode="auto">
          <a:xfrm>
            <a:off x="3894669" y="1943100"/>
            <a:ext cx="2656417" cy="1422400"/>
            <a:chOff x="1840" y="1224"/>
            <a:chExt cx="1255" cy="896"/>
          </a:xfrm>
        </p:grpSpPr>
        <p:sp>
          <p:nvSpPr>
            <p:cNvPr id="138296" name="Line 86"/>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297" name="Group 87"/>
            <p:cNvGrpSpPr>
              <a:grpSpLocks/>
            </p:cNvGrpSpPr>
            <p:nvPr/>
          </p:nvGrpSpPr>
          <p:grpSpPr bwMode="auto">
            <a:xfrm>
              <a:off x="2198" y="1224"/>
              <a:ext cx="897" cy="896"/>
              <a:chOff x="1842" y="1776"/>
              <a:chExt cx="2074" cy="2072"/>
            </a:xfrm>
          </p:grpSpPr>
          <p:sp>
            <p:nvSpPr>
              <p:cNvPr id="138301" name="Oval 8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02" name="Freeform 8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3" name="Freeform 9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4" name="Freeform 9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5" name="Freeform 9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6" name="Oval 9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307" name="Line 9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8" name="Line 9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09" name="Line 9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310" name="Line 9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98" name="Text Box 98"/>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C</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299" name="Text Box 99"/>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300" name="Text Box 100"/>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4</a:t>
              </a:r>
            </a:p>
          </p:txBody>
        </p:sp>
      </p:grpSp>
      <p:sp>
        <p:nvSpPr>
          <p:cNvPr id="137317" name="Rectangle 101"/>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ES/EF Network for Milwaukee Paper</a:t>
            </a:r>
            <a:endParaRPr lang="en-US" sz="4300">
              <a:solidFill>
                <a:srgbClr val="33CC33"/>
              </a:solidFill>
            </a:endParaRPr>
          </a:p>
        </p:txBody>
      </p:sp>
      <p:grpSp>
        <p:nvGrpSpPr>
          <p:cNvPr id="138245" name="Group 102"/>
          <p:cNvGrpSpPr>
            <a:grpSpLocks/>
          </p:cNvGrpSpPr>
          <p:nvPr/>
        </p:nvGrpSpPr>
        <p:grpSpPr bwMode="auto">
          <a:xfrm>
            <a:off x="2057402" y="4489451"/>
            <a:ext cx="1911351" cy="1543051"/>
            <a:chOff x="972" y="2828"/>
            <a:chExt cx="903" cy="972"/>
          </a:xfrm>
        </p:grpSpPr>
        <p:sp>
          <p:nvSpPr>
            <p:cNvPr id="138280" name="Line 103"/>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nvGrpSpPr>
            <p:cNvPr id="138281" name="Group 104"/>
            <p:cNvGrpSpPr>
              <a:grpSpLocks/>
            </p:cNvGrpSpPr>
            <p:nvPr/>
          </p:nvGrpSpPr>
          <p:grpSpPr bwMode="auto">
            <a:xfrm>
              <a:off x="978" y="2904"/>
              <a:ext cx="897" cy="896"/>
              <a:chOff x="978" y="2904"/>
              <a:chExt cx="897" cy="896"/>
            </a:xfrm>
          </p:grpSpPr>
          <p:grpSp>
            <p:nvGrpSpPr>
              <p:cNvPr id="138282" name="Group 105"/>
              <p:cNvGrpSpPr>
                <a:grpSpLocks/>
              </p:cNvGrpSpPr>
              <p:nvPr/>
            </p:nvGrpSpPr>
            <p:grpSpPr bwMode="auto">
              <a:xfrm>
                <a:off x="978" y="2904"/>
                <a:ext cx="897" cy="896"/>
                <a:chOff x="1842" y="1776"/>
                <a:chExt cx="2074" cy="2072"/>
              </a:xfrm>
            </p:grpSpPr>
            <p:sp>
              <p:nvSpPr>
                <p:cNvPr id="138286" name="Oval 10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87" name="Freeform 10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88" name="Freeform 10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89" name="Freeform 10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0" name="Freeform 11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1" name="Oval 11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92" name="Line 11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3" name="Line 11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4" name="Line 11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95" name="Line 11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83" name="Text Box 116"/>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B</a:t>
                </a: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sp>
            <p:nvSpPr>
              <p:cNvPr id="138284" name="Text Box 117"/>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8285" name="Text Box 118"/>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3</a:t>
                </a:r>
              </a:p>
            </p:txBody>
          </p:sp>
        </p:grpSp>
      </p:grpSp>
      <p:grpSp>
        <p:nvGrpSpPr>
          <p:cNvPr id="138246" name="Group 119"/>
          <p:cNvGrpSpPr>
            <a:grpSpLocks/>
          </p:cNvGrpSpPr>
          <p:nvPr/>
        </p:nvGrpSpPr>
        <p:grpSpPr bwMode="auto">
          <a:xfrm>
            <a:off x="579967" y="1943101"/>
            <a:ext cx="3388784" cy="2755900"/>
            <a:chOff x="274" y="1224"/>
            <a:chExt cx="1601" cy="1736"/>
          </a:xfrm>
        </p:grpSpPr>
        <p:grpSp>
          <p:nvGrpSpPr>
            <p:cNvPr id="138248" name="Group 120"/>
            <p:cNvGrpSpPr>
              <a:grpSpLocks/>
            </p:cNvGrpSpPr>
            <p:nvPr/>
          </p:nvGrpSpPr>
          <p:grpSpPr bwMode="auto">
            <a:xfrm>
              <a:off x="274" y="2064"/>
              <a:ext cx="897" cy="896"/>
              <a:chOff x="274" y="2064"/>
              <a:chExt cx="897" cy="896"/>
            </a:xfrm>
          </p:grpSpPr>
          <p:grpSp>
            <p:nvGrpSpPr>
              <p:cNvPr id="138265" name="Group 121"/>
              <p:cNvGrpSpPr>
                <a:grpSpLocks/>
              </p:cNvGrpSpPr>
              <p:nvPr/>
            </p:nvGrpSpPr>
            <p:grpSpPr bwMode="auto">
              <a:xfrm>
                <a:off x="274" y="2064"/>
                <a:ext cx="897" cy="896"/>
                <a:chOff x="1842" y="1776"/>
                <a:chExt cx="2074" cy="2072"/>
              </a:xfrm>
            </p:grpSpPr>
            <p:sp>
              <p:nvSpPr>
                <p:cNvPr id="138270" name="Oval 12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71" name="Freeform 12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2" name="Freeform 12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3" name="Freeform 12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4" name="Freeform 12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5" name="Oval 12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76" name="Line 12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7" name="Line 12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8" name="Line 13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79" name="Line 13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66" name="Text Box 132"/>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Start</a:t>
                </a:r>
              </a:p>
            </p:txBody>
          </p:sp>
          <p:sp>
            <p:nvSpPr>
              <p:cNvPr id="138267" name="Text Box 133"/>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8268" name="Text Box 134"/>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sp>
            <p:nvSpPr>
              <p:cNvPr id="138269" name="Text Box 135"/>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grpSp>
          <p:nvGrpSpPr>
            <p:cNvPr id="138249" name="Group 136"/>
            <p:cNvGrpSpPr>
              <a:grpSpLocks/>
            </p:cNvGrpSpPr>
            <p:nvPr/>
          </p:nvGrpSpPr>
          <p:grpSpPr bwMode="auto">
            <a:xfrm>
              <a:off x="978" y="1224"/>
              <a:ext cx="897" cy="896"/>
              <a:chOff x="978" y="1224"/>
              <a:chExt cx="897" cy="896"/>
            </a:xfrm>
          </p:grpSpPr>
          <p:grpSp>
            <p:nvGrpSpPr>
              <p:cNvPr id="138251" name="Group 137"/>
              <p:cNvGrpSpPr>
                <a:grpSpLocks/>
              </p:cNvGrpSpPr>
              <p:nvPr/>
            </p:nvGrpSpPr>
            <p:grpSpPr bwMode="auto">
              <a:xfrm>
                <a:off x="978" y="1224"/>
                <a:ext cx="897" cy="896"/>
                <a:chOff x="1842" y="1776"/>
                <a:chExt cx="2074" cy="2072"/>
              </a:xfrm>
            </p:grpSpPr>
            <p:sp>
              <p:nvSpPr>
                <p:cNvPr id="138255" name="Oval 13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56" name="Freeform 13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57" name="Freeform 14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58" name="Freeform 14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59" name="Freeform 14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60" name="Oval 14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ndParaRPr>
                </a:p>
              </p:txBody>
            </p:sp>
            <p:sp>
              <p:nvSpPr>
                <p:cNvPr id="138261" name="Line 14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62" name="Line 14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63" name="Line 14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sp>
              <p:nvSpPr>
                <p:cNvPr id="138264" name="Line 14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52" name="Text Box 148"/>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A</a:t>
                </a: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endPar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endParaRPr>
              </a:p>
              <a:p>
                <a:pPr algn="ctr"/>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253" name="Text Box 149"/>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2</a:t>
                </a:r>
              </a:p>
            </p:txBody>
          </p:sp>
          <p:sp>
            <p:nvSpPr>
              <p:cNvPr id="138254" name="Text Box 150"/>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accent4">
                        <a:lumMod val="60000"/>
                        <a:lumOff val="40000"/>
                      </a:schemeClr>
                    </a:solidFill>
                    <a:effectLst>
                      <a:outerShdw blurRad="38100" dist="38100" dir="2700000" algn="tl">
                        <a:srgbClr val="000000">
                          <a:alpha val="43137"/>
                        </a:srgbClr>
                      </a:outerShdw>
                    </a:effectLst>
                    <a:latin typeface="Arial" pitchFamily="34" charset="0"/>
                    <a:ea typeface="MS PGothic" pitchFamily="34" charset="-128"/>
                  </a:rPr>
                  <a:t>0</a:t>
                </a:r>
              </a:p>
            </p:txBody>
          </p:sp>
        </p:grpSp>
        <p:sp>
          <p:nvSpPr>
            <p:cNvPr id="138250" name="Line 151"/>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accent4">
                    <a:lumMod val="60000"/>
                    <a:lumOff val="40000"/>
                  </a:schemeClr>
                </a:solidFill>
                <a:effectLst>
                  <a:outerShdw blurRad="38100" dist="38100" dir="2700000" algn="tl">
                    <a:srgbClr val="000000">
                      <a:alpha val="43137"/>
                    </a:srgbClr>
                  </a:outerShdw>
                </a:effectLst>
              </a:endParaRPr>
            </a:p>
          </p:txBody>
        </p:sp>
      </p:grpSp>
      <p:sp>
        <p:nvSpPr>
          <p:cNvPr id="138247" name="Text Box 152"/>
          <p:cNvSpPr txBox="1">
            <a:spLocks noChangeArrowheads="1"/>
          </p:cNvSpPr>
          <p:nvPr/>
        </p:nvSpPr>
        <p:spPr bwMode="auto">
          <a:xfrm>
            <a:off x="9901768" y="5991225"/>
            <a:ext cx="2073639"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3.10</a:t>
            </a:r>
          </a:p>
        </p:txBody>
      </p:sp>
    </p:spTree>
    <p:extLst>
      <p:ext uri="{BB962C8B-B14F-4D97-AF65-F5344CB8AC3E}">
        <p14:creationId xmlns:p14="http://schemas.microsoft.com/office/powerpoint/2010/main" val="696947264"/>
      </p:ext>
    </p:extLst>
  </p:cSld>
  <p:clrMapOvr>
    <a:masterClrMapping/>
  </p:clrMapOvr>
  <p:transition spd="med">
    <p:wipe dir="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Backward Pass</a:t>
            </a:r>
          </a:p>
        </p:txBody>
      </p:sp>
      <p:sp>
        <p:nvSpPr>
          <p:cNvPr id="139267" name="Text Box 3"/>
          <p:cNvSpPr txBox="1">
            <a:spLocks noChangeArrowheads="1"/>
          </p:cNvSpPr>
          <p:nvPr/>
        </p:nvSpPr>
        <p:spPr bwMode="auto">
          <a:xfrm>
            <a:off x="927102" y="1639890"/>
            <a:ext cx="1107863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solidFill>
                  <a:schemeClr val="accent1"/>
                </a:solidFill>
                <a:effectLst>
                  <a:outerShdw blurRad="38100" dist="38100" dir="2700000" algn="tl">
                    <a:srgbClr val="000000">
                      <a:alpha val="43137"/>
                    </a:srgbClr>
                  </a:outerShdw>
                </a:effectLst>
                <a:latin typeface="Arial" pitchFamily="34" charset="0"/>
                <a:ea typeface="MS PGothic" pitchFamily="34" charset="-128"/>
              </a:rPr>
              <a:t>Begin with the last event and work backwards</a:t>
            </a:r>
            <a:endParaRPr lang="en-AU" altLang="en-US" sz="3200" b="1">
              <a:solidFill>
                <a:schemeClr val="accent1"/>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139268" name="Text Box 4"/>
          <p:cNvSpPr txBox="1">
            <a:spLocks noChangeArrowheads="1"/>
          </p:cNvSpPr>
          <p:nvPr/>
        </p:nvSpPr>
        <p:spPr bwMode="auto">
          <a:xfrm>
            <a:off x="984251" y="2300289"/>
            <a:ext cx="464999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Latest Finish Time Rule:</a:t>
            </a:r>
          </a:p>
        </p:txBody>
      </p:sp>
      <p:sp>
        <p:nvSpPr>
          <p:cNvPr id="139269" name="Text Box 5"/>
          <p:cNvSpPr txBox="1">
            <a:spLocks noChangeArrowheads="1"/>
          </p:cNvSpPr>
          <p:nvPr/>
        </p:nvSpPr>
        <p:spPr bwMode="auto">
          <a:xfrm>
            <a:off x="1420286" y="2998790"/>
            <a:ext cx="9281583" cy="13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a:effectLst>
                  <a:outerShdw blurRad="38100" dist="38100" dir="2700000" algn="tl">
                    <a:srgbClr val="000000">
                      <a:alpha val="43137"/>
                    </a:srgbClr>
                  </a:outerShdw>
                </a:effectLst>
                <a:latin typeface="Arial" pitchFamily="34" charset="0"/>
                <a:ea typeface="MS PGothic" pitchFamily="34" charset="-128"/>
              </a:rPr>
              <a:t>If an activity is an immediate predecessor for just a single activity, its LF equals the LS of the activity that immediately follows it</a:t>
            </a:r>
          </a:p>
          <a:p>
            <a:pPr>
              <a:lnSpc>
                <a:spcPct val="90000"/>
              </a:lnSpc>
              <a:spcAft>
                <a:spcPts val="1600"/>
              </a:spcAft>
              <a:buClr>
                <a:srgbClr val="BF0922"/>
              </a:buClr>
              <a:buSzPct val="60000"/>
              <a:buFont typeface="Lucida Grande"/>
              <a:buChar char="►"/>
            </a:pPr>
            <a:r>
              <a:rPr lang="en-AU" altLang="en-US">
                <a:effectLst>
                  <a:outerShdw blurRad="38100" dist="38100" dir="2700000" algn="tl">
                    <a:srgbClr val="000000">
                      <a:alpha val="43137"/>
                    </a:srgbClr>
                  </a:outerShdw>
                </a:effectLst>
                <a:latin typeface="Arial" pitchFamily="34" charset="0"/>
                <a:ea typeface="MS PGothic" pitchFamily="34" charset="-128"/>
              </a:rPr>
              <a:t>If an activity is an immediate predecessor to more than one activity, its LF is the minimum of all LS values of all activities that immediately follow it</a:t>
            </a:r>
          </a:p>
        </p:txBody>
      </p:sp>
      <p:sp>
        <p:nvSpPr>
          <p:cNvPr id="139270" name="Text Box 6"/>
          <p:cNvSpPr txBox="1">
            <a:spLocks noChangeArrowheads="1"/>
          </p:cNvSpPr>
          <p:nvPr/>
        </p:nvSpPr>
        <p:spPr bwMode="auto">
          <a:xfrm>
            <a:off x="1208619" y="5691189"/>
            <a:ext cx="913540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solidFill>
                  <a:srgbClr val="00B0F0"/>
                </a:solidFill>
                <a:effectLst>
                  <a:outerShdw blurRad="38100" dist="38100" dir="2700000" algn="tl">
                    <a:srgbClr val="000000">
                      <a:alpha val="43137"/>
                    </a:srgbClr>
                  </a:outerShdw>
                </a:effectLst>
                <a:latin typeface="Times New Roman" panose="02020603050405020304" pitchFamily="18" charset="0"/>
                <a:ea typeface="MS PGothic" pitchFamily="34" charset="-128"/>
                <a:cs typeface="Times New Roman" panose="02020603050405020304" pitchFamily="18" charset="0"/>
              </a:rPr>
              <a:t>LF = Min {LS of all immediate following activities}</a:t>
            </a:r>
          </a:p>
        </p:txBody>
      </p:sp>
    </p:spTree>
    <p:extLst>
      <p:ext uri="{BB962C8B-B14F-4D97-AF65-F5344CB8AC3E}">
        <p14:creationId xmlns:p14="http://schemas.microsoft.com/office/powerpoint/2010/main" val="1359721320"/>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9267"/>
                                        </p:tgtEl>
                                        <p:attrNameLst>
                                          <p:attrName>style.visibility</p:attrName>
                                        </p:attrNameLst>
                                      </p:cBhvr>
                                      <p:to>
                                        <p:strVal val="visible"/>
                                      </p:to>
                                    </p:set>
                                    <p:animEffect transition="in" filter="strips(downRight)">
                                      <p:cBhvr>
                                        <p:cTn id="7" dur="1000"/>
                                        <p:tgtEl>
                                          <p:spTgt spid="1392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39268"/>
                                        </p:tgtEl>
                                        <p:attrNameLst>
                                          <p:attrName>style.visibility</p:attrName>
                                        </p:attrNameLst>
                                      </p:cBhvr>
                                      <p:to>
                                        <p:strVal val="visible"/>
                                      </p:to>
                                    </p:set>
                                    <p:animEffect transition="in" filter="strips(downRight)">
                                      <p:cBhvr>
                                        <p:cTn id="11" dur="1000"/>
                                        <p:tgtEl>
                                          <p:spTgt spid="13926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39269"/>
                                        </p:tgtEl>
                                        <p:attrNameLst>
                                          <p:attrName>style.visibility</p:attrName>
                                        </p:attrNameLst>
                                      </p:cBhvr>
                                      <p:to>
                                        <p:strVal val="visible"/>
                                      </p:to>
                                    </p:set>
                                    <p:animEffect transition="in" filter="strips(downRight)">
                                      <p:cBhvr>
                                        <p:cTn id="15" dur="1000"/>
                                        <p:tgtEl>
                                          <p:spTgt spid="139269"/>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39270"/>
                                        </p:tgtEl>
                                        <p:attrNameLst>
                                          <p:attrName>style.visibility</p:attrName>
                                        </p:attrNameLst>
                                      </p:cBhvr>
                                      <p:to>
                                        <p:strVal val="visible"/>
                                      </p:to>
                                    </p:set>
                                    <p:animEffect transition="in" filter="strips(downRight)">
                                      <p:cBhvr>
                                        <p:cTn id="19" dur="1000"/>
                                        <p:tgtEl>
                                          <p:spTgt spid="139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p:bldP spid="139268" grpId="0"/>
      <p:bldP spid="139269" grpId="0"/>
      <p:bldP spid="139270"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Backward Pass</a:t>
            </a:r>
          </a:p>
        </p:txBody>
      </p:sp>
      <p:sp>
        <p:nvSpPr>
          <p:cNvPr id="142338" name="Text Box 3"/>
          <p:cNvSpPr txBox="1">
            <a:spLocks noChangeArrowheads="1"/>
          </p:cNvSpPr>
          <p:nvPr/>
        </p:nvSpPr>
        <p:spPr bwMode="auto">
          <a:xfrm>
            <a:off x="927102" y="1639889"/>
            <a:ext cx="10993967"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700" b="1">
                <a:solidFill>
                  <a:schemeClr val="accent1"/>
                </a:solidFill>
                <a:effectLst>
                  <a:outerShdw blurRad="38100" dist="38100" dir="2700000" algn="tl">
                    <a:srgbClr val="000000">
                      <a:alpha val="43137"/>
                    </a:srgbClr>
                  </a:outerShdw>
                </a:effectLst>
                <a:latin typeface="Arial" pitchFamily="34" charset="0"/>
                <a:ea typeface="MS PGothic" pitchFamily="34" charset="-128"/>
              </a:rPr>
              <a:t>Begin with the last event and work backwards</a:t>
            </a:r>
            <a:endParaRPr lang="en-AU" altLang="en-US" sz="3700" b="1">
              <a:solidFill>
                <a:schemeClr val="accent1"/>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141316" name="Text Box 4"/>
          <p:cNvSpPr txBox="1">
            <a:spLocks noChangeArrowheads="1"/>
          </p:cNvSpPr>
          <p:nvPr/>
        </p:nvSpPr>
        <p:spPr bwMode="auto">
          <a:xfrm>
            <a:off x="984251" y="2300289"/>
            <a:ext cx="441915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Latest Start Time Rule:</a:t>
            </a:r>
          </a:p>
        </p:txBody>
      </p:sp>
      <p:sp>
        <p:nvSpPr>
          <p:cNvPr id="141317" name="Text Box 5"/>
          <p:cNvSpPr txBox="1">
            <a:spLocks noChangeArrowheads="1"/>
          </p:cNvSpPr>
          <p:nvPr/>
        </p:nvSpPr>
        <p:spPr bwMode="auto">
          <a:xfrm>
            <a:off x="1420286" y="2998790"/>
            <a:ext cx="9281583" cy="145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3200">
                <a:effectLst>
                  <a:outerShdw blurRad="38100" dist="38100" dir="2700000" algn="tl">
                    <a:srgbClr val="000000">
                      <a:alpha val="43137"/>
                    </a:srgbClr>
                  </a:outerShdw>
                </a:effectLst>
                <a:latin typeface="Arial" pitchFamily="34" charset="0"/>
                <a:ea typeface="MS PGothic" pitchFamily="34" charset="-128"/>
              </a:rPr>
              <a:t>The latest start time (LS) of an activity is the difference of its latest finish time (LF) and its activity time</a:t>
            </a:r>
          </a:p>
        </p:txBody>
      </p:sp>
      <p:sp>
        <p:nvSpPr>
          <p:cNvPr id="141318" name="Text Box 6"/>
          <p:cNvSpPr txBox="1">
            <a:spLocks noChangeArrowheads="1"/>
          </p:cNvSpPr>
          <p:nvPr/>
        </p:nvSpPr>
        <p:spPr bwMode="auto">
          <a:xfrm>
            <a:off x="3740152" y="4675189"/>
            <a:ext cx="431442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effectLst>
                  <a:outerShdw blurRad="38100" dist="38100" dir="2700000" algn="tl">
                    <a:srgbClr val="000000">
                      <a:alpha val="43137"/>
                    </a:srgbClr>
                  </a:outerShdw>
                </a:effectLst>
                <a:latin typeface="Arial" pitchFamily="34" charset="0"/>
                <a:ea typeface="MS PGothic" pitchFamily="34" charset="-128"/>
              </a:rPr>
              <a:t>LS = LF – Activity time</a:t>
            </a:r>
          </a:p>
        </p:txBody>
      </p:sp>
    </p:spTree>
    <p:extLst>
      <p:ext uri="{BB962C8B-B14F-4D97-AF65-F5344CB8AC3E}">
        <p14:creationId xmlns:p14="http://schemas.microsoft.com/office/powerpoint/2010/main" val="270131250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1316"/>
                                        </p:tgtEl>
                                        <p:attrNameLst>
                                          <p:attrName>style.visibility</p:attrName>
                                        </p:attrNameLst>
                                      </p:cBhvr>
                                      <p:to>
                                        <p:strVal val="visible"/>
                                      </p:to>
                                    </p:set>
                                    <p:animEffect transition="in" filter="strips(downRight)">
                                      <p:cBhvr>
                                        <p:cTn id="7" dur="1000"/>
                                        <p:tgtEl>
                                          <p:spTgt spid="14131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41317"/>
                                        </p:tgtEl>
                                        <p:attrNameLst>
                                          <p:attrName>style.visibility</p:attrName>
                                        </p:attrNameLst>
                                      </p:cBhvr>
                                      <p:to>
                                        <p:strVal val="visible"/>
                                      </p:to>
                                    </p:set>
                                    <p:animEffect transition="in" filter="strips(downRight)">
                                      <p:cBhvr>
                                        <p:cTn id="11" dur="1000"/>
                                        <p:tgtEl>
                                          <p:spTgt spid="141317"/>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41318"/>
                                        </p:tgtEl>
                                        <p:attrNameLst>
                                          <p:attrName>style.visibility</p:attrName>
                                        </p:attrNameLst>
                                      </p:cBhvr>
                                      <p:to>
                                        <p:strVal val="visible"/>
                                      </p:to>
                                    </p:set>
                                    <p:animEffect transition="in" filter="strips(downRight)">
                                      <p:cBhvr>
                                        <p:cTn id="15" dur="1000"/>
                                        <p:tgtEl>
                                          <p:spTgt spid="141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p:bldP spid="141317" grpId="0"/>
      <p:bldP spid="14131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63" name="Group 3"/>
          <p:cNvGrpSpPr>
            <a:grpSpLocks/>
          </p:cNvGrpSpPr>
          <p:nvPr/>
        </p:nvGrpSpPr>
        <p:grpSpPr bwMode="auto">
          <a:xfrm>
            <a:off x="579967" y="1943100"/>
            <a:ext cx="11161184" cy="4089400"/>
            <a:chOff x="274" y="1224"/>
            <a:chExt cx="5273" cy="2576"/>
          </a:xfrm>
        </p:grpSpPr>
        <p:grpSp>
          <p:nvGrpSpPr>
            <p:cNvPr id="144395" name="Group 4"/>
            <p:cNvGrpSpPr>
              <a:grpSpLocks/>
            </p:cNvGrpSpPr>
            <p:nvPr/>
          </p:nvGrpSpPr>
          <p:grpSpPr bwMode="auto">
            <a:xfrm>
              <a:off x="2898" y="1224"/>
              <a:ext cx="2649" cy="2576"/>
              <a:chOff x="2898" y="1224"/>
              <a:chExt cx="2649" cy="2576"/>
            </a:xfrm>
          </p:grpSpPr>
          <p:sp>
            <p:nvSpPr>
              <p:cNvPr id="144481" name="Line 5"/>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2" name="Line 6"/>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3" name="Line 7"/>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4" name="Line 8"/>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5" name="Line 9"/>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4486" name="Line 10"/>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87" name="Group 11"/>
              <p:cNvGrpSpPr>
                <a:grpSpLocks/>
              </p:cNvGrpSpPr>
              <p:nvPr/>
            </p:nvGrpSpPr>
            <p:grpSpPr bwMode="auto">
              <a:xfrm>
                <a:off x="2898" y="1224"/>
                <a:ext cx="2649" cy="2576"/>
                <a:chOff x="2898" y="1224"/>
                <a:chExt cx="2649" cy="2576"/>
              </a:xfrm>
            </p:grpSpPr>
            <p:grpSp>
              <p:nvGrpSpPr>
                <p:cNvPr id="144488" name="Group 12"/>
                <p:cNvGrpSpPr>
                  <a:grpSpLocks/>
                </p:cNvGrpSpPr>
                <p:nvPr/>
              </p:nvGrpSpPr>
              <p:grpSpPr bwMode="auto">
                <a:xfrm>
                  <a:off x="3766" y="2904"/>
                  <a:ext cx="897" cy="896"/>
                  <a:chOff x="1842" y="1776"/>
                  <a:chExt cx="2074" cy="2072"/>
                </a:xfrm>
              </p:grpSpPr>
              <p:sp>
                <p:nvSpPr>
                  <p:cNvPr id="144534" name="Oval 1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35" name="Freeform 1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36" name="Freeform 1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37" name="Freeform 1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38" name="Freeform 1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39" name="Oval 1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40" name="Line 1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41" name="Line 2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42" name="Line 2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43" name="Line 2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4489" name="Group 23"/>
                <p:cNvGrpSpPr>
                  <a:grpSpLocks/>
                </p:cNvGrpSpPr>
                <p:nvPr/>
              </p:nvGrpSpPr>
              <p:grpSpPr bwMode="auto">
                <a:xfrm>
                  <a:off x="3766" y="1224"/>
                  <a:ext cx="897" cy="896"/>
                  <a:chOff x="1842" y="1776"/>
                  <a:chExt cx="2074" cy="2072"/>
                </a:xfrm>
              </p:grpSpPr>
              <p:sp>
                <p:nvSpPr>
                  <p:cNvPr id="144524" name="Oval 2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25" name="Freeform 2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26" name="Freeform 2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27" name="Freeform 2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28" name="Freeform 28"/>
                  <p:cNvSpPr>
                    <a:spLocks/>
                  </p:cNvSpPr>
                  <p:nvPr/>
                </p:nvSpPr>
                <p:spPr bwMode="auto">
                  <a:xfrm flipV="1">
                    <a:off x="1842" y="2789"/>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29" name="Oval 2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30" name="Line 3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31" name="Line 3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32" name="Line 3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33" name="Line 3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4490" name="Group 34"/>
                <p:cNvGrpSpPr>
                  <a:grpSpLocks/>
                </p:cNvGrpSpPr>
                <p:nvPr/>
              </p:nvGrpSpPr>
              <p:grpSpPr bwMode="auto">
                <a:xfrm>
                  <a:off x="2898" y="2064"/>
                  <a:ext cx="897" cy="896"/>
                  <a:chOff x="1842" y="1776"/>
                  <a:chExt cx="2074" cy="2072"/>
                </a:xfrm>
              </p:grpSpPr>
              <p:sp>
                <p:nvSpPr>
                  <p:cNvPr id="144514" name="Oval 3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15" name="Freeform 3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16" name="Freeform 3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17" name="Freeform 3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18" name="Freeform 39"/>
                  <p:cNvSpPr>
                    <a:spLocks/>
                  </p:cNvSpPr>
                  <p:nvPr/>
                </p:nvSpPr>
                <p:spPr bwMode="auto">
                  <a:xfrm flipV="1">
                    <a:off x="1842" y="2793"/>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19" name="Oval 4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20" name="Line 4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21" name="Line 4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22" name="Line 4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23" name="Line 4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4491" name="Group 45"/>
                <p:cNvGrpSpPr>
                  <a:grpSpLocks/>
                </p:cNvGrpSpPr>
                <p:nvPr/>
              </p:nvGrpSpPr>
              <p:grpSpPr bwMode="auto">
                <a:xfrm>
                  <a:off x="4650" y="2064"/>
                  <a:ext cx="897" cy="896"/>
                  <a:chOff x="1842" y="1776"/>
                  <a:chExt cx="2074" cy="2072"/>
                </a:xfrm>
              </p:grpSpPr>
              <p:sp>
                <p:nvSpPr>
                  <p:cNvPr id="144504" name="Oval 4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05" name="Freeform 4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06" name="Freeform 4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07" name="Freeform 4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08" name="Freeform 5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509" name="Oval 5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510" name="Line 5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11" name="Line 5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12" name="Line 5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513" name="Line 5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92" name="Text Box 56"/>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4493" name="Text Box 57"/>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4494" name="Text Box 58"/>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144495" name="Text Box 59"/>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4496" name="Text Box 60"/>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4497" name="Text Box 61"/>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4498" name="Text Box 62"/>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4499" name="Text Box 63"/>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44500" name="Text Box 64"/>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4501" name="Text Box 65"/>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4502" name="Text Box 66"/>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4503" name="Text Box 67"/>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nvGrpSpPr>
            <p:cNvPr id="144396" name="Group 68"/>
            <p:cNvGrpSpPr>
              <a:grpSpLocks/>
            </p:cNvGrpSpPr>
            <p:nvPr/>
          </p:nvGrpSpPr>
          <p:grpSpPr bwMode="auto">
            <a:xfrm>
              <a:off x="1640" y="1976"/>
              <a:ext cx="1455" cy="1824"/>
              <a:chOff x="1640" y="1976"/>
              <a:chExt cx="1455" cy="1824"/>
            </a:xfrm>
          </p:grpSpPr>
          <p:sp>
            <p:nvSpPr>
              <p:cNvPr id="144463" name="Line 69"/>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64" name="Group 70"/>
              <p:cNvGrpSpPr>
                <a:grpSpLocks/>
              </p:cNvGrpSpPr>
              <p:nvPr/>
            </p:nvGrpSpPr>
            <p:grpSpPr bwMode="auto">
              <a:xfrm>
                <a:off x="1848" y="2904"/>
                <a:ext cx="1247" cy="896"/>
                <a:chOff x="1848" y="2904"/>
                <a:chExt cx="1247" cy="896"/>
              </a:xfrm>
            </p:grpSpPr>
            <p:sp>
              <p:nvSpPr>
                <p:cNvPr id="144465" name="Line 71"/>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66" name="Group 72"/>
                <p:cNvGrpSpPr>
                  <a:grpSpLocks/>
                </p:cNvGrpSpPr>
                <p:nvPr/>
              </p:nvGrpSpPr>
              <p:grpSpPr bwMode="auto">
                <a:xfrm>
                  <a:off x="2198" y="2904"/>
                  <a:ext cx="897" cy="896"/>
                  <a:chOff x="2198" y="2904"/>
                  <a:chExt cx="897" cy="896"/>
                </a:xfrm>
              </p:grpSpPr>
              <p:grpSp>
                <p:nvGrpSpPr>
                  <p:cNvPr id="144467" name="Group 73"/>
                  <p:cNvGrpSpPr>
                    <a:grpSpLocks/>
                  </p:cNvGrpSpPr>
                  <p:nvPr/>
                </p:nvGrpSpPr>
                <p:grpSpPr bwMode="auto">
                  <a:xfrm>
                    <a:off x="2198" y="2904"/>
                    <a:ext cx="897" cy="896"/>
                    <a:chOff x="1842" y="1776"/>
                    <a:chExt cx="2074" cy="2072"/>
                  </a:xfrm>
                </p:grpSpPr>
                <p:sp>
                  <p:nvSpPr>
                    <p:cNvPr id="144471" name="Oval 7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72" name="Freeform 7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73" name="Freeform 7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74" name="Freeform 7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75" name="Freeform 78"/>
                    <p:cNvSpPr>
                      <a:spLocks/>
                    </p:cNvSpPr>
                    <p:nvPr/>
                  </p:nvSpPr>
                  <p:spPr bwMode="auto">
                    <a:xfrm flipV="1">
                      <a:off x="1842" y="2789"/>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76" name="Oval 7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77" name="Line 8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78" name="Line 8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79" name="Line 8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80" name="Line 8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68" name="Text Box 84"/>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4469" name="Text Box 85"/>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144470" name="Text Box 86"/>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144397" name="Group 87"/>
            <p:cNvGrpSpPr>
              <a:grpSpLocks/>
            </p:cNvGrpSpPr>
            <p:nvPr/>
          </p:nvGrpSpPr>
          <p:grpSpPr bwMode="auto">
            <a:xfrm>
              <a:off x="1840" y="1224"/>
              <a:ext cx="1255" cy="896"/>
              <a:chOff x="1840" y="1224"/>
              <a:chExt cx="1255" cy="896"/>
            </a:xfrm>
          </p:grpSpPr>
          <p:sp>
            <p:nvSpPr>
              <p:cNvPr id="144448" name="Line 88"/>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49" name="Group 89"/>
              <p:cNvGrpSpPr>
                <a:grpSpLocks/>
              </p:cNvGrpSpPr>
              <p:nvPr/>
            </p:nvGrpSpPr>
            <p:grpSpPr bwMode="auto">
              <a:xfrm>
                <a:off x="2198" y="1224"/>
                <a:ext cx="897" cy="896"/>
                <a:chOff x="1842" y="1776"/>
                <a:chExt cx="2074" cy="2072"/>
              </a:xfrm>
            </p:grpSpPr>
            <p:sp>
              <p:nvSpPr>
                <p:cNvPr id="144453" name="Oval 9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54" name="Freeform 9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55" name="Freeform 9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56" name="Freeform 9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57" name="Freeform 94"/>
                <p:cNvSpPr>
                  <a:spLocks/>
                </p:cNvSpPr>
                <p:nvPr/>
              </p:nvSpPr>
              <p:spPr bwMode="auto">
                <a:xfrm flipV="1">
                  <a:off x="1842" y="2789"/>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58" name="Oval 9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59" name="Line 9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60" name="Line 9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61" name="Line 9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62" name="Line 9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50" name="Text Box 100"/>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4451" name="Text Box 101"/>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4452" name="Text Box 102"/>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144398" name="Group 103"/>
            <p:cNvGrpSpPr>
              <a:grpSpLocks/>
            </p:cNvGrpSpPr>
            <p:nvPr/>
          </p:nvGrpSpPr>
          <p:grpSpPr bwMode="auto">
            <a:xfrm>
              <a:off x="972" y="2828"/>
              <a:ext cx="903" cy="972"/>
              <a:chOff x="972" y="2828"/>
              <a:chExt cx="903" cy="972"/>
            </a:xfrm>
          </p:grpSpPr>
          <p:sp>
            <p:nvSpPr>
              <p:cNvPr id="144432" name="Line 104"/>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4433" name="Group 105"/>
              <p:cNvGrpSpPr>
                <a:grpSpLocks/>
              </p:cNvGrpSpPr>
              <p:nvPr/>
            </p:nvGrpSpPr>
            <p:grpSpPr bwMode="auto">
              <a:xfrm>
                <a:off x="978" y="2904"/>
                <a:ext cx="897" cy="896"/>
                <a:chOff x="978" y="2904"/>
                <a:chExt cx="897" cy="896"/>
              </a:xfrm>
            </p:grpSpPr>
            <p:grpSp>
              <p:nvGrpSpPr>
                <p:cNvPr id="144434" name="Group 106"/>
                <p:cNvGrpSpPr>
                  <a:grpSpLocks/>
                </p:cNvGrpSpPr>
                <p:nvPr/>
              </p:nvGrpSpPr>
              <p:grpSpPr bwMode="auto">
                <a:xfrm>
                  <a:off x="978" y="2904"/>
                  <a:ext cx="897" cy="896"/>
                  <a:chOff x="1842" y="1776"/>
                  <a:chExt cx="2074" cy="2072"/>
                </a:xfrm>
              </p:grpSpPr>
              <p:sp>
                <p:nvSpPr>
                  <p:cNvPr id="144438" name="Oval 10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39" name="Freeform 10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40" name="Freeform 10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41" name="Freeform 11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42" name="Freeform 111"/>
                  <p:cNvSpPr>
                    <a:spLocks/>
                  </p:cNvSpPr>
                  <p:nvPr/>
                </p:nvSpPr>
                <p:spPr bwMode="auto">
                  <a:xfrm flipV="1">
                    <a:off x="1842" y="2789"/>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43" name="Oval 11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44" name="Line 11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45" name="Line 11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46" name="Line 11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47" name="Line 11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35" name="Text Box 117"/>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4436" name="Text Box 118"/>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4437" name="Text Box 119"/>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144399" name="Group 120"/>
            <p:cNvGrpSpPr>
              <a:grpSpLocks/>
            </p:cNvGrpSpPr>
            <p:nvPr/>
          </p:nvGrpSpPr>
          <p:grpSpPr bwMode="auto">
            <a:xfrm>
              <a:off x="274" y="1224"/>
              <a:ext cx="1601" cy="1736"/>
              <a:chOff x="274" y="1224"/>
              <a:chExt cx="1601" cy="1736"/>
            </a:xfrm>
          </p:grpSpPr>
          <p:grpSp>
            <p:nvGrpSpPr>
              <p:cNvPr id="144400" name="Group 121"/>
              <p:cNvGrpSpPr>
                <a:grpSpLocks/>
              </p:cNvGrpSpPr>
              <p:nvPr/>
            </p:nvGrpSpPr>
            <p:grpSpPr bwMode="auto">
              <a:xfrm>
                <a:off x="274" y="2064"/>
                <a:ext cx="897" cy="896"/>
                <a:chOff x="274" y="2064"/>
                <a:chExt cx="897" cy="896"/>
              </a:xfrm>
            </p:grpSpPr>
            <p:grpSp>
              <p:nvGrpSpPr>
                <p:cNvPr id="144417" name="Group 122"/>
                <p:cNvGrpSpPr>
                  <a:grpSpLocks/>
                </p:cNvGrpSpPr>
                <p:nvPr/>
              </p:nvGrpSpPr>
              <p:grpSpPr bwMode="auto">
                <a:xfrm>
                  <a:off x="274" y="2064"/>
                  <a:ext cx="897" cy="896"/>
                  <a:chOff x="1842" y="1776"/>
                  <a:chExt cx="2074" cy="2072"/>
                </a:xfrm>
              </p:grpSpPr>
              <p:sp>
                <p:nvSpPr>
                  <p:cNvPr id="144422" name="Oval 12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23" name="Freeform 12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24" name="Freeform 12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25" name="Freeform 12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26" name="Freeform 12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27" name="Oval 12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28" name="Line 12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29" name="Line 13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30" name="Line 13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31" name="Line 13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18" name="Text Box 133"/>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144419" name="Text Box 134"/>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4420" name="Text Box 135"/>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4421" name="Text Box 136"/>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144401" name="Group 137"/>
              <p:cNvGrpSpPr>
                <a:grpSpLocks/>
              </p:cNvGrpSpPr>
              <p:nvPr/>
            </p:nvGrpSpPr>
            <p:grpSpPr bwMode="auto">
              <a:xfrm>
                <a:off x="978" y="1224"/>
                <a:ext cx="897" cy="896"/>
                <a:chOff x="978" y="1224"/>
                <a:chExt cx="897" cy="896"/>
              </a:xfrm>
            </p:grpSpPr>
            <p:grpSp>
              <p:nvGrpSpPr>
                <p:cNvPr id="144403" name="Group 138"/>
                <p:cNvGrpSpPr>
                  <a:grpSpLocks/>
                </p:cNvGrpSpPr>
                <p:nvPr/>
              </p:nvGrpSpPr>
              <p:grpSpPr bwMode="auto">
                <a:xfrm>
                  <a:off x="978" y="1224"/>
                  <a:ext cx="897" cy="896"/>
                  <a:chOff x="1842" y="1776"/>
                  <a:chExt cx="2074" cy="2072"/>
                </a:xfrm>
              </p:grpSpPr>
              <p:sp>
                <p:nvSpPr>
                  <p:cNvPr id="144407" name="Oval 13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08" name="Freeform 14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09" name="Freeform 14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10" name="Freeform 14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11" name="Freeform 14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4412" name="Oval 14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4413" name="Line 14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14" name="Line 14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15" name="Line 14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416" name="Line 14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4404" name="Text Box 149"/>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144405" name="Text Box 150"/>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4406" name="Text Box 151"/>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144402" name="Line 152"/>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grpSp>
      <p:grpSp>
        <p:nvGrpSpPr>
          <p:cNvPr id="143513" name="Group 153"/>
          <p:cNvGrpSpPr>
            <a:grpSpLocks/>
          </p:cNvGrpSpPr>
          <p:nvPr/>
        </p:nvGrpSpPr>
        <p:grpSpPr bwMode="auto">
          <a:xfrm>
            <a:off x="9563102" y="4025899"/>
            <a:ext cx="2015067" cy="2232026"/>
            <a:chOff x="4510" y="2536"/>
            <a:chExt cx="952" cy="1406"/>
          </a:xfrm>
        </p:grpSpPr>
        <p:sp>
          <p:nvSpPr>
            <p:cNvPr id="144392" name="Text Box 154"/>
            <p:cNvSpPr txBox="1">
              <a:spLocks noChangeArrowheads="1"/>
            </p:cNvSpPr>
            <p:nvPr/>
          </p:nvSpPr>
          <p:spPr bwMode="auto">
            <a:xfrm>
              <a:off x="4510" y="3346"/>
              <a:ext cx="811" cy="596"/>
            </a:xfrm>
            <a:prstGeom prst="rect">
              <a:avLst/>
            </a:prstGeom>
            <a:solidFill>
              <a:srgbClr val="D33320"/>
            </a:solidFill>
            <a:ln w="9525">
              <a:solidFill>
                <a:schemeClr val="tx1"/>
              </a:solidFill>
              <a:miter lim="800000"/>
              <a:headEnd/>
              <a:tailEnd/>
            </a:ln>
          </p:spPr>
          <p:txBody>
            <a:bodyPr wrap="none" lIns="126000" tIns="118800" rIns="126000" bIns="118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latin typeface="Arial" pitchFamily="34" charset="0"/>
                  <a:ea typeface="MS PGothic" pitchFamily="34" charset="-128"/>
                </a:rPr>
                <a:t>LF = EF </a:t>
              </a:r>
              <a:br>
                <a:rPr lang="en-AU" altLang="en-US" sz="2700">
                  <a:latin typeface="Arial" pitchFamily="34" charset="0"/>
                  <a:ea typeface="MS PGothic" pitchFamily="34" charset="-128"/>
                </a:rPr>
              </a:br>
              <a:r>
                <a:rPr lang="en-AU" altLang="en-US" sz="2700">
                  <a:latin typeface="Arial" pitchFamily="34" charset="0"/>
                  <a:ea typeface="MS PGothic" pitchFamily="34" charset="-128"/>
                </a:rPr>
                <a:t>of Project</a:t>
              </a:r>
            </a:p>
          </p:txBody>
        </p:sp>
        <p:sp>
          <p:nvSpPr>
            <p:cNvPr id="144393" name="Line 155"/>
            <p:cNvSpPr>
              <a:spLocks noChangeShapeType="1"/>
            </p:cNvSpPr>
            <p:nvPr/>
          </p:nvSpPr>
          <p:spPr bwMode="auto">
            <a:xfrm flipV="1">
              <a:off x="4920" y="2816"/>
              <a:ext cx="400" cy="56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4394" name="Text Box 156"/>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grpSp>
      <p:grpSp>
        <p:nvGrpSpPr>
          <p:cNvPr id="143517" name="Group 157"/>
          <p:cNvGrpSpPr>
            <a:grpSpLocks/>
          </p:cNvGrpSpPr>
          <p:nvPr/>
        </p:nvGrpSpPr>
        <p:grpSpPr bwMode="auto">
          <a:xfrm>
            <a:off x="4728636" y="4025897"/>
            <a:ext cx="5613401" cy="1079500"/>
            <a:chOff x="2234" y="2536"/>
            <a:chExt cx="2652" cy="680"/>
          </a:xfrm>
        </p:grpSpPr>
        <p:sp>
          <p:nvSpPr>
            <p:cNvPr id="144389" name="Text Box 158"/>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4390" name="Text Box 159"/>
            <p:cNvSpPr txBox="1">
              <a:spLocks noChangeArrowheads="1"/>
            </p:cNvSpPr>
            <p:nvPr/>
          </p:nvSpPr>
          <p:spPr bwMode="auto">
            <a:xfrm>
              <a:off x="2234" y="2842"/>
              <a:ext cx="1742" cy="374"/>
            </a:xfrm>
            <a:prstGeom prst="rect">
              <a:avLst/>
            </a:prstGeom>
            <a:solidFill>
              <a:srgbClr val="D33320"/>
            </a:solidFill>
            <a:ln w="9525">
              <a:solidFill>
                <a:schemeClr val="tx1"/>
              </a:solidFill>
              <a:miter lim="800000"/>
              <a:headEnd/>
              <a:tailEnd/>
            </a:ln>
          </p:spPr>
          <p:txBody>
            <a:bodyPr wrap="none" lIns="126000" tIns="118800" rIns="126000" bIns="118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latin typeface="Arial" pitchFamily="34" charset="0"/>
                  <a:ea typeface="MS PGothic" pitchFamily="34" charset="-128"/>
                </a:rPr>
                <a:t>LS = LF – Activity time</a:t>
              </a:r>
            </a:p>
          </p:txBody>
        </p:sp>
        <p:sp>
          <p:nvSpPr>
            <p:cNvPr id="144391" name="Line 160"/>
            <p:cNvSpPr>
              <a:spLocks noChangeShapeType="1"/>
            </p:cNvSpPr>
            <p:nvPr/>
          </p:nvSpPr>
          <p:spPr bwMode="auto">
            <a:xfrm flipV="1">
              <a:off x="4017" y="2656"/>
              <a:ext cx="703" cy="26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3362"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LS/LF Times for </a:t>
            </a:r>
            <a:br>
              <a:rPr lang="en-US" smtClean="0"/>
            </a:br>
            <a:r>
              <a:rPr lang="en-US" smtClean="0"/>
              <a:t>Milwaukee Paper</a:t>
            </a:r>
            <a:endParaRPr lang="en-US" sz="4300">
              <a:solidFill>
                <a:srgbClr val="33CC33"/>
              </a:solidFill>
            </a:endParaRPr>
          </a:p>
        </p:txBody>
      </p:sp>
    </p:spTree>
    <p:extLst>
      <p:ext uri="{BB962C8B-B14F-4D97-AF65-F5344CB8AC3E}">
        <p14:creationId xmlns:p14="http://schemas.microsoft.com/office/powerpoint/2010/main" val="2555266951"/>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43363"/>
                                        </p:tgtEl>
                                        <p:attrNameLst>
                                          <p:attrName>style.visibility</p:attrName>
                                        </p:attrNameLst>
                                      </p:cBhvr>
                                      <p:to>
                                        <p:strVal val="visible"/>
                                      </p:to>
                                    </p:set>
                                    <p:animEffect transition="in" filter="wipe(left)">
                                      <p:cBhvr>
                                        <p:cTn id="7" dur="1000"/>
                                        <p:tgtEl>
                                          <p:spTgt spid="143363"/>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143513"/>
                                        </p:tgtEl>
                                        <p:attrNameLst>
                                          <p:attrName>style.visibility</p:attrName>
                                        </p:attrNameLst>
                                      </p:cBhvr>
                                      <p:to>
                                        <p:strVal val="visible"/>
                                      </p:to>
                                    </p:set>
                                    <p:animEffect transition="in" filter="strips(upRight)">
                                      <p:cBhvr>
                                        <p:cTn id="11" dur="1000"/>
                                        <p:tgtEl>
                                          <p:spTgt spid="1435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3" fill="hold" nodeType="clickEffect">
                                  <p:stCondLst>
                                    <p:cond delay="0"/>
                                  </p:stCondLst>
                                  <p:childTnLst>
                                    <p:set>
                                      <p:cBhvr>
                                        <p:cTn id="15" dur="1" fill="hold">
                                          <p:stCondLst>
                                            <p:cond delay="0"/>
                                          </p:stCondLst>
                                        </p:cTn>
                                        <p:tgtEl>
                                          <p:spTgt spid="143517"/>
                                        </p:tgtEl>
                                        <p:attrNameLst>
                                          <p:attrName>style.visibility</p:attrName>
                                        </p:attrNameLst>
                                      </p:cBhvr>
                                      <p:to>
                                        <p:strVal val="visible"/>
                                      </p:to>
                                    </p:set>
                                    <p:animEffect transition="in" filter="strips(upRight)">
                                      <p:cBhvr>
                                        <p:cTn id="16" dur="1000"/>
                                        <p:tgtEl>
                                          <p:spTgt spid="143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LS/LF Times for </a:t>
            </a:r>
            <a:br>
              <a:rPr lang="en-US" smtClean="0"/>
            </a:br>
            <a:r>
              <a:rPr lang="en-US" smtClean="0"/>
              <a:t>Milwaukee Paper</a:t>
            </a:r>
            <a:endParaRPr lang="en-US" sz="4300">
              <a:solidFill>
                <a:srgbClr val="33CC33"/>
              </a:solidFill>
            </a:endParaRPr>
          </a:p>
        </p:txBody>
      </p:sp>
      <p:grpSp>
        <p:nvGrpSpPr>
          <p:cNvPr id="146434" name="Group 3"/>
          <p:cNvGrpSpPr>
            <a:grpSpLocks/>
          </p:cNvGrpSpPr>
          <p:nvPr/>
        </p:nvGrpSpPr>
        <p:grpSpPr bwMode="auto">
          <a:xfrm>
            <a:off x="579967" y="1943100"/>
            <a:ext cx="11161184" cy="4089400"/>
            <a:chOff x="274" y="1224"/>
            <a:chExt cx="5273" cy="2576"/>
          </a:xfrm>
        </p:grpSpPr>
        <p:grpSp>
          <p:nvGrpSpPr>
            <p:cNvPr id="146440" name="Group 4"/>
            <p:cNvGrpSpPr>
              <a:grpSpLocks/>
            </p:cNvGrpSpPr>
            <p:nvPr/>
          </p:nvGrpSpPr>
          <p:grpSpPr bwMode="auto">
            <a:xfrm>
              <a:off x="2898" y="1224"/>
              <a:ext cx="2649" cy="2576"/>
              <a:chOff x="2898" y="1224"/>
              <a:chExt cx="2649" cy="2576"/>
            </a:xfrm>
          </p:grpSpPr>
          <p:grpSp>
            <p:nvGrpSpPr>
              <p:cNvPr id="146526" name="Group 5"/>
              <p:cNvGrpSpPr>
                <a:grpSpLocks/>
              </p:cNvGrpSpPr>
              <p:nvPr/>
            </p:nvGrpSpPr>
            <p:grpSpPr bwMode="auto">
              <a:xfrm>
                <a:off x="2898" y="1224"/>
                <a:ext cx="2649" cy="2576"/>
                <a:chOff x="2898" y="1224"/>
                <a:chExt cx="2649" cy="2576"/>
              </a:xfrm>
            </p:grpSpPr>
            <p:sp>
              <p:nvSpPr>
                <p:cNvPr id="146529" name="Line 6"/>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0" name="Line 7"/>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1" name="Line 8"/>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2" name="Line 9"/>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3" name="Line 10"/>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6534" name="Line 11"/>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535" name="Group 12"/>
                <p:cNvGrpSpPr>
                  <a:grpSpLocks/>
                </p:cNvGrpSpPr>
                <p:nvPr/>
              </p:nvGrpSpPr>
              <p:grpSpPr bwMode="auto">
                <a:xfrm>
                  <a:off x="2898" y="1224"/>
                  <a:ext cx="2649" cy="2576"/>
                  <a:chOff x="2898" y="1224"/>
                  <a:chExt cx="2649" cy="2576"/>
                </a:xfrm>
              </p:grpSpPr>
              <p:grpSp>
                <p:nvGrpSpPr>
                  <p:cNvPr id="146536" name="Group 13"/>
                  <p:cNvGrpSpPr>
                    <a:grpSpLocks/>
                  </p:cNvGrpSpPr>
                  <p:nvPr/>
                </p:nvGrpSpPr>
                <p:grpSpPr bwMode="auto">
                  <a:xfrm>
                    <a:off x="3766" y="2904"/>
                    <a:ext cx="897" cy="896"/>
                    <a:chOff x="1842" y="1776"/>
                    <a:chExt cx="2074" cy="2072"/>
                  </a:xfrm>
                </p:grpSpPr>
                <p:sp>
                  <p:nvSpPr>
                    <p:cNvPr id="146582" name="Oval 1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83" name="Freeform 1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84" name="Freeform 1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85" name="Freeform 1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86" name="Freeform 1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87" name="Oval 1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88" name="Line 2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89" name="Line 2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90" name="Line 2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91" name="Line 2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6537" name="Group 24"/>
                  <p:cNvGrpSpPr>
                    <a:grpSpLocks/>
                  </p:cNvGrpSpPr>
                  <p:nvPr/>
                </p:nvGrpSpPr>
                <p:grpSpPr bwMode="auto">
                  <a:xfrm>
                    <a:off x="3766" y="1224"/>
                    <a:ext cx="897" cy="896"/>
                    <a:chOff x="1842" y="1776"/>
                    <a:chExt cx="2074" cy="2072"/>
                  </a:xfrm>
                </p:grpSpPr>
                <p:sp>
                  <p:nvSpPr>
                    <p:cNvPr id="146572" name="Oval 2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73" name="Freeform 2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74" name="Freeform 2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75" name="Freeform 2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76" name="Freeform 2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77" name="Oval 3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78" name="Line 3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79" name="Line 3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80" name="Line 3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81" name="Line 3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6538" name="Group 35"/>
                  <p:cNvGrpSpPr>
                    <a:grpSpLocks/>
                  </p:cNvGrpSpPr>
                  <p:nvPr/>
                </p:nvGrpSpPr>
                <p:grpSpPr bwMode="auto">
                  <a:xfrm>
                    <a:off x="2898" y="2064"/>
                    <a:ext cx="897" cy="896"/>
                    <a:chOff x="1842" y="1776"/>
                    <a:chExt cx="2074" cy="2072"/>
                  </a:xfrm>
                </p:grpSpPr>
                <p:sp>
                  <p:nvSpPr>
                    <p:cNvPr id="146562" name="Oval 3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63" name="Freeform 3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64" name="Freeform 3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65" name="Freeform 3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66" name="Freeform 4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2D2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67" name="Oval 4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68" name="Line 4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69" name="Line 4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70" name="Line 4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71" name="Line 4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6539" name="Group 46"/>
                  <p:cNvGrpSpPr>
                    <a:grpSpLocks/>
                  </p:cNvGrpSpPr>
                  <p:nvPr/>
                </p:nvGrpSpPr>
                <p:grpSpPr bwMode="auto">
                  <a:xfrm>
                    <a:off x="4650" y="2064"/>
                    <a:ext cx="897" cy="896"/>
                    <a:chOff x="1842" y="1776"/>
                    <a:chExt cx="2074" cy="2072"/>
                  </a:xfrm>
                </p:grpSpPr>
                <p:sp>
                  <p:nvSpPr>
                    <p:cNvPr id="146552" name="Oval 4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53" name="Freeform 4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54" name="Freeform 4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55" name="Freeform 5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56" name="Freeform 5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57" name="Oval 5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58" name="Line 5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59" name="Line 5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60" name="Line 5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61" name="Line 5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540" name="Text Box 57"/>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6541" name="Text Box 58"/>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6542" name="Text Box 59"/>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146543" name="Text Box 60"/>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6544" name="Text Box 61"/>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6545" name="Text Box 62"/>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6546" name="Text Box 63"/>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6547" name="Text Box 64"/>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46548" name="Text Box 65"/>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6549" name="Text Box 66"/>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6550" name="Text Box 67"/>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6551" name="Text Box 68"/>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sp>
            <p:nvSpPr>
              <p:cNvPr id="146527" name="Text Box 69"/>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6528" name="Text Box 70"/>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grpSp>
        <p:grpSp>
          <p:nvGrpSpPr>
            <p:cNvPr id="146441" name="Group 71"/>
            <p:cNvGrpSpPr>
              <a:grpSpLocks/>
            </p:cNvGrpSpPr>
            <p:nvPr/>
          </p:nvGrpSpPr>
          <p:grpSpPr bwMode="auto">
            <a:xfrm>
              <a:off x="1640" y="1976"/>
              <a:ext cx="1455" cy="1824"/>
              <a:chOff x="1640" y="1976"/>
              <a:chExt cx="1455" cy="1824"/>
            </a:xfrm>
          </p:grpSpPr>
          <p:sp>
            <p:nvSpPr>
              <p:cNvPr id="146508" name="Line 72"/>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509" name="Group 73"/>
              <p:cNvGrpSpPr>
                <a:grpSpLocks/>
              </p:cNvGrpSpPr>
              <p:nvPr/>
            </p:nvGrpSpPr>
            <p:grpSpPr bwMode="auto">
              <a:xfrm>
                <a:off x="1848" y="2904"/>
                <a:ext cx="1247" cy="896"/>
                <a:chOff x="1848" y="2904"/>
                <a:chExt cx="1247" cy="896"/>
              </a:xfrm>
            </p:grpSpPr>
            <p:sp>
              <p:nvSpPr>
                <p:cNvPr id="146510" name="Line 74"/>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511" name="Group 75"/>
                <p:cNvGrpSpPr>
                  <a:grpSpLocks/>
                </p:cNvGrpSpPr>
                <p:nvPr/>
              </p:nvGrpSpPr>
              <p:grpSpPr bwMode="auto">
                <a:xfrm>
                  <a:off x="2198" y="2904"/>
                  <a:ext cx="897" cy="896"/>
                  <a:chOff x="2198" y="2904"/>
                  <a:chExt cx="897" cy="896"/>
                </a:xfrm>
              </p:grpSpPr>
              <p:grpSp>
                <p:nvGrpSpPr>
                  <p:cNvPr id="146512" name="Group 76"/>
                  <p:cNvGrpSpPr>
                    <a:grpSpLocks/>
                  </p:cNvGrpSpPr>
                  <p:nvPr/>
                </p:nvGrpSpPr>
                <p:grpSpPr bwMode="auto">
                  <a:xfrm>
                    <a:off x="2198" y="2904"/>
                    <a:ext cx="897" cy="896"/>
                    <a:chOff x="1842" y="1776"/>
                    <a:chExt cx="2074" cy="2072"/>
                  </a:xfrm>
                </p:grpSpPr>
                <p:sp>
                  <p:nvSpPr>
                    <p:cNvPr id="146516" name="Oval 7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17" name="Freeform 7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18" name="Freeform 7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19" name="Freeform 8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20" name="Freeform 8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21" name="Oval 8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22" name="Line 8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23" name="Line 8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24" name="Line 8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25" name="Line 8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513" name="Text Box 87"/>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6514" name="Text Box 88"/>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146515" name="Text Box 89"/>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146442" name="Group 90"/>
            <p:cNvGrpSpPr>
              <a:grpSpLocks/>
            </p:cNvGrpSpPr>
            <p:nvPr/>
          </p:nvGrpSpPr>
          <p:grpSpPr bwMode="auto">
            <a:xfrm>
              <a:off x="1840" y="1224"/>
              <a:ext cx="1255" cy="896"/>
              <a:chOff x="1840" y="1224"/>
              <a:chExt cx="1255" cy="896"/>
            </a:xfrm>
          </p:grpSpPr>
          <p:sp>
            <p:nvSpPr>
              <p:cNvPr id="146493" name="Line 91"/>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494" name="Group 92"/>
              <p:cNvGrpSpPr>
                <a:grpSpLocks/>
              </p:cNvGrpSpPr>
              <p:nvPr/>
            </p:nvGrpSpPr>
            <p:grpSpPr bwMode="auto">
              <a:xfrm>
                <a:off x="2198" y="1224"/>
                <a:ext cx="897" cy="896"/>
                <a:chOff x="1842" y="1776"/>
                <a:chExt cx="2074" cy="2072"/>
              </a:xfrm>
            </p:grpSpPr>
            <p:sp>
              <p:nvSpPr>
                <p:cNvPr id="146498" name="Oval 9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99" name="Freeform 9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00" name="Freeform 9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01" name="Freeform 9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02" name="Freeform 9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503" name="Oval 9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504" name="Line 9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05" name="Line 10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06" name="Line 10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507" name="Line 10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495" name="Text Box 103"/>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6496" name="Text Box 104"/>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6497" name="Text Box 105"/>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146443" name="Group 106"/>
            <p:cNvGrpSpPr>
              <a:grpSpLocks/>
            </p:cNvGrpSpPr>
            <p:nvPr/>
          </p:nvGrpSpPr>
          <p:grpSpPr bwMode="auto">
            <a:xfrm>
              <a:off x="972" y="2828"/>
              <a:ext cx="903" cy="972"/>
              <a:chOff x="972" y="2828"/>
              <a:chExt cx="903" cy="972"/>
            </a:xfrm>
          </p:grpSpPr>
          <p:sp>
            <p:nvSpPr>
              <p:cNvPr id="146477" name="Line 107"/>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6478" name="Group 108"/>
              <p:cNvGrpSpPr>
                <a:grpSpLocks/>
              </p:cNvGrpSpPr>
              <p:nvPr/>
            </p:nvGrpSpPr>
            <p:grpSpPr bwMode="auto">
              <a:xfrm>
                <a:off x="978" y="2904"/>
                <a:ext cx="897" cy="896"/>
                <a:chOff x="978" y="2904"/>
                <a:chExt cx="897" cy="896"/>
              </a:xfrm>
            </p:grpSpPr>
            <p:grpSp>
              <p:nvGrpSpPr>
                <p:cNvPr id="146479" name="Group 109"/>
                <p:cNvGrpSpPr>
                  <a:grpSpLocks/>
                </p:cNvGrpSpPr>
                <p:nvPr/>
              </p:nvGrpSpPr>
              <p:grpSpPr bwMode="auto">
                <a:xfrm>
                  <a:off x="978" y="2904"/>
                  <a:ext cx="897" cy="896"/>
                  <a:chOff x="1842" y="1776"/>
                  <a:chExt cx="2074" cy="2072"/>
                </a:xfrm>
              </p:grpSpPr>
              <p:sp>
                <p:nvSpPr>
                  <p:cNvPr id="146483" name="Oval 11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84" name="Freeform 11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85" name="Freeform 11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86" name="Freeform 11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87" name="Freeform 11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88" name="Oval 11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89" name="Line 11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90" name="Line 11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91" name="Line 11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92" name="Line 11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480" name="Text Box 120"/>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6481" name="Text Box 121"/>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6482" name="Text Box 122"/>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146444" name="Group 123"/>
            <p:cNvGrpSpPr>
              <a:grpSpLocks/>
            </p:cNvGrpSpPr>
            <p:nvPr/>
          </p:nvGrpSpPr>
          <p:grpSpPr bwMode="auto">
            <a:xfrm>
              <a:off x="274" y="1224"/>
              <a:ext cx="1601" cy="1736"/>
              <a:chOff x="274" y="1224"/>
              <a:chExt cx="1601" cy="1736"/>
            </a:xfrm>
          </p:grpSpPr>
          <p:grpSp>
            <p:nvGrpSpPr>
              <p:cNvPr id="146445" name="Group 124"/>
              <p:cNvGrpSpPr>
                <a:grpSpLocks/>
              </p:cNvGrpSpPr>
              <p:nvPr/>
            </p:nvGrpSpPr>
            <p:grpSpPr bwMode="auto">
              <a:xfrm>
                <a:off x="274" y="2064"/>
                <a:ext cx="897" cy="896"/>
                <a:chOff x="274" y="2064"/>
                <a:chExt cx="897" cy="896"/>
              </a:xfrm>
            </p:grpSpPr>
            <p:grpSp>
              <p:nvGrpSpPr>
                <p:cNvPr id="146462" name="Group 125"/>
                <p:cNvGrpSpPr>
                  <a:grpSpLocks/>
                </p:cNvGrpSpPr>
                <p:nvPr/>
              </p:nvGrpSpPr>
              <p:grpSpPr bwMode="auto">
                <a:xfrm>
                  <a:off x="274" y="2064"/>
                  <a:ext cx="897" cy="896"/>
                  <a:chOff x="1842" y="1776"/>
                  <a:chExt cx="2074" cy="2072"/>
                </a:xfrm>
              </p:grpSpPr>
              <p:sp>
                <p:nvSpPr>
                  <p:cNvPr id="146467" name="Oval 12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68" name="Freeform 12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69" name="Freeform 12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70" name="Freeform 12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71" name="Freeform 13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72" name="Oval 13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73" name="Line 13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74" name="Line 13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75" name="Line 13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76" name="Line 13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463" name="Text Box 136"/>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146464" name="Text Box 137"/>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6465" name="Text Box 138"/>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6466" name="Text Box 139"/>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146446" name="Group 140"/>
              <p:cNvGrpSpPr>
                <a:grpSpLocks/>
              </p:cNvGrpSpPr>
              <p:nvPr/>
            </p:nvGrpSpPr>
            <p:grpSpPr bwMode="auto">
              <a:xfrm>
                <a:off x="978" y="1224"/>
                <a:ext cx="897" cy="896"/>
                <a:chOff x="978" y="1224"/>
                <a:chExt cx="897" cy="896"/>
              </a:xfrm>
            </p:grpSpPr>
            <p:grpSp>
              <p:nvGrpSpPr>
                <p:cNvPr id="146448" name="Group 141"/>
                <p:cNvGrpSpPr>
                  <a:grpSpLocks/>
                </p:cNvGrpSpPr>
                <p:nvPr/>
              </p:nvGrpSpPr>
              <p:grpSpPr bwMode="auto">
                <a:xfrm>
                  <a:off x="978" y="1224"/>
                  <a:ext cx="897" cy="896"/>
                  <a:chOff x="1842" y="1776"/>
                  <a:chExt cx="2074" cy="2072"/>
                </a:xfrm>
              </p:grpSpPr>
              <p:sp>
                <p:nvSpPr>
                  <p:cNvPr id="146452" name="Oval 14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53" name="Freeform 14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54" name="Freeform 14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55" name="Freeform 14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56" name="Freeform 14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6457" name="Oval 14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6458" name="Line 14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59" name="Line 14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60" name="Line 15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61" name="Line 15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6449" name="Text Box 152"/>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146450" name="Text Box 153"/>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6451" name="Text Box 154"/>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146447" name="Line 155"/>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grpSp>
      <p:grpSp>
        <p:nvGrpSpPr>
          <p:cNvPr id="145564" name="Group 156"/>
          <p:cNvGrpSpPr>
            <a:grpSpLocks/>
          </p:cNvGrpSpPr>
          <p:nvPr/>
        </p:nvGrpSpPr>
        <p:grpSpPr bwMode="auto">
          <a:xfrm>
            <a:off x="5001685" y="2705099"/>
            <a:ext cx="4679950" cy="1325562"/>
            <a:chOff x="2363" y="1704"/>
            <a:chExt cx="2211" cy="835"/>
          </a:xfrm>
        </p:grpSpPr>
        <p:sp>
          <p:nvSpPr>
            <p:cNvPr id="146436" name="Text Box 157"/>
            <p:cNvSpPr txBox="1">
              <a:spLocks noChangeArrowheads="1"/>
            </p:cNvSpPr>
            <p:nvPr/>
          </p:nvSpPr>
          <p:spPr bwMode="auto">
            <a:xfrm>
              <a:off x="2363" y="2240"/>
              <a:ext cx="2049" cy="299"/>
            </a:xfrm>
            <a:prstGeom prst="rect">
              <a:avLst/>
            </a:prstGeom>
            <a:solidFill>
              <a:schemeClr val="accent1"/>
            </a:solidFill>
            <a:ln w="9525">
              <a:solidFill>
                <a:schemeClr val="tx1"/>
              </a:solidFill>
              <a:miter lim="800000"/>
              <a:headEnd/>
              <a:tailEnd/>
            </a:ln>
          </p:spPr>
          <p:txBody>
            <a:bodyPr lIns="126000" tIns="118800" rIns="126000" bIns="118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a:latin typeface="Arial" pitchFamily="34" charset="0"/>
                  <a:ea typeface="MS PGothic" pitchFamily="34" charset="-128"/>
                </a:rPr>
                <a:t>LF = Min(LS of following activity)</a:t>
              </a:r>
            </a:p>
          </p:txBody>
        </p:sp>
        <p:sp>
          <p:nvSpPr>
            <p:cNvPr id="146437" name="Line 158"/>
            <p:cNvSpPr>
              <a:spLocks noChangeShapeType="1"/>
            </p:cNvSpPr>
            <p:nvPr/>
          </p:nvSpPr>
          <p:spPr bwMode="auto">
            <a:xfrm flipV="1">
              <a:off x="4256" y="1944"/>
              <a:ext cx="192" cy="48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6438" name="Text Box 159"/>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10</a:t>
              </a:r>
            </a:p>
          </p:txBody>
        </p:sp>
        <p:sp>
          <p:nvSpPr>
            <p:cNvPr id="146439" name="Text Box 160"/>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grpSp>
    </p:spTree>
    <p:extLst>
      <p:ext uri="{BB962C8B-B14F-4D97-AF65-F5344CB8AC3E}">
        <p14:creationId xmlns:p14="http://schemas.microsoft.com/office/powerpoint/2010/main" val="3203654164"/>
      </p:ext>
    </p:extLst>
  </p:cSld>
  <p:clrMapOvr>
    <a:masterClrMapping/>
  </p:clrMapOvr>
  <p:transition spd="med">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145564"/>
                                        </p:tgtEl>
                                        <p:attrNameLst>
                                          <p:attrName>style.visibility</p:attrName>
                                        </p:attrNameLst>
                                      </p:cBhvr>
                                      <p:to>
                                        <p:strVal val="visible"/>
                                      </p:to>
                                    </p:set>
                                    <p:animEffect transition="in" filter="strips(upRight)">
                                      <p:cBhvr>
                                        <p:cTn id="7" dur="1000"/>
                                        <p:tgtEl>
                                          <p:spTgt spid="145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LS/LF Times for </a:t>
            </a:r>
            <a:br>
              <a:rPr lang="en-US" smtClean="0"/>
            </a:br>
            <a:r>
              <a:rPr lang="en-US" smtClean="0"/>
              <a:t>Milwaukee Paper</a:t>
            </a:r>
            <a:endParaRPr lang="en-US" sz="4300">
              <a:solidFill>
                <a:srgbClr val="33CC33"/>
              </a:solidFill>
            </a:endParaRPr>
          </a:p>
        </p:txBody>
      </p:sp>
      <p:grpSp>
        <p:nvGrpSpPr>
          <p:cNvPr id="148482" name="Group 3"/>
          <p:cNvGrpSpPr>
            <a:grpSpLocks/>
          </p:cNvGrpSpPr>
          <p:nvPr/>
        </p:nvGrpSpPr>
        <p:grpSpPr bwMode="auto">
          <a:xfrm>
            <a:off x="579967" y="1943100"/>
            <a:ext cx="11161184" cy="4089400"/>
            <a:chOff x="274" y="1224"/>
            <a:chExt cx="5273" cy="2576"/>
          </a:xfrm>
        </p:grpSpPr>
        <p:grpSp>
          <p:nvGrpSpPr>
            <p:cNvPr id="148489" name="Group 4"/>
            <p:cNvGrpSpPr>
              <a:grpSpLocks/>
            </p:cNvGrpSpPr>
            <p:nvPr/>
          </p:nvGrpSpPr>
          <p:grpSpPr bwMode="auto">
            <a:xfrm>
              <a:off x="2898" y="1224"/>
              <a:ext cx="2649" cy="2576"/>
              <a:chOff x="2898" y="1224"/>
              <a:chExt cx="2649" cy="2576"/>
            </a:xfrm>
          </p:grpSpPr>
          <p:grpSp>
            <p:nvGrpSpPr>
              <p:cNvPr id="148575" name="Group 5"/>
              <p:cNvGrpSpPr>
                <a:grpSpLocks/>
              </p:cNvGrpSpPr>
              <p:nvPr/>
            </p:nvGrpSpPr>
            <p:grpSpPr bwMode="auto">
              <a:xfrm>
                <a:off x="2898" y="1224"/>
                <a:ext cx="2649" cy="2576"/>
                <a:chOff x="2898" y="1224"/>
                <a:chExt cx="2649" cy="2576"/>
              </a:xfrm>
            </p:grpSpPr>
            <p:grpSp>
              <p:nvGrpSpPr>
                <p:cNvPr id="148578" name="Group 6"/>
                <p:cNvGrpSpPr>
                  <a:grpSpLocks/>
                </p:cNvGrpSpPr>
                <p:nvPr/>
              </p:nvGrpSpPr>
              <p:grpSpPr bwMode="auto">
                <a:xfrm>
                  <a:off x="2898" y="1224"/>
                  <a:ext cx="2649" cy="2576"/>
                  <a:chOff x="2898" y="1224"/>
                  <a:chExt cx="2649" cy="2576"/>
                </a:xfrm>
              </p:grpSpPr>
              <p:sp>
                <p:nvSpPr>
                  <p:cNvPr id="148585" name="Line 7"/>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86" name="Line 8"/>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87" name="Line 9"/>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88" name="Line 10"/>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89" name="Line 11"/>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48590" name="Line 12"/>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91" name="Group 13"/>
                  <p:cNvGrpSpPr>
                    <a:grpSpLocks/>
                  </p:cNvGrpSpPr>
                  <p:nvPr/>
                </p:nvGrpSpPr>
                <p:grpSpPr bwMode="auto">
                  <a:xfrm>
                    <a:off x="2898" y="1224"/>
                    <a:ext cx="2649" cy="2576"/>
                    <a:chOff x="2898" y="1224"/>
                    <a:chExt cx="2649" cy="2576"/>
                  </a:xfrm>
                </p:grpSpPr>
                <p:grpSp>
                  <p:nvGrpSpPr>
                    <p:cNvPr id="148592" name="Group 14"/>
                    <p:cNvGrpSpPr>
                      <a:grpSpLocks/>
                    </p:cNvGrpSpPr>
                    <p:nvPr/>
                  </p:nvGrpSpPr>
                  <p:grpSpPr bwMode="auto">
                    <a:xfrm>
                      <a:off x="3766" y="2904"/>
                      <a:ext cx="897" cy="896"/>
                      <a:chOff x="1842" y="1776"/>
                      <a:chExt cx="2074" cy="2072"/>
                    </a:xfrm>
                  </p:grpSpPr>
                  <p:sp>
                    <p:nvSpPr>
                      <p:cNvPr id="148638" name="Oval 1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39" name="Freeform 1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40" name="Freeform 1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41" name="Freeform 1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42" name="Freeform 1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43" name="Oval 2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44" name="Line 2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45" name="Line 2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46" name="Line 2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47" name="Line 2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8593" name="Group 25"/>
                    <p:cNvGrpSpPr>
                      <a:grpSpLocks/>
                    </p:cNvGrpSpPr>
                    <p:nvPr/>
                  </p:nvGrpSpPr>
                  <p:grpSpPr bwMode="auto">
                    <a:xfrm>
                      <a:off x="3766" y="1224"/>
                      <a:ext cx="897" cy="896"/>
                      <a:chOff x="1842" y="1776"/>
                      <a:chExt cx="2074" cy="2072"/>
                    </a:xfrm>
                  </p:grpSpPr>
                  <p:sp>
                    <p:nvSpPr>
                      <p:cNvPr id="148628" name="Oval 2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29" name="Freeform 2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30" name="Freeform 28"/>
                      <p:cNvSpPr>
                        <a:spLocks/>
                      </p:cNvSpPr>
                      <p:nvPr/>
                    </p:nvSpPr>
                    <p:spPr bwMode="auto">
                      <a:xfrm flipH="1">
                        <a:off x="3220" y="1823"/>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31" name="Freeform 2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32" name="Freeform 3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33" name="Oval 3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34" name="Line 3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35" name="Line 3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36" name="Line 3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37" name="Line 3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8594" name="Group 36"/>
                    <p:cNvGrpSpPr>
                      <a:grpSpLocks/>
                    </p:cNvGrpSpPr>
                    <p:nvPr/>
                  </p:nvGrpSpPr>
                  <p:grpSpPr bwMode="auto">
                    <a:xfrm>
                      <a:off x="2898" y="2064"/>
                      <a:ext cx="897" cy="896"/>
                      <a:chOff x="1842" y="1776"/>
                      <a:chExt cx="2074" cy="2072"/>
                    </a:xfrm>
                  </p:grpSpPr>
                  <p:sp>
                    <p:nvSpPr>
                      <p:cNvPr id="148618" name="Oval 3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19" name="Freeform 3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20" name="Freeform 3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21" name="Freeform 4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22" name="Freeform 4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23" name="Oval 4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24" name="Line 4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25" name="Line 4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26" name="Line 4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27" name="Line 4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48595" name="Group 47"/>
                    <p:cNvGrpSpPr>
                      <a:grpSpLocks/>
                    </p:cNvGrpSpPr>
                    <p:nvPr/>
                  </p:nvGrpSpPr>
                  <p:grpSpPr bwMode="auto">
                    <a:xfrm>
                      <a:off x="4650" y="2064"/>
                      <a:ext cx="897" cy="896"/>
                      <a:chOff x="1842" y="1776"/>
                      <a:chExt cx="2074" cy="2072"/>
                    </a:xfrm>
                  </p:grpSpPr>
                  <p:sp>
                    <p:nvSpPr>
                      <p:cNvPr id="148608" name="Oval 4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09" name="Freeform 4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10" name="Freeform 50"/>
                      <p:cNvSpPr>
                        <a:spLocks/>
                      </p:cNvSpPr>
                      <p:nvPr/>
                    </p:nvSpPr>
                    <p:spPr bwMode="auto">
                      <a:xfrm flipH="1">
                        <a:off x="3220" y="1823"/>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11" name="Freeform 5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12" name="Freeform 5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613" name="Oval 5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614" name="Line 5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15" name="Line 5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16" name="Line 5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617" name="Line 5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96" name="Text Box 58"/>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8597" name="Text Box 59"/>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8598" name="Text Box 60"/>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148599" name="Text Box 61"/>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8600" name="Text Box 62"/>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8601" name="Text Box 63"/>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8602" name="Text Box 64"/>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8603" name="Text Box 65"/>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48604" name="Text Box 66"/>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8605" name="Text Box 67"/>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8606" name="Text Box 68"/>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8607" name="Text Box 69"/>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sp>
              <p:nvSpPr>
                <p:cNvPr id="148579" name="Text Box 70"/>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8580" name="Text Box 71"/>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48581" name="Text Box 72"/>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10</a:t>
                  </a:r>
                </a:p>
              </p:txBody>
            </p:sp>
            <p:sp>
              <p:nvSpPr>
                <p:cNvPr id="148582" name="Text Box 73"/>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48583" name="Text Box 74"/>
                <p:cNvSpPr txBox="1">
                  <a:spLocks noChangeArrowheads="1"/>
                </p:cNvSpPr>
                <p:nvPr/>
              </p:nvSpPr>
              <p:spPr bwMode="auto">
                <a:xfrm>
                  <a:off x="3838" y="3376"/>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48584" name="Text Box 75"/>
                <p:cNvSpPr txBox="1">
                  <a:spLocks noChangeArrowheads="1"/>
                </p:cNvSpPr>
                <p:nvPr/>
              </p:nvSpPr>
              <p:spPr bwMode="auto">
                <a:xfrm>
                  <a:off x="4358" y="337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grpSp>
          <p:sp>
            <p:nvSpPr>
              <p:cNvPr id="148576" name="Text Box 76"/>
              <p:cNvSpPr txBox="1">
                <a:spLocks noChangeArrowheads="1"/>
              </p:cNvSpPr>
              <p:nvPr/>
            </p:nvSpPr>
            <p:spPr bwMode="auto">
              <a:xfrm>
                <a:off x="297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48577" name="Text Box 77"/>
              <p:cNvSpPr txBox="1">
                <a:spLocks noChangeArrowheads="1"/>
              </p:cNvSpPr>
              <p:nvPr/>
            </p:nvSpPr>
            <p:spPr bwMode="auto">
              <a:xfrm>
                <a:off x="3518"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grpSp>
        <p:grpSp>
          <p:nvGrpSpPr>
            <p:cNvPr id="148490" name="Group 78"/>
            <p:cNvGrpSpPr>
              <a:grpSpLocks/>
            </p:cNvGrpSpPr>
            <p:nvPr/>
          </p:nvGrpSpPr>
          <p:grpSpPr bwMode="auto">
            <a:xfrm>
              <a:off x="1640" y="1976"/>
              <a:ext cx="1455" cy="1824"/>
              <a:chOff x="1640" y="1976"/>
              <a:chExt cx="1455" cy="1824"/>
            </a:xfrm>
          </p:grpSpPr>
          <p:sp>
            <p:nvSpPr>
              <p:cNvPr id="148557" name="Line 79"/>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58" name="Group 80"/>
              <p:cNvGrpSpPr>
                <a:grpSpLocks/>
              </p:cNvGrpSpPr>
              <p:nvPr/>
            </p:nvGrpSpPr>
            <p:grpSpPr bwMode="auto">
              <a:xfrm>
                <a:off x="1848" y="2904"/>
                <a:ext cx="1247" cy="896"/>
                <a:chOff x="1848" y="2904"/>
                <a:chExt cx="1247" cy="896"/>
              </a:xfrm>
            </p:grpSpPr>
            <p:sp>
              <p:nvSpPr>
                <p:cNvPr id="148559" name="Line 81"/>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60" name="Group 82"/>
                <p:cNvGrpSpPr>
                  <a:grpSpLocks/>
                </p:cNvGrpSpPr>
                <p:nvPr/>
              </p:nvGrpSpPr>
              <p:grpSpPr bwMode="auto">
                <a:xfrm>
                  <a:off x="2198" y="2904"/>
                  <a:ext cx="897" cy="896"/>
                  <a:chOff x="2198" y="2904"/>
                  <a:chExt cx="897" cy="896"/>
                </a:xfrm>
              </p:grpSpPr>
              <p:grpSp>
                <p:nvGrpSpPr>
                  <p:cNvPr id="148561" name="Group 83"/>
                  <p:cNvGrpSpPr>
                    <a:grpSpLocks/>
                  </p:cNvGrpSpPr>
                  <p:nvPr/>
                </p:nvGrpSpPr>
                <p:grpSpPr bwMode="auto">
                  <a:xfrm>
                    <a:off x="2198" y="2904"/>
                    <a:ext cx="897" cy="896"/>
                    <a:chOff x="1842" y="1776"/>
                    <a:chExt cx="2074" cy="2072"/>
                  </a:xfrm>
                </p:grpSpPr>
                <p:sp>
                  <p:nvSpPr>
                    <p:cNvPr id="148565" name="Oval 8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66" name="Freeform 8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67" name="Freeform 8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68" name="Freeform 8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69" name="Freeform 8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70" name="Oval 8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71" name="Line 9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72" name="Line 9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73" name="Line 9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74" name="Line 9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62" name="Text Box 94"/>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48563" name="Text Box 95"/>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148564" name="Text Box 96"/>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148491" name="Group 97"/>
            <p:cNvGrpSpPr>
              <a:grpSpLocks/>
            </p:cNvGrpSpPr>
            <p:nvPr/>
          </p:nvGrpSpPr>
          <p:grpSpPr bwMode="auto">
            <a:xfrm>
              <a:off x="1840" y="1224"/>
              <a:ext cx="1255" cy="896"/>
              <a:chOff x="1840" y="1224"/>
              <a:chExt cx="1255" cy="896"/>
            </a:xfrm>
          </p:grpSpPr>
          <p:sp>
            <p:nvSpPr>
              <p:cNvPr id="148542" name="Line 98"/>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43" name="Group 99"/>
              <p:cNvGrpSpPr>
                <a:grpSpLocks/>
              </p:cNvGrpSpPr>
              <p:nvPr/>
            </p:nvGrpSpPr>
            <p:grpSpPr bwMode="auto">
              <a:xfrm>
                <a:off x="2198" y="1224"/>
                <a:ext cx="897" cy="896"/>
                <a:chOff x="1842" y="1776"/>
                <a:chExt cx="2074" cy="2072"/>
              </a:xfrm>
            </p:grpSpPr>
            <p:sp>
              <p:nvSpPr>
                <p:cNvPr id="148547" name="Oval 10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48" name="Freeform 10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49" name="Freeform 10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50" name="Freeform 10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51" name="Freeform 10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52" name="Oval 10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53" name="Line 10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54" name="Line 10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55" name="Line 10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56" name="Line 10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44" name="Text Box 110"/>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48545" name="Text Box 111"/>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8546" name="Text Box 112"/>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148492" name="Group 113"/>
            <p:cNvGrpSpPr>
              <a:grpSpLocks/>
            </p:cNvGrpSpPr>
            <p:nvPr/>
          </p:nvGrpSpPr>
          <p:grpSpPr bwMode="auto">
            <a:xfrm>
              <a:off x="972" y="2828"/>
              <a:ext cx="903" cy="972"/>
              <a:chOff x="972" y="2828"/>
              <a:chExt cx="903" cy="972"/>
            </a:xfrm>
          </p:grpSpPr>
          <p:sp>
            <p:nvSpPr>
              <p:cNvPr id="148526" name="Line 114"/>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48527" name="Group 115"/>
              <p:cNvGrpSpPr>
                <a:grpSpLocks/>
              </p:cNvGrpSpPr>
              <p:nvPr/>
            </p:nvGrpSpPr>
            <p:grpSpPr bwMode="auto">
              <a:xfrm>
                <a:off x="978" y="2904"/>
                <a:ext cx="897" cy="896"/>
                <a:chOff x="978" y="2904"/>
                <a:chExt cx="897" cy="896"/>
              </a:xfrm>
            </p:grpSpPr>
            <p:grpSp>
              <p:nvGrpSpPr>
                <p:cNvPr id="148528" name="Group 116"/>
                <p:cNvGrpSpPr>
                  <a:grpSpLocks/>
                </p:cNvGrpSpPr>
                <p:nvPr/>
              </p:nvGrpSpPr>
              <p:grpSpPr bwMode="auto">
                <a:xfrm>
                  <a:off x="978" y="2904"/>
                  <a:ext cx="897" cy="896"/>
                  <a:chOff x="1842" y="1776"/>
                  <a:chExt cx="2074" cy="2072"/>
                </a:xfrm>
              </p:grpSpPr>
              <p:sp>
                <p:nvSpPr>
                  <p:cNvPr id="148532" name="Oval 11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33" name="Freeform 11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34" name="Freeform 11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35" name="Freeform 12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36" name="Freeform 12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37" name="Oval 12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38" name="Line 12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39" name="Line 12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40" name="Line 12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41" name="Line 12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29" name="Text Box 127"/>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48530" name="Text Box 128"/>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8531" name="Text Box 129"/>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148493" name="Group 130"/>
            <p:cNvGrpSpPr>
              <a:grpSpLocks/>
            </p:cNvGrpSpPr>
            <p:nvPr/>
          </p:nvGrpSpPr>
          <p:grpSpPr bwMode="auto">
            <a:xfrm>
              <a:off x="274" y="1224"/>
              <a:ext cx="1601" cy="1736"/>
              <a:chOff x="274" y="1224"/>
              <a:chExt cx="1601" cy="1736"/>
            </a:xfrm>
          </p:grpSpPr>
          <p:grpSp>
            <p:nvGrpSpPr>
              <p:cNvPr id="148494" name="Group 131"/>
              <p:cNvGrpSpPr>
                <a:grpSpLocks/>
              </p:cNvGrpSpPr>
              <p:nvPr/>
            </p:nvGrpSpPr>
            <p:grpSpPr bwMode="auto">
              <a:xfrm>
                <a:off x="274" y="2064"/>
                <a:ext cx="897" cy="896"/>
                <a:chOff x="274" y="2064"/>
                <a:chExt cx="897" cy="896"/>
              </a:xfrm>
            </p:grpSpPr>
            <p:grpSp>
              <p:nvGrpSpPr>
                <p:cNvPr id="148511" name="Group 132"/>
                <p:cNvGrpSpPr>
                  <a:grpSpLocks/>
                </p:cNvGrpSpPr>
                <p:nvPr/>
              </p:nvGrpSpPr>
              <p:grpSpPr bwMode="auto">
                <a:xfrm>
                  <a:off x="274" y="2064"/>
                  <a:ext cx="897" cy="896"/>
                  <a:chOff x="1842" y="1776"/>
                  <a:chExt cx="2074" cy="2072"/>
                </a:xfrm>
              </p:grpSpPr>
              <p:sp>
                <p:nvSpPr>
                  <p:cNvPr id="148516" name="Oval 13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17" name="Freeform 13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18" name="Freeform 13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19" name="Freeform 13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20" name="Freeform 13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21" name="Oval 13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22" name="Line 13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23" name="Line 14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24" name="Line 14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25" name="Line 14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512" name="Text Box 143"/>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148513" name="Text Box 144"/>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8514" name="Text Box 145"/>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48515" name="Text Box 146"/>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148495" name="Group 147"/>
              <p:cNvGrpSpPr>
                <a:grpSpLocks/>
              </p:cNvGrpSpPr>
              <p:nvPr/>
            </p:nvGrpSpPr>
            <p:grpSpPr bwMode="auto">
              <a:xfrm>
                <a:off x="978" y="1224"/>
                <a:ext cx="897" cy="896"/>
                <a:chOff x="978" y="1224"/>
                <a:chExt cx="897" cy="896"/>
              </a:xfrm>
            </p:grpSpPr>
            <p:grpSp>
              <p:nvGrpSpPr>
                <p:cNvPr id="148497" name="Group 148"/>
                <p:cNvGrpSpPr>
                  <a:grpSpLocks/>
                </p:cNvGrpSpPr>
                <p:nvPr/>
              </p:nvGrpSpPr>
              <p:grpSpPr bwMode="auto">
                <a:xfrm>
                  <a:off x="978" y="1224"/>
                  <a:ext cx="897" cy="896"/>
                  <a:chOff x="1842" y="1776"/>
                  <a:chExt cx="2074" cy="2072"/>
                </a:xfrm>
              </p:grpSpPr>
              <p:sp>
                <p:nvSpPr>
                  <p:cNvPr id="148501" name="Oval 14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02" name="Freeform 15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03" name="Freeform 15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04" name="Freeform 15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05" name="Freeform 15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48506" name="Oval 15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48507" name="Line 15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08" name="Line 15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09" name="Line 15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510" name="Line 15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48498" name="Text Box 159"/>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148499" name="Text Box 160"/>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48500" name="Text Box 161"/>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148496" name="Line 162"/>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grpSp>
      <p:grpSp>
        <p:nvGrpSpPr>
          <p:cNvPr id="147619" name="Group 163"/>
          <p:cNvGrpSpPr>
            <a:grpSpLocks/>
          </p:cNvGrpSpPr>
          <p:nvPr/>
        </p:nvGrpSpPr>
        <p:grpSpPr bwMode="auto">
          <a:xfrm>
            <a:off x="4307420" y="977901"/>
            <a:ext cx="4337049" cy="2109788"/>
            <a:chOff x="2035" y="616"/>
            <a:chExt cx="2049" cy="1329"/>
          </a:xfrm>
        </p:grpSpPr>
        <p:grpSp>
          <p:nvGrpSpPr>
            <p:cNvPr id="148484" name="Group 164"/>
            <p:cNvGrpSpPr>
              <a:grpSpLocks/>
            </p:cNvGrpSpPr>
            <p:nvPr/>
          </p:nvGrpSpPr>
          <p:grpSpPr bwMode="auto">
            <a:xfrm>
              <a:off x="2035" y="616"/>
              <a:ext cx="2049" cy="1329"/>
              <a:chOff x="2035" y="616"/>
              <a:chExt cx="2049" cy="1329"/>
            </a:xfrm>
          </p:grpSpPr>
          <p:sp>
            <p:nvSpPr>
              <p:cNvPr id="148486" name="Text Box 165"/>
              <p:cNvSpPr txBox="1">
                <a:spLocks noChangeArrowheads="1"/>
              </p:cNvSpPr>
              <p:nvPr/>
            </p:nvSpPr>
            <p:spPr bwMode="auto">
              <a:xfrm>
                <a:off x="2035" y="616"/>
                <a:ext cx="2049" cy="299"/>
              </a:xfrm>
              <a:prstGeom prst="rect">
                <a:avLst/>
              </a:prstGeom>
              <a:solidFill>
                <a:srgbClr val="D33320"/>
              </a:solidFill>
              <a:ln w="9525">
                <a:solidFill>
                  <a:schemeClr val="tx1"/>
                </a:solidFill>
                <a:miter lim="800000"/>
                <a:headEnd/>
                <a:tailEnd/>
              </a:ln>
            </p:spPr>
            <p:txBody>
              <a:bodyPr lIns="126000" tIns="118800" rIns="126000" bIns="118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a:latin typeface="Arial" pitchFamily="34" charset="0"/>
                    <a:ea typeface="MS PGothic" pitchFamily="34" charset="-128"/>
                  </a:rPr>
                  <a:t>LF = Min(4, 10)</a:t>
                </a:r>
              </a:p>
            </p:txBody>
          </p:sp>
          <p:sp>
            <p:nvSpPr>
              <p:cNvPr id="148487" name="Line 166"/>
              <p:cNvSpPr>
                <a:spLocks noChangeShapeType="1"/>
              </p:cNvSpPr>
              <p:nvPr/>
            </p:nvSpPr>
            <p:spPr bwMode="auto">
              <a:xfrm flipV="1">
                <a:off x="3056" y="888"/>
                <a:ext cx="352" cy="83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48488" name="Text Box 167"/>
              <p:cNvSpPr txBox="1">
                <a:spLocks noChangeArrowheads="1"/>
              </p:cNvSpPr>
              <p:nvPr/>
            </p:nvSpPr>
            <p:spPr bwMode="auto">
              <a:xfrm>
                <a:off x="2830"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sp>
          <p:nvSpPr>
            <p:cNvPr id="148485" name="Text Box 168"/>
            <p:cNvSpPr txBox="1">
              <a:spLocks noChangeArrowheads="1"/>
            </p:cNvSpPr>
            <p:nvPr/>
          </p:nvSpPr>
          <p:spPr bwMode="auto">
            <a:xfrm>
              <a:off x="2272"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grpSp>
    </p:spTree>
    <p:extLst>
      <p:ext uri="{BB962C8B-B14F-4D97-AF65-F5344CB8AC3E}">
        <p14:creationId xmlns:p14="http://schemas.microsoft.com/office/powerpoint/2010/main" val="1773161456"/>
      </p:ext>
    </p:extLst>
  </p:cSld>
  <p:clrMapOvr>
    <a:masterClrMapping/>
  </p:clrMapOvr>
  <p:transition spd="med">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1000"/>
                                  </p:stCondLst>
                                  <p:childTnLst>
                                    <p:set>
                                      <p:cBhvr>
                                        <p:cTn id="6" dur="1" fill="hold">
                                          <p:stCondLst>
                                            <p:cond delay="0"/>
                                          </p:stCondLst>
                                        </p:cTn>
                                        <p:tgtEl>
                                          <p:spTgt spid="147619"/>
                                        </p:tgtEl>
                                        <p:attrNameLst>
                                          <p:attrName>style.visibility</p:attrName>
                                        </p:attrNameLst>
                                      </p:cBhvr>
                                      <p:to>
                                        <p:strVal val="visible"/>
                                      </p:to>
                                    </p:set>
                                    <p:animEffect transition="in" filter="strips(downLeft)">
                                      <p:cBhvr>
                                        <p:cTn id="7" dur="1000"/>
                                        <p:tgtEl>
                                          <p:spTgt spid="147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LS/LF Times for </a:t>
            </a:r>
            <a:br>
              <a:rPr lang="en-US" smtClean="0"/>
            </a:br>
            <a:r>
              <a:rPr lang="en-US" smtClean="0"/>
              <a:t>Milwaukee Paper</a:t>
            </a:r>
            <a:endParaRPr lang="en-US" sz="4300">
              <a:solidFill>
                <a:srgbClr val="33CC33"/>
              </a:solidFill>
            </a:endParaRPr>
          </a:p>
        </p:txBody>
      </p:sp>
      <p:grpSp>
        <p:nvGrpSpPr>
          <p:cNvPr id="150530" name="Group 3"/>
          <p:cNvGrpSpPr>
            <a:grpSpLocks/>
          </p:cNvGrpSpPr>
          <p:nvPr/>
        </p:nvGrpSpPr>
        <p:grpSpPr bwMode="auto">
          <a:xfrm>
            <a:off x="579967" y="1943100"/>
            <a:ext cx="11161184" cy="4089400"/>
            <a:chOff x="274" y="1224"/>
            <a:chExt cx="5273" cy="2576"/>
          </a:xfrm>
        </p:grpSpPr>
        <p:grpSp>
          <p:nvGrpSpPr>
            <p:cNvPr id="150531" name="Group 4"/>
            <p:cNvGrpSpPr>
              <a:grpSpLocks/>
            </p:cNvGrpSpPr>
            <p:nvPr/>
          </p:nvGrpSpPr>
          <p:grpSpPr bwMode="auto">
            <a:xfrm>
              <a:off x="2898" y="1224"/>
              <a:ext cx="2649" cy="2576"/>
              <a:chOff x="2898" y="1224"/>
              <a:chExt cx="2649" cy="2576"/>
            </a:xfrm>
          </p:grpSpPr>
          <p:grpSp>
            <p:nvGrpSpPr>
              <p:cNvPr id="150627" name="Group 5"/>
              <p:cNvGrpSpPr>
                <a:grpSpLocks/>
              </p:cNvGrpSpPr>
              <p:nvPr/>
            </p:nvGrpSpPr>
            <p:grpSpPr bwMode="auto">
              <a:xfrm>
                <a:off x="2898" y="1224"/>
                <a:ext cx="2649" cy="2576"/>
                <a:chOff x="2898" y="1224"/>
                <a:chExt cx="2649" cy="2576"/>
              </a:xfrm>
            </p:grpSpPr>
            <p:grpSp>
              <p:nvGrpSpPr>
                <p:cNvPr id="150630" name="Group 6"/>
                <p:cNvGrpSpPr>
                  <a:grpSpLocks/>
                </p:cNvGrpSpPr>
                <p:nvPr/>
              </p:nvGrpSpPr>
              <p:grpSpPr bwMode="auto">
                <a:xfrm>
                  <a:off x="2898" y="1224"/>
                  <a:ext cx="2649" cy="2576"/>
                  <a:chOff x="2898" y="1224"/>
                  <a:chExt cx="2649" cy="2576"/>
                </a:xfrm>
              </p:grpSpPr>
              <p:sp>
                <p:nvSpPr>
                  <p:cNvPr id="150637" name="Line 7"/>
                  <p:cNvSpPr>
                    <a:spLocks noChangeShapeType="1"/>
                  </p:cNvSpPr>
                  <p:nvPr/>
                </p:nvSpPr>
                <p:spPr bwMode="auto">
                  <a:xfrm>
                    <a:off x="3064" y="1672"/>
                    <a:ext cx="68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38" name="Line 8"/>
                  <p:cNvSpPr>
                    <a:spLocks noChangeShapeType="1"/>
                  </p:cNvSpPr>
                  <p:nvPr/>
                </p:nvSpPr>
                <p:spPr bwMode="auto">
                  <a:xfrm>
                    <a:off x="2912" y="1992"/>
                    <a:ext cx="144"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39" name="Line 9"/>
                  <p:cNvSpPr>
                    <a:spLocks noChangeShapeType="1"/>
                  </p:cNvSpPr>
                  <p:nvPr/>
                </p:nvSpPr>
                <p:spPr bwMode="auto">
                  <a:xfrm>
                    <a:off x="3632" y="2808"/>
                    <a:ext cx="256" cy="2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40" name="Line 10"/>
                  <p:cNvSpPr>
                    <a:spLocks noChangeShapeType="1"/>
                  </p:cNvSpPr>
                  <p:nvPr/>
                </p:nvSpPr>
                <p:spPr bwMode="auto">
                  <a:xfrm>
                    <a:off x="3056" y="3344"/>
                    <a:ext cx="70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41" name="Line 11"/>
                  <p:cNvSpPr>
                    <a:spLocks noChangeShapeType="1"/>
                  </p:cNvSpPr>
                  <p:nvPr/>
                </p:nvSpPr>
                <p:spPr bwMode="auto">
                  <a:xfrm flipV="1">
                    <a:off x="4528" y="2840"/>
                    <a:ext cx="248" cy="23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150642" name="Line 12"/>
                  <p:cNvSpPr>
                    <a:spLocks noChangeShapeType="1"/>
                  </p:cNvSpPr>
                  <p:nvPr/>
                </p:nvSpPr>
                <p:spPr bwMode="auto">
                  <a:xfrm>
                    <a:off x="4496" y="1928"/>
                    <a:ext cx="272"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643" name="Group 13"/>
                  <p:cNvGrpSpPr>
                    <a:grpSpLocks/>
                  </p:cNvGrpSpPr>
                  <p:nvPr/>
                </p:nvGrpSpPr>
                <p:grpSpPr bwMode="auto">
                  <a:xfrm>
                    <a:off x="2898" y="1224"/>
                    <a:ext cx="2649" cy="2576"/>
                    <a:chOff x="2898" y="1224"/>
                    <a:chExt cx="2649" cy="2576"/>
                  </a:xfrm>
                </p:grpSpPr>
                <p:grpSp>
                  <p:nvGrpSpPr>
                    <p:cNvPr id="150644" name="Group 14"/>
                    <p:cNvGrpSpPr>
                      <a:grpSpLocks/>
                    </p:cNvGrpSpPr>
                    <p:nvPr/>
                  </p:nvGrpSpPr>
                  <p:grpSpPr bwMode="auto">
                    <a:xfrm>
                      <a:off x="3766" y="2904"/>
                      <a:ext cx="897" cy="896"/>
                      <a:chOff x="1842" y="1776"/>
                      <a:chExt cx="2074" cy="2072"/>
                    </a:xfrm>
                  </p:grpSpPr>
                  <p:sp>
                    <p:nvSpPr>
                      <p:cNvPr id="150690" name="Oval 1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91" name="Freeform 1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92" name="Freeform 1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93" name="Freeform 1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94" name="Freeform 1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95" name="Oval 2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96" name="Line 2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97" name="Line 2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98" name="Line 2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99" name="Line 2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50645" name="Group 25"/>
                    <p:cNvGrpSpPr>
                      <a:grpSpLocks/>
                    </p:cNvGrpSpPr>
                    <p:nvPr/>
                  </p:nvGrpSpPr>
                  <p:grpSpPr bwMode="auto">
                    <a:xfrm>
                      <a:off x="3766" y="1224"/>
                      <a:ext cx="897" cy="896"/>
                      <a:chOff x="1842" y="1776"/>
                      <a:chExt cx="2074" cy="2072"/>
                    </a:xfrm>
                  </p:grpSpPr>
                  <p:sp>
                    <p:nvSpPr>
                      <p:cNvPr id="150680" name="Oval 2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81" name="Freeform 2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82" name="Freeform 2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83" name="Freeform 2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84" name="Freeform 3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85" name="Oval 3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86" name="Line 3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87" name="Line 3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88" name="Line 3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89" name="Line 3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50646" name="Group 36"/>
                    <p:cNvGrpSpPr>
                      <a:grpSpLocks/>
                    </p:cNvGrpSpPr>
                    <p:nvPr/>
                  </p:nvGrpSpPr>
                  <p:grpSpPr bwMode="auto">
                    <a:xfrm>
                      <a:off x="2898" y="2064"/>
                      <a:ext cx="897" cy="896"/>
                      <a:chOff x="1842" y="1776"/>
                      <a:chExt cx="2074" cy="2072"/>
                    </a:xfrm>
                  </p:grpSpPr>
                  <p:sp>
                    <p:nvSpPr>
                      <p:cNvPr id="150670" name="Oval 3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71" name="Freeform 3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72" name="Freeform 3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73" name="Freeform 4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74" name="Freeform 4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75" name="Oval 4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76" name="Line 4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77" name="Line 4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78" name="Line 4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79" name="Line 4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150647" name="Group 47"/>
                    <p:cNvGrpSpPr>
                      <a:grpSpLocks/>
                    </p:cNvGrpSpPr>
                    <p:nvPr/>
                  </p:nvGrpSpPr>
                  <p:grpSpPr bwMode="auto">
                    <a:xfrm>
                      <a:off x="4650" y="2064"/>
                      <a:ext cx="897" cy="896"/>
                      <a:chOff x="1842" y="1776"/>
                      <a:chExt cx="2074" cy="2072"/>
                    </a:xfrm>
                  </p:grpSpPr>
                  <p:sp>
                    <p:nvSpPr>
                      <p:cNvPr id="150660" name="Oval 4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61" name="Freeform 4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62" name="Freeform 5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63" name="Freeform 5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64" name="Freeform 5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65" name="Oval 5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66" name="Line 5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67" name="Line 5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68" name="Line 5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69" name="Line 5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648" name="Text Box 58"/>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50649" name="Text Box 59"/>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50650" name="Text Box 60"/>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150651" name="Text Box 61"/>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50652" name="Text Box 62"/>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653" name="Text Box 63"/>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50654" name="Text Box 64"/>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50655" name="Text Box 65"/>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50656" name="Text Box 66"/>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657" name="Text Box 67"/>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50658" name="Text Box 68"/>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50659" name="Text Box 69"/>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sp>
              <p:nvSpPr>
                <p:cNvPr id="150631" name="Text Box 70"/>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50632" name="Text Box 71"/>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150633" name="Text Box 72"/>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10</a:t>
                  </a:r>
                </a:p>
              </p:txBody>
            </p:sp>
            <p:sp>
              <p:nvSpPr>
                <p:cNvPr id="150634" name="Text Box 73"/>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150635" name="Text Box 74"/>
                <p:cNvSpPr txBox="1">
                  <a:spLocks noChangeArrowheads="1"/>
                </p:cNvSpPr>
                <p:nvPr/>
              </p:nvSpPr>
              <p:spPr bwMode="auto">
                <a:xfrm>
                  <a:off x="3838" y="3376"/>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50636" name="Text Box 75"/>
                <p:cNvSpPr txBox="1">
                  <a:spLocks noChangeArrowheads="1"/>
                </p:cNvSpPr>
                <p:nvPr/>
              </p:nvSpPr>
              <p:spPr bwMode="auto">
                <a:xfrm>
                  <a:off x="4358" y="337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grpSp>
          <p:sp>
            <p:nvSpPr>
              <p:cNvPr id="150628" name="Text Box 76"/>
              <p:cNvSpPr txBox="1">
                <a:spLocks noChangeArrowheads="1"/>
              </p:cNvSpPr>
              <p:nvPr/>
            </p:nvSpPr>
            <p:spPr bwMode="auto">
              <a:xfrm>
                <a:off x="297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629" name="Text Box 77"/>
              <p:cNvSpPr txBox="1">
                <a:spLocks noChangeArrowheads="1"/>
              </p:cNvSpPr>
              <p:nvPr/>
            </p:nvSpPr>
            <p:spPr bwMode="auto">
              <a:xfrm>
                <a:off x="3518"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grpSp>
        <p:grpSp>
          <p:nvGrpSpPr>
            <p:cNvPr id="150532" name="Group 78"/>
            <p:cNvGrpSpPr>
              <a:grpSpLocks/>
            </p:cNvGrpSpPr>
            <p:nvPr/>
          </p:nvGrpSpPr>
          <p:grpSpPr bwMode="auto">
            <a:xfrm>
              <a:off x="1640" y="1976"/>
              <a:ext cx="1455" cy="1824"/>
              <a:chOff x="1640" y="1976"/>
              <a:chExt cx="1455" cy="1824"/>
            </a:xfrm>
          </p:grpSpPr>
          <p:sp>
            <p:nvSpPr>
              <p:cNvPr id="150609" name="Line 79"/>
              <p:cNvSpPr>
                <a:spLocks noChangeShapeType="1"/>
              </p:cNvSpPr>
              <p:nvPr/>
            </p:nvSpPr>
            <p:spPr bwMode="auto">
              <a:xfrm>
                <a:off x="1640" y="1976"/>
                <a:ext cx="744" cy="9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610" name="Group 80"/>
              <p:cNvGrpSpPr>
                <a:grpSpLocks/>
              </p:cNvGrpSpPr>
              <p:nvPr/>
            </p:nvGrpSpPr>
            <p:grpSpPr bwMode="auto">
              <a:xfrm>
                <a:off x="1848" y="2904"/>
                <a:ext cx="1247" cy="896"/>
                <a:chOff x="1848" y="2904"/>
                <a:chExt cx="1247" cy="896"/>
              </a:xfrm>
            </p:grpSpPr>
            <p:sp>
              <p:nvSpPr>
                <p:cNvPr id="150611" name="Line 81"/>
                <p:cNvSpPr>
                  <a:spLocks noChangeShapeType="1"/>
                </p:cNvSpPr>
                <p:nvPr/>
              </p:nvSpPr>
              <p:spPr bwMode="auto">
                <a:xfrm>
                  <a:off x="1848" y="335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612" name="Group 82"/>
                <p:cNvGrpSpPr>
                  <a:grpSpLocks/>
                </p:cNvGrpSpPr>
                <p:nvPr/>
              </p:nvGrpSpPr>
              <p:grpSpPr bwMode="auto">
                <a:xfrm>
                  <a:off x="2198" y="2904"/>
                  <a:ext cx="897" cy="896"/>
                  <a:chOff x="2198" y="2904"/>
                  <a:chExt cx="897" cy="896"/>
                </a:xfrm>
              </p:grpSpPr>
              <p:grpSp>
                <p:nvGrpSpPr>
                  <p:cNvPr id="150613" name="Group 83"/>
                  <p:cNvGrpSpPr>
                    <a:grpSpLocks/>
                  </p:cNvGrpSpPr>
                  <p:nvPr/>
                </p:nvGrpSpPr>
                <p:grpSpPr bwMode="auto">
                  <a:xfrm>
                    <a:off x="2198" y="2904"/>
                    <a:ext cx="897" cy="896"/>
                    <a:chOff x="1842" y="1776"/>
                    <a:chExt cx="2074" cy="2072"/>
                  </a:xfrm>
                </p:grpSpPr>
                <p:sp>
                  <p:nvSpPr>
                    <p:cNvPr id="150617" name="Oval 8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18" name="Freeform 8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19" name="Freeform 8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20" name="Freeform 8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21" name="Freeform 8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22" name="Oval 8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23" name="Line 9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24" name="Line 9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25" name="Line 9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26" name="Line 9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614" name="Text Box 94"/>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150615" name="Text Box 95"/>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150616" name="Text Box 96"/>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150533" name="Group 97"/>
            <p:cNvGrpSpPr>
              <a:grpSpLocks/>
            </p:cNvGrpSpPr>
            <p:nvPr/>
          </p:nvGrpSpPr>
          <p:grpSpPr bwMode="auto">
            <a:xfrm>
              <a:off x="1840" y="1224"/>
              <a:ext cx="1255" cy="896"/>
              <a:chOff x="1840" y="1224"/>
              <a:chExt cx="1255" cy="896"/>
            </a:xfrm>
          </p:grpSpPr>
          <p:sp>
            <p:nvSpPr>
              <p:cNvPr id="150594" name="Line 98"/>
              <p:cNvSpPr>
                <a:spLocks noChangeShapeType="1"/>
              </p:cNvSpPr>
              <p:nvPr/>
            </p:nvSpPr>
            <p:spPr bwMode="auto">
              <a:xfrm>
                <a:off x="1840" y="1672"/>
                <a:ext cx="34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595" name="Group 99"/>
              <p:cNvGrpSpPr>
                <a:grpSpLocks/>
              </p:cNvGrpSpPr>
              <p:nvPr/>
            </p:nvGrpSpPr>
            <p:grpSpPr bwMode="auto">
              <a:xfrm>
                <a:off x="2198" y="1224"/>
                <a:ext cx="897" cy="896"/>
                <a:chOff x="1842" y="1776"/>
                <a:chExt cx="2074" cy="2072"/>
              </a:xfrm>
            </p:grpSpPr>
            <p:sp>
              <p:nvSpPr>
                <p:cNvPr id="150599" name="Oval 10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00" name="Freeform 10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01" name="Freeform 10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02" name="Freeform 10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03" name="Freeform 10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604" name="Oval 10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605" name="Line 10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06" name="Line 10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07" name="Line 10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608" name="Line 10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596" name="Text Box 110"/>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150597" name="Text Box 111"/>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50598" name="Text Box 112"/>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150534" name="Group 113"/>
            <p:cNvGrpSpPr>
              <a:grpSpLocks/>
            </p:cNvGrpSpPr>
            <p:nvPr/>
          </p:nvGrpSpPr>
          <p:grpSpPr bwMode="auto">
            <a:xfrm>
              <a:off x="972" y="2828"/>
              <a:ext cx="903" cy="972"/>
              <a:chOff x="972" y="2828"/>
              <a:chExt cx="903" cy="972"/>
            </a:xfrm>
          </p:grpSpPr>
          <p:sp>
            <p:nvSpPr>
              <p:cNvPr id="150578" name="Line 114"/>
              <p:cNvSpPr>
                <a:spLocks noChangeShapeType="1"/>
              </p:cNvSpPr>
              <p:nvPr/>
            </p:nvSpPr>
            <p:spPr bwMode="auto">
              <a:xfrm rot="5400000" flipV="1">
                <a:off x="964" y="2836"/>
                <a:ext cx="176" cy="1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150579" name="Group 115"/>
              <p:cNvGrpSpPr>
                <a:grpSpLocks/>
              </p:cNvGrpSpPr>
              <p:nvPr/>
            </p:nvGrpSpPr>
            <p:grpSpPr bwMode="auto">
              <a:xfrm>
                <a:off x="978" y="2904"/>
                <a:ext cx="897" cy="896"/>
                <a:chOff x="978" y="2904"/>
                <a:chExt cx="897" cy="896"/>
              </a:xfrm>
            </p:grpSpPr>
            <p:grpSp>
              <p:nvGrpSpPr>
                <p:cNvPr id="150580" name="Group 116"/>
                <p:cNvGrpSpPr>
                  <a:grpSpLocks/>
                </p:cNvGrpSpPr>
                <p:nvPr/>
              </p:nvGrpSpPr>
              <p:grpSpPr bwMode="auto">
                <a:xfrm>
                  <a:off x="978" y="2904"/>
                  <a:ext cx="897" cy="896"/>
                  <a:chOff x="1842" y="1776"/>
                  <a:chExt cx="2074" cy="2072"/>
                </a:xfrm>
              </p:grpSpPr>
              <p:sp>
                <p:nvSpPr>
                  <p:cNvPr id="150584" name="Oval 11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85" name="Freeform 11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86" name="Freeform 11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87" name="Freeform 12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88" name="Freeform 12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89" name="Oval 12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90" name="Line 12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91" name="Line 12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92" name="Line 12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93" name="Line 12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581" name="Text Box 127"/>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150582" name="Text Box 128"/>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83" name="Text Box 129"/>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150535" name="Group 130"/>
            <p:cNvGrpSpPr>
              <a:grpSpLocks/>
            </p:cNvGrpSpPr>
            <p:nvPr/>
          </p:nvGrpSpPr>
          <p:grpSpPr bwMode="auto">
            <a:xfrm>
              <a:off x="274" y="1224"/>
              <a:ext cx="1601" cy="1736"/>
              <a:chOff x="274" y="1224"/>
              <a:chExt cx="1601" cy="1736"/>
            </a:xfrm>
          </p:grpSpPr>
          <p:grpSp>
            <p:nvGrpSpPr>
              <p:cNvPr id="150546" name="Group 131"/>
              <p:cNvGrpSpPr>
                <a:grpSpLocks/>
              </p:cNvGrpSpPr>
              <p:nvPr/>
            </p:nvGrpSpPr>
            <p:grpSpPr bwMode="auto">
              <a:xfrm>
                <a:off x="274" y="2064"/>
                <a:ext cx="897" cy="896"/>
                <a:chOff x="274" y="2064"/>
                <a:chExt cx="897" cy="896"/>
              </a:xfrm>
            </p:grpSpPr>
            <p:grpSp>
              <p:nvGrpSpPr>
                <p:cNvPr id="150563" name="Group 132"/>
                <p:cNvGrpSpPr>
                  <a:grpSpLocks/>
                </p:cNvGrpSpPr>
                <p:nvPr/>
              </p:nvGrpSpPr>
              <p:grpSpPr bwMode="auto">
                <a:xfrm>
                  <a:off x="274" y="2064"/>
                  <a:ext cx="897" cy="896"/>
                  <a:chOff x="1842" y="1776"/>
                  <a:chExt cx="2074" cy="2072"/>
                </a:xfrm>
              </p:grpSpPr>
              <p:sp>
                <p:nvSpPr>
                  <p:cNvPr id="150568" name="Oval 13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69" name="Freeform 13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70" name="Freeform 13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71" name="Freeform 13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72" name="Freeform 13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73" name="Oval 13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74" name="Line 13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75" name="Line 14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76" name="Line 14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77" name="Line 14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564" name="Text Box 143"/>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150565" name="Text Box 144"/>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66" name="Text Box 145"/>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67" name="Text Box 146"/>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150547" name="Group 147"/>
              <p:cNvGrpSpPr>
                <a:grpSpLocks/>
              </p:cNvGrpSpPr>
              <p:nvPr/>
            </p:nvGrpSpPr>
            <p:grpSpPr bwMode="auto">
              <a:xfrm>
                <a:off x="978" y="1224"/>
                <a:ext cx="897" cy="896"/>
                <a:chOff x="978" y="1224"/>
                <a:chExt cx="897" cy="896"/>
              </a:xfrm>
            </p:grpSpPr>
            <p:grpSp>
              <p:nvGrpSpPr>
                <p:cNvPr id="150549" name="Group 148"/>
                <p:cNvGrpSpPr>
                  <a:grpSpLocks/>
                </p:cNvGrpSpPr>
                <p:nvPr/>
              </p:nvGrpSpPr>
              <p:grpSpPr bwMode="auto">
                <a:xfrm>
                  <a:off x="978" y="1224"/>
                  <a:ext cx="897" cy="896"/>
                  <a:chOff x="1842" y="1776"/>
                  <a:chExt cx="2074" cy="2072"/>
                </a:xfrm>
              </p:grpSpPr>
              <p:sp>
                <p:nvSpPr>
                  <p:cNvPr id="150553" name="Oval 14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54" name="Freeform 15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55" name="Freeform 15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56" name="Freeform 15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57" name="Freeform 15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150558" name="Oval 15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150559" name="Line 15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60" name="Line 15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61" name="Line 15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150562" name="Line 15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150550" name="Text Box 159"/>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150551" name="Text Box 160"/>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50552" name="Text Box 161"/>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150548" name="Line 162"/>
              <p:cNvSpPr>
                <a:spLocks noChangeShapeType="1"/>
              </p:cNvSpPr>
              <p:nvPr/>
            </p:nvSpPr>
            <p:spPr bwMode="auto">
              <a:xfrm flipV="1">
                <a:off x="984" y="2000"/>
                <a:ext cx="128" cy="13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sp>
          <p:nvSpPr>
            <p:cNvPr id="150536" name="Text Box 163"/>
            <p:cNvSpPr txBox="1">
              <a:spLocks noChangeArrowheads="1"/>
            </p:cNvSpPr>
            <p:nvPr/>
          </p:nvSpPr>
          <p:spPr bwMode="auto">
            <a:xfrm>
              <a:off x="2830"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537" name="Text Box 164"/>
            <p:cNvSpPr txBox="1">
              <a:spLocks noChangeArrowheads="1"/>
            </p:cNvSpPr>
            <p:nvPr/>
          </p:nvSpPr>
          <p:spPr bwMode="auto">
            <a:xfrm>
              <a:off x="2272"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50538" name="Text Box 165"/>
            <p:cNvSpPr txBox="1">
              <a:spLocks noChangeArrowheads="1"/>
            </p:cNvSpPr>
            <p:nvPr/>
          </p:nvSpPr>
          <p:spPr bwMode="auto">
            <a:xfrm>
              <a:off x="2838"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150539" name="Text Box 166"/>
            <p:cNvSpPr txBox="1">
              <a:spLocks noChangeArrowheads="1"/>
            </p:cNvSpPr>
            <p:nvPr/>
          </p:nvSpPr>
          <p:spPr bwMode="auto">
            <a:xfrm>
              <a:off x="2280"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540" name="Text Box 167"/>
            <p:cNvSpPr txBox="1">
              <a:spLocks noChangeArrowheads="1"/>
            </p:cNvSpPr>
            <p:nvPr/>
          </p:nvSpPr>
          <p:spPr bwMode="auto">
            <a:xfrm>
              <a:off x="1606"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150541" name="Text Box 168"/>
            <p:cNvSpPr txBox="1">
              <a:spLocks noChangeArrowheads="1"/>
            </p:cNvSpPr>
            <p:nvPr/>
          </p:nvSpPr>
          <p:spPr bwMode="auto">
            <a:xfrm>
              <a:off x="1048"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42" name="Text Box 169"/>
            <p:cNvSpPr txBox="1">
              <a:spLocks noChangeArrowheads="1"/>
            </p:cNvSpPr>
            <p:nvPr/>
          </p:nvSpPr>
          <p:spPr bwMode="auto">
            <a:xfrm>
              <a:off x="1614"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150543" name="Text Box 170"/>
            <p:cNvSpPr txBox="1">
              <a:spLocks noChangeArrowheads="1"/>
            </p:cNvSpPr>
            <p:nvPr/>
          </p:nvSpPr>
          <p:spPr bwMode="auto">
            <a:xfrm>
              <a:off x="1056"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a:t>
              </a:r>
            </a:p>
          </p:txBody>
        </p:sp>
        <p:sp>
          <p:nvSpPr>
            <p:cNvPr id="150544" name="Text Box 171"/>
            <p:cNvSpPr txBox="1">
              <a:spLocks noChangeArrowheads="1"/>
            </p:cNvSpPr>
            <p:nvPr/>
          </p:nvSpPr>
          <p:spPr bwMode="auto">
            <a:xfrm>
              <a:off x="89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150545" name="Text Box 172"/>
            <p:cNvSpPr txBox="1">
              <a:spLocks noChangeArrowheads="1"/>
            </p:cNvSpPr>
            <p:nvPr/>
          </p:nvSpPr>
          <p:spPr bwMode="auto">
            <a:xfrm>
              <a:off x="336"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Tree>
    <p:extLst>
      <p:ext uri="{BB962C8B-B14F-4D97-AF65-F5344CB8AC3E}">
        <p14:creationId xmlns:p14="http://schemas.microsoft.com/office/powerpoint/2010/main" val="1236005312"/>
      </p:ext>
    </p:extLst>
  </p:cSld>
  <p:clrMapOvr>
    <a:masterClrMapping/>
  </p:clrMapOvr>
  <p:transition spd="med">
    <p:strips/>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44435" y="261257"/>
            <a:ext cx="7001691" cy="1149531"/>
          </a:xfrm>
          <a:prstGeom prst="roundRect">
            <a:avLst>
              <a:gd name="adj" fmla="val 50000"/>
            </a:avLst>
          </a:prstGeom>
          <a:scene3d>
            <a:camera prst="orthographicFront">
              <a:rot lat="0" lon="0" rev="0"/>
            </a:camera>
            <a:lightRig rig="glow" dir="br"/>
          </a:scene3d>
          <a:sp3d prstMaterial="dkEdge">
            <a:bevelT w="25400" h="53975"/>
          </a:sp3d>
        </p:spPr>
        <p:style>
          <a:lnRef idx="1">
            <a:schemeClr val="dk1"/>
          </a:lnRef>
          <a:fillRef idx="3">
            <a:schemeClr val="dk1"/>
          </a:fillRef>
          <a:effectRef idx="2">
            <a:schemeClr val="dk1"/>
          </a:effectRef>
          <a:fontRef idx="minor">
            <a:schemeClr val="lt1"/>
          </a:fontRef>
        </p:style>
        <p:txBody>
          <a:bodyPr lIns="121917" tIns="60958" rIns="121917" bIns="60958" rtlCol="0" anchor="ctr"/>
          <a:lstStyle/>
          <a:p>
            <a:pPr algn="ctr"/>
            <a:endParaRPr lang="en-US"/>
          </a:p>
        </p:txBody>
      </p:sp>
      <p:sp>
        <p:nvSpPr>
          <p:cNvPr id="15257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Computing Slack Time</a:t>
            </a:r>
          </a:p>
        </p:txBody>
      </p:sp>
      <p:sp>
        <p:nvSpPr>
          <p:cNvPr id="151555" name="Text Box 3"/>
          <p:cNvSpPr txBox="1">
            <a:spLocks noChangeArrowheads="1"/>
          </p:cNvSpPr>
          <p:nvPr/>
        </p:nvSpPr>
        <p:spPr bwMode="auto">
          <a:xfrm>
            <a:off x="927100" y="1728788"/>
            <a:ext cx="10568517" cy="167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700">
                <a:latin typeface="Arial" pitchFamily="34" charset="0"/>
                <a:ea typeface="MS PGothic" pitchFamily="34" charset="-128"/>
              </a:rPr>
              <a:t>After computing the ES, EF, LS, and LF times for all activities, compute the slack or free time for each activity</a:t>
            </a:r>
            <a:endParaRPr lang="en-AU" altLang="en-US" sz="3700">
              <a:latin typeface="Arial" pitchFamily="34" charset="0"/>
              <a:ea typeface="MS PGothic" pitchFamily="34" charset="-128"/>
            </a:endParaRPr>
          </a:p>
        </p:txBody>
      </p:sp>
      <p:sp>
        <p:nvSpPr>
          <p:cNvPr id="151556" name="Text Box 4"/>
          <p:cNvSpPr txBox="1">
            <a:spLocks noChangeArrowheads="1"/>
          </p:cNvSpPr>
          <p:nvPr/>
        </p:nvSpPr>
        <p:spPr bwMode="auto">
          <a:xfrm>
            <a:off x="1420286" y="3367089"/>
            <a:ext cx="9281583" cy="100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Wingdings" panose="05000000000000000000" pitchFamily="2" charset="2"/>
              <a:buChar char="v"/>
            </a:pPr>
            <a:r>
              <a:rPr lang="en-AU" altLang="en-US" sz="3200">
                <a:latin typeface="Arial" pitchFamily="34" charset="0"/>
                <a:ea typeface="MS PGothic" pitchFamily="34" charset="-128"/>
              </a:rPr>
              <a:t>Slack is the length of time an activity can be delayed without delaying the entire project</a:t>
            </a:r>
          </a:p>
        </p:txBody>
      </p:sp>
      <p:sp>
        <p:nvSpPr>
          <p:cNvPr id="151557" name="Text Box 5"/>
          <p:cNvSpPr txBox="1">
            <a:spLocks noChangeArrowheads="1"/>
          </p:cNvSpPr>
          <p:nvPr/>
        </p:nvSpPr>
        <p:spPr bwMode="auto">
          <a:xfrm>
            <a:off x="2074335" y="4916489"/>
            <a:ext cx="787437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Slack = LS – ES      or      Slack = LF – EF</a:t>
            </a:r>
          </a:p>
        </p:txBody>
      </p:sp>
    </p:spTree>
    <p:extLst>
      <p:ext uri="{BB962C8B-B14F-4D97-AF65-F5344CB8AC3E}">
        <p14:creationId xmlns:p14="http://schemas.microsoft.com/office/powerpoint/2010/main" val="3000255202"/>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1555"/>
                                        </p:tgtEl>
                                        <p:attrNameLst>
                                          <p:attrName>style.visibility</p:attrName>
                                        </p:attrNameLst>
                                      </p:cBhvr>
                                      <p:to>
                                        <p:strVal val="visible"/>
                                      </p:to>
                                    </p:set>
                                    <p:animEffect transition="in" filter="strips(downRight)">
                                      <p:cBhvr>
                                        <p:cTn id="7" dur="1000"/>
                                        <p:tgtEl>
                                          <p:spTgt spid="15155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51556"/>
                                        </p:tgtEl>
                                        <p:attrNameLst>
                                          <p:attrName>style.visibility</p:attrName>
                                        </p:attrNameLst>
                                      </p:cBhvr>
                                      <p:to>
                                        <p:strVal val="visible"/>
                                      </p:to>
                                    </p:set>
                                    <p:animEffect transition="in" filter="strips(downRight)">
                                      <p:cBhvr>
                                        <p:cTn id="11" dur="1000"/>
                                        <p:tgtEl>
                                          <p:spTgt spid="151556"/>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51557"/>
                                        </p:tgtEl>
                                        <p:attrNameLst>
                                          <p:attrName>style.visibility</p:attrName>
                                        </p:attrNameLst>
                                      </p:cBhvr>
                                      <p:to>
                                        <p:strVal val="visible"/>
                                      </p:to>
                                    </p:set>
                                    <p:animEffect transition="in" filter="strips(downRight)">
                                      <p:cBhvr>
                                        <p:cTn id="15" dur="1000"/>
                                        <p:tgtEl>
                                          <p:spTgt spid="151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p:bldP spid="151556" grpId="0"/>
      <p:bldP spid="151557"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44435" y="261257"/>
            <a:ext cx="7001691" cy="1149531"/>
          </a:xfrm>
          <a:prstGeom prst="roundRect">
            <a:avLst>
              <a:gd name="adj" fmla="val 50000"/>
            </a:avLst>
          </a:prstGeom>
          <a:scene3d>
            <a:camera prst="orthographicFront">
              <a:rot lat="0" lon="0" rev="0"/>
            </a:camera>
            <a:lightRig rig="glow" dir="br"/>
          </a:scene3d>
          <a:sp3d prstMaterial="dkEdge">
            <a:bevelT w="25400" h="53975"/>
          </a:sp3d>
        </p:spPr>
        <p:style>
          <a:lnRef idx="1">
            <a:schemeClr val="dk1"/>
          </a:lnRef>
          <a:fillRef idx="3">
            <a:schemeClr val="dk1"/>
          </a:fillRef>
          <a:effectRef idx="2">
            <a:schemeClr val="dk1"/>
          </a:effectRef>
          <a:fontRef idx="minor">
            <a:schemeClr val="lt1"/>
          </a:fontRef>
        </p:style>
        <p:txBody>
          <a:bodyPr lIns="121917" tIns="60958" rIns="121917" bIns="60958" rtlCol="0" anchor="ctr"/>
          <a:lstStyle/>
          <a:p>
            <a:pPr algn="ctr"/>
            <a:endParaRPr lang="en-US"/>
          </a:p>
        </p:txBody>
      </p:sp>
      <p:sp>
        <p:nvSpPr>
          <p:cNvPr id="154625"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Computing Slack Time</a:t>
            </a:r>
          </a:p>
        </p:txBody>
      </p:sp>
      <p:graphicFrame>
        <p:nvGraphicFramePr>
          <p:cNvPr id="2" name="Table 1"/>
          <p:cNvGraphicFramePr>
            <a:graphicFrameLocks noGrp="1"/>
          </p:cNvGraphicFramePr>
          <p:nvPr>
            <p:extLst>
              <p:ext uri="{D42A27DB-BD31-4B8C-83A1-F6EECF244321}">
                <p14:modId xmlns:p14="http://schemas.microsoft.com/office/powerpoint/2010/main" val="655698444"/>
              </p:ext>
            </p:extLst>
          </p:nvPr>
        </p:nvGraphicFramePr>
        <p:xfrm>
          <a:off x="711201" y="1638300"/>
          <a:ext cx="10752663" cy="4617918"/>
        </p:xfrm>
        <a:graphic>
          <a:graphicData uri="http://schemas.openxmlformats.org/drawingml/2006/table">
            <a:tbl>
              <a:tblPr firstRow="1" bandRow="1">
                <a:tableStyleId>{2D5ABB26-0587-4C30-8999-92F81FD0307C}</a:tableStyleId>
              </a:tblPr>
              <a:tblGrid>
                <a:gridCol w="1536095"/>
                <a:gridCol w="1681236"/>
                <a:gridCol w="1659467"/>
                <a:gridCol w="1490133"/>
                <a:gridCol w="1388533"/>
                <a:gridCol w="1371600"/>
                <a:gridCol w="1625599"/>
              </a:tblGrid>
              <a:tr h="614179">
                <a:tc>
                  <a:txBody>
                    <a:bodyPr/>
                    <a:lstStyle/>
                    <a:p>
                      <a:r>
                        <a:rPr lang="en-US" sz="1700" dirty="0" smtClean="0">
                          <a:solidFill>
                            <a:schemeClr val="bg1"/>
                          </a:solidFill>
                          <a:latin typeface="Arial"/>
                          <a:cs typeface="Arial"/>
                        </a:rPr>
                        <a:t>TABLE 3.3</a:t>
                      </a:r>
                      <a:endParaRPr lang="en-US" sz="1700" dirty="0">
                        <a:solidFill>
                          <a:schemeClr val="bg1"/>
                        </a:solidFill>
                        <a:latin typeface="Arial"/>
                        <a:cs typeface="Arial"/>
                      </a:endParaRPr>
                    </a:p>
                  </a:txBody>
                  <a:tcPr marL="121920" marR="121920" marT="48009" marB="4800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gridSpan="6">
                  <a:txBody>
                    <a:bodyPr/>
                    <a:lstStyle/>
                    <a:p>
                      <a:r>
                        <a:rPr lang="en-US" sz="1700" dirty="0" smtClean="0">
                          <a:latin typeface="Arial"/>
                          <a:cs typeface="Arial"/>
                        </a:rPr>
                        <a:t>Milwaukee Paper’s Schedule and Slack Times</a:t>
                      </a:r>
                      <a:endParaRPr lang="en-US" sz="1700" dirty="0">
                        <a:latin typeface="Arial"/>
                        <a:cs typeface="Arial"/>
                      </a:endParaRPr>
                    </a:p>
                  </a:txBody>
                  <a:tcPr marL="121920" marR="121920" marT="48009" marB="48009">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c hMerge="1">
                  <a:txBody>
                    <a:bodyPr/>
                    <a:lstStyle/>
                    <a:p>
                      <a:endParaRPr lang="en-US" sz="1600" dirty="0">
                        <a:latin typeface="Arial"/>
                        <a:cs typeface="Arial"/>
                      </a:endParaRPr>
                    </a:p>
                  </a:txBody>
                  <a:tcPr>
                    <a:lnB w="12700" cap="flat" cmpd="sng" algn="ctr">
                      <a:solidFill>
                        <a:srgbClr val="000000"/>
                      </a:solidFill>
                      <a:prstDash val="solid"/>
                      <a:round/>
                      <a:headEnd type="none" w="med" len="med"/>
                      <a:tailEnd type="none" w="med" len="med"/>
                    </a:lnB>
                  </a:tcPr>
                </a:tc>
              </a:tr>
              <a:tr h="888499">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ACTIVITY</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EARLIEST START</a:t>
                      </a:r>
                      <a:br>
                        <a:rPr lang="en-US" sz="1700" b="1" dirty="0" smtClean="0">
                          <a:solidFill>
                            <a:schemeClr val="bg1"/>
                          </a:solidFill>
                          <a:effectLst>
                            <a:outerShdw blurRad="38100" dist="38100" dir="2700000" algn="tl">
                              <a:srgbClr val="000000">
                                <a:alpha val="43137"/>
                              </a:srgbClr>
                            </a:outerShdw>
                          </a:effectLst>
                          <a:latin typeface="Arial"/>
                          <a:cs typeface="Arial"/>
                        </a:rPr>
                      </a:br>
                      <a:r>
                        <a:rPr lang="en-US" sz="1700" b="1" dirty="0" err="1" smtClean="0">
                          <a:solidFill>
                            <a:schemeClr val="bg1"/>
                          </a:solidFill>
                          <a:effectLst>
                            <a:outerShdw blurRad="38100" dist="38100" dir="2700000" algn="tl">
                              <a:srgbClr val="000000">
                                <a:alpha val="43137"/>
                              </a:srgbClr>
                            </a:outerShdw>
                          </a:effectLst>
                          <a:latin typeface="Arial"/>
                          <a:cs typeface="Arial"/>
                        </a:rPr>
                        <a:t>ES</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EARLIEST FINISH</a:t>
                      </a:r>
                      <a:br>
                        <a:rPr lang="en-US" sz="1700" b="1" dirty="0" smtClean="0">
                          <a:solidFill>
                            <a:schemeClr val="bg1"/>
                          </a:solidFill>
                          <a:effectLst>
                            <a:outerShdw blurRad="38100" dist="38100" dir="2700000" algn="tl">
                              <a:srgbClr val="000000">
                                <a:alpha val="43137"/>
                              </a:srgbClr>
                            </a:outerShdw>
                          </a:effectLst>
                          <a:latin typeface="Arial"/>
                          <a:cs typeface="Arial"/>
                        </a:rPr>
                      </a:br>
                      <a:r>
                        <a:rPr lang="en-US" sz="1700" b="1" dirty="0" err="1" smtClean="0">
                          <a:solidFill>
                            <a:schemeClr val="bg1"/>
                          </a:solidFill>
                          <a:effectLst>
                            <a:outerShdw blurRad="38100" dist="38100" dir="2700000" algn="tl">
                              <a:srgbClr val="000000">
                                <a:alpha val="43137"/>
                              </a:srgbClr>
                            </a:outerShdw>
                          </a:effectLst>
                          <a:latin typeface="Arial"/>
                          <a:cs typeface="Arial"/>
                        </a:rPr>
                        <a:t>EF</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LATEST START </a:t>
                      </a:r>
                      <a:r>
                        <a:rPr lang="en-US" sz="1700" b="1" dirty="0" err="1" smtClean="0">
                          <a:solidFill>
                            <a:schemeClr val="bg1"/>
                          </a:solidFill>
                          <a:effectLst>
                            <a:outerShdw blurRad="38100" dist="38100" dir="2700000" algn="tl">
                              <a:srgbClr val="000000">
                                <a:alpha val="43137"/>
                              </a:srgbClr>
                            </a:outerShdw>
                          </a:effectLst>
                          <a:latin typeface="Arial"/>
                          <a:cs typeface="Arial"/>
                        </a:rPr>
                        <a:t>LS</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LATEST</a:t>
                      </a:r>
                      <a:r>
                        <a:rPr lang="en-US" sz="1700" b="1" baseline="0" dirty="0" smtClean="0">
                          <a:solidFill>
                            <a:schemeClr val="bg1"/>
                          </a:solidFill>
                          <a:effectLst>
                            <a:outerShdw blurRad="38100" dist="38100" dir="2700000" algn="tl">
                              <a:srgbClr val="000000">
                                <a:alpha val="43137"/>
                              </a:srgbClr>
                            </a:outerShdw>
                          </a:effectLst>
                          <a:latin typeface="Arial"/>
                          <a:cs typeface="Arial"/>
                        </a:rPr>
                        <a:t> FINISH LF</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SLACK </a:t>
                      </a:r>
                      <a:r>
                        <a:rPr lang="en-US" sz="1700" b="1" dirty="0" err="1" smtClean="0">
                          <a:solidFill>
                            <a:schemeClr val="bg1"/>
                          </a:solidFill>
                          <a:effectLst>
                            <a:outerShdw blurRad="38100" dist="38100" dir="2700000" algn="tl">
                              <a:srgbClr val="000000">
                                <a:alpha val="43137"/>
                              </a:srgbClr>
                            </a:outerShdw>
                          </a:effectLst>
                          <a:latin typeface="Arial"/>
                          <a:cs typeface="Arial"/>
                        </a:rPr>
                        <a:t>LS</a:t>
                      </a:r>
                      <a:r>
                        <a:rPr lang="en-US" sz="1700" b="1" dirty="0" smtClean="0">
                          <a:solidFill>
                            <a:schemeClr val="bg1"/>
                          </a:solidFill>
                          <a:effectLst>
                            <a:outerShdw blurRad="38100" dist="38100" dir="2700000" algn="tl">
                              <a:srgbClr val="000000">
                                <a:alpha val="43137"/>
                              </a:srgbClr>
                            </a:outerShdw>
                          </a:effectLst>
                          <a:latin typeface="Arial"/>
                          <a:cs typeface="Arial"/>
                        </a:rPr>
                        <a:t> – </a:t>
                      </a:r>
                      <a:r>
                        <a:rPr lang="en-US" sz="1700" b="1" dirty="0" err="1" smtClean="0">
                          <a:solidFill>
                            <a:schemeClr val="bg1"/>
                          </a:solidFill>
                          <a:effectLst>
                            <a:outerShdw blurRad="38100" dist="38100" dir="2700000" algn="tl">
                              <a:srgbClr val="000000">
                                <a:alpha val="43137"/>
                              </a:srgbClr>
                            </a:outerShdw>
                          </a:effectLst>
                          <a:latin typeface="Arial"/>
                          <a:cs typeface="Arial"/>
                        </a:rPr>
                        <a:t>ES</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700" b="1" dirty="0" smtClean="0">
                          <a:solidFill>
                            <a:schemeClr val="bg1"/>
                          </a:solidFill>
                          <a:effectLst>
                            <a:outerShdw blurRad="38100" dist="38100" dir="2700000" algn="tl">
                              <a:srgbClr val="000000">
                                <a:alpha val="43137"/>
                              </a:srgbClr>
                            </a:outerShdw>
                          </a:effectLst>
                          <a:latin typeface="Arial"/>
                          <a:cs typeface="Arial"/>
                        </a:rPr>
                        <a:t>ON CRITICAL PATH</a:t>
                      </a:r>
                      <a:endParaRPr lang="en-US" sz="1700" b="1"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A</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2</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2</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B</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No</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C</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2</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2</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D</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7</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No</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E</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F</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4</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7</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6</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No</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G</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8</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lumOff val="75000"/>
                      </a:schemeClr>
                    </a:solidFill>
                  </a:tcPr>
                </a:tc>
              </a:tr>
              <a:tr h="389405">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H</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15</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13</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15</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0</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sz="1700" dirty="0" smtClean="0">
                          <a:solidFill>
                            <a:schemeClr val="bg1"/>
                          </a:solidFill>
                          <a:effectLst>
                            <a:outerShdw blurRad="38100" dist="38100" dir="2700000" algn="tl">
                              <a:srgbClr val="000000">
                                <a:alpha val="43137"/>
                              </a:srgbClr>
                            </a:outerShdw>
                          </a:effectLst>
                          <a:latin typeface="Arial"/>
                          <a:cs typeface="Arial"/>
                        </a:rPr>
                        <a:t>Yes</a:t>
                      </a:r>
                      <a:endParaRPr lang="en-US" sz="1700" dirty="0">
                        <a:solidFill>
                          <a:schemeClr val="bg1"/>
                        </a:solidFill>
                        <a:effectLst>
                          <a:outerShdw blurRad="38100" dist="38100" dir="2700000" algn="tl">
                            <a:srgbClr val="000000">
                              <a:alpha val="43137"/>
                            </a:srgbClr>
                          </a:outerShdw>
                        </a:effectLst>
                        <a:latin typeface="Arial"/>
                        <a:cs typeface="Arial"/>
                      </a:endParaRPr>
                    </a:p>
                  </a:txBody>
                  <a:tcPr marL="121920" marR="121920" marT="48009" marB="480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bl>
          </a:graphicData>
        </a:graphic>
      </p:graphicFrame>
    </p:spTree>
    <p:extLst>
      <p:ext uri="{BB962C8B-B14F-4D97-AF65-F5344CB8AC3E}">
        <p14:creationId xmlns:p14="http://schemas.microsoft.com/office/powerpoint/2010/main" val="221005861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903817" y="407989"/>
            <a:ext cx="10361083" cy="1333500"/>
          </a:xfrm>
          <a:extLst/>
        </p:spPr>
        <p:txBody>
          <a:bodyPr rtlCol="0">
            <a:normAutofit fontScale="90000"/>
          </a:bodyPr>
          <a:lstStyle/>
          <a:p>
            <a:pPr>
              <a:defRPr/>
            </a:pPr>
            <a:r>
              <a:rPr lang="en-US" smtClean="0"/>
              <a:t>Critical Path for </a:t>
            </a:r>
            <a:br>
              <a:rPr lang="en-US" smtClean="0"/>
            </a:br>
            <a:r>
              <a:rPr lang="en-US" smtClean="0"/>
              <a:t>Milwaukee Paper</a:t>
            </a:r>
            <a:endParaRPr lang="en-US" sz="4300">
              <a:solidFill>
                <a:srgbClr val="33CC33"/>
              </a:solidFill>
            </a:endParaRPr>
          </a:p>
        </p:txBody>
      </p:sp>
      <p:grpSp>
        <p:nvGrpSpPr>
          <p:cNvPr id="155651" name="Group 3"/>
          <p:cNvGrpSpPr>
            <a:grpSpLocks/>
          </p:cNvGrpSpPr>
          <p:nvPr/>
        </p:nvGrpSpPr>
        <p:grpSpPr bwMode="auto">
          <a:xfrm>
            <a:off x="579967" y="1943100"/>
            <a:ext cx="11161184" cy="4089400"/>
            <a:chOff x="274" y="1224"/>
            <a:chExt cx="5273" cy="2576"/>
          </a:xfrm>
        </p:grpSpPr>
        <p:grpSp>
          <p:nvGrpSpPr>
            <p:cNvPr id="156675" name="Group 4"/>
            <p:cNvGrpSpPr>
              <a:grpSpLocks/>
            </p:cNvGrpSpPr>
            <p:nvPr/>
          </p:nvGrpSpPr>
          <p:grpSpPr bwMode="auto">
            <a:xfrm>
              <a:off x="2898" y="1224"/>
              <a:ext cx="2649" cy="2576"/>
              <a:chOff x="2898" y="1224"/>
              <a:chExt cx="2649" cy="2576"/>
            </a:xfrm>
          </p:grpSpPr>
          <p:grpSp>
            <p:nvGrpSpPr>
              <p:cNvPr id="156771" name="Group 5"/>
              <p:cNvGrpSpPr>
                <a:grpSpLocks/>
              </p:cNvGrpSpPr>
              <p:nvPr/>
            </p:nvGrpSpPr>
            <p:grpSpPr bwMode="auto">
              <a:xfrm>
                <a:off x="2898" y="1224"/>
                <a:ext cx="2649" cy="2576"/>
                <a:chOff x="2898" y="1224"/>
                <a:chExt cx="2649" cy="2576"/>
              </a:xfrm>
            </p:grpSpPr>
            <p:grpSp>
              <p:nvGrpSpPr>
                <p:cNvPr id="156774" name="Group 6"/>
                <p:cNvGrpSpPr>
                  <a:grpSpLocks/>
                </p:cNvGrpSpPr>
                <p:nvPr/>
              </p:nvGrpSpPr>
              <p:grpSpPr bwMode="auto">
                <a:xfrm>
                  <a:off x="2898" y="1224"/>
                  <a:ext cx="2649" cy="2576"/>
                  <a:chOff x="2898" y="1224"/>
                  <a:chExt cx="2649" cy="2576"/>
                </a:xfrm>
              </p:grpSpPr>
              <p:sp>
                <p:nvSpPr>
                  <p:cNvPr id="156781" name="Line 7"/>
                  <p:cNvSpPr>
                    <a:spLocks noChangeShapeType="1"/>
                  </p:cNvSpPr>
                  <p:nvPr/>
                </p:nvSpPr>
                <p:spPr bwMode="auto">
                  <a:xfrm>
                    <a:off x="3064" y="1672"/>
                    <a:ext cx="68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2" name="Line 8"/>
                  <p:cNvSpPr>
                    <a:spLocks noChangeShapeType="1"/>
                  </p:cNvSpPr>
                  <p:nvPr/>
                </p:nvSpPr>
                <p:spPr bwMode="auto">
                  <a:xfrm>
                    <a:off x="2912" y="1992"/>
                    <a:ext cx="144" cy="160"/>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3" name="Line 9"/>
                  <p:cNvSpPr>
                    <a:spLocks noChangeShapeType="1"/>
                  </p:cNvSpPr>
                  <p:nvPr/>
                </p:nvSpPr>
                <p:spPr bwMode="auto">
                  <a:xfrm>
                    <a:off x="3632" y="2808"/>
                    <a:ext cx="256" cy="224"/>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4" name="Line 10"/>
                  <p:cNvSpPr>
                    <a:spLocks noChangeShapeType="1"/>
                  </p:cNvSpPr>
                  <p:nvPr/>
                </p:nvSpPr>
                <p:spPr bwMode="auto">
                  <a:xfrm>
                    <a:off x="3056" y="3344"/>
                    <a:ext cx="70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5" name="Line 11"/>
                  <p:cNvSpPr>
                    <a:spLocks noChangeShapeType="1"/>
                  </p:cNvSpPr>
                  <p:nvPr/>
                </p:nvSpPr>
                <p:spPr bwMode="auto">
                  <a:xfrm flipV="1">
                    <a:off x="4528" y="2840"/>
                    <a:ext cx="248" cy="232"/>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86" name="Line 12"/>
                  <p:cNvSpPr>
                    <a:spLocks noChangeShapeType="1"/>
                  </p:cNvSpPr>
                  <p:nvPr/>
                </p:nvSpPr>
                <p:spPr bwMode="auto">
                  <a:xfrm>
                    <a:off x="4496" y="1928"/>
                    <a:ext cx="272" cy="25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87" name="Group 13"/>
                  <p:cNvGrpSpPr>
                    <a:grpSpLocks/>
                  </p:cNvGrpSpPr>
                  <p:nvPr/>
                </p:nvGrpSpPr>
                <p:grpSpPr bwMode="auto">
                  <a:xfrm>
                    <a:off x="2898" y="1224"/>
                    <a:ext cx="2649" cy="2576"/>
                    <a:chOff x="2898" y="1224"/>
                    <a:chExt cx="2649" cy="2576"/>
                  </a:xfrm>
                </p:grpSpPr>
                <p:grpSp>
                  <p:nvGrpSpPr>
                    <p:cNvPr id="156788" name="Group 14"/>
                    <p:cNvGrpSpPr>
                      <a:grpSpLocks/>
                    </p:cNvGrpSpPr>
                    <p:nvPr/>
                  </p:nvGrpSpPr>
                  <p:grpSpPr bwMode="auto">
                    <a:xfrm>
                      <a:off x="3766" y="2904"/>
                      <a:ext cx="897" cy="896"/>
                      <a:chOff x="1842" y="1776"/>
                      <a:chExt cx="2074" cy="2072"/>
                    </a:xfrm>
                  </p:grpSpPr>
                  <p:sp>
                    <p:nvSpPr>
                      <p:cNvPr id="156834" name="Oval 1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35" name="Freeform 1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36" name="Freeform 1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37" name="Freeform 1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38" name="Freeform 1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39" name="Oval 2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40" name="Line 2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41" name="Line 2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42" name="Line 2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43" name="Line 2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grpSp>
                  <p:nvGrpSpPr>
                    <p:cNvPr id="156789" name="Group 25"/>
                    <p:cNvGrpSpPr>
                      <a:grpSpLocks/>
                    </p:cNvGrpSpPr>
                    <p:nvPr/>
                  </p:nvGrpSpPr>
                  <p:grpSpPr bwMode="auto">
                    <a:xfrm>
                      <a:off x="3766" y="1224"/>
                      <a:ext cx="897" cy="896"/>
                      <a:chOff x="1842" y="1776"/>
                      <a:chExt cx="2074" cy="2072"/>
                    </a:xfrm>
                  </p:grpSpPr>
                  <p:sp>
                    <p:nvSpPr>
                      <p:cNvPr id="156824" name="Oval 2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25" name="Freeform 2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26" name="Freeform 2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27" name="Freeform 2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28" name="Freeform 3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29" name="Oval 3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30" name="Line 3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31" name="Line 3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32" name="Line 3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33" name="Line 3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grpSp>
                  <p:nvGrpSpPr>
                    <p:cNvPr id="156790" name="Group 36"/>
                    <p:cNvGrpSpPr>
                      <a:grpSpLocks/>
                    </p:cNvGrpSpPr>
                    <p:nvPr/>
                  </p:nvGrpSpPr>
                  <p:grpSpPr bwMode="auto">
                    <a:xfrm>
                      <a:off x="2898" y="2064"/>
                      <a:ext cx="897" cy="896"/>
                      <a:chOff x="1842" y="1776"/>
                      <a:chExt cx="2074" cy="2072"/>
                    </a:xfrm>
                  </p:grpSpPr>
                  <p:sp>
                    <p:nvSpPr>
                      <p:cNvPr id="156814" name="Oval 3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15" name="Freeform 3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16" name="Freeform 3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17" name="Freeform 4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18" name="Freeform 4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19" name="Oval 4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20" name="Line 4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21" name="Line 4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22" name="Line 4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23" name="Line 4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grpSp>
                  <p:nvGrpSpPr>
                    <p:cNvPr id="156791" name="Group 47"/>
                    <p:cNvGrpSpPr>
                      <a:grpSpLocks/>
                    </p:cNvGrpSpPr>
                    <p:nvPr/>
                  </p:nvGrpSpPr>
                  <p:grpSpPr bwMode="auto">
                    <a:xfrm>
                      <a:off x="4650" y="2064"/>
                      <a:ext cx="897" cy="896"/>
                      <a:chOff x="1842" y="1776"/>
                      <a:chExt cx="2074" cy="2072"/>
                    </a:xfrm>
                  </p:grpSpPr>
                  <p:sp>
                    <p:nvSpPr>
                      <p:cNvPr id="156804" name="Oval 4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05" name="Freeform 4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06" name="Freeform 5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07" name="Freeform 5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08" name="Freeform 5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809" name="Oval 5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810" name="Line 5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11" name="Line 5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12" name="Line 5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813" name="Line 5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92" name="Text Box 58"/>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E</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4</a:t>
                      </a:r>
                    </a:p>
                  </p:txBody>
                </p:sp>
                <p:sp>
                  <p:nvSpPr>
                    <p:cNvPr id="156793" name="Text Box 59"/>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F</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3</a:t>
                      </a:r>
                    </a:p>
                  </p:txBody>
                </p:sp>
                <p:sp>
                  <p:nvSpPr>
                    <p:cNvPr id="156794" name="Text Box 60"/>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G</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5</a:t>
                      </a:r>
                    </a:p>
                  </p:txBody>
                </p:sp>
                <p:sp>
                  <p:nvSpPr>
                    <p:cNvPr id="156795" name="Text Box 61"/>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H</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2</a:t>
                      </a:r>
                    </a:p>
                  </p:txBody>
                </p:sp>
                <p:sp>
                  <p:nvSpPr>
                    <p:cNvPr id="156796" name="Text Box 62"/>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797" name="Text Box 63"/>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sp>
                  <p:nvSpPr>
                    <p:cNvPr id="156798" name="Text Box 64"/>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sp>
                  <p:nvSpPr>
                    <p:cNvPr id="156799" name="Text Box 65"/>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15</a:t>
                      </a:r>
                    </a:p>
                  </p:txBody>
                </p:sp>
                <p:sp>
                  <p:nvSpPr>
                    <p:cNvPr id="156800" name="Text Box 66"/>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801" name="Text Box 67"/>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sp>
                  <p:nvSpPr>
                    <p:cNvPr id="156802" name="Text Box 68"/>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sp>
                  <p:nvSpPr>
                    <p:cNvPr id="156803" name="Text Box 69"/>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7</a:t>
                      </a:r>
                    </a:p>
                  </p:txBody>
                </p:sp>
              </p:grpSp>
            </p:grpSp>
            <p:sp>
              <p:nvSpPr>
                <p:cNvPr id="156775" name="Text Box 70"/>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sp>
              <p:nvSpPr>
                <p:cNvPr id="156776" name="Text Box 71"/>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15</a:t>
                  </a:r>
                </a:p>
              </p:txBody>
            </p:sp>
            <p:sp>
              <p:nvSpPr>
                <p:cNvPr id="156777" name="Text Box 72"/>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10</a:t>
                  </a:r>
                </a:p>
              </p:txBody>
            </p:sp>
            <p:sp>
              <p:nvSpPr>
                <p:cNvPr id="156778" name="Text Box 73"/>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sp>
              <p:nvSpPr>
                <p:cNvPr id="156779" name="Text Box 74"/>
                <p:cNvSpPr txBox="1">
                  <a:spLocks noChangeArrowheads="1"/>
                </p:cNvSpPr>
                <p:nvPr/>
              </p:nvSpPr>
              <p:spPr bwMode="auto">
                <a:xfrm>
                  <a:off x="3838" y="3376"/>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sp>
              <p:nvSpPr>
                <p:cNvPr id="156780" name="Text Box 75"/>
                <p:cNvSpPr txBox="1">
                  <a:spLocks noChangeArrowheads="1"/>
                </p:cNvSpPr>
                <p:nvPr/>
              </p:nvSpPr>
              <p:spPr bwMode="auto">
                <a:xfrm>
                  <a:off x="4358" y="337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13</a:t>
                  </a:r>
                </a:p>
              </p:txBody>
            </p:sp>
          </p:grpSp>
          <p:sp>
            <p:nvSpPr>
              <p:cNvPr id="156772" name="Text Box 76"/>
              <p:cNvSpPr txBox="1">
                <a:spLocks noChangeArrowheads="1"/>
              </p:cNvSpPr>
              <p:nvPr/>
            </p:nvSpPr>
            <p:spPr bwMode="auto">
              <a:xfrm>
                <a:off x="297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773" name="Text Box 77"/>
              <p:cNvSpPr txBox="1">
                <a:spLocks noChangeArrowheads="1"/>
              </p:cNvSpPr>
              <p:nvPr/>
            </p:nvSpPr>
            <p:spPr bwMode="auto">
              <a:xfrm>
                <a:off x="3518"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grpSp>
        <p:grpSp>
          <p:nvGrpSpPr>
            <p:cNvPr id="156676" name="Group 78"/>
            <p:cNvGrpSpPr>
              <a:grpSpLocks/>
            </p:cNvGrpSpPr>
            <p:nvPr/>
          </p:nvGrpSpPr>
          <p:grpSpPr bwMode="auto">
            <a:xfrm>
              <a:off x="1640" y="1976"/>
              <a:ext cx="1455" cy="1824"/>
              <a:chOff x="1640" y="1976"/>
              <a:chExt cx="1455" cy="1824"/>
            </a:xfrm>
          </p:grpSpPr>
          <p:sp>
            <p:nvSpPr>
              <p:cNvPr id="156753" name="Line 79"/>
              <p:cNvSpPr>
                <a:spLocks noChangeShapeType="1"/>
              </p:cNvSpPr>
              <p:nvPr/>
            </p:nvSpPr>
            <p:spPr bwMode="auto">
              <a:xfrm>
                <a:off x="1640" y="1976"/>
                <a:ext cx="744" cy="99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54" name="Group 80"/>
              <p:cNvGrpSpPr>
                <a:grpSpLocks/>
              </p:cNvGrpSpPr>
              <p:nvPr/>
            </p:nvGrpSpPr>
            <p:grpSpPr bwMode="auto">
              <a:xfrm>
                <a:off x="1848" y="2904"/>
                <a:ext cx="1247" cy="896"/>
                <a:chOff x="1848" y="2904"/>
                <a:chExt cx="1247" cy="896"/>
              </a:xfrm>
            </p:grpSpPr>
            <p:sp>
              <p:nvSpPr>
                <p:cNvPr id="156755" name="Line 81"/>
                <p:cNvSpPr>
                  <a:spLocks noChangeShapeType="1"/>
                </p:cNvSpPr>
                <p:nvPr/>
              </p:nvSpPr>
              <p:spPr bwMode="auto">
                <a:xfrm>
                  <a:off x="1848" y="3352"/>
                  <a:ext cx="3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56" name="Group 82"/>
                <p:cNvGrpSpPr>
                  <a:grpSpLocks/>
                </p:cNvGrpSpPr>
                <p:nvPr/>
              </p:nvGrpSpPr>
              <p:grpSpPr bwMode="auto">
                <a:xfrm>
                  <a:off x="2198" y="2904"/>
                  <a:ext cx="897" cy="896"/>
                  <a:chOff x="2198" y="2904"/>
                  <a:chExt cx="897" cy="896"/>
                </a:xfrm>
              </p:grpSpPr>
              <p:grpSp>
                <p:nvGrpSpPr>
                  <p:cNvPr id="156757" name="Group 83"/>
                  <p:cNvGrpSpPr>
                    <a:grpSpLocks/>
                  </p:cNvGrpSpPr>
                  <p:nvPr/>
                </p:nvGrpSpPr>
                <p:grpSpPr bwMode="auto">
                  <a:xfrm>
                    <a:off x="2198" y="2904"/>
                    <a:ext cx="897" cy="896"/>
                    <a:chOff x="1842" y="1776"/>
                    <a:chExt cx="2074" cy="2072"/>
                  </a:xfrm>
                </p:grpSpPr>
                <p:sp>
                  <p:nvSpPr>
                    <p:cNvPr id="156761" name="Oval 84"/>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62" name="Freeform 85"/>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63" name="Freeform 86"/>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64" name="Freeform 87"/>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65" name="Freeform 88"/>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66" name="Oval 89"/>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67" name="Line 90"/>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68" name="Line 91"/>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69" name="Line 92"/>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70" name="Line 93"/>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58" name="Text Box 94"/>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D</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4</a:t>
                    </a:r>
                  </a:p>
                </p:txBody>
              </p:sp>
              <p:sp>
                <p:nvSpPr>
                  <p:cNvPr id="156759" name="Text Box 95"/>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3</a:t>
                    </a:r>
                  </a:p>
                </p:txBody>
              </p:sp>
              <p:sp>
                <p:nvSpPr>
                  <p:cNvPr id="156760" name="Text Box 96"/>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7</a:t>
                    </a:r>
                  </a:p>
                </p:txBody>
              </p:sp>
            </p:grpSp>
          </p:grpSp>
        </p:grpSp>
        <p:grpSp>
          <p:nvGrpSpPr>
            <p:cNvPr id="156677" name="Group 97"/>
            <p:cNvGrpSpPr>
              <a:grpSpLocks/>
            </p:cNvGrpSpPr>
            <p:nvPr/>
          </p:nvGrpSpPr>
          <p:grpSpPr bwMode="auto">
            <a:xfrm>
              <a:off x="1840" y="1224"/>
              <a:ext cx="1255" cy="896"/>
              <a:chOff x="1840" y="1224"/>
              <a:chExt cx="1255" cy="896"/>
            </a:xfrm>
          </p:grpSpPr>
          <p:sp>
            <p:nvSpPr>
              <p:cNvPr id="156738" name="Line 98"/>
              <p:cNvSpPr>
                <a:spLocks noChangeShapeType="1"/>
              </p:cNvSpPr>
              <p:nvPr/>
            </p:nvSpPr>
            <p:spPr bwMode="auto">
              <a:xfrm>
                <a:off x="1840" y="1672"/>
                <a:ext cx="344" cy="0"/>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39" name="Group 99"/>
              <p:cNvGrpSpPr>
                <a:grpSpLocks/>
              </p:cNvGrpSpPr>
              <p:nvPr/>
            </p:nvGrpSpPr>
            <p:grpSpPr bwMode="auto">
              <a:xfrm>
                <a:off x="2198" y="1224"/>
                <a:ext cx="897" cy="896"/>
                <a:chOff x="1842" y="1776"/>
                <a:chExt cx="2074" cy="2072"/>
              </a:xfrm>
            </p:grpSpPr>
            <p:sp>
              <p:nvSpPr>
                <p:cNvPr id="156743" name="Oval 10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44" name="Freeform 10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45" name="Freeform 10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46" name="Freeform 10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47" name="Freeform 10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48" name="Oval 10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49" name="Line 10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50" name="Line 10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51" name="Line 10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52" name="Line 10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40" name="Text Box 110"/>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C</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2</a:t>
                </a:r>
              </a:p>
            </p:txBody>
          </p:sp>
          <p:sp>
            <p:nvSpPr>
              <p:cNvPr id="156741" name="Text Box 111"/>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2</a:t>
                </a:r>
              </a:p>
            </p:txBody>
          </p:sp>
          <p:sp>
            <p:nvSpPr>
              <p:cNvPr id="156742" name="Text Box 112"/>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grpSp>
        <p:grpSp>
          <p:nvGrpSpPr>
            <p:cNvPr id="156678" name="Group 113"/>
            <p:cNvGrpSpPr>
              <a:grpSpLocks/>
            </p:cNvGrpSpPr>
            <p:nvPr/>
          </p:nvGrpSpPr>
          <p:grpSpPr bwMode="auto">
            <a:xfrm>
              <a:off x="972" y="2828"/>
              <a:ext cx="903" cy="972"/>
              <a:chOff x="972" y="2828"/>
              <a:chExt cx="903" cy="972"/>
            </a:xfrm>
          </p:grpSpPr>
          <p:sp>
            <p:nvSpPr>
              <p:cNvPr id="156722" name="Line 114"/>
              <p:cNvSpPr>
                <a:spLocks noChangeShapeType="1"/>
              </p:cNvSpPr>
              <p:nvPr/>
            </p:nvSpPr>
            <p:spPr bwMode="auto">
              <a:xfrm rot="5400000" flipV="1">
                <a:off x="964" y="2836"/>
                <a:ext cx="176" cy="16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nvGrpSpPr>
              <p:cNvPr id="156723" name="Group 115"/>
              <p:cNvGrpSpPr>
                <a:grpSpLocks/>
              </p:cNvGrpSpPr>
              <p:nvPr/>
            </p:nvGrpSpPr>
            <p:grpSpPr bwMode="auto">
              <a:xfrm>
                <a:off x="978" y="2904"/>
                <a:ext cx="897" cy="896"/>
                <a:chOff x="978" y="2904"/>
                <a:chExt cx="897" cy="896"/>
              </a:xfrm>
            </p:grpSpPr>
            <p:grpSp>
              <p:nvGrpSpPr>
                <p:cNvPr id="156724" name="Group 116"/>
                <p:cNvGrpSpPr>
                  <a:grpSpLocks/>
                </p:cNvGrpSpPr>
                <p:nvPr/>
              </p:nvGrpSpPr>
              <p:grpSpPr bwMode="auto">
                <a:xfrm>
                  <a:off x="978" y="2904"/>
                  <a:ext cx="897" cy="896"/>
                  <a:chOff x="1842" y="1776"/>
                  <a:chExt cx="2074" cy="2072"/>
                </a:xfrm>
              </p:grpSpPr>
              <p:sp>
                <p:nvSpPr>
                  <p:cNvPr id="156728" name="Oval 11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29" name="Freeform 11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30" name="Freeform 11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31" name="Freeform 12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32" name="Freeform 12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33" name="Oval 12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34" name="Line 12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35" name="Line 12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36" name="Line 12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37" name="Line 12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25" name="Text Box 127"/>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B</a:t>
                  </a:r>
                </a:p>
                <a:p>
                  <a:endParaRPr lang="en-AU" altLang="en-US" sz="1900">
                    <a:solidFill>
                      <a:schemeClr val="bg1"/>
                    </a:solidFill>
                    <a:latin typeface="Arial" pitchFamily="34" charset="0"/>
                    <a:ea typeface="MS PGothic" pitchFamily="34" charset="-128"/>
                  </a:endParaRPr>
                </a:p>
                <a:p>
                  <a:endParaRPr lang="en-AU" altLang="en-US" sz="1900">
                    <a:solidFill>
                      <a:schemeClr val="bg1"/>
                    </a:solidFill>
                    <a:latin typeface="Arial" pitchFamily="34" charset="0"/>
                    <a:ea typeface="MS PGothic" pitchFamily="34" charset="-128"/>
                  </a:endParaRPr>
                </a:p>
                <a:p>
                  <a:r>
                    <a:rPr lang="en-AU" altLang="en-US" sz="1900">
                      <a:solidFill>
                        <a:schemeClr val="bg1"/>
                      </a:solidFill>
                      <a:latin typeface="Arial" pitchFamily="34" charset="0"/>
                      <a:ea typeface="MS PGothic" pitchFamily="34" charset="-128"/>
                    </a:rPr>
                    <a:t>3</a:t>
                  </a:r>
                </a:p>
              </p:txBody>
            </p:sp>
            <p:sp>
              <p:nvSpPr>
                <p:cNvPr id="156726" name="Text Box 128"/>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727" name="Text Box 129"/>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3</a:t>
                  </a:r>
                </a:p>
              </p:txBody>
            </p:sp>
          </p:grpSp>
        </p:grpSp>
        <p:grpSp>
          <p:nvGrpSpPr>
            <p:cNvPr id="156679" name="Group 130"/>
            <p:cNvGrpSpPr>
              <a:grpSpLocks/>
            </p:cNvGrpSpPr>
            <p:nvPr/>
          </p:nvGrpSpPr>
          <p:grpSpPr bwMode="auto">
            <a:xfrm>
              <a:off x="274" y="1224"/>
              <a:ext cx="1601" cy="1736"/>
              <a:chOff x="274" y="1224"/>
              <a:chExt cx="1601" cy="1736"/>
            </a:xfrm>
          </p:grpSpPr>
          <p:grpSp>
            <p:nvGrpSpPr>
              <p:cNvPr id="156690" name="Group 131"/>
              <p:cNvGrpSpPr>
                <a:grpSpLocks/>
              </p:cNvGrpSpPr>
              <p:nvPr/>
            </p:nvGrpSpPr>
            <p:grpSpPr bwMode="auto">
              <a:xfrm>
                <a:off x="274" y="2064"/>
                <a:ext cx="897" cy="896"/>
                <a:chOff x="274" y="2064"/>
                <a:chExt cx="897" cy="896"/>
              </a:xfrm>
            </p:grpSpPr>
            <p:grpSp>
              <p:nvGrpSpPr>
                <p:cNvPr id="156707" name="Group 132"/>
                <p:cNvGrpSpPr>
                  <a:grpSpLocks/>
                </p:cNvGrpSpPr>
                <p:nvPr/>
              </p:nvGrpSpPr>
              <p:grpSpPr bwMode="auto">
                <a:xfrm>
                  <a:off x="274" y="2064"/>
                  <a:ext cx="897" cy="896"/>
                  <a:chOff x="1842" y="1776"/>
                  <a:chExt cx="2074" cy="2072"/>
                </a:xfrm>
              </p:grpSpPr>
              <p:sp>
                <p:nvSpPr>
                  <p:cNvPr id="156712" name="Oval 133"/>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13" name="Freeform 134"/>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14" name="Freeform 135"/>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15" name="Freeform 136"/>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16" name="Freeform 137"/>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17" name="Oval 138"/>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18" name="Line 139"/>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19" name="Line 140"/>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20" name="Line 141"/>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21" name="Line 142"/>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708" name="Text Box 143"/>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chemeClr val="bg1"/>
                      </a:solidFill>
                      <a:latin typeface="Arial" pitchFamily="34" charset="0"/>
                      <a:ea typeface="MS PGothic" pitchFamily="34" charset="-128"/>
                    </a:rPr>
                    <a:t>Start</a:t>
                  </a:r>
                </a:p>
              </p:txBody>
            </p:sp>
            <p:sp>
              <p:nvSpPr>
                <p:cNvPr id="156709" name="Text Box 144"/>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710" name="Text Box 145"/>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711" name="Text Box 146"/>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grpSp>
          <p:grpSp>
            <p:nvGrpSpPr>
              <p:cNvPr id="156691" name="Group 147"/>
              <p:cNvGrpSpPr>
                <a:grpSpLocks/>
              </p:cNvGrpSpPr>
              <p:nvPr/>
            </p:nvGrpSpPr>
            <p:grpSpPr bwMode="auto">
              <a:xfrm>
                <a:off x="978" y="1224"/>
                <a:ext cx="897" cy="896"/>
                <a:chOff x="978" y="1224"/>
                <a:chExt cx="897" cy="896"/>
              </a:xfrm>
            </p:grpSpPr>
            <p:grpSp>
              <p:nvGrpSpPr>
                <p:cNvPr id="156693" name="Group 148"/>
                <p:cNvGrpSpPr>
                  <a:grpSpLocks/>
                </p:cNvGrpSpPr>
                <p:nvPr/>
              </p:nvGrpSpPr>
              <p:grpSpPr bwMode="auto">
                <a:xfrm>
                  <a:off x="978" y="1224"/>
                  <a:ext cx="897" cy="896"/>
                  <a:chOff x="1842" y="1776"/>
                  <a:chExt cx="2074" cy="2072"/>
                </a:xfrm>
              </p:grpSpPr>
              <p:sp>
                <p:nvSpPr>
                  <p:cNvPr id="156697" name="Oval 14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698" name="Freeform 15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699" name="Freeform 15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00" name="Freeform 15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01" name="Freeform 15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solidFill>
                        <a:schemeClr val="bg1"/>
                      </a:solidFill>
                    </a:endParaRPr>
                  </a:p>
                </p:txBody>
              </p:sp>
              <p:sp>
                <p:nvSpPr>
                  <p:cNvPr id="156702" name="Oval 15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solidFill>
                        <a:schemeClr val="bg1"/>
                      </a:solidFill>
                      <a:latin typeface="Arial" pitchFamily="34" charset="0"/>
                    </a:endParaRPr>
                  </a:p>
                </p:txBody>
              </p:sp>
              <p:sp>
                <p:nvSpPr>
                  <p:cNvPr id="156703" name="Line 15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04" name="Line 15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05" name="Line 15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sp>
                <p:nvSpPr>
                  <p:cNvPr id="156706" name="Line 15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694" name="Text Box 159"/>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solidFill>
                        <a:schemeClr val="bg1"/>
                      </a:solidFill>
                      <a:latin typeface="Arial" pitchFamily="34" charset="0"/>
                      <a:ea typeface="MS PGothic" pitchFamily="34" charset="-128"/>
                    </a:rPr>
                    <a:t>A</a:t>
                  </a:r>
                </a:p>
                <a:p>
                  <a:pPr algn="ctr"/>
                  <a:endParaRPr lang="en-AU" altLang="en-US" sz="1900">
                    <a:solidFill>
                      <a:schemeClr val="bg1"/>
                    </a:solidFill>
                    <a:latin typeface="Arial" pitchFamily="34" charset="0"/>
                    <a:ea typeface="MS PGothic" pitchFamily="34" charset="-128"/>
                  </a:endParaRPr>
                </a:p>
                <a:p>
                  <a:pPr algn="ctr"/>
                  <a:endParaRPr lang="en-AU" altLang="en-US" sz="1900">
                    <a:solidFill>
                      <a:schemeClr val="bg1"/>
                    </a:solidFill>
                    <a:latin typeface="Arial" pitchFamily="34" charset="0"/>
                    <a:ea typeface="MS PGothic" pitchFamily="34" charset="-128"/>
                  </a:endParaRPr>
                </a:p>
                <a:p>
                  <a:pPr algn="ctr"/>
                  <a:r>
                    <a:rPr lang="en-AU" altLang="en-US" sz="1900">
                      <a:solidFill>
                        <a:schemeClr val="bg1"/>
                      </a:solidFill>
                      <a:latin typeface="Arial" pitchFamily="34" charset="0"/>
                      <a:ea typeface="MS PGothic" pitchFamily="34" charset="-128"/>
                    </a:rPr>
                    <a:t>2</a:t>
                  </a:r>
                </a:p>
              </p:txBody>
            </p:sp>
            <p:sp>
              <p:nvSpPr>
                <p:cNvPr id="156695" name="Text Box 160"/>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2</a:t>
                  </a:r>
                </a:p>
              </p:txBody>
            </p:sp>
            <p:sp>
              <p:nvSpPr>
                <p:cNvPr id="156696" name="Text Box 161"/>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grpSp>
          <p:sp>
            <p:nvSpPr>
              <p:cNvPr id="156692" name="Line 162"/>
              <p:cNvSpPr>
                <a:spLocks noChangeShapeType="1"/>
              </p:cNvSpPr>
              <p:nvPr/>
            </p:nvSpPr>
            <p:spPr bwMode="auto">
              <a:xfrm flipV="1">
                <a:off x="984" y="2000"/>
                <a:ext cx="128" cy="136"/>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solidFill>
                    <a:schemeClr val="bg1"/>
                  </a:solidFill>
                </a:endParaRPr>
              </a:p>
            </p:txBody>
          </p:sp>
        </p:grpSp>
        <p:sp>
          <p:nvSpPr>
            <p:cNvPr id="156680" name="Text Box 163"/>
            <p:cNvSpPr txBox="1">
              <a:spLocks noChangeArrowheads="1"/>
            </p:cNvSpPr>
            <p:nvPr/>
          </p:nvSpPr>
          <p:spPr bwMode="auto">
            <a:xfrm>
              <a:off x="2830"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681" name="Text Box 164"/>
            <p:cNvSpPr txBox="1">
              <a:spLocks noChangeArrowheads="1"/>
            </p:cNvSpPr>
            <p:nvPr/>
          </p:nvSpPr>
          <p:spPr bwMode="auto">
            <a:xfrm>
              <a:off x="2272"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2</a:t>
              </a:r>
            </a:p>
          </p:txBody>
        </p:sp>
        <p:sp>
          <p:nvSpPr>
            <p:cNvPr id="156682" name="Text Box 165"/>
            <p:cNvSpPr txBox="1">
              <a:spLocks noChangeArrowheads="1"/>
            </p:cNvSpPr>
            <p:nvPr/>
          </p:nvSpPr>
          <p:spPr bwMode="auto">
            <a:xfrm>
              <a:off x="2838"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8</a:t>
              </a:r>
            </a:p>
          </p:txBody>
        </p:sp>
        <p:sp>
          <p:nvSpPr>
            <p:cNvPr id="156683" name="Text Box 166"/>
            <p:cNvSpPr txBox="1">
              <a:spLocks noChangeArrowheads="1"/>
            </p:cNvSpPr>
            <p:nvPr/>
          </p:nvSpPr>
          <p:spPr bwMode="auto">
            <a:xfrm>
              <a:off x="2280"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684" name="Text Box 167"/>
            <p:cNvSpPr txBox="1">
              <a:spLocks noChangeArrowheads="1"/>
            </p:cNvSpPr>
            <p:nvPr/>
          </p:nvSpPr>
          <p:spPr bwMode="auto">
            <a:xfrm>
              <a:off x="1606"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2</a:t>
              </a:r>
            </a:p>
          </p:txBody>
        </p:sp>
        <p:sp>
          <p:nvSpPr>
            <p:cNvPr id="156685" name="Text Box 168"/>
            <p:cNvSpPr txBox="1">
              <a:spLocks noChangeArrowheads="1"/>
            </p:cNvSpPr>
            <p:nvPr/>
          </p:nvSpPr>
          <p:spPr bwMode="auto">
            <a:xfrm>
              <a:off x="1048"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686" name="Text Box 169"/>
            <p:cNvSpPr txBox="1">
              <a:spLocks noChangeArrowheads="1"/>
            </p:cNvSpPr>
            <p:nvPr/>
          </p:nvSpPr>
          <p:spPr bwMode="auto">
            <a:xfrm>
              <a:off x="1614"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4</a:t>
              </a:r>
            </a:p>
          </p:txBody>
        </p:sp>
        <p:sp>
          <p:nvSpPr>
            <p:cNvPr id="156687" name="Text Box 170"/>
            <p:cNvSpPr txBox="1">
              <a:spLocks noChangeArrowheads="1"/>
            </p:cNvSpPr>
            <p:nvPr/>
          </p:nvSpPr>
          <p:spPr bwMode="auto">
            <a:xfrm>
              <a:off x="1056"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1</a:t>
              </a:r>
            </a:p>
          </p:txBody>
        </p:sp>
        <p:sp>
          <p:nvSpPr>
            <p:cNvPr id="156688" name="Text Box 171"/>
            <p:cNvSpPr txBox="1">
              <a:spLocks noChangeArrowheads="1"/>
            </p:cNvSpPr>
            <p:nvPr/>
          </p:nvSpPr>
          <p:spPr bwMode="auto">
            <a:xfrm>
              <a:off x="89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sp>
          <p:nvSpPr>
            <p:cNvPr id="156689" name="Text Box 172"/>
            <p:cNvSpPr txBox="1">
              <a:spLocks noChangeArrowheads="1"/>
            </p:cNvSpPr>
            <p:nvPr/>
          </p:nvSpPr>
          <p:spPr bwMode="auto">
            <a:xfrm>
              <a:off x="336"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solidFill>
                    <a:schemeClr val="bg1"/>
                  </a:solidFill>
                  <a:latin typeface="Arial" pitchFamily="34" charset="0"/>
                  <a:ea typeface="MS PGothic" pitchFamily="34" charset="-128"/>
                </a:rPr>
                <a:t>0</a:t>
              </a:r>
            </a:p>
          </p:txBody>
        </p:sp>
      </p:grpSp>
    </p:spTree>
    <p:extLst>
      <p:ext uri="{BB962C8B-B14F-4D97-AF65-F5344CB8AC3E}">
        <p14:creationId xmlns:p14="http://schemas.microsoft.com/office/powerpoint/2010/main" val="3801016057"/>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55651"/>
                                        </p:tgtEl>
                                        <p:attrNameLst>
                                          <p:attrName>style.visibility</p:attrName>
                                        </p:attrNameLst>
                                      </p:cBhvr>
                                      <p:to>
                                        <p:strVal val="visible"/>
                                      </p:to>
                                    </p:set>
                                    <p:animEffect transition="in" filter="wipe(left)">
                                      <p:cBhvr>
                                        <p:cTn id="7" dur="1000"/>
                                        <p:tgtEl>
                                          <p:spTgt spid="155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Line 2"/>
          <p:cNvSpPr>
            <a:spLocks noChangeShapeType="1"/>
          </p:cNvSpPr>
          <p:nvPr/>
        </p:nvSpPr>
        <p:spPr bwMode="auto">
          <a:xfrm>
            <a:off x="1833033" y="3333749"/>
            <a:ext cx="0" cy="2674939"/>
          </a:xfrm>
          <a:prstGeom prst="line">
            <a:avLst/>
          </a:prstGeom>
          <a:noFill/>
          <a:ln>
            <a:noFill/>
          </a:ln>
          <a:effectLst>
            <a:outerShdw blurRad="63500" dist="38099" dir="2700000" algn="ctr" rotWithShape="0">
              <a:schemeClr val="bg2">
                <a:alpha val="74998"/>
              </a:schemeClr>
            </a:outerShdw>
          </a:effectLst>
          <a:extLst/>
        </p:spPr>
        <p:txBody>
          <a:bodyPr wrap="none" lIns="121917" tIns="60958" rIns="121917" bIns="60958" anchor="ctr"/>
          <a:lstStyle/>
          <a:p>
            <a:pPr fontAlgn="auto">
              <a:spcBef>
                <a:spcPts val="0"/>
              </a:spcBef>
              <a:spcAft>
                <a:spcPts val="0"/>
              </a:spcAft>
              <a:defRPr/>
            </a:pPr>
            <a:endParaRPr lang="en-US">
              <a:latin typeface="Arial"/>
              <a:cs typeface="Arial"/>
            </a:endParaRPr>
          </a:p>
        </p:txBody>
      </p:sp>
      <p:sp>
        <p:nvSpPr>
          <p:cNvPr id="158722" name="Rectangle 3"/>
          <p:cNvSpPr>
            <a:spLocks noGrp="1" noChangeArrowheads="1"/>
          </p:cNvSpPr>
          <p:nvPr>
            <p:ph type="title"/>
          </p:nvPr>
        </p:nvSpPr>
        <p:spPr>
          <a:xfrm>
            <a:off x="914400" y="457200"/>
            <a:ext cx="10363200" cy="1295400"/>
          </a:xfrm>
        </p:spPr>
        <p:txBody>
          <a:bodyPr/>
          <a:lstStyle/>
          <a:p>
            <a:pPr>
              <a:lnSpc>
                <a:spcPct val="80000"/>
              </a:lnSpc>
            </a:pPr>
            <a:r>
              <a:rPr lang="en-US" altLang="en-US" smtClean="0">
                <a:latin typeface="Arial" pitchFamily="34" charset="0"/>
                <a:ea typeface="MS PGothic" pitchFamily="34" charset="-128"/>
                <a:cs typeface="Arial" pitchFamily="34" charset="0"/>
              </a:rPr>
              <a:t>ES – EF Gantt Chart</a:t>
            </a:r>
            <a:br>
              <a:rPr lang="en-US" altLang="en-US" smtClean="0">
                <a:latin typeface="Arial" pitchFamily="34" charset="0"/>
                <a:ea typeface="MS PGothic" pitchFamily="34" charset="-128"/>
                <a:cs typeface="Arial" pitchFamily="34" charset="0"/>
              </a:rPr>
            </a:br>
            <a:r>
              <a:rPr lang="en-US" altLang="en-US" smtClean="0">
                <a:latin typeface="Arial" pitchFamily="34" charset="0"/>
                <a:ea typeface="MS PGothic" pitchFamily="34" charset="-128"/>
                <a:cs typeface="Arial" pitchFamily="34" charset="0"/>
              </a:rPr>
              <a:t>for Milwaukee Paper</a:t>
            </a:r>
          </a:p>
        </p:txBody>
      </p:sp>
      <p:grpSp>
        <p:nvGrpSpPr>
          <p:cNvPr id="157700" name="Group 4"/>
          <p:cNvGrpSpPr>
            <a:grpSpLocks/>
          </p:cNvGrpSpPr>
          <p:nvPr/>
        </p:nvGrpSpPr>
        <p:grpSpPr bwMode="auto">
          <a:xfrm>
            <a:off x="575734" y="1941514"/>
            <a:ext cx="11192933" cy="4327525"/>
            <a:chOff x="200" y="1183"/>
            <a:chExt cx="5288" cy="2726"/>
          </a:xfrm>
        </p:grpSpPr>
        <p:sp>
          <p:nvSpPr>
            <p:cNvPr id="158733" name="Line 5"/>
            <p:cNvSpPr>
              <a:spLocks noChangeShapeType="1"/>
            </p:cNvSpPr>
            <p:nvPr/>
          </p:nvSpPr>
          <p:spPr bwMode="auto">
            <a:xfrm>
              <a:off x="185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4" name="Text Box 6"/>
            <p:cNvSpPr txBox="1">
              <a:spLocks noChangeArrowheads="1"/>
            </p:cNvSpPr>
            <p:nvPr/>
          </p:nvSpPr>
          <p:spPr bwMode="auto">
            <a:xfrm>
              <a:off x="200" y="1458"/>
              <a:ext cx="1688" cy="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266700" indent="-2667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1900">
                  <a:latin typeface="Arial" pitchFamily="34" charset="0"/>
                  <a:ea typeface="MS PGothic" pitchFamily="34" charset="-128"/>
                </a:rPr>
                <a:t>A	Build internal components</a:t>
              </a:r>
            </a:p>
            <a:p>
              <a:pPr>
                <a:lnSpc>
                  <a:spcPct val="90000"/>
                </a:lnSpc>
                <a:spcBef>
                  <a:spcPct val="40000"/>
                </a:spcBef>
              </a:pPr>
              <a:r>
                <a:rPr lang="en-US" altLang="en-US" sz="1900">
                  <a:latin typeface="Arial" pitchFamily="34" charset="0"/>
                  <a:ea typeface="MS PGothic" pitchFamily="34" charset="-128"/>
                </a:rPr>
                <a:t>B	Modify roof and floor</a:t>
              </a:r>
            </a:p>
            <a:p>
              <a:pPr>
                <a:lnSpc>
                  <a:spcPct val="90000"/>
                </a:lnSpc>
                <a:spcBef>
                  <a:spcPct val="40000"/>
                </a:spcBef>
              </a:pPr>
              <a:r>
                <a:rPr lang="en-US" altLang="en-US" sz="1900">
                  <a:latin typeface="Arial" pitchFamily="34" charset="0"/>
                  <a:ea typeface="MS PGothic" pitchFamily="34" charset="-128"/>
                </a:rPr>
                <a:t>C	Construct collection stack</a:t>
              </a:r>
            </a:p>
            <a:p>
              <a:pPr>
                <a:lnSpc>
                  <a:spcPct val="90000"/>
                </a:lnSpc>
                <a:spcBef>
                  <a:spcPct val="40000"/>
                </a:spcBef>
              </a:pPr>
              <a:r>
                <a:rPr lang="en-US" altLang="en-US" sz="1900">
                  <a:latin typeface="Arial" pitchFamily="34" charset="0"/>
                  <a:ea typeface="MS PGothic" pitchFamily="34" charset="-128"/>
                </a:rPr>
                <a:t>D	Pour concrete and install frame</a:t>
              </a:r>
            </a:p>
            <a:p>
              <a:pPr>
                <a:lnSpc>
                  <a:spcPct val="90000"/>
                </a:lnSpc>
                <a:spcBef>
                  <a:spcPct val="40000"/>
                </a:spcBef>
              </a:pPr>
              <a:r>
                <a:rPr lang="en-US" altLang="en-US" sz="1900">
                  <a:latin typeface="Arial" pitchFamily="34" charset="0"/>
                  <a:ea typeface="MS PGothic" pitchFamily="34" charset="-128"/>
                </a:rPr>
                <a:t>E	Build high-temperature burner</a:t>
              </a:r>
            </a:p>
            <a:p>
              <a:pPr>
                <a:lnSpc>
                  <a:spcPct val="90000"/>
                </a:lnSpc>
                <a:spcBef>
                  <a:spcPct val="40000"/>
                </a:spcBef>
              </a:pPr>
              <a:r>
                <a:rPr lang="en-US" altLang="en-US" sz="1900">
                  <a:latin typeface="Arial" pitchFamily="34" charset="0"/>
                  <a:ea typeface="MS PGothic" pitchFamily="34" charset="-128"/>
                </a:rPr>
                <a:t>F	Install pollution control system</a:t>
              </a:r>
            </a:p>
            <a:p>
              <a:pPr>
                <a:lnSpc>
                  <a:spcPct val="90000"/>
                </a:lnSpc>
                <a:spcBef>
                  <a:spcPct val="40000"/>
                </a:spcBef>
              </a:pPr>
              <a:r>
                <a:rPr lang="en-US" altLang="en-US" sz="1900">
                  <a:latin typeface="Arial" pitchFamily="34" charset="0"/>
                  <a:ea typeface="MS PGothic" pitchFamily="34" charset="-128"/>
                </a:rPr>
                <a:t>G	Install air pollution device</a:t>
              </a:r>
            </a:p>
            <a:p>
              <a:pPr>
                <a:lnSpc>
                  <a:spcPct val="90000"/>
                </a:lnSpc>
                <a:spcBef>
                  <a:spcPct val="40000"/>
                </a:spcBef>
              </a:pPr>
              <a:r>
                <a:rPr lang="en-US" altLang="en-US" sz="1900">
                  <a:latin typeface="Arial" pitchFamily="34" charset="0"/>
                  <a:ea typeface="MS PGothic" pitchFamily="34" charset="-128"/>
                </a:rPr>
                <a:t>H	Inspect and test</a:t>
              </a:r>
            </a:p>
          </p:txBody>
        </p:sp>
        <p:sp>
          <p:nvSpPr>
            <p:cNvPr id="158735" name="Line 7"/>
            <p:cNvSpPr>
              <a:spLocks noChangeShapeType="1"/>
            </p:cNvSpPr>
            <p:nvPr/>
          </p:nvSpPr>
          <p:spPr bwMode="auto">
            <a:xfrm>
              <a:off x="208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6" name="Line 8"/>
            <p:cNvSpPr>
              <a:spLocks noChangeShapeType="1"/>
            </p:cNvSpPr>
            <p:nvPr/>
          </p:nvSpPr>
          <p:spPr bwMode="auto">
            <a:xfrm>
              <a:off x="230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7" name="Line 9"/>
            <p:cNvSpPr>
              <a:spLocks noChangeShapeType="1"/>
            </p:cNvSpPr>
            <p:nvPr/>
          </p:nvSpPr>
          <p:spPr bwMode="auto">
            <a:xfrm>
              <a:off x="252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8" name="Line 10"/>
            <p:cNvSpPr>
              <a:spLocks noChangeShapeType="1"/>
            </p:cNvSpPr>
            <p:nvPr/>
          </p:nvSpPr>
          <p:spPr bwMode="auto">
            <a:xfrm>
              <a:off x="275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9" name="Line 11"/>
            <p:cNvSpPr>
              <a:spLocks noChangeShapeType="1"/>
            </p:cNvSpPr>
            <p:nvPr/>
          </p:nvSpPr>
          <p:spPr bwMode="auto">
            <a:xfrm>
              <a:off x="297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0" name="Line 12"/>
            <p:cNvSpPr>
              <a:spLocks noChangeShapeType="1"/>
            </p:cNvSpPr>
            <p:nvPr/>
          </p:nvSpPr>
          <p:spPr bwMode="auto">
            <a:xfrm>
              <a:off x="320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1" name="Line 13"/>
            <p:cNvSpPr>
              <a:spLocks noChangeShapeType="1"/>
            </p:cNvSpPr>
            <p:nvPr/>
          </p:nvSpPr>
          <p:spPr bwMode="auto">
            <a:xfrm>
              <a:off x="342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2" name="Line 14"/>
            <p:cNvSpPr>
              <a:spLocks noChangeShapeType="1"/>
            </p:cNvSpPr>
            <p:nvPr/>
          </p:nvSpPr>
          <p:spPr bwMode="auto">
            <a:xfrm>
              <a:off x="364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3" name="Line 15"/>
            <p:cNvSpPr>
              <a:spLocks noChangeShapeType="1"/>
            </p:cNvSpPr>
            <p:nvPr/>
          </p:nvSpPr>
          <p:spPr bwMode="auto">
            <a:xfrm>
              <a:off x="387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4" name="Line 16"/>
            <p:cNvSpPr>
              <a:spLocks noChangeShapeType="1"/>
            </p:cNvSpPr>
            <p:nvPr/>
          </p:nvSpPr>
          <p:spPr bwMode="auto">
            <a:xfrm>
              <a:off x="409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5" name="Line 17"/>
            <p:cNvSpPr>
              <a:spLocks noChangeShapeType="1"/>
            </p:cNvSpPr>
            <p:nvPr/>
          </p:nvSpPr>
          <p:spPr bwMode="auto">
            <a:xfrm>
              <a:off x="432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6" name="Line 18"/>
            <p:cNvSpPr>
              <a:spLocks noChangeShapeType="1"/>
            </p:cNvSpPr>
            <p:nvPr/>
          </p:nvSpPr>
          <p:spPr bwMode="auto">
            <a:xfrm>
              <a:off x="454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7" name="Line 19"/>
            <p:cNvSpPr>
              <a:spLocks noChangeShapeType="1"/>
            </p:cNvSpPr>
            <p:nvPr/>
          </p:nvSpPr>
          <p:spPr bwMode="auto">
            <a:xfrm>
              <a:off x="476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8" name="Line 20"/>
            <p:cNvSpPr>
              <a:spLocks noChangeShapeType="1"/>
            </p:cNvSpPr>
            <p:nvPr/>
          </p:nvSpPr>
          <p:spPr bwMode="auto">
            <a:xfrm>
              <a:off x="499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9" name="Line 21"/>
            <p:cNvSpPr>
              <a:spLocks noChangeShapeType="1"/>
            </p:cNvSpPr>
            <p:nvPr/>
          </p:nvSpPr>
          <p:spPr bwMode="auto">
            <a:xfrm>
              <a:off x="521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50" name="Line 22"/>
            <p:cNvSpPr>
              <a:spLocks noChangeShapeType="1"/>
            </p:cNvSpPr>
            <p:nvPr/>
          </p:nvSpPr>
          <p:spPr bwMode="auto">
            <a:xfrm>
              <a:off x="544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51" name="Line 23"/>
            <p:cNvSpPr>
              <a:spLocks noChangeShapeType="1"/>
            </p:cNvSpPr>
            <p:nvPr/>
          </p:nvSpPr>
          <p:spPr bwMode="auto">
            <a:xfrm>
              <a:off x="219" y="1424"/>
              <a:ext cx="52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52" name="Text Box 24"/>
            <p:cNvSpPr txBox="1">
              <a:spLocks noChangeArrowheads="1"/>
            </p:cNvSpPr>
            <p:nvPr/>
          </p:nvSpPr>
          <p:spPr bwMode="auto">
            <a:xfrm>
              <a:off x="1755" y="1191"/>
              <a:ext cx="3733"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1pPr>
              <a:lvl2pPr marL="742950" indent="-28575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2pPr>
              <a:lvl3pPr marL="11430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3pPr>
              <a:lvl4pPr marL="16002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4pPr>
              <a:lvl5pPr marL="20574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5pPr>
              <a:lvl6pPr marL="25146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6pPr>
              <a:lvl7pPr marL="29718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7pPr>
              <a:lvl8pPr marL="34290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8pPr>
              <a:lvl9pPr marL="38862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9pPr>
            </a:lstStyle>
            <a:p>
              <a:pPr>
                <a:spcBef>
                  <a:spcPct val="50000"/>
                </a:spcBef>
              </a:pPr>
              <a:r>
                <a:rPr lang="en-US" altLang="en-US" sz="1900">
                  <a:latin typeface="Arial" pitchFamily="34" charset="0"/>
                  <a:ea typeface="MS PGothic" pitchFamily="34" charset="-128"/>
                </a:rPr>
                <a:t>	1	2	3	4	5	6	7	8	9	10	11	12	13	14	15	16</a:t>
              </a:r>
            </a:p>
          </p:txBody>
        </p:sp>
      </p:grpSp>
      <p:grpSp>
        <p:nvGrpSpPr>
          <p:cNvPr id="157721" name="Group 25"/>
          <p:cNvGrpSpPr>
            <a:grpSpLocks/>
          </p:cNvGrpSpPr>
          <p:nvPr/>
        </p:nvGrpSpPr>
        <p:grpSpPr bwMode="auto">
          <a:xfrm>
            <a:off x="4087286" y="2432051"/>
            <a:ext cx="7114116" cy="3706812"/>
            <a:chOff x="1859" y="1492"/>
            <a:chExt cx="3361" cy="2335"/>
          </a:xfrm>
        </p:grpSpPr>
        <p:sp>
          <p:nvSpPr>
            <p:cNvPr id="74759" name="Rectangle 26"/>
            <p:cNvSpPr>
              <a:spLocks noChangeArrowheads="1"/>
            </p:cNvSpPr>
            <p:nvPr/>
          </p:nvSpPr>
          <p:spPr bwMode="auto">
            <a:xfrm>
              <a:off x="1859" y="1492"/>
              <a:ext cx="448"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0" name="Rectangle 27"/>
            <p:cNvSpPr>
              <a:spLocks noChangeArrowheads="1"/>
            </p:cNvSpPr>
            <p:nvPr/>
          </p:nvSpPr>
          <p:spPr bwMode="auto">
            <a:xfrm>
              <a:off x="1859" y="1730"/>
              <a:ext cx="669"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1" name="Rectangle 28"/>
            <p:cNvSpPr>
              <a:spLocks noChangeArrowheads="1"/>
            </p:cNvSpPr>
            <p:nvPr/>
          </p:nvSpPr>
          <p:spPr bwMode="auto">
            <a:xfrm>
              <a:off x="2304" y="1953"/>
              <a:ext cx="447"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2" name="Rectangle 29"/>
            <p:cNvSpPr>
              <a:spLocks noChangeArrowheads="1"/>
            </p:cNvSpPr>
            <p:nvPr/>
          </p:nvSpPr>
          <p:spPr bwMode="auto">
            <a:xfrm>
              <a:off x="2528" y="2216"/>
              <a:ext cx="894"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3" name="Rectangle 30"/>
            <p:cNvSpPr>
              <a:spLocks noChangeArrowheads="1"/>
            </p:cNvSpPr>
            <p:nvPr/>
          </p:nvSpPr>
          <p:spPr bwMode="auto">
            <a:xfrm>
              <a:off x="2754" y="2596"/>
              <a:ext cx="893"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4" name="Rectangle 31"/>
            <p:cNvSpPr>
              <a:spLocks noChangeArrowheads="1"/>
            </p:cNvSpPr>
            <p:nvPr/>
          </p:nvSpPr>
          <p:spPr bwMode="auto">
            <a:xfrm>
              <a:off x="2754" y="2969"/>
              <a:ext cx="664"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5" name="Rectangle 32"/>
            <p:cNvSpPr>
              <a:spLocks noChangeArrowheads="1"/>
            </p:cNvSpPr>
            <p:nvPr/>
          </p:nvSpPr>
          <p:spPr bwMode="auto">
            <a:xfrm>
              <a:off x="3651" y="3330"/>
              <a:ext cx="1115" cy="154"/>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sp>
          <p:nvSpPr>
            <p:cNvPr id="74766" name="Rectangle 33"/>
            <p:cNvSpPr>
              <a:spLocks noChangeArrowheads="1"/>
            </p:cNvSpPr>
            <p:nvPr/>
          </p:nvSpPr>
          <p:spPr bwMode="auto">
            <a:xfrm>
              <a:off x="4766" y="3672"/>
              <a:ext cx="454" cy="155"/>
            </a:xfrm>
            <a:prstGeom prst="rect">
              <a:avLst/>
            </a:prstGeom>
            <a:solidFill>
              <a:schemeClr val="accent4">
                <a:lumMod val="50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NZ">
                <a:latin typeface="Arial"/>
                <a:cs typeface="Arial"/>
              </a:endParaRPr>
            </a:p>
          </p:txBody>
        </p:sp>
      </p:grpSp>
      <p:sp>
        <p:nvSpPr>
          <p:cNvPr id="34" name="Line 23"/>
          <p:cNvSpPr>
            <a:spLocks noChangeShapeType="1"/>
          </p:cNvSpPr>
          <p:nvPr/>
        </p:nvSpPr>
        <p:spPr bwMode="auto">
          <a:xfrm>
            <a:off x="615951" y="6269039"/>
            <a:ext cx="1105111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lIns="121917" tIns="60958" rIns="121917" bIns="60958"/>
          <a:lstStyle/>
          <a:p>
            <a:endParaRPr lang="en-US"/>
          </a:p>
        </p:txBody>
      </p:sp>
    </p:spTree>
    <p:extLst>
      <p:ext uri="{BB962C8B-B14F-4D97-AF65-F5344CB8AC3E}">
        <p14:creationId xmlns:p14="http://schemas.microsoft.com/office/powerpoint/2010/main" val="2941059704"/>
      </p:ext>
    </p:extLst>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57700"/>
                                        </p:tgtEl>
                                        <p:attrNameLst>
                                          <p:attrName>style.visibility</p:attrName>
                                        </p:attrNameLst>
                                      </p:cBhvr>
                                      <p:to>
                                        <p:strVal val="visible"/>
                                      </p:to>
                                    </p:set>
                                    <p:animEffect transition="in" filter="strips(downRight)">
                                      <p:cBhvr>
                                        <p:cTn id="7" dur="1000"/>
                                        <p:tgtEl>
                                          <p:spTgt spid="157700"/>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57721"/>
                                        </p:tgtEl>
                                        <p:attrNameLst>
                                          <p:attrName>style.visibility</p:attrName>
                                        </p:attrNameLst>
                                      </p:cBhvr>
                                      <p:to>
                                        <p:strVal val="visible"/>
                                      </p:to>
                                    </p:set>
                                    <p:animEffect transition="in" filter="strips(downRight)">
                                      <p:cBhvr>
                                        <p:cTn id="11" dur="2000"/>
                                        <p:tgtEl>
                                          <p:spTgt spid="157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Line 2"/>
          <p:cNvSpPr>
            <a:spLocks noChangeShapeType="1"/>
          </p:cNvSpPr>
          <p:nvPr/>
        </p:nvSpPr>
        <p:spPr bwMode="auto">
          <a:xfrm>
            <a:off x="1833033" y="3333749"/>
            <a:ext cx="0" cy="2674939"/>
          </a:xfrm>
          <a:prstGeom prst="line">
            <a:avLst/>
          </a:prstGeom>
          <a:noFill/>
          <a:ln>
            <a:noFill/>
          </a:ln>
          <a:effectLst>
            <a:outerShdw blurRad="63500" dist="38099" dir="2700000" algn="ctr" rotWithShape="0">
              <a:schemeClr val="bg2">
                <a:alpha val="74998"/>
              </a:schemeClr>
            </a:outerShdw>
          </a:effectLst>
          <a:extLst/>
        </p:spPr>
        <p:txBody>
          <a:bodyPr wrap="none" lIns="121917" tIns="60958" rIns="121917" bIns="60958" anchor="ctr"/>
          <a:lstStyle/>
          <a:p>
            <a:pPr fontAlgn="auto">
              <a:spcBef>
                <a:spcPts val="0"/>
              </a:spcBef>
              <a:spcAft>
                <a:spcPts val="0"/>
              </a:spcAft>
              <a:defRPr/>
            </a:pPr>
            <a:endParaRPr lang="en-US">
              <a:latin typeface="Arial"/>
              <a:cs typeface="Arial"/>
            </a:endParaRPr>
          </a:p>
        </p:txBody>
      </p:sp>
      <p:sp>
        <p:nvSpPr>
          <p:cNvPr id="160770" name="Rectangle 3"/>
          <p:cNvSpPr>
            <a:spLocks noGrp="1" noChangeArrowheads="1"/>
          </p:cNvSpPr>
          <p:nvPr>
            <p:ph type="title"/>
          </p:nvPr>
        </p:nvSpPr>
        <p:spPr>
          <a:xfrm>
            <a:off x="914400" y="457200"/>
            <a:ext cx="10363200" cy="1295400"/>
          </a:xfrm>
        </p:spPr>
        <p:txBody>
          <a:bodyPr/>
          <a:lstStyle/>
          <a:p>
            <a:pPr>
              <a:lnSpc>
                <a:spcPct val="80000"/>
              </a:lnSpc>
            </a:pPr>
            <a:r>
              <a:rPr lang="en-US" altLang="en-US" smtClean="0">
                <a:latin typeface="Arial" pitchFamily="34" charset="0"/>
                <a:ea typeface="MS PGothic" pitchFamily="34" charset="-128"/>
                <a:cs typeface="Arial" pitchFamily="34" charset="0"/>
              </a:rPr>
              <a:t>LS – LF Gantt Chart</a:t>
            </a:r>
            <a:br>
              <a:rPr lang="en-US" altLang="en-US" smtClean="0">
                <a:latin typeface="Arial" pitchFamily="34" charset="0"/>
                <a:ea typeface="MS PGothic" pitchFamily="34" charset="-128"/>
                <a:cs typeface="Arial" pitchFamily="34" charset="0"/>
              </a:rPr>
            </a:br>
            <a:r>
              <a:rPr lang="en-US" altLang="en-US" smtClean="0">
                <a:latin typeface="Arial" pitchFamily="34" charset="0"/>
                <a:ea typeface="MS PGothic" pitchFamily="34" charset="-128"/>
                <a:cs typeface="Arial" pitchFamily="34" charset="0"/>
              </a:rPr>
              <a:t>for Milwaukee Paper</a:t>
            </a:r>
          </a:p>
        </p:txBody>
      </p:sp>
      <p:grpSp>
        <p:nvGrpSpPr>
          <p:cNvPr id="160771" name="Group 4"/>
          <p:cNvGrpSpPr>
            <a:grpSpLocks/>
          </p:cNvGrpSpPr>
          <p:nvPr/>
        </p:nvGrpSpPr>
        <p:grpSpPr bwMode="auto">
          <a:xfrm>
            <a:off x="575734" y="1941514"/>
            <a:ext cx="11192933" cy="4327525"/>
            <a:chOff x="200" y="1183"/>
            <a:chExt cx="5288" cy="2726"/>
          </a:xfrm>
        </p:grpSpPr>
        <p:sp>
          <p:nvSpPr>
            <p:cNvPr id="160781" name="Line 5"/>
            <p:cNvSpPr>
              <a:spLocks noChangeShapeType="1"/>
            </p:cNvSpPr>
            <p:nvPr/>
          </p:nvSpPr>
          <p:spPr bwMode="auto">
            <a:xfrm>
              <a:off x="185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2" name="Text Box 6"/>
            <p:cNvSpPr txBox="1">
              <a:spLocks noChangeArrowheads="1"/>
            </p:cNvSpPr>
            <p:nvPr/>
          </p:nvSpPr>
          <p:spPr bwMode="auto">
            <a:xfrm>
              <a:off x="200" y="1458"/>
              <a:ext cx="1688" cy="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266700" indent="-2667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1900">
                  <a:latin typeface="Arial" pitchFamily="34" charset="0"/>
                  <a:ea typeface="MS PGothic" pitchFamily="34" charset="-128"/>
                </a:rPr>
                <a:t>A	Build internal components</a:t>
              </a:r>
            </a:p>
            <a:p>
              <a:pPr>
                <a:lnSpc>
                  <a:spcPct val="90000"/>
                </a:lnSpc>
                <a:spcBef>
                  <a:spcPct val="40000"/>
                </a:spcBef>
              </a:pPr>
              <a:r>
                <a:rPr lang="en-US" altLang="en-US" sz="1900">
                  <a:latin typeface="Arial" pitchFamily="34" charset="0"/>
                  <a:ea typeface="MS PGothic" pitchFamily="34" charset="-128"/>
                </a:rPr>
                <a:t>B	Modify roof and floor</a:t>
              </a:r>
            </a:p>
            <a:p>
              <a:pPr>
                <a:lnSpc>
                  <a:spcPct val="90000"/>
                </a:lnSpc>
                <a:spcBef>
                  <a:spcPct val="40000"/>
                </a:spcBef>
              </a:pPr>
              <a:r>
                <a:rPr lang="en-US" altLang="en-US" sz="1900">
                  <a:latin typeface="Arial" pitchFamily="34" charset="0"/>
                  <a:ea typeface="MS PGothic" pitchFamily="34" charset="-128"/>
                </a:rPr>
                <a:t>C	Construct collection stack</a:t>
              </a:r>
            </a:p>
            <a:p>
              <a:pPr>
                <a:lnSpc>
                  <a:spcPct val="90000"/>
                </a:lnSpc>
                <a:spcBef>
                  <a:spcPct val="40000"/>
                </a:spcBef>
              </a:pPr>
              <a:r>
                <a:rPr lang="en-US" altLang="en-US" sz="1900">
                  <a:latin typeface="Arial" pitchFamily="34" charset="0"/>
                  <a:ea typeface="MS PGothic" pitchFamily="34" charset="-128"/>
                </a:rPr>
                <a:t>D	Pour concrete and install frame</a:t>
              </a:r>
            </a:p>
            <a:p>
              <a:pPr>
                <a:lnSpc>
                  <a:spcPct val="90000"/>
                </a:lnSpc>
                <a:spcBef>
                  <a:spcPct val="40000"/>
                </a:spcBef>
              </a:pPr>
              <a:r>
                <a:rPr lang="en-US" altLang="en-US" sz="1900">
                  <a:latin typeface="Arial" pitchFamily="34" charset="0"/>
                  <a:ea typeface="MS PGothic" pitchFamily="34" charset="-128"/>
                </a:rPr>
                <a:t>E	Build high-temperature burner</a:t>
              </a:r>
            </a:p>
            <a:p>
              <a:pPr>
                <a:lnSpc>
                  <a:spcPct val="90000"/>
                </a:lnSpc>
                <a:spcBef>
                  <a:spcPct val="40000"/>
                </a:spcBef>
              </a:pPr>
              <a:r>
                <a:rPr lang="en-US" altLang="en-US" sz="1900">
                  <a:latin typeface="Arial" pitchFamily="34" charset="0"/>
                  <a:ea typeface="MS PGothic" pitchFamily="34" charset="-128"/>
                </a:rPr>
                <a:t>F	Install pollution control system</a:t>
              </a:r>
            </a:p>
            <a:p>
              <a:pPr>
                <a:lnSpc>
                  <a:spcPct val="90000"/>
                </a:lnSpc>
                <a:spcBef>
                  <a:spcPct val="40000"/>
                </a:spcBef>
              </a:pPr>
              <a:r>
                <a:rPr lang="en-US" altLang="en-US" sz="1900">
                  <a:latin typeface="Arial" pitchFamily="34" charset="0"/>
                  <a:ea typeface="MS PGothic" pitchFamily="34" charset="-128"/>
                </a:rPr>
                <a:t>G	Install air pollution device</a:t>
              </a:r>
            </a:p>
            <a:p>
              <a:pPr>
                <a:lnSpc>
                  <a:spcPct val="90000"/>
                </a:lnSpc>
                <a:spcBef>
                  <a:spcPct val="40000"/>
                </a:spcBef>
              </a:pPr>
              <a:r>
                <a:rPr lang="en-US" altLang="en-US" sz="1900">
                  <a:latin typeface="Arial" pitchFamily="34" charset="0"/>
                  <a:ea typeface="MS PGothic" pitchFamily="34" charset="-128"/>
                </a:rPr>
                <a:t>H	Inspect and test</a:t>
              </a:r>
            </a:p>
          </p:txBody>
        </p:sp>
        <p:sp>
          <p:nvSpPr>
            <p:cNvPr id="160783" name="Line 7"/>
            <p:cNvSpPr>
              <a:spLocks noChangeShapeType="1"/>
            </p:cNvSpPr>
            <p:nvPr/>
          </p:nvSpPr>
          <p:spPr bwMode="auto">
            <a:xfrm>
              <a:off x="208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4" name="Line 8"/>
            <p:cNvSpPr>
              <a:spLocks noChangeShapeType="1"/>
            </p:cNvSpPr>
            <p:nvPr/>
          </p:nvSpPr>
          <p:spPr bwMode="auto">
            <a:xfrm>
              <a:off x="230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5" name="Line 9"/>
            <p:cNvSpPr>
              <a:spLocks noChangeShapeType="1"/>
            </p:cNvSpPr>
            <p:nvPr/>
          </p:nvSpPr>
          <p:spPr bwMode="auto">
            <a:xfrm>
              <a:off x="252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6" name="Line 10"/>
            <p:cNvSpPr>
              <a:spLocks noChangeShapeType="1"/>
            </p:cNvSpPr>
            <p:nvPr/>
          </p:nvSpPr>
          <p:spPr bwMode="auto">
            <a:xfrm>
              <a:off x="275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7" name="Line 11"/>
            <p:cNvSpPr>
              <a:spLocks noChangeShapeType="1"/>
            </p:cNvSpPr>
            <p:nvPr/>
          </p:nvSpPr>
          <p:spPr bwMode="auto">
            <a:xfrm>
              <a:off x="297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8" name="Line 12"/>
            <p:cNvSpPr>
              <a:spLocks noChangeShapeType="1"/>
            </p:cNvSpPr>
            <p:nvPr/>
          </p:nvSpPr>
          <p:spPr bwMode="auto">
            <a:xfrm>
              <a:off x="320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89" name="Line 13"/>
            <p:cNvSpPr>
              <a:spLocks noChangeShapeType="1"/>
            </p:cNvSpPr>
            <p:nvPr/>
          </p:nvSpPr>
          <p:spPr bwMode="auto">
            <a:xfrm>
              <a:off x="342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0" name="Line 14"/>
            <p:cNvSpPr>
              <a:spLocks noChangeShapeType="1"/>
            </p:cNvSpPr>
            <p:nvPr/>
          </p:nvSpPr>
          <p:spPr bwMode="auto">
            <a:xfrm>
              <a:off x="364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1" name="Line 15"/>
            <p:cNvSpPr>
              <a:spLocks noChangeShapeType="1"/>
            </p:cNvSpPr>
            <p:nvPr/>
          </p:nvSpPr>
          <p:spPr bwMode="auto">
            <a:xfrm>
              <a:off x="387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2" name="Line 16"/>
            <p:cNvSpPr>
              <a:spLocks noChangeShapeType="1"/>
            </p:cNvSpPr>
            <p:nvPr/>
          </p:nvSpPr>
          <p:spPr bwMode="auto">
            <a:xfrm>
              <a:off x="409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3" name="Line 17"/>
            <p:cNvSpPr>
              <a:spLocks noChangeShapeType="1"/>
            </p:cNvSpPr>
            <p:nvPr/>
          </p:nvSpPr>
          <p:spPr bwMode="auto">
            <a:xfrm>
              <a:off x="432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4" name="Line 18"/>
            <p:cNvSpPr>
              <a:spLocks noChangeShapeType="1"/>
            </p:cNvSpPr>
            <p:nvPr/>
          </p:nvSpPr>
          <p:spPr bwMode="auto">
            <a:xfrm>
              <a:off x="4544"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5" name="Line 19"/>
            <p:cNvSpPr>
              <a:spLocks noChangeShapeType="1"/>
            </p:cNvSpPr>
            <p:nvPr/>
          </p:nvSpPr>
          <p:spPr bwMode="auto">
            <a:xfrm>
              <a:off x="4768"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6" name="Line 20"/>
            <p:cNvSpPr>
              <a:spLocks noChangeShapeType="1"/>
            </p:cNvSpPr>
            <p:nvPr/>
          </p:nvSpPr>
          <p:spPr bwMode="auto">
            <a:xfrm>
              <a:off x="4992"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7" name="Line 21"/>
            <p:cNvSpPr>
              <a:spLocks noChangeShapeType="1"/>
            </p:cNvSpPr>
            <p:nvPr/>
          </p:nvSpPr>
          <p:spPr bwMode="auto">
            <a:xfrm>
              <a:off x="5216"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8" name="Line 22"/>
            <p:cNvSpPr>
              <a:spLocks noChangeShapeType="1"/>
            </p:cNvSpPr>
            <p:nvPr/>
          </p:nvSpPr>
          <p:spPr bwMode="auto">
            <a:xfrm>
              <a:off x="5440" y="1183"/>
              <a:ext cx="0" cy="27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799" name="Line 23"/>
            <p:cNvSpPr>
              <a:spLocks noChangeShapeType="1"/>
            </p:cNvSpPr>
            <p:nvPr/>
          </p:nvSpPr>
          <p:spPr bwMode="auto">
            <a:xfrm>
              <a:off x="219" y="1424"/>
              <a:ext cx="522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800" name="Text Box 24"/>
            <p:cNvSpPr txBox="1">
              <a:spLocks noChangeArrowheads="1"/>
            </p:cNvSpPr>
            <p:nvPr/>
          </p:nvSpPr>
          <p:spPr bwMode="auto">
            <a:xfrm>
              <a:off x="1755" y="1191"/>
              <a:ext cx="3733"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1pPr>
              <a:lvl2pPr marL="742950" indent="-28575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2pPr>
              <a:lvl3pPr marL="11430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3pPr>
              <a:lvl4pPr marL="16002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4pPr>
              <a:lvl5pPr marL="2057400" indent="-228600" defTabSz="1000125">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5pPr>
              <a:lvl6pPr marL="25146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6pPr>
              <a:lvl7pPr marL="29718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7pPr>
              <a:lvl8pPr marL="34290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8pPr>
              <a:lvl9pPr marL="3886200" indent="-228600" defTabSz="1000125" fontAlgn="base">
                <a:spcBef>
                  <a:spcPct val="0"/>
                </a:spcBef>
                <a:spcAft>
                  <a:spcPct val="0"/>
                </a:spcAft>
                <a:tabLst>
                  <a:tab pos="177800" algn="ctr"/>
                  <a:tab pos="533400" algn="ctr"/>
                  <a:tab pos="901700" algn="ctr"/>
                  <a:tab pos="1257300" algn="ctr"/>
                  <a:tab pos="1612900" algn="ctr"/>
                  <a:tab pos="1968500" algn="ctr"/>
                  <a:tab pos="2336800" algn="ctr"/>
                  <a:tab pos="2692400" algn="ctr"/>
                  <a:tab pos="3048000" algn="ctr"/>
                  <a:tab pos="3403600" algn="ctr"/>
                  <a:tab pos="3771900" algn="ctr"/>
                  <a:tab pos="4127500" algn="ctr"/>
                  <a:tab pos="4483100" algn="ctr"/>
                  <a:tab pos="4838700" algn="ctr"/>
                  <a:tab pos="5207000" algn="ctr"/>
                  <a:tab pos="5562600" algn="ctr"/>
                </a:tabLst>
                <a:defRPr>
                  <a:solidFill>
                    <a:schemeClr val="tx1"/>
                  </a:solidFill>
                  <a:latin typeface="Calibri" pitchFamily="34" charset="0"/>
                  <a:cs typeface="Arial" pitchFamily="34" charset="0"/>
                </a:defRPr>
              </a:lvl9pPr>
            </a:lstStyle>
            <a:p>
              <a:pPr>
                <a:spcBef>
                  <a:spcPct val="50000"/>
                </a:spcBef>
              </a:pPr>
              <a:r>
                <a:rPr lang="en-US" altLang="en-US" sz="1900">
                  <a:latin typeface="Arial" pitchFamily="34" charset="0"/>
                  <a:ea typeface="MS PGothic" pitchFamily="34" charset="-128"/>
                </a:rPr>
                <a:t>	1	2	3	4	5	6	7	8	9	10	11	12	13	14	15	16</a:t>
              </a:r>
            </a:p>
          </p:txBody>
        </p:sp>
      </p:grpSp>
      <p:grpSp>
        <p:nvGrpSpPr>
          <p:cNvPr id="160772" name="Group 25"/>
          <p:cNvGrpSpPr>
            <a:grpSpLocks/>
          </p:cNvGrpSpPr>
          <p:nvPr/>
        </p:nvGrpSpPr>
        <p:grpSpPr bwMode="auto">
          <a:xfrm>
            <a:off x="4087286" y="2432051"/>
            <a:ext cx="7114116" cy="3619499"/>
            <a:chOff x="1931" y="1532"/>
            <a:chExt cx="3361" cy="2280"/>
          </a:xfrm>
        </p:grpSpPr>
        <p:sp>
          <p:nvSpPr>
            <p:cNvPr id="160773" name="Rectangle 26"/>
            <p:cNvSpPr>
              <a:spLocks noChangeArrowheads="1"/>
            </p:cNvSpPr>
            <p:nvPr/>
          </p:nvSpPr>
          <p:spPr bwMode="auto">
            <a:xfrm>
              <a:off x="1931" y="1532"/>
              <a:ext cx="448"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4" name="Rectangle 27"/>
            <p:cNvSpPr>
              <a:spLocks noChangeArrowheads="1"/>
            </p:cNvSpPr>
            <p:nvPr/>
          </p:nvSpPr>
          <p:spPr bwMode="auto">
            <a:xfrm>
              <a:off x="2147" y="1748"/>
              <a:ext cx="669"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5" name="Rectangle 28"/>
            <p:cNvSpPr>
              <a:spLocks noChangeArrowheads="1"/>
            </p:cNvSpPr>
            <p:nvPr/>
          </p:nvSpPr>
          <p:spPr bwMode="auto">
            <a:xfrm>
              <a:off x="2376" y="1971"/>
              <a:ext cx="447"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6" name="Rectangle 29"/>
            <p:cNvSpPr>
              <a:spLocks noChangeArrowheads="1"/>
            </p:cNvSpPr>
            <p:nvPr/>
          </p:nvSpPr>
          <p:spPr bwMode="auto">
            <a:xfrm>
              <a:off x="2824" y="2245"/>
              <a:ext cx="894"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7" name="Rectangle 30"/>
            <p:cNvSpPr>
              <a:spLocks noChangeArrowheads="1"/>
            </p:cNvSpPr>
            <p:nvPr/>
          </p:nvSpPr>
          <p:spPr bwMode="auto">
            <a:xfrm>
              <a:off x="2826" y="2603"/>
              <a:ext cx="893"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8" name="Rectangle 31"/>
            <p:cNvSpPr>
              <a:spLocks noChangeArrowheads="1"/>
            </p:cNvSpPr>
            <p:nvPr/>
          </p:nvSpPr>
          <p:spPr bwMode="auto">
            <a:xfrm>
              <a:off x="4170" y="2976"/>
              <a:ext cx="664"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79" name="Rectangle 32"/>
            <p:cNvSpPr>
              <a:spLocks noChangeArrowheads="1"/>
            </p:cNvSpPr>
            <p:nvPr/>
          </p:nvSpPr>
          <p:spPr bwMode="auto">
            <a:xfrm>
              <a:off x="3723" y="3348"/>
              <a:ext cx="1115" cy="154"/>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sp>
          <p:nvSpPr>
            <p:cNvPr id="160780" name="Rectangle 33"/>
            <p:cNvSpPr>
              <a:spLocks noChangeArrowheads="1"/>
            </p:cNvSpPr>
            <p:nvPr/>
          </p:nvSpPr>
          <p:spPr bwMode="auto">
            <a:xfrm>
              <a:off x="4838" y="3657"/>
              <a:ext cx="454" cy="155"/>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latin typeface="Arial" pitchFamily="34" charset="0"/>
              </a:endParaRPr>
            </a:p>
          </p:txBody>
        </p:sp>
      </p:grpSp>
      <p:sp>
        <p:nvSpPr>
          <p:cNvPr id="34" name="Line 23"/>
          <p:cNvSpPr>
            <a:spLocks noChangeShapeType="1"/>
          </p:cNvSpPr>
          <p:nvPr/>
        </p:nvSpPr>
        <p:spPr bwMode="auto">
          <a:xfrm>
            <a:off x="613047" y="6270855"/>
            <a:ext cx="1105111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lIns="121917" tIns="60958" rIns="121917" bIns="60958"/>
          <a:lstStyle/>
          <a:p>
            <a:endParaRPr lang="en-US"/>
          </a:p>
        </p:txBody>
      </p:sp>
    </p:spTree>
    <p:extLst>
      <p:ext uri="{BB962C8B-B14F-4D97-AF65-F5344CB8AC3E}">
        <p14:creationId xmlns:p14="http://schemas.microsoft.com/office/powerpoint/2010/main" val="376963062"/>
      </p:ext>
    </p:extLst>
  </p:cSld>
  <p:clrMapOvr>
    <a:masterClrMapping/>
  </p:clrMapOvr>
  <p:transition spd="slow">
    <p:dissolv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3"/>
          <p:cNvSpPr>
            <a:spLocks noGrp="1" noChangeArrowheads="1"/>
          </p:cNvSpPr>
          <p:nvPr>
            <p:ph type="title"/>
          </p:nvPr>
        </p:nvSpPr>
        <p:spPr>
          <a:xfrm>
            <a:off x="914400" y="495301"/>
            <a:ext cx="10363200" cy="901700"/>
          </a:xfrm>
        </p:spPr>
        <p:txBody>
          <a:bodyPr/>
          <a:lstStyle/>
          <a:p>
            <a:r>
              <a:rPr lang="en-US" altLang="en-US" smtClean="0">
                <a:latin typeface="Arial" pitchFamily="34" charset="0"/>
                <a:ea typeface="MS PGothic" pitchFamily="34" charset="-128"/>
                <a:cs typeface="Arial" pitchFamily="34" charset="0"/>
              </a:rPr>
              <a:t>Variability in Activity Times</a:t>
            </a:r>
          </a:p>
        </p:txBody>
      </p:sp>
      <p:sp>
        <p:nvSpPr>
          <p:cNvPr id="162817" name="Rectangle 2"/>
          <p:cNvSpPr>
            <a:spLocks noGrp="1" noChangeArrowheads="1"/>
          </p:cNvSpPr>
          <p:nvPr>
            <p:ph idx="1"/>
          </p:nvPr>
        </p:nvSpPr>
        <p:spPr>
          <a:xfrm>
            <a:off x="914400" y="1995488"/>
            <a:ext cx="10363200" cy="3108325"/>
          </a:xfrm>
        </p:spPr>
        <p:txBody>
          <a:bodyPr lIns="120630" tIns="59257" rIns="120630" bIns="59257"/>
          <a:lstStyle/>
          <a:p>
            <a:pPr>
              <a:buClr>
                <a:srgbClr val="BF0922"/>
              </a:buClr>
              <a:buSzPct val="60000"/>
              <a:buFont typeface="Lucida Grande"/>
              <a:buChar char="►"/>
            </a:pPr>
            <a:r>
              <a:rPr lang="en-US" altLang="en-US" smtClean="0">
                <a:latin typeface="Arial" pitchFamily="34" charset="0"/>
                <a:ea typeface="MS PGothic" pitchFamily="34" charset="-128"/>
                <a:cs typeface="Arial" pitchFamily="34" charset="0"/>
              </a:rPr>
              <a:t>CPM assumes we know a fixed time estimate for each activity and there is </a:t>
            </a:r>
            <a:r>
              <a:rPr lang="en-US" altLang="en-US" b="1" smtClean="0">
                <a:solidFill>
                  <a:srgbClr val="FFC000"/>
                </a:solidFill>
                <a:latin typeface="Arial" pitchFamily="34" charset="0"/>
                <a:ea typeface="MS PGothic" pitchFamily="34" charset="-128"/>
                <a:cs typeface="Arial" pitchFamily="34" charset="0"/>
              </a:rPr>
              <a:t>no variability </a:t>
            </a:r>
            <a:r>
              <a:rPr lang="en-US" altLang="en-US" smtClean="0">
                <a:latin typeface="Arial" pitchFamily="34" charset="0"/>
                <a:ea typeface="MS PGothic" pitchFamily="34" charset="-128"/>
                <a:cs typeface="Arial" pitchFamily="34" charset="0"/>
              </a:rPr>
              <a:t>in activity times</a:t>
            </a:r>
          </a:p>
          <a:p>
            <a:pPr>
              <a:buClr>
                <a:srgbClr val="BF0922"/>
              </a:buClr>
              <a:buSzPct val="60000"/>
              <a:buFont typeface="Lucida Grande"/>
              <a:buChar char="►"/>
            </a:pPr>
            <a:r>
              <a:rPr lang="en-US" altLang="en-US" smtClean="0">
                <a:latin typeface="Arial" pitchFamily="34" charset="0"/>
                <a:ea typeface="MS PGothic" pitchFamily="34" charset="-128"/>
                <a:cs typeface="Arial" pitchFamily="34" charset="0"/>
              </a:rPr>
              <a:t>PERT uses a probability distribution for activity times to allow for variability</a:t>
            </a:r>
          </a:p>
        </p:txBody>
      </p:sp>
      <p:sp>
        <p:nvSpPr>
          <p:cNvPr id="2" name="Oval 1"/>
          <p:cNvSpPr/>
          <p:nvPr/>
        </p:nvSpPr>
        <p:spPr>
          <a:xfrm>
            <a:off x="4724400" y="3733800"/>
            <a:ext cx="1828800" cy="18288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15254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4000"/>
                                        <p:tgtEl>
                                          <p:spTgt spid="2"/>
                                        </p:tgtEl>
                                      </p:cBhvr>
                                    </p:animEffect>
                                    <p:set>
                                      <p:cBhvr>
                                        <p:cTn id="7" dur="1" fill="hold">
                                          <p:stCondLst>
                                            <p:cond delay="3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3"/>
          <p:cNvSpPr>
            <a:spLocks noGrp="1" noChangeArrowheads="1"/>
          </p:cNvSpPr>
          <p:nvPr>
            <p:ph type="title"/>
          </p:nvPr>
        </p:nvSpPr>
        <p:spPr>
          <a:xfrm>
            <a:off x="914400" y="495301"/>
            <a:ext cx="10363200" cy="901700"/>
          </a:xfrm>
        </p:spPr>
        <p:txBody>
          <a:bodyPr/>
          <a:lstStyle/>
          <a:p>
            <a:r>
              <a:rPr lang="en-US" altLang="en-US" smtClean="0">
                <a:latin typeface="Arial" pitchFamily="34" charset="0"/>
                <a:ea typeface="MS PGothic" pitchFamily="34" charset="-128"/>
                <a:cs typeface="Arial" pitchFamily="34" charset="0"/>
              </a:rPr>
              <a:t>Variability in Activity Times</a:t>
            </a:r>
          </a:p>
        </p:txBody>
      </p:sp>
      <p:sp>
        <p:nvSpPr>
          <p:cNvPr id="164865" name="Rectangle 2"/>
          <p:cNvSpPr>
            <a:spLocks noGrp="1" noChangeArrowheads="1"/>
          </p:cNvSpPr>
          <p:nvPr>
            <p:ph idx="1"/>
          </p:nvPr>
        </p:nvSpPr>
        <p:spPr>
          <a:xfrm>
            <a:off x="855133" y="2049465"/>
            <a:ext cx="10414000" cy="3730625"/>
          </a:xfrm>
        </p:spPr>
        <p:txBody>
          <a:bodyPr lIns="120630" tIns="59257" rIns="120630" bIns="59257">
            <a:normAutofit/>
          </a:bodyPr>
          <a:lstStyle/>
          <a:p>
            <a:pPr>
              <a:buClr>
                <a:srgbClr val="BF0922"/>
              </a:buClr>
              <a:buSzPct val="60000"/>
              <a:buFont typeface="Lucida Grande"/>
              <a:buChar char="►"/>
            </a:pPr>
            <a:r>
              <a:rPr lang="en-US" altLang="en-US" smtClean="0">
                <a:latin typeface="Arial" pitchFamily="34" charset="0"/>
                <a:ea typeface="MS PGothic" pitchFamily="34" charset="-128"/>
                <a:cs typeface="Arial" pitchFamily="34" charset="0"/>
              </a:rPr>
              <a:t>Three time estimates are required</a:t>
            </a:r>
          </a:p>
          <a:p>
            <a:pPr marL="1557828" lvl="1" indent="-609585">
              <a:buClr>
                <a:srgbClr val="BF0922"/>
              </a:buClr>
              <a:buSzPct val="60000"/>
              <a:buFont typeface="Lucida Grande"/>
              <a:buChar char="►"/>
            </a:pPr>
            <a:r>
              <a:rPr lang="en-US" altLang="en-US" b="1" smtClean="0">
                <a:solidFill>
                  <a:srgbClr val="00B0F0"/>
                </a:solidFill>
                <a:latin typeface="Arial" pitchFamily="34" charset="0"/>
                <a:ea typeface="MS PGothic" pitchFamily="34" charset="-128"/>
                <a:cs typeface="Arial" pitchFamily="34" charset="0"/>
              </a:rPr>
              <a:t>Optimistic time </a:t>
            </a:r>
            <a:r>
              <a:rPr lang="en-US" altLang="en-US" smtClean="0">
                <a:latin typeface="Arial" pitchFamily="34" charset="0"/>
                <a:ea typeface="MS PGothic" pitchFamily="34" charset="-128"/>
                <a:cs typeface="Arial" pitchFamily="34" charset="0"/>
              </a:rPr>
              <a:t>(</a:t>
            </a:r>
            <a:r>
              <a:rPr lang="en-US" altLang="en-US" i="1" smtClean="0">
                <a:latin typeface="Arial" pitchFamily="34" charset="0"/>
                <a:ea typeface="MS PGothic" pitchFamily="34" charset="-128"/>
                <a:cs typeface="Arial" pitchFamily="34" charset="0"/>
              </a:rPr>
              <a:t>a</a:t>
            </a:r>
            <a:r>
              <a:rPr lang="en-US" altLang="en-US" smtClean="0">
                <a:latin typeface="Arial" pitchFamily="34" charset="0"/>
                <a:ea typeface="MS PGothic" pitchFamily="34" charset="-128"/>
                <a:cs typeface="Arial" pitchFamily="34" charset="0"/>
              </a:rPr>
              <a:t>) – if everything goes according to plan</a:t>
            </a:r>
          </a:p>
          <a:p>
            <a:pPr marL="1557828" lvl="1" indent="-609585">
              <a:buClr>
                <a:srgbClr val="BF0922"/>
              </a:buClr>
              <a:buSzPct val="60000"/>
              <a:buFont typeface="Lucida Grande"/>
              <a:buChar char="►"/>
            </a:pPr>
            <a:r>
              <a:rPr lang="en-US" altLang="en-US" b="1" smtClean="0">
                <a:solidFill>
                  <a:srgbClr val="00B0F0"/>
                </a:solidFill>
                <a:latin typeface="Arial" pitchFamily="34" charset="0"/>
                <a:ea typeface="MS PGothic" pitchFamily="34" charset="-128"/>
                <a:cs typeface="Arial" pitchFamily="34" charset="0"/>
              </a:rPr>
              <a:t>Pessimistic time </a:t>
            </a:r>
            <a:r>
              <a:rPr lang="en-US" altLang="en-US" smtClean="0">
                <a:latin typeface="Arial" pitchFamily="34" charset="0"/>
                <a:ea typeface="MS PGothic" pitchFamily="34" charset="-128"/>
                <a:cs typeface="Arial" pitchFamily="34" charset="0"/>
              </a:rPr>
              <a:t>(</a:t>
            </a:r>
            <a:r>
              <a:rPr lang="en-US" altLang="en-US" i="1" smtClean="0">
                <a:latin typeface="Arial" pitchFamily="34" charset="0"/>
                <a:ea typeface="MS PGothic" pitchFamily="34" charset="-128"/>
                <a:cs typeface="Arial" pitchFamily="34" charset="0"/>
              </a:rPr>
              <a:t>b</a:t>
            </a:r>
            <a:r>
              <a:rPr lang="en-US" altLang="en-US" smtClean="0">
                <a:latin typeface="Arial" pitchFamily="34" charset="0"/>
                <a:ea typeface="MS PGothic" pitchFamily="34" charset="-128"/>
                <a:cs typeface="Arial" pitchFamily="34" charset="0"/>
              </a:rPr>
              <a:t>) – assuming very unfavorable conditions</a:t>
            </a:r>
          </a:p>
          <a:p>
            <a:pPr marL="1557828" lvl="1" indent="-609585">
              <a:buClr>
                <a:srgbClr val="BF0922"/>
              </a:buClr>
              <a:buSzPct val="60000"/>
              <a:buFont typeface="Lucida Grande"/>
              <a:buChar char="►"/>
            </a:pPr>
            <a:r>
              <a:rPr lang="en-US" altLang="en-US" b="1" smtClean="0">
                <a:solidFill>
                  <a:srgbClr val="00FF00"/>
                </a:solidFill>
                <a:latin typeface="Arial" pitchFamily="34" charset="0"/>
                <a:ea typeface="MS PGothic" pitchFamily="34" charset="-128"/>
                <a:cs typeface="Arial" pitchFamily="34" charset="0"/>
              </a:rPr>
              <a:t>Most likely time </a:t>
            </a:r>
            <a:r>
              <a:rPr lang="en-US" altLang="en-US" smtClean="0">
                <a:latin typeface="Arial" pitchFamily="34" charset="0"/>
                <a:ea typeface="MS PGothic" pitchFamily="34" charset="-128"/>
                <a:cs typeface="Arial" pitchFamily="34" charset="0"/>
              </a:rPr>
              <a:t>(</a:t>
            </a:r>
            <a:r>
              <a:rPr lang="en-US" altLang="en-US" i="1" smtClean="0">
                <a:latin typeface="Arial" pitchFamily="34" charset="0"/>
                <a:ea typeface="MS PGothic" pitchFamily="34" charset="-128"/>
                <a:cs typeface="Arial" pitchFamily="34" charset="0"/>
              </a:rPr>
              <a:t>m</a:t>
            </a:r>
            <a:r>
              <a:rPr lang="en-US" altLang="en-US" smtClean="0">
                <a:latin typeface="Arial" pitchFamily="34" charset="0"/>
                <a:ea typeface="MS PGothic" pitchFamily="34" charset="-128"/>
                <a:cs typeface="Arial" pitchFamily="34" charset="0"/>
              </a:rPr>
              <a:t>) – most realistic estimate</a:t>
            </a:r>
          </a:p>
        </p:txBody>
      </p:sp>
    </p:spTree>
    <p:extLst>
      <p:ext uri="{BB962C8B-B14F-4D97-AF65-F5344CB8AC3E}">
        <p14:creationId xmlns:p14="http://schemas.microsoft.com/office/powerpoint/2010/main" val="4050164715"/>
      </p:ext>
    </p:extLst>
  </p:cSld>
  <p:clrMapOvr>
    <a:masterClrMapping/>
  </p:clrMapOvr>
  <p:transition>
    <p:strips/>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3"/>
          <p:cNvSpPr>
            <a:spLocks noGrp="1" noChangeArrowheads="1"/>
          </p:cNvSpPr>
          <p:nvPr>
            <p:ph type="title"/>
          </p:nvPr>
        </p:nvSpPr>
        <p:spPr>
          <a:xfrm>
            <a:off x="914400" y="495301"/>
            <a:ext cx="10363200" cy="901700"/>
          </a:xfrm>
        </p:spPr>
        <p:txBody>
          <a:bodyPr/>
          <a:lstStyle/>
          <a:p>
            <a:r>
              <a:rPr lang="en-US" altLang="en-US" smtClean="0">
                <a:latin typeface="Arial" pitchFamily="34" charset="0"/>
                <a:ea typeface="MS PGothic" pitchFamily="34" charset="-128"/>
                <a:cs typeface="Arial" pitchFamily="34" charset="0"/>
              </a:rPr>
              <a:t>Variability in Activity Times</a:t>
            </a:r>
          </a:p>
        </p:txBody>
      </p:sp>
      <p:sp>
        <p:nvSpPr>
          <p:cNvPr id="166913" name="Rectangle 2"/>
          <p:cNvSpPr>
            <a:spLocks noGrp="1" noChangeArrowheads="1"/>
          </p:cNvSpPr>
          <p:nvPr>
            <p:ph idx="1"/>
          </p:nvPr>
        </p:nvSpPr>
        <p:spPr>
          <a:xfrm>
            <a:off x="838684" y="1692412"/>
            <a:ext cx="9770533" cy="542925"/>
          </a:xfrm>
        </p:spPr>
        <p:txBody>
          <a:bodyPr lIns="120630" tIns="59257" rIns="120630" bIns="59257">
            <a:noAutofit/>
          </a:bodyPr>
          <a:lstStyle/>
          <a:p>
            <a:pPr marL="592652" indent="-592652">
              <a:buNone/>
            </a:pPr>
            <a:r>
              <a:rPr lang="en-US" altLang="en-US" b="1" smtClean="0">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Estimate follows </a:t>
            </a:r>
            <a:r>
              <a:rPr lang="en-US" altLang="en-US" sz="3200" b="1" smtClean="0">
                <a:ln>
                  <a:solidFill>
                    <a:srgbClr val="00B0F0"/>
                  </a:solidFill>
                </a:ln>
                <a:solidFill>
                  <a:srgbClr val="00B0F0"/>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sym typeface="Symbol"/>
              </a:rPr>
              <a:t></a:t>
            </a:r>
            <a:r>
              <a:rPr lang="en-US" altLang="en-US" b="1" smtClean="0">
                <a:ln>
                  <a:solidFill>
                    <a:srgbClr val="00B0F0"/>
                  </a:solidFill>
                </a:ln>
                <a:solidFill>
                  <a:srgbClr val="00B0F0"/>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eta </a:t>
            </a:r>
            <a:r>
              <a:rPr lang="en-US" altLang="en-US" b="1" smtClean="0">
                <a:solidFill>
                  <a:schemeClr val="accent3">
                    <a:lumMod val="75000"/>
                  </a:schemeClr>
                </a:solidFill>
                <a:effectLst>
                  <a:glow rad="38100">
                    <a:schemeClr val="bg1">
                      <a:lumMod val="50000"/>
                      <a:lumOff val="50000"/>
                      <a:alpha val="20000"/>
                    </a:schemeClr>
                  </a:glow>
                  <a:outerShdw blurRad="101600" dist="88900" dir="2700000" algn="tl" rotWithShape="0">
                    <a:prstClr val="black">
                      <a:alpha val="85000"/>
                    </a:prstClr>
                  </a:outerShdw>
                </a:effectLst>
                <a:latin typeface="Arial" pitchFamily="34" charset="0"/>
                <a:ea typeface="MS PGothic" pitchFamily="34" charset="-128"/>
                <a:cs typeface="Arial" pitchFamily="34" charset="0"/>
              </a:rPr>
              <a:t>distribution</a:t>
            </a:r>
          </a:p>
        </p:txBody>
      </p:sp>
      <p:grpSp>
        <p:nvGrpSpPr>
          <p:cNvPr id="165892" name="Group 4"/>
          <p:cNvGrpSpPr>
            <a:grpSpLocks/>
          </p:cNvGrpSpPr>
          <p:nvPr/>
        </p:nvGrpSpPr>
        <p:grpSpPr bwMode="auto">
          <a:xfrm>
            <a:off x="821267" y="1954214"/>
            <a:ext cx="7653867" cy="3219449"/>
            <a:chOff x="388" y="1231"/>
            <a:chExt cx="3616" cy="2028"/>
          </a:xfrm>
        </p:grpSpPr>
        <p:sp>
          <p:nvSpPr>
            <p:cNvPr id="166916" name="Text Box 5"/>
            <p:cNvSpPr txBox="1">
              <a:spLocks noChangeArrowheads="1"/>
            </p:cNvSpPr>
            <p:nvPr/>
          </p:nvSpPr>
          <p:spPr bwMode="auto">
            <a:xfrm>
              <a:off x="388" y="1231"/>
              <a:ext cx="2307" cy="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00000"/>
                </a:lnSpc>
              </a:pPr>
              <a:r>
                <a:rPr lang="en-US" altLang="en-US" sz="4300">
                  <a:latin typeface="Arial" pitchFamily="34" charset="0"/>
                  <a:ea typeface="MS PGothic" pitchFamily="34" charset="-128"/>
                </a:rPr>
                <a:t>Expected time:  </a:t>
              </a:r>
            </a:p>
            <a:p>
              <a:pPr>
                <a:lnSpc>
                  <a:spcPct val="200000"/>
                </a:lnSpc>
              </a:pPr>
              <a:r>
                <a:rPr lang="en-US" altLang="en-US" sz="4300">
                  <a:latin typeface="Arial" pitchFamily="34" charset="0"/>
                  <a:ea typeface="MS PGothic" pitchFamily="34" charset="-128"/>
                </a:rPr>
                <a:t>Variance of times:  </a:t>
              </a:r>
              <a:endParaRPr lang="en-AU" altLang="en-US" sz="4300">
                <a:latin typeface="Arial" pitchFamily="34" charset="0"/>
                <a:ea typeface="MS PGothic" pitchFamily="34" charset="-128"/>
              </a:endParaRPr>
            </a:p>
          </p:txBody>
        </p:sp>
        <p:sp>
          <p:nvSpPr>
            <p:cNvPr id="166917" name="Text Box 6"/>
            <p:cNvSpPr txBox="1">
              <a:spLocks noChangeArrowheads="1"/>
            </p:cNvSpPr>
            <p:nvPr/>
          </p:nvSpPr>
          <p:spPr bwMode="auto">
            <a:xfrm>
              <a:off x="1756" y="1527"/>
              <a:ext cx="2248" cy="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200000"/>
                </a:lnSpc>
              </a:pPr>
              <a:r>
                <a:rPr lang="en-US" altLang="en-US" sz="4300" i="1">
                  <a:latin typeface="Arial" pitchFamily="34" charset="0"/>
                  <a:ea typeface="MS PGothic" pitchFamily="34" charset="-128"/>
                </a:rPr>
                <a:t>t</a:t>
              </a:r>
              <a:r>
                <a:rPr lang="en-US" altLang="en-US" sz="4300">
                  <a:latin typeface="Arial" pitchFamily="34" charset="0"/>
                  <a:ea typeface="MS PGothic" pitchFamily="34" charset="-128"/>
                </a:rPr>
                <a:t>  =  (</a:t>
              </a:r>
              <a:r>
                <a:rPr lang="en-US" altLang="en-US" sz="4300" i="1">
                  <a:solidFill>
                    <a:srgbClr val="00B0F0"/>
                  </a:solidFill>
                  <a:latin typeface="Arial" pitchFamily="34" charset="0"/>
                  <a:ea typeface="MS PGothic" pitchFamily="34" charset="-128"/>
                </a:rPr>
                <a:t>a</a:t>
              </a:r>
              <a:r>
                <a:rPr lang="en-US" altLang="en-US" sz="4300">
                  <a:latin typeface="Arial" pitchFamily="34" charset="0"/>
                  <a:ea typeface="MS PGothic" pitchFamily="34" charset="-128"/>
                </a:rPr>
                <a:t> + 4</a:t>
              </a:r>
              <a:r>
                <a:rPr lang="en-US" altLang="en-US" sz="4300" i="1">
                  <a:solidFill>
                    <a:srgbClr val="00FF00"/>
                  </a:solidFill>
                  <a:latin typeface="Arial" pitchFamily="34" charset="0"/>
                  <a:ea typeface="MS PGothic" pitchFamily="34" charset="-128"/>
                </a:rPr>
                <a:t>m</a:t>
              </a:r>
              <a:r>
                <a:rPr lang="en-US" altLang="en-US" sz="4300">
                  <a:latin typeface="Arial" pitchFamily="34" charset="0"/>
                  <a:ea typeface="MS PGothic" pitchFamily="34" charset="-128"/>
                </a:rPr>
                <a:t> + </a:t>
              </a:r>
              <a:r>
                <a:rPr lang="en-US" altLang="en-US" sz="4300" i="1">
                  <a:solidFill>
                    <a:srgbClr val="00B0F0"/>
                  </a:solidFill>
                  <a:latin typeface="Arial" pitchFamily="34" charset="0"/>
                  <a:ea typeface="MS PGothic" pitchFamily="34" charset="-128"/>
                </a:rPr>
                <a:t>b</a:t>
              </a:r>
              <a:r>
                <a:rPr lang="en-US" altLang="en-US" sz="4300">
                  <a:latin typeface="Arial" pitchFamily="34" charset="0"/>
                  <a:ea typeface="MS PGothic" pitchFamily="34" charset="-128"/>
                </a:rPr>
                <a:t>)/6</a:t>
              </a:r>
            </a:p>
            <a:p>
              <a:pPr algn="ctr">
                <a:lnSpc>
                  <a:spcPct val="200000"/>
                </a:lnSpc>
              </a:pPr>
              <a:r>
                <a:rPr lang="en-US" altLang="en-US" sz="4300" i="1">
                  <a:latin typeface="Arial" pitchFamily="34" charset="0"/>
                  <a:ea typeface="MS PGothic" pitchFamily="34" charset="-128"/>
                </a:rPr>
                <a:t>v</a:t>
              </a:r>
              <a:r>
                <a:rPr lang="en-US" altLang="en-US" sz="4300">
                  <a:latin typeface="Arial" pitchFamily="34" charset="0"/>
                  <a:ea typeface="MS PGothic" pitchFamily="34" charset="-128"/>
                </a:rPr>
                <a:t> =  [(</a:t>
              </a:r>
              <a:r>
                <a:rPr lang="en-US" altLang="en-US" sz="4300" i="1">
                  <a:latin typeface="Arial" pitchFamily="34" charset="0"/>
                  <a:ea typeface="MS PGothic" pitchFamily="34" charset="-128"/>
                </a:rPr>
                <a:t>b</a:t>
              </a:r>
              <a:r>
                <a:rPr lang="en-US" altLang="en-US" sz="4300">
                  <a:latin typeface="Arial" pitchFamily="34" charset="0"/>
                  <a:ea typeface="MS PGothic" pitchFamily="34" charset="-128"/>
                </a:rPr>
                <a:t> – </a:t>
              </a:r>
              <a:r>
                <a:rPr lang="en-US" altLang="en-US" sz="4300" i="1">
                  <a:latin typeface="Arial" pitchFamily="34" charset="0"/>
                  <a:ea typeface="MS PGothic" pitchFamily="34" charset="-128"/>
                </a:rPr>
                <a:t>a</a:t>
              </a:r>
              <a:r>
                <a:rPr lang="en-US" altLang="en-US" sz="4300">
                  <a:latin typeface="Arial" pitchFamily="34" charset="0"/>
                  <a:ea typeface="MS PGothic" pitchFamily="34" charset="-128"/>
                </a:rPr>
                <a:t>)/6]</a:t>
              </a:r>
              <a:r>
                <a:rPr lang="en-US" altLang="en-US" sz="4300" baseline="30000">
                  <a:latin typeface="Arial" pitchFamily="34" charset="0"/>
                  <a:ea typeface="MS PGothic" pitchFamily="34" charset="-128"/>
                </a:rPr>
                <a:t>2</a:t>
              </a:r>
              <a:endParaRPr lang="en-AU" altLang="en-US" sz="4300" baseline="30000">
                <a:latin typeface="Arial" pitchFamily="34" charset="0"/>
                <a:ea typeface="MS PGothic" pitchFamily="34" charset="-128"/>
              </a:endParaRPr>
            </a:p>
          </p:txBody>
        </p:sp>
      </p:grpSp>
    </p:spTree>
    <p:extLst>
      <p:ext uri="{BB962C8B-B14F-4D97-AF65-F5344CB8AC3E}">
        <p14:creationId xmlns:p14="http://schemas.microsoft.com/office/powerpoint/2010/main" val="3367963605"/>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65892"/>
                                        </p:tgtEl>
                                        <p:attrNameLst>
                                          <p:attrName>style.visibility</p:attrName>
                                        </p:attrNameLst>
                                      </p:cBhvr>
                                      <p:to>
                                        <p:strVal val="visible"/>
                                      </p:to>
                                    </p:set>
                                    <p:animEffect transition="in" filter="strips(downRight)">
                                      <p:cBhvr>
                                        <p:cTn id="7" dur="1000"/>
                                        <p:tgtEl>
                                          <p:spTgt spid="165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extBox 1"/>
          <p:cNvSpPr txBox="1">
            <a:spLocks noChangeArrowheads="1"/>
          </p:cNvSpPr>
          <p:nvPr/>
        </p:nvSpPr>
        <p:spPr bwMode="auto">
          <a:xfrm>
            <a:off x="829734" y="1701800"/>
            <a:ext cx="5786193" cy="53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700" b="1">
                <a:solidFill>
                  <a:schemeClr val="accent1"/>
                </a:solidFill>
                <a:latin typeface="Arial" pitchFamily="34" charset="0"/>
                <a:ea typeface="MS PGothic" pitchFamily="34" charset="-128"/>
              </a:rPr>
              <a:t>Estimate follows beta distribution</a:t>
            </a:r>
          </a:p>
        </p:txBody>
      </p:sp>
      <p:sp>
        <p:nvSpPr>
          <p:cNvPr id="168962" name="Rectangle 3"/>
          <p:cNvSpPr>
            <a:spLocks noGrp="1" noChangeArrowheads="1"/>
          </p:cNvSpPr>
          <p:nvPr>
            <p:ph type="title"/>
          </p:nvPr>
        </p:nvSpPr>
        <p:spPr>
          <a:xfrm>
            <a:off x="914400" y="495301"/>
            <a:ext cx="10363200" cy="901700"/>
          </a:xfrm>
        </p:spPr>
        <p:txBody>
          <a:bodyPr/>
          <a:lstStyle/>
          <a:p>
            <a:r>
              <a:rPr lang="en-US" altLang="en-US" smtClean="0">
                <a:latin typeface="Arial" pitchFamily="34" charset="0"/>
                <a:ea typeface="MS PGothic" pitchFamily="34" charset="-128"/>
                <a:cs typeface="Arial" pitchFamily="34" charset="0"/>
              </a:rPr>
              <a:t>Variability in Activity Times</a:t>
            </a:r>
          </a:p>
        </p:txBody>
      </p:sp>
      <p:sp>
        <p:nvSpPr>
          <p:cNvPr id="168963" name="Text Box 4"/>
          <p:cNvSpPr txBox="1">
            <a:spLocks noChangeArrowheads="1"/>
          </p:cNvSpPr>
          <p:nvPr/>
        </p:nvSpPr>
        <p:spPr bwMode="auto">
          <a:xfrm>
            <a:off x="821268" y="1954214"/>
            <a:ext cx="4882107" cy="274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00000"/>
              </a:lnSpc>
            </a:pPr>
            <a:r>
              <a:rPr lang="en-US" altLang="en-US" sz="4300">
                <a:latin typeface="Arial" pitchFamily="34" charset="0"/>
                <a:ea typeface="MS PGothic" pitchFamily="34" charset="-128"/>
              </a:rPr>
              <a:t>Expected time:  </a:t>
            </a:r>
          </a:p>
          <a:p>
            <a:pPr>
              <a:lnSpc>
                <a:spcPct val="200000"/>
              </a:lnSpc>
            </a:pPr>
            <a:r>
              <a:rPr lang="en-US" altLang="en-US" sz="4300">
                <a:latin typeface="Arial" pitchFamily="34" charset="0"/>
                <a:ea typeface="MS PGothic" pitchFamily="34" charset="-128"/>
              </a:rPr>
              <a:t>Variance of times:  </a:t>
            </a:r>
            <a:endParaRPr lang="en-AU" altLang="en-US" sz="4300">
              <a:latin typeface="Arial" pitchFamily="34" charset="0"/>
              <a:ea typeface="MS PGothic" pitchFamily="34" charset="-128"/>
            </a:endParaRPr>
          </a:p>
        </p:txBody>
      </p:sp>
      <p:sp>
        <p:nvSpPr>
          <p:cNvPr id="168964" name="Text Box 5"/>
          <p:cNvSpPr txBox="1">
            <a:spLocks noChangeArrowheads="1"/>
          </p:cNvSpPr>
          <p:nvPr/>
        </p:nvSpPr>
        <p:spPr bwMode="auto">
          <a:xfrm>
            <a:off x="3691307" y="2424114"/>
            <a:ext cx="4805156" cy="276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200000"/>
              </a:lnSpc>
            </a:pPr>
            <a:r>
              <a:rPr lang="en-US" altLang="en-US" sz="4300" i="1">
                <a:latin typeface="Arial" pitchFamily="34" charset="0"/>
                <a:ea typeface="MS PGothic" pitchFamily="34" charset="-128"/>
              </a:rPr>
              <a:t>t  =  </a:t>
            </a:r>
            <a:r>
              <a:rPr lang="en-US" altLang="en-US" sz="4300">
                <a:latin typeface="Arial" pitchFamily="34" charset="0"/>
                <a:ea typeface="MS PGothic" pitchFamily="34" charset="-128"/>
              </a:rPr>
              <a:t>(</a:t>
            </a:r>
            <a:r>
              <a:rPr lang="en-US" altLang="en-US" sz="4300" i="1">
                <a:latin typeface="Arial" pitchFamily="34" charset="0"/>
                <a:ea typeface="MS PGothic" pitchFamily="34" charset="-128"/>
              </a:rPr>
              <a:t>a + </a:t>
            </a:r>
            <a:r>
              <a:rPr lang="en-US" altLang="en-US" sz="4300">
                <a:latin typeface="Arial" pitchFamily="34" charset="0"/>
                <a:ea typeface="MS PGothic" pitchFamily="34" charset="-128"/>
              </a:rPr>
              <a:t>4</a:t>
            </a:r>
            <a:r>
              <a:rPr lang="en-US" altLang="en-US" sz="4300" i="1">
                <a:latin typeface="Arial" pitchFamily="34" charset="0"/>
                <a:ea typeface="MS PGothic" pitchFamily="34" charset="-128"/>
              </a:rPr>
              <a:t>m</a:t>
            </a:r>
            <a:r>
              <a:rPr lang="en-US" altLang="en-US" sz="4300">
                <a:latin typeface="Arial" pitchFamily="34" charset="0"/>
                <a:ea typeface="MS PGothic" pitchFamily="34" charset="-128"/>
              </a:rPr>
              <a:t> + </a:t>
            </a:r>
            <a:r>
              <a:rPr lang="en-US" altLang="en-US" sz="4300" i="1">
                <a:latin typeface="Arial" pitchFamily="34" charset="0"/>
                <a:ea typeface="MS PGothic" pitchFamily="34" charset="-128"/>
              </a:rPr>
              <a:t>b</a:t>
            </a:r>
            <a:r>
              <a:rPr lang="en-US" altLang="en-US" sz="4300">
                <a:latin typeface="Arial" pitchFamily="34" charset="0"/>
                <a:ea typeface="MS PGothic" pitchFamily="34" charset="-128"/>
              </a:rPr>
              <a:t>)/6</a:t>
            </a:r>
            <a:endParaRPr lang="en-US" altLang="en-US" sz="4300" i="1">
              <a:latin typeface="Arial" pitchFamily="34" charset="0"/>
              <a:ea typeface="MS PGothic" pitchFamily="34" charset="-128"/>
            </a:endParaRPr>
          </a:p>
          <a:p>
            <a:pPr algn="ctr">
              <a:lnSpc>
                <a:spcPct val="200000"/>
              </a:lnSpc>
            </a:pPr>
            <a:r>
              <a:rPr lang="en-US" altLang="en-US" sz="4300" i="1">
                <a:latin typeface="Arial" pitchFamily="34" charset="0"/>
                <a:ea typeface="MS PGothic" pitchFamily="34" charset="-128"/>
              </a:rPr>
              <a:t>v =  </a:t>
            </a:r>
            <a:r>
              <a:rPr lang="en-US" altLang="en-US" sz="4300">
                <a:latin typeface="Arial" pitchFamily="34" charset="0"/>
                <a:ea typeface="MS PGothic" pitchFamily="34" charset="-128"/>
              </a:rPr>
              <a:t>[(</a:t>
            </a:r>
            <a:r>
              <a:rPr lang="en-US" altLang="en-US" sz="4300" i="1">
                <a:latin typeface="Arial" pitchFamily="34" charset="0"/>
                <a:ea typeface="MS PGothic" pitchFamily="34" charset="-128"/>
              </a:rPr>
              <a:t>b </a:t>
            </a:r>
            <a:r>
              <a:rPr lang="en-US" altLang="en-US" sz="4300">
                <a:latin typeface="Arial" pitchFamily="34" charset="0"/>
                <a:ea typeface="MS PGothic" pitchFamily="34" charset="-128"/>
              </a:rPr>
              <a:t>− </a:t>
            </a:r>
            <a:r>
              <a:rPr lang="en-US" altLang="en-US" sz="4300" i="1">
                <a:latin typeface="Arial" pitchFamily="34" charset="0"/>
                <a:ea typeface="MS PGothic" pitchFamily="34" charset="-128"/>
              </a:rPr>
              <a:t>a</a:t>
            </a:r>
            <a:r>
              <a:rPr lang="en-US" altLang="en-US" sz="4300">
                <a:latin typeface="Arial" pitchFamily="34" charset="0"/>
                <a:ea typeface="MS PGothic" pitchFamily="34" charset="-128"/>
              </a:rPr>
              <a:t>)/6]2</a:t>
            </a:r>
            <a:endParaRPr lang="en-AU" altLang="en-US" sz="4300" i="1">
              <a:latin typeface="Arial" pitchFamily="34" charset="0"/>
              <a:ea typeface="MS PGothic" pitchFamily="34" charset="-128"/>
            </a:endParaRPr>
          </a:p>
        </p:txBody>
      </p:sp>
      <p:sp>
        <p:nvSpPr>
          <p:cNvPr id="79879" name="Rectangle 6"/>
          <p:cNvSpPr>
            <a:spLocks noChangeArrowheads="1"/>
          </p:cNvSpPr>
          <p:nvPr/>
        </p:nvSpPr>
        <p:spPr bwMode="auto">
          <a:xfrm>
            <a:off x="1066800" y="2425700"/>
            <a:ext cx="10244667" cy="4013200"/>
          </a:xfrm>
          <a:prstGeom prst="rect">
            <a:avLst/>
          </a:prstGeom>
          <a:solidFill>
            <a:srgbClr val="7030A0"/>
          </a:solidFill>
          <a:ln w="9525">
            <a:solidFill>
              <a:schemeClr val="tx1"/>
            </a:solidFill>
            <a:miter lim="800000"/>
            <a:headEnd/>
            <a:tailEnd/>
          </a:ln>
          <a:effectLst/>
          <a:extLst/>
        </p:spPr>
        <p:txBody>
          <a:bodyPr wrap="none" lIns="121917" tIns="60958" rIns="121917" bIns="60958" anchor="ctr"/>
          <a:lstStyle/>
          <a:p>
            <a:pPr fontAlgn="auto">
              <a:spcBef>
                <a:spcPts val="0"/>
              </a:spcBef>
              <a:spcAft>
                <a:spcPts val="0"/>
              </a:spcAft>
              <a:defRPr/>
            </a:pPr>
            <a:endParaRPr lang="en-NZ">
              <a:latin typeface="Arial"/>
              <a:cs typeface="Arial"/>
            </a:endParaRPr>
          </a:p>
        </p:txBody>
      </p:sp>
      <p:grpSp>
        <p:nvGrpSpPr>
          <p:cNvPr id="167943" name="Group 7"/>
          <p:cNvGrpSpPr>
            <a:grpSpLocks/>
          </p:cNvGrpSpPr>
          <p:nvPr/>
        </p:nvGrpSpPr>
        <p:grpSpPr bwMode="auto">
          <a:xfrm>
            <a:off x="1960033" y="3429001"/>
            <a:ext cx="8331200" cy="2120900"/>
            <a:chOff x="926" y="2160"/>
            <a:chExt cx="3936" cy="1336"/>
          </a:xfrm>
        </p:grpSpPr>
        <p:sp>
          <p:nvSpPr>
            <p:cNvPr id="168980" name="Text Box 8"/>
            <p:cNvSpPr txBox="1">
              <a:spLocks noChangeArrowheads="1"/>
            </p:cNvSpPr>
            <p:nvPr/>
          </p:nvSpPr>
          <p:spPr bwMode="auto">
            <a:xfrm>
              <a:off x="3830" y="2317"/>
              <a:ext cx="103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Probability of 1 in 100 of &gt; </a:t>
              </a:r>
              <a:r>
                <a:rPr lang="en-AU" altLang="en-US" i="1">
                  <a:latin typeface="Arial" pitchFamily="34" charset="0"/>
                  <a:ea typeface="MS PGothic" pitchFamily="34" charset="-128"/>
                </a:rPr>
                <a:t>b</a:t>
              </a:r>
              <a:r>
                <a:rPr lang="en-AU" altLang="en-US">
                  <a:latin typeface="Arial" pitchFamily="34" charset="0"/>
                  <a:ea typeface="MS PGothic" pitchFamily="34" charset="-128"/>
                </a:rPr>
                <a:t> occurring</a:t>
              </a:r>
            </a:p>
          </p:txBody>
        </p:sp>
        <p:grpSp>
          <p:nvGrpSpPr>
            <p:cNvPr id="168981" name="Group 9"/>
            <p:cNvGrpSpPr>
              <a:grpSpLocks/>
            </p:cNvGrpSpPr>
            <p:nvPr/>
          </p:nvGrpSpPr>
          <p:grpSpPr bwMode="auto">
            <a:xfrm>
              <a:off x="926" y="2160"/>
              <a:ext cx="1056" cy="1336"/>
              <a:chOff x="926" y="2160"/>
              <a:chExt cx="1056" cy="1336"/>
            </a:xfrm>
          </p:grpSpPr>
          <p:sp>
            <p:nvSpPr>
              <p:cNvPr id="168983" name="Text Box 10"/>
              <p:cNvSpPr txBox="1">
                <a:spLocks noChangeArrowheads="1"/>
              </p:cNvSpPr>
              <p:nvPr/>
            </p:nvSpPr>
            <p:spPr bwMode="auto">
              <a:xfrm>
                <a:off x="926" y="2160"/>
                <a:ext cx="1056"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Probability of 1 in 100 of </a:t>
                </a:r>
                <a:br>
                  <a:rPr lang="en-AU" altLang="en-US">
                    <a:latin typeface="Arial" pitchFamily="34" charset="0"/>
                    <a:ea typeface="MS PGothic" pitchFamily="34" charset="-128"/>
                  </a:rPr>
                </a:br>
                <a:r>
                  <a:rPr lang="en-AU" altLang="en-US">
                    <a:latin typeface="Arial" pitchFamily="34" charset="0"/>
                    <a:ea typeface="MS PGothic" pitchFamily="34" charset="-128"/>
                  </a:rPr>
                  <a:t>&lt; </a:t>
                </a:r>
                <a:r>
                  <a:rPr lang="en-AU" altLang="en-US" i="1">
                    <a:latin typeface="Arial" pitchFamily="34" charset="0"/>
                    <a:ea typeface="MS PGothic" pitchFamily="34" charset="-128"/>
                  </a:rPr>
                  <a:t>a</a:t>
                </a:r>
                <a:r>
                  <a:rPr lang="en-AU" altLang="en-US">
                    <a:latin typeface="Arial" pitchFamily="34" charset="0"/>
                    <a:ea typeface="MS PGothic" pitchFamily="34" charset="-128"/>
                  </a:rPr>
                  <a:t> occurring</a:t>
                </a:r>
              </a:p>
            </p:txBody>
          </p:sp>
          <p:sp>
            <p:nvSpPr>
              <p:cNvPr id="168984" name="Line 11"/>
              <p:cNvSpPr>
                <a:spLocks noChangeShapeType="1"/>
              </p:cNvSpPr>
              <p:nvPr/>
            </p:nvSpPr>
            <p:spPr bwMode="auto">
              <a:xfrm flipH="1">
                <a:off x="1360" y="2688"/>
                <a:ext cx="48" cy="80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68982" name="Line 12"/>
            <p:cNvSpPr>
              <a:spLocks noChangeShapeType="1"/>
            </p:cNvSpPr>
            <p:nvPr/>
          </p:nvSpPr>
          <p:spPr bwMode="auto">
            <a:xfrm>
              <a:off x="4320" y="2784"/>
              <a:ext cx="248" cy="68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67949" name="Group 13"/>
          <p:cNvGrpSpPr>
            <a:grpSpLocks/>
          </p:cNvGrpSpPr>
          <p:nvPr/>
        </p:nvGrpSpPr>
        <p:grpSpPr bwMode="auto">
          <a:xfrm>
            <a:off x="1274234" y="2730501"/>
            <a:ext cx="9973734" cy="3644900"/>
            <a:chOff x="602" y="1720"/>
            <a:chExt cx="4712" cy="2296"/>
          </a:xfrm>
        </p:grpSpPr>
        <p:sp>
          <p:nvSpPr>
            <p:cNvPr id="79883" name="Freeform 14"/>
            <p:cNvSpPr>
              <a:spLocks/>
            </p:cNvSpPr>
            <p:nvPr/>
          </p:nvSpPr>
          <p:spPr bwMode="auto">
            <a:xfrm>
              <a:off x="1436" y="2312"/>
              <a:ext cx="3100" cy="1304"/>
            </a:xfrm>
            <a:custGeom>
              <a:avLst/>
              <a:gdLst>
                <a:gd name="T0" fmla="*/ 8 w 3100"/>
                <a:gd name="T1" fmla="*/ 1220 h 1304"/>
                <a:gd name="T2" fmla="*/ 136 w 3100"/>
                <a:gd name="T3" fmla="*/ 1136 h 1304"/>
                <a:gd name="T4" fmla="*/ 268 w 3100"/>
                <a:gd name="T5" fmla="*/ 1028 h 1304"/>
                <a:gd name="T6" fmla="*/ 380 w 3100"/>
                <a:gd name="T7" fmla="*/ 916 h 1304"/>
                <a:gd name="T8" fmla="*/ 508 w 3100"/>
                <a:gd name="T9" fmla="*/ 700 h 1304"/>
                <a:gd name="T10" fmla="*/ 648 w 3100"/>
                <a:gd name="T11" fmla="*/ 452 h 1304"/>
                <a:gd name="T12" fmla="*/ 768 w 3100"/>
                <a:gd name="T13" fmla="*/ 220 h 1304"/>
                <a:gd name="T14" fmla="*/ 888 w 3100"/>
                <a:gd name="T15" fmla="*/ 92 h 1304"/>
                <a:gd name="T16" fmla="*/ 1032 w 3100"/>
                <a:gd name="T17" fmla="*/ 8 h 1304"/>
                <a:gd name="T18" fmla="*/ 1148 w 3100"/>
                <a:gd name="T19" fmla="*/ 0 h 1304"/>
                <a:gd name="T20" fmla="*/ 1308 w 3100"/>
                <a:gd name="T21" fmla="*/ 52 h 1304"/>
                <a:gd name="T22" fmla="*/ 1512 w 3100"/>
                <a:gd name="T23" fmla="*/ 192 h 1304"/>
                <a:gd name="T24" fmla="*/ 1736 w 3100"/>
                <a:gd name="T25" fmla="*/ 352 h 1304"/>
                <a:gd name="T26" fmla="*/ 2044 w 3100"/>
                <a:gd name="T27" fmla="*/ 604 h 1304"/>
                <a:gd name="T28" fmla="*/ 2376 w 3100"/>
                <a:gd name="T29" fmla="*/ 832 h 1304"/>
                <a:gd name="T30" fmla="*/ 2700 w 3100"/>
                <a:gd name="T31" fmla="*/ 1032 h 1304"/>
                <a:gd name="T32" fmla="*/ 2948 w 3100"/>
                <a:gd name="T33" fmla="*/ 1152 h 1304"/>
                <a:gd name="T34" fmla="*/ 3092 w 3100"/>
                <a:gd name="T35" fmla="*/ 1212 h 1304"/>
                <a:gd name="T36" fmla="*/ 3100 w 3100"/>
                <a:gd name="T37" fmla="*/ 1304 h 1304"/>
                <a:gd name="T38" fmla="*/ 0 w 3100"/>
                <a:gd name="T39" fmla="*/ 1304 h 1304"/>
                <a:gd name="T40" fmla="*/ 8 w 3100"/>
                <a:gd name="T41" fmla="*/ 1220 h 13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100" h="1304">
                  <a:moveTo>
                    <a:pt x="8" y="1220"/>
                  </a:moveTo>
                  <a:lnTo>
                    <a:pt x="136" y="1136"/>
                  </a:lnTo>
                  <a:lnTo>
                    <a:pt x="268" y="1028"/>
                  </a:lnTo>
                  <a:lnTo>
                    <a:pt x="380" y="916"/>
                  </a:lnTo>
                  <a:lnTo>
                    <a:pt x="508" y="700"/>
                  </a:lnTo>
                  <a:lnTo>
                    <a:pt x="648" y="452"/>
                  </a:lnTo>
                  <a:lnTo>
                    <a:pt x="768" y="220"/>
                  </a:lnTo>
                  <a:lnTo>
                    <a:pt x="888" y="92"/>
                  </a:lnTo>
                  <a:lnTo>
                    <a:pt x="1032" y="8"/>
                  </a:lnTo>
                  <a:lnTo>
                    <a:pt x="1148" y="0"/>
                  </a:lnTo>
                  <a:lnTo>
                    <a:pt x="1308" y="52"/>
                  </a:lnTo>
                  <a:lnTo>
                    <a:pt x="1512" y="192"/>
                  </a:lnTo>
                  <a:lnTo>
                    <a:pt x="1736" y="352"/>
                  </a:lnTo>
                  <a:lnTo>
                    <a:pt x="2044" y="604"/>
                  </a:lnTo>
                  <a:lnTo>
                    <a:pt x="2376" y="832"/>
                  </a:lnTo>
                  <a:lnTo>
                    <a:pt x="2700" y="1032"/>
                  </a:lnTo>
                  <a:lnTo>
                    <a:pt x="2948" y="1152"/>
                  </a:lnTo>
                  <a:lnTo>
                    <a:pt x="3092" y="1212"/>
                  </a:lnTo>
                  <a:lnTo>
                    <a:pt x="3100" y="1304"/>
                  </a:lnTo>
                  <a:lnTo>
                    <a:pt x="0" y="1304"/>
                  </a:lnTo>
                  <a:lnTo>
                    <a:pt x="8" y="1220"/>
                  </a:lnTo>
                  <a:close/>
                </a:path>
              </a:pathLst>
            </a:custGeom>
            <a:solidFill>
              <a:schemeClr val="accent5">
                <a:lumMod val="40000"/>
                <a:lumOff val="60000"/>
              </a:schemeClr>
            </a:solidFill>
            <a:ln>
              <a:noFill/>
            </a:ln>
            <a:effectLst/>
            <a:extLst/>
          </p:spPr>
          <p:txBody>
            <a:bodyPr/>
            <a:lstStyle/>
            <a:p>
              <a:pPr fontAlgn="auto">
                <a:spcBef>
                  <a:spcPts val="0"/>
                </a:spcBef>
                <a:spcAft>
                  <a:spcPts val="0"/>
                </a:spcAft>
                <a:defRPr/>
              </a:pPr>
              <a:endParaRPr lang="en-US">
                <a:latin typeface="Arial"/>
                <a:cs typeface="Arial"/>
              </a:endParaRPr>
            </a:p>
          </p:txBody>
        </p:sp>
        <p:sp>
          <p:nvSpPr>
            <p:cNvPr id="168970" name="Freeform 15"/>
            <p:cNvSpPr>
              <a:spLocks/>
            </p:cNvSpPr>
            <p:nvPr/>
          </p:nvSpPr>
          <p:spPr bwMode="auto">
            <a:xfrm>
              <a:off x="824" y="1720"/>
              <a:ext cx="4248" cy="1896"/>
            </a:xfrm>
            <a:custGeom>
              <a:avLst/>
              <a:gdLst>
                <a:gd name="T0" fmla="*/ 0 w 4248"/>
                <a:gd name="T1" fmla="*/ 0 h 1896"/>
                <a:gd name="T2" fmla="*/ 0 w 4248"/>
                <a:gd name="T3" fmla="*/ 1896 h 1896"/>
                <a:gd name="T4" fmla="*/ 4248 w 4248"/>
                <a:gd name="T5" fmla="*/ 1896 h 1896"/>
                <a:gd name="T6" fmla="*/ 0 60000 65536"/>
                <a:gd name="T7" fmla="*/ 0 60000 65536"/>
                <a:gd name="T8" fmla="*/ 0 60000 65536"/>
                <a:gd name="T9" fmla="*/ 0 w 4248"/>
                <a:gd name="T10" fmla="*/ 0 h 1896"/>
                <a:gd name="T11" fmla="*/ 4248 w 4248"/>
                <a:gd name="T12" fmla="*/ 1896 h 1896"/>
              </a:gdLst>
              <a:ahLst/>
              <a:cxnLst>
                <a:cxn ang="T6">
                  <a:pos x="T0" y="T1"/>
                </a:cxn>
                <a:cxn ang="T7">
                  <a:pos x="T2" y="T3"/>
                </a:cxn>
                <a:cxn ang="T8">
                  <a:pos x="T4" y="T5"/>
                </a:cxn>
              </a:cxnLst>
              <a:rect l="T9" t="T10" r="T11" b="T12"/>
              <a:pathLst>
                <a:path w="4248" h="1896">
                  <a:moveTo>
                    <a:pt x="0" y="0"/>
                  </a:moveTo>
                  <a:lnTo>
                    <a:pt x="0" y="1896"/>
                  </a:lnTo>
                  <a:lnTo>
                    <a:pt x="4248" y="1896"/>
                  </a:lnTo>
                </a:path>
              </a:pathLst>
            </a:custGeom>
            <a:noFill/>
            <a:ln w="381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8972" name="Text Box 17"/>
            <p:cNvSpPr txBox="1">
              <a:spLocks noChangeArrowheads="1"/>
            </p:cNvSpPr>
            <p:nvPr/>
          </p:nvSpPr>
          <p:spPr bwMode="auto">
            <a:xfrm rot="16200000">
              <a:off x="236" y="2600"/>
              <a:ext cx="90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a:latin typeface="Arial" pitchFamily="34" charset="0"/>
                  <a:ea typeface="MS PGothic" pitchFamily="34" charset="-128"/>
                </a:rPr>
                <a:t>Probability</a:t>
              </a:r>
            </a:p>
          </p:txBody>
        </p:sp>
        <p:sp>
          <p:nvSpPr>
            <p:cNvPr id="168973" name="Text Box 18"/>
            <p:cNvSpPr txBox="1">
              <a:spLocks noChangeArrowheads="1"/>
            </p:cNvSpPr>
            <p:nvPr/>
          </p:nvSpPr>
          <p:spPr bwMode="auto">
            <a:xfrm>
              <a:off x="942" y="3604"/>
              <a:ext cx="98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100">
                  <a:latin typeface="Arial" pitchFamily="34" charset="0"/>
                  <a:ea typeface="MS PGothic" pitchFamily="34" charset="-128"/>
                </a:rPr>
                <a:t>Optimistic Time (</a:t>
              </a:r>
              <a:r>
                <a:rPr lang="en-AU" altLang="en-US" sz="2100" i="1">
                  <a:latin typeface="Arial" pitchFamily="34" charset="0"/>
                  <a:ea typeface="MS PGothic" pitchFamily="34" charset="-128"/>
                </a:rPr>
                <a:t>a</a:t>
              </a:r>
              <a:r>
                <a:rPr lang="en-AU" altLang="en-US" sz="2100">
                  <a:latin typeface="Arial" pitchFamily="34" charset="0"/>
                  <a:ea typeface="MS PGothic" pitchFamily="34" charset="-128"/>
                </a:rPr>
                <a:t>)</a:t>
              </a:r>
            </a:p>
          </p:txBody>
        </p:sp>
        <p:sp>
          <p:nvSpPr>
            <p:cNvPr id="168974" name="Text Box 19"/>
            <p:cNvSpPr txBox="1">
              <a:spLocks noChangeArrowheads="1"/>
            </p:cNvSpPr>
            <p:nvPr/>
          </p:nvSpPr>
          <p:spPr bwMode="auto">
            <a:xfrm>
              <a:off x="2006" y="3604"/>
              <a:ext cx="108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100">
                  <a:latin typeface="Arial" pitchFamily="34" charset="0"/>
                  <a:ea typeface="MS PGothic" pitchFamily="34" charset="-128"/>
                </a:rPr>
                <a:t>Most Likely Time (</a:t>
              </a:r>
              <a:r>
                <a:rPr lang="en-AU" altLang="en-US" sz="2100" i="1">
                  <a:latin typeface="Arial" pitchFamily="34" charset="0"/>
                  <a:ea typeface="MS PGothic" pitchFamily="34" charset="-128"/>
                </a:rPr>
                <a:t>m</a:t>
              </a:r>
              <a:r>
                <a:rPr lang="en-AU" altLang="en-US" sz="2100">
                  <a:latin typeface="Arial" pitchFamily="34" charset="0"/>
                  <a:ea typeface="MS PGothic" pitchFamily="34" charset="-128"/>
                </a:rPr>
                <a:t>)</a:t>
              </a:r>
            </a:p>
          </p:txBody>
        </p:sp>
        <p:sp>
          <p:nvSpPr>
            <p:cNvPr id="168975" name="Text Box 20"/>
            <p:cNvSpPr txBox="1">
              <a:spLocks noChangeArrowheads="1"/>
            </p:cNvSpPr>
            <p:nvPr/>
          </p:nvSpPr>
          <p:spPr bwMode="auto">
            <a:xfrm>
              <a:off x="4086" y="3612"/>
              <a:ext cx="106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100">
                  <a:latin typeface="Arial" pitchFamily="34" charset="0"/>
                  <a:ea typeface="MS PGothic" pitchFamily="34" charset="-128"/>
                </a:rPr>
                <a:t>Pessimistic Time (</a:t>
              </a:r>
              <a:r>
                <a:rPr lang="en-AU" altLang="en-US" sz="2100" i="1">
                  <a:latin typeface="Arial" pitchFamily="34" charset="0"/>
                  <a:ea typeface="MS PGothic" pitchFamily="34" charset="-128"/>
                </a:rPr>
                <a:t>b</a:t>
              </a:r>
              <a:r>
                <a:rPr lang="en-AU" altLang="en-US" sz="2100">
                  <a:latin typeface="Arial" pitchFamily="34" charset="0"/>
                  <a:ea typeface="MS PGothic" pitchFamily="34" charset="-128"/>
                </a:rPr>
                <a:t>)</a:t>
              </a:r>
            </a:p>
          </p:txBody>
        </p:sp>
        <p:sp>
          <p:nvSpPr>
            <p:cNvPr id="168976" name="Text Box 21"/>
            <p:cNvSpPr txBox="1">
              <a:spLocks noChangeArrowheads="1"/>
            </p:cNvSpPr>
            <p:nvPr/>
          </p:nvSpPr>
          <p:spPr bwMode="auto">
            <a:xfrm>
              <a:off x="4550" y="3143"/>
              <a:ext cx="76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100">
                  <a:latin typeface="Arial" pitchFamily="34" charset="0"/>
                  <a:ea typeface="MS PGothic" pitchFamily="34" charset="-128"/>
                </a:rPr>
                <a:t>Activity Time</a:t>
              </a:r>
            </a:p>
          </p:txBody>
        </p:sp>
        <p:sp>
          <p:nvSpPr>
            <p:cNvPr id="168977" name="Line 22"/>
            <p:cNvSpPr>
              <a:spLocks noChangeShapeType="1"/>
            </p:cNvSpPr>
            <p:nvPr/>
          </p:nvSpPr>
          <p:spPr bwMode="auto">
            <a:xfrm>
              <a:off x="2552" y="1896"/>
              <a:ext cx="0" cy="171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8978" name="Line 23"/>
            <p:cNvSpPr>
              <a:spLocks noChangeShapeType="1"/>
            </p:cNvSpPr>
            <p:nvPr/>
          </p:nvSpPr>
          <p:spPr bwMode="auto">
            <a:xfrm>
              <a:off x="1440" y="3524"/>
              <a:ext cx="0" cy="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8979" name="Line 24"/>
            <p:cNvSpPr>
              <a:spLocks noChangeShapeType="1"/>
            </p:cNvSpPr>
            <p:nvPr/>
          </p:nvSpPr>
          <p:spPr bwMode="auto">
            <a:xfrm>
              <a:off x="4523" y="3531"/>
              <a:ext cx="0" cy="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5" name="Freeform 16"/>
            <p:cNvSpPr>
              <a:spLocks/>
            </p:cNvSpPr>
            <p:nvPr/>
          </p:nvSpPr>
          <p:spPr bwMode="auto">
            <a:xfrm>
              <a:off x="1252" y="2320"/>
              <a:ext cx="3516" cy="1284"/>
            </a:xfrm>
            <a:custGeom>
              <a:avLst/>
              <a:gdLst>
                <a:gd name="T0" fmla="*/ 0 w 3516"/>
                <a:gd name="T1" fmla="*/ 1284 h 1284"/>
                <a:gd name="T2" fmla="*/ 412 w 3516"/>
                <a:gd name="T3" fmla="*/ 1052 h 1284"/>
                <a:gd name="T4" fmla="*/ 676 w 3516"/>
                <a:gd name="T5" fmla="*/ 724 h 1284"/>
                <a:gd name="T6" fmla="*/ 920 w 3516"/>
                <a:gd name="T7" fmla="*/ 284 h 1284"/>
                <a:gd name="T8" fmla="*/ 1308 w 3516"/>
                <a:gd name="T9" fmla="*/ 0 h 1284"/>
                <a:gd name="T10" fmla="*/ 1712 w 3516"/>
                <a:gd name="T11" fmla="*/ 196 h 1284"/>
                <a:gd name="T12" fmla="*/ 2364 w 3516"/>
                <a:gd name="T13" fmla="*/ 696 h 1284"/>
                <a:gd name="T14" fmla="*/ 2836 w 3516"/>
                <a:gd name="T15" fmla="*/ 1000 h 1284"/>
                <a:gd name="T16" fmla="*/ 3176 w 3516"/>
                <a:gd name="T17" fmla="*/ 1164 h 1284"/>
                <a:gd name="T18" fmla="*/ 3516 w 3516"/>
                <a:gd name="T19" fmla="*/ 1280 h 12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6" h="1284">
                  <a:moveTo>
                    <a:pt x="0" y="1284"/>
                  </a:moveTo>
                  <a:cubicBezTo>
                    <a:pt x="184" y="1212"/>
                    <a:pt x="244" y="1196"/>
                    <a:pt x="412" y="1052"/>
                  </a:cubicBezTo>
                  <a:cubicBezTo>
                    <a:pt x="580" y="908"/>
                    <a:pt x="591" y="852"/>
                    <a:pt x="676" y="724"/>
                  </a:cubicBezTo>
                  <a:cubicBezTo>
                    <a:pt x="761" y="596"/>
                    <a:pt x="815" y="405"/>
                    <a:pt x="920" y="284"/>
                  </a:cubicBezTo>
                  <a:cubicBezTo>
                    <a:pt x="1004" y="140"/>
                    <a:pt x="1132" y="0"/>
                    <a:pt x="1308" y="0"/>
                  </a:cubicBezTo>
                  <a:cubicBezTo>
                    <a:pt x="1484" y="0"/>
                    <a:pt x="1588" y="112"/>
                    <a:pt x="1712" y="196"/>
                  </a:cubicBezTo>
                  <a:cubicBezTo>
                    <a:pt x="1889" y="309"/>
                    <a:pt x="2177" y="562"/>
                    <a:pt x="2364" y="696"/>
                  </a:cubicBezTo>
                  <a:cubicBezTo>
                    <a:pt x="2551" y="830"/>
                    <a:pt x="2701" y="922"/>
                    <a:pt x="2836" y="1000"/>
                  </a:cubicBezTo>
                  <a:cubicBezTo>
                    <a:pt x="2971" y="1078"/>
                    <a:pt x="3063" y="1117"/>
                    <a:pt x="3176" y="1164"/>
                  </a:cubicBezTo>
                  <a:cubicBezTo>
                    <a:pt x="3289" y="1211"/>
                    <a:pt x="3445" y="1256"/>
                    <a:pt x="3516" y="1280"/>
                  </a:cubicBezTo>
                </a:path>
              </a:pathLst>
            </a:custGeom>
            <a:noFill/>
            <a:ln w="101600" cmpd="sng">
              <a:solidFill>
                <a:srgbClr val="00FF00"/>
              </a:solidFill>
              <a:round/>
              <a:headEnd/>
              <a:tailEnd/>
            </a:ln>
            <a:effectLst/>
            <a:extLst/>
          </p:spPr>
          <p:txBody>
            <a:bodyPr/>
            <a:lstStyle/>
            <a:p>
              <a:pPr fontAlgn="auto">
                <a:spcBef>
                  <a:spcPts val="0"/>
                </a:spcBef>
                <a:spcAft>
                  <a:spcPts val="0"/>
                </a:spcAft>
                <a:defRPr/>
              </a:pPr>
              <a:endParaRPr lang="en-US">
                <a:latin typeface="Arial"/>
                <a:cs typeface="Arial"/>
              </a:endParaRPr>
            </a:p>
          </p:txBody>
        </p:sp>
      </p:grpSp>
      <p:sp>
        <p:nvSpPr>
          <p:cNvPr id="167961" name="Text Box 25"/>
          <p:cNvSpPr txBox="1">
            <a:spLocks noChangeArrowheads="1"/>
          </p:cNvSpPr>
          <p:nvPr/>
        </p:nvSpPr>
        <p:spPr bwMode="auto">
          <a:xfrm>
            <a:off x="9076648" y="1397001"/>
            <a:ext cx="238868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solidFill>
                  <a:srgbClr val="FFFF00"/>
                </a:solidFill>
                <a:latin typeface="Arial" pitchFamily="34" charset="0"/>
                <a:ea typeface="MS PGothic" pitchFamily="34" charset="-128"/>
              </a:rPr>
              <a:t>Figure 3.11</a:t>
            </a:r>
          </a:p>
        </p:txBody>
      </p:sp>
    </p:spTree>
    <p:extLst>
      <p:ext uri="{BB962C8B-B14F-4D97-AF65-F5344CB8AC3E}">
        <p14:creationId xmlns:p14="http://schemas.microsoft.com/office/powerpoint/2010/main" val="203751889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167949"/>
                                        </p:tgtEl>
                                        <p:attrNameLst>
                                          <p:attrName>style.visibility</p:attrName>
                                        </p:attrNameLst>
                                      </p:cBhvr>
                                      <p:to>
                                        <p:strVal val="visible"/>
                                      </p:to>
                                    </p:set>
                                    <p:animEffect transition="in" filter="strips(upRight)">
                                      <p:cBhvr>
                                        <p:cTn id="7" dur="1000"/>
                                        <p:tgtEl>
                                          <p:spTgt spid="167949"/>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167943"/>
                                        </p:tgtEl>
                                        <p:attrNameLst>
                                          <p:attrName>style.visibility</p:attrName>
                                        </p:attrNameLst>
                                      </p:cBhvr>
                                      <p:to>
                                        <p:strVal val="visible"/>
                                      </p:to>
                                    </p:set>
                                    <p:animEffect transition="in" filter="wipe(up)">
                                      <p:cBhvr>
                                        <p:cTn id="11" dur="1000"/>
                                        <p:tgtEl>
                                          <p:spTgt spid="167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Computing Variance</a:t>
            </a:r>
          </a:p>
        </p:txBody>
      </p:sp>
      <p:graphicFrame>
        <p:nvGraphicFramePr>
          <p:cNvPr id="2" name="Table 1"/>
          <p:cNvGraphicFramePr>
            <a:graphicFrameLocks noGrp="1"/>
          </p:cNvGraphicFramePr>
          <p:nvPr>
            <p:extLst>
              <p:ext uri="{D42A27DB-BD31-4B8C-83A1-F6EECF244321}">
                <p14:modId xmlns:p14="http://schemas.microsoft.com/office/powerpoint/2010/main" val="3547099543"/>
              </p:ext>
            </p:extLst>
          </p:nvPr>
        </p:nvGraphicFramePr>
        <p:xfrm>
          <a:off x="723902" y="1612900"/>
          <a:ext cx="10892364" cy="4114531"/>
        </p:xfrm>
        <a:graphic>
          <a:graphicData uri="http://schemas.openxmlformats.org/drawingml/2006/table">
            <a:tbl>
              <a:tblPr firstRow="1" bandRow="1">
                <a:effectLst>
                  <a:outerShdw blurRad="127000" dist="139700" dir="2700000" algn="tl" rotWithShape="0">
                    <a:prstClr val="black">
                      <a:alpha val="75000"/>
                    </a:prstClr>
                  </a:outerShdw>
                </a:effectLst>
                <a:tableStyleId>{2D5ABB26-0587-4C30-8999-92F81FD0307C}</a:tableStyleId>
              </a:tblPr>
              <a:tblGrid>
                <a:gridCol w="1358901"/>
                <a:gridCol w="423333"/>
                <a:gridCol w="1422399"/>
                <a:gridCol w="1303865"/>
                <a:gridCol w="2015065"/>
                <a:gridCol w="2472265"/>
                <a:gridCol w="1896536"/>
              </a:tblGrid>
              <a:tr h="370811">
                <a:tc gridSpan="2">
                  <a:txBody>
                    <a:bodyPr/>
                    <a:lstStyle/>
                    <a:p>
                      <a:pPr algn="ctr"/>
                      <a:r>
                        <a:rPr lang="en-US" sz="1500" b="0" dirty="0" smtClean="0">
                          <a:solidFill>
                            <a:schemeClr val="bg1"/>
                          </a:solidFill>
                        </a:rPr>
                        <a:t>TABLE 3.4</a:t>
                      </a:r>
                      <a:endParaRPr lang="en-US" sz="1500" b="0" dirty="0">
                        <a:solidFill>
                          <a:schemeClr val="bg1"/>
                        </a:solidFill>
                      </a:endParaRPr>
                    </a:p>
                  </a:txBody>
                  <a:tcPr marL="121920" marR="121920" marT="45716" marB="45716">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tcPr>
                </a:tc>
                <a:tc gridSpan="5">
                  <a:txBody>
                    <a:bodyPr/>
                    <a:lstStyle/>
                    <a:p>
                      <a:r>
                        <a:rPr lang="en-US" sz="1500" b="0" dirty="0" smtClean="0"/>
                        <a:t>Time Estimates (in</a:t>
                      </a:r>
                      <a:r>
                        <a:rPr lang="en-US" sz="1500" b="0" baseline="0" dirty="0" smtClean="0"/>
                        <a:t> weeks) for Milwaukee Paper’s Project</a:t>
                      </a:r>
                      <a:endParaRPr lang="en-US" sz="1500" b="0" dirty="0"/>
                    </a:p>
                  </a:txBody>
                  <a:tcPr marL="121920" marR="121920" marT="45716" marB="4571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B w="12700" cap="flat" cmpd="sng" algn="ctr">
                      <a:solidFill>
                        <a:srgbClr val="FFFFFF">
                          <a:lumMod val="75000"/>
                        </a:srgbClr>
                      </a:solidFill>
                      <a:prstDash val="solid"/>
                      <a:round/>
                      <a:headEnd type="none" w="med" len="med"/>
                      <a:tailEnd type="none" w="med" len="med"/>
                    </a:lnB>
                  </a:tcPr>
                </a:tc>
              </a:tr>
              <a:tr h="761992">
                <a:tc>
                  <a:txBody>
                    <a:bodyPr/>
                    <a:lstStyle/>
                    <a:p>
                      <a:pPr algn="ctr"/>
                      <a:r>
                        <a:rPr lang="en-US" sz="1500" b="1" dirty="0" smtClean="0">
                          <a:solidFill>
                            <a:srgbClr val="FFFFFF"/>
                          </a:solidFill>
                          <a:effectLst>
                            <a:outerShdw blurRad="38100" dist="38100" dir="2700000" algn="tl">
                              <a:srgbClr val="000000">
                                <a:alpha val="43137"/>
                              </a:srgbClr>
                            </a:outerShdw>
                          </a:effectLst>
                        </a:rPr>
                        <a:t>ACTIVITY</a:t>
                      </a:r>
                      <a:endParaRPr lang="en-US" sz="1500" b="1" dirty="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OPTIMISTIC</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i="1" dirty="0" smtClean="0">
                          <a:solidFill>
                            <a:srgbClr val="FFFFFF"/>
                          </a:solidFill>
                          <a:effectLst>
                            <a:outerShdw blurRad="38100" dist="38100" dir="2700000" algn="tl">
                              <a:srgbClr val="000000">
                                <a:alpha val="43137"/>
                              </a:srgbClr>
                            </a:outerShdw>
                          </a:effectLst>
                          <a:latin typeface="Arial"/>
                          <a:cs typeface="Arial"/>
                        </a:rPr>
                        <a:t>a</a:t>
                      </a:r>
                      <a:endParaRPr lang="en-US" sz="1500" b="1" i="1" dirty="0" smtClean="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0" dirty="0" smtClean="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MOST LIKELY</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i="1" dirty="0" smtClean="0">
                          <a:solidFill>
                            <a:srgbClr val="FFFFFF"/>
                          </a:solidFill>
                          <a:effectLst>
                            <a:outerShdw blurRad="38100" dist="38100" dir="2700000" algn="tl">
                              <a:srgbClr val="000000">
                                <a:alpha val="43137"/>
                              </a:srgbClr>
                            </a:outerShdw>
                          </a:effectLst>
                          <a:latin typeface="Arial"/>
                          <a:cs typeface="Arial"/>
                        </a:rPr>
                        <a:t>m</a:t>
                      </a:r>
                      <a:endParaRPr lang="en-US" sz="1500" b="1" i="1" dirty="0" smtClean="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PESSIMISTIC</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i="1" dirty="0" smtClean="0">
                          <a:solidFill>
                            <a:srgbClr val="FFFFFF"/>
                          </a:solidFill>
                          <a:effectLst>
                            <a:outerShdw blurRad="38100" dist="38100" dir="2700000" algn="tl">
                              <a:srgbClr val="000000">
                                <a:alpha val="43137"/>
                              </a:srgbClr>
                            </a:outerShdw>
                          </a:effectLst>
                          <a:latin typeface="Arial"/>
                          <a:cs typeface="Arial"/>
                        </a:rPr>
                        <a:t>b</a:t>
                      </a:r>
                      <a:endParaRPr lang="en-US" sz="1500" b="1" i="1" dirty="0" smtClean="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EXPECTED TIME</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i="1" dirty="0" smtClean="0">
                          <a:solidFill>
                            <a:srgbClr val="FFFFFF"/>
                          </a:solidFill>
                          <a:effectLst>
                            <a:outerShdw blurRad="38100" dist="38100" dir="2700000" algn="tl">
                              <a:srgbClr val="000000">
                                <a:alpha val="43137"/>
                              </a:srgbClr>
                            </a:outerShdw>
                          </a:effectLst>
                          <a:latin typeface="Arial"/>
                          <a:cs typeface="Arial"/>
                        </a:rPr>
                        <a:t>t</a:t>
                      </a:r>
                      <a:r>
                        <a:rPr lang="en-AU" sz="1500" b="1" dirty="0" smtClean="0">
                          <a:solidFill>
                            <a:srgbClr val="FFFFFF"/>
                          </a:solidFill>
                          <a:effectLst>
                            <a:outerShdw blurRad="38100" dist="38100" dir="2700000" algn="tl">
                              <a:srgbClr val="000000">
                                <a:alpha val="43137"/>
                              </a:srgbClr>
                            </a:outerShdw>
                          </a:effectLst>
                          <a:latin typeface="Arial"/>
                          <a:cs typeface="Arial"/>
                        </a:rPr>
                        <a:t> = (</a:t>
                      </a:r>
                      <a:r>
                        <a:rPr lang="en-AU" sz="1500" b="1" i="1" dirty="0" smtClean="0">
                          <a:solidFill>
                            <a:srgbClr val="FFFFFF"/>
                          </a:solidFill>
                          <a:effectLst>
                            <a:outerShdw blurRad="38100" dist="38100" dir="2700000" algn="tl">
                              <a:srgbClr val="000000">
                                <a:alpha val="43137"/>
                              </a:srgbClr>
                            </a:outerShdw>
                          </a:effectLst>
                          <a:latin typeface="Arial"/>
                          <a:cs typeface="Arial"/>
                        </a:rPr>
                        <a:t>a</a:t>
                      </a:r>
                      <a:r>
                        <a:rPr lang="en-AU" sz="1500" b="1" dirty="0" smtClean="0">
                          <a:solidFill>
                            <a:srgbClr val="FFFFFF"/>
                          </a:solidFill>
                          <a:effectLst>
                            <a:outerShdw blurRad="38100" dist="38100" dir="2700000" algn="tl">
                              <a:srgbClr val="000000">
                                <a:alpha val="43137"/>
                              </a:srgbClr>
                            </a:outerShdw>
                          </a:effectLst>
                          <a:latin typeface="Arial"/>
                          <a:cs typeface="Arial"/>
                        </a:rPr>
                        <a:t> + </a:t>
                      </a:r>
                      <a:r>
                        <a:rPr lang="en-AU" sz="1500" b="1" dirty="0" err="1" smtClean="0">
                          <a:solidFill>
                            <a:srgbClr val="FFFFFF"/>
                          </a:solidFill>
                          <a:effectLst>
                            <a:outerShdw blurRad="38100" dist="38100" dir="2700000" algn="tl">
                              <a:srgbClr val="000000">
                                <a:alpha val="43137"/>
                              </a:srgbClr>
                            </a:outerShdw>
                          </a:effectLst>
                          <a:latin typeface="Arial"/>
                          <a:cs typeface="Arial"/>
                        </a:rPr>
                        <a:t>4</a:t>
                      </a:r>
                      <a:r>
                        <a:rPr lang="en-AU" sz="1500" b="1" i="1" dirty="0" err="1" smtClean="0">
                          <a:solidFill>
                            <a:srgbClr val="FFFFFF"/>
                          </a:solidFill>
                          <a:effectLst>
                            <a:outerShdw blurRad="38100" dist="38100" dir="2700000" algn="tl">
                              <a:srgbClr val="000000">
                                <a:alpha val="43137"/>
                              </a:srgbClr>
                            </a:outerShdw>
                          </a:effectLst>
                          <a:latin typeface="Arial"/>
                          <a:cs typeface="Arial"/>
                        </a:rPr>
                        <a:t>m</a:t>
                      </a:r>
                      <a:r>
                        <a:rPr lang="en-AU" sz="1500" b="1" dirty="0" smtClean="0">
                          <a:solidFill>
                            <a:srgbClr val="FFFFFF"/>
                          </a:solidFill>
                          <a:effectLst>
                            <a:outerShdw blurRad="38100" dist="38100" dir="2700000" algn="tl">
                              <a:srgbClr val="000000">
                                <a:alpha val="43137"/>
                              </a:srgbClr>
                            </a:outerShdw>
                          </a:effectLst>
                          <a:latin typeface="Arial"/>
                          <a:cs typeface="Arial"/>
                        </a:rPr>
                        <a:t> + </a:t>
                      </a:r>
                      <a:r>
                        <a:rPr lang="en-AU" sz="1500" b="1" i="1" dirty="0" smtClean="0">
                          <a:solidFill>
                            <a:srgbClr val="FFFFFF"/>
                          </a:solidFill>
                          <a:effectLst>
                            <a:outerShdw blurRad="38100" dist="38100" dir="2700000" algn="tl">
                              <a:srgbClr val="000000">
                                <a:alpha val="43137"/>
                              </a:srgbClr>
                            </a:outerShdw>
                          </a:effectLst>
                          <a:latin typeface="Arial"/>
                          <a:cs typeface="Arial"/>
                        </a:rPr>
                        <a:t>b</a:t>
                      </a:r>
                      <a:r>
                        <a:rPr lang="en-AU" sz="1500" b="1" dirty="0" smtClean="0">
                          <a:solidFill>
                            <a:srgbClr val="FFFFFF"/>
                          </a:solidFill>
                          <a:effectLst>
                            <a:outerShdw blurRad="38100" dist="38100" dir="2700000" algn="tl">
                              <a:srgbClr val="000000">
                                <a:alpha val="43137"/>
                              </a:srgbClr>
                            </a:outerShdw>
                          </a:effectLst>
                          <a:latin typeface="Arial"/>
                          <a:cs typeface="Arial"/>
                        </a:rPr>
                        <a:t>)/6</a:t>
                      </a:r>
                      <a:endParaRPr lang="en-US" sz="1500" b="1" dirty="0" smtClean="0">
                        <a:solidFill>
                          <a:srgbClr val="FFFFFF"/>
                        </a:solidFill>
                        <a:effectLst>
                          <a:outerShdw blurRad="38100" dist="38100" dir="2700000" algn="tl">
                            <a:srgbClr val="000000">
                              <a:alpha val="43137"/>
                            </a:srgbClr>
                          </a:outerShdw>
                        </a:effectLst>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sz="1500" b="1" dirty="0" smtClean="0">
                          <a:solidFill>
                            <a:srgbClr val="FFFFFF"/>
                          </a:solidFill>
                          <a:effectLst>
                            <a:outerShdw blurRad="38100" dist="38100" dir="2700000" algn="tl">
                              <a:srgbClr val="000000">
                                <a:alpha val="43137"/>
                              </a:srgbClr>
                            </a:outerShdw>
                          </a:effectLst>
                          <a:latin typeface="Arial"/>
                          <a:cs typeface="Arial"/>
                        </a:rPr>
                        <a:t>VARIANCE</a:t>
                      </a:r>
                      <a:br>
                        <a:rPr lang="en-AU" sz="1500" b="1" dirty="0" smtClean="0">
                          <a:solidFill>
                            <a:srgbClr val="FFFFFF"/>
                          </a:solidFill>
                          <a:effectLst>
                            <a:outerShdw blurRad="38100" dist="38100" dir="2700000" algn="tl">
                              <a:srgbClr val="000000">
                                <a:alpha val="43137"/>
                              </a:srgbClr>
                            </a:outerShdw>
                          </a:effectLst>
                          <a:latin typeface="Arial"/>
                          <a:cs typeface="Arial"/>
                        </a:rPr>
                      </a:br>
                      <a:r>
                        <a:rPr lang="en-AU" sz="1500" b="1" dirty="0" smtClean="0">
                          <a:solidFill>
                            <a:srgbClr val="FFFFFF"/>
                          </a:solidFill>
                          <a:effectLst>
                            <a:outerShdw blurRad="38100" dist="38100" dir="2700000" algn="tl">
                              <a:srgbClr val="000000">
                                <a:alpha val="43137"/>
                              </a:srgbClr>
                            </a:outerShdw>
                          </a:effectLst>
                          <a:latin typeface="Arial"/>
                          <a:cs typeface="Arial"/>
                        </a:rPr>
                        <a:t>[(</a:t>
                      </a:r>
                      <a:r>
                        <a:rPr lang="en-AU" sz="1500" b="1" i="1" dirty="0" smtClean="0">
                          <a:solidFill>
                            <a:srgbClr val="FFFFFF"/>
                          </a:solidFill>
                          <a:effectLst>
                            <a:outerShdw blurRad="38100" dist="38100" dir="2700000" algn="tl">
                              <a:srgbClr val="000000">
                                <a:alpha val="43137"/>
                              </a:srgbClr>
                            </a:outerShdw>
                          </a:effectLst>
                          <a:latin typeface="Arial"/>
                          <a:cs typeface="Arial"/>
                        </a:rPr>
                        <a:t>b</a:t>
                      </a:r>
                      <a:r>
                        <a:rPr lang="en-AU" sz="1500" b="1" dirty="0" smtClean="0">
                          <a:solidFill>
                            <a:srgbClr val="FFFFFF"/>
                          </a:solidFill>
                          <a:effectLst>
                            <a:outerShdw blurRad="38100" dist="38100" dir="2700000" algn="tl">
                              <a:srgbClr val="000000">
                                <a:alpha val="43137"/>
                              </a:srgbClr>
                            </a:outerShdw>
                          </a:effectLst>
                          <a:latin typeface="Arial"/>
                          <a:cs typeface="Arial"/>
                        </a:rPr>
                        <a:t> – </a:t>
                      </a:r>
                      <a:r>
                        <a:rPr lang="en-AU" sz="1500" b="1" i="1" dirty="0" smtClean="0">
                          <a:solidFill>
                            <a:srgbClr val="FFFFFF"/>
                          </a:solidFill>
                          <a:effectLst>
                            <a:outerShdw blurRad="38100" dist="38100" dir="2700000" algn="tl">
                              <a:srgbClr val="000000">
                                <a:alpha val="43137"/>
                              </a:srgbClr>
                            </a:outerShdw>
                          </a:effectLst>
                          <a:latin typeface="Arial"/>
                          <a:cs typeface="Arial"/>
                        </a:rPr>
                        <a:t>a</a:t>
                      </a:r>
                      <a:r>
                        <a:rPr lang="en-AU" sz="1500" b="1" dirty="0" smtClean="0">
                          <a:solidFill>
                            <a:srgbClr val="FFFFFF"/>
                          </a:solidFill>
                          <a:effectLst>
                            <a:outerShdw blurRad="38100" dist="38100" dir="2700000" algn="tl">
                              <a:srgbClr val="000000">
                                <a:alpha val="43137"/>
                              </a:srgbClr>
                            </a:outerShdw>
                          </a:effectLst>
                          <a:latin typeface="Arial"/>
                          <a:cs typeface="Arial"/>
                        </a:rPr>
                        <a:t>)/6]</a:t>
                      </a:r>
                      <a:r>
                        <a:rPr lang="en-AU" sz="1500" b="1" baseline="30000" dirty="0" smtClean="0">
                          <a:solidFill>
                            <a:srgbClr val="FFFFFF"/>
                          </a:solidFill>
                          <a:effectLst>
                            <a:outerShdw blurRad="38100" dist="38100" dir="2700000" algn="tl">
                              <a:srgbClr val="000000">
                                <a:alpha val="43137"/>
                              </a:srgbClr>
                            </a:outerShdw>
                          </a:effectLst>
                          <a:latin typeface="Arial"/>
                          <a:cs typeface="Arial"/>
                        </a:rPr>
                        <a:t>2</a:t>
                      </a:r>
                      <a:endParaRPr lang="en-AU" sz="1500" b="1" dirty="0" smtClean="0">
                        <a:solidFill>
                          <a:srgbClr val="FFFFFF"/>
                        </a:solidFill>
                        <a:effectLst>
                          <a:outerShdw blurRad="38100" dist="38100" dir="2700000" algn="tl">
                            <a:srgbClr val="000000">
                              <a:alpha val="43137"/>
                            </a:srgbClr>
                          </a:outerShdw>
                        </a:effectLst>
                        <a:latin typeface="Arial"/>
                        <a:cs typeface="Arial"/>
                      </a:endParaRPr>
                    </a:p>
                  </a:txBody>
                  <a:tcPr marL="121920" marR="121920" marT="45716" marB="45716"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370811">
                <a:tc>
                  <a:txBody>
                    <a:bodyPr/>
                    <a:lstStyle/>
                    <a:p>
                      <a:pPr algn="ctr"/>
                      <a:r>
                        <a:rPr lang="en-US" sz="1500" b="0" dirty="0" smtClean="0">
                          <a:effectLst>
                            <a:outerShdw blurRad="38100" dist="38100" dir="2700000" algn="tl">
                              <a:srgbClr val="000000">
                                <a:alpha val="43137"/>
                              </a:srgbClr>
                            </a:outerShdw>
                          </a:effectLst>
                        </a:rPr>
                        <a:t>A</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B</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C</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D</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6</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.44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E</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7</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1.00</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F</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9</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1.78</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G</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0" dirty="0" smtClean="0">
                          <a:effectLst>
                            <a:outerShdw blurRad="38100" dist="38100" dir="2700000" algn="tl">
                              <a:srgbClr val="000000">
                                <a:alpha val="43137"/>
                              </a:srgbClr>
                            </a:outerShdw>
                          </a:effectLst>
                        </a:rPr>
                        <a:t>4</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5</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1.78</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68684A">
                        <a:alpha val="50196"/>
                      </a:srgbClr>
                    </a:solidFill>
                  </a:tcPr>
                </a:tc>
              </a:tr>
              <a:tr h="370811">
                <a:tc>
                  <a:txBody>
                    <a:bodyPr/>
                    <a:lstStyle/>
                    <a:p>
                      <a:pPr algn="ctr"/>
                      <a:r>
                        <a:rPr lang="en-US" sz="1500" b="0" dirty="0" smtClean="0">
                          <a:effectLst>
                            <a:outerShdw blurRad="38100" dist="38100" dir="2700000" algn="tl">
                              <a:srgbClr val="000000">
                                <a:alpha val="43137"/>
                              </a:srgbClr>
                            </a:outerShdw>
                          </a:effectLst>
                        </a:rPr>
                        <a:t>H</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gridSpan="2">
                  <a:txBody>
                    <a:bodyPr/>
                    <a:lstStyle/>
                    <a:p>
                      <a:pPr algn="ctr"/>
                      <a:r>
                        <a:rPr lang="en-US" sz="1500" b="0" dirty="0" smtClean="0">
                          <a:effectLst>
                            <a:outerShdw blurRad="38100" dist="38100" dir="2700000" algn="tl">
                              <a:srgbClr val="000000">
                                <a:alpha val="43137"/>
                              </a:srgbClr>
                            </a:outerShdw>
                          </a:effectLst>
                        </a:rPr>
                        <a:t>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hMerge="1">
                  <a:txBody>
                    <a:bodyPr/>
                    <a:lstStyle/>
                    <a:p>
                      <a:endParaRPr lang="en-US" sz="1400" b="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3</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2</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c>
                  <a:txBody>
                    <a:bodyPr/>
                    <a:lstStyle/>
                    <a:p>
                      <a:pPr algn="ctr"/>
                      <a:r>
                        <a:rPr lang="en-US" sz="1500" b="0" dirty="0" smtClean="0">
                          <a:effectLst>
                            <a:outerShdw blurRad="38100" dist="38100" dir="2700000" algn="tl">
                              <a:srgbClr val="000000">
                                <a:alpha val="43137"/>
                              </a:srgbClr>
                            </a:outerShdw>
                          </a:effectLst>
                        </a:rPr>
                        <a:t>.11</a:t>
                      </a:r>
                      <a:endParaRPr lang="en-US" sz="1500" b="0" dirty="0">
                        <a:effectLst>
                          <a:outerShdw blurRad="38100" dist="38100" dir="2700000" algn="tl">
                            <a:srgbClr val="000000">
                              <a:alpha val="43137"/>
                            </a:srgbClr>
                          </a:outerShdw>
                        </a:effectLst>
                      </a:endParaRPr>
                    </a:p>
                  </a:txBody>
                  <a:tcPr marL="121920" marR="121920" marT="45716" marB="45716">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684A">
                        <a:alpha val="50196"/>
                      </a:srgbClr>
                    </a:solidFill>
                  </a:tcPr>
                </a:tc>
              </a:tr>
            </a:tbl>
          </a:graphicData>
        </a:graphic>
      </p:graphicFrame>
    </p:spTree>
    <p:extLst>
      <p:ext uri="{BB962C8B-B14F-4D97-AF65-F5344CB8AC3E}">
        <p14:creationId xmlns:p14="http://schemas.microsoft.com/office/powerpoint/2010/main" val="3048781423"/>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Probability of Project Completion</a:t>
            </a:r>
          </a:p>
        </p:txBody>
      </p:sp>
      <p:sp>
        <p:nvSpPr>
          <p:cNvPr id="172035" name="Text Box 3"/>
          <p:cNvSpPr txBox="1">
            <a:spLocks noChangeArrowheads="1"/>
          </p:cNvSpPr>
          <p:nvPr/>
        </p:nvSpPr>
        <p:spPr bwMode="auto">
          <a:xfrm>
            <a:off x="1502833" y="1944690"/>
            <a:ext cx="9101667" cy="179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Project variance is computed by summing the variances of critical activities</a:t>
            </a:r>
          </a:p>
        </p:txBody>
      </p:sp>
      <p:grpSp>
        <p:nvGrpSpPr>
          <p:cNvPr id="172036" name="Group 4"/>
          <p:cNvGrpSpPr>
            <a:grpSpLocks/>
          </p:cNvGrpSpPr>
          <p:nvPr/>
        </p:nvGrpSpPr>
        <p:grpSpPr bwMode="auto">
          <a:xfrm>
            <a:off x="2933700" y="4110033"/>
            <a:ext cx="7003096" cy="2057402"/>
            <a:chOff x="619" y="2833"/>
            <a:chExt cx="2706" cy="1296"/>
          </a:xfrm>
        </p:grpSpPr>
        <p:sp>
          <p:nvSpPr>
            <p:cNvPr id="173060" name="Text Box 5"/>
            <p:cNvSpPr txBox="1">
              <a:spLocks noChangeArrowheads="1"/>
            </p:cNvSpPr>
            <p:nvPr/>
          </p:nvSpPr>
          <p:spPr bwMode="auto">
            <a:xfrm>
              <a:off x="619" y="2833"/>
              <a:ext cx="2706"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33400" indent="-533400">
                <a:tabLst>
                  <a:tab pos="1168400" algn="l"/>
                </a:tabLst>
                <a:defRPr>
                  <a:solidFill>
                    <a:schemeClr val="tx1"/>
                  </a:solidFill>
                  <a:latin typeface="Calibri" pitchFamily="34" charset="0"/>
                  <a:cs typeface="Arial" pitchFamily="34" charset="0"/>
                </a:defRPr>
              </a:lvl1pPr>
              <a:lvl2pPr marL="742950" indent="-285750">
                <a:tabLst>
                  <a:tab pos="1168400" algn="l"/>
                </a:tabLst>
                <a:defRPr>
                  <a:solidFill>
                    <a:schemeClr val="tx1"/>
                  </a:solidFill>
                  <a:latin typeface="Calibri" pitchFamily="34" charset="0"/>
                  <a:cs typeface="Arial" pitchFamily="34" charset="0"/>
                </a:defRPr>
              </a:lvl2pPr>
              <a:lvl3pPr marL="1143000" indent="-228600">
                <a:tabLst>
                  <a:tab pos="1168400" algn="l"/>
                </a:tabLst>
                <a:defRPr>
                  <a:solidFill>
                    <a:schemeClr val="tx1"/>
                  </a:solidFill>
                  <a:latin typeface="Calibri" pitchFamily="34" charset="0"/>
                  <a:cs typeface="Arial" pitchFamily="34" charset="0"/>
                </a:defRPr>
              </a:lvl3pPr>
              <a:lvl4pPr marL="1600200" indent="-228600">
                <a:tabLst>
                  <a:tab pos="1168400" algn="l"/>
                </a:tabLst>
                <a:defRPr>
                  <a:solidFill>
                    <a:schemeClr val="tx1"/>
                  </a:solidFill>
                  <a:latin typeface="Calibri" pitchFamily="34" charset="0"/>
                  <a:cs typeface="Arial" pitchFamily="34" charset="0"/>
                </a:defRPr>
              </a:lvl4pPr>
              <a:lvl5pPr marL="2057400" indent="-228600">
                <a:tabLst>
                  <a:tab pos="11684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168400" algn="l"/>
                </a:tabLst>
                <a:defRPr>
                  <a:solidFill>
                    <a:schemeClr val="tx1"/>
                  </a:solidFill>
                  <a:latin typeface="Calibri" pitchFamily="34" charset="0"/>
                  <a:cs typeface="Arial" pitchFamily="34" charset="0"/>
                </a:defRPr>
              </a:lvl9pPr>
            </a:lstStyle>
            <a:p>
              <a:pPr>
                <a:lnSpc>
                  <a:spcPct val="90000"/>
                </a:lnSpc>
                <a:spcBef>
                  <a:spcPct val="75000"/>
                </a:spcBef>
                <a:tabLst>
                  <a:tab pos="1254125" algn="l"/>
                </a:tabLst>
              </a:pPr>
              <a:r>
                <a:rPr lang="en-AU" altLang="en-US" sz="3700">
                  <a:effectLst>
                    <a:outerShdw blurRad="38100" dist="38100" dir="2700000" algn="tl">
                      <a:srgbClr val="000000">
                        <a:alpha val="43137"/>
                      </a:srgbClr>
                    </a:outerShdw>
                  </a:effectLst>
                  <a:latin typeface="Symbol" pitchFamily="18" charset="2"/>
                  <a:ea typeface="MS PGothic" pitchFamily="34" charset="-128"/>
                </a:rPr>
                <a:t>s</a:t>
              </a:r>
              <a:r>
                <a:rPr lang="en-AU" altLang="en-US" sz="3700" baseline="30000">
                  <a:effectLst>
                    <a:outerShdw blurRad="38100" dist="38100" dir="2700000" algn="tl">
                      <a:srgbClr val="000000">
                        <a:alpha val="43137"/>
                      </a:srgbClr>
                    </a:outerShdw>
                  </a:effectLst>
                  <a:latin typeface="Arial" pitchFamily="34" charset="0"/>
                  <a:ea typeface="MS PGothic" pitchFamily="34" charset="-128"/>
                </a:rPr>
                <a:t>2</a:t>
              </a:r>
              <a:r>
                <a:rPr lang="en-AU" altLang="en-US" sz="3700">
                  <a:effectLst>
                    <a:outerShdw blurRad="38100" dist="38100" dir="2700000" algn="tl">
                      <a:srgbClr val="000000">
                        <a:alpha val="43137"/>
                      </a:srgbClr>
                    </a:outerShdw>
                  </a:effectLst>
                  <a:latin typeface="Arial" pitchFamily="34" charset="0"/>
                  <a:ea typeface="MS PGothic" pitchFamily="34" charset="-128"/>
                </a:rPr>
                <a:t> </a:t>
              </a:r>
              <a:r>
                <a:rPr lang="en-AU" altLang="en-US" sz="3700" smtClean="0">
                  <a:effectLst>
                    <a:outerShdw blurRad="38100" dist="38100" dir="2700000" algn="tl">
                      <a:srgbClr val="000000">
                        <a:alpha val="43137"/>
                      </a:srgbClr>
                    </a:outerShdw>
                  </a:effectLst>
                  <a:latin typeface="Arial" pitchFamily="34" charset="0"/>
                  <a:ea typeface="MS PGothic" pitchFamily="34" charset="-128"/>
                </a:rPr>
                <a:t>	= </a:t>
              </a:r>
              <a:r>
                <a:rPr lang="en-AU" altLang="en-US" sz="3700">
                  <a:effectLst>
                    <a:outerShdw blurRad="38100" dist="38100" dir="2700000" algn="tl">
                      <a:srgbClr val="000000">
                        <a:alpha val="43137"/>
                      </a:srgbClr>
                    </a:outerShdw>
                  </a:effectLst>
                  <a:latin typeface="Arial" pitchFamily="34" charset="0"/>
                  <a:ea typeface="MS PGothic" pitchFamily="34" charset="-128"/>
                </a:rPr>
                <a:t>Project variance </a:t>
              </a:r>
            </a:p>
            <a:p>
              <a:pPr marL="1658938" indent="-1658938">
                <a:lnSpc>
                  <a:spcPct val="90000"/>
                </a:lnSpc>
                <a:spcBef>
                  <a:spcPct val="75000"/>
                </a:spcBef>
                <a:tabLst>
                  <a:tab pos="1254125" algn="l"/>
                </a:tabLst>
              </a:pPr>
              <a:r>
                <a:rPr lang="en-AU" altLang="en-US" sz="3700" smtClean="0">
                  <a:effectLst>
                    <a:outerShdw blurRad="38100" dist="38100" dir="2700000" algn="tl">
                      <a:srgbClr val="000000">
                        <a:alpha val="43137"/>
                      </a:srgbClr>
                    </a:outerShdw>
                  </a:effectLst>
                  <a:latin typeface="Arial" pitchFamily="34" charset="0"/>
                  <a:ea typeface="MS PGothic" pitchFamily="34" charset="-128"/>
                </a:rPr>
                <a:t>	= </a:t>
              </a:r>
              <a:r>
                <a:rPr lang="en-AU" altLang="en-US" sz="3700">
                  <a:effectLst>
                    <a:outerShdw blurRad="38100" dist="38100" dir="2700000" algn="tl">
                      <a:srgbClr val="000000">
                        <a:alpha val="43137"/>
                      </a:srgbClr>
                    </a:outerShdw>
                  </a:effectLst>
                  <a:latin typeface="Symbol" pitchFamily="18" charset="2"/>
                  <a:ea typeface="MS PGothic" pitchFamily="34" charset="-128"/>
                  <a:sym typeface="Symbol" pitchFamily="18" charset="2"/>
                </a:rPr>
                <a:t></a:t>
              </a:r>
              <a:r>
                <a:rPr lang="en-AU" altLang="en-US" sz="3700">
                  <a:effectLst>
                    <a:outerShdw blurRad="38100" dist="38100" dir="2700000" algn="tl">
                      <a:srgbClr val="000000">
                        <a:alpha val="43137"/>
                      </a:srgbClr>
                    </a:outerShdw>
                  </a:effectLst>
                  <a:latin typeface="Arial" pitchFamily="34" charset="0"/>
                  <a:ea typeface="MS PGothic" pitchFamily="34" charset="-128"/>
                </a:rPr>
                <a:t>(variances of activities </a:t>
              </a:r>
              <a:br>
                <a:rPr lang="en-AU" altLang="en-US" sz="3700">
                  <a:effectLst>
                    <a:outerShdw blurRad="38100" dist="38100" dir="2700000" algn="tl">
                      <a:srgbClr val="000000">
                        <a:alpha val="43137"/>
                      </a:srgbClr>
                    </a:outerShdw>
                  </a:effectLst>
                  <a:latin typeface="Arial" pitchFamily="34" charset="0"/>
                  <a:ea typeface="MS PGothic" pitchFamily="34" charset="-128"/>
                </a:rPr>
              </a:br>
              <a:r>
                <a:rPr lang="en-AU" altLang="en-US" sz="3700" smtClean="0">
                  <a:effectLst>
                    <a:outerShdw blurRad="38100" dist="38100" dir="2700000" algn="tl">
                      <a:srgbClr val="000000">
                        <a:alpha val="43137"/>
                      </a:srgbClr>
                    </a:outerShdw>
                  </a:effectLst>
                  <a:latin typeface="Arial" pitchFamily="34" charset="0"/>
                  <a:ea typeface="MS PGothic" pitchFamily="34" charset="-128"/>
                </a:rPr>
                <a:t>on </a:t>
              </a:r>
              <a:r>
                <a:rPr lang="en-AU" altLang="en-US" sz="3700">
                  <a:effectLst>
                    <a:outerShdw blurRad="38100" dist="38100" dir="2700000" algn="tl">
                      <a:srgbClr val="000000">
                        <a:alpha val="43137"/>
                      </a:srgbClr>
                    </a:outerShdw>
                  </a:effectLst>
                  <a:latin typeface="Arial" pitchFamily="34" charset="0"/>
                  <a:ea typeface="MS PGothic" pitchFamily="34" charset="-128"/>
                </a:rPr>
                <a:t>critical path)</a:t>
              </a:r>
            </a:p>
          </p:txBody>
        </p:sp>
        <p:sp>
          <p:nvSpPr>
            <p:cNvPr id="173061" name="Text Box 6"/>
            <p:cNvSpPr txBox="1">
              <a:spLocks noChangeArrowheads="1"/>
            </p:cNvSpPr>
            <p:nvPr/>
          </p:nvSpPr>
          <p:spPr bwMode="auto">
            <a:xfrm>
              <a:off x="752" y="2945"/>
              <a:ext cx="17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i="1">
                  <a:latin typeface="Arial" pitchFamily="34" charset="0"/>
                  <a:ea typeface="MS PGothic" pitchFamily="34" charset="-128"/>
                </a:rPr>
                <a:t>p</a:t>
              </a:r>
            </a:p>
          </p:txBody>
        </p:sp>
      </p:grpSp>
    </p:spTree>
    <p:extLst>
      <p:ext uri="{BB962C8B-B14F-4D97-AF65-F5344CB8AC3E}">
        <p14:creationId xmlns:p14="http://schemas.microsoft.com/office/powerpoint/2010/main" val="376833353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72035"/>
                                        </p:tgtEl>
                                        <p:attrNameLst>
                                          <p:attrName>style.visibility</p:attrName>
                                        </p:attrNameLst>
                                      </p:cBhvr>
                                      <p:to>
                                        <p:strVal val="visible"/>
                                      </p:to>
                                    </p:set>
                                    <p:animEffect transition="in" filter="strips(downRight)">
                                      <p:cBhvr>
                                        <p:cTn id="7" dur="1000"/>
                                        <p:tgtEl>
                                          <p:spTgt spid="172035"/>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72036"/>
                                        </p:tgtEl>
                                        <p:attrNameLst>
                                          <p:attrName>style.visibility</p:attrName>
                                        </p:attrNameLst>
                                      </p:cBhvr>
                                      <p:to>
                                        <p:strVal val="visible"/>
                                      </p:to>
                                    </p:set>
                                    <p:animEffect transition="in" filter="strips(downRight)">
                                      <p:cBhvr>
                                        <p:cTn id="11" dur="1000"/>
                                        <p:tgtEl>
                                          <p:spTgt spid="172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Probability of Project Completion</a:t>
            </a:r>
          </a:p>
        </p:txBody>
      </p:sp>
      <p:sp>
        <p:nvSpPr>
          <p:cNvPr id="175106" name="Text Box 3"/>
          <p:cNvSpPr txBox="1">
            <a:spLocks noChangeArrowheads="1"/>
          </p:cNvSpPr>
          <p:nvPr/>
        </p:nvSpPr>
        <p:spPr bwMode="auto">
          <a:xfrm>
            <a:off x="1502833" y="1944690"/>
            <a:ext cx="9101667" cy="179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Project variance is computed by summing the variances of critical activities</a:t>
            </a:r>
          </a:p>
        </p:txBody>
      </p:sp>
      <p:grpSp>
        <p:nvGrpSpPr>
          <p:cNvPr id="175107" name="Group 4"/>
          <p:cNvGrpSpPr>
            <a:grpSpLocks/>
          </p:cNvGrpSpPr>
          <p:nvPr/>
        </p:nvGrpSpPr>
        <p:grpSpPr bwMode="auto">
          <a:xfrm>
            <a:off x="1303867" y="2463800"/>
            <a:ext cx="9584267" cy="3784600"/>
            <a:chOff x="616" y="1552"/>
            <a:chExt cx="4528" cy="2384"/>
          </a:xfrm>
        </p:grpSpPr>
        <p:sp>
          <p:nvSpPr>
            <p:cNvPr id="175108" name="Rectangle 5"/>
            <p:cNvSpPr>
              <a:spLocks noChangeArrowheads="1"/>
            </p:cNvSpPr>
            <p:nvPr/>
          </p:nvSpPr>
          <p:spPr bwMode="auto">
            <a:xfrm>
              <a:off x="616" y="1552"/>
              <a:ext cx="4528" cy="2384"/>
            </a:xfrm>
            <a:prstGeom prst="rect">
              <a:avLst/>
            </a:prstGeom>
            <a:solidFill>
              <a:srgbClr val="002060"/>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effectLst>
                  <a:outerShdw blurRad="38100" dist="38100" dir="2700000" algn="tl">
                    <a:srgbClr val="000000">
                      <a:alpha val="43137"/>
                    </a:srgbClr>
                  </a:outerShdw>
                </a:effectLst>
              </a:endParaRPr>
            </a:p>
          </p:txBody>
        </p:sp>
        <p:sp>
          <p:nvSpPr>
            <p:cNvPr id="175109" name="Text Box 6"/>
            <p:cNvSpPr txBox="1">
              <a:spLocks noChangeArrowheads="1"/>
            </p:cNvSpPr>
            <p:nvPr/>
          </p:nvSpPr>
          <p:spPr bwMode="auto">
            <a:xfrm>
              <a:off x="837" y="1687"/>
              <a:ext cx="3074" cy="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AU" altLang="en-US" sz="2700">
                  <a:effectLst>
                    <a:outerShdw blurRad="38100" dist="38100" dir="2700000" algn="tl">
                      <a:srgbClr val="000000">
                        <a:alpha val="43137"/>
                      </a:srgbClr>
                    </a:outerShdw>
                  </a:effectLst>
                  <a:latin typeface="Arial" pitchFamily="34" charset="0"/>
                  <a:ea typeface="MS PGothic" pitchFamily="34" charset="-128"/>
                </a:rPr>
                <a:t>Project variance</a:t>
              </a:r>
            </a:p>
            <a:p>
              <a:pPr>
                <a:lnSpc>
                  <a:spcPct val="90000"/>
                </a:lnSpc>
                <a:spcBef>
                  <a:spcPct val="40000"/>
                </a:spcBef>
              </a:pPr>
              <a:r>
                <a:rPr lang="en-AU" altLang="en-US" sz="2700">
                  <a:effectLst>
                    <a:outerShdw blurRad="38100" dist="38100" dir="2700000" algn="tl">
                      <a:srgbClr val="000000">
                        <a:alpha val="43137"/>
                      </a:srgbClr>
                    </a:outerShdw>
                  </a:effectLst>
                  <a:latin typeface="Symbol" pitchFamily="18" charset="2"/>
                  <a:ea typeface="MS PGothic" pitchFamily="34" charset="-128"/>
                </a:rPr>
                <a:t>s</a:t>
              </a:r>
              <a:r>
                <a:rPr lang="en-AU" altLang="en-US" sz="2700" baseline="30000">
                  <a:effectLst>
                    <a:outerShdw blurRad="38100" dist="38100" dir="2700000" algn="tl">
                      <a:srgbClr val="000000">
                        <a:alpha val="43137"/>
                      </a:srgbClr>
                    </a:outerShdw>
                  </a:effectLst>
                  <a:latin typeface="Arial" pitchFamily="34" charset="0"/>
                  <a:ea typeface="MS PGothic" pitchFamily="34" charset="-128"/>
                </a:rPr>
                <a:t>2</a:t>
              </a:r>
              <a:r>
                <a:rPr lang="en-AU" altLang="en-US" sz="2700">
                  <a:effectLst>
                    <a:outerShdw blurRad="38100" dist="38100" dir="2700000" algn="tl">
                      <a:srgbClr val="000000">
                        <a:alpha val="43137"/>
                      </a:srgbClr>
                    </a:outerShdw>
                  </a:effectLst>
                  <a:latin typeface="Arial" pitchFamily="34" charset="0"/>
                  <a:ea typeface="MS PGothic" pitchFamily="34" charset="-128"/>
                </a:rPr>
                <a:t> 	= .11 + .11 + 1.00 + 1.78 + .11 = 3.11</a:t>
              </a:r>
            </a:p>
            <a:p>
              <a:pPr>
                <a:lnSpc>
                  <a:spcPct val="90000"/>
                </a:lnSpc>
                <a:spcBef>
                  <a:spcPct val="40000"/>
                </a:spcBef>
              </a:pPr>
              <a:endParaRPr lang="en-AU" altLang="en-US" sz="27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40000"/>
                </a:spcBef>
              </a:pPr>
              <a:r>
                <a:rPr lang="en-AU" altLang="en-US" sz="2700">
                  <a:effectLst>
                    <a:outerShdw blurRad="38100" dist="38100" dir="2700000" algn="tl">
                      <a:srgbClr val="000000">
                        <a:alpha val="43137"/>
                      </a:srgbClr>
                    </a:outerShdw>
                  </a:effectLst>
                  <a:latin typeface="Arial" pitchFamily="34" charset="0"/>
                  <a:ea typeface="MS PGothic" pitchFamily="34" charset="-128"/>
                </a:rPr>
                <a:t>Project standard deviation</a:t>
              </a:r>
            </a:p>
            <a:p>
              <a:pPr>
                <a:lnSpc>
                  <a:spcPct val="90000"/>
                </a:lnSpc>
                <a:spcBef>
                  <a:spcPct val="40000"/>
                </a:spcBef>
                <a:spcAft>
                  <a:spcPct val="25000"/>
                </a:spcAft>
              </a:pPr>
              <a:r>
                <a:rPr lang="en-AU" altLang="en-US" sz="2700">
                  <a:effectLst>
                    <a:outerShdw blurRad="38100" dist="38100" dir="2700000" algn="tl">
                      <a:srgbClr val="000000">
                        <a:alpha val="43137"/>
                      </a:srgbClr>
                    </a:outerShdw>
                  </a:effectLst>
                  <a:latin typeface="Symbol" pitchFamily="18" charset="2"/>
                  <a:ea typeface="MS PGothic" pitchFamily="34" charset="-128"/>
                </a:rPr>
                <a:t>s</a:t>
              </a:r>
              <a:r>
                <a:rPr lang="en-AU" altLang="en-US" sz="2700" i="1" baseline="-25000">
                  <a:effectLst>
                    <a:outerShdw blurRad="38100" dist="38100" dir="2700000" algn="tl">
                      <a:srgbClr val="000000">
                        <a:alpha val="43137"/>
                      </a:srgbClr>
                    </a:outerShdw>
                  </a:effectLst>
                  <a:latin typeface="Arial" pitchFamily="34" charset="0"/>
                  <a:ea typeface="MS PGothic" pitchFamily="34" charset="-128"/>
                </a:rPr>
                <a:t>p</a:t>
              </a:r>
              <a:r>
                <a:rPr lang="en-AU" altLang="en-US" sz="2700">
                  <a:effectLst>
                    <a:outerShdw blurRad="38100" dist="38100" dir="2700000" algn="tl">
                      <a:srgbClr val="000000">
                        <a:alpha val="43137"/>
                      </a:srgbClr>
                    </a:outerShdw>
                  </a:effectLst>
                  <a:latin typeface="Arial" pitchFamily="34" charset="0"/>
                  <a:ea typeface="MS PGothic" pitchFamily="34" charset="-128"/>
                </a:rPr>
                <a:t> 	=    Project variance </a:t>
              </a:r>
            </a:p>
            <a:p>
              <a:pPr>
                <a:lnSpc>
                  <a:spcPct val="90000"/>
                </a:lnSpc>
                <a:spcBef>
                  <a:spcPct val="40000"/>
                </a:spcBef>
                <a:spcAft>
                  <a:spcPct val="25000"/>
                </a:spcAft>
              </a:pPr>
              <a:r>
                <a:rPr lang="en-AU" altLang="en-US" sz="2700">
                  <a:effectLst>
                    <a:outerShdw blurRad="38100" dist="38100" dir="2700000" algn="tl">
                      <a:srgbClr val="000000">
                        <a:alpha val="43137"/>
                      </a:srgbClr>
                    </a:outerShdw>
                  </a:effectLst>
                  <a:latin typeface="Arial" pitchFamily="34" charset="0"/>
                  <a:ea typeface="MS PGothic" pitchFamily="34" charset="-128"/>
                </a:rPr>
                <a:t>	=    3.11 = 1.76 weeks</a:t>
              </a:r>
            </a:p>
          </p:txBody>
        </p:sp>
        <p:sp>
          <p:nvSpPr>
            <p:cNvPr id="175110" name="Text Box 7"/>
            <p:cNvSpPr txBox="1">
              <a:spLocks noChangeArrowheads="1"/>
            </p:cNvSpPr>
            <p:nvPr/>
          </p:nvSpPr>
          <p:spPr bwMode="auto">
            <a:xfrm>
              <a:off x="933" y="2085"/>
              <a:ext cx="17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i="1">
                  <a:latin typeface="Arial" pitchFamily="34" charset="0"/>
                  <a:ea typeface="MS PGothic" pitchFamily="34" charset="-128"/>
                </a:rPr>
                <a:t>p</a:t>
              </a:r>
            </a:p>
          </p:txBody>
        </p:sp>
        <p:sp>
          <p:nvSpPr>
            <p:cNvPr id="175111" name="Freeform 8"/>
            <p:cNvSpPr>
              <a:spLocks/>
            </p:cNvSpPr>
            <p:nvPr/>
          </p:nvSpPr>
          <p:spPr bwMode="auto">
            <a:xfrm>
              <a:off x="1260" y="3002"/>
              <a:ext cx="1379" cy="272"/>
            </a:xfrm>
            <a:custGeom>
              <a:avLst/>
              <a:gdLst>
                <a:gd name="T0" fmla="*/ 0 w 1920"/>
                <a:gd name="T1" fmla="*/ 208 h 272"/>
                <a:gd name="T2" fmla="*/ 48 w 1920"/>
                <a:gd name="T3" fmla="*/ 168 h 272"/>
                <a:gd name="T4" fmla="*/ 80 w 1920"/>
                <a:gd name="T5" fmla="*/ 272 h 272"/>
                <a:gd name="T6" fmla="*/ 160 w 1920"/>
                <a:gd name="T7" fmla="*/ 0 h 272"/>
                <a:gd name="T8" fmla="*/ 1920 w 1920"/>
                <a:gd name="T9" fmla="*/ 0 h 272"/>
                <a:gd name="T10" fmla="*/ 0 60000 65536"/>
                <a:gd name="T11" fmla="*/ 0 60000 65536"/>
                <a:gd name="T12" fmla="*/ 0 60000 65536"/>
                <a:gd name="T13" fmla="*/ 0 60000 65536"/>
                <a:gd name="T14" fmla="*/ 0 60000 65536"/>
                <a:gd name="T15" fmla="*/ 0 w 1920"/>
                <a:gd name="T16" fmla="*/ 0 h 272"/>
                <a:gd name="T17" fmla="*/ 1920 w 1920"/>
                <a:gd name="T18" fmla="*/ 272 h 272"/>
              </a:gdLst>
              <a:ahLst/>
              <a:cxnLst>
                <a:cxn ang="T10">
                  <a:pos x="T0" y="T1"/>
                </a:cxn>
                <a:cxn ang="T11">
                  <a:pos x="T2" y="T3"/>
                </a:cxn>
                <a:cxn ang="T12">
                  <a:pos x="T4" y="T5"/>
                </a:cxn>
                <a:cxn ang="T13">
                  <a:pos x="T6" y="T7"/>
                </a:cxn>
                <a:cxn ang="T14">
                  <a:pos x="T8" y="T9"/>
                </a:cxn>
              </a:cxnLst>
              <a:rect l="T15" t="T16" r="T17" b="T18"/>
              <a:pathLst>
                <a:path w="1920" h="272">
                  <a:moveTo>
                    <a:pt x="0" y="208"/>
                  </a:moveTo>
                  <a:lnTo>
                    <a:pt x="48" y="168"/>
                  </a:lnTo>
                  <a:lnTo>
                    <a:pt x="80" y="272"/>
                  </a:lnTo>
                  <a:lnTo>
                    <a:pt x="160" y="0"/>
                  </a:lnTo>
                  <a:lnTo>
                    <a:pt x="1920" y="0"/>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5112" name="Freeform 9"/>
            <p:cNvSpPr>
              <a:spLocks/>
            </p:cNvSpPr>
            <p:nvPr/>
          </p:nvSpPr>
          <p:spPr bwMode="auto">
            <a:xfrm>
              <a:off x="1260" y="3400"/>
              <a:ext cx="506" cy="272"/>
            </a:xfrm>
            <a:custGeom>
              <a:avLst/>
              <a:gdLst>
                <a:gd name="T0" fmla="*/ 0 w 620"/>
                <a:gd name="T1" fmla="*/ 208 h 272"/>
                <a:gd name="T2" fmla="*/ 48 w 620"/>
                <a:gd name="T3" fmla="*/ 168 h 272"/>
                <a:gd name="T4" fmla="*/ 80 w 620"/>
                <a:gd name="T5" fmla="*/ 272 h 272"/>
                <a:gd name="T6" fmla="*/ 160 w 620"/>
                <a:gd name="T7" fmla="*/ 0 h 272"/>
                <a:gd name="T8" fmla="*/ 620 w 620"/>
                <a:gd name="T9" fmla="*/ 1 h 272"/>
                <a:gd name="T10" fmla="*/ 0 60000 65536"/>
                <a:gd name="T11" fmla="*/ 0 60000 65536"/>
                <a:gd name="T12" fmla="*/ 0 60000 65536"/>
                <a:gd name="T13" fmla="*/ 0 60000 65536"/>
                <a:gd name="T14" fmla="*/ 0 60000 65536"/>
                <a:gd name="T15" fmla="*/ 0 w 620"/>
                <a:gd name="T16" fmla="*/ 0 h 272"/>
                <a:gd name="T17" fmla="*/ 620 w 620"/>
                <a:gd name="T18" fmla="*/ 272 h 272"/>
              </a:gdLst>
              <a:ahLst/>
              <a:cxnLst>
                <a:cxn ang="T10">
                  <a:pos x="T0" y="T1"/>
                </a:cxn>
                <a:cxn ang="T11">
                  <a:pos x="T2" y="T3"/>
                </a:cxn>
                <a:cxn ang="T12">
                  <a:pos x="T4" y="T5"/>
                </a:cxn>
                <a:cxn ang="T13">
                  <a:pos x="T6" y="T7"/>
                </a:cxn>
                <a:cxn ang="T14">
                  <a:pos x="T8" y="T9"/>
                </a:cxn>
              </a:cxnLst>
              <a:rect l="T15" t="T16" r="T17" b="T18"/>
              <a:pathLst>
                <a:path w="620" h="272">
                  <a:moveTo>
                    <a:pt x="0" y="208"/>
                  </a:moveTo>
                  <a:lnTo>
                    <a:pt x="48" y="168"/>
                  </a:lnTo>
                  <a:lnTo>
                    <a:pt x="80" y="272"/>
                  </a:lnTo>
                  <a:lnTo>
                    <a:pt x="160" y="0"/>
                  </a:lnTo>
                  <a:lnTo>
                    <a:pt x="620" y="1"/>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86769687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Probability of Project Completion</a:t>
            </a:r>
          </a:p>
        </p:txBody>
      </p:sp>
      <p:sp>
        <p:nvSpPr>
          <p:cNvPr id="176131" name="Text Box 3"/>
          <p:cNvSpPr txBox="1">
            <a:spLocks noChangeArrowheads="1"/>
          </p:cNvSpPr>
          <p:nvPr/>
        </p:nvSpPr>
        <p:spPr bwMode="auto">
          <a:xfrm>
            <a:off x="1164167" y="2160590"/>
            <a:ext cx="9812867" cy="1248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4300" b="1">
                <a:solidFill>
                  <a:schemeClr val="accent3">
                    <a:lumMod val="75000"/>
                  </a:schemeClr>
                </a:solidFill>
                <a:effectLst>
                  <a:outerShdw blurRad="38100" dist="38100" dir="2700000" algn="tl">
                    <a:srgbClr val="000000">
                      <a:alpha val="43137"/>
                    </a:srgbClr>
                  </a:outerShdw>
                </a:effectLst>
                <a:latin typeface="Arial" pitchFamily="34" charset="0"/>
                <a:ea typeface="MS PGothic" pitchFamily="34" charset="-128"/>
              </a:rPr>
              <a:t>PERT makes two more assumptions:</a:t>
            </a:r>
          </a:p>
        </p:txBody>
      </p:sp>
      <p:sp>
        <p:nvSpPr>
          <p:cNvPr id="176132" name="Text Box 4"/>
          <p:cNvSpPr txBox="1">
            <a:spLocks noChangeArrowheads="1"/>
          </p:cNvSpPr>
          <p:nvPr/>
        </p:nvSpPr>
        <p:spPr bwMode="auto">
          <a:xfrm>
            <a:off x="1214967" y="3606911"/>
            <a:ext cx="9721851" cy="1879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AU" altLang="en-US" sz="3700">
                <a:effectLst>
                  <a:outerShdw blurRad="38100" dist="38100" dir="2700000" algn="tl">
                    <a:srgbClr val="000000">
                      <a:alpha val="43137"/>
                    </a:srgbClr>
                  </a:outerShdw>
                </a:effectLst>
                <a:latin typeface="Arial" pitchFamily="34" charset="0"/>
                <a:ea typeface="MS PGothic" pitchFamily="34" charset="-128"/>
              </a:rPr>
              <a:t>Total project completion times follow a normal probability distribution</a:t>
            </a:r>
          </a:p>
          <a:p>
            <a:pPr>
              <a:lnSpc>
                <a:spcPct val="90000"/>
              </a:lnSpc>
              <a:spcAft>
                <a:spcPts val="1600"/>
              </a:spcAft>
              <a:buClr>
                <a:srgbClr val="BF0922"/>
              </a:buClr>
              <a:buSzPct val="60000"/>
              <a:buFont typeface="Lucida Grande"/>
              <a:buChar char="►"/>
            </a:pPr>
            <a:r>
              <a:rPr lang="en-AU" altLang="en-US" sz="3700">
                <a:effectLst>
                  <a:outerShdw blurRad="38100" dist="38100" dir="2700000" algn="tl">
                    <a:srgbClr val="000000">
                      <a:alpha val="43137"/>
                    </a:srgbClr>
                  </a:outerShdw>
                </a:effectLst>
                <a:latin typeface="Arial" pitchFamily="34" charset="0"/>
                <a:ea typeface="MS PGothic" pitchFamily="34" charset="-128"/>
              </a:rPr>
              <a:t>Activity times are statistically independent</a:t>
            </a:r>
          </a:p>
        </p:txBody>
      </p:sp>
    </p:spTree>
    <p:extLst>
      <p:ext uri="{BB962C8B-B14F-4D97-AF65-F5344CB8AC3E}">
        <p14:creationId xmlns:p14="http://schemas.microsoft.com/office/powerpoint/2010/main" val="3001427677"/>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76131"/>
                                        </p:tgtEl>
                                        <p:attrNameLst>
                                          <p:attrName>style.visibility</p:attrName>
                                        </p:attrNameLst>
                                      </p:cBhvr>
                                      <p:to>
                                        <p:strVal val="visible"/>
                                      </p:to>
                                    </p:set>
                                    <p:animEffect transition="in" filter="strips(downRight)">
                                      <p:cBhvr>
                                        <p:cTn id="7" dur="1000"/>
                                        <p:tgtEl>
                                          <p:spTgt spid="17613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76132"/>
                                        </p:tgtEl>
                                        <p:attrNameLst>
                                          <p:attrName>style.visibility</p:attrName>
                                        </p:attrNameLst>
                                      </p:cBhvr>
                                      <p:to>
                                        <p:strVal val="visible"/>
                                      </p:to>
                                    </p:set>
                                    <p:animEffect transition="in" filter="strips(downRight)">
                                      <p:cBhvr>
                                        <p:cTn id="11" dur="1000"/>
                                        <p:tgtEl>
                                          <p:spTgt spid="176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p:bldP spid="176132"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Probability of Project Completion</a:t>
            </a:r>
          </a:p>
        </p:txBody>
      </p:sp>
      <p:sp>
        <p:nvSpPr>
          <p:cNvPr id="84996" name="Rectangle 3"/>
          <p:cNvSpPr>
            <a:spLocks noChangeArrowheads="1"/>
          </p:cNvSpPr>
          <p:nvPr/>
        </p:nvSpPr>
        <p:spPr bwMode="auto">
          <a:xfrm>
            <a:off x="956734" y="1727200"/>
            <a:ext cx="10278533" cy="4699000"/>
          </a:xfrm>
          <a:prstGeom prst="rect">
            <a:avLst/>
          </a:prstGeom>
          <a:solidFill>
            <a:srgbClr val="002060"/>
          </a:solidFill>
          <a:ln w="9525">
            <a:solidFill>
              <a:schemeClr val="tx1"/>
            </a:solidFill>
            <a:miter lim="800000"/>
            <a:headEnd/>
            <a:tailEnd/>
          </a:ln>
          <a:effectLst/>
          <a:extLst/>
        </p:spPr>
        <p:txBody>
          <a:bodyPr wrap="none" lIns="121917" tIns="60958" rIns="121917" bIns="60958" anchor="ctr"/>
          <a:lstStyle/>
          <a:p>
            <a:pPr fontAlgn="auto">
              <a:spcBef>
                <a:spcPts val="0"/>
              </a:spcBef>
              <a:spcAft>
                <a:spcPts val="0"/>
              </a:spcAft>
              <a:defRPr/>
            </a:pPr>
            <a:endParaRPr lang="en-NZ">
              <a:latin typeface="+mn-lt"/>
              <a:cs typeface="+mn-cs"/>
            </a:endParaRPr>
          </a:p>
        </p:txBody>
      </p:sp>
      <p:sp>
        <p:nvSpPr>
          <p:cNvPr id="178180" name="Text Box 4"/>
          <p:cNvSpPr txBox="1">
            <a:spLocks noChangeArrowheads="1"/>
          </p:cNvSpPr>
          <p:nvPr/>
        </p:nvSpPr>
        <p:spPr bwMode="auto">
          <a:xfrm>
            <a:off x="4347635" y="2109789"/>
            <a:ext cx="621580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Standard deviation = 1.76 weeks</a:t>
            </a:r>
          </a:p>
        </p:txBody>
      </p:sp>
      <p:grpSp>
        <p:nvGrpSpPr>
          <p:cNvPr id="178181" name="Group 5"/>
          <p:cNvGrpSpPr>
            <a:grpSpLocks/>
          </p:cNvGrpSpPr>
          <p:nvPr/>
        </p:nvGrpSpPr>
        <p:grpSpPr bwMode="auto">
          <a:xfrm>
            <a:off x="3687235" y="5257804"/>
            <a:ext cx="4550833" cy="990601"/>
            <a:chOff x="1742" y="3455"/>
            <a:chExt cx="2150" cy="624"/>
          </a:xfrm>
        </p:grpSpPr>
        <p:sp>
          <p:nvSpPr>
            <p:cNvPr id="179212" name="Text Box 6"/>
            <p:cNvSpPr txBox="1">
              <a:spLocks noChangeArrowheads="1"/>
            </p:cNvSpPr>
            <p:nvPr/>
          </p:nvSpPr>
          <p:spPr bwMode="auto">
            <a:xfrm>
              <a:off x="2457" y="3455"/>
              <a:ext cx="81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latin typeface="Arial" pitchFamily="34" charset="0"/>
                  <a:ea typeface="MS PGothic" pitchFamily="34" charset="-128"/>
                </a:rPr>
                <a:t>15 Weeks</a:t>
              </a:r>
            </a:p>
          </p:txBody>
        </p:sp>
        <p:sp>
          <p:nvSpPr>
            <p:cNvPr id="179213" name="Text Box 7"/>
            <p:cNvSpPr txBox="1">
              <a:spLocks noChangeArrowheads="1"/>
            </p:cNvSpPr>
            <p:nvPr/>
          </p:nvSpPr>
          <p:spPr bwMode="auto">
            <a:xfrm>
              <a:off x="1742" y="3759"/>
              <a:ext cx="2150"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latin typeface="Arial" pitchFamily="34" charset="0"/>
                  <a:ea typeface="MS PGothic" pitchFamily="34" charset="-128"/>
                </a:rPr>
                <a:t>(Expected Completion Time)</a:t>
              </a:r>
            </a:p>
          </p:txBody>
        </p:sp>
      </p:grpSp>
      <p:grpSp>
        <p:nvGrpSpPr>
          <p:cNvPr id="178184" name="Group 8"/>
          <p:cNvGrpSpPr>
            <a:grpSpLocks/>
          </p:cNvGrpSpPr>
          <p:nvPr/>
        </p:nvGrpSpPr>
        <p:grpSpPr bwMode="auto">
          <a:xfrm>
            <a:off x="2658535" y="2833689"/>
            <a:ext cx="6853767" cy="2309812"/>
            <a:chOff x="1256" y="1865"/>
            <a:chExt cx="3238" cy="1455"/>
          </a:xfrm>
        </p:grpSpPr>
        <p:grpSp>
          <p:nvGrpSpPr>
            <p:cNvPr id="179208" name="Group 9"/>
            <p:cNvGrpSpPr>
              <a:grpSpLocks/>
            </p:cNvGrpSpPr>
            <p:nvPr/>
          </p:nvGrpSpPr>
          <p:grpSpPr bwMode="auto">
            <a:xfrm>
              <a:off x="1256" y="1865"/>
              <a:ext cx="3238" cy="1449"/>
              <a:chOff x="1496" y="1457"/>
              <a:chExt cx="2902" cy="1449"/>
            </a:xfrm>
          </p:grpSpPr>
          <p:sp>
            <p:nvSpPr>
              <p:cNvPr id="85004" name="Freeform 10"/>
              <p:cNvSpPr>
                <a:spLocks/>
              </p:cNvSpPr>
              <p:nvPr/>
            </p:nvSpPr>
            <p:spPr bwMode="auto">
              <a:xfrm>
                <a:off x="1496" y="1457"/>
                <a:ext cx="2902" cy="1449"/>
              </a:xfrm>
              <a:custGeom>
                <a:avLst/>
                <a:gdLst>
                  <a:gd name="T0" fmla="*/ 13 w 2902"/>
                  <a:gd name="T1" fmla="*/ 1380 h 1449"/>
                  <a:gd name="T2" fmla="*/ 96 w 2902"/>
                  <a:gd name="T3" fmla="*/ 1367 h 1449"/>
                  <a:gd name="T4" fmla="*/ 242 w 2902"/>
                  <a:gd name="T5" fmla="*/ 1289 h 1449"/>
                  <a:gd name="T6" fmla="*/ 434 w 2902"/>
                  <a:gd name="T7" fmla="*/ 1097 h 1449"/>
                  <a:gd name="T8" fmla="*/ 685 w 2902"/>
                  <a:gd name="T9" fmla="*/ 749 h 1449"/>
                  <a:gd name="T10" fmla="*/ 918 w 2902"/>
                  <a:gd name="T11" fmla="*/ 384 h 1449"/>
                  <a:gd name="T12" fmla="*/ 1106 w 2902"/>
                  <a:gd name="T13" fmla="*/ 187 h 1449"/>
                  <a:gd name="T14" fmla="*/ 1307 w 2902"/>
                  <a:gd name="T15" fmla="*/ 45 h 1449"/>
                  <a:gd name="T16" fmla="*/ 1449 w 2902"/>
                  <a:gd name="T17" fmla="*/ 0 h 1449"/>
                  <a:gd name="T18" fmla="*/ 1645 w 2902"/>
                  <a:gd name="T19" fmla="*/ 59 h 1449"/>
                  <a:gd name="T20" fmla="*/ 1874 w 2902"/>
                  <a:gd name="T21" fmla="*/ 269 h 1449"/>
                  <a:gd name="T22" fmla="*/ 2034 w 2902"/>
                  <a:gd name="T23" fmla="*/ 498 h 1449"/>
                  <a:gd name="T24" fmla="*/ 2230 w 2902"/>
                  <a:gd name="T25" fmla="*/ 777 h 1449"/>
                  <a:gd name="T26" fmla="*/ 2477 w 2902"/>
                  <a:gd name="T27" fmla="*/ 1124 h 1449"/>
                  <a:gd name="T28" fmla="*/ 2619 w 2902"/>
                  <a:gd name="T29" fmla="*/ 1261 h 1449"/>
                  <a:gd name="T30" fmla="*/ 2747 w 2902"/>
                  <a:gd name="T31" fmla="*/ 1344 h 1449"/>
                  <a:gd name="T32" fmla="*/ 2825 w 2902"/>
                  <a:gd name="T33" fmla="*/ 1371 h 1449"/>
                  <a:gd name="T34" fmla="*/ 2902 w 2902"/>
                  <a:gd name="T35" fmla="*/ 1380 h 1449"/>
                  <a:gd name="T36" fmla="*/ 2898 w 2902"/>
                  <a:gd name="T37" fmla="*/ 1449 h 1449"/>
                  <a:gd name="T38" fmla="*/ 0 w 2902"/>
                  <a:gd name="T39" fmla="*/ 1449 h 1449"/>
                  <a:gd name="T40" fmla="*/ 13 w 2902"/>
                  <a:gd name="T41" fmla="*/ 1380 h 14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02" h="1449">
                    <a:moveTo>
                      <a:pt x="13" y="1380"/>
                    </a:moveTo>
                    <a:lnTo>
                      <a:pt x="96" y="1367"/>
                    </a:lnTo>
                    <a:lnTo>
                      <a:pt x="242" y="1289"/>
                    </a:lnTo>
                    <a:lnTo>
                      <a:pt x="434" y="1097"/>
                    </a:lnTo>
                    <a:lnTo>
                      <a:pt x="685" y="749"/>
                    </a:lnTo>
                    <a:lnTo>
                      <a:pt x="918" y="384"/>
                    </a:lnTo>
                    <a:lnTo>
                      <a:pt x="1106" y="187"/>
                    </a:lnTo>
                    <a:lnTo>
                      <a:pt x="1307" y="45"/>
                    </a:lnTo>
                    <a:lnTo>
                      <a:pt x="1449" y="0"/>
                    </a:lnTo>
                    <a:lnTo>
                      <a:pt x="1645" y="59"/>
                    </a:lnTo>
                    <a:lnTo>
                      <a:pt x="1874" y="269"/>
                    </a:lnTo>
                    <a:lnTo>
                      <a:pt x="2034" y="498"/>
                    </a:lnTo>
                    <a:lnTo>
                      <a:pt x="2230" y="777"/>
                    </a:lnTo>
                    <a:lnTo>
                      <a:pt x="2477" y="1124"/>
                    </a:lnTo>
                    <a:lnTo>
                      <a:pt x="2619" y="1261"/>
                    </a:lnTo>
                    <a:lnTo>
                      <a:pt x="2747" y="1344"/>
                    </a:lnTo>
                    <a:lnTo>
                      <a:pt x="2825" y="1371"/>
                    </a:lnTo>
                    <a:lnTo>
                      <a:pt x="2902" y="1380"/>
                    </a:lnTo>
                    <a:lnTo>
                      <a:pt x="2898" y="1449"/>
                    </a:lnTo>
                    <a:lnTo>
                      <a:pt x="0" y="1449"/>
                    </a:lnTo>
                    <a:lnTo>
                      <a:pt x="13" y="1380"/>
                    </a:lnTo>
                    <a:close/>
                  </a:path>
                </a:pathLst>
              </a:custGeom>
              <a:solidFill>
                <a:schemeClr val="accent5">
                  <a:lumMod val="40000"/>
                  <a:lumOff val="60000"/>
                </a:schemeClr>
              </a:solidFill>
              <a:ln>
                <a:solidFill>
                  <a:srgbClr val="FF0000"/>
                </a:solidFill>
              </a:ln>
              <a:effectLst/>
              <a:extLst/>
            </p:spPr>
            <p:txBody>
              <a:bodyPr wrap="none" anchor="ctr"/>
              <a:lstStyle/>
              <a:p>
                <a:pPr fontAlgn="auto">
                  <a:spcBef>
                    <a:spcPts val="0"/>
                  </a:spcBef>
                  <a:spcAft>
                    <a:spcPts val="0"/>
                  </a:spcAft>
                  <a:defRPr/>
                </a:pPr>
                <a:endParaRPr lang="en-US">
                  <a:latin typeface="+mn-lt"/>
                  <a:cs typeface="+mn-cs"/>
                </a:endParaRPr>
              </a:p>
            </p:txBody>
          </p:sp>
          <p:sp>
            <p:nvSpPr>
              <p:cNvPr id="85005" name="Freeform 11"/>
              <p:cNvSpPr>
                <a:spLocks/>
              </p:cNvSpPr>
              <p:nvPr/>
            </p:nvSpPr>
            <p:spPr bwMode="auto">
              <a:xfrm>
                <a:off x="1507" y="1463"/>
                <a:ext cx="2889" cy="1380"/>
              </a:xfrm>
              <a:custGeom>
                <a:avLst/>
                <a:gdLst>
                  <a:gd name="T0" fmla="*/ 0 w 2888"/>
                  <a:gd name="T1" fmla="*/ 1376 h 1380"/>
                  <a:gd name="T2" fmla="*/ 96 w 2888"/>
                  <a:gd name="T3" fmla="*/ 1360 h 1380"/>
                  <a:gd name="T4" fmla="*/ 228 w 2888"/>
                  <a:gd name="T5" fmla="*/ 1284 h 1380"/>
                  <a:gd name="T6" fmla="*/ 384 w 2888"/>
                  <a:gd name="T7" fmla="*/ 1136 h 1380"/>
                  <a:gd name="T8" fmla="*/ 652 w 2888"/>
                  <a:gd name="T9" fmla="*/ 776 h 1380"/>
                  <a:gd name="T10" fmla="*/ 940 w 2888"/>
                  <a:gd name="T11" fmla="*/ 352 h 1380"/>
                  <a:gd name="T12" fmla="*/ 1164 w 2888"/>
                  <a:gd name="T13" fmla="*/ 124 h 1380"/>
                  <a:gd name="T14" fmla="*/ 1324 w 2888"/>
                  <a:gd name="T15" fmla="*/ 24 h 1380"/>
                  <a:gd name="T16" fmla="*/ 1436 w 2888"/>
                  <a:gd name="T17" fmla="*/ 0 h 1380"/>
                  <a:gd name="T18" fmla="*/ 1560 w 2888"/>
                  <a:gd name="T19" fmla="*/ 24 h 1380"/>
                  <a:gd name="T20" fmla="*/ 1708 w 2888"/>
                  <a:gd name="T21" fmla="*/ 124 h 1380"/>
                  <a:gd name="T22" fmla="*/ 1916 w 2888"/>
                  <a:gd name="T23" fmla="*/ 340 h 1380"/>
                  <a:gd name="T24" fmla="*/ 2228 w 2888"/>
                  <a:gd name="T25" fmla="*/ 780 h 1380"/>
                  <a:gd name="T26" fmla="*/ 2512 w 2888"/>
                  <a:gd name="T27" fmla="*/ 1164 h 1380"/>
                  <a:gd name="T28" fmla="*/ 2668 w 2888"/>
                  <a:gd name="T29" fmla="*/ 1296 h 1380"/>
                  <a:gd name="T30" fmla="*/ 2792 w 2888"/>
                  <a:gd name="T31" fmla="*/ 1364 h 1380"/>
                  <a:gd name="T32" fmla="*/ 2888 w 2888"/>
                  <a:gd name="T33" fmla="*/ 1380 h 13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88" h="1380">
                    <a:moveTo>
                      <a:pt x="0" y="1376"/>
                    </a:moveTo>
                    <a:cubicBezTo>
                      <a:pt x="15" y="1373"/>
                      <a:pt x="58" y="1375"/>
                      <a:pt x="96" y="1360"/>
                    </a:cubicBezTo>
                    <a:cubicBezTo>
                      <a:pt x="134" y="1345"/>
                      <a:pt x="180" y="1321"/>
                      <a:pt x="228" y="1284"/>
                    </a:cubicBezTo>
                    <a:cubicBezTo>
                      <a:pt x="276" y="1247"/>
                      <a:pt x="313" y="1221"/>
                      <a:pt x="384" y="1136"/>
                    </a:cubicBezTo>
                    <a:cubicBezTo>
                      <a:pt x="455" y="1051"/>
                      <a:pt x="559" y="907"/>
                      <a:pt x="652" y="776"/>
                    </a:cubicBezTo>
                    <a:cubicBezTo>
                      <a:pt x="745" y="645"/>
                      <a:pt x="855" y="461"/>
                      <a:pt x="940" y="352"/>
                    </a:cubicBezTo>
                    <a:cubicBezTo>
                      <a:pt x="1025" y="243"/>
                      <a:pt x="1100" y="179"/>
                      <a:pt x="1164" y="124"/>
                    </a:cubicBezTo>
                    <a:cubicBezTo>
                      <a:pt x="1228" y="69"/>
                      <a:pt x="1279" y="45"/>
                      <a:pt x="1324" y="24"/>
                    </a:cubicBezTo>
                    <a:cubicBezTo>
                      <a:pt x="1369" y="3"/>
                      <a:pt x="1397" y="0"/>
                      <a:pt x="1436" y="0"/>
                    </a:cubicBezTo>
                    <a:cubicBezTo>
                      <a:pt x="1475" y="0"/>
                      <a:pt x="1515" y="3"/>
                      <a:pt x="1560" y="24"/>
                    </a:cubicBezTo>
                    <a:cubicBezTo>
                      <a:pt x="1605" y="45"/>
                      <a:pt x="1649" y="71"/>
                      <a:pt x="1708" y="124"/>
                    </a:cubicBezTo>
                    <a:cubicBezTo>
                      <a:pt x="1767" y="177"/>
                      <a:pt x="1829" y="231"/>
                      <a:pt x="1916" y="340"/>
                    </a:cubicBezTo>
                    <a:cubicBezTo>
                      <a:pt x="2003" y="449"/>
                      <a:pt x="2129" y="643"/>
                      <a:pt x="2228" y="780"/>
                    </a:cubicBezTo>
                    <a:cubicBezTo>
                      <a:pt x="2327" y="917"/>
                      <a:pt x="2439" y="1078"/>
                      <a:pt x="2512" y="1164"/>
                    </a:cubicBezTo>
                    <a:cubicBezTo>
                      <a:pt x="2585" y="1250"/>
                      <a:pt x="2621" y="1263"/>
                      <a:pt x="2668" y="1296"/>
                    </a:cubicBezTo>
                    <a:cubicBezTo>
                      <a:pt x="2715" y="1329"/>
                      <a:pt x="2755" y="1350"/>
                      <a:pt x="2792" y="1364"/>
                    </a:cubicBezTo>
                    <a:cubicBezTo>
                      <a:pt x="2829" y="1378"/>
                      <a:pt x="2868" y="1377"/>
                      <a:pt x="2888" y="1380"/>
                    </a:cubicBezTo>
                  </a:path>
                </a:pathLst>
              </a:custGeom>
              <a:noFill/>
              <a:ln w="101600">
                <a:solidFill>
                  <a:srgbClr val="00B0F0"/>
                </a:solidFill>
                <a:round/>
                <a:headEnd/>
                <a:tailEnd/>
              </a:ln>
              <a:effectLst/>
              <a:extLst/>
            </p:spPr>
            <p:txBody>
              <a:bodyPr wrap="none" anchor="ctr"/>
              <a:lstStyle/>
              <a:p>
                <a:pPr fontAlgn="auto">
                  <a:spcBef>
                    <a:spcPts val="0"/>
                  </a:spcBef>
                  <a:spcAft>
                    <a:spcPts val="0"/>
                  </a:spcAft>
                  <a:defRPr/>
                </a:pPr>
                <a:endParaRPr lang="en-US">
                  <a:latin typeface="+mn-lt"/>
                  <a:cs typeface="+mn-cs"/>
                </a:endParaRPr>
              </a:p>
            </p:txBody>
          </p:sp>
        </p:grpSp>
        <p:sp>
          <p:nvSpPr>
            <p:cNvPr id="179209" name="Line 12"/>
            <p:cNvSpPr>
              <a:spLocks noChangeShapeType="1"/>
            </p:cNvSpPr>
            <p:nvPr/>
          </p:nvSpPr>
          <p:spPr bwMode="auto">
            <a:xfrm>
              <a:off x="2872" y="1912"/>
              <a:ext cx="0" cy="1408"/>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8189" name="Line 13"/>
          <p:cNvSpPr>
            <a:spLocks noChangeShapeType="1"/>
          </p:cNvSpPr>
          <p:nvPr/>
        </p:nvSpPr>
        <p:spPr bwMode="auto">
          <a:xfrm>
            <a:off x="1642533" y="5156200"/>
            <a:ext cx="88900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lIns="121917" tIns="60958" rIns="121917" bIns="60958"/>
          <a:lstStyle/>
          <a:p>
            <a:endParaRPr lang="en-US"/>
          </a:p>
        </p:txBody>
      </p:sp>
      <p:sp>
        <p:nvSpPr>
          <p:cNvPr id="178190" name="Text Box 14"/>
          <p:cNvSpPr txBox="1">
            <a:spLocks noChangeArrowheads="1"/>
          </p:cNvSpPr>
          <p:nvPr/>
        </p:nvSpPr>
        <p:spPr bwMode="auto">
          <a:xfrm>
            <a:off x="1231901" y="1939926"/>
            <a:ext cx="169106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a:t>
            </a:r>
            <a:r>
              <a:rPr lang="en-AU" altLang="en-US" sz="2100" b="1">
                <a:solidFill>
                  <a:schemeClr val="tx2"/>
                </a:solidFill>
                <a:latin typeface="Arial" pitchFamily="34" charset="0"/>
                <a:ea typeface="MS PGothic" pitchFamily="34" charset="-128"/>
              </a:rPr>
              <a:t>3.12</a:t>
            </a:r>
          </a:p>
        </p:txBody>
      </p:sp>
    </p:spTree>
    <p:extLst>
      <p:ext uri="{BB962C8B-B14F-4D97-AF65-F5344CB8AC3E}">
        <p14:creationId xmlns:p14="http://schemas.microsoft.com/office/powerpoint/2010/main" val="211911687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78189"/>
                                        </p:tgtEl>
                                        <p:attrNameLst>
                                          <p:attrName>style.visibility</p:attrName>
                                        </p:attrNameLst>
                                      </p:cBhvr>
                                      <p:to>
                                        <p:strVal val="visible"/>
                                      </p:to>
                                    </p:set>
                                    <p:animEffect transition="in" filter="wipe(left)">
                                      <p:cBhvr>
                                        <p:cTn id="7" dur="1000"/>
                                        <p:tgtEl>
                                          <p:spTgt spid="178189"/>
                                        </p:tgtEl>
                                      </p:cBhvr>
                                    </p:animEffect>
                                  </p:childTnLst>
                                </p:cTn>
                              </p:par>
                            </p:childTnLst>
                          </p:cTn>
                        </p:par>
                        <p:par>
                          <p:cTn id="8" fill="hold" nodeType="afterGroup">
                            <p:stCondLst>
                              <p:cond delay="2000"/>
                            </p:stCondLst>
                            <p:childTnLst>
                              <p:par>
                                <p:cTn id="9" presetID="16" presetClass="entr" presetSubtype="37" fill="hold" nodeType="afterEffect">
                                  <p:stCondLst>
                                    <p:cond delay="1000"/>
                                  </p:stCondLst>
                                  <p:childTnLst>
                                    <p:set>
                                      <p:cBhvr>
                                        <p:cTn id="10" dur="1" fill="hold">
                                          <p:stCondLst>
                                            <p:cond delay="0"/>
                                          </p:stCondLst>
                                        </p:cTn>
                                        <p:tgtEl>
                                          <p:spTgt spid="178184"/>
                                        </p:tgtEl>
                                        <p:attrNameLst>
                                          <p:attrName>style.visibility</p:attrName>
                                        </p:attrNameLst>
                                      </p:cBhvr>
                                      <p:to>
                                        <p:strVal val="visible"/>
                                      </p:to>
                                    </p:set>
                                    <p:animEffect transition="in" filter="barn(outVertical)">
                                      <p:cBhvr>
                                        <p:cTn id="11" dur="1000"/>
                                        <p:tgtEl>
                                          <p:spTgt spid="178184"/>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78181"/>
                                        </p:tgtEl>
                                        <p:attrNameLst>
                                          <p:attrName>style.visibility</p:attrName>
                                        </p:attrNameLst>
                                      </p:cBhvr>
                                      <p:to>
                                        <p:strVal val="visible"/>
                                      </p:to>
                                    </p:set>
                                    <p:animEffect transition="in" filter="wipe(left)">
                                      <p:cBhvr>
                                        <p:cTn id="15" dur="1000"/>
                                        <p:tgtEl>
                                          <p:spTgt spid="178181"/>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178180"/>
                                        </p:tgtEl>
                                        <p:attrNameLst>
                                          <p:attrName>style.visibility</p:attrName>
                                        </p:attrNameLst>
                                      </p:cBhvr>
                                      <p:to>
                                        <p:strVal val="visible"/>
                                      </p:to>
                                    </p:set>
                                    <p:animEffect transition="in" filter="wipe(left)">
                                      <p:cBhvr>
                                        <p:cTn id="18" dur="1000"/>
                                        <p:tgtEl>
                                          <p:spTgt spid="178180"/>
                                        </p:tgtEl>
                                      </p:cBhvr>
                                    </p:animEffect>
                                  </p:childTnLst>
                                </p:cTn>
                              </p:par>
                            </p:childTnLst>
                          </p:cTn>
                        </p:par>
                        <p:par>
                          <p:cTn id="19" fill="hold" nodeType="afterGroup">
                            <p:stCondLst>
                              <p:cond delay="6000"/>
                            </p:stCondLst>
                            <p:childTnLst>
                              <p:par>
                                <p:cTn id="20" presetID="22" presetClass="entr" presetSubtype="8" fill="hold" grpId="0" nodeType="afterEffect">
                                  <p:stCondLst>
                                    <p:cond delay="0"/>
                                  </p:stCondLst>
                                  <p:childTnLst>
                                    <p:set>
                                      <p:cBhvr>
                                        <p:cTn id="21" dur="1" fill="hold">
                                          <p:stCondLst>
                                            <p:cond delay="0"/>
                                          </p:stCondLst>
                                        </p:cTn>
                                        <p:tgtEl>
                                          <p:spTgt spid="178190"/>
                                        </p:tgtEl>
                                        <p:attrNameLst>
                                          <p:attrName>style.visibility</p:attrName>
                                        </p:attrNameLst>
                                      </p:cBhvr>
                                      <p:to>
                                        <p:strVal val="visible"/>
                                      </p:to>
                                    </p:set>
                                    <p:animEffect transition="in" filter="wipe(left)">
                                      <p:cBhvr>
                                        <p:cTn id="22" dur="1000"/>
                                        <p:tgtEl>
                                          <p:spTgt spid="178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0" grpId="0"/>
      <p:bldP spid="178189" grpId="0" animBg="1"/>
      <p:bldP spid="178190"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Probability of Project Completion</a:t>
            </a:r>
          </a:p>
        </p:txBody>
      </p:sp>
      <p:sp>
        <p:nvSpPr>
          <p:cNvPr id="180227" name="Text Box 3"/>
          <p:cNvSpPr txBox="1">
            <a:spLocks noChangeArrowheads="1"/>
          </p:cNvSpPr>
          <p:nvPr/>
        </p:nvSpPr>
        <p:spPr bwMode="auto">
          <a:xfrm>
            <a:off x="622300" y="1766888"/>
            <a:ext cx="9414933" cy="2075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11992" tIns="302392" rIns="311992" bIns="302392">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3700" b="1">
                <a:solidFill>
                  <a:schemeClr val="accent1"/>
                </a:solidFill>
                <a:effectLst>
                  <a:outerShdw blurRad="38100" dist="38100" dir="2700000" algn="tl">
                    <a:srgbClr val="000000">
                      <a:alpha val="43137"/>
                    </a:srgbClr>
                  </a:outerShdw>
                </a:effectLst>
                <a:latin typeface="Arial" pitchFamily="34" charset="0"/>
                <a:ea typeface="MS PGothic" pitchFamily="34" charset="-128"/>
              </a:rPr>
              <a:t>What is the probability this project can be completed on or before the 16 week deadline?</a:t>
            </a:r>
          </a:p>
        </p:txBody>
      </p:sp>
      <p:grpSp>
        <p:nvGrpSpPr>
          <p:cNvPr id="180228" name="Group 4"/>
          <p:cNvGrpSpPr>
            <a:grpSpLocks/>
          </p:cNvGrpSpPr>
          <p:nvPr/>
        </p:nvGrpSpPr>
        <p:grpSpPr bwMode="auto">
          <a:xfrm>
            <a:off x="3073763" y="3691352"/>
            <a:ext cx="6301317" cy="2278064"/>
            <a:chOff x="1518" y="2040"/>
            <a:chExt cx="2977" cy="1435"/>
          </a:xfrm>
        </p:grpSpPr>
        <p:sp>
          <p:nvSpPr>
            <p:cNvPr id="181253" name="Text Box 5"/>
            <p:cNvSpPr txBox="1">
              <a:spLocks noChangeArrowheads="1"/>
            </p:cNvSpPr>
            <p:nvPr/>
          </p:nvSpPr>
          <p:spPr bwMode="auto">
            <a:xfrm>
              <a:off x="1518" y="2040"/>
              <a:ext cx="2977" cy="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66700" algn="l"/>
                  <a:tab pos="1346200" algn="l"/>
                  <a:tab pos="3949700" algn="l"/>
                </a:tabLst>
                <a:defRPr>
                  <a:solidFill>
                    <a:schemeClr val="tx1"/>
                  </a:solidFill>
                  <a:latin typeface="Calibri" pitchFamily="34" charset="0"/>
                  <a:cs typeface="Arial" pitchFamily="34" charset="0"/>
                </a:defRPr>
              </a:lvl1pPr>
              <a:lvl2pPr marL="742950" indent="-285750">
                <a:tabLst>
                  <a:tab pos="266700" algn="l"/>
                  <a:tab pos="1346200" algn="l"/>
                  <a:tab pos="3949700" algn="l"/>
                </a:tabLst>
                <a:defRPr>
                  <a:solidFill>
                    <a:schemeClr val="tx1"/>
                  </a:solidFill>
                  <a:latin typeface="Calibri" pitchFamily="34" charset="0"/>
                  <a:cs typeface="Arial" pitchFamily="34" charset="0"/>
                </a:defRPr>
              </a:lvl2pPr>
              <a:lvl3pPr marL="1143000" indent="-228600">
                <a:tabLst>
                  <a:tab pos="266700" algn="l"/>
                  <a:tab pos="1346200" algn="l"/>
                  <a:tab pos="3949700" algn="l"/>
                </a:tabLst>
                <a:defRPr>
                  <a:solidFill>
                    <a:schemeClr val="tx1"/>
                  </a:solidFill>
                  <a:latin typeface="Calibri" pitchFamily="34" charset="0"/>
                  <a:cs typeface="Arial" pitchFamily="34" charset="0"/>
                </a:defRPr>
              </a:lvl3pPr>
              <a:lvl4pPr marL="1600200" indent="-228600">
                <a:tabLst>
                  <a:tab pos="266700" algn="l"/>
                  <a:tab pos="1346200" algn="l"/>
                  <a:tab pos="3949700" algn="l"/>
                </a:tabLst>
                <a:defRPr>
                  <a:solidFill>
                    <a:schemeClr val="tx1"/>
                  </a:solidFill>
                  <a:latin typeface="Calibri" pitchFamily="34" charset="0"/>
                  <a:cs typeface="Arial" pitchFamily="34" charset="0"/>
                </a:defRPr>
              </a:lvl4pPr>
              <a:lvl5pPr marL="2057400" indent="-228600">
                <a:tabLst>
                  <a:tab pos="266700" algn="l"/>
                  <a:tab pos="1346200" algn="l"/>
                  <a:tab pos="39497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9pPr>
            </a:lstStyle>
            <a:p>
              <a:pPr>
                <a:lnSpc>
                  <a:spcPct val="175000"/>
                </a:lnSpc>
                <a:tabLst>
                  <a:tab pos="355591" algn="l"/>
                  <a:tab pos="1794888" algn="l"/>
                  <a:tab pos="4728515" algn="l"/>
                </a:tabLst>
              </a:pPr>
              <a:r>
                <a:rPr lang="en-AU" altLang="en-US" sz="2700" i="1">
                  <a:latin typeface="Arial" pitchFamily="34" charset="0"/>
                  <a:ea typeface="MS PGothic" pitchFamily="34" charset="-128"/>
                </a:rPr>
                <a:t>Z	=	–	/</a:t>
              </a:r>
              <a:r>
                <a:rPr lang="en-AU" altLang="en-US" sz="2700">
                  <a:latin typeface="Symbol" pitchFamily="18" charset="2"/>
                  <a:ea typeface="MS PGothic" pitchFamily="34" charset="-128"/>
                </a:rPr>
                <a:t>s</a:t>
              </a:r>
              <a:r>
                <a:rPr lang="en-AU" altLang="en-US" sz="2700" i="1" baseline="-25000">
                  <a:latin typeface="Arial" pitchFamily="34" charset="0"/>
                  <a:ea typeface="MS PGothic" pitchFamily="34" charset="-128"/>
                </a:rPr>
                <a:t>p</a:t>
              </a:r>
              <a:endParaRPr lang="en-AU" altLang="en-US" sz="2700" i="1">
                <a:latin typeface="Arial" pitchFamily="34" charset="0"/>
                <a:ea typeface="MS PGothic" pitchFamily="34" charset="-128"/>
              </a:endParaRPr>
            </a:p>
            <a:p>
              <a:pPr>
                <a:lnSpc>
                  <a:spcPct val="175000"/>
                </a:lnSpc>
              </a:pPr>
              <a:r>
                <a:rPr lang="en-AU" altLang="en-US" sz="2700" i="1">
                  <a:latin typeface="Arial" pitchFamily="34" charset="0"/>
                  <a:ea typeface="MS PGothic" pitchFamily="34" charset="-128"/>
                </a:rPr>
                <a:t>	= </a:t>
              </a:r>
              <a:r>
                <a:rPr lang="en-AU" altLang="en-US" sz="2700">
                  <a:latin typeface="Arial" pitchFamily="34" charset="0"/>
                  <a:ea typeface="MS PGothic" pitchFamily="34" charset="-128"/>
                </a:rPr>
                <a:t>(16 weeks – 15 weeks)/1.76</a:t>
              </a:r>
            </a:p>
            <a:p>
              <a:pPr>
                <a:lnSpc>
                  <a:spcPct val="175000"/>
                </a:lnSpc>
              </a:pPr>
              <a:r>
                <a:rPr lang="en-AU" altLang="en-US" sz="2700" i="1">
                  <a:latin typeface="Arial" pitchFamily="34" charset="0"/>
                  <a:ea typeface="MS PGothic" pitchFamily="34" charset="-128"/>
                </a:rPr>
                <a:t>	= </a:t>
              </a:r>
              <a:r>
                <a:rPr lang="en-AU" altLang="en-US" sz="2700">
                  <a:latin typeface="Arial" pitchFamily="34" charset="0"/>
                  <a:ea typeface="MS PGothic" pitchFamily="34" charset="-128"/>
                </a:rPr>
                <a:t>0.57</a:t>
              </a:r>
            </a:p>
          </p:txBody>
        </p:sp>
        <p:sp>
          <p:nvSpPr>
            <p:cNvPr id="181254" name="Text Box 6"/>
            <p:cNvSpPr txBox="1">
              <a:spLocks noChangeArrowheads="1"/>
            </p:cNvSpPr>
            <p:nvPr/>
          </p:nvSpPr>
          <p:spPr bwMode="auto">
            <a:xfrm>
              <a:off x="1874" y="2193"/>
              <a:ext cx="171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55600" algn="ctr"/>
                  <a:tab pos="2159000" algn="ctr"/>
                </a:tabLst>
                <a:defRPr>
                  <a:solidFill>
                    <a:schemeClr val="tx1"/>
                  </a:solidFill>
                  <a:latin typeface="Calibri" pitchFamily="34" charset="0"/>
                  <a:cs typeface="Arial" pitchFamily="34" charset="0"/>
                </a:defRPr>
              </a:lvl1pPr>
              <a:lvl2pPr marL="742950" indent="-285750">
                <a:tabLst>
                  <a:tab pos="355600" algn="ctr"/>
                  <a:tab pos="2159000" algn="ctr"/>
                </a:tabLst>
                <a:defRPr>
                  <a:solidFill>
                    <a:schemeClr val="tx1"/>
                  </a:solidFill>
                  <a:latin typeface="Calibri" pitchFamily="34" charset="0"/>
                  <a:cs typeface="Arial" pitchFamily="34" charset="0"/>
                </a:defRPr>
              </a:lvl2pPr>
              <a:lvl3pPr marL="1143000" indent="-228600">
                <a:tabLst>
                  <a:tab pos="355600" algn="ctr"/>
                  <a:tab pos="2159000" algn="ctr"/>
                </a:tabLst>
                <a:defRPr>
                  <a:solidFill>
                    <a:schemeClr val="tx1"/>
                  </a:solidFill>
                  <a:latin typeface="Calibri" pitchFamily="34" charset="0"/>
                  <a:cs typeface="Arial" pitchFamily="34" charset="0"/>
                </a:defRPr>
              </a:lvl3pPr>
              <a:lvl4pPr marL="1600200" indent="-228600">
                <a:tabLst>
                  <a:tab pos="355600" algn="ctr"/>
                  <a:tab pos="2159000" algn="ctr"/>
                </a:tabLst>
                <a:defRPr>
                  <a:solidFill>
                    <a:schemeClr val="tx1"/>
                  </a:solidFill>
                  <a:latin typeface="Calibri" pitchFamily="34" charset="0"/>
                  <a:cs typeface="Arial" pitchFamily="34" charset="0"/>
                </a:defRPr>
              </a:lvl4pPr>
              <a:lvl5pPr marL="2057400" indent="-228600">
                <a:tabLst>
                  <a:tab pos="355600" algn="ctr"/>
                  <a:tab pos="215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9pPr>
            </a:lstStyle>
            <a:p>
              <a:pPr>
                <a:lnSpc>
                  <a:spcPct val="85000"/>
                </a:lnSpc>
              </a:pPr>
              <a:r>
                <a:rPr lang="en-AU" altLang="en-US" sz="2100" i="1">
                  <a:latin typeface="Arial" pitchFamily="34" charset="0"/>
                  <a:ea typeface="MS PGothic" pitchFamily="34" charset="-128"/>
                </a:rPr>
                <a:t>	</a:t>
              </a:r>
              <a:r>
                <a:rPr lang="en-AU" altLang="en-US" sz="2100">
                  <a:latin typeface="Arial" pitchFamily="34" charset="0"/>
                  <a:ea typeface="MS PGothic" pitchFamily="34" charset="-128"/>
                </a:rPr>
                <a:t>Due	Expected date</a:t>
              </a:r>
              <a:br>
                <a:rPr lang="en-AU" altLang="en-US" sz="2100">
                  <a:latin typeface="Arial" pitchFamily="34" charset="0"/>
                  <a:ea typeface="MS PGothic" pitchFamily="34" charset="-128"/>
                </a:rPr>
              </a:br>
              <a:r>
                <a:rPr lang="en-AU" altLang="en-US" sz="2100">
                  <a:latin typeface="Arial" pitchFamily="34" charset="0"/>
                  <a:ea typeface="MS PGothic" pitchFamily="34" charset="-128"/>
                </a:rPr>
                <a:t>	date	of completion</a:t>
              </a:r>
              <a:endParaRPr lang="en-AU" altLang="en-US" sz="2100" baseline="-25000">
                <a:latin typeface="Arial" pitchFamily="34" charset="0"/>
                <a:ea typeface="MS PGothic" pitchFamily="34" charset="-128"/>
              </a:endParaRPr>
            </a:p>
          </p:txBody>
        </p:sp>
        <p:sp>
          <p:nvSpPr>
            <p:cNvPr id="181255" name="AutoShape 7"/>
            <p:cNvSpPr>
              <a:spLocks noChangeArrowheads="1"/>
            </p:cNvSpPr>
            <p:nvPr/>
          </p:nvSpPr>
          <p:spPr bwMode="auto">
            <a:xfrm>
              <a:off x="1920" y="2152"/>
              <a:ext cx="1781" cy="424"/>
            </a:xfrm>
            <a:prstGeom prst="bracketPair">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p>
          </p:txBody>
        </p:sp>
      </p:grpSp>
      <p:sp>
        <p:nvSpPr>
          <p:cNvPr id="180232" name="Text Box 8"/>
          <p:cNvSpPr txBox="1">
            <a:spLocks noChangeArrowheads="1"/>
          </p:cNvSpPr>
          <p:nvPr/>
        </p:nvSpPr>
        <p:spPr bwMode="auto">
          <a:xfrm>
            <a:off x="5430883" y="5189312"/>
            <a:ext cx="6242051" cy="1560209"/>
          </a:xfrm>
          <a:prstGeom prst="rect">
            <a:avLst/>
          </a:prstGeom>
          <a:solidFill>
            <a:srgbClr val="838D9B">
              <a:alpha val="56078"/>
            </a:srgbClr>
          </a:solidFill>
          <a:ln w="9525">
            <a:solidFill>
              <a:schemeClr val="tx1"/>
            </a:solidFill>
            <a:miter lim="800000"/>
            <a:headEnd/>
            <a:tailEnd/>
          </a:ln>
        </p:spPr>
        <p:txBody>
          <a:bodyPr lIns="263993" tIns="254394" rIns="263993" bIns="254394">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Where </a:t>
            </a:r>
            <a:r>
              <a:rPr lang="en-AU" altLang="en-US" sz="2700" i="1">
                <a:effectLst>
                  <a:outerShdw blurRad="38100" dist="38100" dir="2700000" algn="tl">
                    <a:srgbClr val="000000">
                      <a:alpha val="43137"/>
                    </a:srgbClr>
                  </a:outerShdw>
                </a:effectLst>
                <a:latin typeface="Arial" pitchFamily="34" charset="0"/>
                <a:ea typeface="MS PGothic" pitchFamily="34" charset="-128"/>
              </a:rPr>
              <a:t>Z</a:t>
            </a:r>
            <a:r>
              <a:rPr lang="en-AU" altLang="en-US" sz="2700">
                <a:effectLst>
                  <a:outerShdw blurRad="38100" dist="38100" dir="2700000" algn="tl">
                    <a:srgbClr val="000000">
                      <a:alpha val="43137"/>
                    </a:srgbClr>
                  </a:outerShdw>
                </a:effectLst>
                <a:latin typeface="Arial" pitchFamily="34" charset="0"/>
                <a:ea typeface="MS PGothic" pitchFamily="34" charset="-128"/>
              </a:rPr>
              <a:t> is the number of standard deviations the due date or target date lies from the mean or expected date</a:t>
            </a:r>
          </a:p>
        </p:txBody>
      </p:sp>
    </p:spTree>
    <p:extLst>
      <p:ext uri="{BB962C8B-B14F-4D97-AF65-F5344CB8AC3E}">
        <p14:creationId xmlns:p14="http://schemas.microsoft.com/office/powerpoint/2010/main" val="4293375787"/>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80227"/>
                                        </p:tgtEl>
                                        <p:attrNameLst>
                                          <p:attrName>style.visibility</p:attrName>
                                        </p:attrNameLst>
                                      </p:cBhvr>
                                      <p:to>
                                        <p:strVal val="visible"/>
                                      </p:to>
                                    </p:set>
                                    <p:animEffect transition="in" filter="strips(downRight)">
                                      <p:cBhvr>
                                        <p:cTn id="7" dur="1000"/>
                                        <p:tgtEl>
                                          <p:spTgt spid="18022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80228"/>
                                        </p:tgtEl>
                                        <p:attrNameLst>
                                          <p:attrName>style.visibility</p:attrName>
                                        </p:attrNameLst>
                                      </p:cBhvr>
                                      <p:to>
                                        <p:strVal val="visible"/>
                                      </p:to>
                                    </p:set>
                                    <p:animEffect transition="in" filter="strips(downRight)">
                                      <p:cBhvr>
                                        <p:cTn id="11" dur="1000"/>
                                        <p:tgtEl>
                                          <p:spTgt spid="18022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500"/>
                                  </p:stCondLst>
                                  <p:childTnLst>
                                    <p:set>
                                      <p:cBhvr>
                                        <p:cTn id="14" dur="1" fill="hold">
                                          <p:stCondLst>
                                            <p:cond delay="0"/>
                                          </p:stCondLst>
                                        </p:cTn>
                                        <p:tgtEl>
                                          <p:spTgt spid="180232"/>
                                        </p:tgtEl>
                                        <p:attrNameLst>
                                          <p:attrName>style.visibility</p:attrName>
                                        </p:attrNameLst>
                                      </p:cBhvr>
                                      <p:to>
                                        <p:strVal val="visible"/>
                                      </p:to>
                                    </p:set>
                                    <p:animEffect transition="in" filter="strips(downRight)">
                                      <p:cBhvr>
                                        <p:cTn id="15" dur="1000"/>
                                        <p:tgtEl>
                                          <p:spTgt spid="180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p:bldP spid="180232"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4"/>
          <p:cNvGrpSpPr>
            <a:grpSpLocks/>
          </p:cNvGrpSpPr>
          <p:nvPr/>
        </p:nvGrpSpPr>
        <p:grpSpPr bwMode="auto">
          <a:xfrm>
            <a:off x="3073763" y="3691352"/>
            <a:ext cx="6301317" cy="2278064"/>
            <a:chOff x="1518" y="2040"/>
            <a:chExt cx="2977" cy="1435"/>
          </a:xfrm>
        </p:grpSpPr>
        <p:sp>
          <p:nvSpPr>
            <p:cNvPr id="30" name="Text Box 5"/>
            <p:cNvSpPr txBox="1">
              <a:spLocks noChangeArrowheads="1"/>
            </p:cNvSpPr>
            <p:nvPr/>
          </p:nvSpPr>
          <p:spPr bwMode="auto">
            <a:xfrm>
              <a:off x="1518" y="2040"/>
              <a:ext cx="2977" cy="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66700" algn="l"/>
                  <a:tab pos="1346200" algn="l"/>
                  <a:tab pos="3949700" algn="l"/>
                </a:tabLst>
                <a:defRPr>
                  <a:solidFill>
                    <a:schemeClr val="tx1"/>
                  </a:solidFill>
                  <a:latin typeface="Calibri" pitchFamily="34" charset="0"/>
                  <a:cs typeface="Arial" pitchFamily="34" charset="0"/>
                </a:defRPr>
              </a:lvl1pPr>
              <a:lvl2pPr marL="742950" indent="-285750">
                <a:tabLst>
                  <a:tab pos="266700" algn="l"/>
                  <a:tab pos="1346200" algn="l"/>
                  <a:tab pos="3949700" algn="l"/>
                </a:tabLst>
                <a:defRPr>
                  <a:solidFill>
                    <a:schemeClr val="tx1"/>
                  </a:solidFill>
                  <a:latin typeface="Calibri" pitchFamily="34" charset="0"/>
                  <a:cs typeface="Arial" pitchFamily="34" charset="0"/>
                </a:defRPr>
              </a:lvl2pPr>
              <a:lvl3pPr marL="1143000" indent="-228600">
                <a:tabLst>
                  <a:tab pos="266700" algn="l"/>
                  <a:tab pos="1346200" algn="l"/>
                  <a:tab pos="3949700" algn="l"/>
                </a:tabLst>
                <a:defRPr>
                  <a:solidFill>
                    <a:schemeClr val="tx1"/>
                  </a:solidFill>
                  <a:latin typeface="Calibri" pitchFamily="34" charset="0"/>
                  <a:cs typeface="Arial" pitchFamily="34" charset="0"/>
                </a:defRPr>
              </a:lvl3pPr>
              <a:lvl4pPr marL="1600200" indent="-228600">
                <a:tabLst>
                  <a:tab pos="266700" algn="l"/>
                  <a:tab pos="1346200" algn="l"/>
                  <a:tab pos="3949700" algn="l"/>
                </a:tabLst>
                <a:defRPr>
                  <a:solidFill>
                    <a:schemeClr val="tx1"/>
                  </a:solidFill>
                  <a:latin typeface="Calibri" pitchFamily="34" charset="0"/>
                  <a:cs typeface="Arial" pitchFamily="34" charset="0"/>
                </a:defRPr>
              </a:lvl4pPr>
              <a:lvl5pPr marL="2057400" indent="-228600">
                <a:tabLst>
                  <a:tab pos="266700" algn="l"/>
                  <a:tab pos="1346200" algn="l"/>
                  <a:tab pos="39497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66700" algn="l"/>
                  <a:tab pos="1346200" algn="l"/>
                  <a:tab pos="3949700" algn="l"/>
                </a:tabLst>
                <a:defRPr>
                  <a:solidFill>
                    <a:schemeClr val="tx1"/>
                  </a:solidFill>
                  <a:latin typeface="Calibri" pitchFamily="34" charset="0"/>
                  <a:cs typeface="Arial" pitchFamily="34" charset="0"/>
                </a:defRPr>
              </a:lvl9pPr>
            </a:lstStyle>
            <a:p>
              <a:pPr>
                <a:lnSpc>
                  <a:spcPct val="175000"/>
                </a:lnSpc>
                <a:tabLst>
                  <a:tab pos="355591" algn="l"/>
                  <a:tab pos="1794888" algn="l"/>
                  <a:tab pos="4728515" algn="l"/>
                </a:tabLst>
              </a:pPr>
              <a:r>
                <a:rPr lang="en-AU" altLang="en-US" sz="2700" i="1">
                  <a:latin typeface="Arial" pitchFamily="34" charset="0"/>
                  <a:ea typeface="MS PGothic" pitchFamily="34" charset="-128"/>
                </a:rPr>
                <a:t>Z	=	–	/</a:t>
              </a:r>
              <a:r>
                <a:rPr lang="en-AU" altLang="en-US" sz="2700">
                  <a:latin typeface="Symbol" pitchFamily="18" charset="2"/>
                  <a:ea typeface="MS PGothic" pitchFamily="34" charset="-128"/>
                </a:rPr>
                <a:t>s</a:t>
              </a:r>
              <a:r>
                <a:rPr lang="en-AU" altLang="en-US" sz="2700" i="1" baseline="-25000">
                  <a:latin typeface="Arial" pitchFamily="34" charset="0"/>
                  <a:ea typeface="MS PGothic" pitchFamily="34" charset="-128"/>
                </a:rPr>
                <a:t>p</a:t>
              </a:r>
              <a:endParaRPr lang="en-AU" altLang="en-US" sz="2700" i="1">
                <a:latin typeface="Arial" pitchFamily="34" charset="0"/>
                <a:ea typeface="MS PGothic" pitchFamily="34" charset="-128"/>
              </a:endParaRPr>
            </a:p>
            <a:p>
              <a:pPr>
                <a:lnSpc>
                  <a:spcPct val="175000"/>
                </a:lnSpc>
              </a:pPr>
              <a:r>
                <a:rPr lang="en-AU" altLang="en-US" sz="2700" i="1">
                  <a:latin typeface="Arial" pitchFamily="34" charset="0"/>
                  <a:ea typeface="MS PGothic" pitchFamily="34" charset="-128"/>
                </a:rPr>
                <a:t>	= </a:t>
              </a:r>
              <a:r>
                <a:rPr lang="en-AU" altLang="en-US" sz="2700">
                  <a:latin typeface="Arial" pitchFamily="34" charset="0"/>
                  <a:ea typeface="MS PGothic" pitchFamily="34" charset="-128"/>
                </a:rPr>
                <a:t>(16 weeks – 15 weeks)/1.76</a:t>
              </a:r>
            </a:p>
            <a:p>
              <a:pPr>
                <a:lnSpc>
                  <a:spcPct val="175000"/>
                </a:lnSpc>
              </a:pPr>
              <a:r>
                <a:rPr lang="en-AU" altLang="en-US" sz="2700" i="1">
                  <a:latin typeface="Arial" pitchFamily="34" charset="0"/>
                  <a:ea typeface="MS PGothic" pitchFamily="34" charset="-128"/>
                </a:rPr>
                <a:t>	= </a:t>
              </a:r>
              <a:r>
                <a:rPr lang="en-AU" altLang="en-US" sz="2700">
                  <a:latin typeface="Arial" pitchFamily="34" charset="0"/>
                  <a:ea typeface="MS PGothic" pitchFamily="34" charset="-128"/>
                </a:rPr>
                <a:t>0.57</a:t>
              </a:r>
            </a:p>
          </p:txBody>
        </p:sp>
        <p:sp>
          <p:nvSpPr>
            <p:cNvPr id="31" name="Text Box 6"/>
            <p:cNvSpPr txBox="1">
              <a:spLocks noChangeArrowheads="1"/>
            </p:cNvSpPr>
            <p:nvPr/>
          </p:nvSpPr>
          <p:spPr bwMode="auto">
            <a:xfrm>
              <a:off x="1874" y="2193"/>
              <a:ext cx="171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55600" algn="ctr"/>
                  <a:tab pos="2159000" algn="ctr"/>
                </a:tabLst>
                <a:defRPr>
                  <a:solidFill>
                    <a:schemeClr val="tx1"/>
                  </a:solidFill>
                  <a:latin typeface="Calibri" pitchFamily="34" charset="0"/>
                  <a:cs typeface="Arial" pitchFamily="34" charset="0"/>
                </a:defRPr>
              </a:lvl1pPr>
              <a:lvl2pPr marL="742950" indent="-285750">
                <a:tabLst>
                  <a:tab pos="355600" algn="ctr"/>
                  <a:tab pos="2159000" algn="ctr"/>
                </a:tabLst>
                <a:defRPr>
                  <a:solidFill>
                    <a:schemeClr val="tx1"/>
                  </a:solidFill>
                  <a:latin typeface="Calibri" pitchFamily="34" charset="0"/>
                  <a:cs typeface="Arial" pitchFamily="34" charset="0"/>
                </a:defRPr>
              </a:lvl2pPr>
              <a:lvl3pPr marL="1143000" indent="-228600">
                <a:tabLst>
                  <a:tab pos="355600" algn="ctr"/>
                  <a:tab pos="2159000" algn="ctr"/>
                </a:tabLst>
                <a:defRPr>
                  <a:solidFill>
                    <a:schemeClr val="tx1"/>
                  </a:solidFill>
                  <a:latin typeface="Calibri" pitchFamily="34" charset="0"/>
                  <a:cs typeface="Arial" pitchFamily="34" charset="0"/>
                </a:defRPr>
              </a:lvl3pPr>
              <a:lvl4pPr marL="1600200" indent="-228600">
                <a:tabLst>
                  <a:tab pos="355600" algn="ctr"/>
                  <a:tab pos="2159000" algn="ctr"/>
                </a:tabLst>
                <a:defRPr>
                  <a:solidFill>
                    <a:schemeClr val="tx1"/>
                  </a:solidFill>
                  <a:latin typeface="Calibri" pitchFamily="34" charset="0"/>
                  <a:cs typeface="Arial" pitchFamily="34" charset="0"/>
                </a:defRPr>
              </a:lvl4pPr>
              <a:lvl5pPr marL="2057400" indent="-228600">
                <a:tabLst>
                  <a:tab pos="355600" algn="ctr"/>
                  <a:tab pos="215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55600" algn="ctr"/>
                  <a:tab pos="2159000" algn="ctr"/>
                </a:tabLst>
                <a:defRPr>
                  <a:solidFill>
                    <a:schemeClr val="tx1"/>
                  </a:solidFill>
                  <a:latin typeface="Calibri" pitchFamily="34" charset="0"/>
                  <a:cs typeface="Arial" pitchFamily="34" charset="0"/>
                </a:defRPr>
              </a:lvl9pPr>
            </a:lstStyle>
            <a:p>
              <a:pPr>
                <a:lnSpc>
                  <a:spcPct val="85000"/>
                </a:lnSpc>
              </a:pPr>
              <a:r>
                <a:rPr lang="en-AU" altLang="en-US" sz="2100" i="1">
                  <a:latin typeface="Arial" pitchFamily="34" charset="0"/>
                  <a:ea typeface="MS PGothic" pitchFamily="34" charset="-128"/>
                </a:rPr>
                <a:t>	</a:t>
              </a:r>
              <a:r>
                <a:rPr lang="en-AU" altLang="en-US" sz="2100">
                  <a:latin typeface="Arial" pitchFamily="34" charset="0"/>
                  <a:ea typeface="MS PGothic" pitchFamily="34" charset="-128"/>
                </a:rPr>
                <a:t>Due	Expected date</a:t>
              </a:r>
              <a:br>
                <a:rPr lang="en-AU" altLang="en-US" sz="2100">
                  <a:latin typeface="Arial" pitchFamily="34" charset="0"/>
                  <a:ea typeface="MS PGothic" pitchFamily="34" charset="-128"/>
                </a:rPr>
              </a:br>
              <a:r>
                <a:rPr lang="en-AU" altLang="en-US" sz="2100">
                  <a:latin typeface="Arial" pitchFamily="34" charset="0"/>
                  <a:ea typeface="MS PGothic" pitchFamily="34" charset="-128"/>
                </a:rPr>
                <a:t>	date	of completion</a:t>
              </a:r>
              <a:endParaRPr lang="en-AU" altLang="en-US" sz="2100" baseline="-25000">
                <a:latin typeface="Arial" pitchFamily="34" charset="0"/>
                <a:ea typeface="MS PGothic" pitchFamily="34" charset="-128"/>
              </a:endParaRPr>
            </a:p>
          </p:txBody>
        </p:sp>
        <p:sp>
          <p:nvSpPr>
            <p:cNvPr id="32" name="AutoShape 7"/>
            <p:cNvSpPr>
              <a:spLocks noChangeArrowheads="1"/>
            </p:cNvSpPr>
            <p:nvPr/>
          </p:nvSpPr>
          <p:spPr bwMode="auto">
            <a:xfrm>
              <a:off x="1920" y="2152"/>
              <a:ext cx="1781" cy="424"/>
            </a:xfrm>
            <a:prstGeom prst="bracketPair">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p>
          </p:txBody>
        </p:sp>
      </p:grpSp>
      <p:sp>
        <p:nvSpPr>
          <p:cNvPr id="182274"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Probability of Project Completion</a:t>
            </a:r>
          </a:p>
        </p:txBody>
      </p:sp>
      <p:sp>
        <p:nvSpPr>
          <p:cNvPr id="183298" name="Text Box 3"/>
          <p:cNvSpPr txBox="1">
            <a:spLocks noChangeArrowheads="1"/>
          </p:cNvSpPr>
          <p:nvPr/>
        </p:nvSpPr>
        <p:spPr bwMode="auto">
          <a:xfrm>
            <a:off x="622300" y="1766888"/>
            <a:ext cx="9414933" cy="2075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11992" tIns="302392" rIns="311992" bIns="302392">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3700" b="1">
                <a:solidFill>
                  <a:schemeClr val="tx1">
                    <a:lumMod val="50000"/>
                  </a:schemeClr>
                </a:solidFill>
                <a:effectLst>
                  <a:outerShdw blurRad="38100" dist="38100" dir="2700000" algn="tl">
                    <a:srgbClr val="000000">
                      <a:alpha val="43137"/>
                    </a:srgbClr>
                  </a:outerShdw>
                </a:effectLst>
                <a:latin typeface="Arial" pitchFamily="34" charset="0"/>
                <a:ea typeface="MS PGothic" pitchFamily="34" charset="-128"/>
              </a:rPr>
              <a:t>What is the probability this project can be completed on or before the 16 week deadline?</a:t>
            </a:r>
          </a:p>
        </p:txBody>
      </p:sp>
      <p:sp>
        <p:nvSpPr>
          <p:cNvPr id="183301" name="Rectangle 9"/>
          <p:cNvSpPr>
            <a:spLocks noChangeArrowheads="1"/>
          </p:cNvSpPr>
          <p:nvPr/>
        </p:nvSpPr>
        <p:spPr bwMode="auto">
          <a:xfrm>
            <a:off x="2032000" y="1422400"/>
            <a:ext cx="8348133" cy="3352800"/>
          </a:xfrm>
          <a:prstGeom prst="rect">
            <a:avLst/>
          </a:prstGeom>
          <a:solidFill>
            <a:srgbClr val="7030A0"/>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sp>
        <p:nvSpPr>
          <p:cNvPr id="182282" name="Rectangle 10"/>
          <p:cNvSpPr>
            <a:spLocks noChangeArrowheads="1"/>
          </p:cNvSpPr>
          <p:nvPr/>
        </p:nvSpPr>
        <p:spPr bwMode="auto">
          <a:xfrm>
            <a:off x="6874933" y="3894431"/>
            <a:ext cx="1280160" cy="495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grpSp>
        <p:nvGrpSpPr>
          <p:cNvPr id="182283" name="Group 11"/>
          <p:cNvGrpSpPr>
            <a:grpSpLocks/>
          </p:cNvGrpSpPr>
          <p:nvPr/>
        </p:nvGrpSpPr>
        <p:grpSpPr bwMode="auto">
          <a:xfrm>
            <a:off x="2455334" y="3884962"/>
            <a:ext cx="5715000" cy="1602261"/>
            <a:chOff x="1160" y="2342"/>
            <a:chExt cx="2912" cy="775"/>
          </a:xfrm>
        </p:grpSpPr>
        <p:sp>
          <p:nvSpPr>
            <p:cNvPr id="183318" name="Rectangle 12"/>
            <p:cNvSpPr>
              <a:spLocks noChangeArrowheads="1"/>
            </p:cNvSpPr>
            <p:nvPr/>
          </p:nvSpPr>
          <p:spPr bwMode="auto">
            <a:xfrm>
              <a:off x="1160" y="2342"/>
              <a:ext cx="2912" cy="249"/>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sp>
          <p:nvSpPr>
            <p:cNvPr id="183319" name="Freeform 13"/>
            <p:cNvSpPr>
              <a:spLocks/>
            </p:cNvSpPr>
            <p:nvPr/>
          </p:nvSpPr>
          <p:spPr bwMode="auto">
            <a:xfrm>
              <a:off x="1456" y="2400"/>
              <a:ext cx="511" cy="717"/>
            </a:xfrm>
            <a:custGeom>
              <a:avLst/>
              <a:gdLst>
                <a:gd name="T0" fmla="*/ 576 w 576"/>
                <a:gd name="T1" fmla="*/ 624 h 624"/>
                <a:gd name="T2" fmla="*/ 160 w 576"/>
                <a:gd name="T3" fmla="*/ 424 h 624"/>
                <a:gd name="T4" fmla="*/ 0 w 576"/>
                <a:gd name="T5" fmla="*/ 0 h 624"/>
                <a:gd name="T6" fmla="*/ 0 60000 65536"/>
                <a:gd name="T7" fmla="*/ 0 60000 65536"/>
                <a:gd name="T8" fmla="*/ 0 60000 65536"/>
                <a:gd name="T9" fmla="*/ 0 w 576"/>
                <a:gd name="T10" fmla="*/ 0 h 624"/>
                <a:gd name="T11" fmla="*/ 576 w 576"/>
                <a:gd name="T12" fmla="*/ 624 h 624"/>
              </a:gdLst>
              <a:ahLst/>
              <a:cxnLst>
                <a:cxn ang="T6">
                  <a:pos x="T0" y="T1"/>
                </a:cxn>
                <a:cxn ang="T7">
                  <a:pos x="T2" y="T3"/>
                </a:cxn>
                <a:cxn ang="T8">
                  <a:pos x="T4" y="T5"/>
                </a:cxn>
              </a:cxnLst>
              <a:rect l="T9" t="T10" r="T11" b="T12"/>
              <a:pathLst>
                <a:path w="576" h="624">
                  <a:moveTo>
                    <a:pt x="576" y="624"/>
                  </a:moveTo>
                  <a:cubicBezTo>
                    <a:pt x="508" y="591"/>
                    <a:pt x="256" y="528"/>
                    <a:pt x="160" y="424"/>
                  </a:cubicBezTo>
                  <a:cubicBezTo>
                    <a:pt x="8" y="288"/>
                    <a:pt x="33" y="88"/>
                    <a:pt x="0" y="0"/>
                  </a:cubicBezTo>
                </a:path>
              </a:pathLst>
            </a:custGeom>
            <a:noFill/>
            <a:ln w="57150" cmpd="sng">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82286" name="Group 14"/>
          <p:cNvGrpSpPr>
            <a:grpSpLocks/>
          </p:cNvGrpSpPr>
          <p:nvPr/>
        </p:nvGrpSpPr>
        <p:grpSpPr bwMode="auto">
          <a:xfrm>
            <a:off x="4389967" y="2065340"/>
            <a:ext cx="5727700" cy="3422649"/>
            <a:chOff x="2074" y="1301"/>
            <a:chExt cx="2706" cy="2156"/>
          </a:xfrm>
        </p:grpSpPr>
        <p:sp>
          <p:nvSpPr>
            <p:cNvPr id="183316" name="Rectangle 15"/>
            <p:cNvSpPr>
              <a:spLocks noChangeArrowheads="1"/>
            </p:cNvSpPr>
            <p:nvPr/>
          </p:nvSpPr>
          <p:spPr bwMode="auto">
            <a:xfrm>
              <a:off x="3256" y="1301"/>
              <a:ext cx="604" cy="147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sp>
          <p:nvSpPr>
            <p:cNvPr id="183317" name="Freeform 16"/>
            <p:cNvSpPr>
              <a:spLocks/>
            </p:cNvSpPr>
            <p:nvPr/>
          </p:nvSpPr>
          <p:spPr bwMode="auto">
            <a:xfrm>
              <a:off x="2074" y="1464"/>
              <a:ext cx="2706" cy="1993"/>
            </a:xfrm>
            <a:custGeom>
              <a:avLst/>
              <a:gdLst>
                <a:gd name="T0" fmla="*/ 0 w 2324"/>
                <a:gd name="T1" fmla="*/ 1840 h 1840"/>
                <a:gd name="T2" fmla="*/ 1688 w 2324"/>
                <a:gd name="T3" fmla="*/ 1472 h 1840"/>
                <a:gd name="T4" fmla="*/ 2272 w 2324"/>
                <a:gd name="T5" fmla="*/ 784 h 1840"/>
                <a:gd name="T6" fmla="*/ 2000 w 2324"/>
                <a:gd name="T7" fmla="*/ 176 h 1840"/>
                <a:gd name="T8" fmla="*/ 1432 w 2324"/>
                <a:gd name="T9" fmla="*/ 0 h 1840"/>
                <a:gd name="T10" fmla="*/ 0 60000 65536"/>
                <a:gd name="T11" fmla="*/ 0 60000 65536"/>
                <a:gd name="T12" fmla="*/ 0 60000 65536"/>
                <a:gd name="T13" fmla="*/ 0 60000 65536"/>
                <a:gd name="T14" fmla="*/ 0 60000 65536"/>
                <a:gd name="T15" fmla="*/ 0 w 2324"/>
                <a:gd name="T16" fmla="*/ 0 h 1840"/>
                <a:gd name="T17" fmla="*/ 2324 w 2324"/>
                <a:gd name="T18" fmla="*/ 1840 h 1840"/>
              </a:gdLst>
              <a:ahLst/>
              <a:cxnLst>
                <a:cxn ang="T10">
                  <a:pos x="T0" y="T1"/>
                </a:cxn>
                <a:cxn ang="T11">
                  <a:pos x="T2" y="T3"/>
                </a:cxn>
                <a:cxn ang="T12">
                  <a:pos x="T4" y="T5"/>
                </a:cxn>
                <a:cxn ang="T13">
                  <a:pos x="T6" y="T7"/>
                </a:cxn>
                <a:cxn ang="T14">
                  <a:pos x="T8" y="T9"/>
                </a:cxn>
              </a:cxnLst>
              <a:rect l="T15" t="T16" r="T17" b="T18"/>
              <a:pathLst>
                <a:path w="2324" h="1840">
                  <a:moveTo>
                    <a:pt x="0" y="1840"/>
                  </a:moveTo>
                  <a:cubicBezTo>
                    <a:pt x="661" y="1750"/>
                    <a:pt x="1309" y="1648"/>
                    <a:pt x="1688" y="1472"/>
                  </a:cubicBezTo>
                  <a:cubicBezTo>
                    <a:pt x="2067" y="1296"/>
                    <a:pt x="2220" y="1000"/>
                    <a:pt x="2272" y="784"/>
                  </a:cubicBezTo>
                  <a:cubicBezTo>
                    <a:pt x="2324" y="568"/>
                    <a:pt x="2152" y="288"/>
                    <a:pt x="2000" y="176"/>
                  </a:cubicBezTo>
                  <a:cubicBezTo>
                    <a:pt x="1848" y="64"/>
                    <a:pt x="1550" y="37"/>
                    <a:pt x="1432" y="0"/>
                  </a:cubicBezTo>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82289" name="Group 17"/>
          <p:cNvGrpSpPr>
            <a:grpSpLocks/>
          </p:cNvGrpSpPr>
          <p:nvPr/>
        </p:nvGrpSpPr>
        <p:grpSpPr bwMode="auto">
          <a:xfrm>
            <a:off x="2146300" y="1497014"/>
            <a:ext cx="7556500" cy="3379788"/>
            <a:chOff x="1014" y="943"/>
            <a:chExt cx="3570" cy="2129"/>
          </a:xfrm>
        </p:grpSpPr>
        <p:sp>
          <p:nvSpPr>
            <p:cNvPr id="183306" name="Freeform 18"/>
            <p:cNvSpPr>
              <a:spLocks/>
            </p:cNvSpPr>
            <p:nvPr/>
          </p:nvSpPr>
          <p:spPr bwMode="auto">
            <a:xfrm>
              <a:off x="1333" y="2075"/>
              <a:ext cx="225" cy="60"/>
            </a:xfrm>
            <a:custGeom>
              <a:avLst/>
              <a:gdLst>
                <a:gd name="T0" fmla="*/ 0 w 265"/>
                <a:gd name="T1" fmla="*/ 23 h 156"/>
                <a:gd name="T2" fmla="*/ 53 w 265"/>
                <a:gd name="T3" fmla="*/ 0 h 156"/>
                <a:gd name="T4" fmla="*/ 145 w 265"/>
                <a:gd name="T5" fmla="*/ 23 h 156"/>
                <a:gd name="T6" fmla="*/ 191 w 265"/>
                <a:gd name="T7" fmla="*/ 0 h 156"/>
                <a:gd name="T8" fmla="*/ 0 60000 65536"/>
                <a:gd name="T9" fmla="*/ 0 60000 65536"/>
                <a:gd name="T10" fmla="*/ 0 60000 65536"/>
                <a:gd name="T11" fmla="*/ 0 60000 65536"/>
                <a:gd name="T12" fmla="*/ 0 w 265"/>
                <a:gd name="T13" fmla="*/ 0 h 156"/>
                <a:gd name="T14" fmla="*/ 265 w 265"/>
                <a:gd name="T15" fmla="*/ 156 h 156"/>
              </a:gdLst>
              <a:ahLst/>
              <a:cxnLst>
                <a:cxn ang="T8">
                  <a:pos x="T0" y="T1"/>
                </a:cxn>
                <a:cxn ang="T9">
                  <a:pos x="T2" y="T3"/>
                </a:cxn>
                <a:cxn ang="T10">
                  <a:pos x="T4" y="T5"/>
                </a:cxn>
                <a:cxn ang="T11">
                  <a:pos x="T6" y="T7"/>
                </a:cxn>
              </a:cxnLst>
              <a:rect l="T12" t="T13" r="T14" b="T15"/>
              <a:pathLst>
                <a:path w="265" h="156">
                  <a:moveTo>
                    <a:pt x="0" y="156"/>
                  </a:moveTo>
                  <a:cubicBezTo>
                    <a:pt x="20" y="78"/>
                    <a:pt x="40" y="0"/>
                    <a:pt x="73" y="0"/>
                  </a:cubicBezTo>
                  <a:cubicBezTo>
                    <a:pt x="106" y="0"/>
                    <a:pt x="169" y="156"/>
                    <a:pt x="201" y="156"/>
                  </a:cubicBezTo>
                  <a:cubicBezTo>
                    <a:pt x="233" y="156"/>
                    <a:pt x="249" y="78"/>
                    <a:pt x="265"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3307" name="Freeform 19"/>
            <p:cNvSpPr>
              <a:spLocks/>
            </p:cNvSpPr>
            <p:nvPr/>
          </p:nvSpPr>
          <p:spPr bwMode="auto">
            <a:xfrm>
              <a:off x="1337" y="2149"/>
              <a:ext cx="225" cy="60"/>
            </a:xfrm>
            <a:custGeom>
              <a:avLst/>
              <a:gdLst>
                <a:gd name="T0" fmla="*/ 0 w 265"/>
                <a:gd name="T1" fmla="*/ 23 h 156"/>
                <a:gd name="T2" fmla="*/ 53 w 265"/>
                <a:gd name="T3" fmla="*/ 0 h 156"/>
                <a:gd name="T4" fmla="*/ 145 w 265"/>
                <a:gd name="T5" fmla="*/ 23 h 156"/>
                <a:gd name="T6" fmla="*/ 191 w 265"/>
                <a:gd name="T7" fmla="*/ 0 h 156"/>
                <a:gd name="T8" fmla="*/ 0 60000 65536"/>
                <a:gd name="T9" fmla="*/ 0 60000 65536"/>
                <a:gd name="T10" fmla="*/ 0 60000 65536"/>
                <a:gd name="T11" fmla="*/ 0 60000 65536"/>
                <a:gd name="T12" fmla="*/ 0 w 265"/>
                <a:gd name="T13" fmla="*/ 0 h 156"/>
                <a:gd name="T14" fmla="*/ 265 w 265"/>
                <a:gd name="T15" fmla="*/ 156 h 156"/>
              </a:gdLst>
              <a:ahLst/>
              <a:cxnLst>
                <a:cxn ang="T8">
                  <a:pos x="T0" y="T1"/>
                </a:cxn>
                <a:cxn ang="T9">
                  <a:pos x="T2" y="T3"/>
                </a:cxn>
                <a:cxn ang="T10">
                  <a:pos x="T4" y="T5"/>
                </a:cxn>
                <a:cxn ang="T11">
                  <a:pos x="T6" y="T7"/>
                </a:cxn>
              </a:cxnLst>
              <a:rect l="T12" t="T13" r="T14" b="T15"/>
              <a:pathLst>
                <a:path w="265" h="156">
                  <a:moveTo>
                    <a:pt x="0" y="156"/>
                  </a:moveTo>
                  <a:cubicBezTo>
                    <a:pt x="20" y="78"/>
                    <a:pt x="40" y="0"/>
                    <a:pt x="73" y="0"/>
                  </a:cubicBezTo>
                  <a:cubicBezTo>
                    <a:pt x="106" y="0"/>
                    <a:pt x="169" y="156"/>
                    <a:pt x="201" y="156"/>
                  </a:cubicBezTo>
                  <a:cubicBezTo>
                    <a:pt x="233" y="156"/>
                    <a:pt x="249" y="78"/>
                    <a:pt x="265"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3308" name="Freeform 20"/>
            <p:cNvSpPr>
              <a:spLocks/>
            </p:cNvSpPr>
            <p:nvPr/>
          </p:nvSpPr>
          <p:spPr bwMode="auto">
            <a:xfrm rot="-5400000">
              <a:off x="2939" y="1529"/>
              <a:ext cx="225" cy="60"/>
            </a:xfrm>
            <a:custGeom>
              <a:avLst/>
              <a:gdLst>
                <a:gd name="T0" fmla="*/ 0 w 265"/>
                <a:gd name="T1" fmla="*/ 23 h 156"/>
                <a:gd name="T2" fmla="*/ 53 w 265"/>
                <a:gd name="T3" fmla="*/ 0 h 156"/>
                <a:gd name="T4" fmla="*/ 145 w 265"/>
                <a:gd name="T5" fmla="*/ 23 h 156"/>
                <a:gd name="T6" fmla="*/ 191 w 265"/>
                <a:gd name="T7" fmla="*/ 0 h 156"/>
                <a:gd name="T8" fmla="*/ 0 60000 65536"/>
                <a:gd name="T9" fmla="*/ 0 60000 65536"/>
                <a:gd name="T10" fmla="*/ 0 60000 65536"/>
                <a:gd name="T11" fmla="*/ 0 60000 65536"/>
                <a:gd name="T12" fmla="*/ 0 w 265"/>
                <a:gd name="T13" fmla="*/ 0 h 156"/>
                <a:gd name="T14" fmla="*/ 265 w 265"/>
                <a:gd name="T15" fmla="*/ 156 h 156"/>
              </a:gdLst>
              <a:ahLst/>
              <a:cxnLst>
                <a:cxn ang="T8">
                  <a:pos x="T0" y="T1"/>
                </a:cxn>
                <a:cxn ang="T9">
                  <a:pos x="T2" y="T3"/>
                </a:cxn>
                <a:cxn ang="T10">
                  <a:pos x="T4" y="T5"/>
                </a:cxn>
                <a:cxn ang="T11">
                  <a:pos x="T6" y="T7"/>
                </a:cxn>
              </a:cxnLst>
              <a:rect l="T12" t="T13" r="T14" b="T15"/>
              <a:pathLst>
                <a:path w="265" h="156">
                  <a:moveTo>
                    <a:pt x="0" y="156"/>
                  </a:moveTo>
                  <a:cubicBezTo>
                    <a:pt x="20" y="78"/>
                    <a:pt x="40" y="0"/>
                    <a:pt x="73" y="0"/>
                  </a:cubicBezTo>
                  <a:cubicBezTo>
                    <a:pt x="106" y="0"/>
                    <a:pt x="169" y="156"/>
                    <a:pt x="201" y="156"/>
                  </a:cubicBezTo>
                  <a:cubicBezTo>
                    <a:pt x="233" y="156"/>
                    <a:pt x="249" y="78"/>
                    <a:pt x="265"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3309" name="Freeform 21"/>
            <p:cNvSpPr>
              <a:spLocks/>
            </p:cNvSpPr>
            <p:nvPr/>
          </p:nvSpPr>
          <p:spPr bwMode="auto">
            <a:xfrm rot="-5400000">
              <a:off x="3033" y="1529"/>
              <a:ext cx="225" cy="60"/>
            </a:xfrm>
            <a:custGeom>
              <a:avLst/>
              <a:gdLst>
                <a:gd name="T0" fmla="*/ 0 w 265"/>
                <a:gd name="T1" fmla="*/ 23 h 156"/>
                <a:gd name="T2" fmla="*/ 53 w 265"/>
                <a:gd name="T3" fmla="*/ 0 h 156"/>
                <a:gd name="T4" fmla="*/ 145 w 265"/>
                <a:gd name="T5" fmla="*/ 23 h 156"/>
                <a:gd name="T6" fmla="*/ 191 w 265"/>
                <a:gd name="T7" fmla="*/ 0 h 156"/>
                <a:gd name="T8" fmla="*/ 0 60000 65536"/>
                <a:gd name="T9" fmla="*/ 0 60000 65536"/>
                <a:gd name="T10" fmla="*/ 0 60000 65536"/>
                <a:gd name="T11" fmla="*/ 0 60000 65536"/>
                <a:gd name="T12" fmla="*/ 0 w 265"/>
                <a:gd name="T13" fmla="*/ 0 h 156"/>
                <a:gd name="T14" fmla="*/ 265 w 265"/>
                <a:gd name="T15" fmla="*/ 156 h 156"/>
              </a:gdLst>
              <a:ahLst/>
              <a:cxnLst>
                <a:cxn ang="T8">
                  <a:pos x="T0" y="T1"/>
                </a:cxn>
                <a:cxn ang="T9">
                  <a:pos x="T2" y="T3"/>
                </a:cxn>
                <a:cxn ang="T10">
                  <a:pos x="T4" y="T5"/>
                </a:cxn>
                <a:cxn ang="T11">
                  <a:pos x="T6" y="T7"/>
                </a:cxn>
              </a:cxnLst>
              <a:rect l="T12" t="T13" r="T14" b="T15"/>
              <a:pathLst>
                <a:path w="265" h="156">
                  <a:moveTo>
                    <a:pt x="0" y="156"/>
                  </a:moveTo>
                  <a:cubicBezTo>
                    <a:pt x="20" y="78"/>
                    <a:pt x="40" y="0"/>
                    <a:pt x="73" y="0"/>
                  </a:cubicBezTo>
                  <a:cubicBezTo>
                    <a:pt x="106" y="0"/>
                    <a:pt x="169" y="156"/>
                    <a:pt x="201" y="156"/>
                  </a:cubicBezTo>
                  <a:cubicBezTo>
                    <a:pt x="233" y="156"/>
                    <a:pt x="249" y="78"/>
                    <a:pt x="265"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83310" name="Group 22"/>
            <p:cNvGrpSpPr>
              <a:grpSpLocks/>
            </p:cNvGrpSpPr>
            <p:nvPr/>
          </p:nvGrpSpPr>
          <p:grpSpPr bwMode="auto">
            <a:xfrm>
              <a:off x="1014" y="943"/>
              <a:ext cx="3570" cy="2129"/>
              <a:chOff x="1014" y="943"/>
              <a:chExt cx="3570" cy="2129"/>
            </a:xfrm>
          </p:grpSpPr>
          <p:grpSp>
            <p:nvGrpSpPr>
              <p:cNvPr id="183311" name="Group 23"/>
              <p:cNvGrpSpPr>
                <a:grpSpLocks/>
              </p:cNvGrpSpPr>
              <p:nvPr/>
            </p:nvGrpSpPr>
            <p:grpSpPr bwMode="auto">
              <a:xfrm>
                <a:off x="1014" y="943"/>
                <a:ext cx="3570" cy="2129"/>
                <a:chOff x="1014" y="943"/>
                <a:chExt cx="3570" cy="2129"/>
              </a:xfrm>
            </p:grpSpPr>
            <p:sp>
              <p:nvSpPr>
                <p:cNvPr id="183313" name="Text Box 24"/>
                <p:cNvSpPr txBox="1">
                  <a:spLocks noChangeArrowheads="1"/>
                </p:cNvSpPr>
                <p:nvPr/>
              </p:nvSpPr>
              <p:spPr bwMode="auto">
                <a:xfrm>
                  <a:off x="1214" y="1327"/>
                  <a:ext cx="3322" cy="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1pPr>
                  <a:lvl2pPr marL="742950" indent="-285750">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2pPr>
                  <a:lvl3pPr marL="1143000" indent="-228600">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3pPr>
                  <a:lvl4pPr marL="1600200" indent="-228600">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4pPr>
                  <a:lvl5pPr marL="2057400" indent="-228600">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55600" algn="r"/>
                      <a:tab pos="1079500" algn="ctr"/>
                      <a:tab pos="2159000" algn="ctr"/>
                      <a:tab pos="2959100" algn="ctr"/>
                      <a:tab pos="3771900" algn="ctr"/>
                      <a:tab pos="4838700" algn="ctr"/>
                    </a:tabLst>
                    <a:defRPr>
                      <a:solidFill>
                        <a:schemeClr val="tx1"/>
                      </a:solidFill>
                      <a:latin typeface="Calibri" pitchFamily="34" charset="0"/>
                      <a:cs typeface="Arial" pitchFamily="34" charset="0"/>
                    </a:defRPr>
                  </a:lvl9pPr>
                </a:lstStyle>
                <a:p>
                  <a:pPr>
                    <a:spcBef>
                      <a:spcPct val="25000"/>
                    </a:spcBef>
                  </a:pPr>
                  <a:r>
                    <a:rPr lang="en-AU" altLang="en-US" sz="2400">
                      <a:latin typeface="Arial" pitchFamily="34" charset="0"/>
                      <a:ea typeface="MS PGothic" pitchFamily="34" charset="-128"/>
                    </a:rPr>
                    <a:t>		.00	.01			</a:t>
                  </a:r>
                  <a:r>
                    <a:rPr lang="en-AU" altLang="en-US" sz="2400" smtClean="0">
                      <a:latin typeface="Arial" pitchFamily="34" charset="0"/>
                      <a:ea typeface="MS PGothic" pitchFamily="34" charset="-128"/>
                    </a:rPr>
                    <a:t>.</a:t>
                  </a:r>
                  <a:r>
                    <a:rPr lang="en-AU" altLang="en-US" sz="2400">
                      <a:latin typeface="Arial" pitchFamily="34" charset="0"/>
                      <a:ea typeface="MS PGothic" pitchFamily="34" charset="-128"/>
                    </a:rPr>
                    <a:t>07	.08</a:t>
                  </a:r>
                </a:p>
                <a:p>
                  <a:pPr>
                    <a:spcBef>
                      <a:spcPct val="25000"/>
                    </a:spcBef>
                  </a:pPr>
                  <a:r>
                    <a:rPr lang="en-AU" altLang="en-US" sz="2400">
                      <a:latin typeface="Arial" pitchFamily="34" charset="0"/>
                      <a:ea typeface="MS PGothic" pitchFamily="34" charset="-128"/>
                    </a:rPr>
                    <a:t>	.1	.50000	.50399		</a:t>
                  </a:r>
                  <a:r>
                    <a:rPr lang="en-AU" altLang="en-US" sz="2400" smtClean="0">
                      <a:latin typeface="Arial" pitchFamily="34" charset="0"/>
                      <a:ea typeface="MS PGothic" pitchFamily="34" charset="-128"/>
                    </a:rPr>
                    <a:t>	.</a:t>
                  </a:r>
                  <a:r>
                    <a:rPr lang="en-AU" altLang="en-US" sz="2400">
                      <a:latin typeface="Arial" pitchFamily="34" charset="0"/>
                      <a:ea typeface="MS PGothic" pitchFamily="34" charset="-128"/>
                    </a:rPr>
                    <a:t>52790	.53188</a:t>
                  </a:r>
                </a:p>
                <a:p>
                  <a:pPr>
                    <a:spcBef>
                      <a:spcPct val="25000"/>
                    </a:spcBef>
                  </a:pPr>
                  <a:r>
                    <a:rPr lang="en-AU" altLang="en-US" sz="2400">
                      <a:latin typeface="Arial" pitchFamily="34" charset="0"/>
                      <a:ea typeface="MS PGothic" pitchFamily="34" charset="-128"/>
                    </a:rPr>
                    <a:t>	.2	.53983	.54380		</a:t>
                  </a:r>
                  <a:r>
                    <a:rPr lang="en-AU" altLang="en-US" sz="2400" smtClean="0">
                      <a:latin typeface="Arial" pitchFamily="34" charset="0"/>
                      <a:ea typeface="MS PGothic" pitchFamily="34" charset="-128"/>
                    </a:rPr>
                    <a:t>	.</a:t>
                  </a:r>
                  <a:r>
                    <a:rPr lang="en-AU" altLang="en-US" sz="2400">
                      <a:latin typeface="Arial" pitchFamily="34" charset="0"/>
                      <a:ea typeface="MS PGothic" pitchFamily="34" charset="-128"/>
                    </a:rPr>
                    <a:t>56749	.57142</a:t>
                  </a:r>
                </a:p>
                <a:p>
                  <a:pPr>
                    <a:spcBef>
                      <a:spcPct val="25000"/>
                    </a:spcBef>
                  </a:pPr>
                  <a:r>
                    <a:rPr lang="en-AU" altLang="en-US" sz="2400">
                      <a:latin typeface="Arial" pitchFamily="34" charset="0"/>
                      <a:ea typeface="MS PGothic" pitchFamily="34" charset="-128"/>
                    </a:rPr>
                    <a:t>	</a:t>
                  </a:r>
                </a:p>
                <a:p>
                  <a:pPr>
                    <a:spcBef>
                      <a:spcPct val="25000"/>
                    </a:spcBef>
                  </a:pPr>
                  <a:r>
                    <a:rPr lang="en-AU" altLang="en-US" sz="2400">
                      <a:latin typeface="Arial" pitchFamily="34" charset="0"/>
                      <a:ea typeface="MS PGothic" pitchFamily="34" charset="-128"/>
                    </a:rPr>
                    <a:t>	.5	.69146	.69497		</a:t>
                  </a:r>
                  <a:r>
                    <a:rPr lang="en-AU" altLang="en-US" sz="2400" smtClean="0">
                      <a:latin typeface="Arial" pitchFamily="34" charset="0"/>
                      <a:ea typeface="MS PGothic" pitchFamily="34" charset="-128"/>
                    </a:rPr>
                    <a:t>	.</a:t>
                  </a:r>
                  <a:r>
                    <a:rPr lang="en-AU" altLang="en-US" sz="2400">
                      <a:latin typeface="Arial" pitchFamily="34" charset="0"/>
                      <a:ea typeface="MS PGothic" pitchFamily="34" charset="-128"/>
                    </a:rPr>
                    <a:t>71566	.71904</a:t>
                  </a:r>
                </a:p>
                <a:p>
                  <a:pPr>
                    <a:spcBef>
                      <a:spcPct val="25000"/>
                    </a:spcBef>
                  </a:pPr>
                  <a:r>
                    <a:rPr lang="en-AU" altLang="en-US" sz="2400">
                      <a:latin typeface="Arial" pitchFamily="34" charset="0"/>
                      <a:ea typeface="MS PGothic" pitchFamily="34" charset="-128"/>
                    </a:rPr>
                    <a:t>	.6	.72575	.72907		</a:t>
                  </a:r>
                  <a:r>
                    <a:rPr lang="en-AU" altLang="en-US" sz="2400" smtClean="0">
                      <a:latin typeface="Arial" pitchFamily="34" charset="0"/>
                      <a:ea typeface="MS PGothic" pitchFamily="34" charset="-128"/>
                    </a:rPr>
                    <a:t>	.</a:t>
                  </a:r>
                  <a:r>
                    <a:rPr lang="en-AU" altLang="en-US" sz="2400">
                      <a:latin typeface="Arial" pitchFamily="34" charset="0"/>
                      <a:ea typeface="MS PGothic" pitchFamily="34" charset="-128"/>
                    </a:rPr>
                    <a:t>74857	.75175</a:t>
                  </a:r>
                </a:p>
              </p:txBody>
            </p:sp>
            <p:sp>
              <p:nvSpPr>
                <p:cNvPr id="183314" name="Line 25"/>
                <p:cNvSpPr>
                  <a:spLocks noChangeShapeType="1"/>
                </p:cNvSpPr>
                <p:nvPr/>
              </p:nvSpPr>
              <p:spPr bwMode="auto">
                <a:xfrm>
                  <a:off x="3136" y="1560"/>
                  <a:ext cx="14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15" name="Text Box 26"/>
                <p:cNvSpPr txBox="1">
                  <a:spLocks noChangeArrowheads="1"/>
                </p:cNvSpPr>
                <p:nvPr/>
              </p:nvSpPr>
              <p:spPr bwMode="auto">
                <a:xfrm>
                  <a:off x="1014" y="943"/>
                  <a:ext cx="1372"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b="1">
                      <a:latin typeface="Arial" pitchFamily="34" charset="0"/>
                      <a:ea typeface="MS PGothic" pitchFamily="34" charset="-128"/>
                    </a:rPr>
                    <a:t>From Appendix I</a:t>
                  </a:r>
                </a:p>
              </p:txBody>
            </p:sp>
          </p:grpSp>
          <p:sp>
            <p:nvSpPr>
              <p:cNvPr id="183312" name="Line 27"/>
              <p:cNvSpPr>
                <a:spLocks noChangeShapeType="1"/>
              </p:cNvSpPr>
              <p:nvPr/>
            </p:nvSpPr>
            <p:spPr bwMode="auto">
              <a:xfrm>
                <a:off x="1336" y="1560"/>
                <a:ext cx="17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8" name="Text Box 8"/>
          <p:cNvSpPr txBox="1">
            <a:spLocks noChangeArrowheads="1"/>
          </p:cNvSpPr>
          <p:nvPr/>
        </p:nvSpPr>
        <p:spPr bwMode="auto">
          <a:xfrm>
            <a:off x="5430883" y="5189312"/>
            <a:ext cx="6242051" cy="1560209"/>
          </a:xfrm>
          <a:prstGeom prst="rect">
            <a:avLst/>
          </a:prstGeom>
          <a:solidFill>
            <a:srgbClr val="838D9B">
              <a:alpha val="56078"/>
            </a:srgbClr>
          </a:solidFill>
          <a:ln w="9525">
            <a:solidFill>
              <a:schemeClr val="tx1"/>
            </a:solidFill>
            <a:miter lim="800000"/>
            <a:headEnd/>
            <a:tailEnd/>
          </a:ln>
        </p:spPr>
        <p:txBody>
          <a:bodyPr lIns="263993" tIns="254394" rIns="263993" bIns="254394">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effectLst>
                  <a:outerShdw blurRad="38100" dist="38100" dir="2700000" algn="tl">
                    <a:srgbClr val="000000">
                      <a:alpha val="43137"/>
                    </a:srgbClr>
                  </a:outerShdw>
                </a:effectLst>
                <a:latin typeface="Arial" pitchFamily="34" charset="0"/>
                <a:ea typeface="MS PGothic" pitchFamily="34" charset="-128"/>
              </a:rPr>
              <a:t>Where </a:t>
            </a:r>
            <a:r>
              <a:rPr lang="en-AU" altLang="en-US" sz="2700" i="1">
                <a:effectLst>
                  <a:outerShdw blurRad="38100" dist="38100" dir="2700000" algn="tl">
                    <a:srgbClr val="000000">
                      <a:alpha val="43137"/>
                    </a:srgbClr>
                  </a:outerShdw>
                </a:effectLst>
                <a:latin typeface="Arial" pitchFamily="34" charset="0"/>
                <a:ea typeface="MS PGothic" pitchFamily="34" charset="-128"/>
              </a:rPr>
              <a:t>Z</a:t>
            </a:r>
            <a:r>
              <a:rPr lang="en-AU" altLang="en-US" sz="2700">
                <a:effectLst>
                  <a:outerShdw blurRad="38100" dist="38100" dir="2700000" algn="tl">
                    <a:srgbClr val="000000">
                      <a:alpha val="43137"/>
                    </a:srgbClr>
                  </a:outerShdw>
                </a:effectLst>
                <a:latin typeface="Arial" pitchFamily="34" charset="0"/>
                <a:ea typeface="MS PGothic" pitchFamily="34" charset="-128"/>
              </a:rPr>
              <a:t> is the number of standard deviations the due date or target date lies from the mean or expected date</a:t>
            </a:r>
          </a:p>
        </p:txBody>
      </p:sp>
    </p:spTree>
    <p:extLst>
      <p:ext uri="{BB962C8B-B14F-4D97-AF65-F5344CB8AC3E}">
        <p14:creationId xmlns:p14="http://schemas.microsoft.com/office/powerpoint/2010/main" val="1416312659"/>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82289"/>
                                        </p:tgtEl>
                                        <p:attrNameLst>
                                          <p:attrName>style.visibility</p:attrName>
                                        </p:attrNameLst>
                                      </p:cBhvr>
                                      <p:to>
                                        <p:strVal val="visible"/>
                                      </p:to>
                                    </p:set>
                                    <p:animEffect transition="in" filter="strips(downRight)">
                                      <p:cBhvr>
                                        <p:cTn id="7" dur="1000"/>
                                        <p:tgtEl>
                                          <p:spTgt spid="1822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nodeType="clickEffect">
                                  <p:stCondLst>
                                    <p:cond delay="0"/>
                                  </p:stCondLst>
                                  <p:childTnLst>
                                    <p:set>
                                      <p:cBhvr>
                                        <p:cTn id="11" dur="1" fill="hold">
                                          <p:stCondLst>
                                            <p:cond delay="0"/>
                                          </p:stCondLst>
                                        </p:cTn>
                                        <p:tgtEl>
                                          <p:spTgt spid="182283"/>
                                        </p:tgtEl>
                                        <p:attrNameLst>
                                          <p:attrName>style.visibility</p:attrName>
                                        </p:attrNameLst>
                                      </p:cBhvr>
                                      <p:to>
                                        <p:strVal val="visible"/>
                                      </p:to>
                                    </p:set>
                                    <p:animEffect transition="in" filter="strips(upRight)">
                                      <p:cBhvr>
                                        <p:cTn id="12" dur="1000"/>
                                        <p:tgtEl>
                                          <p:spTgt spid="182283"/>
                                        </p:tgtEl>
                                      </p:cBhvr>
                                    </p:animEffect>
                                  </p:childTnLst>
                                </p:cTn>
                              </p:par>
                            </p:childTnLst>
                          </p:cTn>
                        </p:par>
                        <p:par>
                          <p:cTn id="13" fill="hold" nodeType="afterGroup">
                            <p:stCondLst>
                              <p:cond delay="1000"/>
                            </p:stCondLst>
                            <p:childTnLst>
                              <p:par>
                                <p:cTn id="14" presetID="18" presetClass="entr" presetSubtype="3" fill="hold" nodeType="afterEffect">
                                  <p:stCondLst>
                                    <p:cond delay="2000"/>
                                  </p:stCondLst>
                                  <p:childTnLst>
                                    <p:set>
                                      <p:cBhvr>
                                        <p:cTn id="15" dur="1" fill="hold">
                                          <p:stCondLst>
                                            <p:cond delay="0"/>
                                          </p:stCondLst>
                                        </p:cTn>
                                        <p:tgtEl>
                                          <p:spTgt spid="182286"/>
                                        </p:tgtEl>
                                        <p:attrNameLst>
                                          <p:attrName>style.visibility</p:attrName>
                                        </p:attrNameLst>
                                      </p:cBhvr>
                                      <p:to>
                                        <p:strVal val="visible"/>
                                      </p:to>
                                    </p:set>
                                    <p:animEffect transition="in" filter="strips(upRight)">
                                      <p:cBhvr>
                                        <p:cTn id="16" dur="1000"/>
                                        <p:tgtEl>
                                          <p:spTgt spid="182286"/>
                                        </p:tgtEl>
                                      </p:cBhvr>
                                    </p:animEffect>
                                  </p:childTnLst>
                                </p:cTn>
                              </p:par>
                            </p:childTnLst>
                          </p:cTn>
                        </p:par>
                        <p:par>
                          <p:cTn id="17" fill="hold" nodeType="afterGroup">
                            <p:stCondLst>
                              <p:cond delay="4000"/>
                            </p:stCondLst>
                            <p:childTnLst>
                              <p:par>
                                <p:cTn id="18" presetID="9" presetClass="entr" presetSubtype="0" fill="hold" grpId="0" nodeType="afterEffect">
                                  <p:stCondLst>
                                    <p:cond delay="0"/>
                                  </p:stCondLst>
                                  <p:childTnLst>
                                    <p:set>
                                      <p:cBhvr>
                                        <p:cTn id="19" dur="1" fill="hold">
                                          <p:stCondLst>
                                            <p:cond delay="0"/>
                                          </p:stCondLst>
                                        </p:cTn>
                                        <p:tgtEl>
                                          <p:spTgt spid="182282"/>
                                        </p:tgtEl>
                                        <p:attrNameLst>
                                          <p:attrName>style.visibility</p:attrName>
                                        </p:attrNameLst>
                                      </p:cBhvr>
                                      <p:to>
                                        <p:strVal val="visible"/>
                                      </p:to>
                                    </p:set>
                                    <p:animEffect transition="in" filter="dissolve">
                                      <p:cBhvr>
                                        <p:cTn id="20" dur="1000"/>
                                        <p:tgtEl>
                                          <p:spTgt spid="182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82"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Probability of Project Completion</a:t>
            </a:r>
          </a:p>
        </p:txBody>
      </p:sp>
      <p:sp>
        <p:nvSpPr>
          <p:cNvPr id="185346" name="Rectangle 3"/>
          <p:cNvSpPr>
            <a:spLocks noChangeArrowheads="1"/>
          </p:cNvSpPr>
          <p:nvPr/>
        </p:nvSpPr>
        <p:spPr bwMode="auto">
          <a:xfrm>
            <a:off x="956734" y="1638300"/>
            <a:ext cx="10278533" cy="4699000"/>
          </a:xfrm>
          <a:prstGeom prst="rect">
            <a:avLst/>
          </a:prstGeom>
          <a:solidFill>
            <a:srgbClr val="002060"/>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a:p>
        </p:txBody>
      </p:sp>
      <p:sp>
        <p:nvSpPr>
          <p:cNvPr id="184324" name="Freeform 4"/>
          <p:cNvSpPr>
            <a:spLocks/>
          </p:cNvSpPr>
          <p:nvPr/>
        </p:nvSpPr>
        <p:spPr bwMode="auto">
          <a:xfrm>
            <a:off x="2658536" y="2871790"/>
            <a:ext cx="4104217" cy="2198687"/>
          </a:xfrm>
          <a:custGeom>
            <a:avLst/>
            <a:gdLst>
              <a:gd name="T0" fmla="*/ 23813 w 1939"/>
              <a:gd name="T1" fmla="*/ 2070100 h 1385"/>
              <a:gd name="T2" fmla="*/ 169863 w 1939"/>
              <a:gd name="T3" fmla="*/ 2051050 h 1385"/>
              <a:gd name="T4" fmla="*/ 428625 w 1939"/>
              <a:gd name="T5" fmla="*/ 1933575 h 1385"/>
              <a:gd name="T6" fmla="*/ 768350 w 1939"/>
              <a:gd name="T7" fmla="*/ 1644650 h 1385"/>
              <a:gd name="T8" fmla="*/ 1212850 w 1939"/>
              <a:gd name="T9" fmla="*/ 1123950 h 1385"/>
              <a:gd name="T10" fmla="*/ 1625600 w 1939"/>
              <a:gd name="T11" fmla="*/ 576262 h 1385"/>
              <a:gd name="T12" fmla="*/ 1958975 w 1939"/>
              <a:gd name="T13" fmla="*/ 280987 h 1385"/>
              <a:gd name="T14" fmla="*/ 2314575 w 1939"/>
              <a:gd name="T15" fmla="*/ 68262 h 1385"/>
              <a:gd name="T16" fmla="*/ 2566988 w 1939"/>
              <a:gd name="T17" fmla="*/ 0 h 1385"/>
              <a:gd name="T18" fmla="*/ 2913063 w 1939"/>
              <a:gd name="T19" fmla="*/ 88900 h 1385"/>
              <a:gd name="T20" fmla="*/ 3073400 w 1939"/>
              <a:gd name="T21" fmla="*/ 217487 h 1385"/>
              <a:gd name="T22" fmla="*/ 3078163 w 1939"/>
              <a:gd name="T23" fmla="*/ 2198687 h 1385"/>
              <a:gd name="T24" fmla="*/ 0 w 1939"/>
              <a:gd name="T25" fmla="*/ 2173287 h 1385"/>
              <a:gd name="T26" fmla="*/ 23813 w 1939"/>
              <a:gd name="T27" fmla="*/ 2070100 h 13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39" h="1385">
                <a:moveTo>
                  <a:pt x="15" y="1304"/>
                </a:moveTo>
                <a:lnTo>
                  <a:pt x="107" y="1292"/>
                </a:lnTo>
                <a:lnTo>
                  <a:pt x="270" y="1218"/>
                </a:lnTo>
                <a:lnTo>
                  <a:pt x="484" y="1036"/>
                </a:lnTo>
                <a:lnTo>
                  <a:pt x="764" y="708"/>
                </a:lnTo>
                <a:lnTo>
                  <a:pt x="1024" y="363"/>
                </a:lnTo>
                <a:lnTo>
                  <a:pt x="1234" y="177"/>
                </a:lnTo>
                <a:lnTo>
                  <a:pt x="1458" y="43"/>
                </a:lnTo>
                <a:lnTo>
                  <a:pt x="1617" y="0"/>
                </a:lnTo>
                <a:lnTo>
                  <a:pt x="1835" y="56"/>
                </a:lnTo>
                <a:lnTo>
                  <a:pt x="1936" y="137"/>
                </a:lnTo>
                <a:lnTo>
                  <a:pt x="1939" y="1385"/>
                </a:lnTo>
                <a:lnTo>
                  <a:pt x="0" y="1369"/>
                </a:lnTo>
                <a:lnTo>
                  <a:pt x="15" y="1304"/>
                </a:lnTo>
                <a:close/>
              </a:path>
            </a:pathLst>
          </a:custGeom>
          <a:solidFill>
            <a:schemeClr val="accent5">
              <a:lumMod val="40000"/>
              <a:lumOff val="60000"/>
            </a:schemeClr>
          </a:solidFill>
          <a:ln>
            <a:noFill/>
          </a:ln>
          <a:effectLst/>
          <a:extLst/>
        </p:spPr>
        <p:txBody>
          <a:bodyPr wrap="none" lIns="121917" tIns="60958" rIns="121917" bIns="60958" anchor="ctr"/>
          <a:lstStyle/>
          <a:p>
            <a:pPr fontAlgn="auto">
              <a:spcBef>
                <a:spcPts val="0"/>
              </a:spcBef>
              <a:spcAft>
                <a:spcPts val="0"/>
              </a:spcAft>
              <a:defRPr/>
            </a:pPr>
            <a:endParaRPr lang="en-US">
              <a:latin typeface="+mn-lt"/>
              <a:cs typeface="+mn-cs"/>
            </a:endParaRPr>
          </a:p>
        </p:txBody>
      </p:sp>
      <p:grpSp>
        <p:nvGrpSpPr>
          <p:cNvPr id="184325" name="Group 5"/>
          <p:cNvGrpSpPr>
            <a:grpSpLocks/>
          </p:cNvGrpSpPr>
          <p:nvPr/>
        </p:nvGrpSpPr>
        <p:grpSpPr bwMode="auto">
          <a:xfrm>
            <a:off x="1642533" y="2881314"/>
            <a:ext cx="8890000" cy="2819401"/>
            <a:chOff x="776" y="1951"/>
            <a:chExt cx="4200" cy="1776"/>
          </a:xfrm>
        </p:grpSpPr>
        <p:sp>
          <p:nvSpPr>
            <p:cNvPr id="88084" name="Freeform 6"/>
            <p:cNvSpPr>
              <a:spLocks/>
            </p:cNvSpPr>
            <p:nvPr/>
          </p:nvSpPr>
          <p:spPr bwMode="auto">
            <a:xfrm>
              <a:off x="1268" y="1951"/>
              <a:ext cx="3223" cy="1303"/>
            </a:xfrm>
            <a:custGeom>
              <a:avLst/>
              <a:gdLst>
                <a:gd name="T0" fmla="*/ 0 w 2888"/>
                <a:gd name="T1" fmla="*/ 1299 h 1380"/>
                <a:gd name="T2" fmla="*/ 107 w 2888"/>
                <a:gd name="T3" fmla="*/ 1284 h 1380"/>
                <a:gd name="T4" fmla="*/ 254 w 2888"/>
                <a:gd name="T5" fmla="*/ 1212 h 1380"/>
                <a:gd name="T6" fmla="*/ 429 w 2888"/>
                <a:gd name="T7" fmla="*/ 1073 h 1380"/>
                <a:gd name="T8" fmla="*/ 728 w 2888"/>
                <a:gd name="T9" fmla="*/ 733 h 1380"/>
                <a:gd name="T10" fmla="*/ 1049 w 2888"/>
                <a:gd name="T11" fmla="*/ 332 h 1380"/>
                <a:gd name="T12" fmla="*/ 1299 w 2888"/>
                <a:gd name="T13" fmla="*/ 117 h 1380"/>
                <a:gd name="T14" fmla="*/ 1478 w 2888"/>
                <a:gd name="T15" fmla="*/ 23 h 1380"/>
                <a:gd name="T16" fmla="*/ 1603 w 2888"/>
                <a:gd name="T17" fmla="*/ 0 h 1380"/>
                <a:gd name="T18" fmla="*/ 1741 w 2888"/>
                <a:gd name="T19" fmla="*/ 23 h 1380"/>
                <a:gd name="T20" fmla="*/ 1906 w 2888"/>
                <a:gd name="T21" fmla="*/ 117 h 1380"/>
                <a:gd name="T22" fmla="*/ 2138 w 2888"/>
                <a:gd name="T23" fmla="*/ 321 h 1380"/>
                <a:gd name="T24" fmla="*/ 2486 w 2888"/>
                <a:gd name="T25" fmla="*/ 736 h 1380"/>
                <a:gd name="T26" fmla="*/ 2803 w 2888"/>
                <a:gd name="T27" fmla="*/ 1099 h 1380"/>
                <a:gd name="T28" fmla="*/ 2977 w 2888"/>
                <a:gd name="T29" fmla="*/ 1224 h 1380"/>
                <a:gd name="T30" fmla="*/ 3116 w 2888"/>
                <a:gd name="T31" fmla="*/ 1288 h 1380"/>
                <a:gd name="T32" fmla="*/ 3223 w 2888"/>
                <a:gd name="T33" fmla="*/ 1303 h 13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88" h="1380">
                  <a:moveTo>
                    <a:pt x="0" y="1376"/>
                  </a:moveTo>
                  <a:cubicBezTo>
                    <a:pt x="15" y="1373"/>
                    <a:pt x="58" y="1375"/>
                    <a:pt x="96" y="1360"/>
                  </a:cubicBezTo>
                  <a:cubicBezTo>
                    <a:pt x="134" y="1345"/>
                    <a:pt x="180" y="1321"/>
                    <a:pt x="228" y="1284"/>
                  </a:cubicBezTo>
                  <a:cubicBezTo>
                    <a:pt x="276" y="1247"/>
                    <a:pt x="313" y="1221"/>
                    <a:pt x="384" y="1136"/>
                  </a:cubicBezTo>
                  <a:cubicBezTo>
                    <a:pt x="455" y="1051"/>
                    <a:pt x="559" y="907"/>
                    <a:pt x="652" y="776"/>
                  </a:cubicBezTo>
                  <a:cubicBezTo>
                    <a:pt x="745" y="645"/>
                    <a:pt x="855" y="461"/>
                    <a:pt x="940" y="352"/>
                  </a:cubicBezTo>
                  <a:cubicBezTo>
                    <a:pt x="1025" y="243"/>
                    <a:pt x="1100" y="179"/>
                    <a:pt x="1164" y="124"/>
                  </a:cubicBezTo>
                  <a:cubicBezTo>
                    <a:pt x="1228" y="69"/>
                    <a:pt x="1279" y="45"/>
                    <a:pt x="1324" y="24"/>
                  </a:cubicBezTo>
                  <a:cubicBezTo>
                    <a:pt x="1369" y="3"/>
                    <a:pt x="1397" y="0"/>
                    <a:pt x="1436" y="0"/>
                  </a:cubicBezTo>
                  <a:cubicBezTo>
                    <a:pt x="1475" y="0"/>
                    <a:pt x="1515" y="3"/>
                    <a:pt x="1560" y="24"/>
                  </a:cubicBezTo>
                  <a:cubicBezTo>
                    <a:pt x="1605" y="45"/>
                    <a:pt x="1649" y="71"/>
                    <a:pt x="1708" y="124"/>
                  </a:cubicBezTo>
                  <a:cubicBezTo>
                    <a:pt x="1767" y="177"/>
                    <a:pt x="1829" y="231"/>
                    <a:pt x="1916" y="340"/>
                  </a:cubicBezTo>
                  <a:cubicBezTo>
                    <a:pt x="2003" y="449"/>
                    <a:pt x="2129" y="643"/>
                    <a:pt x="2228" y="780"/>
                  </a:cubicBezTo>
                  <a:cubicBezTo>
                    <a:pt x="2327" y="917"/>
                    <a:pt x="2439" y="1078"/>
                    <a:pt x="2512" y="1164"/>
                  </a:cubicBezTo>
                  <a:cubicBezTo>
                    <a:pt x="2585" y="1250"/>
                    <a:pt x="2621" y="1263"/>
                    <a:pt x="2668" y="1296"/>
                  </a:cubicBezTo>
                  <a:cubicBezTo>
                    <a:pt x="2715" y="1329"/>
                    <a:pt x="2755" y="1350"/>
                    <a:pt x="2792" y="1364"/>
                  </a:cubicBezTo>
                  <a:cubicBezTo>
                    <a:pt x="2829" y="1378"/>
                    <a:pt x="2868" y="1377"/>
                    <a:pt x="2888" y="1380"/>
                  </a:cubicBezTo>
                </a:path>
              </a:pathLst>
            </a:custGeom>
            <a:noFill/>
            <a:ln w="101600">
              <a:solidFill>
                <a:schemeClr val="accent5"/>
              </a:solidFill>
              <a:round/>
              <a:headEnd/>
              <a:tailEnd/>
            </a:ln>
            <a:effectLst/>
            <a:extLst/>
          </p:spPr>
          <p:txBody>
            <a:bodyPr wrap="none" anchor="ctr"/>
            <a:lstStyle/>
            <a:p>
              <a:pPr fontAlgn="auto">
                <a:spcBef>
                  <a:spcPts val="0"/>
                </a:spcBef>
                <a:spcAft>
                  <a:spcPts val="0"/>
                </a:spcAft>
                <a:defRPr/>
              </a:pPr>
              <a:endParaRPr lang="en-US">
                <a:latin typeface="+mn-lt"/>
                <a:cs typeface="+mn-cs"/>
              </a:endParaRPr>
            </a:p>
          </p:txBody>
        </p:sp>
        <p:grpSp>
          <p:nvGrpSpPr>
            <p:cNvPr id="185363" name="Group 7"/>
            <p:cNvGrpSpPr>
              <a:grpSpLocks/>
            </p:cNvGrpSpPr>
            <p:nvPr/>
          </p:nvGrpSpPr>
          <p:grpSpPr bwMode="auto">
            <a:xfrm>
              <a:off x="776" y="3328"/>
              <a:ext cx="4200" cy="399"/>
              <a:chOff x="776" y="3328"/>
              <a:chExt cx="4200" cy="399"/>
            </a:xfrm>
          </p:grpSpPr>
          <p:sp>
            <p:nvSpPr>
              <p:cNvPr id="185364" name="Text Box 8"/>
              <p:cNvSpPr txBox="1">
                <a:spLocks noChangeArrowheads="1"/>
              </p:cNvSpPr>
              <p:nvPr/>
            </p:nvSpPr>
            <p:spPr bwMode="auto">
              <a:xfrm>
                <a:off x="4502" y="3407"/>
                <a:ext cx="44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latin typeface="Arial" pitchFamily="34" charset="0"/>
                    <a:ea typeface="MS PGothic" pitchFamily="34" charset="-128"/>
                  </a:rPr>
                  <a:t>Time</a:t>
                </a:r>
              </a:p>
            </p:txBody>
          </p:sp>
          <p:sp>
            <p:nvSpPr>
              <p:cNvPr id="185365" name="Line 9"/>
              <p:cNvSpPr>
                <a:spLocks noChangeShapeType="1"/>
              </p:cNvSpPr>
              <p:nvPr/>
            </p:nvSpPr>
            <p:spPr bwMode="auto">
              <a:xfrm>
                <a:off x="776" y="3328"/>
                <a:ext cx="4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nvGrpSpPr>
          <p:cNvPr id="184330" name="Group 10"/>
          <p:cNvGrpSpPr>
            <a:grpSpLocks/>
          </p:cNvGrpSpPr>
          <p:nvPr/>
        </p:nvGrpSpPr>
        <p:grpSpPr bwMode="auto">
          <a:xfrm>
            <a:off x="1367369" y="2236788"/>
            <a:ext cx="3407833" cy="1941512"/>
            <a:chOff x="646" y="1545"/>
            <a:chExt cx="1610" cy="1223"/>
          </a:xfrm>
        </p:grpSpPr>
        <p:sp>
          <p:nvSpPr>
            <p:cNvPr id="185360" name="Text Box 11"/>
            <p:cNvSpPr txBox="1">
              <a:spLocks noChangeArrowheads="1"/>
            </p:cNvSpPr>
            <p:nvPr/>
          </p:nvSpPr>
          <p:spPr bwMode="auto">
            <a:xfrm>
              <a:off x="646" y="1545"/>
              <a:ext cx="1397"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Probability</a:t>
              </a:r>
              <a:br>
                <a:rPr lang="en-AU" altLang="en-US" sz="3200">
                  <a:latin typeface="Arial" pitchFamily="34" charset="0"/>
                  <a:ea typeface="MS PGothic" pitchFamily="34" charset="-128"/>
                </a:rPr>
              </a:br>
              <a:r>
                <a:rPr lang="en-AU" altLang="en-US" sz="3200">
                  <a:latin typeface="Arial" pitchFamily="34" charset="0"/>
                  <a:ea typeface="MS PGothic" pitchFamily="34" charset="-128"/>
                </a:rPr>
                <a:t>(</a:t>
              </a:r>
              <a:r>
                <a:rPr lang="en-AU" altLang="en-US" sz="3200" i="1">
                  <a:latin typeface="Arial" pitchFamily="34" charset="0"/>
                  <a:ea typeface="MS PGothic" pitchFamily="34" charset="-128"/>
                </a:rPr>
                <a:t>T</a:t>
              </a:r>
              <a:r>
                <a:rPr lang="en-AU" altLang="en-US" sz="3200">
                  <a:latin typeface="Arial" pitchFamily="34" charset="0"/>
                  <a:ea typeface="MS PGothic" pitchFamily="34" charset="-128"/>
                </a:rPr>
                <a:t> ≤ 16 weeks)</a:t>
              </a:r>
              <a:br>
                <a:rPr lang="en-AU" altLang="en-US" sz="3200">
                  <a:latin typeface="Arial" pitchFamily="34" charset="0"/>
                  <a:ea typeface="MS PGothic" pitchFamily="34" charset="-128"/>
                </a:rPr>
              </a:br>
              <a:r>
                <a:rPr lang="en-AU" altLang="en-US" sz="3200">
                  <a:latin typeface="Arial" pitchFamily="34" charset="0"/>
                  <a:ea typeface="MS PGothic" pitchFamily="34" charset="-128"/>
                </a:rPr>
                <a:t>is 71.57%</a:t>
              </a:r>
            </a:p>
          </p:txBody>
        </p:sp>
        <p:sp>
          <p:nvSpPr>
            <p:cNvPr id="185361" name="Line 12"/>
            <p:cNvSpPr>
              <a:spLocks noChangeShapeType="1"/>
            </p:cNvSpPr>
            <p:nvPr/>
          </p:nvSpPr>
          <p:spPr bwMode="auto">
            <a:xfrm>
              <a:off x="1304" y="2304"/>
              <a:ext cx="952" cy="46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84333" name="Text Box 13"/>
          <p:cNvSpPr txBox="1">
            <a:spLocks noChangeArrowheads="1"/>
          </p:cNvSpPr>
          <p:nvPr/>
        </p:nvSpPr>
        <p:spPr bwMode="auto">
          <a:xfrm>
            <a:off x="386371" y="167998"/>
            <a:ext cx="241134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a:solidFill>
                  <a:srgbClr val="FFFF00"/>
                </a:solidFill>
                <a:effectLst>
                  <a:outerShdw blurRad="38100" dist="38100" dir="2700000" algn="tl">
                    <a:srgbClr val="000000">
                      <a:alpha val="43137"/>
                    </a:srgbClr>
                  </a:outerShdw>
                </a:effectLst>
                <a:latin typeface="Arial" pitchFamily="34" charset="0"/>
                <a:ea typeface="MS PGothic" pitchFamily="34" charset="-128"/>
              </a:rPr>
              <a:t>Figure 3.13</a:t>
            </a:r>
          </a:p>
        </p:txBody>
      </p:sp>
      <p:grpSp>
        <p:nvGrpSpPr>
          <p:cNvPr id="184334" name="Group 14"/>
          <p:cNvGrpSpPr>
            <a:grpSpLocks/>
          </p:cNvGrpSpPr>
          <p:nvPr/>
        </p:nvGrpSpPr>
        <p:grpSpPr bwMode="auto">
          <a:xfrm>
            <a:off x="5528734" y="2058989"/>
            <a:ext cx="4927601" cy="684212"/>
            <a:chOff x="2612" y="1433"/>
            <a:chExt cx="2328" cy="431"/>
          </a:xfrm>
        </p:grpSpPr>
        <p:sp>
          <p:nvSpPr>
            <p:cNvPr id="185357" name="Text Box 15"/>
            <p:cNvSpPr txBox="1">
              <a:spLocks noChangeArrowheads="1"/>
            </p:cNvSpPr>
            <p:nvPr/>
          </p:nvSpPr>
          <p:spPr bwMode="auto">
            <a:xfrm>
              <a:off x="2712" y="1433"/>
              <a:ext cx="222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0.57 Standard deviations</a:t>
              </a:r>
            </a:p>
          </p:txBody>
        </p:sp>
        <p:sp>
          <p:nvSpPr>
            <p:cNvPr id="185358" name="Freeform 16"/>
            <p:cNvSpPr>
              <a:spLocks/>
            </p:cNvSpPr>
            <p:nvPr/>
          </p:nvSpPr>
          <p:spPr bwMode="auto">
            <a:xfrm>
              <a:off x="3200" y="1720"/>
              <a:ext cx="728" cy="144"/>
            </a:xfrm>
            <a:custGeom>
              <a:avLst/>
              <a:gdLst>
                <a:gd name="T0" fmla="*/ 533 w 952"/>
                <a:gd name="T1" fmla="*/ 0 h 160"/>
                <a:gd name="T2" fmla="*/ 468 w 952"/>
                <a:gd name="T3" fmla="*/ 103 h 160"/>
                <a:gd name="T4" fmla="*/ 0 w 952"/>
                <a:gd name="T5" fmla="*/ 130 h 160"/>
                <a:gd name="T6" fmla="*/ 0 60000 65536"/>
                <a:gd name="T7" fmla="*/ 0 60000 65536"/>
                <a:gd name="T8" fmla="*/ 0 60000 65536"/>
                <a:gd name="T9" fmla="*/ 0 w 952"/>
                <a:gd name="T10" fmla="*/ 0 h 160"/>
                <a:gd name="T11" fmla="*/ 952 w 952"/>
                <a:gd name="T12" fmla="*/ 160 h 160"/>
              </a:gdLst>
              <a:ahLst/>
              <a:cxnLst>
                <a:cxn ang="T6">
                  <a:pos x="T0" y="T1"/>
                </a:cxn>
                <a:cxn ang="T7">
                  <a:pos x="T2" y="T3"/>
                </a:cxn>
                <a:cxn ang="T8">
                  <a:pos x="T4" y="T5"/>
                </a:cxn>
              </a:cxnLst>
              <a:rect l="T9" t="T10" r="T11" b="T12"/>
              <a:pathLst>
                <a:path w="952" h="160">
                  <a:moveTo>
                    <a:pt x="912" y="0"/>
                  </a:moveTo>
                  <a:cubicBezTo>
                    <a:pt x="932" y="50"/>
                    <a:pt x="952" y="101"/>
                    <a:pt x="800" y="128"/>
                  </a:cubicBezTo>
                  <a:cubicBezTo>
                    <a:pt x="648" y="155"/>
                    <a:pt x="324" y="157"/>
                    <a:pt x="0" y="160"/>
                  </a:cubicBezTo>
                </a:path>
              </a:pathLst>
            </a:custGeom>
            <a:noFill/>
            <a:ln w="5715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5359" name="Line 17"/>
            <p:cNvSpPr>
              <a:spLocks noChangeShapeType="1"/>
            </p:cNvSpPr>
            <p:nvPr/>
          </p:nvSpPr>
          <p:spPr bwMode="auto">
            <a:xfrm>
              <a:off x="2612" y="1856"/>
              <a:ext cx="232"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84338" name="Group 18"/>
          <p:cNvGrpSpPr>
            <a:grpSpLocks/>
          </p:cNvGrpSpPr>
          <p:nvPr/>
        </p:nvGrpSpPr>
        <p:grpSpPr bwMode="auto">
          <a:xfrm>
            <a:off x="4927602" y="2590801"/>
            <a:ext cx="2506134" cy="3475038"/>
            <a:chOff x="2328" y="1768"/>
            <a:chExt cx="1184" cy="2189"/>
          </a:xfrm>
        </p:grpSpPr>
        <p:grpSp>
          <p:nvGrpSpPr>
            <p:cNvPr id="185353" name="Group 19"/>
            <p:cNvGrpSpPr>
              <a:grpSpLocks/>
            </p:cNvGrpSpPr>
            <p:nvPr/>
          </p:nvGrpSpPr>
          <p:grpSpPr bwMode="auto">
            <a:xfrm>
              <a:off x="2872" y="1768"/>
              <a:ext cx="320" cy="1552"/>
              <a:chOff x="2872" y="1768"/>
              <a:chExt cx="320" cy="1552"/>
            </a:xfrm>
          </p:grpSpPr>
          <p:sp>
            <p:nvSpPr>
              <p:cNvPr id="185355" name="Line 20"/>
              <p:cNvSpPr>
                <a:spLocks noChangeShapeType="1"/>
              </p:cNvSpPr>
              <p:nvPr/>
            </p:nvSpPr>
            <p:spPr bwMode="auto">
              <a:xfrm>
                <a:off x="2872" y="1768"/>
                <a:ext cx="0" cy="15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356" name="Line 21"/>
              <p:cNvSpPr>
                <a:spLocks noChangeShapeType="1"/>
              </p:cNvSpPr>
              <p:nvPr/>
            </p:nvSpPr>
            <p:spPr bwMode="auto">
              <a:xfrm>
                <a:off x="3192" y="1768"/>
                <a:ext cx="0" cy="15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85354" name="Text Box 22"/>
            <p:cNvSpPr txBox="1">
              <a:spLocks noChangeArrowheads="1"/>
            </p:cNvSpPr>
            <p:nvPr/>
          </p:nvSpPr>
          <p:spPr bwMode="auto">
            <a:xfrm>
              <a:off x="2328" y="3375"/>
              <a:ext cx="1184"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723900" algn="r"/>
                  <a:tab pos="1257300" algn="l"/>
                </a:tabLst>
                <a:defRPr>
                  <a:solidFill>
                    <a:schemeClr val="tx1"/>
                  </a:solidFill>
                  <a:latin typeface="Calibri" pitchFamily="34" charset="0"/>
                  <a:cs typeface="Arial" pitchFamily="34" charset="0"/>
                </a:defRPr>
              </a:lvl1pPr>
              <a:lvl2pPr marL="742950" indent="-285750">
                <a:tabLst>
                  <a:tab pos="723900" algn="r"/>
                  <a:tab pos="1257300" algn="l"/>
                </a:tabLst>
                <a:defRPr>
                  <a:solidFill>
                    <a:schemeClr val="tx1"/>
                  </a:solidFill>
                  <a:latin typeface="Calibri" pitchFamily="34" charset="0"/>
                  <a:cs typeface="Arial" pitchFamily="34" charset="0"/>
                </a:defRPr>
              </a:lvl2pPr>
              <a:lvl3pPr marL="1143000" indent="-228600">
                <a:tabLst>
                  <a:tab pos="723900" algn="r"/>
                  <a:tab pos="1257300" algn="l"/>
                </a:tabLst>
                <a:defRPr>
                  <a:solidFill>
                    <a:schemeClr val="tx1"/>
                  </a:solidFill>
                  <a:latin typeface="Calibri" pitchFamily="34" charset="0"/>
                  <a:cs typeface="Arial" pitchFamily="34" charset="0"/>
                </a:defRPr>
              </a:lvl3pPr>
              <a:lvl4pPr marL="1600200" indent="-228600">
                <a:tabLst>
                  <a:tab pos="723900" algn="r"/>
                  <a:tab pos="1257300" algn="l"/>
                </a:tabLst>
                <a:defRPr>
                  <a:solidFill>
                    <a:schemeClr val="tx1"/>
                  </a:solidFill>
                  <a:latin typeface="Calibri" pitchFamily="34" charset="0"/>
                  <a:cs typeface="Arial" pitchFamily="34" charset="0"/>
                </a:defRPr>
              </a:lvl4pPr>
              <a:lvl5pPr marL="2057400" indent="-228600">
                <a:tabLst>
                  <a:tab pos="723900" algn="r"/>
                  <a:tab pos="12573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723900" algn="r"/>
                  <a:tab pos="12573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723900" algn="r"/>
                  <a:tab pos="12573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723900" algn="r"/>
                  <a:tab pos="12573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723900" algn="r"/>
                  <a:tab pos="1257300" algn="l"/>
                </a:tabLst>
                <a:defRPr>
                  <a:solidFill>
                    <a:schemeClr val="tx1"/>
                  </a:solidFill>
                  <a:latin typeface="Calibri" pitchFamily="34" charset="0"/>
                  <a:cs typeface="Arial" pitchFamily="34" charset="0"/>
                </a:defRPr>
              </a:lvl9pPr>
            </a:lstStyle>
            <a:p>
              <a:r>
                <a:rPr lang="en-AU" altLang="en-US" sz="2700">
                  <a:latin typeface="Arial" pitchFamily="34" charset="0"/>
                  <a:ea typeface="MS PGothic" pitchFamily="34" charset="-128"/>
                </a:rPr>
                <a:t>	15	16</a:t>
              </a:r>
              <a:br>
                <a:rPr lang="en-AU" altLang="en-US" sz="2700">
                  <a:latin typeface="Arial" pitchFamily="34" charset="0"/>
                  <a:ea typeface="MS PGothic" pitchFamily="34" charset="-128"/>
                </a:rPr>
              </a:br>
              <a:r>
                <a:rPr lang="en-AU" altLang="en-US" sz="2700">
                  <a:latin typeface="Arial" pitchFamily="34" charset="0"/>
                  <a:ea typeface="MS PGothic" pitchFamily="34" charset="-128"/>
                </a:rPr>
                <a:t>	Weeks	Weeks</a:t>
              </a:r>
            </a:p>
          </p:txBody>
        </p:sp>
      </p:grpSp>
    </p:spTree>
    <p:extLst>
      <p:ext uri="{BB962C8B-B14F-4D97-AF65-F5344CB8AC3E}">
        <p14:creationId xmlns:p14="http://schemas.microsoft.com/office/powerpoint/2010/main" val="3133401308"/>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84325"/>
                                        </p:tgtEl>
                                        <p:attrNameLst>
                                          <p:attrName>style.visibility</p:attrName>
                                        </p:attrNameLst>
                                      </p:cBhvr>
                                      <p:to>
                                        <p:strVal val="visible"/>
                                      </p:to>
                                    </p:set>
                                    <p:animEffect transition="in" filter="wipe(left)">
                                      <p:cBhvr>
                                        <p:cTn id="7" dur="1000"/>
                                        <p:tgtEl>
                                          <p:spTgt spid="184325"/>
                                        </p:tgtEl>
                                      </p:cBhvr>
                                    </p:animEffect>
                                  </p:childTnLst>
                                </p:cTn>
                              </p:par>
                            </p:childTnLst>
                          </p:cTn>
                        </p:par>
                        <p:par>
                          <p:cTn id="8" fill="hold" nodeType="afterGroup">
                            <p:stCondLst>
                              <p:cond delay="2000"/>
                            </p:stCondLst>
                            <p:childTnLst>
                              <p:par>
                                <p:cTn id="9" presetID="22" presetClass="entr" presetSubtype="4" fill="hold" nodeType="afterEffect">
                                  <p:stCondLst>
                                    <p:cond delay="1000"/>
                                  </p:stCondLst>
                                  <p:childTnLst>
                                    <p:set>
                                      <p:cBhvr>
                                        <p:cTn id="10" dur="1" fill="hold">
                                          <p:stCondLst>
                                            <p:cond delay="0"/>
                                          </p:stCondLst>
                                        </p:cTn>
                                        <p:tgtEl>
                                          <p:spTgt spid="184338"/>
                                        </p:tgtEl>
                                        <p:attrNameLst>
                                          <p:attrName>style.visibility</p:attrName>
                                        </p:attrNameLst>
                                      </p:cBhvr>
                                      <p:to>
                                        <p:strVal val="visible"/>
                                      </p:to>
                                    </p:set>
                                    <p:animEffect transition="in" filter="wipe(down)">
                                      <p:cBhvr>
                                        <p:cTn id="11" dur="1000"/>
                                        <p:tgtEl>
                                          <p:spTgt spid="184338"/>
                                        </p:tgtEl>
                                      </p:cBhvr>
                                    </p:animEffect>
                                  </p:childTnLst>
                                </p:cTn>
                              </p:par>
                            </p:childTnLst>
                          </p:cTn>
                        </p:par>
                        <p:par>
                          <p:cTn id="12" fill="hold" nodeType="afterGroup">
                            <p:stCondLst>
                              <p:cond delay="4000"/>
                            </p:stCondLst>
                            <p:childTnLst>
                              <p:par>
                                <p:cTn id="13" presetID="18" presetClass="entr" presetSubtype="12" fill="hold" nodeType="afterEffect">
                                  <p:stCondLst>
                                    <p:cond delay="1000"/>
                                  </p:stCondLst>
                                  <p:childTnLst>
                                    <p:set>
                                      <p:cBhvr>
                                        <p:cTn id="14" dur="1" fill="hold">
                                          <p:stCondLst>
                                            <p:cond delay="0"/>
                                          </p:stCondLst>
                                        </p:cTn>
                                        <p:tgtEl>
                                          <p:spTgt spid="184334"/>
                                        </p:tgtEl>
                                        <p:attrNameLst>
                                          <p:attrName>style.visibility</p:attrName>
                                        </p:attrNameLst>
                                      </p:cBhvr>
                                      <p:to>
                                        <p:strVal val="visible"/>
                                      </p:to>
                                    </p:set>
                                    <p:animEffect transition="in" filter="strips(downLeft)">
                                      <p:cBhvr>
                                        <p:cTn id="15" dur="1000"/>
                                        <p:tgtEl>
                                          <p:spTgt spid="18433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1000"/>
                                  </p:stCondLst>
                                  <p:childTnLst>
                                    <p:set>
                                      <p:cBhvr>
                                        <p:cTn id="19" dur="1" fill="hold">
                                          <p:stCondLst>
                                            <p:cond delay="0"/>
                                          </p:stCondLst>
                                        </p:cTn>
                                        <p:tgtEl>
                                          <p:spTgt spid="184324"/>
                                        </p:tgtEl>
                                        <p:attrNameLst>
                                          <p:attrName>style.visibility</p:attrName>
                                        </p:attrNameLst>
                                      </p:cBhvr>
                                      <p:to>
                                        <p:strVal val="visible"/>
                                      </p:to>
                                    </p:set>
                                    <p:animEffect transition="in" filter="dissolve">
                                      <p:cBhvr>
                                        <p:cTn id="20" dur="1000"/>
                                        <p:tgtEl>
                                          <p:spTgt spid="184324"/>
                                        </p:tgtEl>
                                      </p:cBhvr>
                                    </p:animEffect>
                                  </p:childTnLst>
                                </p:cTn>
                              </p:par>
                            </p:childTnLst>
                          </p:cTn>
                        </p:par>
                        <p:par>
                          <p:cTn id="21" fill="hold" nodeType="afterGroup">
                            <p:stCondLst>
                              <p:cond delay="2000"/>
                            </p:stCondLst>
                            <p:childTnLst>
                              <p:par>
                                <p:cTn id="22" presetID="18" presetClass="entr" presetSubtype="6" fill="hold" nodeType="afterEffect">
                                  <p:stCondLst>
                                    <p:cond delay="1000"/>
                                  </p:stCondLst>
                                  <p:childTnLst>
                                    <p:set>
                                      <p:cBhvr>
                                        <p:cTn id="23" dur="1" fill="hold">
                                          <p:stCondLst>
                                            <p:cond delay="0"/>
                                          </p:stCondLst>
                                        </p:cTn>
                                        <p:tgtEl>
                                          <p:spTgt spid="184330"/>
                                        </p:tgtEl>
                                        <p:attrNameLst>
                                          <p:attrName>style.visibility</p:attrName>
                                        </p:attrNameLst>
                                      </p:cBhvr>
                                      <p:to>
                                        <p:strVal val="visible"/>
                                      </p:to>
                                    </p:set>
                                    <p:animEffect transition="in" filter="strips(downRight)">
                                      <p:cBhvr>
                                        <p:cTn id="24" dur="1000"/>
                                        <p:tgtEl>
                                          <p:spTgt spid="184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914400" y="393701"/>
            <a:ext cx="10363200" cy="1308100"/>
          </a:xfrm>
          <a:extLst/>
        </p:spPr>
        <p:txBody>
          <a:bodyPr rtlCol="0">
            <a:normAutofit/>
          </a:bodyPr>
          <a:lstStyle/>
          <a:p>
            <a:pPr>
              <a:defRPr/>
            </a:pPr>
            <a:r>
              <a:rPr lang="en-US">
                <a:latin typeface="Arial" charset="0"/>
                <a:ea typeface="ＭＳ Ｐゴシック" charset="0"/>
              </a:rPr>
              <a:t>Determining Project Completion Time</a:t>
            </a:r>
          </a:p>
        </p:txBody>
      </p:sp>
      <p:sp>
        <p:nvSpPr>
          <p:cNvPr id="89092" name="Rectangle 3"/>
          <p:cNvSpPr>
            <a:spLocks noChangeArrowheads="1"/>
          </p:cNvSpPr>
          <p:nvPr/>
        </p:nvSpPr>
        <p:spPr bwMode="auto">
          <a:xfrm>
            <a:off x="956734" y="1663700"/>
            <a:ext cx="10278533" cy="4699000"/>
          </a:xfrm>
          <a:prstGeom prst="rect">
            <a:avLst/>
          </a:prstGeom>
          <a:solidFill>
            <a:srgbClr val="002060"/>
          </a:solidFill>
          <a:ln w="9525">
            <a:solidFill>
              <a:schemeClr val="tx1"/>
            </a:solidFill>
            <a:miter lim="800000"/>
            <a:headEnd/>
            <a:tailEnd/>
          </a:ln>
          <a:effectLst/>
          <a:extLst/>
        </p:spPr>
        <p:txBody>
          <a:bodyPr wrap="none" lIns="121917" tIns="60958" rIns="121917" bIns="60958" anchor="ctr"/>
          <a:lstStyle/>
          <a:p>
            <a:pPr fontAlgn="auto">
              <a:spcBef>
                <a:spcPts val="0"/>
              </a:spcBef>
              <a:spcAft>
                <a:spcPts val="0"/>
              </a:spcAft>
              <a:defRPr/>
            </a:pPr>
            <a:endParaRPr lang="en-NZ">
              <a:latin typeface="+mn-lt"/>
              <a:cs typeface="+mn-cs"/>
            </a:endParaRPr>
          </a:p>
        </p:txBody>
      </p:sp>
      <p:sp>
        <p:nvSpPr>
          <p:cNvPr id="186372" name="Freeform 4"/>
          <p:cNvSpPr>
            <a:spLocks/>
          </p:cNvSpPr>
          <p:nvPr/>
        </p:nvSpPr>
        <p:spPr bwMode="auto">
          <a:xfrm>
            <a:off x="2658536" y="2770190"/>
            <a:ext cx="6187017" cy="2325687"/>
          </a:xfrm>
          <a:custGeom>
            <a:avLst/>
            <a:gdLst>
              <a:gd name="T0" fmla="*/ 23813 w 2923"/>
              <a:gd name="T1" fmla="*/ 2190750 h 1465"/>
              <a:gd name="T2" fmla="*/ 169863 w 2923"/>
              <a:gd name="T3" fmla="*/ 2170112 h 1465"/>
              <a:gd name="T4" fmla="*/ 428625 w 2923"/>
              <a:gd name="T5" fmla="*/ 2046287 h 1465"/>
              <a:gd name="T6" fmla="*/ 768350 w 2923"/>
              <a:gd name="T7" fmla="*/ 1741487 h 1465"/>
              <a:gd name="T8" fmla="*/ 1212850 w 2923"/>
              <a:gd name="T9" fmla="*/ 1189037 h 1465"/>
              <a:gd name="T10" fmla="*/ 1625600 w 2923"/>
              <a:gd name="T11" fmla="*/ 609600 h 1465"/>
              <a:gd name="T12" fmla="*/ 1958975 w 2923"/>
              <a:gd name="T13" fmla="*/ 296862 h 1465"/>
              <a:gd name="T14" fmla="*/ 2314575 w 2923"/>
              <a:gd name="T15" fmla="*/ 71437 h 1465"/>
              <a:gd name="T16" fmla="*/ 2566988 w 2923"/>
              <a:gd name="T17" fmla="*/ 0 h 1465"/>
              <a:gd name="T18" fmla="*/ 2913063 w 2923"/>
              <a:gd name="T19" fmla="*/ 93662 h 1465"/>
              <a:gd name="T20" fmla="*/ 3319463 w 2923"/>
              <a:gd name="T21" fmla="*/ 427037 h 1465"/>
              <a:gd name="T22" fmla="*/ 3603625 w 2923"/>
              <a:gd name="T23" fmla="*/ 790575 h 1465"/>
              <a:gd name="T24" fmla="*/ 3949700 w 2923"/>
              <a:gd name="T25" fmla="*/ 1233487 h 1465"/>
              <a:gd name="T26" fmla="*/ 4387850 w 2923"/>
              <a:gd name="T27" fmla="*/ 1784350 h 1465"/>
              <a:gd name="T28" fmla="*/ 4638675 w 2923"/>
              <a:gd name="T29" fmla="*/ 2001837 h 1465"/>
              <a:gd name="T30" fmla="*/ 4640263 w 2923"/>
              <a:gd name="T31" fmla="*/ 2325687 h 1465"/>
              <a:gd name="T32" fmla="*/ 0 w 2923"/>
              <a:gd name="T33" fmla="*/ 2300287 h 1465"/>
              <a:gd name="T34" fmla="*/ 23813 w 2923"/>
              <a:gd name="T35" fmla="*/ 2190750 h 146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23" h="1465">
                <a:moveTo>
                  <a:pt x="15" y="1380"/>
                </a:moveTo>
                <a:lnTo>
                  <a:pt x="107" y="1367"/>
                </a:lnTo>
                <a:lnTo>
                  <a:pt x="270" y="1289"/>
                </a:lnTo>
                <a:lnTo>
                  <a:pt x="484" y="1097"/>
                </a:lnTo>
                <a:lnTo>
                  <a:pt x="764" y="749"/>
                </a:lnTo>
                <a:lnTo>
                  <a:pt x="1024" y="384"/>
                </a:lnTo>
                <a:lnTo>
                  <a:pt x="1234" y="187"/>
                </a:lnTo>
                <a:lnTo>
                  <a:pt x="1458" y="45"/>
                </a:lnTo>
                <a:lnTo>
                  <a:pt x="1617" y="0"/>
                </a:lnTo>
                <a:lnTo>
                  <a:pt x="1835" y="59"/>
                </a:lnTo>
                <a:lnTo>
                  <a:pt x="2091" y="269"/>
                </a:lnTo>
                <a:lnTo>
                  <a:pt x="2270" y="498"/>
                </a:lnTo>
                <a:lnTo>
                  <a:pt x="2488" y="777"/>
                </a:lnTo>
                <a:lnTo>
                  <a:pt x="2764" y="1124"/>
                </a:lnTo>
                <a:lnTo>
                  <a:pt x="2922" y="1261"/>
                </a:lnTo>
                <a:lnTo>
                  <a:pt x="2923" y="1465"/>
                </a:lnTo>
                <a:lnTo>
                  <a:pt x="0" y="1449"/>
                </a:lnTo>
                <a:lnTo>
                  <a:pt x="15" y="1380"/>
                </a:lnTo>
                <a:close/>
              </a:path>
            </a:pathLst>
          </a:custGeom>
          <a:solidFill>
            <a:schemeClr val="accent5">
              <a:lumMod val="40000"/>
              <a:lumOff val="60000"/>
            </a:schemeClr>
          </a:solidFill>
          <a:ln>
            <a:noFill/>
          </a:ln>
          <a:effectLst/>
          <a:extLst/>
        </p:spPr>
        <p:txBody>
          <a:bodyPr wrap="none" lIns="121917" tIns="60958" rIns="121917" bIns="60958" anchor="ctr"/>
          <a:lstStyle/>
          <a:p>
            <a:pPr fontAlgn="auto">
              <a:spcBef>
                <a:spcPts val="0"/>
              </a:spcBef>
              <a:spcAft>
                <a:spcPts val="0"/>
              </a:spcAft>
              <a:defRPr/>
            </a:pPr>
            <a:endParaRPr lang="en-US">
              <a:latin typeface="+mn-lt"/>
              <a:cs typeface="+mn-cs"/>
            </a:endParaRPr>
          </a:p>
        </p:txBody>
      </p:sp>
      <p:grpSp>
        <p:nvGrpSpPr>
          <p:cNvPr id="186373" name="Group 5"/>
          <p:cNvGrpSpPr>
            <a:grpSpLocks/>
          </p:cNvGrpSpPr>
          <p:nvPr/>
        </p:nvGrpSpPr>
        <p:grpSpPr bwMode="auto">
          <a:xfrm>
            <a:off x="8428567" y="3238501"/>
            <a:ext cx="2540000" cy="1587500"/>
            <a:chOff x="3982" y="2160"/>
            <a:chExt cx="1200" cy="1000"/>
          </a:xfrm>
        </p:grpSpPr>
        <p:sp>
          <p:nvSpPr>
            <p:cNvPr id="187415" name="Text Box 6"/>
            <p:cNvSpPr txBox="1">
              <a:spLocks noChangeArrowheads="1"/>
            </p:cNvSpPr>
            <p:nvPr/>
          </p:nvSpPr>
          <p:spPr bwMode="auto">
            <a:xfrm>
              <a:off x="3982" y="2160"/>
              <a:ext cx="1200"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latin typeface="Arial" pitchFamily="34" charset="0"/>
                  <a:ea typeface="MS PGothic" pitchFamily="34" charset="-128"/>
                </a:rPr>
                <a:t>Probability of 0.01</a:t>
              </a:r>
            </a:p>
          </p:txBody>
        </p:sp>
        <p:sp>
          <p:nvSpPr>
            <p:cNvPr id="187416" name="Line 7"/>
            <p:cNvSpPr>
              <a:spLocks noChangeShapeType="1"/>
            </p:cNvSpPr>
            <p:nvPr/>
          </p:nvSpPr>
          <p:spPr bwMode="auto">
            <a:xfrm flipH="1">
              <a:off x="4360" y="2688"/>
              <a:ext cx="232" cy="4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86376" name="Group 8"/>
          <p:cNvGrpSpPr>
            <a:grpSpLocks/>
          </p:cNvGrpSpPr>
          <p:nvPr/>
        </p:nvGrpSpPr>
        <p:grpSpPr bwMode="auto">
          <a:xfrm>
            <a:off x="1642534" y="2779714"/>
            <a:ext cx="8896350" cy="2873375"/>
            <a:chOff x="776" y="1871"/>
            <a:chExt cx="4203" cy="1810"/>
          </a:xfrm>
        </p:grpSpPr>
        <p:sp>
          <p:nvSpPr>
            <p:cNvPr id="187411" name="Freeform 9"/>
            <p:cNvSpPr>
              <a:spLocks/>
            </p:cNvSpPr>
            <p:nvPr/>
          </p:nvSpPr>
          <p:spPr bwMode="auto">
            <a:xfrm>
              <a:off x="1268" y="1871"/>
              <a:ext cx="3223" cy="1380"/>
            </a:xfrm>
            <a:custGeom>
              <a:avLst/>
              <a:gdLst>
                <a:gd name="T0" fmla="*/ 0 w 2888"/>
                <a:gd name="T1" fmla="*/ 1376 h 1380"/>
                <a:gd name="T2" fmla="*/ 119 w 2888"/>
                <a:gd name="T3" fmla="*/ 1360 h 1380"/>
                <a:gd name="T4" fmla="*/ 283 w 2888"/>
                <a:gd name="T5" fmla="*/ 1284 h 1380"/>
                <a:gd name="T6" fmla="*/ 479 w 2888"/>
                <a:gd name="T7" fmla="*/ 1136 h 1380"/>
                <a:gd name="T8" fmla="*/ 812 w 2888"/>
                <a:gd name="T9" fmla="*/ 776 h 1380"/>
                <a:gd name="T10" fmla="*/ 1171 w 2888"/>
                <a:gd name="T11" fmla="*/ 352 h 1380"/>
                <a:gd name="T12" fmla="*/ 1450 w 2888"/>
                <a:gd name="T13" fmla="*/ 124 h 1380"/>
                <a:gd name="T14" fmla="*/ 1649 w 2888"/>
                <a:gd name="T15" fmla="*/ 24 h 1380"/>
                <a:gd name="T16" fmla="*/ 1789 w 2888"/>
                <a:gd name="T17" fmla="*/ 0 h 1380"/>
                <a:gd name="T18" fmla="*/ 1943 w 2888"/>
                <a:gd name="T19" fmla="*/ 24 h 1380"/>
                <a:gd name="T20" fmla="*/ 2127 w 2888"/>
                <a:gd name="T21" fmla="*/ 124 h 1380"/>
                <a:gd name="T22" fmla="*/ 2386 w 2888"/>
                <a:gd name="T23" fmla="*/ 340 h 1380"/>
                <a:gd name="T24" fmla="*/ 2774 w 2888"/>
                <a:gd name="T25" fmla="*/ 780 h 1380"/>
                <a:gd name="T26" fmla="*/ 3128 w 2888"/>
                <a:gd name="T27" fmla="*/ 1164 h 1380"/>
                <a:gd name="T28" fmla="*/ 3322 w 2888"/>
                <a:gd name="T29" fmla="*/ 1296 h 1380"/>
                <a:gd name="T30" fmla="*/ 3477 w 2888"/>
                <a:gd name="T31" fmla="*/ 1364 h 1380"/>
                <a:gd name="T32" fmla="*/ 3597 w 2888"/>
                <a:gd name="T33" fmla="*/ 1380 h 13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88"/>
                <a:gd name="T52" fmla="*/ 0 h 1380"/>
                <a:gd name="T53" fmla="*/ 2888 w 2888"/>
                <a:gd name="T54" fmla="*/ 1380 h 13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88" h="1380">
                  <a:moveTo>
                    <a:pt x="0" y="1376"/>
                  </a:moveTo>
                  <a:cubicBezTo>
                    <a:pt x="15" y="1373"/>
                    <a:pt x="58" y="1375"/>
                    <a:pt x="96" y="1360"/>
                  </a:cubicBezTo>
                  <a:cubicBezTo>
                    <a:pt x="134" y="1345"/>
                    <a:pt x="180" y="1321"/>
                    <a:pt x="228" y="1284"/>
                  </a:cubicBezTo>
                  <a:cubicBezTo>
                    <a:pt x="276" y="1247"/>
                    <a:pt x="313" y="1221"/>
                    <a:pt x="384" y="1136"/>
                  </a:cubicBezTo>
                  <a:cubicBezTo>
                    <a:pt x="455" y="1051"/>
                    <a:pt x="559" y="907"/>
                    <a:pt x="652" y="776"/>
                  </a:cubicBezTo>
                  <a:cubicBezTo>
                    <a:pt x="745" y="645"/>
                    <a:pt x="855" y="461"/>
                    <a:pt x="940" y="352"/>
                  </a:cubicBezTo>
                  <a:cubicBezTo>
                    <a:pt x="1025" y="243"/>
                    <a:pt x="1100" y="179"/>
                    <a:pt x="1164" y="124"/>
                  </a:cubicBezTo>
                  <a:cubicBezTo>
                    <a:pt x="1228" y="69"/>
                    <a:pt x="1279" y="45"/>
                    <a:pt x="1324" y="24"/>
                  </a:cubicBezTo>
                  <a:cubicBezTo>
                    <a:pt x="1369" y="3"/>
                    <a:pt x="1397" y="0"/>
                    <a:pt x="1436" y="0"/>
                  </a:cubicBezTo>
                  <a:cubicBezTo>
                    <a:pt x="1475" y="0"/>
                    <a:pt x="1515" y="3"/>
                    <a:pt x="1560" y="24"/>
                  </a:cubicBezTo>
                  <a:cubicBezTo>
                    <a:pt x="1605" y="45"/>
                    <a:pt x="1649" y="71"/>
                    <a:pt x="1708" y="124"/>
                  </a:cubicBezTo>
                  <a:cubicBezTo>
                    <a:pt x="1767" y="177"/>
                    <a:pt x="1829" y="231"/>
                    <a:pt x="1916" y="340"/>
                  </a:cubicBezTo>
                  <a:cubicBezTo>
                    <a:pt x="2003" y="449"/>
                    <a:pt x="2129" y="643"/>
                    <a:pt x="2228" y="780"/>
                  </a:cubicBezTo>
                  <a:cubicBezTo>
                    <a:pt x="2327" y="917"/>
                    <a:pt x="2439" y="1078"/>
                    <a:pt x="2512" y="1164"/>
                  </a:cubicBezTo>
                  <a:cubicBezTo>
                    <a:pt x="2585" y="1250"/>
                    <a:pt x="2621" y="1263"/>
                    <a:pt x="2668" y="1296"/>
                  </a:cubicBezTo>
                  <a:cubicBezTo>
                    <a:pt x="2715" y="1329"/>
                    <a:pt x="2755" y="1350"/>
                    <a:pt x="2792" y="1364"/>
                  </a:cubicBezTo>
                  <a:cubicBezTo>
                    <a:pt x="2829" y="1378"/>
                    <a:pt x="2868" y="1377"/>
                    <a:pt x="2888" y="1380"/>
                  </a:cubicBezTo>
                </a:path>
              </a:pathLst>
            </a:custGeom>
            <a:noFill/>
            <a:ln w="101600">
              <a:solidFill>
                <a:srgbClr val="4BACC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87412" name="Group 10"/>
            <p:cNvGrpSpPr>
              <a:grpSpLocks/>
            </p:cNvGrpSpPr>
            <p:nvPr/>
          </p:nvGrpSpPr>
          <p:grpSpPr bwMode="auto">
            <a:xfrm>
              <a:off x="776" y="3313"/>
              <a:ext cx="4203" cy="368"/>
              <a:chOff x="776" y="3313"/>
              <a:chExt cx="4203" cy="368"/>
            </a:xfrm>
          </p:grpSpPr>
          <p:sp>
            <p:nvSpPr>
              <p:cNvPr id="187413" name="Line 11"/>
              <p:cNvSpPr>
                <a:spLocks noChangeShapeType="1"/>
              </p:cNvSpPr>
              <p:nvPr/>
            </p:nvSpPr>
            <p:spPr bwMode="auto">
              <a:xfrm>
                <a:off x="776" y="3328"/>
                <a:ext cx="42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7414" name="Text Box 12"/>
              <p:cNvSpPr txBox="1">
                <a:spLocks noChangeArrowheads="1"/>
              </p:cNvSpPr>
              <p:nvPr/>
            </p:nvSpPr>
            <p:spPr bwMode="auto">
              <a:xfrm>
                <a:off x="4774" y="3313"/>
                <a:ext cx="20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i="1">
                    <a:latin typeface="Arial" pitchFamily="34" charset="0"/>
                    <a:ea typeface="MS PGothic" pitchFamily="34" charset="-128"/>
                  </a:rPr>
                  <a:t>Z</a:t>
                </a:r>
              </a:p>
            </p:txBody>
          </p:sp>
        </p:grpSp>
      </p:grpSp>
      <p:sp>
        <p:nvSpPr>
          <p:cNvPr id="186381" name="Text Box 13"/>
          <p:cNvSpPr txBox="1">
            <a:spLocks noChangeArrowheads="1"/>
          </p:cNvSpPr>
          <p:nvPr/>
        </p:nvSpPr>
        <p:spPr bwMode="auto">
          <a:xfrm>
            <a:off x="1231901" y="5864226"/>
            <a:ext cx="169106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a:t>
            </a:r>
            <a:r>
              <a:rPr lang="en-AU" altLang="en-US" sz="2100" b="1">
                <a:solidFill>
                  <a:srgbClr val="255898"/>
                </a:solidFill>
                <a:latin typeface="Arial" pitchFamily="34" charset="0"/>
                <a:ea typeface="MS PGothic" pitchFamily="34" charset="-128"/>
              </a:rPr>
              <a:t>3.14</a:t>
            </a:r>
          </a:p>
        </p:txBody>
      </p:sp>
      <p:grpSp>
        <p:nvGrpSpPr>
          <p:cNvPr id="186382" name="Group 14"/>
          <p:cNvGrpSpPr>
            <a:grpSpLocks/>
          </p:cNvGrpSpPr>
          <p:nvPr/>
        </p:nvGrpSpPr>
        <p:grpSpPr bwMode="auto">
          <a:xfrm>
            <a:off x="2214035" y="5332419"/>
            <a:ext cx="4237567" cy="508001"/>
            <a:chOff x="1046" y="3479"/>
            <a:chExt cx="2002" cy="320"/>
          </a:xfrm>
        </p:grpSpPr>
        <p:sp>
          <p:nvSpPr>
            <p:cNvPr id="187409" name="Text Box 15"/>
            <p:cNvSpPr txBox="1">
              <a:spLocks noChangeArrowheads="1"/>
            </p:cNvSpPr>
            <p:nvPr/>
          </p:nvSpPr>
          <p:spPr bwMode="auto">
            <a:xfrm>
              <a:off x="1046" y="3479"/>
              <a:ext cx="127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700">
                  <a:latin typeface="Arial" pitchFamily="34" charset="0"/>
                  <a:ea typeface="MS PGothic" pitchFamily="34" charset="-128"/>
                </a:rPr>
                <a:t>From Appendix I</a:t>
              </a:r>
            </a:p>
          </p:txBody>
        </p:sp>
        <p:sp>
          <p:nvSpPr>
            <p:cNvPr id="187410" name="Line 16"/>
            <p:cNvSpPr>
              <a:spLocks noChangeShapeType="1"/>
            </p:cNvSpPr>
            <p:nvPr/>
          </p:nvSpPr>
          <p:spPr bwMode="auto">
            <a:xfrm flipV="1">
              <a:off x="2448" y="3576"/>
              <a:ext cx="600" cy="2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86385" name="Group 17"/>
          <p:cNvGrpSpPr>
            <a:grpSpLocks/>
          </p:cNvGrpSpPr>
          <p:nvPr/>
        </p:nvGrpSpPr>
        <p:grpSpPr bwMode="auto">
          <a:xfrm>
            <a:off x="1993902" y="2209800"/>
            <a:ext cx="3340100" cy="1879600"/>
            <a:chOff x="942" y="1512"/>
            <a:chExt cx="1578" cy="1184"/>
          </a:xfrm>
        </p:grpSpPr>
        <p:sp>
          <p:nvSpPr>
            <p:cNvPr id="187407" name="Text Box 18"/>
            <p:cNvSpPr txBox="1">
              <a:spLocks noChangeArrowheads="1"/>
            </p:cNvSpPr>
            <p:nvPr/>
          </p:nvSpPr>
          <p:spPr bwMode="auto">
            <a:xfrm>
              <a:off x="942" y="1512"/>
              <a:ext cx="1200"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3200">
                  <a:latin typeface="Arial" pitchFamily="34" charset="0"/>
                  <a:ea typeface="MS PGothic" pitchFamily="34" charset="-128"/>
                </a:rPr>
                <a:t>Probability of 0.99</a:t>
              </a:r>
            </a:p>
          </p:txBody>
        </p:sp>
        <p:sp>
          <p:nvSpPr>
            <p:cNvPr id="187408" name="Line 19"/>
            <p:cNvSpPr>
              <a:spLocks noChangeShapeType="1"/>
            </p:cNvSpPr>
            <p:nvPr/>
          </p:nvSpPr>
          <p:spPr bwMode="auto">
            <a:xfrm>
              <a:off x="1656" y="2008"/>
              <a:ext cx="864" cy="6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86388" name="Group 20"/>
          <p:cNvGrpSpPr>
            <a:grpSpLocks/>
          </p:cNvGrpSpPr>
          <p:nvPr/>
        </p:nvGrpSpPr>
        <p:grpSpPr bwMode="auto">
          <a:xfrm>
            <a:off x="5858933" y="3759201"/>
            <a:ext cx="3450167" cy="2414589"/>
            <a:chOff x="2768" y="2488"/>
            <a:chExt cx="1630" cy="1521"/>
          </a:xfrm>
        </p:grpSpPr>
        <p:sp>
          <p:nvSpPr>
            <p:cNvPr id="187402" name="Text Box 21"/>
            <p:cNvSpPr txBox="1">
              <a:spLocks noChangeArrowheads="1"/>
            </p:cNvSpPr>
            <p:nvPr/>
          </p:nvSpPr>
          <p:spPr bwMode="auto">
            <a:xfrm>
              <a:off x="2880" y="3351"/>
              <a:ext cx="1286"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700">
                  <a:latin typeface="Arial" pitchFamily="34" charset="0"/>
                  <a:ea typeface="MS PGothic" pitchFamily="34" charset="-128"/>
                </a:rPr>
                <a:t>2.33 Standard deviations</a:t>
              </a:r>
            </a:p>
          </p:txBody>
        </p:sp>
        <p:sp>
          <p:nvSpPr>
            <p:cNvPr id="187403" name="Line 22"/>
            <p:cNvSpPr>
              <a:spLocks noChangeShapeType="1"/>
            </p:cNvSpPr>
            <p:nvPr/>
          </p:nvSpPr>
          <p:spPr bwMode="auto">
            <a:xfrm>
              <a:off x="4184" y="2488"/>
              <a:ext cx="0" cy="1160"/>
            </a:xfrm>
            <a:prstGeom prst="line">
              <a:avLst/>
            </a:prstGeom>
            <a:noFill/>
            <a:ln w="571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87404" name="Text Box 23"/>
            <p:cNvSpPr txBox="1">
              <a:spLocks noChangeArrowheads="1"/>
            </p:cNvSpPr>
            <p:nvPr/>
          </p:nvSpPr>
          <p:spPr bwMode="auto">
            <a:xfrm>
              <a:off x="2768" y="3641"/>
              <a:ext cx="19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0</a:t>
              </a:r>
            </a:p>
          </p:txBody>
        </p:sp>
        <p:sp>
          <p:nvSpPr>
            <p:cNvPr id="187405" name="Text Box 24"/>
            <p:cNvSpPr txBox="1">
              <a:spLocks noChangeArrowheads="1"/>
            </p:cNvSpPr>
            <p:nvPr/>
          </p:nvSpPr>
          <p:spPr bwMode="auto">
            <a:xfrm>
              <a:off x="3934" y="3641"/>
              <a:ext cx="46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a:latin typeface="Arial" pitchFamily="34" charset="0"/>
                  <a:ea typeface="MS PGothic" pitchFamily="34" charset="-128"/>
                </a:rPr>
                <a:t>2.33</a:t>
              </a:r>
            </a:p>
          </p:txBody>
        </p:sp>
        <p:sp>
          <p:nvSpPr>
            <p:cNvPr id="187406" name="Line 25"/>
            <p:cNvSpPr>
              <a:spLocks noChangeShapeType="1"/>
            </p:cNvSpPr>
            <p:nvPr/>
          </p:nvSpPr>
          <p:spPr bwMode="auto">
            <a:xfrm flipV="1">
              <a:off x="2883" y="3324"/>
              <a:ext cx="0" cy="330"/>
            </a:xfrm>
            <a:prstGeom prst="line">
              <a:avLst/>
            </a:prstGeom>
            <a:noFill/>
            <a:ln w="571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091072243"/>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1000"/>
                                  </p:stCondLst>
                                  <p:childTnLst>
                                    <p:set>
                                      <p:cBhvr>
                                        <p:cTn id="6" dur="1" fill="hold">
                                          <p:stCondLst>
                                            <p:cond delay="0"/>
                                          </p:stCondLst>
                                        </p:cTn>
                                        <p:tgtEl>
                                          <p:spTgt spid="89092"/>
                                        </p:tgtEl>
                                        <p:attrNameLst>
                                          <p:attrName>style.visibility</p:attrName>
                                        </p:attrNameLst>
                                      </p:cBhvr>
                                      <p:to>
                                        <p:strVal val="visible"/>
                                      </p:to>
                                    </p:set>
                                    <p:anim calcmode="lin" valueType="num">
                                      <p:cBhvr>
                                        <p:cTn id="7" dur="1000" fill="hold"/>
                                        <p:tgtEl>
                                          <p:spTgt spid="89092"/>
                                        </p:tgtEl>
                                        <p:attrNameLst>
                                          <p:attrName>ppt_w</p:attrName>
                                        </p:attrNameLst>
                                      </p:cBhvr>
                                      <p:tavLst>
                                        <p:tav tm="0">
                                          <p:val>
                                            <p:strVal val="2/3*#ppt_w"/>
                                          </p:val>
                                        </p:tav>
                                        <p:tav tm="100000">
                                          <p:val>
                                            <p:strVal val="#ppt_w"/>
                                          </p:val>
                                        </p:tav>
                                      </p:tavLst>
                                    </p:anim>
                                    <p:anim calcmode="lin" valueType="num">
                                      <p:cBhvr>
                                        <p:cTn id="8" dur="1000" fill="hold"/>
                                        <p:tgtEl>
                                          <p:spTgt spid="89092"/>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16" presetClass="entr" presetSubtype="37" fill="hold" nodeType="afterEffect">
                                  <p:stCondLst>
                                    <p:cond delay="1000"/>
                                  </p:stCondLst>
                                  <p:childTnLst>
                                    <p:set>
                                      <p:cBhvr>
                                        <p:cTn id="11" dur="1" fill="hold">
                                          <p:stCondLst>
                                            <p:cond delay="0"/>
                                          </p:stCondLst>
                                        </p:cTn>
                                        <p:tgtEl>
                                          <p:spTgt spid="186376"/>
                                        </p:tgtEl>
                                        <p:attrNameLst>
                                          <p:attrName>style.visibility</p:attrName>
                                        </p:attrNameLst>
                                      </p:cBhvr>
                                      <p:to>
                                        <p:strVal val="visible"/>
                                      </p:to>
                                    </p:set>
                                    <p:animEffect transition="in" filter="barn(outVertical)">
                                      <p:cBhvr>
                                        <p:cTn id="12" dur="1000"/>
                                        <p:tgtEl>
                                          <p:spTgt spid="186376"/>
                                        </p:tgtEl>
                                      </p:cBhvr>
                                    </p:animEffect>
                                  </p:childTnLst>
                                </p:cTn>
                              </p:par>
                            </p:childTnLst>
                          </p:cTn>
                        </p:par>
                        <p:par>
                          <p:cTn id="13" fill="hold" nodeType="afterGroup">
                            <p:stCondLst>
                              <p:cond delay="4000"/>
                            </p:stCondLst>
                            <p:childTnLst>
                              <p:par>
                                <p:cTn id="14" presetID="22" presetClass="entr" presetSubtype="4" fill="hold" nodeType="afterEffect">
                                  <p:stCondLst>
                                    <p:cond delay="1000"/>
                                  </p:stCondLst>
                                  <p:childTnLst>
                                    <p:set>
                                      <p:cBhvr>
                                        <p:cTn id="15" dur="1" fill="hold">
                                          <p:stCondLst>
                                            <p:cond delay="0"/>
                                          </p:stCondLst>
                                        </p:cTn>
                                        <p:tgtEl>
                                          <p:spTgt spid="186388"/>
                                        </p:tgtEl>
                                        <p:attrNameLst>
                                          <p:attrName>style.visibility</p:attrName>
                                        </p:attrNameLst>
                                      </p:cBhvr>
                                      <p:to>
                                        <p:strVal val="visible"/>
                                      </p:to>
                                    </p:set>
                                    <p:animEffect transition="in" filter="wipe(down)">
                                      <p:cBhvr>
                                        <p:cTn id="16" dur="1000"/>
                                        <p:tgtEl>
                                          <p:spTgt spid="186388"/>
                                        </p:tgtEl>
                                      </p:cBhvr>
                                    </p:animEffect>
                                  </p:childTnLst>
                                </p:cTn>
                              </p:par>
                            </p:childTnLst>
                          </p:cTn>
                        </p:par>
                        <p:par>
                          <p:cTn id="17" fill="hold" nodeType="afterGroup">
                            <p:stCondLst>
                              <p:cond delay="6000"/>
                            </p:stCondLst>
                            <p:childTnLst>
                              <p:par>
                                <p:cTn id="18" presetID="22" presetClass="entr" presetSubtype="8" fill="hold" nodeType="afterEffect">
                                  <p:stCondLst>
                                    <p:cond delay="1000"/>
                                  </p:stCondLst>
                                  <p:childTnLst>
                                    <p:set>
                                      <p:cBhvr>
                                        <p:cTn id="19" dur="1" fill="hold">
                                          <p:stCondLst>
                                            <p:cond delay="0"/>
                                          </p:stCondLst>
                                        </p:cTn>
                                        <p:tgtEl>
                                          <p:spTgt spid="186382"/>
                                        </p:tgtEl>
                                        <p:attrNameLst>
                                          <p:attrName>style.visibility</p:attrName>
                                        </p:attrNameLst>
                                      </p:cBhvr>
                                      <p:to>
                                        <p:strVal val="visible"/>
                                      </p:to>
                                    </p:set>
                                    <p:animEffect transition="in" filter="wipe(left)">
                                      <p:cBhvr>
                                        <p:cTn id="20" dur="1000"/>
                                        <p:tgtEl>
                                          <p:spTgt spid="18638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186372"/>
                                        </p:tgtEl>
                                        <p:attrNameLst>
                                          <p:attrName>style.visibility</p:attrName>
                                        </p:attrNameLst>
                                      </p:cBhvr>
                                      <p:to>
                                        <p:strVal val="visible"/>
                                      </p:to>
                                    </p:set>
                                    <p:animEffect transition="in" filter="dissolve">
                                      <p:cBhvr>
                                        <p:cTn id="25" dur="1000"/>
                                        <p:tgtEl>
                                          <p:spTgt spid="186372"/>
                                        </p:tgtEl>
                                      </p:cBhvr>
                                    </p:animEffect>
                                  </p:childTnLst>
                                </p:cTn>
                              </p:par>
                            </p:childTnLst>
                          </p:cTn>
                        </p:par>
                        <p:par>
                          <p:cTn id="26" fill="hold" nodeType="afterGroup">
                            <p:stCondLst>
                              <p:cond delay="1000"/>
                            </p:stCondLst>
                            <p:childTnLst>
                              <p:par>
                                <p:cTn id="27" presetID="18" presetClass="entr" presetSubtype="6" fill="hold" nodeType="afterEffect">
                                  <p:stCondLst>
                                    <p:cond delay="1000"/>
                                  </p:stCondLst>
                                  <p:childTnLst>
                                    <p:set>
                                      <p:cBhvr>
                                        <p:cTn id="28" dur="1" fill="hold">
                                          <p:stCondLst>
                                            <p:cond delay="0"/>
                                          </p:stCondLst>
                                        </p:cTn>
                                        <p:tgtEl>
                                          <p:spTgt spid="186385"/>
                                        </p:tgtEl>
                                        <p:attrNameLst>
                                          <p:attrName>style.visibility</p:attrName>
                                        </p:attrNameLst>
                                      </p:cBhvr>
                                      <p:to>
                                        <p:strVal val="visible"/>
                                      </p:to>
                                    </p:set>
                                    <p:animEffect transition="in" filter="strips(downRight)">
                                      <p:cBhvr>
                                        <p:cTn id="29" dur="1000"/>
                                        <p:tgtEl>
                                          <p:spTgt spid="186385"/>
                                        </p:tgtEl>
                                      </p:cBhvr>
                                    </p:animEffect>
                                  </p:childTnLst>
                                </p:cTn>
                              </p:par>
                              <p:par>
                                <p:cTn id="30" presetID="18" presetClass="entr" presetSubtype="12" fill="hold" nodeType="withEffect">
                                  <p:stCondLst>
                                    <p:cond delay="1000"/>
                                  </p:stCondLst>
                                  <p:childTnLst>
                                    <p:set>
                                      <p:cBhvr>
                                        <p:cTn id="31" dur="1" fill="hold">
                                          <p:stCondLst>
                                            <p:cond delay="0"/>
                                          </p:stCondLst>
                                        </p:cTn>
                                        <p:tgtEl>
                                          <p:spTgt spid="186373"/>
                                        </p:tgtEl>
                                        <p:attrNameLst>
                                          <p:attrName>style.visibility</p:attrName>
                                        </p:attrNameLst>
                                      </p:cBhvr>
                                      <p:to>
                                        <p:strVal val="visible"/>
                                      </p:to>
                                    </p:set>
                                    <p:animEffect transition="in" filter="strips(downLeft)">
                                      <p:cBhvr>
                                        <p:cTn id="32" dur="1000"/>
                                        <p:tgtEl>
                                          <p:spTgt spid="186373"/>
                                        </p:tgtEl>
                                      </p:cBhvr>
                                    </p:animEffect>
                                  </p:childTnLst>
                                </p:cTn>
                              </p:par>
                            </p:childTnLst>
                          </p:cTn>
                        </p:par>
                        <p:par>
                          <p:cTn id="33" fill="hold" nodeType="afterGroup">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86381"/>
                                        </p:tgtEl>
                                        <p:attrNameLst>
                                          <p:attrName>style.visibility</p:attrName>
                                        </p:attrNameLst>
                                      </p:cBhvr>
                                      <p:to>
                                        <p:strVal val="visible"/>
                                      </p:to>
                                    </p:set>
                                    <p:animEffect transition="in" filter="wipe(left)">
                                      <p:cBhvr>
                                        <p:cTn id="36" dur="1000"/>
                                        <p:tgtEl>
                                          <p:spTgt spid="186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2" grpId="0" animBg="1"/>
      <p:bldP spid="186381"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914400" y="609601"/>
            <a:ext cx="10363200" cy="1308100"/>
          </a:xfrm>
          <a:extLst/>
        </p:spPr>
        <p:txBody>
          <a:bodyPr rtlCol="0">
            <a:normAutofit fontScale="90000"/>
          </a:bodyPr>
          <a:lstStyle/>
          <a:p>
            <a:pPr>
              <a:defRPr/>
            </a:pPr>
            <a:r>
              <a:rPr lang="en-US">
                <a:latin typeface="Arial" charset="0"/>
                <a:ea typeface="ＭＳ Ｐゴシック" charset="0"/>
              </a:rPr>
              <a:t>Variability of Completion Time for Noncritical Paths</a:t>
            </a:r>
          </a:p>
        </p:txBody>
      </p:sp>
      <p:sp>
        <p:nvSpPr>
          <p:cNvPr id="189442" name="Rectangle 3"/>
          <p:cNvSpPr>
            <a:spLocks noGrp="1" noChangeArrowheads="1"/>
          </p:cNvSpPr>
          <p:nvPr>
            <p:ph idx="1"/>
          </p:nvPr>
        </p:nvSpPr>
        <p:spPr>
          <a:xfrm>
            <a:off x="1100667" y="2273301"/>
            <a:ext cx="9939867" cy="3873500"/>
          </a:xfrm>
        </p:spPr>
        <p:txBody>
          <a:bodyPr/>
          <a:lstStyle/>
          <a:p>
            <a:pPr>
              <a:buClr>
                <a:srgbClr val="BF0922"/>
              </a:buClr>
              <a:buSzPct val="60000"/>
              <a:buFont typeface="Lucida Grande"/>
              <a:buChar char="►"/>
            </a:pPr>
            <a:r>
              <a:rPr lang="en-US" altLang="en-US" smtClean="0">
                <a:latin typeface="Arial" pitchFamily="34" charset="0"/>
                <a:ea typeface="MS PGothic" pitchFamily="34" charset="-128"/>
                <a:cs typeface="Arial" pitchFamily="34" charset="0"/>
              </a:rPr>
              <a:t>Variability of times for activities on noncritical paths must be considered when finding the probability of finishing in a specified time</a:t>
            </a:r>
          </a:p>
          <a:p>
            <a:pPr>
              <a:buClr>
                <a:srgbClr val="BF0922"/>
              </a:buClr>
              <a:buSzPct val="60000"/>
              <a:buFont typeface="Lucida Grande"/>
              <a:buChar char="►"/>
            </a:pPr>
            <a:r>
              <a:rPr lang="en-US" altLang="en-US" smtClean="0">
                <a:latin typeface="Arial" pitchFamily="34" charset="0"/>
                <a:ea typeface="MS PGothic" pitchFamily="34" charset="-128"/>
                <a:cs typeface="Arial" pitchFamily="34" charset="0"/>
              </a:rPr>
              <a:t>Variation in noncritical activity may cause change in critical path</a:t>
            </a:r>
          </a:p>
        </p:txBody>
      </p:sp>
    </p:spTree>
    <p:extLst>
      <p:ext uri="{BB962C8B-B14F-4D97-AF65-F5344CB8AC3E}">
        <p14:creationId xmlns:p14="http://schemas.microsoft.com/office/powerpoint/2010/main" val="4138518617"/>
      </p:ext>
    </p:extLst>
  </p:cSld>
  <p:clrMapOvr>
    <a:masterClrMapping/>
  </p:clrMapOvr>
  <p:transition>
    <p:pull dir="lu"/>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914400" y="596900"/>
            <a:ext cx="10363200" cy="1244600"/>
          </a:xfrm>
          <a:extLst/>
        </p:spPr>
        <p:txBody>
          <a:bodyPr rtlCol="0">
            <a:normAutofit fontScale="90000"/>
          </a:bodyPr>
          <a:lstStyle/>
          <a:p>
            <a:pPr>
              <a:defRPr/>
            </a:pPr>
            <a:r>
              <a:rPr lang="en-AU">
                <a:latin typeface="Arial" charset="0"/>
                <a:ea typeface="ＭＳ Ｐゴシック" charset="0"/>
              </a:rPr>
              <a:t>What Project Management Has Provided So Far</a:t>
            </a:r>
          </a:p>
        </p:txBody>
      </p:sp>
      <p:sp>
        <p:nvSpPr>
          <p:cNvPr id="191490" name="Rectangle 3"/>
          <p:cNvSpPr>
            <a:spLocks noGrp="1" noChangeArrowheads="1"/>
          </p:cNvSpPr>
          <p:nvPr>
            <p:ph idx="1"/>
          </p:nvPr>
        </p:nvSpPr>
        <p:spPr>
          <a:xfrm>
            <a:off x="1016000" y="1917701"/>
            <a:ext cx="10075333" cy="4533900"/>
          </a:xfrm>
        </p:spPr>
        <p:txBody>
          <a:bodyPr>
            <a:normAutofit fontScale="92500" lnSpcReduction="20000"/>
          </a:bodyPr>
          <a:lstStyle/>
          <a:p>
            <a:pPr marL="711182" indent="-711182">
              <a:buFontTx/>
              <a:buAutoNum type="arabicPeriod"/>
            </a:pPr>
            <a:r>
              <a:rPr lang="en-AU" altLang="en-US" sz="37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The project</a:t>
            </a:r>
            <a:r>
              <a:rPr lang="ja-JP" altLang="en-AU" sz="3700">
                <a:effectLst>
                  <a:outerShdw blurRad="38100" dist="38100" dir="2700000" algn="tl">
                    <a:srgbClr val="000000">
                      <a:alpha val="43137"/>
                    </a:srgbClr>
                  </a:outerShdw>
                </a:effectLst>
                <a:latin typeface="Gill Sans MT" panose="020B0502020104020203" pitchFamily="34" charset="0"/>
                <a:cs typeface="Arial" pitchFamily="34" charset="0"/>
              </a:rPr>
              <a:t>’</a:t>
            </a:r>
            <a:r>
              <a:rPr lang="en-AU" altLang="en-US" sz="37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s expected completion time is 15 weeks</a:t>
            </a:r>
          </a:p>
          <a:p>
            <a:pPr marL="711182" indent="-711182">
              <a:buFontTx/>
              <a:buAutoNum type="arabicPeriod"/>
            </a:pPr>
            <a:r>
              <a:rPr lang="en-AU" altLang="en-US" sz="37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There is a 71.57% chance the equipment will be in place by the 16 week deadline</a:t>
            </a:r>
          </a:p>
          <a:p>
            <a:pPr marL="711182" indent="-711182">
              <a:buFontTx/>
              <a:buAutoNum type="arabicPeriod"/>
            </a:pPr>
            <a:r>
              <a:rPr lang="en-AU" altLang="en-US" sz="37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Five activities (A, C, E, G, and H) are on the critical path</a:t>
            </a:r>
          </a:p>
          <a:p>
            <a:pPr marL="711182" indent="-711182">
              <a:buFontTx/>
              <a:buAutoNum type="arabicPeriod"/>
            </a:pPr>
            <a:r>
              <a:rPr lang="en-AU" altLang="en-US" sz="37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Three activities (B, D, F) are not on the critical path and have slack time </a:t>
            </a:r>
          </a:p>
          <a:p>
            <a:pPr marL="711182" indent="-711182">
              <a:buFontTx/>
              <a:buAutoNum type="arabicPeriod"/>
            </a:pPr>
            <a:r>
              <a:rPr lang="en-AU" altLang="en-US" sz="3700">
                <a:effectLst>
                  <a:outerShdw blurRad="38100" dist="38100" dir="2700000" algn="tl">
                    <a:srgbClr val="000000">
                      <a:alpha val="43137"/>
                    </a:srgbClr>
                  </a:outerShdw>
                </a:effectLst>
                <a:latin typeface="Gill Sans MT" panose="020B0502020104020203" pitchFamily="34" charset="0"/>
                <a:ea typeface="MS PGothic" pitchFamily="34" charset="-128"/>
                <a:cs typeface="Arial" pitchFamily="34" charset="0"/>
              </a:rPr>
              <a:t>A detailed schedule is available</a:t>
            </a:r>
          </a:p>
        </p:txBody>
      </p:sp>
    </p:spTree>
    <p:extLst>
      <p:ext uri="{BB962C8B-B14F-4D97-AF65-F5344CB8AC3E}">
        <p14:creationId xmlns:p14="http://schemas.microsoft.com/office/powerpoint/2010/main" val="962107823"/>
      </p:ext>
    </p:extLst>
  </p:cSld>
  <p:clrMapOvr>
    <a:masterClrMapping/>
  </p:clrMapOvr>
  <p:transition>
    <p:pull dir="lu"/>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914400" y="609600"/>
            <a:ext cx="10363200" cy="1219200"/>
          </a:xfrm>
          <a:extLst/>
        </p:spPr>
        <p:txBody>
          <a:bodyPr rtlCol="0">
            <a:normAutofit fontScale="90000"/>
          </a:bodyPr>
          <a:lstStyle/>
          <a:p>
            <a:pPr>
              <a:defRPr/>
            </a:pPr>
            <a:r>
              <a:rPr lang="en-AU" smtClean="0">
                <a:latin typeface="Arial" charset="0"/>
                <a:ea typeface="ＭＳ Ｐゴシック" charset="0"/>
              </a:rPr>
              <a:t>Cost–Time Trade</a:t>
            </a:r>
            <a:r>
              <a:rPr lang="en-AU" dirty="0">
                <a:latin typeface="Arial" charset="0"/>
                <a:ea typeface="ＭＳ Ｐゴシック" charset="0"/>
              </a:rPr>
              <a:t>-Offs and Project Crashing</a:t>
            </a:r>
          </a:p>
        </p:txBody>
      </p:sp>
      <p:sp>
        <p:nvSpPr>
          <p:cNvPr id="193538" name="Rectangle 3"/>
          <p:cNvSpPr>
            <a:spLocks noGrp="1" noChangeArrowheads="1"/>
          </p:cNvSpPr>
          <p:nvPr>
            <p:ph idx="1"/>
          </p:nvPr>
        </p:nvSpPr>
        <p:spPr>
          <a:xfrm>
            <a:off x="1265767" y="2032000"/>
            <a:ext cx="8686800" cy="1117600"/>
          </a:xfrm>
        </p:spPr>
        <p:txBody>
          <a:bodyPr/>
          <a:lstStyle/>
          <a:p>
            <a:pPr marL="0" indent="0">
              <a:buClr>
                <a:srgbClr val="BF0922"/>
              </a:buClr>
              <a:buSzPct val="60000"/>
              <a:buNone/>
            </a:pPr>
            <a:r>
              <a:rPr lang="en-AU" altLang="en-US" b="1" smtClean="0">
                <a:solidFill>
                  <a:schemeClr val="accent1"/>
                </a:solidFill>
                <a:latin typeface="Arial" pitchFamily="34" charset="0"/>
                <a:cs typeface="Arial" pitchFamily="34" charset="0"/>
              </a:rPr>
              <a:t>It is not uncommon to face the following situations:</a:t>
            </a:r>
          </a:p>
        </p:txBody>
      </p:sp>
      <p:sp>
        <p:nvSpPr>
          <p:cNvPr id="192516" name="Text Box 4"/>
          <p:cNvSpPr txBox="1">
            <a:spLocks noChangeArrowheads="1"/>
          </p:cNvSpPr>
          <p:nvPr/>
        </p:nvSpPr>
        <p:spPr bwMode="auto">
          <a:xfrm>
            <a:off x="1604436" y="3149600"/>
            <a:ext cx="9097433" cy="210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609585" indent="-609585">
              <a:lnSpc>
                <a:spcPct val="90000"/>
              </a:lnSpc>
              <a:spcAft>
                <a:spcPts val="1600"/>
              </a:spcAft>
              <a:buClr>
                <a:schemeClr val="tx1"/>
              </a:buClr>
              <a:buSzPct val="88000"/>
              <a:buFont typeface="Wingdings" panose="05000000000000000000" pitchFamily="2" charset="2"/>
              <a:buChar char="v"/>
            </a:pPr>
            <a:r>
              <a:rPr lang="en-AU" altLang="en-US" sz="4300">
                <a:effectLst>
                  <a:outerShdw blurRad="38100" dist="38100" dir="2700000" algn="tl">
                    <a:srgbClr val="000000">
                      <a:alpha val="43137"/>
                    </a:srgbClr>
                  </a:outerShdw>
                </a:effectLst>
                <a:latin typeface="Arial" pitchFamily="34" charset="0"/>
                <a:ea typeface="MS PGothic" pitchFamily="34" charset="-128"/>
              </a:rPr>
              <a:t>The project is behind schedule</a:t>
            </a:r>
          </a:p>
          <a:p>
            <a:pPr marL="609585" indent="-609585">
              <a:lnSpc>
                <a:spcPct val="90000"/>
              </a:lnSpc>
              <a:spcAft>
                <a:spcPts val="1600"/>
              </a:spcAft>
              <a:buClr>
                <a:schemeClr val="tx1"/>
              </a:buClr>
              <a:buSzPct val="88000"/>
              <a:buFont typeface="Wingdings" panose="05000000000000000000" pitchFamily="2" charset="2"/>
              <a:buChar char="v"/>
            </a:pPr>
            <a:r>
              <a:rPr lang="en-AU" altLang="en-US" sz="4300">
                <a:effectLst>
                  <a:outerShdw blurRad="38100" dist="38100" dir="2700000" algn="tl">
                    <a:srgbClr val="000000">
                      <a:alpha val="43137"/>
                    </a:srgbClr>
                  </a:outerShdw>
                </a:effectLst>
                <a:latin typeface="Arial" pitchFamily="34" charset="0"/>
                <a:ea typeface="MS PGothic" pitchFamily="34" charset="-128"/>
              </a:rPr>
              <a:t>The completion time has been moved forward</a:t>
            </a:r>
          </a:p>
        </p:txBody>
      </p:sp>
      <p:sp>
        <p:nvSpPr>
          <p:cNvPr id="192517" name="Text Box 5"/>
          <p:cNvSpPr txBox="1">
            <a:spLocks noChangeArrowheads="1"/>
          </p:cNvSpPr>
          <p:nvPr/>
        </p:nvSpPr>
        <p:spPr bwMode="auto">
          <a:xfrm>
            <a:off x="2029885" y="5073996"/>
            <a:ext cx="9247716" cy="1726909"/>
          </a:xfrm>
          <a:prstGeom prst="rect">
            <a:avLst/>
          </a:prstGeom>
          <a:solidFill>
            <a:srgbClr val="838D9B">
              <a:alpha val="52157"/>
            </a:srgbClr>
          </a:solidFill>
          <a:ln w="9525">
            <a:solidFill>
              <a:schemeClr val="tx1"/>
            </a:solidFill>
            <a:miter lim="800000"/>
            <a:headEnd/>
            <a:tailEnd/>
          </a:ln>
        </p:spPr>
        <p:txBody>
          <a:bodyPr lIns="311992" tIns="302392" rIns="311992" bIns="302392">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4300">
                <a:latin typeface="Arial" pitchFamily="34" charset="0"/>
                <a:ea typeface="MS PGothic" pitchFamily="34" charset="-128"/>
              </a:rPr>
              <a:t>Shortening the duration of the project is called project crashing</a:t>
            </a:r>
          </a:p>
        </p:txBody>
      </p:sp>
    </p:spTree>
    <p:extLst>
      <p:ext uri="{BB962C8B-B14F-4D97-AF65-F5344CB8AC3E}">
        <p14:creationId xmlns:p14="http://schemas.microsoft.com/office/powerpoint/2010/main" val="1721576451"/>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92516"/>
                                        </p:tgtEl>
                                        <p:attrNameLst>
                                          <p:attrName>style.visibility</p:attrName>
                                        </p:attrNameLst>
                                      </p:cBhvr>
                                      <p:to>
                                        <p:strVal val="visible"/>
                                      </p:to>
                                    </p:set>
                                    <p:animEffect transition="in" filter="strips(downRight)">
                                      <p:cBhvr>
                                        <p:cTn id="7" dur="1000"/>
                                        <p:tgtEl>
                                          <p:spTgt spid="1925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92517"/>
                                        </p:tgtEl>
                                        <p:attrNameLst>
                                          <p:attrName>style.visibility</p:attrName>
                                        </p:attrNameLst>
                                      </p:cBhvr>
                                      <p:to>
                                        <p:strVal val="visible"/>
                                      </p:to>
                                    </p:set>
                                    <p:animEffect transition="in" filter="strips(downRight)">
                                      <p:cBhvr>
                                        <p:cTn id="12" dur="1000"/>
                                        <p:tgtEl>
                                          <p:spTgt spid="192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6" grpId="0"/>
      <p:bldP spid="192517"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914400" y="609601"/>
            <a:ext cx="10363200" cy="1333500"/>
          </a:xfrm>
          <a:extLst/>
        </p:spPr>
        <p:txBody>
          <a:bodyPr rtlCol="0">
            <a:normAutofit fontScale="90000"/>
          </a:bodyPr>
          <a:lstStyle/>
          <a:p>
            <a:pPr>
              <a:defRPr/>
            </a:pPr>
            <a:r>
              <a:rPr lang="en-US" dirty="0">
                <a:latin typeface="Arial" charset="0"/>
                <a:ea typeface="ＭＳ Ｐゴシック" charset="0"/>
              </a:rPr>
              <a:t>Factors to Consider When Crashing a Project</a:t>
            </a:r>
          </a:p>
        </p:txBody>
      </p:sp>
      <p:sp>
        <p:nvSpPr>
          <p:cNvPr id="195586" name="Rectangle 3"/>
          <p:cNvSpPr>
            <a:spLocks noGrp="1" noChangeArrowheads="1"/>
          </p:cNvSpPr>
          <p:nvPr>
            <p:ph idx="1"/>
          </p:nvPr>
        </p:nvSpPr>
        <p:spPr>
          <a:xfrm>
            <a:off x="914400" y="2349500"/>
            <a:ext cx="10363200" cy="3759200"/>
          </a:xfrm>
        </p:spPr>
        <p:txBody>
          <a:bodyPr/>
          <a:lstStyle/>
          <a:p>
            <a:pPr marL="609585" indent="-548204">
              <a:buSzPct val="99000"/>
              <a:buFont typeface="Wingdings" panose="05000000000000000000" pitchFamily="2" charset="2"/>
              <a:buChar char="v"/>
            </a:pPr>
            <a:r>
              <a:rPr lang="en-US" altLang="en-US" smtClean="0">
                <a:latin typeface="Arial" pitchFamily="34" charset="0"/>
                <a:ea typeface="MS PGothic" pitchFamily="34" charset="-128"/>
                <a:cs typeface="Arial" pitchFamily="34" charset="0"/>
              </a:rPr>
              <a:t>The amount by which an activity is crashed is, in fact, permissible</a:t>
            </a:r>
          </a:p>
          <a:p>
            <a:pPr marL="609585" indent="-548204">
              <a:buSzPct val="99000"/>
              <a:buFont typeface="Wingdings" panose="05000000000000000000" pitchFamily="2" charset="2"/>
              <a:buChar char="v"/>
            </a:pPr>
            <a:r>
              <a:rPr lang="en-US" altLang="en-US" smtClean="0">
                <a:latin typeface="Arial" pitchFamily="34" charset="0"/>
                <a:ea typeface="MS PGothic" pitchFamily="34" charset="-128"/>
                <a:cs typeface="Arial" pitchFamily="34" charset="0"/>
              </a:rPr>
              <a:t>Taken together, the shortened activity durations will enable us to finish the project by the due date</a:t>
            </a:r>
          </a:p>
          <a:p>
            <a:pPr marL="609585" indent="-548204">
              <a:buSzPct val="99000"/>
              <a:buFont typeface="Wingdings" panose="05000000000000000000" pitchFamily="2" charset="2"/>
              <a:buChar char="v"/>
            </a:pPr>
            <a:r>
              <a:rPr lang="en-US" altLang="en-US" smtClean="0">
                <a:latin typeface="Arial" pitchFamily="34" charset="0"/>
                <a:ea typeface="MS PGothic" pitchFamily="34" charset="-128"/>
                <a:cs typeface="Arial" pitchFamily="34" charset="0"/>
              </a:rPr>
              <a:t>The total cost of crashing is as small as possible</a:t>
            </a:r>
          </a:p>
        </p:txBody>
      </p:sp>
    </p:spTree>
    <p:extLst>
      <p:ext uri="{BB962C8B-B14F-4D97-AF65-F5344CB8AC3E}">
        <p14:creationId xmlns:p14="http://schemas.microsoft.com/office/powerpoint/2010/main" val="2903386327"/>
      </p:ext>
    </p:extLst>
  </p:cSld>
  <p:clrMapOvr>
    <a:masterClrMapping/>
  </p:clrMapOvr>
  <p:transition>
    <p:pull dir="lu"/>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914400" y="584200"/>
            <a:ext cx="10363200" cy="889000"/>
          </a:xfrm>
        </p:spPr>
        <p:txBody>
          <a:bodyPr/>
          <a:lstStyle/>
          <a:p>
            <a:r>
              <a:rPr lang="en-US" altLang="en-US" smtClean="0">
                <a:latin typeface="Arial" pitchFamily="34" charset="0"/>
                <a:ea typeface="MS PGothic" pitchFamily="34" charset="-128"/>
                <a:cs typeface="Arial" pitchFamily="34" charset="0"/>
              </a:rPr>
              <a:t>Steps in Project Crashing</a:t>
            </a:r>
          </a:p>
        </p:txBody>
      </p:sp>
      <p:grpSp>
        <p:nvGrpSpPr>
          <p:cNvPr id="5" name="Group 4"/>
          <p:cNvGrpSpPr/>
          <p:nvPr/>
        </p:nvGrpSpPr>
        <p:grpSpPr>
          <a:xfrm>
            <a:off x="914400" y="1981201"/>
            <a:ext cx="10363200" cy="4178299"/>
            <a:chOff x="685800" y="1485901"/>
            <a:chExt cx="7772400" cy="3133724"/>
          </a:xfrm>
        </p:grpSpPr>
        <p:sp>
          <p:nvSpPr>
            <p:cNvPr id="2" name="Rounded Rectangle 1"/>
            <p:cNvSpPr/>
            <p:nvPr/>
          </p:nvSpPr>
          <p:spPr>
            <a:xfrm>
              <a:off x="1293223" y="2259874"/>
              <a:ext cx="7164977" cy="1054826"/>
            </a:xfrm>
            <a:prstGeom prst="roundRect">
              <a:avLst>
                <a:gd name="adj" fmla="val 34004"/>
              </a:avLst>
            </a:prstGeom>
            <a:scene3d>
              <a:camera prst="orthographicFront">
                <a:rot lat="0" lon="0" rev="0"/>
              </a:camera>
              <a:lightRig rig="twoPt" dir="br">
                <a:rot lat="0" lon="0" rev="8700000"/>
              </a:lightRig>
            </a:scene3d>
            <a:sp3d prstMaterial="matte">
              <a:bevelT w="25400" h="53975" prst="artDeco"/>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grpSp>
          <p:nvGrpSpPr>
            <p:cNvPr id="196611" name="Group 3"/>
            <p:cNvGrpSpPr>
              <a:grpSpLocks/>
            </p:cNvGrpSpPr>
            <p:nvPr/>
          </p:nvGrpSpPr>
          <p:grpSpPr bwMode="auto">
            <a:xfrm>
              <a:off x="685800" y="1485901"/>
              <a:ext cx="7772400" cy="1804986"/>
              <a:chOff x="432" y="1248"/>
              <a:chExt cx="4896" cy="1516"/>
            </a:xfrm>
          </p:grpSpPr>
          <p:sp>
            <p:nvSpPr>
              <p:cNvPr id="197636" name="Rectangle 4"/>
              <p:cNvSpPr>
                <a:spLocks noChangeArrowheads="1"/>
              </p:cNvSpPr>
              <p:nvPr/>
            </p:nvSpPr>
            <p:spPr bwMode="auto">
              <a:xfrm>
                <a:off x="432" y="1248"/>
                <a:ext cx="4896"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2400"/>
                  </a:spcAft>
                  <a:buClr>
                    <a:schemeClr val="tx2"/>
                  </a:buClr>
                  <a:buFontTx/>
                  <a:buAutoNum type="arabicPeriod"/>
                </a:pPr>
                <a:r>
                  <a:rPr lang="en-US" altLang="en-US" sz="3500">
                    <a:effectLst>
                      <a:outerShdw blurRad="38100" dist="38100" dir="2700000" algn="tl">
                        <a:srgbClr val="000000">
                          <a:alpha val="43137"/>
                        </a:srgbClr>
                      </a:outerShdw>
                    </a:effectLst>
                    <a:latin typeface="Arial" pitchFamily="34" charset="0"/>
                  </a:rPr>
                  <a:t>Compute the crash cost per time period.  If crash costs are linear over time:</a:t>
                </a:r>
                <a:br>
                  <a:rPr lang="en-US" altLang="en-US" sz="3500">
                    <a:effectLst>
                      <a:outerShdw blurRad="38100" dist="38100" dir="2700000" algn="tl">
                        <a:srgbClr val="000000">
                          <a:alpha val="43137"/>
                        </a:srgbClr>
                      </a:outerShdw>
                    </a:effectLst>
                    <a:latin typeface="Arial" pitchFamily="34" charset="0"/>
                  </a:rPr>
                </a:br>
                <a:endParaRPr lang="en-US" altLang="en-US" sz="3500">
                  <a:effectLst>
                    <a:outerShdw blurRad="38100" dist="38100" dir="2700000" algn="tl">
                      <a:srgbClr val="000000">
                        <a:alpha val="43137"/>
                      </a:srgbClr>
                    </a:outerShdw>
                  </a:effectLst>
                  <a:latin typeface="Arial" pitchFamily="34" charset="0"/>
                </a:endParaRPr>
              </a:p>
            </p:txBody>
          </p:sp>
          <p:grpSp>
            <p:nvGrpSpPr>
              <p:cNvPr id="197637" name="Group 5"/>
              <p:cNvGrpSpPr>
                <a:grpSpLocks/>
              </p:cNvGrpSpPr>
              <p:nvPr/>
            </p:nvGrpSpPr>
            <p:grpSpPr bwMode="auto">
              <a:xfrm>
                <a:off x="954" y="1880"/>
                <a:ext cx="4198" cy="884"/>
                <a:chOff x="1074" y="1800"/>
                <a:chExt cx="4198" cy="884"/>
              </a:xfrm>
            </p:grpSpPr>
            <p:sp>
              <p:nvSpPr>
                <p:cNvPr id="197638" name="Text Box 6"/>
                <p:cNvSpPr txBox="1">
                  <a:spLocks noChangeArrowheads="1"/>
                </p:cNvSpPr>
                <p:nvPr/>
              </p:nvSpPr>
              <p:spPr bwMode="auto">
                <a:xfrm>
                  <a:off x="1074" y="1946"/>
                  <a:ext cx="1043"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Crash cost</a:t>
                  </a:r>
                </a:p>
                <a:p>
                  <a:pPr algn="ctr">
                    <a:lnSpc>
                      <a:spcPct val="85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per period</a:t>
                  </a:r>
                </a:p>
              </p:txBody>
            </p:sp>
            <p:sp>
              <p:nvSpPr>
                <p:cNvPr id="197639" name="Text Box 7"/>
                <p:cNvSpPr txBox="1">
                  <a:spLocks noChangeArrowheads="1"/>
                </p:cNvSpPr>
                <p:nvPr/>
              </p:nvSpPr>
              <p:spPr bwMode="auto">
                <a:xfrm>
                  <a:off x="2054" y="2040"/>
                  <a:ext cx="218"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700">
                      <a:effectLst>
                        <a:outerShdw blurRad="38100" dist="38100" dir="2700000" algn="tl">
                          <a:srgbClr val="000000">
                            <a:alpha val="43137"/>
                          </a:srgbClr>
                        </a:outerShdw>
                      </a:effectLst>
                      <a:latin typeface="Arial" pitchFamily="34" charset="0"/>
                      <a:ea typeface="MS PGothic" pitchFamily="34" charset="-128"/>
                    </a:rPr>
                    <a:t>=</a:t>
                  </a:r>
                </a:p>
              </p:txBody>
            </p:sp>
            <p:grpSp>
              <p:nvGrpSpPr>
                <p:cNvPr id="197640" name="Group 8"/>
                <p:cNvGrpSpPr>
                  <a:grpSpLocks/>
                </p:cNvGrpSpPr>
                <p:nvPr/>
              </p:nvGrpSpPr>
              <p:grpSpPr bwMode="auto">
                <a:xfrm>
                  <a:off x="2360" y="1800"/>
                  <a:ext cx="2912" cy="884"/>
                  <a:chOff x="2392" y="1848"/>
                  <a:chExt cx="2912" cy="884"/>
                </a:xfrm>
              </p:grpSpPr>
              <p:sp>
                <p:nvSpPr>
                  <p:cNvPr id="197641" name="Text Box 9"/>
                  <p:cNvSpPr txBox="1">
                    <a:spLocks noChangeArrowheads="1"/>
                  </p:cNvSpPr>
                  <p:nvPr/>
                </p:nvSpPr>
                <p:spPr bwMode="auto">
                  <a:xfrm>
                    <a:off x="2704" y="1848"/>
                    <a:ext cx="244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3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(Crash cost – Normal cost)</a:t>
                    </a:r>
                  </a:p>
                  <a:p>
                    <a:pPr algn="ctr">
                      <a:lnSpc>
                        <a:spcPct val="130000"/>
                      </a:lnSpc>
                    </a:pPr>
                    <a:r>
                      <a:rPr lang="en-AU" altLang="en-US" sz="3200">
                        <a:effectLst>
                          <a:outerShdw blurRad="38100" dist="38100" dir="2700000" algn="tl">
                            <a:srgbClr val="000000">
                              <a:alpha val="43137"/>
                            </a:srgbClr>
                          </a:outerShdw>
                        </a:effectLst>
                        <a:latin typeface="Arial" pitchFamily="34" charset="0"/>
                        <a:ea typeface="MS PGothic" pitchFamily="34" charset="-128"/>
                      </a:rPr>
                      <a:t>(Normal time – Crash time)</a:t>
                    </a:r>
                  </a:p>
                </p:txBody>
              </p:sp>
              <p:sp>
                <p:nvSpPr>
                  <p:cNvPr id="197642" name="Line 10"/>
                  <p:cNvSpPr>
                    <a:spLocks noChangeShapeType="1"/>
                  </p:cNvSpPr>
                  <p:nvPr/>
                </p:nvSpPr>
                <p:spPr bwMode="auto">
                  <a:xfrm>
                    <a:off x="2392" y="2304"/>
                    <a:ext cx="29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effectLst>
                        <a:outerShdw blurRad="38100" dist="38100" dir="2700000" algn="tl">
                          <a:srgbClr val="000000">
                            <a:alpha val="43137"/>
                          </a:srgbClr>
                        </a:outerShdw>
                      </a:effectLst>
                    </a:endParaRPr>
                  </a:p>
                </p:txBody>
              </p:sp>
            </p:grpSp>
          </p:grpSp>
        </p:grpSp>
        <p:sp>
          <p:nvSpPr>
            <p:cNvPr id="196619" name="Rectangle 11"/>
            <p:cNvSpPr>
              <a:spLocks noChangeArrowheads="1"/>
            </p:cNvSpPr>
            <p:nvPr/>
          </p:nvSpPr>
          <p:spPr bwMode="auto">
            <a:xfrm>
              <a:off x="685800" y="3314700"/>
              <a:ext cx="77724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2"/>
                </a:buClr>
                <a:buFontTx/>
                <a:buAutoNum type="arabicPeriod" startAt="2"/>
              </a:pPr>
              <a:r>
                <a:rPr lang="en-US" altLang="en-US" sz="3500">
                  <a:effectLst>
                    <a:outerShdw blurRad="38100" dist="38100" dir="2700000" algn="tl">
                      <a:srgbClr val="000000">
                        <a:alpha val="43137"/>
                      </a:srgbClr>
                    </a:outerShdw>
                  </a:effectLst>
                  <a:latin typeface="Arial" pitchFamily="34" charset="0"/>
                </a:rPr>
                <a:t>Using current activity times, find the critical path and identify the critical activities</a:t>
              </a:r>
            </a:p>
          </p:txBody>
        </p:sp>
      </p:grpSp>
    </p:spTree>
    <p:extLst>
      <p:ext uri="{BB962C8B-B14F-4D97-AF65-F5344CB8AC3E}">
        <p14:creationId xmlns:p14="http://schemas.microsoft.com/office/powerpoint/2010/main" val="1815408226"/>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nodeType="clickEffect">
                                  <p:stCondLst>
                                    <p:cond delay="0"/>
                                  </p:stCondLst>
                                  <p:childTnLst>
                                    <p:anim calcmode="lin" valueType="num">
                                      <p:cBhvr additive="base">
                                        <p:cTn id="13" dur="1750"/>
                                        <p:tgtEl>
                                          <p:spTgt spid="5"/>
                                        </p:tgtEl>
                                        <p:attrNameLst>
                                          <p:attrName>ppt_x</p:attrName>
                                        </p:attrNameLst>
                                      </p:cBhvr>
                                      <p:tavLst>
                                        <p:tav tm="0">
                                          <p:val>
                                            <p:strVal val="ppt_x"/>
                                          </p:val>
                                        </p:tav>
                                        <p:tav tm="100000">
                                          <p:val>
                                            <p:strVal val="ppt_x"/>
                                          </p:val>
                                        </p:tav>
                                      </p:tavLst>
                                    </p:anim>
                                    <p:anim calcmode="lin" valueType="num">
                                      <p:cBhvr additive="base">
                                        <p:cTn id="14" dur="1750"/>
                                        <p:tgtEl>
                                          <p:spTgt spid="5"/>
                                        </p:tgtEl>
                                        <p:attrNameLst>
                                          <p:attrName>ppt_y</p:attrName>
                                        </p:attrNameLst>
                                      </p:cBhvr>
                                      <p:tavLst>
                                        <p:tav tm="0">
                                          <p:val>
                                            <p:strVal val="ppt_y"/>
                                          </p:val>
                                        </p:tav>
                                        <p:tav tm="100000">
                                          <p:val>
                                            <p:strVal val="0-ppt_h/2"/>
                                          </p:val>
                                        </p:tav>
                                      </p:tavLst>
                                    </p:anim>
                                    <p:set>
                                      <p:cBhvr>
                                        <p:cTn id="15" dur="1" fill="hold">
                                          <p:stCondLst>
                                            <p:cond delay="17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914400" y="584200"/>
            <a:ext cx="10363200" cy="889000"/>
          </a:xfrm>
        </p:spPr>
        <p:txBody>
          <a:bodyPr/>
          <a:lstStyle/>
          <a:p>
            <a:r>
              <a:rPr lang="en-US" altLang="en-US" smtClean="0">
                <a:latin typeface="Arial" pitchFamily="34" charset="0"/>
                <a:ea typeface="MS PGothic" pitchFamily="34" charset="-128"/>
                <a:cs typeface="Arial" pitchFamily="34" charset="0"/>
              </a:rPr>
              <a:t>Steps in Project Crashing</a:t>
            </a:r>
          </a:p>
        </p:txBody>
      </p:sp>
      <p:sp>
        <p:nvSpPr>
          <p:cNvPr id="199682" name="Rectangle 3"/>
          <p:cNvSpPr>
            <a:spLocks noGrp="1" noChangeArrowheads="1"/>
          </p:cNvSpPr>
          <p:nvPr>
            <p:ph idx="1"/>
          </p:nvPr>
        </p:nvSpPr>
        <p:spPr>
          <a:xfrm>
            <a:off x="897467" y="1549400"/>
            <a:ext cx="10363200" cy="4876800"/>
          </a:xfrm>
        </p:spPr>
        <p:txBody>
          <a:bodyPr>
            <a:normAutofit fontScale="92500" lnSpcReduction="10000"/>
          </a:bodyPr>
          <a:lstStyle/>
          <a:p>
            <a:pPr marL="711182" indent="-711182" defTabSz="1115456">
              <a:buFontTx/>
              <a:buAutoNum type="arabicPeriod" startAt="3"/>
            </a:pPr>
            <a:r>
              <a:rPr lang="en-US" altLang="en-US" sz="3700">
                <a:effectLst>
                  <a:outerShdw blurRad="38100" dist="38100" dir="2700000" algn="tl">
                    <a:srgbClr val="000000">
                      <a:alpha val="43137"/>
                    </a:srgbClr>
                  </a:outerShdw>
                </a:effectLst>
                <a:latin typeface="Arial" pitchFamily="34" charset="0"/>
                <a:ea typeface="MS PGothic" pitchFamily="34" charset="-128"/>
                <a:cs typeface="Arial" pitchFamily="34" charset="0"/>
              </a:rPr>
              <a:t>If there is only one critical path, then select the activity on this critical path that (a) can still be crashed, and (b) has the smallest crash cost per period.  If there is more than one critical path, then select one activity from each critical path such that (a) each selected activity can still be crashed, and (b) the total crash cost of all selected activities is the smallest. Note that the same activity may be common to more than one critical path.</a:t>
            </a:r>
          </a:p>
        </p:txBody>
      </p:sp>
    </p:spTree>
    <p:extLst>
      <p:ext uri="{BB962C8B-B14F-4D97-AF65-F5344CB8AC3E}">
        <p14:creationId xmlns:p14="http://schemas.microsoft.com/office/powerpoint/2010/main" val="56653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9682"/>
                                        </p:tgtEl>
                                        <p:attrNameLst>
                                          <p:attrName>style.visibility</p:attrName>
                                        </p:attrNameLst>
                                      </p:cBhvr>
                                      <p:to>
                                        <p:strVal val="visible"/>
                                      </p:to>
                                    </p:set>
                                    <p:anim calcmode="lin" valueType="num">
                                      <p:cBhvr additive="base">
                                        <p:cTn id="7" dur="1500" fill="hold"/>
                                        <p:tgtEl>
                                          <p:spTgt spid="199682"/>
                                        </p:tgtEl>
                                        <p:attrNameLst>
                                          <p:attrName>ppt_x</p:attrName>
                                        </p:attrNameLst>
                                      </p:cBhvr>
                                      <p:tavLst>
                                        <p:tav tm="0">
                                          <p:val>
                                            <p:strVal val="#ppt_x"/>
                                          </p:val>
                                        </p:tav>
                                        <p:tav tm="100000">
                                          <p:val>
                                            <p:strVal val="#ppt_x"/>
                                          </p:val>
                                        </p:tav>
                                      </p:tavLst>
                                    </p:anim>
                                    <p:anim calcmode="lin" valueType="num">
                                      <p:cBhvr additive="base">
                                        <p:cTn id="8" dur="1500" fill="hold"/>
                                        <p:tgtEl>
                                          <p:spTgt spid="19968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1" fill="hold" grpId="1" nodeType="clickEffect">
                                  <p:stCondLst>
                                    <p:cond delay="0"/>
                                  </p:stCondLst>
                                  <p:childTnLst>
                                    <p:anim calcmode="lin" valueType="num">
                                      <p:cBhvr additive="base">
                                        <p:cTn id="12" dur="1750"/>
                                        <p:tgtEl>
                                          <p:spTgt spid="199682"/>
                                        </p:tgtEl>
                                        <p:attrNameLst>
                                          <p:attrName>ppt_x</p:attrName>
                                        </p:attrNameLst>
                                      </p:cBhvr>
                                      <p:tavLst>
                                        <p:tav tm="0">
                                          <p:val>
                                            <p:strVal val="ppt_x"/>
                                          </p:val>
                                        </p:tav>
                                        <p:tav tm="100000">
                                          <p:val>
                                            <p:strVal val="ppt_x"/>
                                          </p:val>
                                        </p:tav>
                                      </p:tavLst>
                                    </p:anim>
                                    <p:anim calcmode="lin" valueType="num">
                                      <p:cBhvr additive="base">
                                        <p:cTn id="13" dur="1750"/>
                                        <p:tgtEl>
                                          <p:spTgt spid="199682"/>
                                        </p:tgtEl>
                                        <p:attrNameLst>
                                          <p:attrName>ppt_y</p:attrName>
                                        </p:attrNameLst>
                                      </p:cBhvr>
                                      <p:tavLst>
                                        <p:tav tm="0">
                                          <p:val>
                                            <p:strVal val="ppt_y"/>
                                          </p:val>
                                        </p:tav>
                                        <p:tav tm="100000">
                                          <p:val>
                                            <p:strVal val="0-ppt_h/2"/>
                                          </p:val>
                                        </p:tav>
                                      </p:tavLst>
                                    </p:anim>
                                    <p:set>
                                      <p:cBhvr>
                                        <p:cTn id="14" dur="1" fill="hold">
                                          <p:stCondLst>
                                            <p:cond delay="1749"/>
                                          </p:stCondLst>
                                        </p:cTn>
                                        <p:tgtEl>
                                          <p:spTgt spid="1996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2" grpId="0"/>
      <p:bldP spid="199682" grpId="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914400" y="584200"/>
            <a:ext cx="10363200" cy="889000"/>
          </a:xfrm>
        </p:spPr>
        <p:txBody>
          <a:bodyPr/>
          <a:lstStyle/>
          <a:p>
            <a:r>
              <a:rPr lang="en-US" altLang="en-US" smtClean="0">
                <a:latin typeface="Arial" pitchFamily="34" charset="0"/>
                <a:ea typeface="MS PGothic" pitchFamily="34" charset="-128"/>
                <a:cs typeface="Arial" pitchFamily="34" charset="0"/>
              </a:rPr>
              <a:t>Steps in Project Crashing</a:t>
            </a:r>
          </a:p>
        </p:txBody>
      </p:sp>
      <p:sp>
        <p:nvSpPr>
          <p:cNvPr id="201730" name="Rectangle 3"/>
          <p:cNvSpPr>
            <a:spLocks noGrp="1" noChangeArrowheads="1"/>
          </p:cNvSpPr>
          <p:nvPr>
            <p:ph idx="1"/>
          </p:nvPr>
        </p:nvSpPr>
        <p:spPr>
          <a:xfrm>
            <a:off x="914400" y="1917701"/>
            <a:ext cx="10363200" cy="1790700"/>
          </a:xfrm>
        </p:spPr>
        <p:txBody>
          <a:bodyPr>
            <a:normAutofit/>
          </a:bodyPr>
          <a:lstStyle/>
          <a:p>
            <a:pPr marL="711182" indent="-711182" defTabSz="1115456">
              <a:buFontTx/>
              <a:buAutoNum type="arabicPeriod" startAt="4"/>
            </a:pPr>
            <a:r>
              <a:rPr lang="en-US" altLang="en-US" sz="3200">
                <a:latin typeface="Arial" pitchFamily="34" charset="0"/>
                <a:ea typeface="MS PGothic" pitchFamily="34" charset="-128"/>
                <a:cs typeface="Arial" pitchFamily="34" charset="0"/>
              </a:rPr>
              <a:t>Update all activity times. If the desired due date has been reached, stop. If not, return to Step 2.</a:t>
            </a:r>
          </a:p>
        </p:txBody>
      </p:sp>
    </p:spTree>
    <p:extLst>
      <p:ext uri="{BB962C8B-B14F-4D97-AF65-F5344CB8AC3E}">
        <p14:creationId xmlns:p14="http://schemas.microsoft.com/office/powerpoint/2010/main" val="49758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1730">
                                            <p:txEl>
                                              <p:pRg st="0" end="0"/>
                                            </p:txEl>
                                          </p:spTgt>
                                        </p:tgtEl>
                                        <p:attrNameLst>
                                          <p:attrName>style.visibility</p:attrName>
                                        </p:attrNameLst>
                                      </p:cBhvr>
                                      <p:to>
                                        <p:strVal val="visible"/>
                                      </p:to>
                                    </p:set>
                                    <p:anim calcmode="lin" valueType="num">
                                      <p:cBhvr additive="base">
                                        <p:cTn id="7" dur="1500" fill="hold"/>
                                        <p:tgtEl>
                                          <p:spTgt spid="201730">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017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914400" y="434975"/>
            <a:ext cx="10363200" cy="762000"/>
          </a:xfrm>
        </p:spPr>
        <p:txBody>
          <a:bodyPr>
            <a:normAutofit/>
          </a:bodyPr>
          <a:lstStyle/>
          <a:p>
            <a:r>
              <a:rPr lang="en-US" altLang="en-US" smtClean="0">
                <a:latin typeface="Arial" pitchFamily="34" charset="0"/>
                <a:ea typeface="MS PGothic" pitchFamily="34" charset="-128"/>
                <a:cs typeface="Arial" pitchFamily="34" charset="0"/>
              </a:rPr>
              <a:t>Crashing The Project</a:t>
            </a:r>
          </a:p>
        </p:txBody>
      </p:sp>
      <p:graphicFrame>
        <p:nvGraphicFramePr>
          <p:cNvPr id="2" name="Table 1"/>
          <p:cNvGraphicFramePr>
            <a:graphicFrameLocks noGrp="1"/>
          </p:cNvGraphicFramePr>
          <p:nvPr/>
        </p:nvGraphicFramePr>
        <p:xfrm>
          <a:off x="846667" y="1676401"/>
          <a:ext cx="10430934" cy="4079889"/>
        </p:xfrm>
        <a:graphic>
          <a:graphicData uri="http://schemas.openxmlformats.org/drawingml/2006/table">
            <a:tbl>
              <a:tblPr firstRow="1" bandRow="1">
                <a:tableStyleId>{2D5ABB26-0587-4C30-8999-92F81FD0307C}</a:tableStyleId>
              </a:tblPr>
              <a:tblGrid>
                <a:gridCol w="1382184"/>
                <a:gridCol w="446612"/>
                <a:gridCol w="982133"/>
                <a:gridCol w="1270000"/>
                <a:gridCol w="1422401"/>
                <a:gridCol w="1320801"/>
                <a:gridCol w="2065868"/>
                <a:gridCol w="1540935"/>
              </a:tblGrid>
              <a:tr h="370899">
                <a:tc gridSpan="2">
                  <a:txBody>
                    <a:bodyPr/>
                    <a:lstStyle/>
                    <a:p>
                      <a:pPr algn="ctr"/>
                      <a:r>
                        <a:rPr lang="en-US" sz="1500" dirty="0" smtClean="0">
                          <a:solidFill>
                            <a:schemeClr val="bg1"/>
                          </a:solidFill>
                          <a:latin typeface="Arial"/>
                          <a:cs typeface="Arial"/>
                        </a:rPr>
                        <a:t>TABLE 3.5</a:t>
                      </a:r>
                      <a:endParaRPr lang="en-US" sz="1500" dirty="0">
                        <a:solidFill>
                          <a:schemeClr val="bg1"/>
                        </a:solidFill>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hMerge="1">
                  <a:txBody>
                    <a:bodyPr/>
                    <a:lstStyle/>
                    <a:p>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gridSpan="6">
                  <a:txBody>
                    <a:bodyPr/>
                    <a:lstStyle/>
                    <a:p>
                      <a:r>
                        <a:rPr lang="en-US" sz="1500" dirty="0" smtClean="0">
                          <a:latin typeface="Arial"/>
                          <a:cs typeface="Arial"/>
                        </a:rPr>
                        <a:t>Normal and Crash Data for Milwaukee Paper</a:t>
                      </a:r>
                      <a:r>
                        <a:rPr lang="en-US" sz="1500" baseline="0" dirty="0" smtClean="0">
                          <a:latin typeface="Arial"/>
                          <a:cs typeface="Arial"/>
                        </a:rPr>
                        <a:t> Manufacturing</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r>
              <a:tr h="370899">
                <a:tc rowSpan="2">
                  <a:txBody>
                    <a:bodyPr/>
                    <a:lstStyle/>
                    <a:p>
                      <a:pPr algn="ctr"/>
                      <a:r>
                        <a:rPr lang="en-US" sz="1500" b="1" dirty="0" smtClean="0">
                          <a:solidFill>
                            <a:srgbClr val="FFFFFF"/>
                          </a:solidFill>
                          <a:latin typeface="Arial"/>
                          <a:cs typeface="Arial"/>
                        </a:rPr>
                        <a:t>ACTIVITY</a:t>
                      </a:r>
                      <a:endParaRPr lang="en-US" sz="1500" b="1" dirty="0">
                        <a:solidFill>
                          <a:srgbClr val="FFFFFF"/>
                        </a:solidFill>
                        <a:latin typeface="Arial"/>
                        <a:cs typeface="Arial"/>
                      </a:endParaRPr>
                    </a:p>
                  </a:txBody>
                  <a:tcPr marL="121920" marR="121920" marT="45727" marB="45727"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b="1" i="1" dirty="0" smtClean="0">
                          <a:solidFill>
                            <a:srgbClr val="FFFFFF"/>
                          </a:solidFill>
                          <a:latin typeface="Arial"/>
                          <a:cs typeface="Arial"/>
                        </a:rPr>
                        <a:t>TIME (WEEKS)</a:t>
                      </a: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i="1" dirty="0" smtClean="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b="1" i="1" dirty="0" smtClean="0">
                          <a:solidFill>
                            <a:srgbClr val="FFFFFF"/>
                          </a:solidFill>
                          <a:latin typeface="Arial"/>
                          <a:cs typeface="Arial"/>
                        </a:rPr>
                        <a:t>COST ($)</a:t>
                      </a: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pPr algn="ctr"/>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b="1" dirty="0" smtClean="0">
                          <a:solidFill>
                            <a:srgbClr val="FFFFFF"/>
                          </a:solidFill>
                          <a:latin typeface="Arial"/>
                          <a:cs typeface="Arial"/>
                        </a:rPr>
                        <a:t>CRASH COST</a:t>
                      </a:r>
                      <a:r>
                        <a:rPr lang="en-US" sz="1500" b="1" baseline="0" dirty="0" smtClean="0">
                          <a:solidFill>
                            <a:srgbClr val="FFFFFF"/>
                          </a:solidFill>
                          <a:latin typeface="Arial"/>
                          <a:cs typeface="Arial"/>
                        </a:rPr>
                        <a:t> PER WEEK ($)</a:t>
                      </a:r>
                      <a:endParaRPr lang="en-US" sz="1500" b="1" dirty="0" smtClean="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rowSpan="2">
                  <a:txBody>
                    <a:bodyPr/>
                    <a:lstStyle/>
                    <a:p>
                      <a:pPr algn="ctr"/>
                      <a:r>
                        <a:rPr lang="en-US" sz="1500" b="1" dirty="0" smtClean="0">
                          <a:solidFill>
                            <a:srgbClr val="FFFFFF"/>
                          </a:solidFill>
                          <a:latin typeface="Arial"/>
                          <a:cs typeface="Arial"/>
                        </a:rPr>
                        <a:t>CRITICAL PATH ?</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370899">
                <a:tc vMerge="1">
                  <a:txBody>
                    <a:bodyPr/>
                    <a:lstStyle/>
                    <a:p>
                      <a:pPr algn="ctr"/>
                      <a:endParaRPr lang="en-US" sz="1400" dirty="0">
                        <a:latin typeface="Arial"/>
                        <a:cs typeface="Arial"/>
                      </a:endParaRPr>
                    </a:p>
                  </a:txBody>
                  <a:tcPr>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b="1" dirty="0" smtClean="0">
                          <a:solidFill>
                            <a:srgbClr val="FFFFFF"/>
                          </a:solidFill>
                          <a:latin typeface="Arial"/>
                          <a:cs typeface="Arial"/>
                        </a:rPr>
                        <a:t>NORMAL</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b="1" dirty="0" smtClean="0">
                          <a:solidFill>
                            <a:srgbClr val="FFFFFF"/>
                          </a:solidFill>
                          <a:latin typeface="Arial"/>
                          <a:cs typeface="Arial"/>
                        </a:rPr>
                        <a:t>CRASH</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500" b="1" dirty="0" smtClean="0">
                          <a:solidFill>
                            <a:srgbClr val="FFFFFF"/>
                          </a:solidFill>
                          <a:latin typeface="Arial"/>
                          <a:cs typeface="Arial"/>
                        </a:rPr>
                        <a:t>NORMAL</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500" b="1" dirty="0" smtClean="0">
                          <a:solidFill>
                            <a:srgbClr val="FFFFFF"/>
                          </a:solidFill>
                          <a:latin typeface="Arial"/>
                          <a:cs typeface="Arial"/>
                        </a:rPr>
                        <a:t>CRASH</a:t>
                      </a:r>
                      <a:endParaRPr lang="en-US" sz="1500" b="1" dirty="0">
                        <a:solidFill>
                          <a:srgbClr val="FFFFFF"/>
                        </a:solidFill>
                        <a:latin typeface="Arial"/>
                        <a:cs typeface="Arial"/>
                      </a:endParaRPr>
                    </a:p>
                  </a:txBody>
                  <a:tcPr marL="121920" marR="121920" marT="45727" marB="45727"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vMerge="1">
                  <a:txBody>
                    <a:bodyPr/>
                    <a:lstStyle/>
                    <a:p>
                      <a:pPr algn="ctr"/>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vMerge="1">
                  <a:txBody>
                    <a:bodyPr/>
                    <a:lstStyle/>
                    <a:p>
                      <a:pPr algn="ctr"/>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A</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22,000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22,750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750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B</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3</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30,000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34,000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No</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C</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26,000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27,000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D</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4</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48,000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49,000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No</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E</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4</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56,000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58,000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F</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3</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30,000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30,500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500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No</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G</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lgn="ctr"/>
                      <a:r>
                        <a:rPr lang="en-US" sz="1500" dirty="0" smtClean="0">
                          <a:latin typeface="Arial"/>
                          <a:cs typeface="Arial"/>
                        </a:rPr>
                        <a:t>5</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80,000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84,500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1,500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70899">
                <a:tc>
                  <a:txBody>
                    <a:bodyPr/>
                    <a:lstStyle/>
                    <a:p>
                      <a:pPr algn="ctr"/>
                      <a:r>
                        <a:rPr lang="en-US" sz="1500" dirty="0" smtClean="0">
                          <a:latin typeface="Arial"/>
                          <a:cs typeface="Arial"/>
                        </a:rPr>
                        <a:t>H</a:t>
                      </a:r>
                      <a:endParaRPr lang="en-US" sz="1500" dirty="0">
                        <a:latin typeface="Arial"/>
                        <a:cs typeface="Arial"/>
                      </a:endParaRPr>
                    </a:p>
                  </a:txBody>
                  <a:tcPr marL="121920" marR="121920" marT="45727" marB="4572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r>
                        <a:rPr lang="en-US" sz="1500" dirty="0" smtClean="0">
                          <a:latin typeface="Arial"/>
                          <a:cs typeface="Arial"/>
                        </a:rPr>
                        <a:t>2</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1</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16,000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19,000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3,000</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500" dirty="0" smtClean="0">
                          <a:latin typeface="Arial"/>
                          <a:cs typeface="Arial"/>
                        </a:rPr>
                        <a:t>Yes</a:t>
                      </a:r>
                      <a:endParaRPr lang="en-US" sz="1500" dirty="0">
                        <a:latin typeface="Arial"/>
                        <a:cs typeface="Arial"/>
                      </a:endParaRPr>
                    </a:p>
                  </a:txBody>
                  <a:tcPr marL="121920" marR="121920" marT="45727" marB="4572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956638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914400" y="431800"/>
            <a:ext cx="10363200" cy="1320800"/>
          </a:xfrm>
        </p:spPr>
        <p:txBody>
          <a:bodyPr/>
          <a:lstStyle/>
          <a:p>
            <a:pPr>
              <a:lnSpc>
                <a:spcPct val="80000"/>
              </a:lnSpc>
            </a:pPr>
            <a:r>
              <a:rPr lang="en-US" altLang="en-US" smtClean="0">
                <a:latin typeface="Arial" pitchFamily="34" charset="0"/>
                <a:ea typeface="MS PGothic" pitchFamily="34" charset="-128"/>
                <a:cs typeface="Arial" pitchFamily="34" charset="0"/>
              </a:rPr>
              <a:t>Crash and Normal Times and Costs for Activity B</a:t>
            </a:r>
          </a:p>
        </p:txBody>
      </p:sp>
      <p:grpSp>
        <p:nvGrpSpPr>
          <p:cNvPr id="204803" name="Group 3"/>
          <p:cNvGrpSpPr>
            <a:grpSpLocks/>
          </p:cNvGrpSpPr>
          <p:nvPr/>
        </p:nvGrpSpPr>
        <p:grpSpPr bwMode="auto">
          <a:xfrm>
            <a:off x="1570569" y="1652588"/>
            <a:ext cx="9726084" cy="4430713"/>
            <a:chOff x="742" y="1217"/>
            <a:chExt cx="4595" cy="2791"/>
          </a:xfrm>
        </p:grpSpPr>
        <p:sp>
          <p:nvSpPr>
            <p:cNvPr id="205862" name="Text Box 4"/>
            <p:cNvSpPr txBox="1">
              <a:spLocks noChangeArrowheads="1"/>
            </p:cNvSpPr>
            <p:nvPr/>
          </p:nvSpPr>
          <p:spPr bwMode="auto">
            <a:xfrm>
              <a:off x="1959" y="3601"/>
              <a:ext cx="337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88900" algn="ctr"/>
                  <a:tab pos="1346200" algn="ctr"/>
                  <a:tab pos="2514600" algn="ctr"/>
                  <a:tab pos="3594100" algn="l"/>
                </a:tabLst>
                <a:defRPr>
                  <a:solidFill>
                    <a:schemeClr val="tx1"/>
                  </a:solidFill>
                  <a:latin typeface="Calibri" pitchFamily="34" charset="0"/>
                  <a:cs typeface="Arial" pitchFamily="34" charset="0"/>
                </a:defRPr>
              </a:lvl1pPr>
              <a:lvl2pPr marL="742950" indent="-285750">
                <a:tabLst>
                  <a:tab pos="88900" algn="ctr"/>
                  <a:tab pos="1346200" algn="ctr"/>
                  <a:tab pos="2514600" algn="ctr"/>
                  <a:tab pos="3594100" algn="l"/>
                </a:tabLst>
                <a:defRPr>
                  <a:solidFill>
                    <a:schemeClr val="tx1"/>
                  </a:solidFill>
                  <a:latin typeface="Calibri" pitchFamily="34" charset="0"/>
                  <a:cs typeface="Arial" pitchFamily="34" charset="0"/>
                </a:defRPr>
              </a:lvl2pPr>
              <a:lvl3pPr marL="1143000" indent="-228600">
                <a:tabLst>
                  <a:tab pos="88900" algn="ctr"/>
                  <a:tab pos="1346200" algn="ctr"/>
                  <a:tab pos="2514600" algn="ctr"/>
                  <a:tab pos="3594100" algn="l"/>
                </a:tabLst>
                <a:defRPr>
                  <a:solidFill>
                    <a:schemeClr val="tx1"/>
                  </a:solidFill>
                  <a:latin typeface="Calibri" pitchFamily="34" charset="0"/>
                  <a:cs typeface="Arial" pitchFamily="34" charset="0"/>
                </a:defRPr>
              </a:lvl3pPr>
              <a:lvl4pPr marL="1600200" indent="-228600">
                <a:tabLst>
                  <a:tab pos="88900" algn="ctr"/>
                  <a:tab pos="1346200" algn="ctr"/>
                  <a:tab pos="2514600" algn="ctr"/>
                  <a:tab pos="3594100" algn="l"/>
                </a:tabLst>
                <a:defRPr>
                  <a:solidFill>
                    <a:schemeClr val="tx1"/>
                  </a:solidFill>
                  <a:latin typeface="Calibri" pitchFamily="34" charset="0"/>
                  <a:cs typeface="Arial" pitchFamily="34" charset="0"/>
                </a:defRPr>
              </a:lvl4pPr>
              <a:lvl5pPr marL="2057400" indent="-228600">
                <a:tabLst>
                  <a:tab pos="88900" algn="ctr"/>
                  <a:tab pos="1346200" algn="ctr"/>
                  <a:tab pos="2514600" algn="ctr"/>
                  <a:tab pos="35941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88900" algn="ctr"/>
                  <a:tab pos="1346200" algn="ctr"/>
                  <a:tab pos="2514600" algn="ctr"/>
                  <a:tab pos="35941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88900" algn="ctr"/>
                  <a:tab pos="1346200" algn="ctr"/>
                  <a:tab pos="2514600" algn="ctr"/>
                  <a:tab pos="35941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88900" algn="ctr"/>
                  <a:tab pos="1346200" algn="ctr"/>
                  <a:tab pos="2514600" algn="ctr"/>
                  <a:tab pos="35941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88900" algn="ctr"/>
                  <a:tab pos="1346200" algn="ctr"/>
                  <a:tab pos="2514600" algn="ctr"/>
                  <a:tab pos="3594100" algn="l"/>
                </a:tabLst>
                <a:defRPr>
                  <a:solidFill>
                    <a:schemeClr val="tx1"/>
                  </a:solidFill>
                  <a:latin typeface="Calibri" pitchFamily="34" charset="0"/>
                  <a:cs typeface="Arial" pitchFamily="34" charset="0"/>
                </a:defRPr>
              </a:lvl9pPr>
            </a:lstStyle>
            <a:p>
              <a:r>
                <a:rPr lang="en-AU" altLang="en-US">
                  <a:latin typeface="Arial" pitchFamily="34" charset="0"/>
                  <a:ea typeface="MS PGothic" pitchFamily="34" charset="-128"/>
                </a:rPr>
                <a:t>	|	|	|</a:t>
              </a:r>
            </a:p>
            <a:p>
              <a:r>
                <a:rPr lang="en-AU" altLang="en-US">
                  <a:latin typeface="Arial" pitchFamily="34" charset="0"/>
                  <a:ea typeface="MS PGothic" pitchFamily="34" charset="-128"/>
                </a:rPr>
                <a:t>	1	2	3	Time (Weeks)</a:t>
              </a:r>
            </a:p>
          </p:txBody>
        </p:sp>
        <p:sp>
          <p:nvSpPr>
            <p:cNvPr id="205863" name="Freeform 5"/>
            <p:cNvSpPr>
              <a:spLocks/>
            </p:cNvSpPr>
            <p:nvPr/>
          </p:nvSpPr>
          <p:spPr bwMode="auto">
            <a:xfrm>
              <a:off x="1360" y="1296"/>
              <a:ext cx="3696" cy="2504"/>
            </a:xfrm>
            <a:custGeom>
              <a:avLst/>
              <a:gdLst>
                <a:gd name="T0" fmla="*/ 0 w 3696"/>
                <a:gd name="T1" fmla="*/ 0 h 2504"/>
                <a:gd name="T2" fmla="*/ 0 w 3696"/>
                <a:gd name="T3" fmla="*/ 2504 h 2504"/>
                <a:gd name="T4" fmla="*/ 3696 w 3696"/>
                <a:gd name="T5" fmla="*/ 2504 h 2504"/>
                <a:gd name="T6" fmla="*/ 0 60000 65536"/>
                <a:gd name="T7" fmla="*/ 0 60000 65536"/>
                <a:gd name="T8" fmla="*/ 0 60000 65536"/>
                <a:gd name="T9" fmla="*/ 0 w 3696"/>
                <a:gd name="T10" fmla="*/ 0 h 2504"/>
                <a:gd name="T11" fmla="*/ 3696 w 3696"/>
                <a:gd name="T12" fmla="*/ 2504 h 2504"/>
              </a:gdLst>
              <a:ahLst/>
              <a:cxnLst>
                <a:cxn ang="T6">
                  <a:pos x="T0" y="T1"/>
                </a:cxn>
                <a:cxn ang="T7">
                  <a:pos x="T2" y="T3"/>
                </a:cxn>
                <a:cxn ang="T8">
                  <a:pos x="T4" y="T5"/>
                </a:cxn>
              </a:cxnLst>
              <a:rect l="T9" t="T10" r="T11" b="T12"/>
              <a:pathLst>
                <a:path w="3696" h="2504">
                  <a:moveTo>
                    <a:pt x="0" y="0"/>
                  </a:moveTo>
                  <a:lnTo>
                    <a:pt x="0" y="2504"/>
                  </a:lnTo>
                  <a:lnTo>
                    <a:pt x="3696" y="2504"/>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864" name="Text Box 6"/>
            <p:cNvSpPr txBox="1">
              <a:spLocks noChangeArrowheads="1"/>
            </p:cNvSpPr>
            <p:nvPr/>
          </p:nvSpPr>
          <p:spPr bwMode="auto">
            <a:xfrm>
              <a:off x="924" y="1664"/>
              <a:ext cx="616" cy="1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205000"/>
                </a:lnSpc>
              </a:pPr>
              <a:r>
                <a:rPr lang="en-AU" altLang="en-US" sz="1600">
                  <a:latin typeface="Arial" pitchFamily="34" charset="0"/>
                  <a:ea typeface="MS PGothic" pitchFamily="34" charset="-128"/>
                </a:rPr>
                <a:t>$34,000   —</a:t>
              </a:r>
            </a:p>
            <a:p>
              <a:pPr algn="r">
                <a:lnSpc>
                  <a:spcPct val="205000"/>
                </a:lnSpc>
              </a:pPr>
              <a:r>
                <a:rPr lang="en-AU" altLang="en-US" sz="1600">
                  <a:latin typeface="Arial" pitchFamily="34" charset="0"/>
                  <a:ea typeface="MS PGothic" pitchFamily="34" charset="-128"/>
                </a:rPr>
                <a:t>$33,000   —</a:t>
              </a:r>
            </a:p>
            <a:p>
              <a:pPr algn="r">
                <a:lnSpc>
                  <a:spcPct val="205000"/>
                </a:lnSpc>
              </a:pPr>
              <a:r>
                <a:rPr lang="en-AU" altLang="en-US" sz="1600">
                  <a:latin typeface="Arial" pitchFamily="34" charset="0"/>
                  <a:ea typeface="MS PGothic" pitchFamily="34" charset="-128"/>
                </a:rPr>
                <a:t>$32,000   —</a:t>
              </a:r>
            </a:p>
            <a:p>
              <a:pPr algn="r">
                <a:lnSpc>
                  <a:spcPct val="205000"/>
                </a:lnSpc>
              </a:pPr>
              <a:r>
                <a:rPr lang="en-AU" altLang="en-US" sz="1600">
                  <a:latin typeface="Arial" pitchFamily="34" charset="0"/>
                  <a:ea typeface="MS PGothic" pitchFamily="34" charset="-128"/>
                </a:rPr>
                <a:t>$31,000   —</a:t>
              </a:r>
            </a:p>
            <a:p>
              <a:pPr algn="r">
                <a:lnSpc>
                  <a:spcPct val="205000"/>
                </a:lnSpc>
              </a:pPr>
              <a:r>
                <a:rPr lang="en-AU" altLang="en-US" sz="1600">
                  <a:latin typeface="Arial" pitchFamily="34" charset="0"/>
                  <a:ea typeface="MS PGothic" pitchFamily="34" charset="-128"/>
                </a:rPr>
                <a:t>$30,000   —</a:t>
              </a:r>
            </a:p>
            <a:p>
              <a:pPr algn="r">
                <a:lnSpc>
                  <a:spcPct val="205000"/>
                </a:lnSpc>
              </a:pPr>
              <a:r>
                <a:rPr lang="en-AU" altLang="en-US" sz="1600">
                  <a:latin typeface="Arial" pitchFamily="34" charset="0"/>
                  <a:ea typeface="MS PGothic" pitchFamily="34" charset="-128"/>
                </a:rPr>
                <a:t>—</a:t>
              </a:r>
            </a:p>
          </p:txBody>
        </p:sp>
        <p:sp>
          <p:nvSpPr>
            <p:cNvPr id="205865" name="Text Box 7"/>
            <p:cNvSpPr txBox="1">
              <a:spLocks noChangeArrowheads="1"/>
            </p:cNvSpPr>
            <p:nvPr/>
          </p:nvSpPr>
          <p:spPr bwMode="auto">
            <a:xfrm>
              <a:off x="742" y="1217"/>
              <a:ext cx="698"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Activity Cost</a:t>
              </a:r>
            </a:p>
          </p:txBody>
        </p:sp>
      </p:grpSp>
      <p:grpSp>
        <p:nvGrpSpPr>
          <p:cNvPr id="204808" name="Group 8"/>
          <p:cNvGrpSpPr>
            <a:grpSpLocks/>
          </p:cNvGrpSpPr>
          <p:nvPr/>
        </p:nvGrpSpPr>
        <p:grpSpPr bwMode="auto">
          <a:xfrm>
            <a:off x="2861733" y="2705101"/>
            <a:ext cx="4758267" cy="3060700"/>
            <a:chOff x="1352" y="1880"/>
            <a:chExt cx="2248" cy="1928"/>
          </a:xfrm>
        </p:grpSpPr>
        <p:sp>
          <p:nvSpPr>
            <p:cNvPr id="205859" name="Line 9"/>
            <p:cNvSpPr>
              <a:spLocks noChangeShapeType="1"/>
            </p:cNvSpPr>
            <p:nvPr/>
          </p:nvSpPr>
          <p:spPr bwMode="auto">
            <a:xfrm>
              <a:off x="2072" y="1880"/>
              <a:ext cx="1520" cy="1264"/>
            </a:xfrm>
            <a:prstGeom prst="line">
              <a:avLst/>
            </a:prstGeom>
            <a:noFill/>
            <a:ln w="76200">
              <a:solidFill>
                <a:schemeClr val="tx2"/>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205860" name="Freeform 10"/>
            <p:cNvSpPr>
              <a:spLocks/>
            </p:cNvSpPr>
            <p:nvPr/>
          </p:nvSpPr>
          <p:spPr bwMode="auto">
            <a:xfrm>
              <a:off x="1352" y="1888"/>
              <a:ext cx="728" cy="1912"/>
            </a:xfrm>
            <a:custGeom>
              <a:avLst/>
              <a:gdLst>
                <a:gd name="T0" fmla="*/ 0 w 744"/>
                <a:gd name="T1" fmla="*/ 0 h 1912"/>
                <a:gd name="T2" fmla="*/ 712 w 744"/>
                <a:gd name="T3" fmla="*/ 0 h 1912"/>
                <a:gd name="T4" fmla="*/ 712 w 744"/>
                <a:gd name="T5" fmla="*/ 1912 h 1912"/>
                <a:gd name="T6" fmla="*/ 0 60000 65536"/>
                <a:gd name="T7" fmla="*/ 0 60000 65536"/>
                <a:gd name="T8" fmla="*/ 0 60000 65536"/>
                <a:gd name="T9" fmla="*/ 0 w 744"/>
                <a:gd name="T10" fmla="*/ 0 h 1912"/>
                <a:gd name="T11" fmla="*/ 744 w 744"/>
                <a:gd name="T12" fmla="*/ 1912 h 1912"/>
              </a:gdLst>
              <a:ahLst/>
              <a:cxnLst>
                <a:cxn ang="T6">
                  <a:pos x="T0" y="T1"/>
                </a:cxn>
                <a:cxn ang="T7">
                  <a:pos x="T2" y="T3"/>
                </a:cxn>
                <a:cxn ang="T8">
                  <a:pos x="T4" y="T5"/>
                </a:cxn>
              </a:cxnLst>
              <a:rect l="T9" t="T10" r="T11" b="T12"/>
              <a:pathLst>
                <a:path w="744" h="1912">
                  <a:moveTo>
                    <a:pt x="0" y="0"/>
                  </a:moveTo>
                  <a:lnTo>
                    <a:pt x="744" y="0"/>
                  </a:lnTo>
                  <a:lnTo>
                    <a:pt x="744" y="1912"/>
                  </a:lnTo>
                </a:path>
              </a:pathLst>
            </a:custGeom>
            <a:noFill/>
            <a:ln w="38100"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861" name="Freeform 11"/>
            <p:cNvSpPr>
              <a:spLocks/>
            </p:cNvSpPr>
            <p:nvPr/>
          </p:nvSpPr>
          <p:spPr bwMode="auto">
            <a:xfrm>
              <a:off x="1368" y="3152"/>
              <a:ext cx="2232" cy="656"/>
            </a:xfrm>
            <a:custGeom>
              <a:avLst/>
              <a:gdLst>
                <a:gd name="T0" fmla="*/ 0 w 744"/>
                <a:gd name="T1" fmla="*/ 0 h 1912"/>
                <a:gd name="T2" fmla="*/ 6696 w 744"/>
                <a:gd name="T3" fmla="*/ 0 h 1912"/>
                <a:gd name="T4" fmla="*/ 6696 w 744"/>
                <a:gd name="T5" fmla="*/ 225 h 1912"/>
                <a:gd name="T6" fmla="*/ 0 60000 65536"/>
                <a:gd name="T7" fmla="*/ 0 60000 65536"/>
                <a:gd name="T8" fmla="*/ 0 60000 65536"/>
                <a:gd name="T9" fmla="*/ 0 w 744"/>
                <a:gd name="T10" fmla="*/ 0 h 1912"/>
                <a:gd name="T11" fmla="*/ 744 w 744"/>
                <a:gd name="T12" fmla="*/ 1912 h 1912"/>
              </a:gdLst>
              <a:ahLst/>
              <a:cxnLst>
                <a:cxn ang="T6">
                  <a:pos x="T0" y="T1"/>
                </a:cxn>
                <a:cxn ang="T7">
                  <a:pos x="T2" y="T3"/>
                </a:cxn>
                <a:cxn ang="T8">
                  <a:pos x="T4" y="T5"/>
                </a:cxn>
              </a:cxnLst>
              <a:rect l="T9" t="T10" r="T11" b="T12"/>
              <a:pathLst>
                <a:path w="744" h="1912">
                  <a:moveTo>
                    <a:pt x="0" y="0"/>
                  </a:moveTo>
                  <a:lnTo>
                    <a:pt x="744" y="0"/>
                  </a:lnTo>
                  <a:lnTo>
                    <a:pt x="744" y="1912"/>
                  </a:lnTo>
                </a:path>
              </a:pathLst>
            </a:custGeom>
            <a:noFill/>
            <a:ln w="38100"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04812" name="Group 12"/>
          <p:cNvGrpSpPr>
            <a:grpSpLocks/>
          </p:cNvGrpSpPr>
          <p:nvPr/>
        </p:nvGrpSpPr>
        <p:grpSpPr bwMode="auto">
          <a:xfrm>
            <a:off x="4504267" y="2020889"/>
            <a:ext cx="5115984" cy="3006725"/>
            <a:chOff x="2128" y="1449"/>
            <a:chExt cx="2417" cy="1894"/>
          </a:xfrm>
        </p:grpSpPr>
        <p:grpSp>
          <p:nvGrpSpPr>
            <p:cNvPr id="205853" name="Group 13"/>
            <p:cNvGrpSpPr>
              <a:grpSpLocks/>
            </p:cNvGrpSpPr>
            <p:nvPr/>
          </p:nvGrpSpPr>
          <p:grpSpPr bwMode="auto">
            <a:xfrm>
              <a:off x="2128" y="1449"/>
              <a:ext cx="712" cy="367"/>
              <a:chOff x="2128" y="1449"/>
              <a:chExt cx="712" cy="367"/>
            </a:xfrm>
          </p:grpSpPr>
          <p:sp>
            <p:nvSpPr>
              <p:cNvPr id="205857" name="Text Box 14"/>
              <p:cNvSpPr txBox="1">
                <a:spLocks noChangeArrowheads="1"/>
              </p:cNvSpPr>
              <p:nvPr/>
            </p:nvSpPr>
            <p:spPr bwMode="auto">
              <a:xfrm>
                <a:off x="2239" y="1449"/>
                <a:ext cx="601"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Crash</a:t>
                </a:r>
              </a:p>
            </p:txBody>
          </p:sp>
          <p:sp>
            <p:nvSpPr>
              <p:cNvPr id="205858" name="Line 15"/>
              <p:cNvSpPr>
                <a:spLocks noChangeShapeType="1"/>
              </p:cNvSpPr>
              <p:nvPr/>
            </p:nvSpPr>
            <p:spPr bwMode="auto">
              <a:xfrm flipH="1">
                <a:off x="2128" y="1616"/>
                <a:ext cx="168" cy="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05854" name="Group 16"/>
            <p:cNvGrpSpPr>
              <a:grpSpLocks/>
            </p:cNvGrpSpPr>
            <p:nvPr/>
          </p:nvGrpSpPr>
          <p:grpSpPr bwMode="auto">
            <a:xfrm>
              <a:off x="3664" y="3137"/>
              <a:ext cx="881" cy="206"/>
              <a:chOff x="3664" y="3137"/>
              <a:chExt cx="881" cy="206"/>
            </a:xfrm>
          </p:grpSpPr>
          <p:sp>
            <p:nvSpPr>
              <p:cNvPr id="205855" name="Text Box 17"/>
              <p:cNvSpPr txBox="1">
                <a:spLocks noChangeArrowheads="1"/>
              </p:cNvSpPr>
              <p:nvPr/>
            </p:nvSpPr>
            <p:spPr bwMode="auto">
              <a:xfrm>
                <a:off x="3895" y="3137"/>
                <a:ext cx="650"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a:latin typeface="Arial" pitchFamily="34" charset="0"/>
                    <a:ea typeface="MS PGothic" pitchFamily="34" charset="-128"/>
                  </a:rPr>
                  <a:t>Normal</a:t>
                </a:r>
              </a:p>
            </p:txBody>
          </p:sp>
          <p:sp>
            <p:nvSpPr>
              <p:cNvPr id="205856" name="Line 18"/>
              <p:cNvSpPr>
                <a:spLocks noChangeShapeType="1"/>
              </p:cNvSpPr>
              <p:nvPr/>
            </p:nvSpPr>
            <p:spPr bwMode="auto">
              <a:xfrm flipH="1" flipV="1">
                <a:off x="3664" y="3160"/>
                <a:ext cx="272" cy="4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nvGrpSpPr>
          <p:cNvPr id="204819" name="Group 19"/>
          <p:cNvGrpSpPr>
            <a:grpSpLocks/>
          </p:cNvGrpSpPr>
          <p:nvPr/>
        </p:nvGrpSpPr>
        <p:grpSpPr bwMode="auto">
          <a:xfrm>
            <a:off x="537636" y="2806701"/>
            <a:ext cx="8132233" cy="3619500"/>
            <a:chOff x="254" y="1944"/>
            <a:chExt cx="3842" cy="2280"/>
          </a:xfrm>
        </p:grpSpPr>
        <p:sp>
          <p:nvSpPr>
            <p:cNvPr id="205844" name="Text Box 20"/>
            <p:cNvSpPr txBox="1">
              <a:spLocks noChangeArrowheads="1"/>
            </p:cNvSpPr>
            <p:nvPr/>
          </p:nvSpPr>
          <p:spPr bwMode="auto">
            <a:xfrm>
              <a:off x="1606" y="3993"/>
              <a:ext cx="93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a:latin typeface="Arial" pitchFamily="34" charset="0"/>
                  <a:ea typeface="MS PGothic" pitchFamily="34" charset="-128"/>
                </a:rPr>
                <a:t>Crash Time</a:t>
              </a:r>
            </a:p>
          </p:txBody>
        </p:sp>
        <p:sp>
          <p:nvSpPr>
            <p:cNvPr id="205845" name="Text Box 21"/>
            <p:cNvSpPr txBox="1">
              <a:spLocks noChangeArrowheads="1"/>
            </p:cNvSpPr>
            <p:nvPr/>
          </p:nvSpPr>
          <p:spPr bwMode="auto">
            <a:xfrm>
              <a:off x="3102" y="3993"/>
              <a:ext cx="99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a:latin typeface="Arial" pitchFamily="34" charset="0"/>
                  <a:ea typeface="MS PGothic" pitchFamily="34" charset="-128"/>
                </a:rPr>
                <a:t>Normal Time</a:t>
              </a:r>
            </a:p>
          </p:txBody>
        </p:sp>
        <p:grpSp>
          <p:nvGrpSpPr>
            <p:cNvPr id="205846" name="Group 22"/>
            <p:cNvGrpSpPr>
              <a:grpSpLocks/>
            </p:cNvGrpSpPr>
            <p:nvPr/>
          </p:nvGrpSpPr>
          <p:grpSpPr bwMode="auto">
            <a:xfrm>
              <a:off x="254" y="1944"/>
              <a:ext cx="698" cy="1834"/>
              <a:chOff x="254" y="1944"/>
              <a:chExt cx="698" cy="1834"/>
            </a:xfrm>
          </p:grpSpPr>
          <p:grpSp>
            <p:nvGrpSpPr>
              <p:cNvPr id="205847" name="Group 23"/>
              <p:cNvGrpSpPr>
                <a:grpSpLocks/>
              </p:cNvGrpSpPr>
              <p:nvPr/>
            </p:nvGrpSpPr>
            <p:grpSpPr bwMode="auto">
              <a:xfrm>
                <a:off x="254" y="1944"/>
                <a:ext cx="586" cy="569"/>
                <a:chOff x="254" y="1944"/>
                <a:chExt cx="586" cy="569"/>
              </a:xfrm>
            </p:grpSpPr>
            <p:sp>
              <p:nvSpPr>
                <p:cNvPr id="205851" name="Text Box 24"/>
                <p:cNvSpPr txBox="1">
                  <a:spLocks noChangeArrowheads="1"/>
                </p:cNvSpPr>
                <p:nvPr/>
              </p:nvSpPr>
              <p:spPr bwMode="auto">
                <a:xfrm>
                  <a:off x="254" y="2128"/>
                  <a:ext cx="570"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900">
                      <a:latin typeface="Arial" pitchFamily="34" charset="0"/>
                      <a:ea typeface="MS PGothic" pitchFamily="34" charset="-128"/>
                    </a:rPr>
                    <a:t>Crash Cost</a:t>
                  </a:r>
                </a:p>
              </p:txBody>
            </p:sp>
            <p:sp>
              <p:nvSpPr>
                <p:cNvPr id="205852" name="Line 25"/>
                <p:cNvSpPr>
                  <a:spLocks noChangeShapeType="1"/>
                </p:cNvSpPr>
                <p:nvPr/>
              </p:nvSpPr>
              <p:spPr bwMode="auto">
                <a:xfrm flipV="1">
                  <a:off x="600" y="1944"/>
                  <a:ext cx="240" cy="2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05848" name="Group 26"/>
              <p:cNvGrpSpPr>
                <a:grpSpLocks/>
              </p:cNvGrpSpPr>
              <p:nvPr/>
            </p:nvGrpSpPr>
            <p:grpSpPr bwMode="auto">
              <a:xfrm>
                <a:off x="254" y="3184"/>
                <a:ext cx="698" cy="594"/>
                <a:chOff x="254" y="3184"/>
                <a:chExt cx="698" cy="594"/>
              </a:xfrm>
            </p:grpSpPr>
            <p:sp>
              <p:nvSpPr>
                <p:cNvPr id="205849" name="Text Box 27"/>
                <p:cNvSpPr txBox="1">
                  <a:spLocks noChangeArrowheads="1"/>
                </p:cNvSpPr>
                <p:nvPr/>
              </p:nvSpPr>
              <p:spPr bwMode="auto">
                <a:xfrm>
                  <a:off x="254" y="3393"/>
                  <a:ext cx="698"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900">
                      <a:latin typeface="Arial" pitchFamily="34" charset="0"/>
                      <a:ea typeface="MS PGothic" pitchFamily="34" charset="-128"/>
                    </a:rPr>
                    <a:t>Normal Cost</a:t>
                  </a:r>
                </a:p>
              </p:txBody>
            </p:sp>
            <p:sp>
              <p:nvSpPr>
                <p:cNvPr id="205850" name="Line 28"/>
                <p:cNvSpPr>
                  <a:spLocks noChangeShapeType="1"/>
                </p:cNvSpPr>
                <p:nvPr/>
              </p:nvSpPr>
              <p:spPr bwMode="auto">
                <a:xfrm flipV="1">
                  <a:off x="568" y="3184"/>
                  <a:ext cx="240" cy="2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grpSp>
        <p:nvGrpSpPr>
          <p:cNvPr id="204829" name="Group 29"/>
          <p:cNvGrpSpPr>
            <a:grpSpLocks/>
          </p:cNvGrpSpPr>
          <p:nvPr/>
        </p:nvGrpSpPr>
        <p:grpSpPr bwMode="auto">
          <a:xfrm>
            <a:off x="5509686" y="2492378"/>
            <a:ext cx="6335183" cy="1924050"/>
            <a:chOff x="2603" y="1746"/>
            <a:chExt cx="2993" cy="1212"/>
          </a:xfrm>
        </p:grpSpPr>
        <p:grpSp>
          <p:nvGrpSpPr>
            <p:cNvPr id="205832" name="Group 30"/>
            <p:cNvGrpSpPr>
              <a:grpSpLocks/>
            </p:cNvGrpSpPr>
            <p:nvPr/>
          </p:nvGrpSpPr>
          <p:grpSpPr bwMode="auto">
            <a:xfrm>
              <a:off x="2603" y="1746"/>
              <a:ext cx="2993" cy="465"/>
              <a:chOff x="2603" y="1746"/>
              <a:chExt cx="2993" cy="465"/>
            </a:xfrm>
          </p:grpSpPr>
          <p:sp>
            <p:nvSpPr>
              <p:cNvPr id="205841" name="Text Box 31"/>
              <p:cNvSpPr txBox="1">
                <a:spLocks noChangeArrowheads="1"/>
              </p:cNvSpPr>
              <p:nvPr/>
            </p:nvSpPr>
            <p:spPr bwMode="auto">
              <a:xfrm>
                <a:off x="2603" y="1883"/>
                <a:ext cx="12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2100">
                    <a:latin typeface="Arial" pitchFamily="34" charset="0"/>
                    <a:ea typeface="MS PGothic" pitchFamily="34" charset="-128"/>
                  </a:rPr>
                  <a:t>Crash Cost/Wk =</a:t>
                </a:r>
              </a:p>
            </p:txBody>
          </p:sp>
          <p:sp>
            <p:nvSpPr>
              <p:cNvPr id="205842" name="Text Box 32"/>
              <p:cNvSpPr txBox="1">
                <a:spLocks noChangeArrowheads="1"/>
              </p:cNvSpPr>
              <p:nvPr/>
            </p:nvSpPr>
            <p:spPr bwMode="auto">
              <a:xfrm>
                <a:off x="3635" y="1746"/>
                <a:ext cx="1961"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2100">
                    <a:latin typeface="Arial" pitchFamily="34" charset="0"/>
                    <a:ea typeface="MS PGothic" pitchFamily="34" charset="-128"/>
                  </a:rPr>
                  <a:t>Crash Cost – Normal Cost</a:t>
                </a:r>
              </a:p>
              <a:p>
                <a:pPr algn="ctr"/>
                <a:r>
                  <a:rPr lang="en-AU" altLang="en-US" sz="2100">
                    <a:latin typeface="Arial" pitchFamily="34" charset="0"/>
                    <a:ea typeface="MS PGothic" pitchFamily="34" charset="-128"/>
                  </a:rPr>
                  <a:t>Normal Time – Crash Time</a:t>
                </a:r>
              </a:p>
            </p:txBody>
          </p:sp>
          <p:sp>
            <p:nvSpPr>
              <p:cNvPr id="205843" name="Line 33"/>
              <p:cNvSpPr>
                <a:spLocks noChangeShapeType="1"/>
              </p:cNvSpPr>
              <p:nvPr/>
            </p:nvSpPr>
            <p:spPr bwMode="auto">
              <a:xfrm>
                <a:off x="3699" y="1997"/>
                <a:ext cx="183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5833" name="Group 34"/>
            <p:cNvGrpSpPr>
              <a:grpSpLocks/>
            </p:cNvGrpSpPr>
            <p:nvPr/>
          </p:nvGrpSpPr>
          <p:grpSpPr bwMode="auto">
            <a:xfrm>
              <a:off x="3502" y="2157"/>
              <a:ext cx="1445" cy="465"/>
              <a:chOff x="3566" y="2096"/>
              <a:chExt cx="1445" cy="465"/>
            </a:xfrm>
          </p:grpSpPr>
          <p:sp>
            <p:nvSpPr>
              <p:cNvPr id="205838" name="Text Box 35"/>
              <p:cNvSpPr txBox="1">
                <a:spLocks noChangeArrowheads="1"/>
              </p:cNvSpPr>
              <p:nvPr/>
            </p:nvSpPr>
            <p:spPr bwMode="auto">
              <a:xfrm>
                <a:off x="3566" y="2178"/>
                <a:ext cx="161"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a:latin typeface="Arial" pitchFamily="34" charset="0"/>
                    <a:ea typeface="MS PGothic" pitchFamily="34" charset="-128"/>
                  </a:rPr>
                  <a:t>=</a:t>
                </a:r>
              </a:p>
            </p:txBody>
          </p:sp>
          <p:sp>
            <p:nvSpPr>
              <p:cNvPr id="205839" name="Text Box 36"/>
              <p:cNvSpPr txBox="1">
                <a:spLocks noChangeArrowheads="1"/>
              </p:cNvSpPr>
              <p:nvPr/>
            </p:nvSpPr>
            <p:spPr bwMode="auto">
              <a:xfrm>
                <a:off x="3822" y="2096"/>
                <a:ext cx="1145"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2100">
                    <a:latin typeface="Arial" pitchFamily="34" charset="0"/>
                    <a:ea typeface="MS PGothic" pitchFamily="34" charset="-128"/>
                  </a:rPr>
                  <a:t>$34,000 – $30,000</a:t>
                </a:r>
              </a:p>
              <a:p>
                <a:pPr algn="ctr"/>
                <a:r>
                  <a:rPr lang="en-AU" altLang="en-US" sz="2100">
                    <a:latin typeface="Arial" pitchFamily="34" charset="0"/>
                    <a:ea typeface="MS PGothic" pitchFamily="34" charset="-128"/>
                  </a:rPr>
                  <a:t>3 – 1</a:t>
                </a:r>
              </a:p>
            </p:txBody>
          </p:sp>
          <p:sp>
            <p:nvSpPr>
              <p:cNvPr id="205840" name="Line 37"/>
              <p:cNvSpPr>
                <a:spLocks noChangeShapeType="1"/>
              </p:cNvSpPr>
              <p:nvPr/>
            </p:nvSpPr>
            <p:spPr bwMode="auto">
              <a:xfrm>
                <a:off x="3779" y="2338"/>
                <a:ext cx="123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05834" name="Group 38"/>
            <p:cNvGrpSpPr>
              <a:grpSpLocks/>
            </p:cNvGrpSpPr>
            <p:nvPr/>
          </p:nvGrpSpPr>
          <p:grpSpPr bwMode="auto">
            <a:xfrm>
              <a:off x="3502" y="2493"/>
              <a:ext cx="1693" cy="465"/>
              <a:chOff x="3614" y="2581"/>
              <a:chExt cx="1693" cy="465"/>
            </a:xfrm>
          </p:grpSpPr>
          <p:sp>
            <p:nvSpPr>
              <p:cNvPr id="205835" name="Text Box 39"/>
              <p:cNvSpPr txBox="1">
                <a:spLocks noChangeArrowheads="1"/>
              </p:cNvSpPr>
              <p:nvPr/>
            </p:nvSpPr>
            <p:spPr bwMode="auto">
              <a:xfrm>
                <a:off x="3614" y="2663"/>
                <a:ext cx="1693"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a:latin typeface="Arial" pitchFamily="34" charset="0"/>
                    <a:ea typeface="MS PGothic" pitchFamily="34" charset="-128"/>
                  </a:rPr>
                  <a:t>=                   = $2,000/Week</a:t>
                </a:r>
              </a:p>
            </p:txBody>
          </p:sp>
          <p:sp>
            <p:nvSpPr>
              <p:cNvPr id="205836" name="Text Box 40"/>
              <p:cNvSpPr txBox="1">
                <a:spLocks noChangeArrowheads="1"/>
              </p:cNvSpPr>
              <p:nvPr/>
            </p:nvSpPr>
            <p:spPr bwMode="auto">
              <a:xfrm>
                <a:off x="3853" y="2581"/>
                <a:ext cx="475"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2100">
                    <a:latin typeface="Arial" pitchFamily="34" charset="0"/>
                    <a:ea typeface="MS PGothic" pitchFamily="34" charset="-128"/>
                  </a:rPr>
                  <a:t>$4,000</a:t>
                </a:r>
              </a:p>
              <a:p>
                <a:pPr algn="ctr"/>
                <a:r>
                  <a:rPr lang="en-AU" altLang="en-US" sz="2100">
                    <a:latin typeface="Arial" pitchFamily="34" charset="0"/>
                    <a:ea typeface="MS PGothic" pitchFamily="34" charset="-128"/>
                  </a:rPr>
                  <a:t>2 Wks</a:t>
                </a:r>
              </a:p>
            </p:txBody>
          </p:sp>
          <p:sp>
            <p:nvSpPr>
              <p:cNvPr id="205837" name="Line 41"/>
              <p:cNvSpPr>
                <a:spLocks noChangeShapeType="1"/>
              </p:cNvSpPr>
              <p:nvPr/>
            </p:nvSpPr>
            <p:spPr bwMode="auto">
              <a:xfrm>
                <a:off x="3827" y="2823"/>
                <a:ext cx="52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04842" name="Text Box 42"/>
          <p:cNvSpPr txBox="1">
            <a:spLocks noChangeArrowheads="1"/>
          </p:cNvSpPr>
          <p:nvPr/>
        </p:nvSpPr>
        <p:spPr bwMode="auto">
          <a:xfrm>
            <a:off x="419102" y="5915026"/>
            <a:ext cx="169106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100" b="1">
                <a:latin typeface="Arial" pitchFamily="34" charset="0"/>
                <a:ea typeface="MS PGothic" pitchFamily="34" charset="-128"/>
              </a:rPr>
              <a:t>Figure </a:t>
            </a:r>
            <a:r>
              <a:rPr lang="en-AU" altLang="en-US" sz="2100" b="1">
                <a:solidFill>
                  <a:schemeClr val="tx2"/>
                </a:solidFill>
                <a:latin typeface="Arial" pitchFamily="34" charset="0"/>
                <a:ea typeface="MS PGothic" pitchFamily="34" charset="-128"/>
              </a:rPr>
              <a:t>3.15</a:t>
            </a:r>
          </a:p>
        </p:txBody>
      </p:sp>
    </p:spTree>
    <p:extLst>
      <p:ext uri="{BB962C8B-B14F-4D97-AF65-F5344CB8AC3E}">
        <p14:creationId xmlns:p14="http://schemas.microsoft.com/office/powerpoint/2010/main" val="279717753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204803"/>
                                        </p:tgtEl>
                                        <p:attrNameLst>
                                          <p:attrName>style.visibility</p:attrName>
                                        </p:attrNameLst>
                                      </p:cBhvr>
                                      <p:to>
                                        <p:strVal val="visible"/>
                                      </p:to>
                                    </p:set>
                                    <p:animEffect transition="in" filter="strips(upRight)">
                                      <p:cBhvr>
                                        <p:cTn id="7" dur="1000"/>
                                        <p:tgtEl>
                                          <p:spTgt spid="204803"/>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204808"/>
                                        </p:tgtEl>
                                        <p:attrNameLst>
                                          <p:attrName>style.visibility</p:attrName>
                                        </p:attrNameLst>
                                      </p:cBhvr>
                                      <p:to>
                                        <p:strVal val="visible"/>
                                      </p:to>
                                    </p:set>
                                    <p:animEffect transition="in" filter="strips(upRight)">
                                      <p:cBhvr>
                                        <p:cTn id="11" dur="1000"/>
                                        <p:tgtEl>
                                          <p:spTgt spid="204808"/>
                                        </p:tgtEl>
                                      </p:cBhvr>
                                    </p:animEffect>
                                  </p:childTnLst>
                                </p:cTn>
                              </p:par>
                            </p:childTnLst>
                          </p:cTn>
                        </p:par>
                        <p:par>
                          <p:cTn id="12" fill="hold" nodeType="afterGroup">
                            <p:stCondLst>
                              <p:cond delay="4000"/>
                            </p:stCondLst>
                            <p:childTnLst>
                              <p:par>
                                <p:cTn id="13" presetID="18" presetClass="entr" presetSubtype="3" fill="hold" nodeType="afterEffect">
                                  <p:stCondLst>
                                    <p:cond delay="0"/>
                                  </p:stCondLst>
                                  <p:childTnLst>
                                    <p:set>
                                      <p:cBhvr>
                                        <p:cTn id="14" dur="1" fill="hold">
                                          <p:stCondLst>
                                            <p:cond delay="0"/>
                                          </p:stCondLst>
                                        </p:cTn>
                                        <p:tgtEl>
                                          <p:spTgt spid="204819"/>
                                        </p:tgtEl>
                                        <p:attrNameLst>
                                          <p:attrName>style.visibility</p:attrName>
                                        </p:attrNameLst>
                                      </p:cBhvr>
                                      <p:to>
                                        <p:strVal val="visible"/>
                                      </p:to>
                                    </p:set>
                                    <p:animEffect transition="in" filter="strips(upRight)">
                                      <p:cBhvr>
                                        <p:cTn id="15" dur="1000"/>
                                        <p:tgtEl>
                                          <p:spTgt spid="204819"/>
                                        </p:tgtEl>
                                      </p:cBhvr>
                                    </p:animEffect>
                                  </p:childTnLst>
                                </p:cTn>
                              </p:par>
                            </p:childTnLst>
                          </p:cTn>
                        </p:par>
                        <p:par>
                          <p:cTn id="16" fill="hold" nodeType="afterGroup">
                            <p:stCondLst>
                              <p:cond delay="5000"/>
                            </p:stCondLst>
                            <p:childTnLst>
                              <p:par>
                                <p:cTn id="17" presetID="18" presetClass="entr" presetSubtype="12" fill="hold" nodeType="afterEffect">
                                  <p:stCondLst>
                                    <p:cond delay="0"/>
                                  </p:stCondLst>
                                  <p:childTnLst>
                                    <p:set>
                                      <p:cBhvr>
                                        <p:cTn id="18" dur="1" fill="hold">
                                          <p:stCondLst>
                                            <p:cond delay="0"/>
                                          </p:stCondLst>
                                        </p:cTn>
                                        <p:tgtEl>
                                          <p:spTgt spid="204812"/>
                                        </p:tgtEl>
                                        <p:attrNameLst>
                                          <p:attrName>style.visibility</p:attrName>
                                        </p:attrNameLst>
                                      </p:cBhvr>
                                      <p:to>
                                        <p:strVal val="visible"/>
                                      </p:to>
                                    </p:set>
                                    <p:animEffect transition="in" filter="strips(downLeft)">
                                      <p:cBhvr>
                                        <p:cTn id="19" dur="1000"/>
                                        <p:tgtEl>
                                          <p:spTgt spid="20481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6" fill="hold" nodeType="clickEffect">
                                  <p:stCondLst>
                                    <p:cond delay="0"/>
                                  </p:stCondLst>
                                  <p:childTnLst>
                                    <p:set>
                                      <p:cBhvr>
                                        <p:cTn id="23" dur="1" fill="hold">
                                          <p:stCondLst>
                                            <p:cond delay="0"/>
                                          </p:stCondLst>
                                        </p:cTn>
                                        <p:tgtEl>
                                          <p:spTgt spid="204829"/>
                                        </p:tgtEl>
                                        <p:attrNameLst>
                                          <p:attrName>style.visibility</p:attrName>
                                        </p:attrNameLst>
                                      </p:cBhvr>
                                      <p:to>
                                        <p:strVal val="visible"/>
                                      </p:to>
                                    </p:set>
                                    <p:animEffect transition="in" filter="strips(downRight)">
                                      <p:cBhvr>
                                        <p:cTn id="24" dur="1000"/>
                                        <p:tgtEl>
                                          <p:spTgt spid="204829"/>
                                        </p:tgtEl>
                                      </p:cBhvr>
                                    </p:animEffect>
                                  </p:childTnLst>
                                </p:cTn>
                              </p:par>
                            </p:childTnLst>
                          </p:cTn>
                        </p:par>
                        <p:par>
                          <p:cTn id="25" fill="hold" nodeType="afterGroup">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04842"/>
                                        </p:tgtEl>
                                        <p:attrNameLst>
                                          <p:attrName>style.visibility</p:attrName>
                                        </p:attrNameLst>
                                      </p:cBhvr>
                                      <p:to>
                                        <p:strVal val="visible"/>
                                      </p:to>
                                    </p:set>
                                    <p:animEffect transition="in" filter="wipe(left)">
                                      <p:cBhvr>
                                        <p:cTn id="28" dur="1000"/>
                                        <p:tgtEl>
                                          <p:spTgt spid="204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2"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700618" y="407989"/>
            <a:ext cx="10750549" cy="1333500"/>
          </a:xfrm>
          <a:extLst/>
        </p:spPr>
        <p:txBody>
          <a:bodyPr rtlCol="0">
            <a:normAutofit fontScale="90000"/>
          </a:bodyPr>
          <a:lstStyle/>
          <a:p>
            <a:pPr>
              <a:defRPr/>
            </a:pPr>
            <a:r>
              <a:rPr lang="en-US" smtClean="0"/>
              <a:t>Critical Path and Slack Times for Milwaukee Paper</a:t>
            </a:r>
            <a:endParaRPr lang="en-US" smtClean="0">
              <a:solidFill>
                <a:srgbClr val="33CC33"/>
              </a:solidFill>
            </a:endParaRPr>
          </a:p>
        </p:txBody>
      </p:sp>
      <p:sp>
        <p:nvSpPr>
          <p:cNvPr id="206851" name="Text Box 3"/>
          <p:cNvSpPr txBox="1">
            <a:spLocks noChangeArrowheads="1"/>
          </p:cNvSpPr>
          <p:nvPr/>
        </p:nvSpPr>
        <p:spPr bwMode="auto">
          <a:xfrm>
            <a:off x="366185" y="1595439"/>
            <a:ext cx="1329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latin typeface="Arial" pitchFamily="34" charset="0"/>
                <a:ea typeface="MS PGothic" pitchFamily="34" charset="-128"/>
              </a:rPr>
              <a:t>Figure </a:t>
            </a:r>
            <a:r>
              <a:rPr lang="en-AU" altLang="en-US" sz="1600" b="1">
                <a:solidFill>
                  <a:srgbClr val="255898"/>
                </a:solidFill>
                <a:latin typeface="Arial" pitchFamily="34" charset="0"/>
                <a:ea typeface="MS PGothic" pitchFamily="34" charset="-128"/>
              </a:rPr>
              <a:t>3.16</a:t>
            </a:r>
          </a:p>
        </p:txBody>
      </p:sp>
      <p:grpSp>
        <p:nvGrpSpPr>
          <p:cNvPr id="206852" name="Group 4"/>
          <p:cNvGrpSpPr>
            <a:grpSpLocks/>
          </p:cNvGrpSpPr>
          <p:nvPr/>
        </p:nvGrpSpPr>
        <p:grpSpPr bwMode="auto">
          <a:xfrm>
            <a:off x="579967" y="1943101"/>
            <a:ext cx="11161184" cy="4446588"/>
            <a:chOff x="274" y="1224"/>
            <a:chExt cx="5273" cy="2801"/>
          </a:xfrm>
        </p:grpSpPr>
        <p:grpSp>
          <p:nvGrpSpPr>
            <p:cNvPr id="207876" name="Group 5"/>
            <p:cNvGrpSpPr>
              <a:grpSpLocks/>
            </p:cNvGrpSpPr>
            <p:nvPr/>
          </p:nvGrpSpPr>
          <p:grpSpPr bwMode="auto">
            <a:xfrm>
              <a:off x="274" y="1224"/>
              <a:ext cx="5273" cy="2576"/>
              <a:chOff x="274" y="1224"/>
              <a:chExt cx="5273" cy="2576"/>
            </a:xfrm>
          </p:grpSpPr>
          <p:grpSp>
            <p:nvGrpSpPr>
              <p:cNvPr id="207885" name="Group 6"/>
              <p:cNvGrpSpPr>
                <a:grpSpLocks/>
              </p:cNvGrpSpPr>
              <p:nvPr/>
            </p:nvGrpSpPr>
            <p:grpSpPr bwMode="auto">
              <a:xfrm>
                <a:off x="2898" y="1224"/>
                <a:ext cx="2649" cy="2576"/>
                <a:chOff x="2898" y="1224"/>
                <a:chExt cx="2649" cy="2576"/>
              </a:xfrm>
            </p:grpSpPr>
            <p:grpSp>
              <p:nvGrpSpPr>
                <p:cNvPr id="207981" name="Group 7"/>
                <p:cNvGrpSpPr>
                  <a:grpSpLocks/>
                </p:cNvGrpSpPr>
                <p:nvPr/>
              </p:nvGrpSpPr>
              <p:grpSpPr bwMode="auto">
                <a:xfrm>
                  <a:off x="2898" y="1224"/>
                  <a:ext cx="2649" cy="2576"/>
                  <a:chOff x="2898" y="1224"/>
                  <a:chExt cx="2649" cy="2576"/>
                </a:xfrm>
              </p:grpSpPr>
              <p:grpSp>
                <p:nvGrpSpPr>
                  <p:cNvPr id="207984" name="Group 8"/>
                  <p:cNvGrpSpPr>
                    <a:grpSpLocks/>
                  </p:cNvGrpSpPr>
                  <p:nvPr/>
                </p:nvGrpSpPr>
                <p:grpSpPr bwMode="auto">
                  <a:xfrm>
                    <a:off x="2898" y="1224"/>
                    <a:ext cx="2649" cy="2576"/>
                    <a:chOff x="2898" y="1224"/>
                    <a:chExt cx="2649" cy="2576"/>
                  </a:xfrm>
                </p:grpSpPr>
                <p:sp>
                  <p:nvSpPr>
                    <p:cNvPr id="207991" name="Line 9"/>
                    <p:cNvSpPr>
                      <a:spLocks noChangeShapeType="1"/>
                    </p:cNvSpPr>
                    <p:nvPr/>
                  </p:nvSpPr>
                  <p:spPr bwMode="auto">
                    <a:xfrm>
                      <a:off x="3064" y="1672"/>
                      <a:ext cx="68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207992" name="Line 10"/>
                    <p:cNvSpPr>
                      <a:spLocks noChangeShapeType="1"/>
                    </p:cNvSpPr>
                    <p:nvPr/>
                  </p:nvSpPr>
                  <p:spPr bwMode="auto">
                    <a:xfrm>
                      <a:off x="2912" y="1992"/>
                      <a:ext cx="144" cy="160"/>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sp>
                  <p:nvSpPr>
                    <p:cNvPr id="207993" name="Line 11"/>
                    <p:cNvSpPr>
                      <a:spLocks noChangeShapeType="1"/>
                    </p:cNvSpPr>
                    <p:nvPr/>
                  </p:nvSpPr>
                  <p:spPr bwMode="auto">
                    <a:xfrm>
                      <a:off x="3632" y="2808"/>
                      <a:ext cx="256" cy="224"/>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sp>
                  <p:nvSpPr>
                    <p:cNvPr id="207994" name="Line 12"/>
                    <p:cNvSpPr>
                      <a:spLocks noChangeShapeType="1"/>
                    </p:cNvSpPr>
                    <p:nvPr/>
                  </p:nvSpPr>
                  <p:spPr bwMode="auto">
                    <a:xfrm>
                      <a:off x="3056" y="3344"/>
                      <a:ext cx="70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sp>
                  <p:nvSpPr>
                    <p:cNvPr id="207995" name="Line 13"/>
                    <p:cNvSpPr>
                      <a:spLocks noChangeShapeType="1"/>
                    </p:cNvSpPr>
                    <p:nvPr/>
                  </p:nvSpPr>
                  <p:spPr bwMode="auto">
                    <a:xfrm flipV="1">
                      <a:off x="4528" y="2840"/>
                      <a:ext cx="248" cy="232"/>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sp>
                  <p:nvSpPr>
                    <p:cNvPr id="207996" name="Line 14"/>
                    <p:cNvSpPr>
                      <a:spLocks noChangeShapeType="1"/>
                    </p:cNvSpPr>
                    <p:nvPr/>
                  </p:nvSpPr>
                  <p:spPr bwMode="auto">
                    <a:xfrm>
                      <a:off x="4496" y="1928"/>
                      <a:ext cx="272" cy="25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207997" name="Group 15"/>
                    <p:cNvGrpSpPr>
                      <a:grpSpLocks/>
                    </p:cNvGrpSpPr>
                    <p:nvPr/>
                  </p:nvGrpSpPr>
                  <p:grpSpPr bwMode="auto">
                    <a:xfrm>
                      <a:off x="2898" y="1224"/>
                      <a:ext cx="2649" cy="2576"/>
                      <a:chOff x="2898" y="1224"/>
                      <a:chExt cx="2649" cy="2576"/>
                    </a:xfrm>
                  </p:grpSpPr>
                  <p:grpSp>
                    <p:nvGrpSpPr>
                      <p:cNvPr id="207998" name="Group 16"/>
                      <p:cNvGrpSpPr>
                        <a:grpSpLocks/>
                      </p:cNvGrpSpPr>
                      <p:nvPr/>
                    </p:nvGrpSpPr>
                    <p:grpSpPr bwMode="auto">
                      <a:xfrm>
                        <a:off x="3766" y="2904"/>
                        <a:ext cx="897" cy="896"/>
                        <a:chOff x="1842" y="1776"/>
                        <a:chExt cx="2074" cy="2072"/>
                      </a:xfrm>
                    </p:grpSpPr>
                    <p:sp>
                      <p:nvSpPr>
                        <p:cNvPr id="208044" name="Oval 17"/>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45" name="Freeform 18"/>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46" name="Freeform 19"/>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47" name="Freeform 20"/>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48" name="Freeform 21"/>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49" name="Oval 22"/>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50" name="Line 23"/>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51" name="Line 24"/>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52" name="Line 25"/>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53" name="Line 26"/>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207999" name="Group 27"/>
                      <p:cNvGrpSpPr>
                        <a:grpSpLocks/>
                      </p:cNvGrpSpPr>
                      <p:nvPr/>
                    </p:nvGrpSpPr>
                    <p:grpSpPr bwMode="auto">
                      <a:xfrm>
                        <a:off x="3766" y="1224"/>
                        <a:ext cx="897" cy="896"/>
                        <a:chOff x="1842" y="1776"/>
                        <a:chExt cx="2074" cy="2072"/>
                      </a:xfrm>
                    </p:grpSpPr>
                    <p:sp>
                      <p:nvSpPr>
                        <p:cNvPr id="208034" name="Oval 28"/>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35" name="Freeform 29"/>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36" name="Freeform 30"/>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37" name="Freeform 31"/>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38" name="Freeform 32"/>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39" name="Oval 33"/>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40" name="Line 34"/>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41" name="Line 35"/>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42" name="Line 36"/>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43" name="Line 37"/>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208000" name="Group 38"/>
                      <p:cNvGrpSpPr>
                        <a:grpSpLocks/>
                      </p:cNvGrpSpPr>
                      <p:nvPr/>
                    </p:nvGrpSpPr>
                    <p:grpSpPr bwMode="auto">
                      <a:xfrm>
                        <a:off x="2898" y="2064"/>
                        <a:ext cx="897" cy="896"/>
                        <a:chOff x="1842" y="1776"/>
                        <a:chExt cx="2074" cy="2072"/>
                      </a:xfrm>
                    </p:grpSpPr>
                    <p:sp>
                      <p:nvSpPr>
                        <p:cNvPr id="208024" name="Oval 3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25" name="Freeform 4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26" name="Freeform 4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27" name="Freeform 4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28" name="Freeform 4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29" name="Oval 4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30" name="Line 4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31" name="Line 4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32" name="Line 4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33" name="Line 4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grpSp>
                    <p:nvGrpSpPr>
                      <p:cNvPr id="208001" name="Group 49"/>
                      <p:cNvGrpSpPr>
                        <a:grpSpLocks/>
                      </p:cNvGrpSpPr>
                      <p:nvPr/>
                    </p:nvGrpSpPr>
                    <p:grpSpPr bwMode="auto">
                      <a:xfrm>
                        <a:off x="4650" y="2064"/>
                        <a:ext cx="897" cy="896"/>
                        <a:chOff x="1842" y="1776"/>
                        <a:chExt cx="2074" cy="2072"/>
                      </a:xfrm>
                    </p:grpSpPr>
                    <p:sp>
                      <p:nvSpPr>
                        <p:cNvPr id="208014" name="Oval 50"/>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15" name="Freeform 51"/>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16" name="Freeform 52"/>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17" name="Freeform 53"/>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18" name="Freeform 54"/>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8019" name="Oval 55"/>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8020" name="Line 56"/>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21" name="Line 57"/>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22" name="Line 58"/>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8023" name="Line 59"/>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8002" name="Text Box 60"/>
                      <p:cNvSpPr txBox="1">
                        <a:spLocks noChangeArrowheads="1"/>
                      </p:cNvSpPr>
                      <p:nvPr/>
                    </p:nvSpPr>
                    <p:spPr bwMode="auto">
                      <a:xfrm>
                        <a:off x="3238" y="213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E</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208003" name="Text Box 61"/>
                      <p:cNvSpPr txBox="1">
                        <a:spLocks noChangeArrowheads="1"/>
                      </p:cNvSpPr>
                      <p:nvPr/>
                    </p:nvSpPr>
                    <p:spPr bwMode="auto">
                      <a:xfrm>
                        <a:off x="4110" y="1295"/>
                        <a:ext cx="158"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F</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208004" name="Text Box 62"/>
                      <p:cNvSpPr txBox="1">
                        <a:spLocks noChangeArrowheads="1"/>
                      </p:cNvSpPr>
                      <p:nvPr/>
                    </p:nvSpPr>
                    <p:spPr bwMode="auto">
                      <a:xfrm>
                        <a:off x="4102" y="2975"/>
                        <a:ext cx="177"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G</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5</a:t>
                        </a:r>
                      </a:p>
                    </p:txBody>
                  </p:sp>
                  <p:sp>
                    <p:nvSpPr>
                      <p:cNvPr id="208005" name="Text Box 63"/>
                      <p:cNvSpPr txBox="1">
                        <a:spLocks noChangeArrowheads="1"/>
                      </p:cNvSpPr>
                      <p:nvPr/>
                    </p:nvSpPr>
                    <p:spPr bwMode="auto">
                      <a:xfrm>
                        <a:off x="4990" y="213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H</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208006" name="Text Box 64"/>
                      <p:cNvSpPr txBox="1">
                        <a:spLocks noChangeArrowheads="1"/>
                      </p:cNvSpPr>
                      <p:nvPr/>
                    </p:nvSpPr>
                    <p:spPr bwMode="auto">
                      <a:xfrm>
                        <a:off x="2974"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8007" name="Text Box 65"/>
                      <p:cNvSpPr txBox="1">
                        <a:spLocks noChangeArrowheads="1"/>
                      </p:cNvSpPr>
                      <p:nvPr/>
                    </p:nvSpPr>
                    <p:spPr bwMode="auto">
                      <a:xfrm>
                        <a:off x="3518" y="226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208008" name="Text Box 66"/>
                      <p:cNvSpPr txBox="1">
                        <a:spLocks noChangeArrowheads="1"/>
                      </p:cNvSpPr>
                      <p:nvPr/>
                    </p:nvSpPr>
                    <p:spPr bwMode="auto">
                      <a:xfrm>
                        <a:off x="4670"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208009" name="Text Box 67"/>
                      <p:cNvSpPr txBox="1">
                        <a:spLocks noChangeArrowheads="1"/>
                      </p:cNvSpPr>
                      <p:nvPr/>
                    </p:nvSpPr>
                    <p:spPr bwMode="auto">
                      <a:xfrm>
                        <a:off x="5254" y="2263"/>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208010" name="Text Box 68"/>
                      <p:cNvSpPr txBox="1">
                        <a:spLocks noChangeArrowheads="1"/>
                      </p:cNvSpPr>
                      <p:nvPr/>
                    </p:nvSpPr>
                    <p:spPr bwMode="auto">
                      <a:xfrm>
                        <a:off x="38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8011" name="Text Box 69"/>
                      <p:cNvSpPr txBox="1">
                        <a:spLocks noChangeArrowheads="1"/>
                      </p:cNvSpPr>
                      <p:nvPr/>
                    </p:nvSpPr>
                    <p:spPr bwMode="auto">
                      <a:xfrm>
                        <a:off x="3838" y="31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208012" name="Text Box 70"/>
                      <p:cNvSpPr txBox="1">
                        <a:spLocks noChangeArrowheads="1"/>
                      </p:cNvSpPr>
                      <p:nvPr/>
                    </p:nvSpPr>
                    <p:spPr bwMode="auto">
                      <a:xfrm>
                        <a:off x="4358" y="3111"/>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208013" name="Text Box 71"/>
                      <p:cNvSpPr txBox="1">
                        <a:spLocks noChangeArrowheads="1"/>
                      </p:cNvSpPr>
                      <p:nvPr/>
                    </p:nvSpPr>
                    <p:spPr bwMode="auto">
                      <a:xfrm>
                        <a:off x="4382"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sp>
                <p:nvSpPr>
                  <p:cNvPr id="207985" name="Text Box 72"/>
                  <p:cNvSpPr txBox="1">
                    <a:spLocks noChangeArrowheads="1"/>
                  </p:cNvSpPr>
                  <p:nvPr/>
                </p:nvSpPr>
                <p:spPr bwMode="auto">
                  <a:xfrm>
                    <a:off x="4670"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207986" name="Text Box 73"/>
                  <p:cNvSpPr txBox="1">
                    <a:spLocks noChangeArrowheads="1"/>
                  </p:cNvSpPr>
                  <p:nvPr/>
                </p:nvSpPr>
                <p:spPr bwMode="auto">
                  <a:xfrm>
                    <a:off x="5246" y="253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15</a:t>
                    </a:r>
                  </a:p>
                </p:txBody>
              </p:sp>
              <p:sp>
                <p:nvSpPr>
                  <p:cNvPr id="207987" name="Text Box 74"/>
                  <p:cNvSpPr txBox="1">
                    <a:spLocks noChangeArrowheads="1"/>
                  </p:cNvSpPr>
                  <p:nvPr/>
                </p:nvSpPr>
                <p:spPr bwMode="auto">
                  <a:xfrm>
                    <a:off x="3782"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10</a:t>
                    </a:r>
                  </a:p>
                </p:txBody>
              </p:sp>
              <p:sp>
                <p:nvSpPr>
                  <p:cNvPr id="207988" name="Text Box 75"/>
                  <p:cNvSpPr txBox="1">
                    <a:spLocks noChangeArrowheads="1"/>
                  </p:cNvSpPr>
                  <p:nvPr/>
                </p:nvSpPr>
                <p:spPr bwMode="auto">
                  <a:xfrm>
                    <a:off x="4358" y="1704"/>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sp>
                <p:nvSpPr>
                  <p:cNvPr id="207989" name="Text Box 76"/>
                  <p:cNvSpPr txBox="1">
                    <a:spLocks noChangeArrowheads="1"/>
                  </p:cNvSpPr>
                  <p:nvPr/>
                </p:nvSpPr>
                <p:spPr bwMode="auto">
                  <a:xfrm>
                    <a:off x="3838" y="3376"/>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207990" name="Text Box 77"/>
                  <p:cNvSpPr txBox="1">
                    <a:spLocks noChangeArrowheads="1"/>
                  </p:cNvSpPr>
                  <p:nvPr/>
                </p:nvSpPr>
                <p:spPr bwMode="auto">
                  <a:xfrm>
                    <a:off x="4358" y="3376"/>
                    <a:ext cx="216"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13</a:t>
                    </a:r>
                  </a:p>
                </p:txBody>
              </p:sp>
            </p:grpSp>
            <p:sp>
              <p:nvSpPr>
                <p:cNvPr id="207982" name="Text Box 78"/>
                <p:cNvSpPr txBox="1">
                  <a:spLocks noChangeArrowheads="1"/>
                </p:cNvSpPr>
                <p:nvPr/>
              </p:nvSpPr>
              <p:spPr bwMode="auto">
                <a:xfrm>
                  <a:off x="297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7983" name="Text Box 79"/>
                <p:cNvSpPr txBox="1">
                  <a:spLocks noChangeArrowheads="1"/>
                </p:cNvSpPr>
                <p:nvPr/>
              </p:nvSpPr>
              <p:spPr bwMode="auto">
                <a:xfrm>
                  <a:off x="3518"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grpSp>
          <p:grpSp>
            <p:nvGrpSpPr>
              <p:cNvPr id="207886" name="Group 80"/>
              <p:cNvGrpSpPr>
                <a:grpSpLocks/>
              </p:cNvGrpSpPr>
              <p:nvPr/>
            </p:nvGrpSpPr>
            <p:grpSpPr bwMode="auto">
              <a:xfrm>
                <a:off x="1640" y="1976"/>
                <a:ext cx="1455" cy="1824"/>
                <a:chOff x="1640" y="1976"/>
                <a:chExt cx="1455" cy="1824"/>
              </a:xfrm>
            </p:grpSpPr>
            <p:sp>
              <p:nvSpPr>
                <p:cNvPr id="207963" name="Line 81"/>
                <p:cNvSpPr>
                  <a:spLocks noChangeShapeType="1"/>
                </p:cNvSpPr>
                <p:nvPr/>
              </p:nvSpPr>
              <p:spPr bwMode="auto">
                <a:xfrm>
                  <a:off x="1640" y="1976"/>
                  <a:ext cx="744" cy="99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207964" name="Group 82"/>
                <p:cNvGrpSpPr>
                  <a:grpSpLocks/>
                </p:cNvGrpSpPr>
                <p:nvPr/>
              </p:nvGrpSpPr>
              <p:grpSpPr bwMode="auto">
                <a:xfrm>
                  <a:off x="1848" y="2904"/>
                  <a:ext cx="1247" cy="896"/>
                  <a:chOff x="1848" y="2904"/>
                  <a:chExt cx="1247" cy="896"/>
                </a:xfrm>
              </p:grpSpPr>
              <p:sp>
                <p:nvSpPr>
                  <p:cNvPr id="207965" name="Line 83"/>
                  <p:cNvSpPr>
                    <a:spLocks noChangeShapeType="1"/>
                  </p:cNvSpPr>
                  <p:nvPr/>
                </p:nvSpPr>
                <p:spPr bwMode="auto">
                  <a:xfrm>
                    <a:off x="1848" y="3352"/>
                    <a:ext cx="3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207966" name="Group 84"/>
                  <p:cNvGrpSpPr>
                    <a:grpSpLocks/>
                  </p:cNvGrpSpPr>
                  <p:nvPr/>
                </p:nvGrpSpPr>
                <p:grpSpPr bwMode="auto">
                  <a:xfrm>
                    <a:off x="2198" y="2904"/>
                    <a:ext cx="897" cy="896"/>
                    <a:chOff x="2198" y="2904"/>
                    <a:chExt cx="897" cy="896"/>
                  </a:xfrm>
                </p:grpSpPr>
                <p:grpSp>
                  <p:nvGrpSpPr>
                    <p:cNvPr id="207967" name="Group 85"/>
                    <p:cNvGrpSpPr>
                      <a:grpSpLocks/>
                    </p:cNvGrpSpPr>
                    <p:nvPr/>
                  </p:nvGrpSpPr>
                  <p:grpSpPr bwMode="auto">
                    <a:xfrm>
                      <a:off x="2198" y="2904"/>
                      <a:ext cx="897" cy="896"/>
                      <a:chOff x="1842" y="1776"/>
                      <a:chExt cx="2074" cy="2072"/>
                    </a:xfrm>
                  </p:grpSpPr>
                  <p:sp>
                    <p:nvSpPr>
                      <p:cNvPr id="207971" name="Oval 86"/>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72" name="Freeform 87"/>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73" name="Freeform 88"/>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74" name="Freeform 89"/>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75" name="Freeform 90"/>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76" name="Oval 91"/>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77" name="Line 92"/>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78" name="Line 93"/>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79" name="Line 94"/>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80" name="Line 95"/>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68" name="Text Box 96"/>
                    <p:cNvSpPr txBox="1">
                      <a:spLocks noChangeArrowheads="1"/>
                    </p:cNvSpPr>
                    <p:nvPr/>
                  </p:nvSpPr>
                  <p:spPr bwMode="auto">
                    <a:xfrm>
                      <a:off x="2534" y="297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D</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4</a:t>
                      </a:r>
                    </a:p>
                  </p:txBody>
                </p:sp>
                <p:sp>
                  <p:nvSpPr>
                    <p:cNvPr id="207969" name="Text Box 97"/>
                    <p:cNvSpPr txBox="1">
                      <a:spLocks noChangeArrowheads="1"/>
                    </p:cNvSpPr>
                    <p:nvPr/>
                  </p:nvSpPr>
                  <p:spPr bwMode="auto">
                    <a:xfrm>
                      <a:off x="2278"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sp>
                  <p:nvSpPr>
                    <p:cNvPr id="207970" name="Text Box 98"/>
                    <p:cNvSpPr txBox="1">
                      <a:spLocks noChangeArrowheads="1"/>
                    </p:cNvSpPr>
                    <p:nvPr/>
                  </p:nvSpPr>
                  <p:spPr bwMode="auto">
                    <a:xfrm>
                      <a:off x="2830"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7</a:t>
                      </a:r>
                    </a:p>
                  </p:txBody>
                </p:sp>
              </p:grpSp>
            </p:grpSp>
          </p:grpSp>
          <p:grpSp>
            <p:nvGrpSpPr>
              <p:cNvPr id="207887" name="Group 99"/>
              <p:cNvGrpSpPr>
                <a:grpSpLocks/>
              </p:cNvGrpSpPr>
              <p:nvPr/>
            </p:nvGrpSpPr>
            <p:grpSpPr bwMode="auto">
              <a:xfrm>
                <a:off x="1840" y="1224"/>
                <a:ext cx="1255" cy="896"/>
                <a:chOff x="1840" y="1224"/>
                <a:chExt cx="1255" cy="896"/>
              </a:xfrm>
            </p:grpSpPr>
            <p:sp>
              <p:nvSpPr>
                <p:cNvPr id="207948" name="Line 100"/>
                <p:cNvSpPr>
                  <a:spLocks noChangeShapeType="1"/>
                </p:cNvSpPr>
                <p:nvPr/>
              </p:nvSpPr>
              <p:spPr bwMode="auto">
                <a:xfrm>
                  <a:off x="1840" y="1672"/>
                  <a:ext cx="344" cy="0"/>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grpSp>
              <p:nvGrpSpPr>
                <p:cNvPr id="207949" name="Group 101"/>
                <p:cNvGrpSpPr>
                  <a:grpSpLocks/>
                </p:cNvGrpSpPr>
                <p:nvPr/>
              </p:nvGrpSpPr>
              <p:grpSpPr bwMode="auto">
                <a:xfrm>
                  <a:off x="2198" y="1224"/>
                  <a:ext cx="897" cy="896"/>
                  <a:chOff x="1842" y="1776"/>
                  <a:chExt cx="2074" cy="2072"/>
                </a:xfrm>
              </p:grpSpPr>
              <p:sp>
                <p:nvSpPr>
                  <p:cNvPr id="207953" name="Oval 102"/>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54" name="Freeform 103"/>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55" name="Freeform 104"/>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56" name="Freeform 105"/>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57" name="Freeform 106"/>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58" name="Oval 107"/>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59" name="Line 108"/>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60" name="Line 109"/>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61" name="Line 110"/>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62" name="Line 111"/>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50" name="Text Box 112"/>
                <p:cNvSpPr txBox="1">
                  <a:spLocks noChangeArrowheads="1"/>
                </p:cNvSpPr>
                <p:nvPr/>
              </p:nvSpPr>
              <p:spPr bwMode="auto">
                <a:xfrm>
                  <a:off x="2534" y="1295"/>
                  <a:ext cx="171"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C</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2</a:t>
                  </a:r>
                </a:p>
              </p:txBody>
            </p:sp>
            <p:sp>
              <p:nvSpPr>
                <p:cNvPr id="207951" name="Text Box 113"/>
                <p:cNvSpPr txBox="1">
                  <a:spLocks noChangeArrowheads="1"/>
                </p:cNvSpPr>
                <p:nvPr/>
              </p:nvSpPr>
              <p:spPr bwMode="auto">
                <a:xfrm>
                  <a:off x="227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207952" name="Text Box 114"/>
                <p:cNvSpPr txBox="1">
                  <a:spLocks noChangeArrowheads="1"/>
                </p:cNvSpPr>
                <p:nvPr/>
              </p:nvSpPr>
              <p:spPr bwMode="auto">
                <a:xfrm>
                  <a:off x="2830" y="1407"/>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grpSp>
          <p:grpSp>
            <p:nvGrpSpPr>
              <p:cNvPr id="207888" name="Group 115"/>
              <p:cNvGrpSpPr>
                <a:grpSpLocks/>
              </p:cNvGrpSpPr>
              <p:nvPr/>
            </p:nvGrpSpPr>
            <p:grpSpPr bwMode="auto">
              <a:xfrm>
                <a:off x="972" y="2828"/>
                <a:ext cx="903" cy="972"/>
                <a:chOff x="972" y="2828"/>
                <a:chExt cx="903" cy="972"/>
              </a:xfrm>
            </p:grpSpPr>
            <p:sp>
              <p:nvSpPr>
                <p:cNvPr id="207932" name="Line 116"/>
                <p:cNvSpPr>
                  <a:spLocks noChangeShapeType="1"/>
                </p:cNvSpPr>
                <p:nvPr/>
              </p:nvSpPr>
              <p:spPr bwMode="auto">
                <a:xfrm rot="5400000" flipV="1">
                  <a:off x="964" y="2836"/>
                  <a:ext cx="176" cy="16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900"/>
                </a:p>
              </p:txBody>
            </p:sp>
            <p:grpSp>
              <p:nvGrpSpPr>
                <p:cNvPr id="207933" name="Group 117"/>
                <p:cNvGrpSpPr>
                  <a:grpSpLocks/>
                </p:cNvGrpSpPr>
                <p:nvPr/>
              </p:nvGrpSpPr>
              <p:grpSpPr bwMode="auto">
                <a:xfrm>
                  <a:off x="978" y="2904"/>
                  <a:ext cx="897" cy="896"/>
                  <a:chOff x="978" y="2904"/>
                  <a:chExt cx="897" cy="896"/>
                </a:xfrm>
              </p:grpSpPr>
              <p:grpSp>
                <p:nvGrpSpPr>
                  <p:cNvPr id="207934" name="Group 118"/>
                  <p:cNvGrpSpPr>
                    <a:grpSpLocks/>
                  </p:cNvGrpSpPr>
                  <p:nvPr/>
                </p:nvGrpSpPr>
                <p:grpSpPr bwMode="auto">
                  <a:xfrm>
                    <a:off x="978" y="2904"/>
                    <a:ext cx="897" cy="896"/>
                    <a:chOff x="1842" y="1776"/>
                    <a:chExt cx="2074" cy="2072"/>
                  </a:xfrm>
                </p:grpSpPr>
                <p:sp>
                  <p:nvSpPr>
                    <p:cNvPr id="207938" name="Oval 119"/>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39" name="Freeform 120"/>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40" name="Freeform 121"/>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41" name="Freeform 122"/>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42" name="Freeform 123"/>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43" name="Oval 124"/>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44" name="Line 125"/>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45" name="Line 126"/>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46" name="Line 127"/>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47" name="Line 128"/>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35" name="Text Box 129"/>
                  <p:cNvSpPr txBox="1">
                    <a:spLocks noChangeArrowheads="1"/>
                  </p:cNvSpPr>
                  <p:nvPr/>
                </p:nvSpPr>
                <p:spPr bwMode="auto">
                  <a:xfrm>
                    <a:off x="1318" y="2975"/>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B</a:t>
                    </a:r>
                  </a:p>
                  <a:p>
                    <a:endParaRPr lang="en-AU" altLang="en-US" sz="1900">
                      <a:latin typeface="Arial" pitchFamily="34" charset="0"/>
                      <a:ea typeface="MS PGothic" pitchFamily="34" charset="-128"/>
                    </a:endParaRPr>
                  </a:p>
                  <a:p>
                    <a:endParaRPr lang="en-AU" altLang="en-US" sz="1900">
                      <a:latin typeface="Arial" pitchFamily="34" charset="0"/>
                      <a:ea typeface="MS PGothic" pitchFamily="34" charset="-128"/>
                    </a:endParaRPr>
                  </a:p>
                  <a:p>
                    <a:r>
                      <a:rPr lang="en-AU" altLang="en-US" sz="1900">
                        <a:latin typeface="Arial" pitchFamily="34" charset="0"/>
                        <a:ea typeface="MS PGothic" pitchFamily="34" charset="-128"/>
                      </a:rPr>
                      <a:t>3</a:t>
                    </a:r>
                  </a:p>
                </p:txBody>
              </p:sp>
              <p:sp>
                <p:nvSpPr>
                  <p:cNvPr id="207936" name="Text Box 130"/>
                  <p:cNvSpPr txBox="1">
                    <a:spLocks noChangeArrowheads="1"/>
                  </p:cNvSpPr>
                  <p:nvPr/>
                </p:nvSpPr>
                <p:spPr bwMode="auto">
                  <a:xfrm>
                    <a:off x="1062"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937" name="Text Box 131"/>
                  <p:cNvSpPr txBox="1">
                    <a:spLocks noChangeArrowheads="1"/>
                  </p:cNvSpPr>
                  <p:nvPr/>
                </p:nvSpPr>
                <p:spPr bwMode="auto">
                  <a:xfrm>
                    <a:off x="1606" y="307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3</a:t>
                    </a:r>
                  </a:p>
                </p:txBody>
              </p:sp>
            </p:grpSp>
          </p:grpSp>
          <p:grpSp>
            <p:nvGrpSpPr>
              <p:cNvPr id="207889" name="Group 132"/>
              <p:cNvGrpSpPr>
                <a:grpSpLocks/>
              </p:cNvGrpSpPr>
              <p:nvPr/>
            </p:nvGrpSpPr>
            <p:grpSpPr bwMode="auto">
              <a:xfrm>
                <a:off x="274" y="1224"/>
                <a:ext cx="1601" cy="1736"/>
                <a:chOff x="274" y="1224"/>
                <a:chExt cx="1601" cy="1736"/>
              </a:xfrm>
            </p:grpSpPr>
            <p:grpSp>
              <p:nvGrpSpPr>
                <p:cNvPr id="207900" name="Group 133"/>
                <p:cNvGrpSpPr>
                  <a:grpSpLocks/>
                </p:cNvGrpSpPr>
                <p:nvPr/>
              </p:nvGrpSpPr>
              <p:grpSpPr bwMode="auto">
                <a:xfrm>
                  <a:off x="274" y="2064"/>
                  <a:ext cx="897" cy="896"/>
                  <a:chOff x="274" y="2064"/>
                  <a:chExt cx="897" cy="896"/>
                </a:xfrm>
              </p:grpSpPr>
              <p:grpSp>
                <p:nvGrpSpPr>
                  <p:cNvPr id="207917" name="Group 134"/>
                  <p:cNvGrpSpPr>
                    <a:grpSpLocks/>
                  </p:cNvGrpSpPr>
                  <p:nvPr/>
                </p:nvGrpSpPr>
                <p:grpSpPr bwMode="auto">
                  <a:xfrm>
                    <a:off x="274" y="2064"/>
                    <a:ext cx="897" cy="896"/>
                    <a:chOff x="1842" y="1776"/>
                    <a:chExt cx="2074" cy="2072"/>
                  </a:xfrm>
                </p:grpSpPr>
                <p:sp>
                  <p:nvSpPr>
                    <p:cNvPr id="207922" name="Oval 135"/>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23" name="Freeform 136"/>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24" name="Freeform 137"/>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25" name="Freeform 138"/>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26" name="Freeform 139"/>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27" name="Oval 140"/>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28" name="Line 141"/>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29" name="Line 142"/>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30" name="Line 143"/>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31" name="Line 144"/>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18" name="Text Box 145"/>
                  <p:cNvSpPr txBox="1">
                    <a:spLocks noChangeArrowheads="1"/>
                  </p:cNvSpPr>
                  <p:nvPr/>
                </p:nvSpPr>
                <p:spPr bwMode="auto">
                  <a:xfrm>
                    <a:off x="542" y="2149"/>
                    <a:ext cx="26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Arial" pitchFamily="34" charset="0"/>
                        <a:ea typeface="MS PGothic" pitchFamily="34" charset="-128"/>
                      </a:rPr>
                      <a:t>Start</a:t>
                    </a:r>
                  </a:p>
                </p:txBody>
              </p:sp>
              <p:sp>
                <p:nvSpPr>
                  <p:cNvPr id="207919" name="Text Box 146"/>
                  <p:cNvSpPr txBox="1">
                    <a:spLocks noChangeArrowheads="1"/>
                  </p:cNvSpPr>
                  <p:nvPr/>
                </p:nvSpPr>
                <p:spPr bwMode="auto">
                  <a:xfrm>
                    <a:off x="334" y="222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920" name="Text Box 147"/>
                  <p:cNvSpPr txBox="1">
                    <a:spLocks noChangeArrowheads="1"/>
                  </p:cNvSpPr>
                  <p:nvPr/>
                </p:nvSpPr>
                <p:spPr bwMode="auto">
                  <a:xfrm>
                    <a:off x="630" y="263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921" name="Text Box 148"/>
                  <p:cNvSpPr txBox="1">
                    <a:spLocks noChangeArrowheads="1"/>
                  </p:cNvSpPr>
                  <p:nvPr/>
                </p:nvSpPr>
                <p:spPr bwMode="auto">
                  <a:xfrm>
                    <a:off x="894" y="221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grpSp>
              <p:nvGrpSpPr>
                <p:cNvPr id="207901" name="Group 149"/>
                <p:cNvGrpSpPr>
                  <a:grpSpLocks/>
                </p:cNvGrpSpPr>
                <p:nvPr/>
              </p:nvGrpSpPr>
              <p:grpSpPr bwMode="auto">
                <a:xfrm>
                  <a:off x="978" y="1224"/>
                  <a:ext cx="897" cy="896"/>
                  <a:chOff x="978" y="1224"/>
                  <a:chExt cx="897" cy="896"/>
                </a:xfrm>
              </p:grpSpPr>
              <p:grpSp>
                <p:nvGrpSpPr>
                  <p:cNvPr id="207903" name="Group 150"/>
                  <p:cNvGrpSpPr>
                    <a:grpSpLocks/>
                  </p:cNvGrpSpPr>
                  <p:nvPr/>
                </p:nvGrpSpPr>
                <p:grpSpPr bwMode="auto">
                  <a:xfrm>
                    <a:off x="978" y="1224"/>
                    <a:ext cx="897" cy="896"/>
                    <a:chOff x="1842" y="1776"/>
                    <a:chExt cx="2074" cy="2072"/>
                  </a:xfrm>
                </p:grpSpPr>
                <p:sp>
                  <p:nvSpPr>
                    <p:cNvPr id="207907" name="Oval 151"/>
                    <p:cNvSpPr>
                      <a:spLocks noChangeArrowheads="1"/>
                    </p:cNvSpPr>
                    <p:nvPr/>
                  </p:nvSpPr>
                  <p:spPr bwMode="auto">
                    <a:xfrm>
                      <a:off x="1844" y="1776"/>
                      <a:ext cx="2072" cy="2072"/>
                    </a:xfrm>
                    <a:prstGeom prst="ellipse">
                      <a:avLst/>
                    </a:prstGeom>
                    <a:solidFill>
                      <a:srgbClr val="F7D7A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08" name="Freeform 152"/>
                    <p:cNvSpPr>
                      <a:spLocks/>
                    </p:cNvSpPr>
                    <p:nvPr/>
                  </p:nvSpPr>
                  <p:spPr bwMode="auto">
                    <a:xfrm>
                      <a:off x="1842" y="183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09" name="Freeform 153"/>
                    <p:cNvSpPr>
                      <a:spLocks/>
                    </p:cNvSpPr>
                    <p:nvPr/>
                  </p:nvSpPr>
                  <p:spPr bwMode="auto">
                    <a:xfrm flipH="1">
                      <a:off x="3220" y="1835"/>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10" name="Freeform 154"/>
                    <p:cNvSpPr>
                      <a:spLocks/>
                    </p:cNvSpPr>
                    <p:nvPr/>
                  </p:nvSpPr>
                  <p:spPr bwMode="auto">
                    <a:xfrm flipH="1" flipV="1">
                      <a:off x="3218" y="2814"/>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F1AB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11" name="Freeform 155"/>
                    <p:cNvSpPr>
                      <a:spLocks/>
                    </p:cNvSpPr>
                    <p:nvPr/>
                  </p:nvSpPr>
                  <p:spPr bwMode="auto">
                    <a:xfrm flipV="1">
                      <a:off x="1842" y="2812"/>
                      <a:ext cx="688" cy="978"/>
                    </a:xfrm>
                    <a:custGeom>
                      <a:avLst/>
                      <a:gdLst>
                        <a:gd name="T0" fmla="*/ 0 w 688"/>
                        <a:gd name="T1" fmla="*/ 976 h 978"/>
                        <a:gd name="T2" fmla="*/ 26 w 688"/>
                        <a:gd name="T3" fmla="*/ 736 h 978"/>
                        <a:gd name="T4" fmla="*/ 92 w 688"/>
                        <a:gd name="T5" fmla="*/ 554 h 978"/>
                        <a:gd name="T6" fmla="*/ 188 w 688"/>
                        <a:gd name="T7" fmla="*/ 388 h 978"/>
                        <a:gd name="T8" fmla="*/ 328 w 688"/>
                        <a:gd name="T9" fmla="*/ 222 h 978"/>
                        <a:gd name="T10" fmla="*/ 538 w 688"/>
                        <a:gd name="T11" fmla="*/ 70 h 978"/>
                        <a:gd name="T12" fmla="*/ 688 w 688"/>
                        <a:gd name="T13" fmla="*/ 0 h 978"/>
                        <a:gd name="T14" fmla="*/ 686 w 688"/>
                        <a:gd name="T15" fmla="*/ 978 h 978"/>
                        <a:gd name="T16" fmla="*/ 0 w 688"/>
                        <a:gd name="T17" fmla="*/ 976 h 9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978"/>
                        <a:gd name="T29" fmla="*/ 688 w 688"/>
                        <a:gd name="T30" fmla="*/ 978 h 9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978">
                          <a:moveTo>
                            <a:pt x="0" y="976"/>
                          </a:moveTo>
                          <a:cubicBezTo>
                            <a:pt x="4" y="874"/>
                            <a:pt x="11" y="806"/>
                            <a:pt x="26" y="736"/>
                          </a:cubicBezTo>
                          <a:cubicBezTo>
                            <a:pt x="41" y="666"/>
                            <a:pt x="65" y="612"/>
                            <a:pt x="92" y="554"/>
                          </a:cubicBezTo>
                          <a:cubicBezTo>
                            <a:pt x="120" y="496"/>
                            <a:pt x="149" y="443"/>
                            <a:pt x="188" y="388"/>
                          </a:cubicBezTo>
                          <a:cubicBezTo>
                            <a:pt x="227" y="333"/>
                            <a:pt x="270" y="275"/>
                            <a:pt x="328" y="222"/>
                          </a:cubicBezTo>
                          <a:cubicBezTo>
                            <a:pt x="416" y="138"/>
                            <a:pt x="477" y="107"/>
                            <a:pt x="538" y="70"/>
                          </a:cubicBezTo>
                          <a:cubicBezTo>
                            <a:pt x="598" y="33"/>
                            <a:pt x="612" y="30"/>
                            <a:pt x="688" y="0"/>
                          </a:cubicBezTo>
                          <a:cubicBezTo>
                            <a:pt x="688" y="192"/>
                            <a:pt x="686" y="806"/>
                            <a:pt x="686" y="978"/>
                          </a:cubicBezTo>
                          <a:cubicBezTo>
                            <a:pt x="286" y="974"/>
                            <a:pt x="306" y="976"/>
                            <a:pt x="0" y="976"/>
                          </a:cubicBez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900"/>
                    </a:p>
                  </p:txBody>
                </p:sp>
                <p:sp>
                  <p:nvSpPr>
                    <p:cNvPr id="207912" name="Oval 156"/>
                    <p:cNvSpPr>
                      <a:spLocks noChangeArrowheads="1"/>
                    </p:cNvSpPr>
                    <p:nvPr/>
                  </p:nvSpPr>
                  <p:spPr bwMode="auto">
                    <a:xfrm>
                      <a:off x="1844" y="1776"/>
                      <a:ext cx="2072" cy="2072"/>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NZ" altLang="en-US" sz="1900">
                        <a:latin typeface="Arial" pitchFamily="34" charset="0"/>
                      </a:endParaRPr>
                    </a:p>
                  </p:txBody>
                </p:sp>
                <p:sp>
                  <p:nvSpPr>
                    <p:cNvPr id="207913" name="Line 157"/>
                    <p:cNvSpPr>
                      <a:spLocks noChangeShapeType="1"/>
                    </p:cNvSpPr>
                    <p:nvPr/>
                  </p:nvSpPr>
                  <p:spPr bwMode="auto">
                    <a:xfrm>
                      <a:off x="1845" y="2812"/>
                      <a:ext cx="6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14" name="Line 158"/>
                    <p:cNvSpPr>
                      <a:spLocks noChangeShapeType="1"/>
                    </p:cNvSpPr>
                    <p:nvPr/>
                  </p:nvSpPr>
                  <p:spPr bwMode="auto">
                    <a:xfrm>
                      <a:off x="3216" y="1834"/>
                      <a:ext cx="0" cy="195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15" name="Line 159"/>
                    <p:cNvSpPr>
                      <a:spLocks noChangeShapeType="1"/>
                    </p:cNvSpPr>
                    <p:nvPr/>
                  </p:nvSpPr>
                  <p:spPr bwMode="auto">
                    <a:xfrm>
                      <a:off x="2528" y="1835"/>
                      <a:ext cx="0" cy="1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sp>
                  <p:nvSpPr>
                    <p:cNvPr id="207916" name="Line 160"/>
                    <p:cNvSpPr>
                      <a:spLocks noChangeShapeType="1"/>
                    </p:cNvSpPr>
                    <p:nvPr/>
                  </p:nvSpPr>
                  <p:spPr bwMode="auto">
                    <a:xfrm>
                      <a:off x="3214" y="2812"/>
                      <a:ext cx="7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900"/>
                    </a:p>
                  </p:txBody>
                </p:sp>
              </p:grpSp>
              <p:sp>
                <p:nvSpPr>
                  <p:cNvPr id="207904" name="Text Box 161"/>
                  <p:cNvSpPr txBox="1">
                    <a:spLocks noChangeArrowheads="1"/>
                  </p:cNvSpPr>
                  <p:nvPr/>
                </p:nvSpPr>
                <p:spPr bwMode="auto">
                  <a:xfrm>
                    <a:off x="1337" y="1287"/>
                    <a:ext cx="164"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900">
                        <a:latin typeface="Arial" pitchFamily="34" charset="0"/>
                        <a:ea typeface="MS PGothic" pitchFamily="34" charset="-128"/>
                      </a:rPr>
                      <a:t>A</a:t>
                    </a:r>
                  </a:p>
                  <a:p>
                    <a:pPr algn="ctr"/>
                    <a:endParaRPr lang="en-AU" altLang="en-US" sz="1900">
                      <a:latin typeface="Arial" pitchFamily="34" charset="0"/>
                      <a:ea typeface="MS PGothic" pitchFamily="34" charset="-128"/>
                    </a:endParaRPr>
                  </a:p>
                  <a:p>
                    <a:pPr algn="ctr"/>
                    <a:endParaRPr lang="en-AU" altLang="en-US" sz="1900">
                      <a:latin typeface="Arial" pitchFamily="34" charset="0"/>
                      <a:ea typeface="MS PGothic" pitchFamily="34" charset="-128"/>
                    </a:endParaRPr>
                  </a:p>
                  <a:p>
                    <a:pPr algn="ctr"/>
                    <a:r>
                      <a:rPr lang="en-AU" altLang="en-US" sz="1900">
                        <a:latin typeface="Arial" pitchFamily="34" charset="0"/>
                        <a:ea typeface="MS PGothic" pitchFamily="34" charset="-128"/>
                      </a:rPr>
                      <a:t>2</a:t>
                    </a:r>
                  </a:p>
                </p:txBody>
              </p:sp>
              <p:sp>
                <p:nvSpPr>
                  <p:cNvPr id="207905" name="Text Box 162"/>
                  <p:cNvSpPr txBox="1">
                    <a:spLocks noChangeArrowheads="1"/>
                  </p:cNvSpPr>
                  <p:nvPr/>
                </p:nvSpPr>
                <p:spPr bwMode="auto">
                  <a:xfrm>
                    <a:off x="160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207906" name="Text Box 163"/>
                  <p:cNvSpPr txBox="1">
                    <a:spLocks noChangeArrowheads="1"/>
                  </p:cNvSpPr>
                  <p:nvPr/>
                </p:nvSpPr>
                <p:spPr bwMode="auto">
                  <a:xfrm>
                    <a:off x="1046" y="1399"/>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207902" name="Line 164"/>
                <p:cNvSpPr>
                  <a:spLocks noChangeShapeType="1"/>
                </p:cNvSpPr>
                <p:nvPr/>
              </p:nvSpPr>
              <p:spPr bwMode="auto">
                <a:xfrm flipV="1">
                  <a:off x="984" y="2000"/>
                  <a:ext cx="128" cy="136"/>
                </a:xfrm>
                <a:prstGeom prst="line">
                  <a:avLst/>
                </a:prstGeom>
                <a:noFill/>
                <a:ln w="101600">
                  <a:solidFill>
                    <a:schemeClr val="tx2"/>
                  </a:solidFill>
                  <a:round/>
                  <a:headEnd/>
                  <a:tailEnd type="triangle" w="med" len="sm"/>
                </a:ln>
                <a:extLst>
                  <a:ext uri="{909E8E84-426E-40DD-AFC4-6F175D3DCCD1}">
                    <a14:hiddenFill xmlns:a14="http://schemas.microsoft.com/office/drawing/2010/main">
                      <a:noFill/>
                    </a14:hiddenFill>
                  </a:ext>
                </a:extLst>
              </p:spPr>
              <p:txBody>
                <a:bodyPr/>
                <a:lstStyle/>
                <a:p>
                  <a:endParaRPr lang="en-US" sz="1900"/>
                </a:p>
              </p:txBody>
            </p:sp>
          </p:grpSp>
          <p:sp>
            <p:nvSpPr>
              <p:cNvPr id="207890" name="Text Box 165"/>
              <p:cNvSpPr txBox="1">
                <a:spLocks noChangeArrowheads="1"/>
              </p:cNvSpPr>
              <p:nvPr/>
            </p:nvSpPr>
            <p:spPr bwMode="auto">
              <a:xfrm>
                <a:off x="2830"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7891" name="Text Box 166"/>
              <p:cNvSpPr txBox="1">
                <a:spLocks noChangeArrowheads="1"/>
              </p:cNvSpPr>
              <p:nvPr/>
            </p:nvSpPr>
            <p:spPr bwMode="auto">
              <a:xfrm>
                <a:off x="2272" y="1703"/>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207892" name="Text Box 167"/>
              <p:cNvSpPr txBox="1">
                <a:spLocks noChangeArrowheads="1"/>
              </p:cNvSpPr>
              <p:nvPr/>
            </p:nvSpPr>
            <p:spPr bwMode="auto">
              <a:xfrm>
                <a:off x="2838"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8</a:t>
                </a:r>
              </a:p>
            </p:txBody>
          </p:sp>
          <p:sp>
            <p:nvSpPr>
              <p:cNvPr id="207893" name="Text Box 168"/>
              <p:cNvSpPr txBox="1">
                <a:spLocks noChangeArrowheads="1"/>
              </p:cNvSpPr>
              <p:nvPr/>
            </p:nvSpPr>
            <p:spPr bwMode="auto">
              <a:xfrm>
                <a:off x="2280" y="3375"/>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7894" name="Text Box 169"/>
              <p:cNvSpPr txBox="1">
                <a:spLocks noChangeArrowheads="1"/>
              </p:cNvSpPr>
              <p:nvPr/>
            </p:nvSpPr>
            <p:spPr bwMode="auto">
              <a:xfrm>
                <a:off x="1606"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2</a:t>
                </a:r>
              </a:p>
            </p:txBody>
          </p:sp>
          <p:sp>
            <p:nvSpPr>
              <p:cNvPr id="207895" name="Text Box 170"/>
              <p:cNvSpPr txBox="1">
                <a:spLocks noChangeArrowheads="1"/>
              </p:cNvSpPr>
              <p:nvPr/>
            </p:nvSpPr>
            <p:spPr bwMode="auto">
              <a:xfrm>
                <a:off x="1048" y="171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896" name="Text Box 171"/>
              <p:cNvSpPr txBox="1">
                <a:spLocks noChangeArrowheads="1"/>
              </p:cNvSpPr>
              <p:nvPr/>
            </p:nvSpPr>
            <p:spPr bwMode="auto">
              <a:xfrm>
                <a:off x="1614"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4</a:t>
                </a:r>
              </a:p>
            </p:txBody>
          </p:sp>
          <p:sp>
            <p:nvSpPr>
              <p:cNvPr id="207897" name="Text Box 172"/>
              <p:cNvSpPr txBox="1">
                <a:spLocks noChangeArrowheads="1"/>
              </p:cNvSpPr>
              <p:nvPr/>
            </p:nvSpPr>
            <p:spPr bwMode="auto">
              <a:xfrm>
                <a:off x="1056" y="339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1</a:t>
                </a:r>
              </a:p>
            </p:txBody>
          </p:sp>
          <p:sp>
            <p:nvSpPr>
              <p:cNvPr id="207898" name="Text Box 173"/>
              <p:cNvSpPr txBox="1">
                <a:spLocks noChangeArrowheads="1"/>
              </p:cNvSpPr>
              <p:nvPr/>
            </p:nvSpPr>
            <p:spPr bwMode="auto">
              <a:xfrm>
                <a:off x="894"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sp>
            <p:nvSpPr>
              <p:cNvPr id="207899" name="Text Box 174"/>
              <p:cNvSpPr txBox="1">
                <a:spLocks noChangeArrowheads="1"/>
              </p:cNvSpPr>
              <p:nvPr/>
            </p:nvSpPr>
            <p:spPr bwMode="auto">
              <a:xfrm>
                <a:off x="336" y="2551"/>
                <a:ext cx="1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0</a:t>
                </a:r>
              </a:p>
            </p:txBody>
          </p:sp>
        </p:grpSp>
        <p:sp>
          <p:nvSpPr>
            <p:cNvPr id="207877" name="Text Box 175"/>
            <p:cNvSpPr txBox="1">
              <a:spLocks noChangeArrowheads="1"/>
            </p:cNvSpPr>
            <p:nvPr/>
          </p:nvSpPr>
          <p:spPr bwMode="auto">
            <a:xfrm>
              <a:off x="1054" y="3783"/>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1</a:t>
              </a:r>
            </a:p>
          </p:txBody>
        </p:sp>
        <p:sp>
          <p:nvSpPr>
            <p:cNvPr id="207878" name="Text Box 176"/>
            <p:cNvSpPr txBox="1">
              <a:spLocks noChangeArrowheads="1"/>
            </p:cNvSpPr>
            <p:nvPr/>
          </p:nvSpPr>
          <p:spPr bwMode="auto">
            <a:xfrm>
              <a:off x="2278" y="3783"/>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1</a:t>
              </a:r>
            </a:p>
          </p:txBody>
        </p:sp>
        <p:sp>
          <p:nvSpPr>
            <p:cNvPr id="207879" name="Text Box 177"/>
            <p:cNvSpPr txBox="1">
              <a:spLocks noChangeArrowheads="1"/>
            </p:cNvSpPr>
            <p:nvPr/>
          </p:nvSpPr>
          <p:spPr bwMode="auto">
            <a:xfrm>
              <a:off x="1054" y="2112"/>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sp>
          <p:nvSpPr>
            <p:cNvPr id="207880" name="Text Box 178"/>
            <p:cNvSpPr txBox="1">
              <a:spLocks noChangeArrowheads="1"/>
            </p:cNvSpPr>
            <p:nvPr/>
          </p:nvSpPr>
          <p:spPr bwMode="auto">
            <a:xfrm>
              <a:off x="3838" y="2112"/>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6</a:t>
              </a:r>
            </a:p>
          </p:txBody>
        </p:sp>
        <p:sp>
          <p:nvSpPr>
            <p:cNvPr id="207881" name="Text Box 179"/>
            <p:cNvSpPr txBox="1">
              <a:spLocks noChangeArrowheads="1"/>
            </p:cNvSpPr>
            <p:nvPr/>
          </p:nvSpPr>
          <p:spPr bwMode="auto">
            <a:xfrm>
              <a:off x="4726" y="2944"/>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sp>
          <p:nvSpPr>
            <p:cNvPr id="207882" name="Text Box 180"/>
            <p:cNvSpPr txBox="1">
              <a:spLocks noChangeArrowheads="1"/>
            </p:cNvSpPr>
            <p:nvPr/>
          </p:nvSpPr>
          <p:spPr bwMode="auto">
            <a:xfrm>
              <a:off x="2272" y="2112"/>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sp>
          <p:nvSpPr>
            <p:cNvPr id="207883" name="Text Box 181"/>
            <p:cNvSpPr txBox="1">
              <a:spLocks noChangeArrowheads="1"/>
            </p:cNvSpPr>
            <p:nvPr/>
          </p:nvSpPr>
          <p:spPr bwMode="auto">
            <a:xfrm>
              <a:off x="2982" y="2944"/>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sp>
          <p:nvSpPr>
            <p:cNvPr id="207884" name="Text Box 182"/>
            <p:cNvSpPr txBox="1">
              <a:spLocks noChangeArrowheads="1"/>
            </p:cNvSpPr>
            <p:nvPr/>
          </p:nvSpPr>
          <p:spPr bwMode="auto">
            <a:xfrm>
              <a:off x="3846" y="3783"/>
              <a:ext cx="56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900">
                  <a:latin typeface="Arial" pitchFamily="34" charset="0"/>
                  <a:ea typeface="MS PGothic" pitchFamily="34" charset="-128"/>
                </a:rPr>
                <a:t>Slack = 0</a:t>
              </a:r>
            </a:p>
          </p:txBody>
        </p:sp>
      </p:grpSp>
    </p:spTree>
    <p:extLst>
      <p:ext uri="{BB962C8B-B14F-4D97-AF65-F5344CB8AC3E}">
        <p14:creationId xmlns:p14="http://schemas.microsoft.com/office/powerpoint/2010/main" val="12511017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206852"/>
                                        </p:tgtEl>
                                        <p:attrNameLst>
                                          <p:attrName>style.visibility</p:attrName>
                                        </p:attrNameLst>
                                      </p:cBhvr>
                                      <p:to>
                                        <p:strVal val="visible"/>
                                      </p:to>
                                    </p:set>
                                    <p:animEffect transition="in" filter="wipe(left)">
                                      <p:cBhvr>
                                        <p:cTn id="7" dur="1000"/>
                                        <p:tgtEl>
                                          <p:spTgt spid="206852"/>
                                        </p:tgtEl>
                                      </p:cBhvr>
                                    </p:animEffect>
                                  </p:childTnLst>
                                </p:cTn>
                              </p:par>
                            </p:childTnLst>
                          </p:cTn>
                        </p:par>
                        <p:par>
                          <p:cTn id="8" fill="hold" nodeType="afterGroup">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206851"/>
                                        </p:tgtEl>
                                        <p:attrNameLst>
                                          <p:attrName>style.visibility</p:attrName>
                                        </p:attrNameLst>
                                      </p:cBhvr>
                                      <p:to>
                                        <p:strVal val="visible"/>
                                      </p:to>
                                    </p:set>
                                    <p:animEffect transition="in" filter="wipe(left)">
                                      <p:cBhvr>
                                        <p:cTn id="11" dur="1000"/>
                                        <p:tgtEl>
                                          <p:spTgt spid="206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a:xfrm>
            <a:off x="914400" y="495300"/>
            <a:ext cx="10363200" cy="863600"/>
          </a:xfrm>
        </p:spPr>
        <p:txBody>
          <a:bodyPr/>
          <a:lstStyle/>
          <a:p>
            <a:r>
              <a:rPr lang="en-US" altLang="en-US" smtClean="0">
                <a:latin typeface="Arial" pitchFamily="34" charset="0"/>
                <a:ea typeface="MS PGothic" pitchFamily="34" charset="-128"/>
                <a:cs typeface="Arial" pitchFamily="34" charset="0"/>
              </a:rPr>
              <a:t>Advantages of PERT/CPM</a:t>
            </a:r>
          </a:p>
        </p:txBody>
      </p:sp>
      <p:sp>
        <p:nvSpPr>
          <p:cNvPr id="209922" name="Rectangle 3"/>
          <p:cNvSpPr>
            <a:spLocks noGrp="1" noChangeArrowheads="1"/>
          </p:cNvSpPr>
          <p:nvPr>
            <p:ph idx="1"/>
          </p:nvPr>
        </p:nvSpPr>
        <p:spPr>
          <a:xfrm>
            <a:off x="1022351" y="1841500"/>
            <a:ext cx="10363200" cy="4419600"/>
          </a:xfrm>
        </p:spPr>
        <p:txBody>
          <a:bodyPr lIns="120630" tIns="59257" rIns="120630" bIns="59257">
            <a:normAutofit fontScale="92500" lnSpcReduction="20000"/>
          </a:bodyPr>
          <a:lstStyle/>
          <a:p>
            <a:pPr marL="711182" indent="-711182">
              <a:buFontTx/>
              <a:buAutoNum type="arabicPeriod"/>
            </a:pPr>
            <a:r>
              <a:rPr lang="en-US" altLang="en-US" sz="3700">
                <a:latin typeface="Arial" pitchFamily="34" charset="0"/>
                <a:ea typeface="MS PGothic" pitchFamily="34" charset="-128"/>
                <a:cs typeface="Arial" pitchFamily="34" charset="0"/>
              </a:rPr>
              <a:t>Especially useful when scheduling and controlling large projects</a:t>
            </a:r>
          </a:p>
          <a:p>
            <a:pPr marL="711182" indent="-711182">
              <a:buFontTx/>
              <a:buAutoNum type="arabicPeriod"/>
            </a:pPr>
            <a:r>
              <a:rPr lang="en-US" altLang="en-US" sz="3700">
                <a:latin typeface="Arial" pitchFamily="34" charset="0"/>
                <a:ea typeface="MS PGothic" pitchFamily="34" charset="-128"/>
                <a:cs typeface="Arial" pitchFamily="34" charset="0"/>
              </a:rPr>
              <a:t>Straightforward concept and not mathematically complex</a:t>
            </a:r>
          </a:p>
          <a:p>
            <a:pPr marL="711182" indent="-711182">
              <a:buFontTx/>
              <a:buAutoNum type="arabicPeriod"/>
            </a:pPr>
            <a:r>
              <a:rPr lang="en-US" altLang="en-US" sz="3700">
                <a:latin typeface="Arial" pitchFamily="34" charset="0"/>
                <a:ea typeface="MS PGothic" pitchFamily="34" charset="-128"/>
                <a:cs typeface="Arial" pitchFamily="34" charset="0"/>
              </a:rPr>
              <a:t>Graphical networks help highlight relationships among project activities</a:t>
            </a:r>
          </a:p>
          <a:p>
            <a:pPr marL="711182" indent="-711182">
              <a:buFontTx/>
              <a:buAutoNum type="arabicPeriod"/>
            </a:pPr>
            <a:r>
              <a:rPr lang="en-US" altLang="en-US" sz="3700">
                <a:latin typeface="Arial" pitchFamily="34" charset="0"/>
                <a:ea typeface="MS PGothic" pitchFamily="34" charset="-128"/>
                <a:cs typeface="Arial" pitchFamily="34" charset="0"/>
              </a:rPr>
              <a:t>Critical path and slack time analyses help pinpoint activities that need to be closely watched</a:t>
            </a:r>
          </a:p>
        </p:txBody>
      </p:sp>
    </p:spTree>
    <p:extLst>
      <p:ext uri="{BB962C8B-B14F-4D97-AF65-F5344CB8AC3E}">
        <p14:creationId xmlns:p14="http://schemas.microsoft.com/office/powerpoint/2010/main" val="2001982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914400" y="495300"/>
            <a:ext cx="10363200" cy="863600"/>
          </a:xfrm>
        </p:spPr>
        <p:txBody>
          <a:bodyPr/>
          <a:lstStyle/>
          <a:p>
            <a:r>
              <a:rPr lang="en-US" altLang="en-US" smtClean="0">
                <a:latin typeface="Arial" pitchFamily="34" charset="0"/>
                <a:ea typeface="MS PGothic" pitchFamily="34" charset="-128"/>
                <a:cs typeface="Arial" pitchFamily="34" charset="0"/>
              </a:rPr>
              <a:t>Advantages of PERT/CPM</a:t>
            </a:r>
          </a:p>
        </p:txBody>
      </p:sp>
      <p:sp>
        <p:nvSpPr>
          <p:cNvPr id="211970" name="Rectangle 3"/>
          <p:cNvSpPr>
            <a:spLocks noGrp="1" noChangeArrowheads="1"/>
          </p:cNvSpPr>
          <p:nvPr>
            <p:ph idx="1"/>
          </p:nvPr>
        </p:nvSpPr>
        <p:spPr>
          <a:xfrm>
            <a:off x="1022351" y="1879600"/>
            <a:ext cx="10363200" cy="2895600"/>
          </a:xfrm>
        </p:spPr>
        <p:txBody>
          <a:bodyPr lIns="120630" tIns="59257" rIns="120630" bIns="59257">
            <a:normAutofit fontScale="92500" lnSpcReduction="10000"/>
          </a:bodyPr>
          <a:lstStyle/>
          <a:p>
            <a:pPr marL="711182" indent="-711182">
              <a:buFontTx/>
              <a:buAutoNum type="arabicPeriod" startAt="5"/>
            </a:pPr>
            <a:r>
              <a:rPr lang="en-US" altLang="en-US" sz="3700">
                <a:latin typeface="Arial" pitchFamily="34" charset="0"/>
                <a:ea typeface="MS PGothic" pitchFamily="34" charset="-128"/>
                <a:cs typeface="Arial" pitchFamily="34" charset="0"/>
              </a:rPr>
              <a:t>Project documentation and graphics point out who is responsible for various activities</a:t>
            </a:r>
          </a:p>
          <a:p>
            <a:pPr marL="711182" indent="-711182">
              <a:buFontTx/>
              <a:buAutoNum type="arabicPeriod" startAt="5"/>
            </a:pPr>
            <a:r>
              <a:rPr lang="en-US" altLang="en-US" sz="3700">
                <a:latin typeface="Arial" pitchFamily="34" charset="0"/>
                <a:ea typeface="MS PGothic" pitchFamily="34" charset="-128"/>
                <a:cs typeface="Arial" pitchFamily="34" charset="0"/>
              </a:rPr>
              <a:t>Applicable to a wide variety of projects</a:t>
            </a:r>
          </a:p>
          <a:p>
            <a:pPr marL="711182" indent="-711182">
              <a:buFontTx/>
              <a:buAutoNum type="arabicPeriod" startAt="5"/>
            </a:pPr>
            <a:r>
              <a:rPr lang="en-US" altLang="en-US" sz="3700">
                <a:latin typeface="Arial" pitchFamily="34" charset="0"/>
                <a:ea typeface="MS PGothic" pitchFamily="34" charset="-128"/>
                <a:cs typeface="Arial" pitchFamily="34" charset="0"/>
              </a:rPr>
              <a:t>Useful in monitoring not only schedules but costs as well</a:t>
            </a:r>
          </a:p>
        </p:txBody>
      </p:sp>
    </p:spTree>
    <p:extLst>
      <p:ext uri="{BB962C8B-B14F-4D97-AF65-F5344CB8AC3E}">
        <p14:creationId xmlns:p14="http://schemas.microsoft.com/office/powerpoint/2010/main" val="2417623275"/>
      </p:ext>
    </p:extLst>
  </p:cSld>
  <p:clrMapOvr>
    <a:masterClrMapping/>
  </p:clrMapOvr>
  <p:transition>
    <p:strips/>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3"/>
          <p:cNvSpPr>
            <a:spLocks noGrp="1" noChangeArrowheads="1"/>
          </p:cNvSpPr>
          <p:nvPr>
            <p:ph type="title"/>
          </p:nvPr>
        </p:nvSpPr>
        <p:spPr>
          <a:xfrm>
            <a:off x="914400" y="434975"/>
            <a:ext cx="10363200" cy="889000"/>
          </a:xfrm>
        </p:spPr>
        <p:txBody>
          <a:bodyPr/>
          <a:lstStyle/>
          <a:p>
            <a:r>
              <a:rPr lang="en-US" altLang="en-US" smtClean="0">
                <a:latin typeface="Arial" pitchFamily="34" charset="0"/>
                <a:ea typeface="MS PGothic" pitchFamily="34" charset="-128"/>
                <a:cs typeface="Arial" pitchFamily="34" charset="0"/>
              </a:rPr>
              <a:t>Limitations of PERT/CPM</a:t>
            </a:r>
          </a:p>
        </p:txBody>
      </p:sp>
      <p:sp>
        <p:nvSpPr>
          <p:cNvPr id="214017" name="Rectangle 2"/>
          <p:cNvSpPr>
            <a:spLocks noGrp="1" noChangeArrowheads="1"/>
          </p:cNvSpPr>
          <p:nvPr>
            <p:ph idx="1"/>
          </p:nvPr>
        </p:nvSpPr>
        <p:spPr>
          <a:xfrm>
            <a:off x="914400" y="1493838"/>
            <a:ext cx="10363200" cy="4773612"/>
          </a:xfrm>
        </p:spPr>
        <p:txBody>
          <a:bodyPr lIns="120630" tIns="59257" rIns="120630" bIns="59257">
            <a:normAutofit fontScale="92500" lnSpcReduction="20000"/>
          </a:bodyPr>
          <a:lstStyle/>
          <a:p>
            <a:pPr marL="711182" indent="-711182">
              <a:buFontTx/>
              <a:buAutoNum type="arabicPeriod"/>
            </a:pPr>
            <a:r>
              <a:rPr lang="en-US" altLang="en-US" sz="3700">
                <a:latin typeface="Arial" pitchFamily="34" charset="0"/>
                <a:ea typeface="MS PGothic" pitchFamily="34" charset="-128"/>
                <a:cs typeface="Arial" pitchFamily="34" charset="0"/>
              </a:rPr>
              <a:t>Project activities have to be clearly defined, independent, and stable in their relationships</a:t>
            </a:r>
          </a:p>
          <a:p>
            <a:pPr marL="711182" indent="-711182">
              <a:buFontTx/>
              <a:buAutoNum type="arabicPeriod"/>
            </a:pPr>
            <a:r>
              <a:rPr lang="en-US" altLang="en-US" sz="3700">
                <a:latin typeface="Arial" pitchFamily="34" charset="0"/>
                <a:ea typeface="MS PGothic" pitchFamily="34" charset="-128"/>
                <a:cs typeface="Arial" pitchFamily="34" charset="0"/>
              </a:rPr>
              <a:t>Precedence relationships must be specified and networked together</a:t>
            </a:r>
          </a:p>
          <a:p>
            <a:pPr marL="711182" indent="-711182">
              <a:buFontTx/>
              <a:buAutoNum type="arabicPeriod"/>
            </a:pPr>
            <a:r>
              <a:rPr lang="en-US" altLang="en-US" sz="3700">
                <a:latin typeface="Arial" pitchFamily="34" charset="0"/>
                <a:ea typeface="MS PGothic" pitchFamily="34" charset="-128"/>
                <a:cs typeface="Arial" pitchFamily="34" charset="0"/>
              </a:rPr>
              <a:t>Time estimates tend to be subjective and are subject to fudging by managers</a:t>
            </a:r>
          </a:p>
          <a:p>
            <a:pPr marL="711182" indent="-711182">
              <a:buFontTx/>
              <a:buAutoNum type="arabicPeriod"/>
            </a:pPr>
            <a:r>
              <a:rPr lang="en-US" altLang="en-US" sz="3700">
                <a:latin typeface="Arial" pitchFamily="34" charset="0"/>
                <a:ea typeface="MS PGothic" pitchFamily="34" charset="-128"/>
                <a:cs typeface="Arial" pitchFamily="34" charset="0"/>
              </a:rPr>
              <a:t>There is an inherent danger of too much emphasis being placed on the longest, or critical, path</a:t>
            </a:r>
          </a:p>
        </p:txBody>
      </p:sp>
    </p:spTree>
    <p:extLst>
      <p:ext uri="{BB962C8B-B14F-4D97-AF65-F5344CB8AC3E}">
        <p14:creationId xmlns:p14="http://schemas.microsoft.com/office/powerpoint/2010/main" val="9371806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914400" y="434976"/>
            <a:ext cx="10363200" cy="989013"/>
          </a:xfrm>
        </p:spPr>
        <p:txBody>
          <a:bodyPr/>
          <a:lstStyle/>
          <a:p>
            <a:r>
              <a:rPr lang="en-US" altLang="en-US" smtClean="0">
                <a:latin typeface="Arial" pitchFamily="34" charset="0"/>
                <a:ea typeface="MS PGothic" pitchFamily="34" charset="-128"/>
                <a:cs typeface="Arial" pitchFamily="34" charset="0"/>
              </a:rPr>
              <a:t>Using Microsoft Project</a:t>
            </a:r>
          </a:p>
        </p:txBody>
      </p:sp>
      <p:sp>
        <p:nvSpPr>
          <p:cNvPr id="216067" name="Rectangle 3"/>
          <p:cNvSpPr>
            <a:spLocks noChangeArrowheads="1"/>
          </p:cNvSpPr>
          <p:nvPr/>
        </p:nvSpPr>
        <p:spPr bwMode="auto">
          <a:xfrm>
            <a:off x="9884835" y="5757864"/>
            <a:ext cx="1626172"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b="1"/>
              <a:t>Program </a:t>
            </a:r>
            <a:r>
              <a:rPr lang="en-US" altLang="en-US" sz="2100" b="1">
                <a:solidFill>
                  <a:srgbClr val="255898"/>
                </a:solidFill>
              </a:rPr>
              <a:t>3.1</a:t>
            </a:r>
          </a:p>
        </p:txBody>
      </p:sp>
      <p:pic>
        <p:nvPicPr>
          <p:cNvPr id="2160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918" y="1314451"/>
            <a:ext cx="11614149" cy="400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86472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16069"/>
                                        </p:tgtEl>
                                        <p:attrNameLst>
                                          <p:attrName>style.visibility</p:attrName>
                                        </p:attrNameLst>
                                      </p:cBhvr>
                                      <p:to>
                                        <p:strVal val="visible"/>
                                      </p:to>
                                    </p:set>
                                    <p:animEffect transition="in" filter="strips(downRight)">
                                      <p:cBhvr>
                                        <p:cTn id="7" dur="1000"/>
                                        <p:tgtEl>
                                          <p:spTgt spid="216069"/>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16067"/>
                                        </p:tgtEl>
                                        <p:attrNameLst>
                                          <p:attrName>style.visibility</p:attrName>
                                        </p:attrNameLst>
                                      </p:cBhvr>
                                      <p:to>
                                        <p:strVal val="visible"/>
                                      </p:to>
                                    </p:set>
                                    <p:animEffect transition="in" filter="wipe(left)">
                                      <p:cBhvr>
                                        <p:cTn id="11" dur="1000"/>
                                        <p:tgtEl>
                                          <p:spTgt spid="216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3"/>
          <p:cNvSpPr>
            <a:spLocks noGrp="1" noChangeArrowheads="1"/>
          </p:cNvSpPr>
          <p:nvPr>
            <p:ph type="title"/>
          </p:nvPr>
        </p:nvSpPr>
        <p:spPr>
          <a:xfrm>
            <a:off x="914400" y="434976"/>
            <a:ext cx="10363200" cy="989013"/>
          </a:xfrm>
        </p:spPr>
        <p:txBody>
          <a:bodyPr/>
          <a:lstStyle/>
          <a:p>
            <a:r>
              <a:rPr lang="en-US" altLang="en-US" smtClean="0">
                <a:latin typeface="Arial" pitchFamily="34" charset="0"/>
                <a:ea typeface="MS PGothic" pitchFamily="34" charset="-128"/>
                <a:cs typeface="Arial" pitchFamily="34" charset="0"/>
              </a:rPr>
              <a:t>Using Microsoft Project</a:t>
            </a:r>
          </a:p>
        </p:txBody>
      </p:sp>
      <p:sp>
        <p:nvSpPr>
          <p:cNvPr id="224260" name="Rectangle 4"/>
          <p:cNvSpPr>
            <a:spLocks noChangeArrowheads="1"/>
          </p:cNvSpPr>
          <p:nvPr/>
        </p:nvSpPr>
        <p:spPr bwMode="auto">
          <a:xfrm>
            <a:off x="9622369" y="6008688"/>
            <a:ext cx="1626172"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b="1"/>
              <a:t>Program </a:t>
            </a:r>
            <a:r>
              <a:rPr lang="en-US" altLang="en-US" sz="2100" b="1">
                <a:solidFill>
                  <a:srgbClr val="255898"/>
                </a:solidFill>
              </a:rPr>
              <a:t>3.2</a:t>
            </a:r>
          </a:p>
        </p:txBody>
      </p:sp>
      <p:pic>
        <p:nvPicPr>
          <p:cNvPr id="2242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84" y="1458913"/>
            <a:ext cx="11300883"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51683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24261"/>
                                        </p:tgtEl>
                                        <p:attrNameLst>
                                          <p:attrName>style.visibility</p:attrName>
                                        </p:attrNameLst>
                                      </p:cBhvr>
                                      <p:to>
                                        <p:strVal val="visible"/>
                                      </p:to>
                                    </p:set>
                                    <p:animEffect transition="in" filter="strips(downRight)">
                                      <p:cBhvr>
                                        <p:cTn id="7" dur="1000"/>
                                        <p:tgtEl>
                                          <p:spTgt spid="224261"/>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24260"/>
                                        </p:tgtEl>
                                        <p:attrNameLst>
                                          <p:attrName>style.visibility</p:attrName>
                                        </p:attrNameLst>
                                      </p:cBhvr>
                                      <p:to>
                                        <p:strVal val="visible"/>
                                      </p:to>
                                    </p:set>
                                    <p:animEffect transition="in" filter="wipe(left)">
                                      <p:cBhvr>
                                        <p:cTn id="11" dur="1000"/>
                                        <p:tgtEl>
                                          <p:spTgt spid="224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0" grpId="0"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914400" y="434976"/>
            <a:ext cx="10363200" cy="989013"/>
          </a:xfrm>
        </p:spPr>
        <p:txBody>
          <a:bodyPr/>
          <a:lstStyle/>
          <a:p>
            <a:r>
              <a:rPr lang="en-US" altLang="en-US" smtClean="0">
                <a:latin typeface="Arial" pitchFamily="34" charset="0"/>
                <a:ea typeface="MS PGothic" pitchFamily="34" charset="-128"/>
                <a:cs typeface="Arial" pitchFamily="34" charset="0"/>
              </a:rPr>
              <a:t>Using Microsoft Project</a:t>
            </a:r>
          </a:p>
        </p:txBody>
      </p:sp>
      <p:sp>
        <p:nvSpPr>
          <p:cNvPr id="226307" name="Rectangle 3"/>
          <p:cNvSpPr>
            <a:spLocks noChangeArrowheads="1"/>
          </p:cNvSpPr>
          <p:nvPr/>
        </p:nvSpPr>
        <p:spPr bwMode="auto">
          <a:xfrm>
            <a:off x="9554635" y="5786439"/>
            <a:ext cx="1626172"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b="1"/>
              <a:t>Program </a:t>
            </a:r>
            <a:r>
              <a:rPr lang="en-US" altLang="en-US" sz="2100" b="1">
                <a:solidFill>
                  <a:srgbClr val="255898"/>
                </a:solidFill>
              </a:rPr>
              <a:t>3.3</a:t>
            </a:r>
          </a:p>
        </p:txBody>
      </p:sp>
      <p:pic>
        <p:nvPicPr>
          <p:cNvPr id="226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17" y="1651001"/>
            <a:ext cx="11394016"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nvGraphicFramePr>
        <p:xfrm>
          <a:off x="2590800" y="3067051"/>
          <a:ext cx="3572933" cy="3108790"/>
        </p:xfrm>
        <a:graphic>
          <a:graphicData uri="http://schemas.openxmlformats.org/drawingml/2006/table">
            <a:tbl>
              <a:tblPr firstRow="1" bandRow="1">
                <a:tableStyleId>{2D5ABB26-0587-4C30-8999-92F81FD0307C}</a:tableStyleId>
              </a:tblPr>
              <a:tblGrid>
                <a:gridCol w="1540933"/>
                <a:gridCol w="2032000"/>
              </a:tblGrid>
              <a:tr h="640063">
                <a:tc gridSpan="2">
                  <a:txBody>
                    <a:bodyPr/>
                    <a:lstStyle/>
                    <a:p>
                      <a:pPr algn="ctr"/>
                      <a:r>
                        <a:rPr lang="en-US" sz="1200" dirty="0" smtClean="0">
                          <a:latin typeface="Arial"/>
                          <a:cs typeface="Arial"/>
                        </a:rPr>
                        <a:t>Pollution Project </a:t>
                      </a:r>
                      <a:br>
                        <a:rPr lang="en-US" sz="1200" dirty="0" smtClean="0">
                          <a:latin typeface="Arial"/>
                          <a:cs typeface="Arial"/>
                        </a:rPr>
                      </a:br>
                      <a:r>
                        <a:rPr lang="en-US" sz="1200" dirty="0" smtClean="0">
                          <a:latin typeface="Arial"/>
                          <a:cs typeface="Arial"/>
                        </a:rPr>
                        <a:t>Percentage Completed on </a:t>
                      </a:r>
                      <a:br>
                        <a:rPr lang="en-US" sz="1200" dirty="0" smtClean="0">
                          <a:latin typeface="Arial"/>
                          <a:cs typeface="Arial"/>
                        </a:rPr>
                      </a:br>
                      <a:r>
                        <a:rPr lang="en-US" sz="1200" dirty="0" smtClean="0">
                          <a:latin typeface="Arial"/>
                          <a:cs typeface="Arial"/>
                        </a:rPr>
                        <a:t>Aug. 12</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03">
                <a:tc>
                  <a:txBody>
                    <a:bodyPr/>
                    <a:lstStyle/>
                    <a:p>
                      <a:pPr algn="ctr"/>
                      <a:r>
                        <a:rPr lang="en-US" sz="1200" b="1" dirty="0" smtClean="0">
                          <a:solidFill>
                            <a:schemeClr val="bg1"/>
                          </a:solidFill>
                          <a:latin typeface="Arial"/>
                          <a:cs typeface="Arial"/>
                        </a:rPr>
                        <a:t>ACTIVITY</a:t>
                      </a:r>
                      <a:endParaRPr lang="en-US" sz="1200" b="1" dirty="0">
                        <a:solidFill>
                          <a:schemeClr val="bg1"/>
                        </a:solidFill>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200" b="1" dirty="0" smtClean="0">
                          <a:solidFill>
                            <a:schemeClr val="bg1"/>
                          </a:solidFill>
                          <a:latin typeface="Arial"/>
                          <a:cs typeface="Arial"/>
                        </a:rPr>
                        <a:t>COMPLETED</a:t>
                      </a:r>
                      <a:endParaRPr lang="en-US" sz="1200" b="1" dirty="0">
                        <a:solidFill>
                          <a:schemeClr val="bg1"/>
                        </a:solidFill>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4303">
                <a:tc>
                  <a:txBody>
                    <a:bodyPr/>
                    <a:lstStyle/>
                    <a:p>
                      <a:pPr algn="ctr"/>
                      <a:r>
                        <a:rPr lang="en-US" sz="1200" dirty="0" smtClean="0">
                          <a:latin typeface="Arial"/>
                          <a:cs typeface="Arial"/>
                        </a:rPr>
                        <a:t>A</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100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B</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100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C</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100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D</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10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E</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20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F</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20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G</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4303">
                <a:tc>
                  <a:txBody>
                    <a:bodyPr/>
                    <a:lstStyle/>
                    <a:p>
                      <a:pPr algn="ctr"/>
                      <a:r>
                        <a:rPr lang="en-US" sz="1200" dirty="0" smtClean="0">
                          <a:latin typeface="Arial"/>
                          <a:cs typeface="Arial"/>
                        </a:rPr>
                        <a:t>H</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algn="ctr"/>
                      <a:r>
                        <a:rPr lang="en-US" sz="1200" dirty="0" smtClean="0">
                          <a:latin typeface="Arial"/>
                          <a:cs typeface="Arial"/>
                        </a:rPr>
                        <a:t>0</a:t>
                      </a:r>
                      <a:endParaRPr lang="en-US" sz="1200" dirty="0">
                        <a:latin typeface="Arial"/>
                        <a:cs typeface="Arial"/>
                      </a:endParaRPr>
                    </a:p>
                  </a:txBody>
                  <a:tcPr marL="121920" marR="121920" marT="45711" marB="45711">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6180882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26309"/>
                                        </p:tgtEl>
                                        <p:attrNameLst>
                                          <p:attrName>style.visibility</p:attrName>
                                        </p:attrNameLst>
                                      </p:cBhvr>
                                      <p:to>
                                        <p:strVal val="visible"/>
                                      </p:to>
                                    </p:set>
                                    <p:animEffect transition="in" filter="strips(downRight)">
                                      <p:cBhvr>
                                        <p:cTn id="7" dur="1000"/>
                                        <p:tgtEl>
                                          <p:spTgt spid="226309"/>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26307"/>
                                        </p:tgtEl>
                                        <p:attrNameLst>
                                          <p:attrName>style.visibility</p:attrName>
                                        </p:attrNameLst>
                                      </p:cBhvr>
                                      <p:to>
                                        <p:strVal val="visible"/>
                                      </p:to>
                                    </p:set>
                                    <p:animEffect transition="in" filter="wipe(left)">
                                      <p:cBhvr>
                                        <p:cTn id="11" dur="1000"/>
                                        <p:tgtEl>
                                          <p:spTgt spid="226307"/>
                                        </p:tgtEl>
                                      </p:cBhvr>
                                    </p:animEffect>
                                  </p:childTnLst>
                                </p:cTn>
                              </p:par>
                            </p:childTnLst>
                          </p:cTn>
                        </p:par>
                        <p:par>
                          <p:cTn id="12" fill="hold" nodeType="afterGroup">
                            <p:stCondLst>
                              <p:cond delay="3000"/>
                            </p:stCondLst>
                            <p:childTnLst>
                              <p:par>
                                <p:cTn id="13" presetID="23" presetClass="entr" presetSubtype="272" fill="hold" nodeType="afterEffect">
                                  <p:stCondLst>
                                    <p:cond delay="2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strVal val="2/3*#ppt_w"/>
                                          </p:val>
                                        </p:tav>
                                        <p:tav tm="100000">
                                          <p:val>
                                            <p:strVal val="#ppt_w"/>
                                          </p:val>
                                        </p:tav>
                                      </p:tavLst>
                                    </p:anim>
                                    <p:anim calcmode="lin" valueType="num">
                                      <p:cBhvr>
                                        <p:cTn id="16"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4778" y="2730880"/>
            <a:ext cx="7743829" cy="1231107"/>
          </a:xfrm>
          <a:prstGeom prst="rect">
            <a:avLst/>
          </a:prstGeom>
          <a:noFill/>
        </p:spPr>
        <p:txBody>
          <a:bodyPr wrap="none" lIns="121917" tIns="60958" rIns="121917" bIns="60958"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127000" dist="101600" dir="2700000" algn="tl" rotWithShape="0">
                    <a:prstClr val="black">
                      <a:alpha val="80000"/>
                    </a:prstClr>
                  </a:outerShdw>
                </a:effectLst>
                <a:latin typeface="Gill Sans Ultra Bold Condensed" panose="020B0A06020104020203" pitchFamily="34" charset="0"/>
              </a:rPr>
              <a:t>Thank You so Much</a:t>
            </a:r>
          </a:p>
        </p:txBody>
      </p:sp>
    </p:spTree>
    <p:extLst>
      <p:ext uri="{BB962C8B-B14F-4D97-AF65-F5344CB8AC3E}">
        <p14:creationId xmlns:p14="http://schemas.microsoft.com/office/powerpoint/2010/main" val="1711787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http://image.slidesharecdn.com/csigartnerpresentationv2-131202201404-phpapp01/95/optimizing-userexperience-with-carrierneutral-colocation-14-638.jpg?cb=1386015298">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305852"/>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ction="ppaction://hlinksldjump"/>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4098" name="Picture 2" descr="http://info.equinix.sg/rs/equinixinc/images/JK1_Exterior.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467" y="2"/>
            <a:ext cx="10286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680065"/>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9458" name="Picture 2" descr="http://www.dover.freeuk.com/imgs/jpeg/99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767" y="0"/>
            <a:ext cx="103444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10936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026" name="Picture 2" descr="http://pastmycurfew.com/wp-content/uploads/2013/04/Chunnel-Boring-Mach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64" y="0"/>
            <a:ext cx="99752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12428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052" name="Picture 4" descr="Crossrail tunnel boring mach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912" y="0"/>
            <a:ext cx="10287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56721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050" name="Picture 2" descr="Crossrail London Commuter R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981"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20244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1506" name="Picture 2" descr="http://www.thetimes.co.uk/tto/multimedia/archive/00388/Eurotunnel_-__40492_388174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350" y="0"/>
            <a:ext cx="102953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1613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2530" name="Picture 2" descr="http://photos_01.coastradar.com/24/44/12444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615" y="0"/>
            <a:ext cx="105507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0964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0482" name="Picture 2" descr="http://i.telegraph.co.uk/multimedia/archive/02803/channel_2803695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514" y="0"/>
            <a:ext cx="109869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7572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7410" name="Picture 2" descr="http://i.telegraph.co.uk/multimedia/archive/02590/Tunnel_2590847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8" y="0"/>
            <a:ext cx="11014841" cy="687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62633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8434" name="Picture 2" descr="http://images.csmonitor.com/csm/2015/01/tunnel.jpg?alias=standard_600x400">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321"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4845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3554" name="Picture 2" descr="http://orientalreview.org/wp-content/uploads/2015/05/caucase-turquie-e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2260" y="-15240"/>
            <a:ext cx="9501352" cy="688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444107"/>
      </p:ext>
    </p:extLst>
  </p:cSld>
  <p:clrMapOvr>
    <a:masterClrMapping/>
  </p:clrMapOvr>
  <p:transition spd="slow">
    <p:randomBar dir="vert"/>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5602" name="Picture 2" descr="http://fm.cnbc.com/applications/cnbc.com/resources/img/editorial/2014/06/03/101727464-492612567.530x298.jpg?v=14019075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11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2896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4578" name="Picture 2" descr="http://www.thanhniennews.com/uploaded/thevinh/2014_03_17/khicamau_gnxl.jpg.ashx?width=4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0190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6626" name="Picture 2" descr="http://www.azernews.az/article_photo/trans_caspian_gas_pipeline.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3198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http://politics.lilithezine.com/images/Oil-Pipeline-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6611" y="-221594"/>
            <a:ext cx="4704576" cy="7157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65056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9698" name="Picture 2" descr="http://cdn-wac.emirates247.com/polopoly_fs/1.102593.1270396826!/image/25292329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929" y="0"/>
            <a:ext cx="107014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208008"/>
      </p:ext>
    </p:extLst>
  </p:cSld>
  <p:clrMapOvr>
    <a:masterClrMapping/>
  </p:clrMapOvr>
  <mc:AlternateContent xmlns:mc="http://schemas.openxmlformats.org/markup-compatibility/2006" xmlns:p14="http://schemas.microsoft.com/office/powerpoint/2010/main">
    <mc:Choice Requires="p14">
      <p:transition spd="slow" p14:dur="2250">
        <p14:ripple/>
      </p:transition>
    </mc:Choice>
    <mc:Fallback xmlns="">
      <p:transition spd="slow">
        <p:fade/>
      </p:transition>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8674" name="Picture 2" descr="http://m1.i.pbase.com/v3/93/329493/1/48265711.parisaug050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611" y="0"/>
            <a:ext cx="103127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5768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7650" name="Picture 2" descr="http://gulfbusiness.motivate.netdna-cdn.com/wp-content/uploads/dwc-620x3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59980"/>
            <a:ext cx="12276079" cy="6138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1094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31746" name="Picture 2" descr="http://gulfbusiness.motivate.netdna-cdn.com/wp-content/uploads/New-Project-2013-620x310.jp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956"/>
            <a:ext cx="12220175" cy="6110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1999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032" name="Picture 8" descr="http://4.bp.blogspot.com/_s6MoaWlpg6A/S65Wxvl9soI/AAAAAAAAAFY/BLuSjGyXIg0/s400/Yemen_Somali_basins_post_rif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190" y="0"/>
            <a:ext cx="91136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735381"/>
      </p:ext>
    </p:extLst>
  </p:cSld>
  <p:clrMapOvr>
    <a:masterClrMapping/>
  </p:clrMapOvr>
  <mc:AlternateContent xmlns:mc="http://schemas.openxmlformats.org/markup-compatibility/2006" xmlns:p14="http://schemas.microsoft.com/office/powerpoint/2010/main">
    <mc:Choice Requires="p14">
      <p:transition spd="slow" p14:dur="2250">
        <p:randomBar dir="vert"/>
      </p:transition>
    </mc:Choice>
    <mc:Fallback xmlns="">
      <p:transition spd="slow">
        <p:randomBar dir="vert"/>
      </p:transition>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1030" name="Picture 6" descr="http://www.bgr.bund.de/EN/Themen/Zusammenarbeit/TechnZusammenarb/Geotherm/Bilder/Yemen-gas_sampling.jpg?__blob=normal&amp;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326" y="0"/>
            <a:ext cx="915134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5481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2050" name="Picture 2" descr="http://www.chinadaily.com.cn/business/img/attachement/jpg/site1/20120515/0013729c013e111c47b7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611" y="0"/>
            <a:ext cx="103127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4557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3074" name="Picture 2" descr="http://www.ciooe.com.cn/uploads/allimg/120517/6-12051F93IX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155" y="0"/>
            <a:ext cx="103127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15549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6146" name="Picture 2" descr="https://yemendigest.files.wordpress.com/2012/12/o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228" y="0"/>
            <a:ext cx="10713545" cy="6883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4482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5122" name="Picture 2" descr="http://investorguide360.com/wp-content/uploads/2013/07/petrole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904" y="1"/>
            <a:ext cx="10356193" cy="6912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788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8194" name="Picture 2" descr="http://www.parikiaki.com/wp-content/uploads/block-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9561" y="0"/>
            <a:ext cx="84928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830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pic>
        <p:nvPicPr>
          <p:cNvPr id="4098" name="Picture 2" descr="http://www.tendersontime.com/get-blog-image.php?id=Mjgy">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0"/>
            <a:ext cx="9601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983735"/>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2795</TotalTime>
  <Words>5238</Words>
  <Application>Microsoft Office PowerPoint</Application>
  <PresentationFormat>Custom</PresentationFormat>
  <Paragraphs>1774</Paragraphs>
  <Slides>156</Slides>
  <Notes>107</Notes>
  <HiddenSlides>0</HiddenSlides>
  <MMClips>0</MMClips>
  <ScaleCrop>false</ScaleCrop>
  <HeadingPairs>
    <vt:vector size="4" baseType="variant">
      <vt:variant>
        <vt:lpstr>Theme</vt:lpstr>
      </vt:variant>
      <vt:variant>
        <vt:i4>1</vt:i4>
      </vt:variant>
      <vt:variant>
        <vt:lpstr>Slide Titles</vt:lpstr>
      </vt:variant>
      <vt:variant>
        <vt:i4>156</vt:i4>
      </vt:variant>
    </vt:vector>
  </HeadingPairs>
  <TitlesOfParts>
    <vt:vector size="157" baseType="lpstr">
      <vt:lpstr>Theme1</vt:lpstr>
      <vt:lpstr>Manajemen Proyek</vt:lpstr>
      <vt:lpstr>Outline</vt:lpstr>
      <vt:lpstr>Outline</vt:lpstr>
      <vt:lpstr>Learning Objectives</vt:lpstr>
      <vt:lpstr>Learning Objectives</vt:lpstr>
      <vt:lpstr>Bechtel Projects</vt:lpstr>
      <vt:lpstr>Bechtel Projects</vt:lpstr>
      <vt:lpstr>Importance of  Project Management</vt:lpstr>
      <vt:lpstr>Importance of  Project Management</vt:lpstr>
      <vt:lpstr>Karakteristik Proyek</vt:lpstr>
      <vt:lpstr>Project Characteristics</vt:lpstr>
      <vt:lpstr>Project Characteristics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Definition</vt:lpstr>
      <vt:lpstr>Activity Definition</vt:lpstr>
      <vt:lpstr>Program Definition</vt:lpstr>
      <vt:lpstr>Different between Project and Program</vt:lpstr>
      <vt:lpstr>Different between Project and Program</vt:lpstr>
      <vt:lpstr>Different between Project and Program</vt:lpstr>
      <vt:lpstr>Examples of Projects</vt:lpstr>
      <vt:lpstr>Examples of Projects</vt:lpstr>
      <vt:lpstr>Examples of Projects</vt:lpstr>
      <vt:lpstr>Examples of Projects</vt:lpstr>
      <vt:lpstr>Management of Projects</vt:lpstr>
      <vt:lpstr>Project Management Activities</vt:lpstr>
      <vt:lpstr>Project Planning, Scheduling, and Controlling</vt:lpstr>
      <vt:lpstr>Project Planning, Scheduling, and Controlling</vt:lpstr>
      <vt:lpstr>Project Planning, Scheduling, and Controlling</vt:lpstr>
      <vt:lpstr>Project Planning, Scheduling, and Controlling</vt:lpstr>
      <vt:lpstr>Project Planning, Scheduling, and Controlling</vt:lpstr>
      <vt:lpstr>Project Planning</vt:lpstr>
      <vt:lpstr>PowerPoint Presentation</vt:lpstr>
      <vt:lpstr>PowerPoint Presentation</vt:lpstr>
      <vt:lpstr>PowerPoint Presentation</vt:lpstr>
      <vt:lpstr>Project Organization</vt:lpstr>
      <vt:lpstr>Project Organization Works Best When</vt:lpstr>
      <vt:lpstr>A Sample Project Organization</vt:lpstr>
      <vt:lpstr>Matrix Organization</vt:lpstr>
      <vt:lpstr>The Role of  the Project Manager</vt:lpstr>
      <vt:lpstr>The Role of  the Project Manager</vt:lpstr>
      <vt:lpstr>Ethical Issues</vt:lpstr>
      <vt:lpstr>Work Breakdown Structure</vt:lpstr>
      <vt:lpstr>Work Breakdown Structure</vt:lpstr>
      <vt:lpstr>Project Scheduling Techniques</vt:lpstr>
      <vt:lpstr>Purposes of Project Scheduling</vt:lpstr>
      <vt:lpstr>Project Management Techniques</vt:lpstr>
      <vt:lpstr>A Simple Gantt Chart</vt:lpstr>
      <vt:lpstr>Service For a Delta Jet</vt:lpstr>
      <vt:lpstr>Project Controlling</vt:lpstr>
      <vt:lpstr>Project Management Software</vt:lpstr>
      <vt:lpstr>Project Control Reports</vt:lpstr>
      <vt:lpstr>PERT and CPM</vt:lpstr>
      <vt:lpstr>Six Steps PERT &amp; CPM</vt:lpstr>
      <vt:lpstr>Six Steps PERT &amp; CPM</vt:lpstr>
      <vt:lpstr>Questions PERT &amp; CPM  Can Answer</vt:lpstr>
      <vt:lpstr>Questions PERT &amp; CPM  Can Answer</vt:lpstr>
      <vt:lpstr>A Comparison of AON and AOA Network Conventions</vt:lpstr>
      <vt:lpstr>A Comparison of AON and AOA Network Conventions</vt:lpstr>
      <vt:lpstr>A Comparison of AON and AOA Network Conventions</vt:lpstr>
      <vt:lpstr>AON Example </vt:lpstr>
      <vt:lpstr>AON Network for Milwaukee Paper</vt:lpstr>
      <vt:lpstr>AON Network for Milwaukee Paper</vt:lpstr>
      <vt:lpstr>AON Network for Milwaukee Paper</vt:lpstr>
      <vt:lpstr>AOA Network for Milwaukee Paper</vt:lpstr>
      <vt:lpstr>Determining the Project Schedule</vt:lpstr>
      <vt:lpstr>Determining the Project Schedule</vt:lpstr>
      <vt:lpstr>Determining the Project Schedule</vt:lpstr>
      <vt:lpstr>Determining the Project Schedule</vt:lpstr>
      <vt:lpstr>Forward Pass</vt:lpstr>
      <vt:lpstr>Forward Pass</vt:lpstr>
      <vt:lpstr>ES/EF Network for Milwaukee Paper</vt:lpstr>
      <vt:lpstr>ES/EF Network for Milwaukee Paper</vt:lpstr>
      <vt:lpstr>ES/EF Network for Milwaukee Paper</vt:lpstr>
      <vt:lpstr>ES/EF Network for Milwaukee Paper</vt:lpstr>
      <vt:lpstr>ES/EF Network for Milwaukee Paper</vt:lpstr>
      <vt:lpstr>ES/EF Network for Milwaukee Paper</vt:lpstr>
      <vt:lpstr>ES/EF Network for Milwaukee Paper</vt:lpstr>
      <vt:lpstr>Backward Pass</vt:lpstr>
      <vt:lpstr>Backward Pass</vt:lpstr>
      <vt:lpstr>LS/LF Times for  Milwaukee Paper</vt:lpstr>
      <vt:lpstr>LS/LF Times for  Milwaukee Paper</vt:lpstr>
      <vt:lpstr>LS/LF Times for  Milwaukee Paper</vt:lpstr>
      <vt:lpstr>LS/LF Times for  Milwaukee Paper</vt:lpstr>
      <vt:lpstr>Computing Slack Time</vt:lpstr>
      <vt:lpstr>Computing Slack Time</vt:lpstr>
      <vt:lpstr>Critical Path for  Milwaukee Paper</vt:lpstr>
      <vt:lpstr>ES – EF Gantt Chart for Milwaukee Paper</vt:lpstr>
      <vt:lpstr>LS – LF Gantt Chart for Milwaukee Paper</vt:lpstr>
      <vt:lpstr>Variability in Activity Times</vt:lpstr>
      <vt:lpstr>Variability in Activity Times</vt:lpstr>
      <vt:lpstr>Variability in Activity Times</vt:lpstr>
      <vt:lpstr>Variability in Activity Times</vt:lpstr>
      <vt:lpstr>Computing Variance</vt:lpstr>
      <vt:lpstr>Probability of Project Completion</vt:lpstr>
      <vt:lpstr>Probability of Project Completion</vt:lpstr>
      <vt:lpstr>Probability of Project Completion</vt:lpstr>
      <vt:lpstr>Probability of Project Completion</vt:lpstr>
      <vt:lpstr>Probability of Project Completion</vt:lpstr>
      <vt:lpstr>Probability of Project Completion</vt:lpstr>
      <vt:lpstr>Probability of Project Completion</vt:lpstr>
      <vt:lpstr>Determining Project Completion Time</vt:lpstr>
      <vt:lpstr>Variability of Completion Time for Noncritical Paths</vt:lpstr>
      <vt:lpstr>What Project Management Has Provided So Far</vt:lpstr>
      <vt:lpstr>Cost–Time Trade-Offs and Project Crashing</vt:lpstr>
      <vt:lpstr>Factors to Consider When Crashing a Project</vt:lpstr>
      <vt:lpstr>Steps in Project Crashing</vt:lpstr>
      <vt:lpstr>Steps in Project Crashing</vt:lpstr>
      <vt:lpstr>Steps in Project Crashing</vt:lpstr>
      <vt:lpstr>Crashing The Project</vt:lpstr>
      <vt:lpstr>Crash and Normal Times and Costs for Activity B</vt:lpstr>
      <vt:lpstr>Critical Path and Slack Times for Milwaukee Paper</vt:lpstr>
      <vt:lpstr>Advantages of PERT/CPM</vt:lpstr>
      <vt:lpstr>Advantages of PERT/CPM</vt:lpstr>
      <vt:lpstr>Limitations of PERT/CPM</vt:lpstr>
      <vt:lpstr>Using Microsoft Project</vt:lpstr>
      <vt:lpstr>Using Microsoft Project</vt:lpstr>
      <vt:lpstr>Using Microsoft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456</cp:revision>
  <dcterms:created xsi:type="dcterms:W3CDTF">2010-10-24T06:01:35Z</dcterms:created>
  <dcterms:modified xsi:type="dcterms:W3CDTF">2018-03-26T02:55:57Z</dcterms:modified>
</cp:coreProperties>
</file>